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66" r:id="rId2"/>
    <p:sldId id="335" r:id="rId3"/>
    <p:sldId id="337" r:id="rId4"/>
    <p:sldId id="339" r:id="rId5"/>
    <p:sldId id="340" r:id="rId6"/>
    <p:sldId id="316" r:id="rId7"/>
    <p:sldId id="350" r:id="rId8"/>
    <p:sldId id="379" r:id="rId9"/>
    <p:sldId id="395" r:id="rId10"/>
    <p:sldId id="398" r:id="rId11"/>
    <p:sldId id="397" r:id="rId12"/>
    <p:sldId id="406" r:id="rId13"/>
    <p:sldId id="278" r:id="rId14"/>
    <p:sldId id="308" r:id="rId15"/>
    <p:sldId id="370" r:id="rId16"/>
    <p:sldId id="296" r:id="rId17"/>
    <p:sldId id="297" r:id="rId18"/>
    <p:sldId id="298" r:id="rId19"/>
    <p:sldId id="317" r:id="rId20"/>
    <p:sldId id="318" r:id="rId21"/>
    <p:sldId id="374" r:id="rId22"/>
    <p:sldId id="371" r:id="rId23"/>
    <p:sldId id="372" r:id="rId24"/>
    <p:sldId id="376" r:id="rId25"/>
    <p:sldId id="377" r:id="rId26"/>
    <p:sldId id="378" r:id="rId27"/>
    <p:sldId id="405" r:id="rId28"/>
    <p:sldId id="404" r:id="rId29"/>
    <p:sldId id="369" r:id="rId30"/>
    <p:sldId id="385" r:id="rId31"/>
    <p:sldId id="302" r:id="rId32"/>
    <p:sldId id="33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61AA"/>
    <a:srgbClr val="00377D"/>
    <a:srgbClr val="55B119"/>
    <a:srgbClr val="CC3300"/>
    <a:srgbClr val="7030A0"/>
    <a:srgbClr val="00379B"/>
    <a:srgbClr val="00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48" autoAdjust="0"/>
  </p:normalViewPr>
  <p:slideViewPr>
    <p:cSldViewPr snapToGrid="0">
      <p:cViewPr>
        <p:scale>
          <a:sx n="70" d="100"/>
          <a:sy n="70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-201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02FD61-CED0-43AE-A38F-6CE911DFACE7}" type="doc">
      <dgm:prSet loTypeId="urn:microsoft.com/office/officeart/2005/8/layout/vList5" loCatId="list" qsTypeId="urn:microsoft.com/office/officeart/2005/8/quickstyle/simple1#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86C909A-7080-4B3A-9840-AE54B0DE38A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400" b="1" dirty="0" smtClean="0"/>
            <a:t>Компания Открытого Типа</a:t>
          </a:r>
          <a:endParaRPr lang="en-US" sz="2400" b="1" dirty="0"/>
        </a:p>
      </dgm:t>
    </dgm:pt>
    <dgm:pt modelId="{12C90E93-E15A-4A2C-BD88-245A755A4461}" type="parTrans" cxnId="{EB3998FE-B726-4B7F-9E4A-DB2EC2C9C649}">
      <dgm:prSet/>
      <dgm:spPr/>
      <dgm:t>
        <a:bodyPr/>
        <a:lstStyle/>
        <a:p>
          <a:endParaRPr lang="en-US"/>
        </a:p>
      </dgm:t>
    </dgm:pt>
    <dgm:pt modelId="{D44EF3A1-8807-4A64-9B50-6B5E084F500B}" type="sibTrans" cxnId="{EB3998FE-B726-4B7F-9E4A-DB2EC2C9C649}">
      <dgm:prSet/>
      <dgm:spPr/>
      <dgm:t>
        <a:bodyPr/>
        <a:lstStyle/>
        <a:p>
          <a:endParaRPr lang="en-US"/>
        </a:p>
      </dgm:t>
    </dgm:pt>
    <dgm:pt modelId="{1B02151E-1FD7-48B5-83A0-0CD20C6D9832}">
      <dgm:prSet phldrT="[Text]"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sz="2000" b="1" dirty="0" smtClean="0"/>
            <a:t>NASDAQ [ALLT] , TASE </a:t>
          </a:r>
          <a:endParaRPr lang="en-US" sz="2000" dirty="0"/>
        </a:p>
      </dgm:t>
    </dgm:pt>
    <dgm:pt modelId="{22EA32EC-4934-448D-87E2-5A4276676480}" type="parTrans" cxnId="{D48660C0-D287-46B5-88AA-8B320060EDC5}">
      <dgm:prSet/>
      <dgm:spPr/>
      <dgm:t>
        <a:bodyPr/>
        <a:lstStyle/>
        <a:p>
          <a:endParaRPr lang="en-US"/>
        </a:p>
      </dgm:t>
    </dgm:pt>
    <dgm:pt modelId="{9A02D1D2-E0EC-40D8-A3C2-28E77D735468}" type="sibTrans" cxnId="{D48660C0-D287-46B5-88AA-8B320060EDC5}">
      <dgm:prSet/>
      <dgm:spPr/>
      <dgm:t>
        <a:bodyPr/>
        <a:lstStyle/>
        <a:p>
          <a:endParaRPr lang="en-US"/>
        </a:p>
      </dgm:t>
    </dgm:pt>
    <dgm:pt modelId="{F3BEC586-0423-4652-B5B1-E8CEE6DDBAF5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100" b="1" dirty="0" smtClean="0"/>
            <a:t>Региональные Представительства </a:t>
          </a:r>
          <a:endParaRPr lang="en-US" sz="2100" b="1" dirty="0"/>
        </a:p>
      </dgm:t>
    </dgm:pt>
    <dgm:pt modelId="{FFB536E9-185B-4C57-B49D-C36DEE18A518}" type="parTrans" cxnId="{4CE20190-626B-464A-8EEE-8EC7DDEB912F}">
      <dgm:prSet/>
      <dgm:spPr/>
      <dgm:t>
        <a:bodyPr/>
        <a:lstStyle/>
        <a:p>
          <a:endParaRPr lang="en-US"/>
        </a:p>
      </dgm:t>
    </dgm:pt>
    <dgm:pt modelId="{20BBE214-A6C3-47DC-84E0-B990F4A074E0}" type="sibTrans" cxnId="{4CE20190-626B-464A-8EEE-8EC7DDEB912F}">
      <dgm:prSet/>
      <dgm:spPr/>
      <dgm:t>
        <a:bodyPr/>
        <a:lstStyle/>
        <a:p>
          <a:endParaRPr lang="en-US"/>
        </a:p>
      </dgm:t>
    </dgm:pt>
    <dgm:pt modelId="{74257630-094F-4A64-9B42-ACB0D6A34B7D}">
      <dgm:prSet phldrT="[Text]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b="1" i="1" dirty="0" smtClean="0"/>
            <a:t>Americas: Boston, USA</a:t>
          </a:r>
          <a:endParaRPr lang="en-US" i="1" dirty="0"/>
        </a:p>
      </dgm:t>
    </dgm:pt>
    <dgm:pt modelId="{2526B7EB-01C1-4466-9472-91262312E5C8}" type="parTrans" cxnId="{8E139DE7-8EDB-4F8A-88CB-2DB8334A43CE}">
      <dgm:prSet/>
      <dgm:spPr/>
      <dgm:t>
        <a:bodyPr/>
        <a:lstStyle/>
        <a:p>
          <a:endParaRPr lang="en-US"/>
        </a:p>
      </dgm:t>
    </dgm:pt>
    <dgm:pt modelId="{E414B506-CFB2-4715-B995-4E5D66D95EA5}" type="sibTrans" cxnId="{8E139DE7-8EDB-4F8A-88CB-2DB8334A43CE}">
      <dgm:prSet/>
      <dgm:spPr/>
      <dgm:t>
        <a:bodyPr/>
        <a:lstStyle/>
        <a:p>
          <a:endParaRPr lang="en-US"/>
        </a:p>
      </dgm:t>
    </dgm:pt>
    <dgm:pt modelId="{83865E78-6295-4136-A9A1-64C9A1771AB9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400" b="1" dirty="0" smtClean="0"/>
            <a:t>Предлагаемое Решение</a:t>
          </a:r>
          <a:endParaRPr lang="en-US" sz="2400" b="1" dirty="0"/>
        </a:p>
      </dgm:t>
    </dgm:pt>
    <dgm:pt modelId="{97FD8598-666A-46AF-9437-CA02EFE72226}" type="parTrans" cxnId="{9C85DC29-AD65-4287-8011-97A428952E4D}">
      <dgm:prSet/>
      <dgm:spPr/>
      <dgm:t>
        <a:bodyPr/>
        <a:lstStyle/>
        <a:p>
          <a:endParaRPr lang="en-US"/>
        </a:p>
      </dgm:t>
    </dgm:pt>
    <dgm:pt modelId="{7776D71F-7267-41D9-B2F4-2BEBD3DA08C3}" type="sibTrans" cxnId="{9C85DC29-AD65-4287-8011-97A428952E4D}">
      <dgm:prSet/>
      <dgm:spPr/>
      <dgm:t>
        <a:bodyPr/>
        <a:lstStyle/>
        <a:p>
          <a:endParaRPr lang="en-US"/>
        </a:p>
      </dgm:t>
    </dgm:pt>
    <dgm:pt modelId="{7F162DB3-D356-4E4C-A2A0-159122F3D31C}">
      <dgm:prSet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000" b="1" dirty="0" smtClean="0"/>
            <a:t>Контроль и управление трафиком доступа в Интернет </a:t>
          </a:r>
          <a:r>
            <a:rPr lang="en-US" sz="2000" b="1" dirty="0" smtClean="0"/>
            <a:t> </a:t>
          </a:r>
          <a:r>
            <a:rPr lang="ru-RU" sz="2000" b="1" dirty="0" smtClean="0"/>
            <a:t>на базе </a:t>
          </a:r>
          <a:r>
            <a:rPr lang="en-US" sz="2000" b="1" dirty="0" smtClean="0"/>
            <a:t>DPI </a:t>
          </a:r>
          <a:r>
            <a:rPr lang="ru-RU" sz="2000" b="1" dirty="0" smtClean="0"/>
            <a:t>для операторов фиксированной и мобильной связи</a:t>
          </a:r>
          <a:endParaRPr lang="en-US" sz="1500" dirty="0"/>
        </a:p>
      </dgm:t>
    </dgm:pt>
    <dgm:pt modelId="{3979F6B8-938E-4703-A7FB-1387868B34DF}" type="parTrans" cxnId="{E8DF2EF6-ECCF-4C36-937A-1E3163A0AF30}">
      <dgm:prSet/>
      <dgm:spPr/>
      <dgm:t>
        <a:bodyPr/>
        <a:lstStyle/>
        <a:p>
          <a:endParaRPr lang="en-US"/>
        </a:p>
      </dgm:t>
    </dgm:pt>
    <dgm:pt modelId="{4AED8EC9-6159-4399-AED1-63D735319993}" type="sibTrans" cxnId="{E8DF2EF6-ECCF-4C36-937A-1E3163A0AF30}">
      <dgm:prSet/>
      <dgm:spPr/>
      <dgm:t>
        <a:bodyPr/>
        <a:lstStyle/>
        <a:p>
          <a:endParaRPr lang="en-US"/>
        </a:p>
      </dgm:t>
    </dgm:pt>
    <dgm:pt modelId="{0D0526CE-220B-411C-B0FE-762295F1DBF6}">
      <dgm:prSet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sz="2000" b="1" dirty="0" smtClean="0"/>
            <a:t>Создание Компании </a:t>
          </a:r>
          <a:r>
            <a:rPr lang="en-US" sz="2000" b="1" dirty="0" smtClean="0"/>
            <a:t>1996</a:t>
          </a:r>
          <a:endParaRPr lang="en-US" sz="2000" b="1" dirty="0"/>
        </a:p>
      </dgm:t>
    </dgm:pt>
    <dgm:pt modelId="{2D6569B2-D221-4B99-A844-88E37A36F802}" type="parTrans" cxnId="{8B56D103-2B07-4506-A165-B173F0A630EB}">
      <dgm:prSet/>
      <dgm:spPr/>
      <dgm:t>
        <a:bodyPr/>
        <a:lstStyle/>
        <a:p>
          <a:endParaRPr lang="en-US"/>
        </a:p>
      </dgm:t>
    </dgm:pt>
    <dgm:pt modelId="{6AFED742-C324-4496-984A-9F7914FAA2D0}" type="sibTrans" cxnId="{8B56D103-2B07-4506-A165-B173F0A630EB}">
      <dgm:prSet/>
      <dgm:spPr/>
      <dgm:t>
        <a:bodyPr/>
        <a:lstStyle/>
        <a:p>
          <a:endParaRPr lang="en-US"/>
        </a:p>
      </dgm:t>
    </dgm:pt>
    <dgm:pt modelId="{8B69F6C5-98EF-4C18-857B-5C1BD6F9CDAF}">
      <dgm:prSet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b="1" i="1" dirty="0" smtClean="0"/>
            <a:t>Europe:     Nice, France   </a:t>
          </a:r>
          <a:endParaRPr lang="en-US" b="1" i="1" dirty="0"/>
        </a:p>
      </dgm:t>
    </dgm:pt>
    <dgm:pt modelId="{53DD614F-94CA-40C2-BC68-E0E829BD5E25}" type="parTrans" cxnId="{1E005689-A2AC-4031-A936-D74C8D2CBDCE}">
      <dgm:prSet/>
      <dgm:spPr/>
      <dgm:t>
        <a:bodyPr/>
        <a:lstStyle/>
        <a:p>
          <a:endParaRPr lang="en-US"/>
        </a:p>
      </dgm:t>
    </dgm:pt>
    <dgm:pt modelId="{62606CEC-F46E-4CD9-A595-2403F6321C5C}" type="sibTrans" cxnId="{1E005689-A2AC-4031-A936-D74C8D2CBDCE}">
      <dgm:prSet/>
      <dgm:spPr/>
      <dgm:t>
        <a:bodyPr/>
        <a:lstStyle/>
        <a:p>
          <a:endParaRPr lang="en-US"/>
        </a:p>
      </dgm:t>
    </dgm:pt>
    <dgm:pt modelId="{8781209D-E794-4D8C-AA56-7A387F27C3F2}">
      <dgm:prSet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b="1" i="1" dirty="0" smtClean="0"/>
            <a:t>Asia:          Singapore</a:t>
          </a:r>
          <a:endParaRPr lang="en-US" b="1" i="1" dirty="0"/>
        </a:p>
      </dgm:t>
    </dgm:pt>
    <dgm:pt modelId="{B64663CC-81E3-4F7B-8641-CD93FB49BC86}" type="parTrans" cxnId="{4A1FD625-A1A3-4C7E-B5EF-8E8C927A8EB4}">
      <dgm:prSet/>
      <dgm:spPr/>
      <dgm:t>
        <a:bodyPr/>
        <a:lstStyle/>
        <a:p>
          <a:endParaRPr lang="en-US"/>
        </a:p>
      </dgm:t>
    </dgm:pt>
    <dgm:pt modelId="{6FAB2DB1-0F34-4B23-BD49-50E6F2403A3E}" type="sibTrans" cxnId="{4A1FD625-A1A3-4C7E-B5EF-8E8C927A8EB4}">
      <dgm:prSet/>
      <dgm:spPr/>
      <dgm:t>
        <a:bodyPr/>
        <a:lstStyle/>
        <a:p>
          <a:endParaRPr lang="en-US"/>
        </a:p>
      </dgm:t>
    </dgm:pt>
    <dgm:pt modelId="{346EC34A-E4C3-4BDB-AAB8-9BF1086A5198}">
      <dgm:prSet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sz="2000" b="1" dirty="0" smtClean="0"/>
            <a:t>450 </a:t>
          </a:r>
          <a:r>
            <a:rPr lang="ru-RU" sz="2000" b="1" dirty="0" smtClean="0"/>
            <a:t>Сотрудников</a:t>
          </a:r>
          <a:endParaRPr lang="en-US" sz="2000" b="1" dirty="0"/>
        </a:p>
      </dgm:t>
    </dgm:pt>
    <dgm:pt modelId="{0D4B8E7B-9D84-4030-ADAF-8E71F71ED178}" type="parTrans" cxnId="{D53B8E79-B83C-47BD-9FFF-8E7E4DE225B4}">
      <dgm:prSet/>
      <dgm:spPr/>
      <dgm:t>
        <a:bodyPr/>
        <a:lstStyle/>
        <a:p>
          <a:endParaRPr lang="en-US"/>
        </a:p>
      </dgm:t>
    </dgm:pt>
    <dgm:pt modelId="{2AA4EEA6-DED5-4228-A11A-A63F49DE2367}" type="sibTrans" cxnId="{D53B8E79-B83C-47BD-9FFF-8E7E4DE225B4}">
      <dgm:prSet/>
      <dgm:spPr/>
      <dgm:t>
        <a:bodyPr/>
        <a:lstStyle/>
        <a:p>
          <a:endParaRPr lang="en-US"/>
        </a:p>
      </dgm:t>
    </dgm:pt>
    <dgm:pt modelId="{F65BA059-772F-4BDA-AEF1-121D4439810E}">
      <dgm:prSet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b="1" i="1" dirty="0" smtClean="0"/>
            <a:t>EMEA        Israel</a:t>
          </a:r>
          <a:endParaRPr lang="en-US" b="1" i="1" dirty="0"/>
        </a:p>
      </dgm:t>
    </dgm:pt>
    <dgm:pt modelId="{EBBBD2F2-9D3D-4671-9259-A7CAA27F22D4}" type="parTrans" cxnId="{AEF535B7-621B-4816-A7CD-D625CA644EEE}">
      <dgm:prSet/>
      <dgm:spPr/>
      <dgm:t>
        <a:bodyPr/>
        <a:lstStyle/>
        <a:p>
          <a:endParaRPr lang="en-US"/>
        </a:p>
      </dgm:t>
    </dgm:pt>
    <dgm:pt modelId="{A6F97AC1-EA37-45F6-AC29-AF51EED91802}" type="sibTrans" cxnId="{AEF535B7-621B-4816-A7CD-D625CA644EEE}">
      <dgm:prSet/>
      <dgm:spPr/>
      <dgm:t>
        <a:bodyPr/>
        <a:lstStyle/>
        <a:p>
          <a:endParaRPr lang="en-US"/>
        </a:p>
      </dgm:t>
    </dgm:pt>
    <dgm:pt modelId="{2A7A11B1-B80E-4012-A40B-ACE1A483351D}">
      <dgm:prSet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r>
            <a:rPr lang="en-US" b="1" i="1" dirty="0" err="1" smtClean="0"/>
            <a:t>Russia&amp;CIS</a:t>
          </a:r>
          <a:r>
            <a:rPr lang="en-US" b="1" i="1" dirty="0" smtClean="0"/>
            <a:t>   </a:t>
          </a:r>
          <a:endParaRPr lang="en-US" b="1" i="1" dirty="0"/>
        </a:p>
      </dgm:t>
    </dgm:pt>
    <dgm:pt modelId="{C308B335-6B74-4FA9-9D88-FBF019EEA64D}" type="parTrans" cxnId="{ACCD6578-4B60-4F67-A3B9-A22C116ED961}">
      <dgm:prSet/>
      <dgm:spPr/>
      <dgm:t>
        <a:bodyPr/>
        <a:lstStyle/>
        <a:p>
          <a:endParaRPr lang="en-US"/>
        </a:p>
      </dgm:t>
    </dgm:pt>
    <dgm:pt modelId="{7322D1EC-26BF-4C39-9086-FACED08DFC5B}" type="sibTrans" cxnId="{ACCD6578-4B60-4F67-A3B9-A22C116ED961}">
      <dgm:prSet/>
      <dgm:spPr/>
      <dgm:t>
        <a:bodyPr/>
        <a:lstStyle/>
        <a:p>
          <a:endParaRPr lang="en-US"/>
        </a:p>
      </dgm:t>
    </dgm:pt>
    <dgm:pt modelId="{05313460-9488-4B3F-A42C-8592CC1BA1C1}" type="pres">
      <dgm:prSet presAssocID="{AC02FD61-CED0-43AE-A38F-6CE911DFACE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98ED8E-AD8F-476E-8D9F-C2287102A2CD}" type="pres">
      <dgm:prSet presAssocID="{586C909A-7080-4B3A-9840-AE54B0DE38A1}" presName="linNode" presStyleCnt="0"/>
      <dgm:spPr/>
    </dgm:pt>
    <dgm:pt modelId="{FEBE22A1-0AA8-4B97-A46E-899CB1F97F53}" type="pres">
      <dgm:prSet presAssocID="{586C909A-7080-4B3A-9840-AE54B0DE38A1}" presName="parentText" presStyleLbl="node1" presStyleIdx="0" presStyleCnt="3" custScaleY="50989" custLinFactNeighborX="-205" custLinFactNeighborY="35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02EE4D-5246-496C-AAE1-E63CF28FECAA}" type="pres">
      <dgm:prSet presAssocID="{586C909A-7080-4B3A-9840-AE54B0DE38A1}" presName="descendantText" presStyleLbl="alignAccFollowNode1" presStyleIdx="0" presStyleCnt="3" custScaleY="67050" custLinFactNeighborX="365" custLinFactNeighborY="6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FD609-84AB-46DF-894A-6DC070140080}" type="pres">
      <dgm:prSet presAssocID="{D44EF3A1-8807-4A64-9B50-6B5E084F500B}" presName="sp" presStyleCnt="0"/>
      <dgm:spPr/>
    </dgm:pt>
    <dgm:pt modelId="{35E9D0C6-A7AF-431B-B268-838B96ADCE82}" type="pres">
      <dgm:prSet presAssocID="{83865E78-6295-4136-A9A1-64C9A1771AB9}" presName="linNode" presStyleCnt="0"/>
      <dgm:spPr/>
    </dgm:pt>
    <dgm:pt modelId="{614CC376-F8E5-4539-88F7-DA67F91583C5}" type="pres">
      <dgm:prSet presAssocID="{83865E78-6295-4136-A9A1-64C9A1771AB9}" presName="parentText" presStyleLbl="node1" presStyleIdx="1" presStyleCnt="3" custScaleY="60816" custLinFactNeighborY="-166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FF358F-638E-43D0-9B5C-2869C43E659C}" type="pres">
      <dgm:prSet presAssocID="{83865E78-6295-4136-A9A1-64C9A1771AB9}" presName="descendantText" presStyleLbl="alignAccFollowNode1" presStyleIdx="1" presStyleCnt="3" custScaleY="69772" custLinFactNeighborY="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7E8CB3-240E-4BB3-A979-79B91153AF57}" type="pres">
      <dgm:prSet presAssocID="{7776D71F-7267-41D9-B2F4-2BEBD3DA08C3}" presName="sp" presStyleCnt="0"/>
      <dgm:spPr/>
    </dgm:pt>
    <dgm:pt modelId="{F026B7B9-B8C4-4A81-9F8A-C9547E81AA2C}" type="pres">
      <dgm:prSet presAssocID="{F3BEC586-0423-4652-B5B1-E8CEE6DDBAF5}" presName="linNode" presStyleCnt="0"/>
      <dgm:spPr/>
    </dgm:pt>
    <dgm:pt modelId="{E0FC6FCC-3FA5-4B18-BD39-BCE8784DCC09}" type="pres">
      <dgm:prSet presAssocID="{F3BEC586-0423-4652-B5B1-E8CEE6DDBAF5}" presName="parentText" presStyleLbl="node1" presStyleIdx="2" presStyleCnt="3" custScaleY="60535" custLinFactNeighborX="-244" custLinFactNeighborY="-67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F5912C-1539-4AB6-856E-33F32AFE5C35}" type="pres">
      <dgm:prSet presAssocID="{F3BEC586-0423-4652-B5B1-E8CEE6DDBAF5}" presName="descendantText" presStyleLbl="alignAccFollowNode1" presStyleIdx="2" presStyleCnt="3" custScaleY="69555" custLinFactNeighborY="-90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17CA8B-39B8-4710-886E-085A61E0B9D4}" type="presOf" srcId="{8781209D-E794-4D8C-AA56-7A387F27C3F2}" destId="{73F5912C-1539-4AB6-856E-33F32AFE5C35}" srcOrd="0" destOrd="2" presId="urn:microsoft.com/office/officeart/2005/8/layout/vList5"/>
    <dgm:cxn modelId="{8B56D103-2B07-4506-A165-B173F0A630EB}" srcId="{586C909A-7080-4B3A-9840-AE54B0DE38A1}" destId="{0D0526CE-220B-411C-B0FE-762295F1DBF6}" srcOrd="1" destOrd="0" parTransId="{2D6569B2-D221-4B99-A844-88E37A36F802}" sibTransId="{6AFED742-C324-4496-984A-9F7914FAA2D0}"/>
    <dgm:cxn modelId="{D48660C0-D287-46B5-88AA-8B320060EDC5}" srcId="{586C909A-7080-4B3A-9840-AE54B0DE38A1}" destId="{1B02151E-1FD7-48B5-83A0-0CD20C6D9832}" srcOrd="0" destOrd="0" parTransId="{22EA32EC-4934-448D-87E2-5A4276676480}" sibTransId="{9A02D1D2-E0EC-40D8-A3C2-28E77D735468}"/>
    <dgm:cxn modelId="{BE5B22E2-3CDA-4198-B4FB-21BB638C3C15}" type="presOf" srcId="{346EC34A-E4C3-4BDB-AAB8-9BF1086A5198}" destId="{7C02EE4D-5246-496C-AAE1-E63CF28FECAA}" srcOrd="0" destOrd="2" presId="urn:microsoft.com/office/officeart/2005/8/layout/vList5"/>
    <dgm:cxn modelId="{50E0933F-B05F-4C38-9C01-1F0FC9264C6B}" type="presOf" srcId="{F3BEC586-0423-4652-B5B1-E8CEE6DDBAF5}" destId="{E0FC6FCC-3FA5-4B18-BD39-BCE8784DCC09}" srcOrd="0" destOrd="0" presId="urn:microsoft.com/office/officeart/2005/8/layout/vList5"/>
    <dgm:cxn modelId="{A38628DF-9A75-4171-857B-9A7059660956}" type="presOf" srcId="{AC02FD61-CED0-43AE-A38F-6CE911DFACE7}" destId="{05313460-9488-4B3F-A42C-8592CC1BA1C1}" srcOrd="0" destOrd="0" presId="urn:microsoft.com/office/officeart/2005/8/layout/vList5"/>
    <dgm:cxn modelId="{4BF9EF2E-C21D-4621-8190-04C4006D6880}" type="presOf" srcId="{1B02151E-1FD7-48B5-83A0-0CD20C6D9832}" destId="{7C02EE4D-5246-496C-AAE1-E63CF28FECAA}" srcOrd="0" destOrd="0" presId="urn:microsoft.com/office/officeart/2005/8/layout/vList5"/>
    <dgm:cxn modelId="{1E005689-A2AC-4031-A936-D74C8D2CBDCE}" srcId="{F3BEC586-0423-4652-B5B1-E8CEE6DDBAF5}" destId="{8B69F6C5-98EF-4C18-857B-5C1BD6F9CDAF}" srcOrd="1" destOrd="0" parTransId="{53DD614F-94CA-40C2-BC68-E0E829BD5E25}" sibTransId="{62606CEC-F46E-4CD9-A595-2403F6321C5C}"/>
    <dgm:cxn modelId="{D9793D22-0718-435E-B401-9012786E54A4}" type="presOf" srcId="{0D0526CE-220B-411C-B0FE-762295F1DBF6}" destId="{7C02EE4D-5246-496C-AAE1-E63CF28FECAA}" srcOrd="0" destOrd="1" presId="urn:microsoft.com/office/officeart/2005/8/layout/vList5"/>
    <dgm:cxn modelId="{EF927942-D68D-4621-81AB-F2EBA87835D3}" type="presOf" srcId="{8B69F6C5-98EF-4C18-857B-5C1BD6F9CDAF}" destId="{73F5912C-1539-4AB6-856E-33F32AFE5C35}" srcOrd="0" destOrd="1" presId="urn:microsoft.com/office/officeart/2005/8/layout/vList5"/>
    <dgm:cxn modelId="{E7435CDA-5567-451E-8116-D04787735DF9}" type="presOf" srcId="{74257630-094F-4A64-9B42-ACB0D6A34B7D}" destId="{73F5912C-1539-4AB6-856E-33F32AFE5C35}" srcOrd="0" destOrd="0" presId="urn:microsoft.com/office/officeart/2005/8/layout/vList5"/>
    <dgm:cxn modelId="{E8DF2EF6-ECCF-4C36-937A-1E3163A0AF30}" srcId="{83865E78-6295-4136-A9A1-64C9A1771AB9}" destId="{7F162DB3-D356-4E4C-A2A0-159122F3D31C}" srcOrd="0" destOrd="0" parTransId="{3979F6B8-938E-4703-A7FB-1387868B34DF}" sibTransId="{4AED8EC9-6159-4399-AED1-63D735319993}"/>
    <dgm:cxn modelId="{8E139DE7-8EDB-4F8A-88CB-2DB8334A43CE}" srcId="{F3BEC586-0423-4652-B5B1-E8CEE6DDBAF5}" destId="{74257630-094F-4A64-9B42-ACB0D6A34B7D}" srcOrd="0" destOrd="0" parTransId="{2526B7EB-01C1-4466-9472-91262312E5C8}" sibTransId="{E414B506-CFB2-4715-B995-4E5D66D95EA5}"/>
    <dgm:cxn modelId="{AEF535B7-621B-4816-A7CD-D625CA644EEE}" srcId="{F3BEC586-0423-4652-B5B1-E8CEE6DDBAF5}" destId="{F65BA059-772F-4BDA-AEF1-121D4439810E}" srcOrd="3" destOrd="0" parTransId="{EBBBD2F2-9D3D-4671-9259-A7CAA27F22D4}" sibTransId="{A6F97AC1-EA37-45F6-AC29-AF51EED91802}"/>
    <dgm:cxn modelId="{4CE20190-626B-464A-8EEE-8EC7DDEB912F}" srcId="{AC02FD61-CED0-43AE-A38F-6CE911DFACE7}" destId="{F3BEC586-0423-4652-B5B1-E8CEE6DDBAF5}" srcOrd="2" destOrd="0" parTransId="{FFB536E9-185B-4C57-B49D-C36DEE18A518}" sibTransId="{20BBE214-A6C3-47DC-84E0-B990F4A074E0}"/>
    <dgm:cxn modelId="{D53B8E79-B83C-47BD-9FFF-8E7E4DE225B4}" srcId="{586C909A-7080-4B3A-9840-AE54B0DE38A1}" destId="{346EC34A-E4C3-4BDB-AAB8-9BF1086A5198}" srcOrd="2" destOrd="0" parTransId="{0D4B8E7B-9D84-4030-ADAF-8E71F71ED178}" sibTransId="{2AA4EEA6-DED5-4228-A11A-A63F49DE2367}"/>
    <dgm:cxn modelId="{ACCD6578-4B60-4F67-A3B9-A22C116ED961}" srcId="{F3BEC586-0423-4652-B5B1-E8CEE6DDBAF5}" destId="{2A7A11B1-B80E-4012-A40B-ACE1A483351D}" srcOrd="4" destOrd="0" parTransId="{C308B335-6B74-4FA9-9D88-FBF019EEA64D}" sibTransId="{7322D1EC-26BF-4C39-9086-FACED08DFC5B}"/>
    <dgm:cxn modelId="{84ECFC4A-3A45-4A2B-ADB7-3F7DA6BFAABE}" type="presOf" srcId="{F65BA059-772F-4BDA-AEF1-121D4439810E}" destId="{73F5912C-1539-4AB6-856E-33F32AFE5C35}" srcOrd="0" destOrd="3" presId="urn:microsoft.com/office/officeart/2005/8/layout/vList5"/>
    <dgm:cxn modelId="{EB3998FE-B726-4B7F-9E4A-DB2EC2C9C649}" srcId="{AC02FD61-CED0-43AE-A38F-6CE911DFACE7}" destId="{586C909A-7080-4B3A-9840-AE54B0DE38A1}" srcOrd="0" destOrd="0" parTransId="{12C90E93-E15A-4A2C-BD88-245A755A4461}" sibTransId="{D44EF3A1-8807-4A64-9B50-6B5E084F500B}"/>
    <dgm:cxn modelId="{138EED4C-075B-4E0D-BA51-A933EE14BE75}" type="presOf" srcId="{586C909A-7080-4B3A-9840-AE54B0DE38A1}" destId="{FEBE22A1-0AA8-4B97-A46E-899CB1F97F53}" srcOrd="0" destOrd="0" presId="urn:microsoft.com/office/officeart/2005/8/layout/vList5"/>
    <dgm:cxn modelId="{B7D852C9-F1B1-4B06-B819-8DF628EE8DAE}" type="presOf" srcId="{2A7A11B1-B80E-4012-A40B-ACE1A483351D}" destId="{73F5912C-1539-4AB6-856E-33F32AFE5C35}" srcOrd="0" destOrd="4" presId="urn:microsoft.com/office/officeart/2005/8/layout/vList5"/>
    <dgm:cxn modelId="{4A1FD625-A1A3-4C7E-B5EF-8E8C927A8EB4}" srcId="{F3BEC586-0423-4652-B5B1-E8CEE6DDBAF5}" destId="{8781209D-E794-4D8C-AA56-7A387F27C3F2}" srcOrd="2" destOrd="0" parTransId="{B64663CC-81E3-4F7B-8641-CD93FB49BC86}" sibTransId="{6FAB2DB1-0F34-4B23-BD49-50E6F2403A3E}"/>
    <dgm:cxn modelId="{AE16673B-5798-4EEF-8AA0-B9178DD7DBCC}" type="presOf" srcId="{7F162DB3-D356-4E4C-A2A0-159122F3D31C}" destId="{33FF358F-638E-43D0-9B5C-2869C43E659C}" srcOrd="0" destOrd="0" presId="urn:microsoft.com/office/officeart/2005/8/layout/vList5"/>
    <dgm:cxn modelId="{9C85DC29-AD65-4287-8011-97A428952E4D}" srcId="{AC02FD61-CED0-43AE-A38F-6CE911DFACE7}" destId="{83865E78-6295-4136-A9A1-64C9A1771AB9}" srcOrd="1" destOrd="0" parTransId="{97FD8598-666A-46AF-9437-CA02EFE72226}" sibTransId="{7776D71F-7267-41D9-B2F4-2BEBD3DA08C3}"/>
    <dgm:cxn modelId="{1ECDA25F-911C-4E48-995A-8AE6D7DD0C05}" type="presOf" srcId="{83865E78-6295-4136-A9A1-64C9A1771AB9}" destId="{614CC376-F8E5-4539-88F7-DA67F91583C5}" srcOrd="0" destOrd="0" presId="urn:microsoft.com/office/officeart/2005/8/layout/vList5"/>
    <dgm:cxn modelId="{272014DA-DF0C-4796-8A68-9ED247A6A35A}" type="presParOf" srcId="{05313460-9488-4B3F-A42C-8592CC1BA1C1}" destId="{9198ED8E-AD8F-476E-8D9F-C2287102A2CD}" srcOrd="0" destOrd="0" presId="urn:microsoft.com/office/officeart/2005/8/layout/vList5"/>
    <dgm:cxn modelId="{06173CC4-561B-4F3B-81FE-59E07AC6BED1}" type="presParOf" srcId="{9198ED8E-AD8F-476E-8D9F-C2287102A2CD}" destId="{FEBE22A1-0AA8-4B97-A46E-899CB1F97F53}" srcOrd="0" destOrd="0" presId="urn:microsoft.com/office/officeart/2005/8/layout/vList5"/>
    <dgm:cxn modelId="{6B590DDC-C549-4CF6-8DFA-27E718550C75}" type="presParOf" srcId="{9198ED8E-AD8F-476E-8D9F-C2287102A2CD}" destId="{7C02EE4D-5246-496C-AAE1-E63CF28FECAA}" srcOrd="1" destOrd="0" presId="urn:microsoft.com/office/officeart/2005/8/layout/vList5"/>
    <dgm:cxn modelId="{C176712D-9EFF-4B73-B461-0ADFD20AC433}" type="presParOf" srcId="{05313460-9488-4B3F-A42C-8592CC1BA1C1}" destId="{5CEFD609-84AB-46DF-894A-6DC070140080}" srcOrd="1" destOrd="0" presId="urn:microsoft.com/office/officeart/2005/8/layout/vList5"/>
    <dgm:cxn modelId="{D8410D43-1C4E-4D36-A72E-575E9B13B96A}" type="presParOf" srcId="{05313460-9488-4B3F-A42C-8592CC1BA1C1}" destId="{35E9D0C6-A7AF-431B-B268-838B96ADCE82}" srcOrd="2" destOrd="0" presId="urn:microsoft.com/office/officeart/2005/8/layout/vList5"/>
    <dgm:cxn modelId="{946C7257-AE14-423F-80D4-14BBA7E42E99}" type="presParOf" srcId="{35E9D0C6-A7AF-431B-B268-838B96ADCE82}" destId="{614CC376-F8E5-4539-88F7-DA67F91583C5}" srcOrd="0" destOrd="0" presId="urn:microsoft.com/office/officeart/2005/8/layout/vList5"/>
    <dgm:cxn modelId="{67073D83-7662-44B1-8CFF-007CA1E898B4}" type="presParOf" srcId="{35E9D0C6-A7AF-431B-B268-838B96ADCE82}" destId="{33FF358F-638E-43D0-9B5C-2869C43E659C}" srcOrd="1" destOrd="0" presId="urn:microsoft.com/office/officeart/2005/8/layout/vList5"/>
    <dgm:cxn modelId="{9F51F15E-1BF0-4FBC-B893-228021654CCE}" type="presParOf" srcId="{05313460-9488-4B3F-A42C-8592CC1BA1C1}" destId="{807E8CB3-240E-4BB3-A979-79B91153AF57}" srcOrd="3" destOrd="0" presId="urn:microsoft.com/office/officeart/2005/8/layout/vList5"/>
    <dgm:cxn modelId="{AD5F6ECF-EA76-4E58-9DEA-E4F78DF52427}" type="presParOf" srcId="{05313460-9488-4B3F-A42C-8592CC1BA1C1}" destId="{F026B7B9-B8C4-4A81-9F8A-C9547E81AA2C}" srcOrd="4" destOrd="0" presId="urn:microsoft.com/office/officeart/2005/8/layout/vList5"/>
    <dgm:cxn modelId="{66F6EB2F-FAA1-4438-B2FA-9B449617333A}" type="presParOf" srcId="{F026B7B9-B8C4-4A81-9F8A-C9547E81AA2C}" destId="{E0FC6FCC-3FA5-4B18-BD39-BCE8784DCC09}" srcOrd="0" destOrd="0" presId="urn:microsoft.com/office/officeart/2005/8/layout/vList5"/>
    <dgm:cxn modelId="{075537C8-696A-452E-BD07-CDBC479166F2}" type="presParOf" srcId="{F026B7B9-B8C4-4A81-9F8A-C9547E81AA2C}" destId="{73F5912C-1539-4AB6-856E-33F32AFE5C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3A28F5-A76E-47FA-9B73-E2F8F812CD09}" type="datetimeFigureOut">
              <a:rPr lang="en-US"/>
              <a:pPr>
                <a:defRPr/>
              </a:pPr>
              <a:t>24-May-13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3CDE5B7-152B-47C7-B965-90ED99BA3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87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7ED1959-C9AF-4F2C-A73D-30DF7E81412E}" type="datetimeFigureOut">
              <a:rPr lang="en-US"/>
              <a:pPr>
                <a:defRPr/>
              </a:pPr>
              <a:t>24-May-13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0CBF02-98B5-4D01-AD3D-6B0DB347C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lnSpc>
        <a:spcPct val="150000"/>
      </a:lnSpc>
      <a:spcBef>
        <a:spcPct val="30000"/>
      </a:spcBef>
      <a:spcAft>
        <a:spcPct val="0"/>
      </a:spcAft>
      <a:defRPr sz="1200" kern="1200">
        <a:solidFill>
          <a:srgbClr val="404040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lnSpc>
        <a:spcPct val="150000"/>
      </a:lnSpc>
      <a:spcBef>
        <a:spcPct val="30000"/>
      </a:spcBef>
      <a:spcAft>
        <a:spcPct val="0"/>
      </a:spcAft>
      <a:defRPr sz="1200" kern="1200">
        <a:solidFill>
          <a:srgbClr val="404040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lnSpc>
        <a:spcPct val="150000"/>
      </a:lnSpc>
      <a:spcBef>
        <a:spcPct val="30000"/>
      </a:spcBef>
      <a:spcAft>
        <a:spcPct val="0"/>
      </a:spcAft>
      <a:defRPr sz="1200" kern="1200">
        <a:solidFill>
          <a:srgbClr val="404040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lnSpc>
        <a:spcPct val="150000"/>
      </a:lnSpc>
      <a:spcBef>
        <a:spcPct val="30000"/>
      </a:spcBef>
      <a:spcAft>
        <a:spcPct val="0"/>
      </a:spcAft>
      <a:defRPr sz="1200" kern="1200">
        <a:solidFill>
          <a:srgbClr val="404040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lnSpc>
        <a:spcPct val="150000"/>
      </a:lnSpc>
      <a:spcBef>
        <a:spcPct val="30000"/>
      </a:spcBef>
      <a:spcAft>
        <a:spcPct val="0"/>
      </a:spcAft>
      <a:defRPr sz="1200" kern="1200">
        <a:solidFill>
          <a:srgbClr val="404040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D595C-AC81-4F5A-9B91-C31A2517C90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9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4213C2-E12B-472F-909B-CA755DDEDB3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615A6E-6951-4022-A01D-DCC562E2AD79}" type="slidenum">
              <a:rPr lang="he-IL"/>
              <a:pPr>
                <a:defRPr/>
              </a:pPr>
              <a:t>6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9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46" indent="-285710" defTabSz="92379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841" indent="-228568" defTabSz="92379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9977" indent="-228568" defTabSz="92379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113" indent="-228568" defTabSz="92379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249" indent="-228568" defTabSz="9237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386" indent="-228568" defTabSz="9237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522" indent="-228568" defTabSz="9237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658" indent="-228568" defTabSz="92379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B3D9F14-E29E-4488-A5D2-6244F91F477D}" type="slidenum">
              <a:rPr lang="he-IL" smtClean="0">
                <a:solidFill>
                  <a:srgbClr val="404040"/>
                </a:solidFill>
              </a:rPr>
              <a:pPr eaLnBrk="1" hangingPunct="1"/>
              <a:t>7</a:t>
            </a:fld>
            <a:endParaRPr lang="en-US" smtClean="0">
              <a:solidFill>
                <a:srgbClr val="40404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7388"/>
            <a:ext cx="4573587" cy="34290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57" y="4344940"/>
            <a:ext cx="5030086" cy="4111464"/>
          </a:xfrm>
          <a:noFill/>
          <a:ln/>
        </p:spPr>
        <p:txBody>
          <a:bodyPr/>
          <a:lstStyle/>
          <a:p>
            <a:endParaRPr lang="en-GB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2-</a:t>
            </a:r>
            <a:fld id="{44DC0F84-4158-4F06-9062-132D7814E82F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13834D-BEFF-4D97-80B0-19C957D28EF9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27B09B-7531-4164-8E61-D62B221D688B}" type="slidenum">
              <a:rPr lang="x-none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57" y="4343657"/>
            <a:ext cx="5030086" cy="4114031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1763F-DF9A-48E8-B73E-717D60E8B90E}" type="slidenum">
              <a:rPr lang="x-none" smtClean="0">
                <a:latin typeface="Arial" pitchFamily="34" charset="0"/>
                <a:cs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1CC744-B1F5-4AED-A2BF-686998EAA744}" type="slidenum">
              <a:rPr lang="he-IL" smtClean="0"/>
              <a:pPr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dirty="0" smtClean="0"/>
              <a:t>- Out-of-band: separation between the control plane and the data plane. Process only traffic that</a:t>
            </a:r>
            <a:r>
              <a:rPr lang="en-US" sz="1200" baseline="0" dirty="0" smtClean="0"/>
              <a:t> is associated with the caching solution.</a:t>
            </a:r>
            <a:endParaRPr lang="en-US" sz="1200" dirty="0" smtClean="0"/>
          </a:p>
          <a:p>
            <a:pPr marL="171450" indent="-171450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en-US" sz="1200" dirty="0" smtClean="0"/>
              <a:t>Hierarchical</a:t>
            </a:r>
            <a:r>
              <a:rPr lang="en-US" sz="1200" baseline="0" dirty="0" smtClean="0"/>
              <a:t> solution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en-US" sz="1200" dirty="0" smtClean="0"/>
              <a:t>MediaSwift</a:t>
            </a:r>
            <a:r>
              <a:rPr lang="en-US" sz="1200" baseline="0" dirty="0" smtClean="0"/>
              <a:t> E is usually deployed in the core and distribution network.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baseline="0" dirty="0" smtClean="0"/>
              <a:t>- MSWE Controller is deployed at the core of the network, analyzes requests, and can support asymmetric routing.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baseline="0" dirty="0" smtClean="0"/>
              <a:t>- MSWE Controller makes caching decisions and then content is cached and delivered to subscribers.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1200" baseline="0" dirty="0" smtClean="0"/>
              <a:t>- MSWE Cache server can be deployed anywhere in the network, and the grid can have anything from 2 to 100s of servers serving the ISP subscribers 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en-US" sz="1200" baseline="0" dirty="0" smtClean="0"/>
              <a:t>Expansion is very simple – </a:t>
            </a:r>
            <a:r>
              <a:rPr lang="en-US" dirty="0" smtClean="0"/>
              <a:t>simply</a:t>
            </a:r>
            <a:r>
              <a:rPr lang="en-US" sz="1200" baseline="0" dirty="0" smtClean="0"/>
              <a:t> add more servers to grid.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en-US" sz="1200" dirty="0" smtClean="0"/>
              <a:t> We only process traffic from the most popular websites (About 5-10 most popular sites generate about 70% of the traffic).</a:t>
            </a:r>
          </a:p>
          <a:p>
            <a:pPr marL="171450" indent="-171450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en-US" sz="1200" dirty="0" smtClean="0"/>
              <a:t>Solution is CDN ready and can serve on-net and off-net content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FontTx/>
              <a:buNone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5BE6C6-03A7-40BE-B972-4F61F8023AE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D595C-AC81-4F5A-9B91-C31A2517C90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9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6175" y="684213"/>
            <a:ext cx="4573588" cy="3430587"/>
          </a:xfrm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04" tIns="45703" rIns="91404" bIns="45703"/>
          <a:lstStyle/>
          <a:p>
            <a:endParaRPr lang="he-IL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092" name="Date Placeholder 3"/>
          <p:cNvSpPr txBox="1">
            <a:spLocks noGrp="1"/>
          </p:cNvSpPr>
          <p:nvPr/>
        </p:nvSpPr>
        <p:spPr bwMode="auto">
          <a:xfrm>
            <a:off x="0" y="1"/>
            <a:ext cx="2972022" cy="45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3" rIns="91404" bIns="45703"/>
          <a:lstStyle/>
          <a:p>
            <a:pPr algn="l"/>
            <a:fld id="{2C228152-5186-414F-B74C-D6B88DFFD989}" type="datetime1">
              <a:rPr lang="en-US" altLang="ja-JP" sz="1200" b="1">
                <a:latin typeface="Times New Roman" pitchFamily="18" charset="0"/>
                <a:cs typeface="Times New Roman" pitchFamily="18" charset="0"/>
              </a:rPr>
              <a:pPr algn="l"/>
              <a:t>24-May-13</a:t>
            </a:fld>
            <a:endParaRPr lang="en-US" altLang="ja-JP" sz="1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093" name="Footer Placeholder 4"/>
          <p:cNvSpPr txBox="1">
            <a:spLocks noGrp="1"/>
          </p:cNvSpPr>
          <p:nvPr/>
        </p:nvSpPr>
        <p:spPr bwMode="auto">
          <a:xfrm>
            <a:off x="3885979" y="8688596"/>
            <a:ext cx="2972022" cy="45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3" rIns="91404" bIns="45703" anchor="b"/>
          <a:lstStyle/>
          <a:p>
            <a:r>
              <a:rPr lang="en-US" altLang="ja-JP" sz="1200" b="1">
                <a:latin typeface="Times New Roman" pitchFamily="18" charset="0"/>
                <a:cs typeface="Times New Roman" pitchFamily="18" charset="0"/>
              </a:rPr>
              <a:t>Roadshow Presentation, Version 18</a:t>
            </a:r>
          </a:p>
        </p:txBody>
      </p:sp>
      <p:sp>
        <p:nvSpPr>
          <p:cNvPr id="89094" name="Slide Number Placeholder 5"/>
          <p:cNvSpPr txBox="1">
            <a:spLocks noGrp="1"/>
          </p:cNvSpPr>
          <p:nvPr/>
        </p:nvSpPr>
        <p:spPr bwMode="auto">
          <a:xfrm>
            <a:off x="0" y="8688596"/>
            <a:ext cx="2972022" cy="45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3" rIns="91404" bIns="45703" anchor="b"/>
          <a:lstStyle/>
          <a:p>
            <a:pPr algn="l"/>
            <a:fld id="{24317A5D-3BCE-4C7E-B29B-F932639EB277}" type="slidenum">
              <a:rPr lang="he-IL" sz="1200" b="1">
                <a:latin typeface="Times New Roman" pitchFamily="18" charset="0"/>
                <a:cs typeface="Times New Roman" pitchFamily="18" charset="0"/>
              </a:rPr>
              <a:pPr algn="l"/>
              <a:t>31</a:t>
            </a:fld>
            <a:endParaRPr lang="en-US" altLang="ja-JP" sz="12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e-I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076FD0-F3C7-469C-A69E-E05EE4E6DB48}" type="slidenum">
              <a:rPr lang="he-IL" smtClean="0">
                <a:latin typeface="Arial" pitchFamily="34" charset="0"/>
                <a:cs typeface="Arial" pitchFamily="34" charset="0"/>
              </a:rPr>
              <a:pPr/>
              <a:t>32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lide title_2010_3.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allot_logo_Pantone copy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6165850"/>
            <a:ext cx="1524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827088" y="6407150"/>
            <a:ext cx="1728787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fld id="{5E8DF15F-639E-4039-BDB8-BEFF4195D1D6}" type="datetime4">
              <a:rPr lang="en-US" sz="11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pPr fontAlgn="auto">
                <a:spcBef>
                  <a:spcPts val="1800"/>
                </a:spcBef>
                <a:spcAft>
                  <a:spcPts val="0"/>
                </a:spcAft>
                <a:defRPr/>
              </a:pPr>
              <a:t>24 May, 2013</a:t>
            </a:fld>
            <a:endParaRPr lang="en-US" sz="110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16" y="116633"/>
            <a:ext cx="7772400" cy="720080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122" y="5430972"/>
            <a:ext cx="6400800" cy="553616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rgbClr val="0061AA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23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2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61AA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754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5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25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4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736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3008313" cy="864096"/>
          </a:xfrm>
        </p:spPr>
        <p:txBody>
          <a:bodyPr anchor="b">
            <a:normAutofit/>
          </a:bodyPr>
          <a:lstStyle>
            <a:lvl1pPr algn="l">
              <a:defRPr sz="1600" b="1">
                <a:solidFill>
                  <a:srgbClr val="0061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5693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63974"/>
            <a:ext cx="3008313" cy="36621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275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412775"/>
            <a:ext cx="5486400" cy="33147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52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70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40768"/>
            <a:ext cx="2057400" cy="4785395"/>
          </a:xfrm>
        </p:spPr>
        <p:txBody>
          <a:bodyPr vert="eaVert">
            <a:normAutofit/>
          </a:bodyPr>
          <a:lstStyle>
            <a:lvl1pPr>
              <a:defRPr sz="2400">
                <a:solidFill>
                  <a:srgbClr val="0061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40768"/>
            <a:ext cx="6019800" cy="4785395"/>
          </a:xfrm>
        </p:spPr>
        <p:txBody>
          <a:bodyPr vert="eaVert">
            <a:normAutofit/>
          </a:bodyPr>
          <a:lstStyle>
            <a:lvl1pPr>
              <a:defRPr sz="2000">
                <a:solidFill>
                  <a:srgbClr val="0061AA"/>
                </a:solidFill>
              </a:defRPr>
            </a:lvl1pPr>
            <a:lvl2pPr>
              <a:defRPr sz="2000">
                <a:solidFill>
                  <a:srgbClr val="0061AA"/>
                </a:solidFill>
              </a:defRPr>
            </a:lvl2pPr>
            <a:lvl3pPr>
              <a:defRPr sz="1800">
                <a:solidFill>
                  <a:srgbClr val="0061AA"/>
                </a:solidFill>
              </a:defRPr>
            </a:lvl3pPr>
            <a:lvl4pPr>
              <a:defRPr sz="1800">
                <a:solidFill>
                  <a:srgbClr val="0061AA"/>
                </a:solidFill>
              </a:defRPr>
            </a:lvl4pPr>
            <a:lvl5pPr>
              <a:defRPr sz="1800">
                <a:solidFill>
                  <a:srgbClr val="0061A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09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13" y="228600"/>
            <a:ext cx="7748587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14413" y="1524000"/>
            <a:ext cx="7748587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1413" y="6384925"/>
            <a:ext cx="1828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098E4-F708-4271-AE03-816FFB0A7AEB}" type="datetime4">
              <a:rPr lang="en-US"/>
              <a:pPr>
                <a:defRPr/>
              </a:pPr>
              <a:t>24 May, 2013</a:t>
            </a:fld>
            <a:endParaRPr lang="en-US" sz="11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12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Slide back_2010_7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88913"/>
            <a:ext cx="82296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7" descr="allot_logo_Pantone copy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6165850"/>
            <a:ext cx="1524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1" descr="orange button_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399213"/>
            <a:ext cx="269875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4988" y="6410325"/>
            <a:ext cx="433387" cy="231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fld id="{97F7A2B4-32DA-40D8-9820-E344B4D8F3AC}" type="slidenum">
              <a:rPr lang="en-US" sz="900" b="1">
                <a:solidFill>
                  <a:schemeClr val="bg1"/>
                </a:solidFill>
                <a:latin typeface="+mn-lt"/>
                <a:cs typeface="+mn-cs"/>
              </a:rPr>
              <a:pPr fontAlgn="auto">
                <a:spcBef>
                  <a:spcPts val="180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088" y="6407150"/>
            <a:ext cx="1728787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fld id="{5E8DF15F-639E-4039-BDB8-BEFF4195D1D6}" type="datetime4">
              <a:rPr lang="en-US" sz="10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pPr fontAlgn="auto">
                <a:spcBef>
                  <a:spcPts val="1800"/>
                </a:spcBef>
                <a:spcAft>
                  <a:spcPts val="0"/>
                </a:spcAft>
                <a:defRPr/>
              </a:pPr>
              <a:t>24 May, 2013</a:t>
            </a:fld>
            <a:endParaRPr lang="en-US" sz="1000" dirty="0">
              <a:solidFill>
                <a:schemeClr val="bg2">
                  <a:lumMod val="60000"/>
                  <a:lumOff val="40000"/>
                </a:schemeClr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3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lnSpc>
          <a:spcPct val="150000"/>
        </a:lnSpc>
        <a:spcBef>
          <a:spcPct val="20000"/>
        </a:spcBef>
        <a:spcAft>
          <a:spcPct val="0"/>
        </a:spcAft>
        <a:buBlip>
          <a:blip r:embed="rId17"/>
        </a:buBlip>
        <a:defRPr sz="2400" b="1" kern="1200">
          <a:solidFill>
            <a:srgbClr val="0061AA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●"/>
        <a:defRPr sz="2200" kern="1200">
          <a:solidFill>
            <a:srgbClr val="0061AA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○"/>
        <a:defRPr sz="2000" kern="1200">
          <a:solidFill>
            <a:srgbClr val="0061AA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lnSpc>
          <a:spcPct val="150000"/>
        </a:lnSpc>
        <a:spcBef>
          <a:spcPct val="20000"/>
        </a:spcBef>
        <a:spcAft>
          <a:spcPct val="0"/>
        </a:spcAft>
        <a:buFont typeface="Calibri" pitchFamily="34" charset="0"/>
        <a:buChar char="»"/>
        <a:defRPr sz="2000" kern="1200">
          <a:solidFill>
            <a:srgbClr val="0061AA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rgbClr val="0061A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4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70.png"/><Relationship Id="rId4" Type="http://schemas.openxmlformats.org/officeDocument/2006/relationships/image" Target="../media/image72.jpe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10" Type="http://schemas.openxmlformats.org/officeDocument/2006/relationships/image" Target="../media/image69.png"/><Relationship Id="rId4" Type="http://schemas.openxmlformats.org/officeDocument/2006/relationships/image" Target="../media/image88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26" Type="http://schemas.openxmlformats.org/officeDocument/2006/relationships/image" Target="../media/image110.png"/><Relationship Id="rId39" Type="http://schemas.openxmlformats.org/officeDocument/2006/relationships/image" Target="../media/image121.png"/><Relationship Id="rId21" Type="http://schemas.openxmlformats.org/officeDocument/2006/relationships/image" Target="../media/image105.png"/><Relationship Id="rId34" Type="http://schemas.openxmlformats.org/officeDocument/2006/relationships/image" Target="../media/image116.jpeg"/><Relationship Id="rId42" Type="http://schemas.openxmlformats.org/officeDocument/2006/relationships/image" Target="../media/image124.jpeg"/><Relationship Id="rId47" Type="http://schemas.openxmlformats.org/officeDocument/2006/relationships/image" Target="../media/image129.png"/><Relationship Id="rId50" Type="http://schemas.openxmlformats.org/officeDocument/2006/relationships/image" Target="../media/image132.png"/><Relationship Id="rId55" Type="http://schemas.openxmlformats.org/officeDocument/2006/relationships/image" Target="../media/image137.jpeg"/><Relationship Id="rId7" Type="http://schemas.openxmlformats.org/officeDocument/2006/relationships/tags" Target="../tags/tag8.xml"/><Relationship Id="rId12" Type="http://schemas.openxmlformats.org/officeDocument/2006/relationships/notesSlide" Target="../notesSlides/notesSlide13.xml"/><Relationship Id="rId17" Type="http://schemas.openxmlformats.org/officeDocument/2006/relationships/image" Target="../media/image101.png"/><Relationship Id="rId25" Type="http://schemas.openxmlformats.org/officeDocument/2006/relationships/image" Target="../media/image109.png"/><Relationship Id="rId33" Type="http://schemas.openxmlformats.org/officeDocument/2006/relationships/image" Target="../media/image115.png"/><Relationship Id="rId38" Type="http://schemas.openxmlformats.org/officeDocument/2006/relationships/image" Target="../media/image120.png"/><Relationship Id="rId46" Type="http://schemas.openxmlformats.org/officeDocument/2006/relationships/image" Target="../media/image128.jpeg"/><Relationship Id="rId2" Type="http://schemas.openxmlformats.org/officeDocument/2006/relationships/tags" Target="../tags/tag3.xml"/><Relationship Id="rId16" Type="http://schemas.openxmlformats.org/officeDocument/2006/relationships/image" Target="../media/image100.jpeg"/><Relationship Id="rId20" Type="http://schemas.openxmlformats.org/officeDocument/2006/relationships/image" Target="../media/image104.wmf"/><Relationship Id="rId29" Type="http://schemas.openxmlformats.org/officeDocument/2006/relationships/image" Target="../media/image112.png"/><Relationship Id="rId41" Type="http://schemas.openxmlformats.org/officeDocument/2006/relationships/image" Target="../media/image123.png"/><Relationship Id="rId54" Type="http://schemas.openxmlformats.org/officeDocument/2006/relationships/image" Target="../media/image136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24" Type="http://schemas.openxmlformats.org/officeDocument/2006/relationships/image" Target="../media/image108.png"/><Relationship Id="rId32" Type="http://schemas.openxmlformats.org/officeDocument/2006/relationships/hyperlink" Target="http://www.francetelecom.com/en_EN/" TargetMode="External"/><Relationship Id="rId37" Type="http://schemas.openxmlformats.org/officeDocument/2006/relationships/image" Target="../media/image119.png"/><Relationship Id="rId40" Type="http://schemas.openxmlformats.org/officeDocument/2006/relationships/image" Target="../media/image122.png"/><Relationship Id="rId45" Type="http://schemas.openxmlformats.org/officeDocument/2006/relationships/image" Target="../media/image127.png"/><Relationship Id="rId53" Type="http://schemas.openxmlformats.org/officeDocument/2006/relationships/image" Target="../media/image135.png"/><Relationship Id="rId5" Type="http://schemas.openxmlformats.org/officeDocument/2006/relationships/tags" Target="../tags/tag6.xml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28" Type="http://schemas.openxmlformats.org/officeDocument/2006/relationships/hyperlink" Target="http://www.vodafone.com/hub_page.html" TargetMode="External"/><Relationship Id="rId36" Type="http://schemas.openxmlformats.org/officeDocument/2006/relationships/image" Target="../media/image118.png"/><Relationship Id="rId49" Type="http://schemas.openxmlformats.org/officeDocument/2006/relationships/image" Target="../media/image131.png"/><Relationship Id="rId10" Type="http://schemas.openxmlformats.org/officeDocument/2006/relationships/tags" Target="../tags/tag11.xml"/><Relationship Id="rId19" Type="http://schemas.openxmlformats.org/officeDocument/2006/relationships/image" Target="../media/image103.wmf"/><Relationship Id="rId31" Type="http://schemas.openxmlformats.org/officeDocument/2006/relationships/image" Target="../media/image114.jpeg"/><Relationship Id="rId44" Type="http://schemas.openxmlformats.org/officeDocument/2006/relationships/image" Target="../media/image126.jpeg"/><Relationship Id="rId52" Type="http://schemas.openxmlformats.org/officeDocument/2006/relationships/image" Target="../media/image134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98.png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Relationship Id="rId30" Type="http://schemas.openxmlformats.org/officeDocument/2006/relationships/image" Target="../media/image113.png"/><Relationship Id="rId35" Type="http://schemas.openxmlformats.org/officeDocument/2006/relationships/image" Target="../media/image117.png"/><Relationship Id="rId43" Type="http://schemas.openxmlformats.org/officeDocument/2006/relationships/image" Target="../media/image125.png"/><Relationship Id="rId48" Type="http://schemas.openxmlformats.org/officeDocument/2006/relationships/image" Target="../media/image130.png"/><Relationship Id="rId8" Type="http://schemas.openxmlformats.org/officeDocument/2006/relationships/tags" Target="../tags/tag9.xml"/><Relationship Id="rId51" Type="http://schemas.openxmlformats.org/officeDocument/2006/relationships/image" Target="../media/image133.png"/><Relationship Id="rId3" Type="http://schemas.openxmlformats.org/officeDocument/2006/relationships/tags" Target="../tags/tag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847725" y="5430838"/>
            <a:ext cx="7694613" cy="554037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0" dirty="0" smtClean="0"/>
              <a:t>Allot Communications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6400" dirty="0" smtClean="0"/>
              <a:t>Алексей Городилов . Технический Директор Восточной Европы </a:t>
            </a:r>
            <a:endParaRPr lang="en-US" sz="6400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270801"/>
            <a:ext cx="8952931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ru-RU" sz="2300" dirty="0"/>
              <a:t>Оптимизация, Монетизация и Персонализация услуг </a:t>
            </a:r>
            <a:r>
              <a:rPr lang="en-US" sz="2300" dirty="0"/>
              <a:t> </a:t>
            </a:r>
            <a:r>
              <a:rPr lang="ru-RU" sz="2300" dirty="0"/>
              <a:t>ШПД</a:t>
            </a:r>
            <a:endParaRPr lang="en-US" sz="2300" dirty="0"/>
          </a:p>
          <a:p>
            <a:pPr algn="ctr"/>
            <a:r>
              <a:rPr lang="en-US" sz="2300" dirty="0" smtClean="0"/>
              <a:t/>
            </a:r>
            <a:br>
              <a:rPr lang="en-US" sz="2300" dirty="0" smtClean="0"/>
            </a:b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7800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ifesty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125" y="0"/>
            <a:ext cx="4402875" cy="5225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62" y="188913"/>
            <a:ext cx="8229600" cy="503237"/>
          </a:xfrm>
        </p:spPr>
        <p:txBody>
          <a:bodyPr>
            <a:normAutofit fontScale="90000"/>
          </a:bodyPr>
          <a:lstStyle/>
          <a:p>
            <a:r>
              <a:rPr lang="ru-RU" dirty="0"/>
              <a:t>Стиль Жизни </a:t>
            </a:r>
            <a:r>
              <a:rPr lang="ru-RU" dirty="0" smtClean="0"/>
              <a:t>– </a:t>
            </a:r>
            <a:r>
              <a:rPr lang="en-US" dirty="0" smtClean="0"/>
              <a:t>&lt;&lt; </a:t>
            </a:r>
            <a:r>
              <a:rPr lang="ru-RU" dirty="0" smtClean="0"/>
              <a:t>Всегда </a:t>
            </a:r>
            <a:r>
              <a:rPr lang="ru-RU" dirty="0"/>
              <a:t>На </a:t>
            </a:r>
            <a:r>
              <a:rPr lang="ru-RU" dirty="0" smtClean="0"/>
              <a:t>Связи &gt;</a:t>
            </a:r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193" y="1600200"/>
            <a:ext cx="5682343" cy="4851400"/>
          </a:xfrm>
        </p:spPr>
        <p:txBody>
          <a:bodyPr>
            <a:normAutofit fontScale="92500"/>
          </a:bodyPr>
          <a:lstStyle/>
          <a:p>
            <a:r>
              <a:rPr lang="ru-RU" dirty="0"/>
              <a:t>Жизнь в </a:t>
            </a:r>
            <a:r>
              <a:rPr lang="en-US" dirty="0" smtClean="0"/>
              <a:t>&lt;&lt; </a:t>
            </a:r>
            <a:r>
              <a:rPr lang="ru-RU" dirty="0" smtClean="0"/>
              <a:t>ОНЛАЙН</a:t>
            </a:r>
            <a:r>
              <a:rPr lang="en-US" dirty="0" smtClean="0"/>
              <a:t> &gt;&gt;</a:t>
            </a:r>
            <a:r>
              <a:rPr lang="ru-RU" dirty="0" smtClean="0"/>
              <a:t>Режиме</a:t>
            </a:r>
            <a:endParaRPr lang="en-US" dirty="0"/>
          </a:p>
          <a:p>
            <a:pPr lvl="1"/>
            <a:r>
              <a:rPr lang="ru-RU" sz="2000" dirty="0"/>
              <a:t>Социальные Сети </a:t>
            </a:r>
            <a:r>
              <a:rPr lang="ru-RU" sz="2000" dirty="0" smtClean="0"/>
              <a:t>, </a:t>
            </a:r>
            <a:r>
              <a:rPr lang="en-US" sz="2000" dirty="0" smtClean="0"/>
              <a:t>VoIP , IM , </a:t>
            </a:r>
            <a:r>
              <a:rPr lang="ru-RU" sz="2000" dirty="0" smtClean="0"/>
              <a:t>Интернет </a:t>
            </a:r>
            <a:r>
              <a:rPr lang="ru-RU" sz="2000" dirty="0"/>
              <a:t>ТВ , Шопинг , Развлечения , </a:t>
            </a:r>
            <a:r>
              <a:rPr lang="ru-RU" sz="2000" dirty="0" smtClean="0"/>
              <a:t>Образование</a:t>
            </a:r>
            <a:endParaRPr lang="en-US" sz="2000" dirty="0" smtClean="0"/>
          </a:p>
          <a:p>
            <a:pPr lvl="1"/>
            <a:r>
              <a:rPr lang="ru-RU" dirty="0" smtClean="0"/>
              <a:t>Использование Мобильного </a:t>
            </a:r>
            <a:r>
              <a:rPr lang="en-US" dirty="0" smtClean="0"/>
              <a:t>Internet 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smtClean="0"/>
              <a:t> дома</a:t>
            </a:r>
            <a:r>
              <a:rPr lang="en-US" dirty="0" smtClean="0"/>
              <a:t> </a:t>
            </a:r>
            <a:r>
              <a:rPr lang="ru-RU" dirty="0" smtClean="0"/>
              <a:t>даже</a:t>
            </a:r>
            <a:r>
              <a:rPr lang="en-US" dirty="0" smtClean="0"/>
              <a:t> </a:t>
            </a:r>
            <a:r>
              <a:rPr lang="ru-RU" dirty="0"/>
              <a:t>если есть </a:t>
            </a:r>
            <a:r>
              <a:rPr lang="en-US" dirty="0" smtClean="0"/>
              <a:t>FIX LINE </a:t>
            </a:r>
            <a:r>
              <a:rPr lang="ru-RU" dirty="0" smtClean="0"/>
              <a:t> Интернет доступ</a:t>
            </a:r>
            <a:r>
              <a:rPr lang="en-US" dirty="0" smtClean="0"/>
              <a:t> .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ru-RU" dirty="0"/>
              <a:t>Беспроводной доступ </a:t>
            </a:r>
            <a:r>
              <a:rPr lang="ru-RU" dirty="0" smtClean="0"/>
              <a:t>– Везде!</a:t>
            </a:r>
          </a:p>
          <a:p>
            <a:pPr lvl="1"/>
            <a:r>
              <a:rPr lang="ru-RU" dirty="0" smtClean="0"/>
              <a:t>Изменение </a:t>
            </a:r>
            <a:r>
              <a:rPr lang="ru-RU" dirty="0"/>
              <a:t>парадигмы</a:t>
            </a:r>
            <a:r>
              <a:rPr lang="en-US" dirty="0" smtClean="0"/>
              <a:t> access-device-location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конвергентность</a:t>
            </a:r>
            <a:r>
              <a:rPr lang="ru-RU" dirty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1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:\Marketing\WorkInProgress\Sarah\Solutions 2011-12\xPPT for Mobile\Gadi-multiple-devi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83" y="1264033"/>
            <a:ext cx="4271912" cy="414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Интернет Видео - Трафик </a:t>
            </a:r>
            <a:r>
              <a:rPr lang="ru-RU" dirty="0" smtClean="0"/>
              <a:t>Цунами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5" y="1600200"/>
            <a:ext cx="5081455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Доминантность</a:t>
            </a:r>
            <a:r>
              <a:rPr lang="ru-RU" dirty="0"/>
              <a:t> </a:t>
            </a:r>
            <a:endParaRPr lang="en-US" dirty="0"/>
          </a:p>
          <a:p>
            <a:pPr lvl="1"/>
            <a:r>
              <a:rPr lang="en-US" dirty="0" smtClean="0"/>
              <a:t>70.5</a:t>
            </a:r>
            <a:r>
              <a:rPr lang="en-US" dirty="0"/>
              <a:t>% </a:t>
            </a:r>
            <a:r>
              <a:rPr lang="ru-RU" dirty="0" smtClean="0"/>
              <a:t>глобального трафика к </a:t>
            </a:r>
            <a:r>
              <a:rPr lang="en-US" dirty="0" smtClean="0"/>
              <a:t>2016</a:t>
            </a:r>
            <a:r>
              <a:rPr lang="ru-RU" dirty="0" smtClean="0"/>
              <a:t> году </a:t>
            </a:r>
            <a:endParaRPr lang="en-US" dirty="0"/>
          </a:p>
          <a:p>
            <a:r>
              <a:rPr lang="ru-RU" dirty="0" smtClean="0"/>
              <a:t>Уровень Производительности   </a:t>
            </a:r>
            <a:endParaRPr lang="en-US" dirty="0" smtClean="0"/>
          </a:p>
          <a:p>
            <a:pPr lvl="1"/>
            <a:r>
              <a:rPr lang="ru-RU" dirty="0" smtClean="0"/>
              <a:t>Качество восприятия </a:t>
            </a:r>
            <a:r>
              <a:rPr lang="en-US" dirty="0" smtClean="0"/>
              <a:t>( </a:t>
            </a:r>
            <a:r>
              <a:rPr lang="en-US" dirty="0" err="1" smtClean="0"/>
              <a:t>QoE</a:t>
            </a:r>
            <a:r>
              <a:rPr lang="en-US" dirty="0" smtClean="0"/>
              <a:t> ) </a:t>
            </a:r>
            <a:r>
              <a:rPr lang="ru-RU" dirty="0" smtClean="0"/>
              <a:t> Видео рассматривается абонентами как один из ключевых параметров качества услуги  доступа в интернет </a:t>
            </a:r>
            <a:r>
              <a:rPr lang="ru-RU" dirty="0"/>
              <a:t>в</a:t>
            </a:r>
            <a:r>
              <a:rPr lang="ru-RU" dirty="0" smtClean="0"/>
              <a:t> целом    </a:t>
            </a:r>
            <a:endParaRPr lang="en-US" dirty="0"/>
          </a:p>
          <a:p>
            <a:r>
              <a:rPr lang="ru-RU" dirty="0" smtClean="0"/>
              <a:t>Рентабельность</a:t>
            </a:r>
            <a:endParaRPr lang="en-US" dirty="0" smtClean="0"/>
          </a:p>
          <a:p>
            <a:pPr lvl="1"/>
            <a:r>
              <a:rPr lang="ru-RU" dirty="0"/>
              <a:t>Рост доходов не синхронизирован с ростом </a:t>
            </a:r>
            <a:r>
              <a:rPr lang="ru-RU" dirty="0" smtClean="0"/>
              <a:t>трафика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30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M:\Marketing\WorkInProgress\Sarah\Solutions 2011-12\xPPT for Mobile\Gadi-Graph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" y="1149080"/>
            <a:ext cx="7724775" cy="508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top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49080"/>
          </a:xfrm>
          <a:prstGeom prst="rect">
            <a:avLst/>
          </a:prstGeom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764676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Смена концепции Тарифных </a:t>
            </a:r>
            <a:r>
              <a:rPr lang="ru-RU" sz="2700" dirty="0"/>
              <a:t>Планов </a:t>
            </a:r>
            <a:r>
              <a:rPr lang="ru-RU" sz="2700" dirty="0" smtClean="0"/>
              <a:t>провайдерами  </a:t>
            </a:r>
            <a:r>
              <a:rPr lang="ru-RU" sz="2700" dirty="0"/>
              <a:t/>
            </a:r>
            <a:br>
              <a:rPr lang="ru-RU" sz="2700" dirty="0"/>
            </a:br>
            <a:endParaRPr lang="en-US" sz="2700" dirty="0" smtClean="0"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63846" y="2398754"/>
            <a:ext cx="2079321" cy="1168236"/>
          </a:xfrm>
          <a:prstGeom prst="rect">
            <a:avLst/>
          </a:prstGeom>
          <a:solidFill>
            <a:srgbClr val="003563">
              <a:alpha val="58039"/>
            </a:srgbClr>
          </a:solidFill>
          <a:ln w="3175">
            <a:solidFill>
              <a:schemeClr val="bg1">
                <a:lumMod val="75000"/>
              </a:schemeClr>
            </a:solidFill>
          </a:ln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Value to OTT</a:t>
            </a:r>
            <a:br>
              <a:rPr lang="en-US" sz="2400" dirty="0" smtClean="0"/>
            </a:br>
            <a:r>
              <a:rPr lang="en-US" sz="2400" dirty="0" smtClean="0"/>
              <a:t>consumers</a:t>
            </a:r>
            <a:endParaRPr lang="en-GB" sz="2400" dirty="0"/>
          </a:p>
        </p:txBody>
      </p:sp>
      <p:sp>
        <p:nvSpPr>
          <p:cNvPr id="12" name="Rectangle 11"/>
          <p:cNvSpPr/>
          <p:nvPr/>
        </p:nvSpPr>
        <p:spPr>
          <a:xfrm>
            <a:off x="7014574" y="3516886"/>
            <a:ext cx="2079321" cy="1168236"/>
          </a:xfrm>
          <a:prstGeom prst="rect">
            <a:avLst/>
          </a:prstGeom>
          <a:solidFill>
            <a:srgbClr val="003563">
              <a:alpha val="58039"/>
            </a:srgbClr>
          </a:solidFill>
          <a:ln w="3175">
            <a:solidFill>
              <a:schemeClr val="bg1">
                <a:lumMod val="75000"/>
              </a:schemeClr>
            </a:solidFill>
          </a:ln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Value to OTT</a:t>
            </a:r>
            <a:br>
              <a:rPr lang="en-US" sz="2400" dirty="0" smtClean="0"/>
            </a:br>
            <a:r>
              <a:rPr lang="en-US" sz="2400" dirty="0" smtClean="0"/>
              <a:t>providers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1836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17465"/>
            <a:ext cx="9155560" cy="609600"/>
          </a:xfrm>
        </p:spPr>
        <p:txBody>
          <a:bodyPr>
            <a:noAutofit/>
          </a:bodyPr>
          <a:lstStyle/>
          <a:p>
            <a:r>
              <a:rPr lang="ru-RU" sz="2200" dirty="0" smtClean="0"/>
              <a:t>Концепция Контроля , Управления и Тарификации трафика</a:t>
            </a:r>
            <a:r>
              <a:rPr lang="en-US" sz="2200" dirty="0" smtClean="0"/>
              <a:t>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От </a:t>
            </a:r>
            <a:r>
              <a:rPr lang="en-US" sz="2200" dirty="0" smtClean="0"/>
              <a:t>Dump Pipe </a:t>
            </a:r>
            <a:r>
              <a:rPr lang="ru-RU" sz="2200" dirty="0" smtClean="0"/>
              <a:t>к Приложениям и Услугам 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2051720" y="2420888"/>
          <a:ext cx="4876800" cy="25908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219200"/>
                <a:gridCol w="1219200"/>
                <a:gridCol w="1219200"/>
                <a:gridCol w="1219200"/>
              </a:tblGrid>
              <a:tr h="37084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254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2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254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254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254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254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A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0061AA"/>
                      </a:solidFill>
                    </a:lnL>
                    <a:lnR w="12700" cmpd="sng">
                      <a:solidFill>
                        <a:srgbClr val="0061AA"/>
                      </a:solidFill>
                    </a:lnR>
                    <a:lnT w="12700" cmpd="sng">
                      <a:solidFill>
                        <a:srgbClr val="0061AA"/>
                      </a:solidFill>
                    </a:lnT>
                    <a:lnB w="12700" cmpd="sng">
                      <a:solidFill>
                        <a:srgbClr val="0061A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4572000" y="2852936"/>
            <a:ext cx="108012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</a:rPr>
              <a:t>Usage Cap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763688" y="1916832"/>
            <a:ext cx="5472608" cy="3528392"/>
          </a:xfrm>
          <a:prstGeom prst="roundRect">
            <a:avLst/>
          </a:prstGeom>
          <a:noFill/>
          <a:ln w="25400" cap="flat" cmpd="sng" algn="ctr">
            <a:solidFill>
              <a:srgbClr val="0037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59496" y="2852936"/>
            <a:ext cx="82852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</a:rPr>
              <a:t>Service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59897" y="2852936"/>
            <a:ext cx="792088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</a:rPr>
              <a:t>Rate</a:t>
            </a:r>
          </a:p>
        </p:txBody>
      </p:sp>
      <p:pic>
        <p:nvPicPr>
          <p:cNvPr id="46" name="Picture 45" descr="Facebo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7488" y="3978097"/>
            <a:ext cx="692575" cy="26051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856329" y="3158007"/>
            <a:ext cx="5947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 GB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94577" y="3954240"/>
            <a:ext cx="9182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unlimited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87888" y="3933056"/>
            <a:ext cx="9182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N/A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887888" y="4293096"/>
            <a:ext cx="9182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$1.50 /GB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87888" y="3193231"/>
            <a:ext cx="9182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$24.99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44008" y="4350480"/>
            <a:ext cx="10193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 GB</a:t>
            </a:r>
          </a:p>
        </p:txBody>
      </p:sp>
      <p:pic>
        <p:nvPicPr>
          <p:cNvPr id="53" name="Picture 52" descr="YouTub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7488" y="4256090"/>
            <a:ext cx="712787" cy="504557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999456" y="3553271"/>
            <a:ext cx="12241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b="1" dirty="0" smtClean="0">
                <a:solidFill>
                  <a:srgbClr val="4D4D4D"/>
                </a:solidFill>
                <a:latin typeface="Calibri" pitchFamily="34" charset="0"/>
                <a:cs typeface="Calibri" pitchFamily="34" charset="0"/>
              </a:rPr>
              <a:t>Max Overage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56329" y="3519957"/>
            <a:ext cx="5947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 GB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999456" y="3193231"/>
            <a:ext cx="134608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Regular Usage</a:t>
            </a:r>
          </a:p>
        </p:txBody>
      </p:sp>
      <p:pic>
        <p:nvPicPr>
          <p:cNvPr id="57" name="Picture 56" descr="Skyp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7488" y="4727038"/>
            <a:ext cx="640947" cy="286138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5815880" y="4672881"/>
            <a:ext cx="97440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$0.50 / </a:t>
            </a:r>
            <a:r>
              <a:rPr lang="en-US" sz="14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mn</a:t>
            </a:r>
            <a:endParaRPr lang="en-US" sz="14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71317" y="4705399"/>
            <a:ext cx="64807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 GB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347864" y="2852936"/>
            <a:ext cx="108012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3F3F3F">
                    <a:lumMod val="50000"/>
                  </a:srgbClr>
                </a:solidFill>
                <a:effectLst/>
                <a:uLnTx/>
                <a:uFillTx/>
              </a:rPr>
              <a:t>Policy QoS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419872" y="3158007"/>
            <a:ext cx="100811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250 Kbps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459155" y="3954240"/>
            <a:ext cx="9182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160 Kbps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08586" y="4350480"/>
            <a:ext cx="10193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450 Kbps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491879" y="4705399"/>
            <a:ext cx="936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120 Kbps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9872" y="3553271"/>
            <a:ext cx="100811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100 Kbps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791544" y="2457763"/>
            <a:ext cx="374441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FFB200"/>
                </a:solidFill>
                <a:effectLst/>
                <a:uLnTx/>
                <a:uFillTx/>
              </a:rPr>
              <a:t>Social Networking Package: $37.99 </a:t>
            </a:r>
          </a:p>
        </p:txBody>
      </p:sp>
      <p:sp>
        <p:nvSpPr>
          <p:cNvPr id="68" name="Rounded Rectangular Callout 67"/>
          <p:cNvSpPr/>
          <p:nvPr/>
        </p:nvSpPr>
        <p:spPr>
          <a:xfrm>
            <a:off x="1979712" y="2780928"/>
            <a:ext cx="2448272" cy="2304256"/>
          </a:xfrm>
          <a:prstGeom prst="wedgeRoundRectCallout">
            <a:avLst>
              <a:gd name="adj1" fmla="val -75559"/>
              <a:gd name="adj2" fmla="val -46599"/>
              <a:gd name="adj3" fmla="val 16667"/>
            </a:avLst>
          </a:prstGeom>
          <a:solidFill>
            <a:srgbClr val="FFB200">
              <a:alpha val="34000"/>
            </a:srgbClr>
          </a:solidFill>
          <a:ln w="25400" cap="flat" cmpd="sng" algn="ctr">
            <a:solidFill>
              <a:srgbClr val="0037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104504" y="2074180"/>
            <a:ext cx="197971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61AA"/>
                </a:solidFill>
                <a:effectLst/>
                <a:uLnTx/>
                <a:uFillTx/>
              </a:rPr>
              <a:t>SMP-Policy Server 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1052315" cy="1683703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376" y="2564904"/>
            <a:ext cx="1103939" cy="1766301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7427368" y="1969676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61AA"/>
                </a:solidFill>
                <a:effectLst/>
                <a:uLnTx/>
                <a:uFillTx/>
              </a:rPr>
              <a:t>OCS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304894" y="1340768"/>
            <a:ext cx="19970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kern="0" dirty="0" smtClean="0">
                <a:solidFill>
                  <a:srgbClr val="0061AA"/>
                </a:solidFill>
              </a:rPr>
              <a:t>Allot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61AA"/>
                </a:solidFill>
                <a:effectLst/>
                <a:uLnTx/>
                <a:uFillTx/>
              </a:rPr>
              <a:t>DPI 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-52252" y="4293096"/>
            <a:ext cx="2359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1AA"/>
                </a:solidFill>
                <a:effectLst/>
                <a:uLnTx/>
                <a:uFillTx/>
              </a:rPr>
              <a:t>(Policy Control)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571384" y="436510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61AA"/>
                </a:solidFill>
                <a:effectLst/>
                <a:uLnTx/>
                <a:uFillTx/>
              </a:rPr>
              <a:t>(Charging)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57998" y="3553271"/>
            <a:ext cx="9182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$10</a:t>
            </a:r>
          </a:p>
        </p:txBody>
      </p:sp>
      <p:sp>
        <p:nvSpPr>
          <p:cNvPr id="86" name="Rounded Rectangular Callout 85"/>
          <p:cNvSpPr/>
          <p:nvPr/>
        </p:nvSpPr>
        <p:spPr>
          <a:xfrm>
            <a:off x="4572000" y="2780928"/>
            <a:ext cx="2376264" cy="2304256"/>
          </a:xfrm>
          <a:prstGeom prst="wedgeRoundRectCallout">
            <a:avLst>
              <a:gd name="adj1" fmla="val 76522"/>
              <a:gd name="adj2" fmla="val -43245"/>
              <a:gd name="adj3" fmla="val 16667"/>
            </a:avLst>
          </a:prstGeom>
          <a:solidFill>
            <a:srgbClr val="FFB200">
              <a:alpha val="34000"/>
            </a:srgbClr>
          </a:solidFill>
          <a:ln w="25400" cap="flat" cmpd="sng" algn="ctr">
            <a:solidFill>
              <a:srgbClr val="0037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537784" y="1440900"/>
            <a:ext cx="0" cy="4495869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7419124" y="1443172"/>
            <a:ext cx="0" cy="4495869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91879" y="5658583"/>
            <a:ext cx="217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61AA"/>
                </a:solidFill>
                <a:effectLst/>
                <a:uLnTx/>
                <a:uFillTx/>
              </a:rPr>
              <a:t>(Enforcement)</a:t>
            </a:r>
          </a:p>
        </p:txBody>
      </p:sp>
    </p:spTree>
    <p:extLst>
      <p:ext uri="{BB962C8B-B14F-4D97-AF65-F5344CB8AC3E}">
        <p14:creationId xmlns:p14="http://schemas.microsoft.com/office/powerpoint/2010/main" val="1280747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2" grpId="0"/>
      <p:bldP spid="79" grpId="0"/>
      <p:bldP spid="81" grpId="0"/>
      <p:bldP spid="82" grpId="0"/>
      <p:bldP spid="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lock Arc 25"/>
          <p:cNvSpPr/>
          <p:nvPr/>
        </p:nvSpPr>
        <p:spPr>
          <a:xfrm rot="4699595">
            <a:off x="4449652" y="1362372"/>
            <a:ext cx="4275782" cy="4927092"/>
          </a:xfrm>
          <a:prstGeom prst="blockArc">
            <a:avLst>
              <a:gd name="adj1" fmla="val 10800000"/>
              <a:gd name="adj2" fmla="val 21492769"/>
              <a:gd name="adj3" fmla="val 4308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3" name="Straight Connector 72"/>
          <p:cNvCxnSpPr/>
          <p:nvPr/>
        </p:nvCxnSpPr>
        <p:spPr bwMode="auto">
          <a:xfrm flipH="1">
            <a:off x="4495800" y="4584700"/>
            <a:ext cx="3163888" cy="2174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 flipH="1">
            <a:off x="4519613" y="1808163"/>
            <a:ext cx="1266825" cy="3206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Oval 24"/>
          <p:cNvSpPr>
            <a:spLocks noChangeArrowheads="1"/>
          </p:cNvSpPr>
          <p:nvPr/>
        </p:nvSpPr>
        <p:spPr bwMode="gray">
          <a:xfrm>
            <a:off x="7860395" y="3992563"/>
            <a:ext cx="1185863" cy="1174750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03" name="Oval 24"/>
          <p:cNvSpPr>
            <a:spLocks noChangeArrowheads="1"/>
          </p:cNvSpPr>
          <p:nvPr/>
        </p:nvSpPr>
        <p:spPr bwMode="gray">
          <a:xfrm>
            <a:off x="5703888" y="1231900"/>
            <a:ext cx="1185862" cy="1174750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cxnSp>
        <p:nvCxnSpPr>
          <p:cNvPr id="74" name="Straight Connector 73"/>
          <p:cNvCxnSpPr/>
          <p:nvPr/>
        </p:nvCxnSpPr>
        <p:spPr bwMode="auto">
          <a:xfrm rot="10800000">
            <a:off x="4500563" y="5738813"/>
            <a:ext cx="1825625" cy="984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7943632" y="4063771"/>
            <a:ext cx="1066800" cy="1042038"/>
            <a:chOff x="1625" y="1092"/>
            <a:chExt cx="787" cy="787"/>
          </a:xfrm>
          <a:solidFill>
            <a:srgbClr val="0061AA"/>
          </a:solidFill>
        </p:grpSpPr>
        <p:sp>
          <p:nvSpPr>
            <p:cNvPr id="31" name="Oval 24"/>
            <p:cNvSpPr>
              <a:spLocks noChangeArrowheads="1"/>
            </p:cNvSpPr>
            <p:nvPr/>
          </p:nvSpPr>
          <p:spPr bwMode="gray">
            <a:xfrm>
              <a:off x="1625" y="1092"/>
              <a:ext cx="787" cy="787"/>
            </a:xfrm>
            <a:prstGeom prst="ellipse">
              <a:avLst/>
            </a:prstGeom>
            <a:gradFill flip="none" rotWithShape="1">
              <a:gsLst>
                <a:gs pos="0">
                  <a:srgbClr val="0061AA">
                    <a:shade val="30000"/>
                    <a:satMod val="115000"/>
                  </a:srgbClr>
                </a:gs>
                <a:gs pos="50000">
                  <a:srgbClr val="0061AA">
                    <a:shade val="67500"/>
                    <a:satMod val="115000"/>
                  </a:srgbClr>
                </a:gs>
                <a:gs pos="100000">
                  <a:srgbClr val="0061A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32" name="Oval 25"/>
            <p:cNvSpPr>
              <a:spLocks noChangeArrowheads="1"/>
            </p:cNvSpPr>
            <p:nvPr/>
          </p:nvSpPr>
          <p:spPr bwMode="gray">
            <a:xfrm>
              <a:off x="1651" y="1118"/>
              <a:ext cx="735" cy="735"/>
            </a:xfrm>
            <a:prstGeom prst="ellipse">
              <a:avLst/>
            </a:prstGeom>
            <a:gradFill flip="none" rotWithShape="1">
              <a:gsLst>
                <a:gs pos="0">
                  <a:srgbClr val="0061AA">
                    <a:shade val="30000"/>
                    <a:satMod val="115000"/>
                  </a:srgbClr>
                </a:gs>
                <a:gs pos="50000">
                  <a:srgbClr val="0061AA">
                    <a:shade val="67500"/>
                    <a:satMod val="115000"/>
                  </a:srgbClr>
                </a:gs>
                <a:gs pos="100000">
                  <a:srgbClr val="0061A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gray">
            <a:xfrm>
              <a:off x="1651" y="1094"/>
              <a:ext cx="734" cy="435"/>
            </a:xfrm>
            <a:custGeom>
              <a:avLst/>
              <a:gdLst/>
              <a:ahLst/>
              <a:cxnLst>
                <a:cxn ang="0">
                  <a:pos x="531" y="363"/>
                </a:cxn>
                <a:cxn ang="0">
                  <a:pos x="1054" y="629"/>
                </a:cxn>
                <a:cxn ang="0">
                  <a:pos x="1063" y="531"/>
                </a:cxn>
                <a:cxn ang="0">
                  <a:pos x="531" y="0"/>
                </a:cxn>
                <a:cxn ang="0">
                  <a:pos x="0" y="531"/>
                </a:cxn>
                <a:cxn ang="0">
                  <a:pos x="9" y="629"/>
                </a:cxn>
                <a:cxn ang="0">
                  <a:pos x="531" y="363"/>
                </a:cxn>
              </a:cxnLst>
              <a:rect l="0" t="0" r="r" b="b"/>
              <a:pathLst>
                <a:path w="1063" h="629">
                  <a:moveTo>
                    <a:pt x="531" y="363"/>
                  </a:moveTo>
                  <a:cubicBezTo>
                    <a:pt x="748" y="363"/>
                    <a:pt x="940" y="468"/>
                    <a:pt x="1054" y="629"/>
                  </a:cubicBezTo>
                  <a:cubicBezTo>
                    <a:pt x="1059" y="597"/>
                    <a:pt x="1063" y="564"/>
                    <a:pt x="1063" y="531"/>
                  </a:cubicBezTo>
                  <a:cubicBezTo>
                    <a:pt x="1063" y="238"/>
                    <a:pt x="825" y="0"/>
                    <a:pt x="531" y="0"/>
                  </a:cubicBezTo>
                  <a:cubicBezTo>
                    <a:pt x="238" y="0"/>
                    <a:pt x="0" y="238"/>
                    <a:pt x="0" y="531"/>
                  </a:cubicBezTo>
                  <a:cubicBezTo>
                    <a:pt x="0" y="564"/>
                    <a:pt x="3" y="597"/>
                    <a:pt x="9" y="629"/>
                  </a:cubicBezTo>
                  <a:cubicBezTo>
                    <a:pt x="123" y="468"/>
                    <a:pt x="314" y="363"/>
                    <a:pt x="531" y="36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1AA">
                    <a:shade val="30000"/>
                    <a:satMod val="115000"/>
                  </a:srgbClr>
                </a:gs>
                <a:gs pos="50000">
                  <a:srgbClr val="0061AA">
                    <a:shade val="67500"/>
                    <a:satMod val="115000"/>
                  </a:srgbClr>
                </a:gs>
                <a:gs pos="100000">
                  <a:srgbClr val="0061A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7836220" y="4410075"/>
            <a:ext cx="1360487" cy="312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chemeClr val="bg1"/>
                </a:solidFill>
                <a:latin typeface="+mn-lt"/>
                <a:cs typeface="+mn-cs"/>
              </a:rPr>
              <a:t>Intelligence</a:t>
            </a:r>
          </a:p>
        </p:txBody>
      </p:sp>
      <p:grpSp>
        <p:nvGrpSpPr>
          <p:cNvPr id="8205" name="Group 23"/>
          <p:cNvGrpSpPr>
            <a:grpSpLocks/>
          </p:cNvGrpSpPr>
          <p:nvPr/>
        </p:nvGrpSpPr>
        <p:grpSpPr bwMode="auto">
          <a:xfrm>
            <a:off x="6046018" y="5268913"/>
            <a:ext cx="1066800" cy="1041400"/>
            <a:chOff x="1625" y="1092"/>
            <a:chExt cx="787" cy="787"/>
          </a:xfrm>
        </p:grpSpPr>
        <p:sp>
          <p:nvSpPr>
            <p:cNvPr id="41" name="Oval 24"/>
            <p:cNvSpPr>
              <a:spLocks noChangeArrowheads="1"/>
            </p:cNvSpPr>
            <p:nvPr/>
          </p:nvSpPr>
          <p:spPr bwMode="gray">
            <a:xfrm>
              <a:off x="1625" y="1092"/>
              <a:ext cx="787" cy="787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42" name="Oval 25"/>
            <p:cNvSpPr>
              <a:spLocks noChangeArrowheads="1"/>
            </p:cNvSpPr>
            <p:nvPr/>
          </p:nvSpPr>
          <p:spPr bwMode="gray">
            <a:xfrm>
              <a:off x="1651" y="1118"/>
              <a:ext cx="735" cy="733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 dirty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gray">
            <a:xfrm>
              <a:off x="1651" y="1118"/>
              <a:ext cx="734" cy="433"/>
            </a:xfrm>
            <a:custGeom>
              <a:avLst/>
              <a:gdLst/>
              <a:ahLst/>
              <a:cxnLst>
                <a:cxn ang="0">
                  <a:pos x="531" y="363"/>
                </a:cxn>
                <a:cxn ang="0">
                  <a:pos x="1054" y="629"/>
                </a:cxn>
                <a:cxn ang="0">
                  <a:pos x="1063" y="531"/>
                </a:cxn>
                <a:cxn ang="0">
                  <a:pos x="531" y="0"/>
                </a:cxn>
                <a:cxn ang="0">
                  <a:pos x="0" y="531"/>
                </a:cxn>
                <a:cxn ang="0">
                  <a:pos x="9" y="629"/>
                </a:cxn>
                <a:cxn ang="0">
                  <a:pos x="531" y="363"/>
                </a:cxn>
              </a:cxnLst>
              <a:rect l="0" t="0" r="r" b="b"/>
              <a:pathLst>
                <a:path w="1063" h="629">
                  <a:moveTo>
                    <a:pt x="531" y="363"/>
                  </a:moveTo>
                  <a:cubicBezTo>
                    <a:pt x="748" y="363"/>
                    <a:pt x="940" y="468"/>
                    <a:pt x="1054" y="629"/>
                  </a:cubicBezTo>
                  <a:cubicBezTo>
                    <a:pt x="1059" y="597"/>
                    <a:pt x="1063" y="564"/>
                    <a:pt x="1063" y="531"/>
                  </a:cubicBezTo>
                  <a:cubicBezTo>
                    <a:pt x="1063" y="238"/>
                    <a:pt x="825" y="0"/>
                    <a:pt x="531" y="0"/>
                  </a:cubicBezTo>
                  <a:cubicBezTo>
                    <a:pt x="238" y="0"/>
                    <a:pt x="0" y="238"/>
                    <a:pt x="0" y="531"/>
                  </a:cubicBezTo>
                  <a:cubicBezTo>
                    <a:pt x="0" y="564"/>
                    <a:pt x="3" y="597"/>
                    <a:pt x="9" y="629"/>
                  </a:cubicBezTo>
                  <a:cubicBezTo>
                    <a:pt x="123" y="468"/>
                    <a:pt x="314" y="363"/>
                    <a:pt x="531" y="363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 kern="0">
                <a:solidFill>
                  <a:sysClr val="windowText" lastClr="000000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6043342" y="5473700"/>
            <a:ext cx="114776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chemeClr val="bg1"/>
                </a:solidFill>
                <a:latin typeface="+mn-lt"/>
                <a:cs typeface="+mn-cs"/>
              </a:rPr>
              <a:t>    </a:t>
            </a:r>
            <a:r>
              <a:rPr lang="en-US" sz="1500" b="1" kern="0" dirty="0">
                <a:solidFill>
                  <a:schemeClr val="bg1"/>
                </a:solidFill>
                <a:latin typeface="+mn-lt"/>
                <a:cs typeface="+mn-cs"/>
              </a:rPr>
              <a:t>DPI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kern="0" dirty="0">
                <a:solidFill>
                  <a:schemeClr val="bg1"/>
                </a:solidFill>
                <a:latin typeface="+mn-lt"/>
                <a:cs typeface="+mn-cs"/>
              </a:rPr>
              <a:t>Platforms</a:t>
            </a:r>
          </a:p>
        </p:txBody>
      </p:sp>
      <p:grpSp>
        <p:nvGrpSpPr>
          <p:cNvPr id="4" name="Group 78"/>
          <p:cNvGrpSpPr/>
          <p:nvPr/>
        </p:nvGrpSpPr>
        <p:grpSpPr>
          <a:xfrm>
            <a:off x="5767022" y="1289227"/>
            <a:ext cx="1076325" cy="1042038"/>
            <a:chOff x="5743575" y="174957"/>
            <a:chExt cx="1508778" cy="1600200"/>
          </a:xfrm>
          <a:solidFill>
            <a:srgbClr val="0061AA"/>
          </a:solidFill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5743575" y="174957"/>
              <a:ext cx="1495426" cy="1600200"/>
              <a:chOff x="1625" y="1092"/>
              <a:chExt cx="787" cy="787"/>
            </a:xfrm>
            <a:grpFill/>
          </p:grpSpPr>
          <p:sp>
            <p:nvSpPr>
              <p:cNvPr id="47" name="Oval 24"/>
              <p:cNvSpPr>
                <a:spLocks noChangeArrowheads="1"/>
              </p:cNvSpPr>
              <p:nvPr/>
            </p:nvSpPr>
            <p:spPr bwMode="gray">
              <a:xfrm>
                <a:off x="1625" y="1092"/>
                <a:ext cx="787" cy="787"/>
              </a:xfrm>
              <a:prstGeom prst="ellipse">
                <a:avLst/>
              </a:prstGeom>
              <a:solidFill>
                <a:srgbClr val="0061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kern="0">
                  <a:solidFill>
                    <a:sysClr val="windowText" lastClr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4" name="Oval 25"/>
              <p:cNvSpPr>
                <a:spLocks noChangeArrowheads="1"/>
              </p:cNvSpPr>
              <p:nvPr/>
            </p:nvSpPr>
            <p:spPr bwMode="gray">
              <a:xfrm>
                <a:off x="1651" y="1118"/>
                <a:ext cx="735" cy="735"/>
              </a:xfrm>
              <a:prstGeom prst="ellipse">
                <a:avLst/>
              </a:prstGeom>
              <a:gradFill flip="none" rotWithShape="1">
                <a:gsLst>
                  <a:gs pos="0">
                    <a:srgbClr val="0061AA">
                      <a:shade val="30000"/>
                      <a:satMod val="115000"/>
                    </a:srgbClr>
                  </a:gs>
                  <a:gs pos="50000">
                    <a:srgbClr val="0061AA">
                      <a:shade val="67500"/>
                      <a:satMod val="115000"/>
                    </a:srgbClr>
                  </a:gs>
                  <a:gs pos="100000">
                    <a:srgbClr val="0061AA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kern="0" dirty="0">
                  <a:solidFill>
                    <a:sysClr val="windowText" lastClr="00000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gray">
              <a:xfrm>
                <a:off x="1651" y="1118"/>
                <a:ext cx="734" cy="435"/>
              </a:xfrm>
              <a:custGeom>
                <a:avLst/>
                <a:gdLst/>
                <a:ahLst/>
                <a:cxnLst>
                  <a:cxn ang="0">
                    <a:pos x="531" y="363"/>
                  </a:cxn>
                  <a:cxn ang="0">
                    <a:pos x="1054" y="629"/>
                  </a:cxn>
                  <a:cxn ang="0">
                    <a:pos x="1063" y="531"/>
                  </a:cxn>
                  <a:cxn ang="0">
                    <a:pos x="531" y="0"/>
                  </a:cxn>
                  <a:cxn ang="0">
                    <a:pos x="0" y="531"/>
                  </a:cxn>
                  <a:cxn ang="0">
                    <a:pos x="9" y="629"/>
                  </a:cxn>
                  <a:cxn ang="0">
                    <a:pos x="531" y="363"/>
                  </a:cxn>
                </a:cxnLst>
                <a:rect l="0" t="0" r="r" b="b"/>
                <a:pathLst>
                  <a:path w="1063" h="629">
                    <a:moveTo>
                      <a:pt x="531" y="363"/>
                    </a:moveTo>
                    <a:cubicBezTo>
                      <a:pt x="748" y="363"/>
                      <a:pt x="940" y="468"/>
                      <a:pt x="1054" y="629"/>
                    </a:cubicBezTo>
                    <a:cubicBezTo>
                      <a:pt x="1059" y="597"/>
                      <a:pt x="1063" y="564"/>
                      <a:pt x="1063" y="531"/>
                    </a:cubicBezTo>
                    <a:cubicBezTo>
                      <a:pt x="1063" y="238"/>
                      <a:pt x="825" y="0"/>
                      <a:pt x="531" y="0"/>
                    </a:cubicBezTo>
                    <a:cubicBezTo>
                      <a:pt x="238" y="0"/>
                      <a:pt x="0" y="238"/>
                      <a:pt x="0" y="531"/>
                    </a:cubicBezTo>
                    <a:cubicBezTo>
                      <a:pt x="0" y="564"/>
                      <a:pt x="3" y="597"/>
                      <a:pt x="9" y="629"/>
                    </a:cubicBezTo>
                    <a:cubicBezTo>
                      <a:pt x="123" y="468"/>
                      <a:pt x="314" y="363"/>
                      <a:pt x="531" y="363"/>
                    </a:cubicBezTo>
                    <a:close/>
                  </a:path>
                </a:pathLst>
              </a:custGeom>
              <a:solidFill>
                <a:srgbClr val="0061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kern="0">
                  <a:solidFill>
                    <a:sysClr val="windowText" lastClr="000000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5794649" y="359466"/>
              <a:ext cx="1457704" cy="1414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chemeClr val="bg1"/>
                  </a:solidFill>
                  <a:latin typeface="+mn-lt"/>
                  <a:cs typeface="+mn-cs"/>
                </a:rPr>
                <a:t>Services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kern="0" dirty="0">
                  <a:solidFill>
                    <a:schemeClr val="bg1"/>
                  </a:solidFill>
                  <a:latin typeface="+mn-lt"/>
                  <a:cs typeface="+mn-cs"/>
                </a:rPr>
                <a:t>Revenue Generation</a:t>
              </a:r>
            </a:p>
          </p:txBody>
        </p:sp>
      </p:grpSp>
      <p:sp>
        <p:nvSpPr>
          <p:cNvPr id="64" name="Rectangle 16"/>
          <p:cNvSpPr>
            <a:spLocks noChangeArrowheads="1"/>
          </p:cNvSpPr>
          <p:nvPr/>
        </p:nvSpPr>
        <p:spPr bwMode="gray">
          <a:xfrm>
            <a:off x="319088" y="1308100"/>
            <a:ext cx="4179887" cy="331788"/>
          </a:xfrm>
          <a:prstGeom prst="rect">
            <a:avLst/>
          </a:prstGeom>
          <a:gradFill flip="none" rotWithShape="1">
            <a:gsLst>
              <a:gs pos="0">
                <a:srgbClr val="0061AA">
                  <a:shade val="30000"/>
                  <a:satMod val="115000"/>
                </a:srgbClr>
              </a:gs>
              <a:gs pos="50000">
                <a:srgbClr val="0061AA">
                  <a:shade val="67500"/>
                  <a:satMod val="115000"/>
                </a:srgbClr>
              </a:gs>
              <a:gs pos="100000">
                <a:srgbClr val="0061AA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FFFFFF"/>
                </a:solidFill>
                <a:latin typeface="+mn-lt"/>
                <a:cs typeface="+mn-cs"/>
              </a:rPr>
              <a:t>Абонентские и Сетевые  Сервисы  </a:t>
            </a:r>
            <a:endParaRPr lang="en-GB" sz="12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65" name="Rectangle 19"/>
          <p:cNvSpPr>
            <a:spLocks noChangeArrowheads="1"/>
          </p:cNvSpPr>
          <p:nvPr/>
        </p:nvSpPr>
        <p:spPr bwMode="gray">
          <a:xfrm>
            <a:off x="319088" y="1639888"/>
            <a:ext cx="4176712" cy="86836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90500" indent="-190500" fontAlgn="auto">
              <a:lnSpc>
                <a:spcPct val="95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endParaRPr lang="en-GB" sz="1200" dirty="0">
              <a:latin typeface="+mn-lt"/>
            </a:endParaRPr>
          </a:p>
        </p:txBody>
      </p:sp>
      <p:sp>
        <p:nvSpPr>
          <p:cNvPr id="66" name="Rectangle 20"/>
          <p:cNvSpPr>
            <a:spLocks noChangeArrowheads="1"/>
          </p:cNvSpPr>
          <p:nvPr/>
        </p:nvSpPr>
        <p:spPr bwMode="gray">
          <a:xfrm>
            <a:off x="327025" y="2633663"/>
            <a:ext cx="4179888" cy="33178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FFFFFF"/>
                </a:solidFill>
                <a:latin typeface="+mn-lt"/>
                <a:cs typeface="+mn-cs"/>
              </a:rPr>
              <a:t>Инструментарии Управления , Тарификации ,   Статистики и Аналитики </a:t>
            </a:r>
            <a:endParaRPr lang="en-US" sz="12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67" name="Rectangle 21"/>
          <p:cNvSpPr>
            <a:spLocks noChangeArrowheads="1"/>
          </p:cNvSpPr>
          <p:nvPr/>
        </p:nvSpPr>
        <p:spPr bwMode="gray">
          <a:xfrm>
            <a:off x="319088" y="4186238"/>
            <a:ext cx="4179887" cy="331787"/>
          </a:xfrm>
          <a:prstGeom prst="rect">
            <a:avLst/>
          </a:prstGeom>
          <a:gradFill flip="none" rotWithShape="1">
            <a:gsLst>
              <a:gs pos="0">
                <a:srgbClr val="0061AA">
                  <a:shade val="30000"/>
                  <a:satMod val="115000"/>
                </a:srgbClr>
              </a:gs>
              <a:gs pos="50000">
                <a:srgbClr val="0061AA">
                  <a:shade val="67500"/>
                  <a:satMod val="115000"/>
                </a:srgbClr>
              </a:gs>
              <a:gs pos="100000">
                <a:srgbClr val="0061AA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FFFFFF"/>
                </a:solidFill>
                <a:latin typeface="+mn-lt"/>
                <a:cs typeface="+mn-cs"/>
              </a:rPr>
              <a:t>Интеллектуальность</a:t>
            </a:r>
            <a:endParaRPr lang="en-GB" sz="12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68" name="Rectangle 17"/>
          <p:cNvSpPr>
            <a:spLocks noChangeArrowheads="1"/>
          </p:cNvSpPr>
          <p:nvPr/>
        </p:nvSpPr>
        <p:spPr bwMode="gray">
          <a:xfrm>
            <a:off x="323850" y="2965450"/>
            <a:ext cx="4176713" cy="12207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90500" indent="-190500" fontAlgn="auto">
              <a:lnSpc>
                <a:spcPct val="95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endParaRPr lang="en-GB" sz="1200" dirty="0">
              <a:latin typeface="+mn-lt"/>
            </a:endParaRPr>
          </a:p>
        </p:txBody>
      </p:sp>
      <p:sp>
        <p:nvSpPr>
          <p:cNvPr id="69" name="Rectangle 18"/>
          <p:cNvSpPr>
            <a:spLocks noChangeArrowheads="1"/>
          </p:cNvSpPr>
          <p:nvPr/>
        </p:nvSpPr>
        <p:spPr bwMode="gray">
          <a:xfrm>
            <a:off x="319088" y="4498975"/>
            <a:ext cx="4176712" cy="8636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90500" indent="-190500" fontAlgn="auto">
              <a:lnSpc>
                <a:spcPct val="95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endParaRPr lang="en-GB" sz="1200" dirty="0">
              <a:latin typeface="+mn-lt"/>
            </a:endParaRPr>
          </a:p>
        </p:txBody>
      </p:sp>
      <p:cxnSp>
        <p:nvCxnSpPr>
          <p:cNvPr id="72" name="Straight Connector 71"/>
          <p:cNvCxnSpPr>
            <a:endCxn id="8235" idx="3"/>
          </p:cNvCxnSpPr>
          <p:nvPr/>
        </p:nvCxnSpPr>
        <p:spPr bwMode="auto">
          <a:xfrm flipH="1">
            <a:off x="5108575" y="2979738"/>
            <a:ext cx="2613025" cy="6889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3417888" y="2092325"/>
            <a:ext cx="1204912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Quota Manager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462338" y="1485900"/>
            <a:ext cx="10572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Tier Manager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570038" y="1749425"/>
            <a:ext cx="1295400" cy="48736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Media Swift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57188" y="1525588"/>
            <a:ext cx="1204912" cy="39052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Service Protector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01700" y="2078038"/>
            <a:ext cx="11049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Web Safe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46113" y="1711325"/>
            <a:ext cx="874712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Cell Wise</a:t>
            </a:r>
          </a:p>
        </p:txBody>
      </p:sp>
      <p:sp>
        <p:nvSpPr>
          <p:cNvPr id="92" name="Rectangle 91"/>
          <p:cNvSpPr/>
          <p:nvPr/>
        </p:nvSpPr>
        <p:spPr>
          <a:xfrm>
            <a:off x="198438" y="3081338"/>
            <a:ext cx="1023937" cy="2286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NetXplorer</a:t>
            </a:r>
            <a:endParaRPr lang="en-US" sz="1200" dirty="0">
              <a:solidFill>
                <a:schemeClr val="bg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3" name="Picture 2" descr="M:\Case Studies\Work in Progress\Primus\Primus policy tabl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2932113"/>
            <a:ext cx="1027113" cy="61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4" name="Rectangle 93"/>
          <p:cNvSpPr/>
          <p:nvPr/>
        </p:nvSpPr>
        <p:spPr>
          <a:xfrm>
            <a:off x="728663" y="3544888"/>
            <a:ext cx="2722562" cy="41116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Subscriber Management Platform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PCEF  - </a:t>
            </a:r>
            <a:r>
              <a:rPr lang="en-US" sz="1200" dirty="0" err="1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Gx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 , </a:t>
            </a:r>
            <a:r>
              <a:rPr lang="en-US" sz="1200" dirty="0" err="1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Gy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 , </a:t>
            </a:r>
            <a:r>
              <a:rPr lang="en-US" sz="1200" dirty="0" err="1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Gz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 Interface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323850" y="4508500"/>
            <a:ext cx="3784600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0500" indent="-190500" algn="ctr" fontAlgn="auto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20000"/>
              <a:defRPr/>
            </a:pP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Dynamic Actionable Recognition Technology </a:t>
            </a:r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(DART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) </a:t>
            </a:r>
            <a:endParaRPr lang="en-US" sz="1400" b="1" dirty="0">
              <a:solidFill>
                <a:schemeClr val="bg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1700" y="2954338"/>
            <a:ext cx="1335088" cy="1008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5" name="Rectangle 21"/>
          <p:cNvSpPr>
            <a:spLocks noChangeArrowheads="1"/>
          </p:cNvSpPr>
          <p:nvPr/>
        </p:nvSpPr>
        <p:spPr bwMode="gray">
          <a:xfrm>
            <a:off x="319088" y="5494338"/>
            <a:ext cx="4179887" cy="33178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rgbClr val="FFFFFF"/>
                </a:solidFill>
                <a:latin typeface="+mn-lt"/>
                <a:cs typeface="+mn-cs"/>
              </a:rPr>
              <a:t>DPI </a:t>
            </a:r>
            <a:r>
              <a:rPr lang="ru-RU" sz="1200" b="1" dirty="0" smtClean="0">
                <a:solidFill>
                  <a:srgbClr val="FFFFFF"/>
                </a:solidFill>
                <a:latin typeface="+mn-lt"/>
                <a:cs typeface="+mn-cs"/>
              </a:rPr>
              <a:t>Платформа</a:t>
            </a:r>
            <a:endParaRPr lang="en-GB" sz="1200" b="1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86" name="Rectangle 18"/>
          <p:cNvSpPr>
            <a:spLocks noChangeArrowheads="1"/>
          </p:cNvSpPr>
          <p:nvPr/>
        </p:nvSpPr>
        <p:spPr bwMode="gray">
          <a:xfrm>
            <a:off x="319088" y="5759450"/>
            <a:ext cx="4176712" cy="8636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 algn="ctr">
            <a:solidFill>
              <a:srgbClr val="B2B2B2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90500" indent="-190500" fontAlgn="auto">
              <a:lnSpc>
                <a:spcPct val="95000"/>
              </a:lnSpc>
              <a:spcBef>
                <a:spcPts val="0"/>
              </a:spcBef>
              <a:spcAft>
                <a:spcPct val="40000"/>
              </a:spcAft>
              <a:buClr>
                <a:srgbClr val="292929"/>
              </a:buClr>
              <a:defRPr/>
            </a:pPr>
            <a:endParaRPr lang="en-GB" sz="1200" dirty="0">
              <a:latin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254537" y="6140450"/>
            <a:ext cx="1296988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Service Gateway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66688" y="5862638"/>
            <a:ext cx="1450975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NetEnforcer</a:t>
            </a:r>
          </a:p>
        </p:txBody>
      </p:sp>
      <p:pic>
        <p:nvPicPr>
          <p:cNvPr id="8230" name="Picture 105" descr="E14-MKT-with trans-low res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t="2078"/>
          <a:stretch>
            <a:fillRect/>
          </a:stretch>
        </p:blipFill>
        <p:spPr bwMode="auto">
          <a:xfrm>
            <a:off x="3440113" y="5519738"/>
            <a:ext cx="1055687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31" name="Group 68"/>
          <p:cNvGrpSpPr>
            <a:grpSpLocks/>
          </p:cNvGrpSpPr>
          <p:nvPr/>
        </p:nvGrpSpPr>
        <p:grpSpPr bwMode="auto">
          <a:xfrm>
            <a:off x="7888564" y="2201863"/>
            <a:ext cx="1089025" cy="1035050"/>
            <a:chOff x="2438401" y="5127957"/>
            <a:chExt cx="1552574" cy="1600200"/>
          </a:xfrm>
        </p:grpSpPr>
        <p:grpSp>
          <p:nvGrpSpPr>
            <p:cNvPr id="8239" name="Group 23"/>
            <p:cNvGrpSpPr>
              <a:grpSpLocks/>
            </p:cNvGrpSpPr>
            <p:nvPr/>
          </p:nvGrpSpPr>
          <p:grpSpPr bwMode="auto">
            <a:xfrm>
              <a:off x="2438401" y="5127957"/>
              <a:ext cx="1552574" cy="1600200"/>
              <a:chOff x="1625" y="1092"/>
              <a:chExt cx="787" cy="787"/>
            </a:xfrm>
          </p:grpSpPr>
          <p:sp>
            <p:nvSpPr>
              <p:cNvPr id="110" name="Oval 24"/>
              <p:cNvSpPr>
                <a:spLocks noChangeArrowheads="1"/>
              </p:cNvSpPr>
              <p:nvPr/>
            </p:nvSpPr>
            <p:spPr bwMode="gray">
              <a:xfrm>
                <a:off x="1625" y="1092"/>
                <a:ext cx="787" cy="787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kern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1" name="Oval 25"/>
              <p:cNvSpPr>
                <a:spLocks noChangeArrowheads="1"/>
              </p:cNvSpPr>
              <p:nvPr/>
            </p:nvSpPr>
            <p:spPr bwMode="gray">
              <a:xfrm>
                <a:off x="1651" y="1119"/>
                <a:ext cx="733" cy="734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kern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12" name="Freeform 26"/>
              <p:cNvSpPr>
                <a:spLocks/>
              </p:cNvSpPr>
              <p:nvPr/>
            </p:nvSpPr>
            <p:spPr bwMode="gray">
              <a:xfrm>
                <a:off x="1651" y="1119"/>
                <a:ext cx="733" cy="436"/>
              </a:xfrm>
              <a:custGeom>
                <a:avLst/>
                <a:gdLst/>
                <a:ahLst/>
                <a:cxnLst>
                  <a:cxn ang="0">
                    <a:pos x="531" y="363"/>
                  </a:cxn>
                  <a:cxn ang="0">
                    <a:pos x="1054" y="629"/>
                  </a:cxn>
                  <a:cxn ang="0">
                    <a:pos x="1063" y="531"/>
                  </a:cxn>
                  <a:cxn ang="0">
                    <a:pos x="531" y="0"/>
                  </a:cxn>
                  <a:cxn ang="0">
                    <a:pos x="0" y="531"/>
                  </a:cxn>
                  <a:cxn ang="0">
                    <a:pos x="9" y="629"/>
                  </a:cxn>
                  <a:cxn ang="0">
                    <a:pos x="531" y="363"/>
                  </a:cxn>
                </a:cxnLst>
                <a:rect l="0" t="0" r="r" b="b"/>
                <a:pathLst>
                  <a:path w="1063" h="629">
                    <a:moveTo>
                      <a:pt x="531" y="363"/>
                    </a:moveTo>
                    <a:cubicBezTo>
                      <a:pt x="748" y="363"/>
                      <a:pt x="940" y="468"/>
                      <a:pt x="1054" y="629"/>
                    </a:cubicBezTo>
                    <a:cubicBezTo>
                      <a:pt x="1059" y="597"/>
                      <a:pt x="1063" y="564"/>
                      <a:pt x="1063" y="531"/>
                    </a:cubicBezTo>
                    <a:cubicBezTo>
                      <a:pt x="1063" y="238"/>
                      <a:pt x="825" y="0"/>
                      <a:pt x="531" y="0"/>
                    </a:cubicBezTo>
                    <a:cubicBezTo>
                      <a:pt x="238" y="0"/>
                      <a:pt x="0" y="238"/>
                      <a:pt x="0" y="531"/>
                    </a:cubicBezTo>
                    <a:cubicBezTo>
                      <a:pt x="0" y="564"/>
                      <a:pt x="3" y="597"/>
                      <a:pt x="9" y="629"/>
                    </a:cubicBezTo>
                    <a:cubicBezTo>
                      <a:pt x="123" y="468"/>
                      <a:pt x="314" y="363"/>
                      <a:pt x="531" y="363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900" kern="0">
                  <a:solidFill>
                    <a:schemeClr val="bg1"/>
                  </a:solidFill>
                  <a:latin typeface="+mn-lt"/>
                  <a:cs typeface="+mn-cs"/>
                </a:endParaRPr>
              </a:p>
            </p:txBody>
          </p:sp>
        </p:grpSp>
        <p:sp>
          <p:nvSpPr>
            <p:cNvPr id="109" name="Rectangle 108"/>
            <p:cNvSpPr/>
            <p:nvPr/>
          </p:nvSpPr>
          <p:spPr>
            <a:xfrm>
              <a:off x="2524404" y="5505918"/>
              <a:ext cx="1437149" cy="8099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>
                  <a:solidFill>
                    <a:schemeClr val="bg1"/>
                  </a:solidFill>
                  <a:latin typeface="+mn-lt"/>
                  <a:cs typeface="+mn-cs"/>
                </a:rPr>
                <a:t>Policy &amp; </a:t>
              </a:r>
              <a:br>
                <a:rPr lang="en-US" sz="1400" b="1" kern="0" dirty="0">
                  <a:solidFill>
                    <a:schemeClr val="bg1"/>
                  </a:solidFill>
                  <a:latin typeface="+mn-lt"/>
                  <a:cs typeface="+mn-cs"/>
                </a:rPr>
              </a:br>
              <a:r>
                <a:rPr lang="en-US" sz="1400" b="1" kern="0" dirty="0">
                  <a:solidFill>
                    <a:schemeClr val="bg1"/>
                  </a:solidFill>
                  <a:latin typeface="+mn-lt"/>
                  <a:cs typeface="+mn-cs"/>
                </a:rPr>
                <a:t>Charging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128713" y="3040063"/>
            <a:ext cx="1900237" cy="41751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Mobile  Analytics Reports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          Tethering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700213" y="3890963"/>
            <a:ext cx="2722562" cy="255587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UDS – User Defined Signature</a:t>
            </a:r>
          </a:p>
        </p:txBody>
      </p:sp>
      <p:pic>
        <p:nvPicPr>
          <p:cNvPr id="8234" name="Picture 5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587" y="1770856"/>
            <a:ext cx="474013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35" name="Picture 5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95650"/>
            <a:ext cx="719137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36" name="Picture 5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4524375"/>
            <a:ext cx="568325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37" name="Picture 5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042" y="5802313"/>
            <a:ext cx="728662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04" descr="E6-MKT-No Trans-low res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" t="6371"/>
          <a:stretch>
            <a:fillRect/>
          </a:stretch>
        </p:blipFill>
        <p:spPr bwMode="auto">
          <a:xfrm>
            <a:off x="2508114" y="5958079"/>
            <a:ext cx="1041672" cy="66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4"/>
          <p:cNvSpPr txBox="1">
            <a:spLocks noChangeArrowheads="1"/>
          </p:cNvSpPr>
          <p:nvPr/>
        </p:nvSpPr>
        <p:spPr bwMode="auto">
          <a:xfrm>
            <a:off x="457200" y="188913"/>
            <a:ext cx="83613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600" dirty="0" smtClean="0">
                <a:latin typeface="Arial" charset="0"/>
                <a:cs typeface="Arial" charset="0"/>
              </a:rPr>
              <a:t>Основные компоненты портфеля </a:t>
            </a:r>
            <a:r>
              <a:rPr lang="ru-RU" sz="2600" dirty="0" err="1" smtClean="0">
                <a:latin typeface="Arial" charset="0"/>
                <a:cs typeface="Arial" charset="0"/>
              </a:rPr>
              <a:t>Аллот</a:t>
            </a:r>
            <a:endParaRPr lang="en-US" sz="2600" dirty="0" smtClean="0">
              <a:latin typeface="Arial" charset="0"/>
              <a:cs typeface="Arial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172431" y="1823447"/>
            <a:ext cx="1295400" cy="487363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  <a:latin typeface="+mn-lt"/>
                <a:cs typeface="+mn-cs"/>
              </a:rPr>
              <a:t>Steering </a:t>
            </a:r>
            <a:endParaRPr lang="en-US" sz="1200" dirty="0">
              <a:solidFill>
                <a:schemeClr val="bg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459" y="2275977"/>
            <a:ext cx="2950031" cy="296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1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>
          <a:xfrm>
            <a:off x="456437" y="152400"/>
            <a:ext cx="7748739" cy="60960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Arial" charset="0"/>
                <a:cs typeface="Arial" charset="0"/>
              </a:rPr>
              <a:t>Концепция Решения </a:t>
            </a:r>
            <a:r>
              <a:rPr lang="ru-RU" sz="2800" dirty="0" err="1" smtClean="0">
                <a:latin typeface="Arial" charset="0"/>
                <a:cs typeface="Arial" charset="0"/>
              </a:rPr>
              <a:t>Аллот</a:t>
            </a:r>
            <a:r>
              <a:rPr lang="en-US" sz="2800" dirty="0" smtClean="0">
                <a:latin typeface="Arial" charset="0"/>
                <a:cs typeface="Arial" charset="0"/>
              </a:rPr>
              <a:t> – </a:t>
            </a:r>
            <a:r>
              <a:rPr lang="ru-RU" sz="2800" dirty="0" smtClean="0">
                <a:latin typeface="Arial" charset="0"/>
                <a:cs typeface="Arial" charset="0"/>
              </a:rPr>
              <a:t>Сервисный Шлюз  </a:t>
            </a:r>
            <a:endParaRPr lang="en-US" sz="2800" dirty="0" smtClean="0">
              <a:latin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" y="926158"/>
            <a:ext cx="8906256" cy="52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0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88" y="184173"/>
            <a:ext cx="7996237" cy="609600"/>
          </a:xfrm>
        </p:spPr>
        <p:txBody>
          <a:bodyPr/>
          <a:lstStyle/>
          <a:p>
            <a:r>
              <a:rPr lang="ru-RU" dirty="0" smtClean="0"/>
              <a:t>Наращивание сетевого интеллекта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Что у Вас в сети ?</a:t>
            </a:r>
            <a:endParaRPr lang="en-US" dirty="0" smtClean="0"/>
          </a:p>
        </p:txBody>
      </p:sp>
      <p:pic>
        <p:nvPicPr>
          <p:cNvPr id="33796" name="Picture 3" descr="pip-uncontrolled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94556" y="3639985"/>
            <a:ext cx="2935288" cy="1377950"/>
          </a:xfrm>
        </p:spPr>
      </p:pic>
      <p:sp>
        <p:nvSpPr>
          <p:cNvPr id="112645" name="AutoShape 5"/>
          <p:cNvSpPr>
            <a:spLocks noChangeArrowheads="1"/>
          </p:cNvSpPr>
          <p:nvPr/>
        </p:nvSpPr>
        <p:spPr bwMode="auto">
          <a:xfrm>
            <a:off x="520700" y="1514323"/>
            <a:ext cx="8228013" cy="755809"/>
          </a:xfrm>
          <a:prstGeom prst="roundRect">
            <a:avLst>
              <a:gd name="adj" fmla="val 12190"/>
            </a:avLst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190500" indent="-190500">
              <a:spcBef>
                <a:spcPct val="50000"/>
              </a:spcBef>
              <a:buFontTx/>
              <a:buNone/>
              <a:defRPr/>
            </a:pPr>
            <a:r>
              <a:rPr lang="ru-RU" b="1" i="1" dirty="0" smtClean="0">
                <a:solidFill>
                  <a:srgbClr val="FFFFCC"/>
                </a:solidFill>
                <a:latin typeface="Cambria" pitchFamily="18" charset="0"/>
              </a:rPr>
              <a:t>Трансформация </a:t>
            </a:r>
            <a:r>
              <a:rPr lang="en-US" b="1" i="1" dirty="0" smtClean="0">
                <a:solidFill>
                  <a:srgbClr val="FFFFCC"/>
                </a:solidFill>
                <a:latin typeface="Cambria" pitchFamily="18" charset="0"/>
              </a:rPr>
              <a:t>“dumb pipes” </a:t>
            </a:r>
            <a:r>
              <a:rPr lang="ru-RU" b="1" i="1" dirty="0" smtClean="0">
                <a:solidFill>
                  <a:srgbClr val="FFFFCC"/>
                </a:solidFill>
                <a:latin typeface="Cambria" pitchFamily="18" charset="0"/>
              </a:rPr>
              <a:t>с помощью </a:t>
            </a:r>
            <a:r>
              <a:rPr lang="en-US" b="1" i="1" dirty="0" smtClean="0">
                <a:solidFill>
                  <a:srgbClr val="FFFFCC"/>
                </a:solidFill>
                <a:latin typeface="Cambria" pitchFamily="18" charset="0"/>
              </a:rPr>
              <a:t>DPI  (Deep Packet Inspection)</a:t>
            </a:r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12647" name="AutoShape 7"/>
          <p:cNvSpPr>
            <a:spLocks noChangeArrowheads="1"/>
          </p:cNvSpPr>
          <p:nvPr/>
        </p:nvSpPr>
        <p:spPr bwMode="auto">
          <a:xfrm>
            <a:off x="546100" y="2700185"/>
            <a:ext cx="3725454" cy="4333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00377D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None/>
              <a:defRPr/>
            </a:pP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Неуправляемый поток данных</a:t>
            </a:r>
            <a:endParaRPr lang="en-US" sz="1800" b="1" dirty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3801" name="Picture 9" descr="pipe-controlled"/>
          <p:cNvPicPr>
            <a:picLocks noChangeAspect="1" noChangeArrowheads="1"/>
          </p:cNvPicPr>
          <p:nvPr/>
        </p:nvPicPr>
        <p:blipFill>
          <a:blip r:embed="rId4" cstate="print"/>
          <a:srcRect r="28180"/>
          <a:stretch>
            <a:fillRect/>
          </a:stretch>
        </p:blipFill>
        <p:spPr bwMode="auto">
          <a:xfrm>
            <a:off x="4594225" y="3590773"/>
            <a:ext cx="3074988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7764463" y="3639985"/>
            <a:ext cx="1020762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>
                <a:solidFill>
                  <a:srgbClr val="000000"/>
                </a:solidFill>
              </a:rPr>
              <a:t>P2P Upload</a:t>
            </a:r>
          </a:p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>
                <a:solidFill>
                  <a:srgbClr val="000000"/>
                </a:solidFill>
              </a:rPr>
              <a:t>P2P Download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7764463" y="3993998"/>
            <a:ext cx="1249362" cy="4572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sym typeface="Wingdings" pitchFamily="2" charset="2"/>
              </a:rPr>
              <a:t>VoIP</a:t>
            </a:r>
          </a:p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sym typeface="Wingdings" pitchFamily="2" charset="2"/>
              </a:rPr>
              <a:t>WebTV</a:t>
            </a:r>
            <a:endParaRPr lang="en-US" sz="1000" b="1" dirty="0">
              <a:solidFill>
                <a:srgbClr val="000000"/>
              </a:solidFill>
            </a:endParaRPr>
          </a:p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 dirty="0">
                <a:solidFill>
                  <a:srgbClr val="000000"/>
                </a:solidFill>
                <a:sym typeface="Wingdings" pitchFamily="2" charset="2"/>
              </a:rPr>
              <a:t>Video Conferencing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7783513" y="4513110"/>
            <a:ext cx="892175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>
                <a:solidFill>
                  <a:srgbClr val="000000"/>
                </a:solidFill>
              </a:rPr>
              <a:t>Gaming</a:t>
            </a:r>
          </a:p>
          <a:p>
            <a:pPr marL="190500" indent="-190500" algn="l">
              <a:spcBef>
                <a:spcPct val="0"/>
              </a:spcBef>
              <a:buFontTx/>
              <a:buNone/>
            </a:pPr>
            <a:r>
              <a:rPr lang="en-US" sz="1000" b="1">
                <a:solidFill>
                  <a:srgbClr val="000000"/>
                </a:solidFill>
              </a:rPr>
              <a:t>email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4904509" y="2700184"/>
            <a:ext cx="3752129" cy="73771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8575">
            <a:solidFill>
              <a:srgbClr val="00377D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None/>
              <a:defRPr/>
            </a:pP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«прозрачный» для управления </a:t>
            </a:r>
            <a:endParaRPr lang="en-US" sz="1800" b="1" dirty="0" smtClean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None/>
              <a:defRPr/>
            </a:pP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поток данных</a:t>
            </a:r>
            <a:endParaRPr lang="en-US" sz="1800" b="1" dirty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07" name="AutoShape 23"/>
          <p:cNvSpPr>
            <a:spLocks noChangeArrowheads="1"/>
          </p:cNvSpPr>
          <p:nvPr/>
        </p:nvSpPr>
        <p:spPr bwMode="auto">
          <a:xfrm>
            <a:off x="7181850" y="5237010"/>
            <a:ext cx="1647825" cy="342900"/>
          </a:xfrm>
          <a:prstGeom prst="wedgeRoundRectCallout">
            <a:avLst>
              <a:gd name="adj1" fmla="val -33333"/>
              <a:gd name="adj2" fmla="val -163426"/>
              <a:gd name="adj3" fmla="val 16667"/>
            </a:avLst>
          </a:prstGeom>
          <a:noFill/>
          <a:ln w="28575">
            <a:solidFill>
              <a:srgbClr val="333399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>
              <a:buFontTx/>
              <a:buNone/>
            </a:pPr>
            <a:endParaRPr lang="he-IL"/>
          </a:p>
        </p:txBody>
      </p:sp>
      <p:sp>
        <p:nvSpPr>
          <p:cNvPr id="33808" name="Text Box 24"/>
          <p:cNvSpPr txBox="1">
            <a:spLocks noChangeArrowheads="1"/>
          </p:cNvSpPr>
          <p:nvPr/>
        </p:nvSpPr>
        <p:spPr bwMode="auto">
          <a:xfrm>
            <a:off x="7110413" y="5251298"/>
            <a:ext cx="18415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>
              <a:buFontTx/>
              <a:buNone/>
            </a:pPr>
            <a:r>
              <a:rPr lang="en-US" sz="1400" b="1" dirty="0">
                <a:solidFill>
                  <a:schemeClr val="tx1"/>
                </a:solidFill>
              </a:rPr>
              <a:t>Per Application</a:t>
            </a:r>
          </a:p>
        </p:txBody>
      </p:sp>
      <p:grpSp>
        <p:nvGrpSpPr>
          <p:cNvPr id="33809" name="Group 27"/>
          <p:cNvGrpSpPr>
            <a:grpSpLocks/>
          </p:cNvGrpSpPr>
          <p:nvPr/>
        </p:nvGrpSpPr>
        <p:grpSpPr bwMode="auto">
          <a:xfrm>
            <a:off x="4750130" y="3770406"/>
            <a:ext cx="2429236" cy="1809503"/>
            <a:chOff x="2904" y="2232"/>
            <a:chExt cx="1622" cy="1152"/>
          </a:xfrm>
        </p:grpSpPr>
        <p:sp>
          <p:nvSpPr>
            <p:cNvPr id="33810" name="AutoShape 17"/>
            <p:cNvSpPr>
              <a:spLocks noChangeArrowheads="1"/>
            </p:cNvSpPr>
            <p:nvPr/>
          </p:nvSpPr>
          <p:spPr bwMode="auto">
            <a:xfrm>
              <a:off x="3030" y="2232"/>
              <a:ext cx="984" cy="50"/>
            </a:xfrm>
            <a:prstGeom prst="flowChartMagneticDrum">
              <a:avLst/>
            </a:prstGeom>
            <a:solidFill>
              <a:schemeClr val="hlink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33811" name="AutoShape 18"/>
            <p:cNvSpPr>
              <a:spLocks noChangeArrowheads="1"/>
            </p:cNvSpPr>
            <p:nvPr/>
          </p:nvSpPr>
          <p:spPr bwMode="auto">
            <a:xfrm>
              <a:off x="2946" y="2322"/>
              <a:ext cx="984" cy="62"/>
            </a:xfrm>
            <a:prstGeom prst="flowChartMagneticDrum">
              <a:avLst/>
            </a:prstGeom>
            <a:solidFill>
              <a:schemeClr val="accent2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33812" name="AutoShape 19"/>
            <p:cNvSpPr>
              <a:spLocks noChangeArrowheads="1"/>
            </p:cNvSpPr>
            <p:nvPr/>
          </p:nvSpPr>
          <p:spPr bwMode="auto">
            <a:xfrm>
              <a:off x="2904" y="2532"/>
              <a:ext cx="984" cy="50"/>
            </a:xfrm>
            <a:prstGeom prst="flowChartMagneticDrum">
              <a:avLst/>
            </a:prstGeom>
            <a:solidFill>
              <a:srgbClr val="CC3300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33813" name="AutoShape 20"/>
            <p:cNvSpPr>
              <a:spLocks noChangeArrowheads="1"/>
            </p:cNvSpPr>
            <p:nvPr/>
          </p:nvSpPr>
          <p:spPr bwMode="auto">
            <a:xfrm>
              <a:off x="2904" y="2628"/>
              <a:ext cx="984" cy="50"/>
            </a:xfrm>
            <a:prstGeom prst="flowChartMagneticDrum">
              <a:avLst/>
            </a:prstGeom>
            <a:solidFill>
              <a:srgbClr val="CC00CC"/>
            </a:solidFill>
            <a:ln w="28575">
              <a:solidFill>
                <a:srgbClr val="7CA7E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33814" name="AutoShape 21"/>
            <p:cNvSpPr>
              <a:spLocks noChangeArrowheads="1"/>
            </p:cNvSpPr>
            <p:nvPr/>
          </p:nvSpPr>
          <p:spPr bwMode="auto">
            <a:xfrm>
              <a:off x="2904" y="2424"/>
              <a:ext cx="984" cy="50"/>
            </a:xfrm>
            <a:prstGeom prst="flowChartMagneticDrum">
              <a:avLst/>
            </a:prstGeom>
            <a:solidFill>
              <a:srgbClr val="00B050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33815" name="AutoShape 22"/>
            <p:cNvSpPr>
              <a:spLocks noChangeArrowheads="1"/>
            </p:cNvSpPr>
            <p:nvPr/>
          </p:nvSpPr>
          <p:spPr bwMode="auto">
            <a:xfrm>
              <a:off x="2976" y="2736"/>
              <a:ext cx="984" cy="80"/>
            </a:xfrm>
            <a:prstGeom prst="flowChartMagneticDrum">
              <a:avLst/>
            </a:prstGeom>
            <a:solidFill>
              <a:srgbClr val="FFE2A1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33816" name="AutoShape 25"/>
            <p:cNvSpPr>
              <a:spLocks noChangeArrowheads="1"/>
            </p:cNvSpPr>
            <p:nvPr/>
          </p:nvSpPr>
          <p:spPr bwMode="auto">
            <a:xfrm>
              <a:off x="3378" y="3168"/>
              <a:ext cx="1038" cy="216"/>
            </a:xfrm>
            <a:prstGeom prst="wedgeRoundRectCallout">
              <a:avLst>
                <a:gd name="adj1" fmla="val 8287"/>
                <a:gd name="adj2" fmla="val -152315"/>
                <a:gd name="adj3" fmla="val 16667"/>
              </a:avLst>
            </a:prstGeom>
            <a:noFill/>
            <a:ln w="28575">
              <a:solidFill>
                <a:srgbClr val="333399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190500" indent="-190500">
                <a:buFontTx/>
                <a:buNone/>
              </a:pPr>
              <a:endParaRPr lang="he-IL"/>
            </a:p>
          </p:txBody>
        </p:sp>
        <p:sp>
          <p:nvSpPr>
            <p:cNvPr id="33817" name="Text Box 26"/>
            <p:cNvSpPr txBox="1">
              <a:spLocks noChangeArrowheads="1"/>
            </p:cNvSpPr>
            <p:nvPr/>
          </p:nvSpPr>
          <p:spPr bwMode="auto">
            <a:xfrm>
              <a:off x="3366" y="3171"/>
              <a:ext cx="116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90500" indent="-190500">
                <a:buFontTx/>
                <a:buNone/>
              </a:pPr>
              <a:r>
                <a:rPr lang="en-US" sz="1400" b="1" dirty="0">
                  <a:solidFill>
                    <a:schemeClr val="tx1"/>
                  </a:solidFill>
                </a:rPr>
                <a:t>Per Subscriber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7765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48 Часовой Разрез Трафика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49"/>
            <a:ext cx="9143999" cy="5399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23"/>
          <p:cNvSpPr>
            <a:spLocks noChangeArrowheads="1"/>
          </p:cNvSpPr>
          <p:nvPr/>
        </p:nvSpPr>
        <p:spPr bwMode="auto">
          <a:xfrm>
            <a:off x="235131" y="4820194"/>
            <a:ext cx="2455817" cy="1394486"/>
          </a:xfrm>
          <a:prstGeom prst="wedgeRoundRectCallout">
            <a:avLst>
              <a:gd name="adj1" fmla="val 216183"/>
              <a:gd name="adj2" fmla="val -47997"/>
              <a:gd name="adj3" fmla="val 16667"/>
            </a:avLst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>
              <a:buFontTx/>
              <a:buNone/>
            </a:pPr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418012" y="4872442"/>
            <a:ext cx="2090058" cy="1323439"/>
          </a:xfrm>
          <a:prstGeom prst="rect">
            <a:avLst/>
          </a:prstGeom>
          <a:noFill/>
          <a:ln>
            <a:solidFill>
              <a:srgbClr val="0061AA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P2P – 65%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Video – 20%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WEB Br – 10%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Other – 5%</a:t>
            </a:r>
          </a:p>
        </p:txBody>
      </p:sp>
    </p:spTree>
    <p:extLst>
      <p:ext uri="{BB962C8B-B14F-4D97-AF65-F5344CB8AC3E}">
        <p14:creationId xmlns:p14="http://schemas.microsoft.com/office/powerpoint/2010/main" val="325393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66" y="188913"/>
            <a:ext cx="8934994" cy="503237"/>
          </a:xfrm>
        </p:spPr>
        <p:txBody>
          <a:bodyPr/>
          <a:lstStyle/>
          <a:p>
            <a:r>
              <a:rPr lang="en-US" dirty="0" smtClean="0"/>
              <a:t>P2P </a:t>
            </a:r>
            <a:r>
              <a:rPr lang="ru-RU" dirty="0" smtClean="0"/>
              <a:t>и </a:t>
            </a:r>
            <a:r>
              <a:rPr lang="en-US" dirty="0" smtClean="0"/>
              <a:t>Video Streaming </a:t>
            </a:r>
            <a:r>
              <a:rPr lang="ru-RU" dirty="0" smtClean="0"/>
              <a:t>Протоколы и Ресурсы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778" y="875115"/>
            <a:ext cx="5865222" cy="3483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579223"/>
            <a:ext cx="4986337" cy="3278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3"/>
          <p:cNvSpPr>
            <a:spLocks noChangeArrowheads="1"/>
          </p:cNvSpPr>
          <p:nvPr/>
        </p:nvSpPr>
        <p:spPr bwMode="auto">
          <a:xfrm>
            <a:off x="235131" y="1515255"/>
            <a:ext cx="2455817" cy="1394486"/>
          </a:xfrm>
          <a:prstGeom prst="wedgeRoundRectCallout">
            <a:avLst>
              <a:gd name="adj1" fmla="val 128417"/>
              <a:gd name="adj2" fmla="val 13829"/>
              <a:gd name="adj3" fmla="val 16667"/>
            </a:avLst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>
              <a:buFontTx/>
              <a:buNone/>
            </a:pPr>
            <a:endParaRPr lang="he-IL"/>
          </a:p>
        </p:txBody>
      </p:sp>
      <p:sp>
        <p:nvSpPr>
          <p:cNvPr id="7" name="AutoShape 23"/>
          <p:cNvSpPr>
            <a:spLocks noChangeArrowheads="1"/>
          </p:cNvSpPr>
          <p:nvPr/>
        </p:nvSpPr>
        <p:spPr bwMode="auto">
          <a:xfrm rot="10800000">
            <a:off x="5260028" y="4711334"/>
            <a:ext cx="3766405" cy="1394486"/>
          </a:xfrm>
          <a:prstGeom prst="wedgeRoundRectCallout">
            <a:avLst>
              <a:gd name="adj1" fmla="val 128417"/>
              <a:gd name="adj2" fmla="val 13829"/>
              <a:gd name="adj3" fmla="val 16667"/>
            </a:avLst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>
              <a:buFontTx/>
              <a:buNone/>
            </a:pPr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313508" y="2024708"/>
            <a:ext cx="2272936" cy="400110"/>
          </a:xfrm>
          <a:prstGeom prst="rect">
            <a:avLst/>
          </a:prstGeom>
          <a:noFill/>
          <a:ln>
            <a:solidFill>
              <a:srgbClr val="0061AA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Encrypted  – 60%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3091" y="5011779"/>
            <a:ext cx="3766405" cy="707886"/>
          </a:xfrm>
          <a:prstGeom prst="rect">
            <a:avLst/>
          </a:prstGeom>
          <a:noFill/>
          <a:ln>
            <a:solidFill>
              <a:srgbClr val="0061AA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YouTube &amp;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</a:rPr>
              <a:t>YTube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  HD  – 50%</a:t>
            </a:r>
          </a:p>
          <a:p>
            <a:pPr>
              <a:spcBef>
                <a:spcPts val="0"/>
              </a:spcBef>
            </a:pP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</a:rPr>
              <a:t>Vkontakte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smtClean="0">
                <a:solidFill>
                  <a:schemeClr val="tx2">
                    <a:lumMod val="75000"/>
                  </a:schemeClr>
                </a:solidFill>
              </a:rPr>
              <a:t>Video – 15%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8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86" y="2378"/>
            <a:ext cx="6923314" cy="324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3" y="3247889"/>
            <a:ext cx="7075307" cy="339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3"/>
          <p:cNvSpPr>
            <a:spLocks noChangeArrowheads="1"/>
          </p:cNvSpPr>
          <p:nvPr/>
        </p:nvSpPr>
        <p:spPr bwMode="auto">
          <a:xfrm rot="5400000">
            <a:off x="479197" y="975543"/>
            <a:ext cx="1350341" cy="2011830"/>
          </a:xfrm>
          <a:prstGeom prst="wedgeRoundRectCallout">
            <a:avLst>
              <a:gd name="adj1" fmla="val 159373"/>
              <a:gd name="adj2" fmla="val -19935"/>
              <a:gd name="adj3" fmla="val 16667"/>
            </a:avLst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>
              <a:buFontTx/>
              <a:buNone/>
            </a:pPr>
            <a:endParaRPr lang="he-IL"/>
          </a:p>
        </p:txBody>
      </p:sp>
      <p:sp>
        <p:nvSpPr>
          <p:cNvPr id="7" name="TextBox 6"/>
          <p:cNvSpPr txBox="1"/>
          <p:nvPr/>
        </p:nvSpPr>
        <p:spPr>
          <a:xfrm>
            <a:off x="182878" y="1580566"/>
            <a:ext cx="1938216" cy="707886"/>
          </a:xfrm>
          <a:prstGeom prst="rect">
            <a:avLst/>
          </a:prstGeom>
          <a:noFill/>
          <a:ln>
            <a:solidFill>
              <a:srgbClr val="0061AA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Активные Пользователи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18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Allot </a:t>
            </a:r>
            <a:r>
              <a:rPr lang="ru-RU" dirty="0" smtClean="0"/>
              <a:t>– Линейка продуктов </a:t>
            </a:r>
            <a:r>
              <a:rPr lang="en-US" dirty="0" smtClean="0"/>
              <a:t>DPI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183549" y="1504950"/>
            <a:ext cx="6817451" cy="4038600"/>
          </a:xfrm>
          <a:prstGeom prst="rect">
            <a:avLst/>
          </a:prstGeom>
          <a:gradFill flip="none" rotWithShape="1">
            <a:gsLst>
              <a:gs pos="30000">
                <a:schemeClr val="bg1"/>
              </a:gs>
              <a:gs pos="100000">
                <a:srgbClr val="FFC000"/>
              </a:gs>
            </a:gsLst>
            <a:lin ang="16200000" scaled="1"/>
            <a:tileRect/>
          </a:gra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  <a:buClr>
                <a:srgbClr val="FF6600"/>
              </a:buClr>
              <a:buSzPct val="60000"/>
              <a:buFont typeface="Wingdings" pitchFamily="2" charset="2"/>
              <a:buNone/>
              <a:defRPr/>
            </a:pPr>
            <a:endParaRPr lang="en-US" dirty="0"/>
          </a:p>
        </p:txBody>
      </p:sp>
      <p:cxnSp>
        <p:nvCxnSpPr>
          <p:cNvPr id="10" name="Straight Arrow Connector 8"/>
          <p:cNvCxnSpPr>
            <a:cxnSpLocks noChangeShapeType="1"/>
          </p:cNvCxnSpPr>
          <p:nvPr/>
        </p:nvCxnSpPr>
        <p:spPr bwMode="auto">
          <a:xfrm>
            <a:off x="1143000" y="5562600"/>
            <a:ext cx="6858000" cy="1588"/>
          </a:xfrm>
          <a:prstGeom prst="straightConnector1">
            <a:avLst/>
          </a:prstGeom>
          <a:noFill/>
          <a:ln w="57150" algn="ctr">
            <a:solidFill>
              <a:srgbClr val="00377D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63"/>
          <p:cNvCxnSpPr>
            <a:cxnSpLocks noChangeShapeType="1"/>
          </p:cNvCxnSpPr>
          <p:nvPr/>
        </p:nvCxnSpPr>
        <p:spPr bwMode="auto">
          <a:xfrm rot="16200000" flipH="1">
            <a:off x="-1001713" y="3440112"/>
            <a:ext cx="4289427" cy="1"/>
          </a:xfrm>
          <a:prstGeom prst="line">
            <a:avLst/>
          </a:prstGeom>
          <a:noFill/>
          <a:ln w="57150" algn="ctr">
            <a:solidFill>
              <a:srgbClr val="00377D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Box 38"/>
          <p:cNvSpPr txBox="1">
            <a:spLocks noChangeArrowheads="1"/>
          </p:cNvSpPr>
          <p:nvPr/>
        </p:nvSpPr>
        <p:spPr bwMode="auto">
          <a:xfrm>
            <a:off x="171450" y="1466850"/>
            <a:ext cx="10001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None/>
            </a:pPr>
            <a:r>
              <a:rPr lang="en-US" b="0" dirty="0" smtClean="0">
                <a:solidFill>
                  <a:schemeClr val="tx2"/>
                </a:solidFill>
              </a:rPr>
              <a:t>Speed</a:t>
            </a:r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30" name="TextBox 38"/>
          <p:cNvSpPr txBox="1">
            <a:spLocks noChangeArrowheads="1"/>
          </p:cNvSpPr>
          <p:nvPr/>
        </p:nvSpPr>
        <p:spPr bwMode="auto">
          <a:xfrm>
            <a:off x="1371600" y="5631875"/>
            <a:ext cx="6629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None/>
            </a:pPr>
            <a:r>
              <a:rPr lang="en-US" sz="1800" b="0" dirty="0" smtClean="0">
                <a:solidFill>
                  <a:schemeClr val="tx2"/>
                </a:solidFill>
              </a:rPr>
              <a:t>Common Allot Operating System and Feature Set</a:t>
            </a:r>
            <a:endParaRPr lang="en-US" sz="1800" b="0" dirty="0">
              <a:solidFill>
                <a:schemeClr val="tx2"/>
              </a:solidFill>
            </a:endParaRPr>
          </a:p>
        </p:txBody>
      </p:sp>
      <p:sp>
        <p:nvSpPr>
          <p:cNvPr id="31" name="TextBox 38"/>
          <p:cNvSpPr txBox="1">
            <a:spLocks noChangeArrowheads="1"/>
          </p:cNvSpPr>
          <p:nvPr/>
        </p:nvSpPr>
        <p:spPr bwMode="auto">
          <a:xfrm>
            <a:off x="2069775" y="1143000"/>
            <a:ext cx="228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None/>
            </a:pPr>
            <a:r>
              <a:rPr lang="en-US" sz="1800" b="0" dirty="0" smtClean="0">
                <a:solidFill>
                  <a:schemeClr val="tx2"/>
                </a:solidFill>
              </a:rPr>
              <a:t>Allot NetEnforcer</a:t>
            </a:r>
            <a:endParaRPr lang="en-US" sz="1800" b="0" dirty="0">
              <a:solidFill>
                <a:schemeClr val="tx2"/>
              </a:solidFill>
            </a:endParaRPr>
          </a:p>
        </p:txBody>
      </p:sp>
      <p:sp>
        <p:nvSpPr>
          <p:cNvPr id="32" name="TextBox 38"/>
          <p:cNvSpPr txBox="1">
            <a:spLocks noChangeArrowheads="1"/>
          </p:cNvSpPr>
          <p:nvPr/>
        </p:nvSpPr>
        <p:spPr bwMode="auto">
          <a:xfrm>
            <a:off x="5542578" y="1152525"/>
            <a:ext cx="2590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None/>
            </a:pPr>
            <a:r>
              <a:rPr lang="en-US" sz="1800" b="0" dirty="0" smtClean="0">
                <a:solidFill>
                  <a:schemeClr val="tx2"/>
                </a:solidFill>
              </a:rPr>
              <a:t>Allot Service Gateway</a:t>
            </a:r>
            <a:endParaRPr lang="en-US" sz="1800" b="0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2400" y="5033210"/>
            <a:ext cx="2576509" cy="555427"/>
            <a:chOff x="152400" y="4953000"/>
            <a:chExt cx="2576509" cy="555427"/>
          </a:xfrm>
        </p:grpSpPr>
        <p:sp>
          <p:nvSpPr>
            <p:cNvPr id="18" name="TextBox 45"/>
            <p:cNvSpPr txBox="1">
              <a:spLocks noChangeArrowheads="1"/>
            </p:cNvSpPr>
            <p:nvPr/>
          </p:nvSpPr>
          <p:spPr bwMode="auto">
            <a:xfrm>
              <a:off x="152400" y="49530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None/>
              </a:pPr>
              <a:r>
                <a:rPr lang="en-US" dirty="0" smtClean="0">
                  <a:solidFill>
                    <a:srgbClr val="C00000"/>
                  </a:solidFill>
                </a:rPr>
                <a:t>400M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569867" y="4953126"/>
              <a:ext cx="1159042" cy="555301"/>
              <a:chOff x="1569867" y="4953126"/>
              <a:chExt cx="1159042" cy="555301"/>
            </a:xfrm>
          </p:grpSpPr>
          <p:pic>
            <p:nvPicPr>
              <p:cNvPr id="25" name="Picture 24" descr="AC504angleLowRes-cropped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69867" y="4953126"/>
                <a:ext cx="1159042" cy="367840"/>
              </a:xfrm>
              <a:prstGeom prst="rect">
                <a:avLst/>
              </a:prstGeom>
            </p:spPr>
          </p:pic>
          <p:sp>
            <p:nvSpPr>
              <p:cNvPr id="33" name="TextBox 38"/>
              <p:cNvSpPr txBox="1">
                <a:spLocks noChangeArrowheads="1"/>
              </p:cNvSpPr>
              <p:nvPr/>
            </p:nvSpPr>
            <p:spPr bwMode="auto">
              <a:xfrm>
                <a:off x="1696700" y="5200650"/>
                <a:ext cx="10001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buNone/>
                </a:pPr>
                <a:r>
                  <a:rPr lang="en-US" sz="1400" dirty="0" smtClean="0">
                    <a:solidFill>
                      <a:schemeClr val="tx2"/>
                    </a:solidFill>
                  </a:rPr>
                  <a:t>AC-500</a:t>
                </a:r>
                <a:endParaRPr lang="en-US" sz="14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44068" y="4542924"/>
            <a:ext cx="3495575" cy="561474"/>
            <a:chOff x="69275" y="4398546"/>
            <a:chExt cx="3495575" cy="561474"/>
          </a:xfrm>
        </p:grpSpPr>
        <p:sp>
          <p:nvSpPr>
            <p:cNvPr id="21" name="TextBox 45"/>
            <p:cNvSpPr txBox="1">
              <a:spLocks noChangeArrowheads="1"/>
            </p:cNvSpPr>
            <p:nvPr/>
          </p:nvSpPr>
          <p:spPr bwMode="auto">
            <a:xfrm>
              <a:off x="69275" y="44196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None/>
              </a:pPr>
              <a:r>
                <a:rPr lang="en-US" dirty="0" smtClean="0">
                  <a:solidFill>
                    <a:srgbClr val="C00000"/>
                  </a:solidFill>
                </a:rPr>
                <a:t>2G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pic>
          <p:nvPicPr>
            <p:cNvPr id="24" name="Picture 23" descr="AC1400Fangle_low-res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1412" y="4398546"/>
              <a:ext cx="1313438" cy="382468"/>
            </a:xfrm>
            <a:prstGeom prst="rect">
              <a:avLst/>
            </a:prstGeom>
          </p:spPr>
        </p:pic>
        <p:sp>
          <p:nvSpPr>
            <p:cNvPr id="34" name="TextBox 38"/>
            <p:cNvSpPr txBox="1">
              <a:spLocks noChangeArrowheads="1"/>
            </p:cNvSpPr>
            <p:nvPr/>
          </p:nvSpPr>
          <p:spPr bwMode="auto">
            <a:xfrm>
              <a:off x="2408069" y="4652243"/>
              <a:ext cx="10001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1400" dirty="0" smtClean="0">
                  <a:solidFill>
                    <a:schemeClr val="tx2"/>
                  </a:solidFill>
                </a:rPr>
                <a:t>AC-1400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15889" y="2197770"/>
            <a:ext cx="6719738" cy="1414349"/>
            <a:chOff x="19637" y="2582778"/>
            <a:chExt cx="6719738" cy="1414349"/>
          </a:xfrm>
        </p:grpSpPr>
        <p:sp>
          <p:nvSpPr>
            <p:cNvPr id="19" name="TextBox 45"/>
            <p:cNvSpPr txBox="1">
              <a:spLocks noChangeArrowheads="1"/>
            </p:cNvSpPr>
            <p:nvPr/>
          </p:nvSpPr>
          <p:spPr bwMode="auto">
            <a:xfrm>
              <a:off x="19637" y="30480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None/>
              </a:pPr>
              <a:r>
                <a:rPr lang="en-US" dirty="0" smtClean="0">
                  <a:solidFill>
                    <a:srgbClr val="C00000"/>
                  </a:solidFill>
                </a:rPr>
                <a:t>60G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pic>
          <p:nvPicPr>
            <p:cNvPr id="27" name="Picture 3" descr="M:\Product_Photos\SG-Sigma\Sigma_60G_internal-bypass_rtch_no stickers_PPT size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9572" y="2582778"/>
              <a:ext cx="1036028" cy="1216731"/>
            </a:xfrm>
            <a:prstGeom prst="rect">
              <a:avLst/>
            </a:prstGeom>
            <a:noFill/>
          </p:spPr>
        </p:pic>
        <p:sp>
          <p:nvSpPr>
            <p:cNvPr id="39" name="TextBox 38"/>
            <p:cNvSpPr txBox="1">
              <a:spLocks noChangeArrowheads="1"/>
            </p:cNvSpPr>
            <p:nvPr/>
          </p:nvSpPr>
          <p:spPr bwMode="auto">
            <a:xfrm>
              <a:off x="5548750" y="3689350"/>
              <a:ext cx="11906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1400" dirty="0" smtClean="0">
                  <a:solidFill>
                    <a:schemeClr val="tx2"/>
                  </a:solidFill>
                </a:rPr>
                <a:t>SG-Sigma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41" name="Straight Connector 18"/>
          <p:cNvCxnSpPr>
            <a:cxnSpLocks noChangeShapeType="1"/>
          </p:cNvCxnSpPr>
          <p:nvPr/>
        </p:nvCxnSpPr>
        <p:spPr bwMode="auto">
          <a:xfrm>
            <a:off x="914400" y="4719386"/>
            <a:ext cx="228600" cy="0"/>
          </a:xfrm>
          <a:prstGeom prst="line">
            <a:avLst/>
          </a:prstGeom>
          <a:noFill/>
          <a:ln w="9525" algn="ctr">
            <a:solidFill>
              <a:srgbClr val="00377D"/>
            </a:solidFill>
            <a:round/>
            <a:headEnd/>
            <a:tailEnd/>
          </a:ln>
        </p:spPr>
      </p:cxnSp>
      <p:cxnSp>
        <p:nvCxnSpPr>
          <p:cNvPr id="45" name="Straight Connector 18"/>
          <p:cNvCxnSpPr>
            <a:cxnSpLocks noChangeShapeType="1"/>
          </p:cNvCxnSpPr>
          <p:nvPr/>
        </p:nvCxnSpPr>
        <p:spPr bwMode="auto">
          <a:xfrm>
            <a:off x="914400" y="5217694"/>
            <a:ext cx="228600" cy="0"/>
          </a:xfrm>
          <a:prstGeom prst="line">
            <a:avLst/>
          </a:prstGeom>
          <a:noFill/>
          <a:ln w="9525" algn="ctr">
            <a:solidFill>
              <a:srgbClr val="00377D"/>
            </a:solidFill>
            <a:round/>
            <a:headEnd/>
            <a:tailEnd/>
          </a:ln>
        </p:spPr>
      </p:cxnSp>
      <p:cxnSp>
        <p:nvCxnSpPr>
          <p:cNvPr id="46" name="Straight Connector 18"/>
          <p:cNvCxnSpPr>
            <a:cxnSpLocks noChangeShapeType="1"/>
          </p:cNvCxnSpPr>
          <p:nvPr/>
        </p:nvCxnSpPr>
        <p:spPr bwMode="auto">
          <a:xfrm>
            <a:off x="914400" y="4355430"/>
            <a:ext cx="228600" cy="0"/>
          </a:xfrm>
          <a:prstGeom prst="line">
            <a:avLst/>
          </a:prstGeom>
          <a:noFill/>
          <a:ln w="9525" algn="ctr">
            <a:solidFill>
              <a:srgbClr val="00377D"/>
            </a:solidFill>
            <a:round/>
            <a:headEnd/>
            <a:tailEnd/>
          </a:ln>
        </p:spPr>
      </p:cxnSp>
      <p:cxnSp>
        <p:nvCxnSpPr>
          <p:cNvPr id="47" name="Straight Connector 18"/>
          <p:cNvCxnSpPr>
            <a:cxnSpLocks noChangeShapeType="1"/>
          </p:cNvCxnSpPr>
          <p:nvPr/>
        </p:nvCxnSpPr>
        <p:spPr bwMode="auto">
          <a:xfrm>
            <a:off x="868280" y="2840290"/>
            <a:ext cx="228600" cy="0"/>
          </a:xfrm>
          <a:prstGeom prst="line">
            <a:avLst/>
          </a:prstGeom>
          <a:noFill/>
          <a:ln w="9525" algn="ctr">
            <a:solidFill>
              <a:srgbClr val="00377D"/>
            </a:solidFill>
            <a:round/>
            <a:headEnd/>
            <a:tailEnd/>
          </a:ln>
        </p:spPr>
      </p:cxnSp>
      <p:cxnSp>
        <p:nvCxnSpPr>
          <p:cNvPr id="48" name="Straight Connector 18"/>
          <p:cNvCxnSpPr>
            <a:cxnSpLocks noChangeShapeType="1"/>
          </p:cNvCxnSpPr>
          <p:nvPr/>
        </p:nvCxnSpPr>
        <p:spPr bwMode="auto">
          <a:xfrm>
            <a:off x="914400" y="2133600"/>
            <a:ext cx="228600" cy="0"/>
          </a:xfrm>
          <a:prstGeom prst="line">
            <a:avLst/>
          </a:prstGeom>
          <a:noFill/>
          <a:ln w="9525" algn="ctr">
            <a:solidFill>
              <a:srgbClr val="00377D"/>
            </a:solidFill>
            <a:round/>
            <a:headEnd/>
            <a:tailEnd/>
          </a:ln>
        </p:spPr>
      </p:cxnSp>
      <p:cxnSp>
        <p:nvCxnSpPr>
          <p:cNvPr id="54" name="Straight Connector 53"/>
          <p:cNvCxnSpPr/>
          <p:nvPr/>
        </p:nvCxnSpPr>
        <p:spPr>
          <a:xfrm>
            <a:off x="5609409" y="1220788"/>
            <a:ext cx="19050" cy="4364038"/>
          </a:xfrm>
          <a:prstGeom prst="line">
            <a:avLst/>
          </a:prstGeom>
          <a:ln w="28575">
            <a:solidFill>
              <a:srgbClr val="00377D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152400" y="1608306"/>
            <a:ext cx="7848475" cy="1507342"/>
            <a:chOff x="152400" y="1608306"/>
            <a:chExt cx="7848475" cy="1507342"/>
          </a:xfrm>
        </p:grpSpPr>
        <p:sp>
          <p:nvSpPr>
            <p:cNvPr id="22" name="TextBox 45"/>
            <p:cNvSpPr txBox="1">
              <a:spLocks noChangeArrowheads="1"/>
            </p:cNvSpPr>
            <p:nvPr/>
          </p:nvSpPr>
          <p:spPr bwMode="auto">
            <a:xfrm>
              <a:off x="152400" y="19812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None/>
              </a:pPr>
              <a:r>
                <a:rPr lang="en-US" dirty="0" smtClean="0">
                  <a:solidFill>
                    <a:srgbClr val="C00000"/>
                  </a:solidFill>
                </a:rPr>
                <a:t>160G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40" name="TextBox 39"/>
            <p:cNvSpPr txBox="1">
              <a:spLocks noChangeArrowheads="1"/>
            </p:cNvSpPr>
            <p:nvPr/>
          </p:nvSpPr>
          <p:spPr bwMode="auto">
            <a:xfrm>
              <a:off x="6786875" y="2807871"/>
              <a:ext cx="1214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1400" dirty="0" smtClean="0">
                  <a:solidFill>
                    <a:schemeClr val="tx2"/>
                  </a:solidFill>
                </a:rPr>
                <a:t>SG-Sigma E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pic>
          <p:nvPicPr>
            <p:cNvPr id="36" name="Picture 2" descr="M:\Marketing\Collateral\Products\Product_Photos\SG-SigmaE\E14\SG-Sigma-E14-angle-low res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595" y="1608306"/>
              <a:ext cx="1060624" cy="1229686"/>
            </a:xfrm>
            <a:prstGeom prst="rect">
              <a:avLst/>
            </a:prstGeom>
            <a:noFill/>
          </p:spPr>
        </p:pic>
      </p:grpSp>
      <p:grpSp>
        <p:nvGrpSpPr>
          <p:cNvPr id="6" name="Group 5"/>
          <p:cNvGrpSpPr/>
          <p:nvPr/>
        </p:nvGrpSpPr>
        <p:grpSpPr>
          <a:xfrm>
            <a:off x="140525" y="4130965"/>
            <a:ext cx="4495952" cy="627492"/>
            <a:chOff x="140525" y="3890335"/>
            <a:chExt cx="4495952" cy="627492"/>
          </a:xfrm>
        </p:grpSpPr>
        <p:sp>
          <p:nvSpPr>
            <p:cNvPr id="20" name="TextBox 45"/>
            <p:cNvSpPr txBox="1">
              <a:spLocks noChangeArrowheads="1"/>
            </p:cNvSpPr>
            <p:nvPr/>
          </p:nvSpPr>
          <p:spPr bwMode="auto">
            <a:xfrm>
              <a:off x="140525" y="3938171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None/>
              </a:pPr>
              <a:r>
                <a:rPr lang="en-US" dirty="0" smtClean="0">
                  <a:solidFill>
                    <a:srgbClr val="C00000"/>
                  </a:solidFill>
                </a:rPr>
                <a:t>8G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pic>
          <p:nvPicPr>
            <p:cNvPr id="23" name="Picture 22" descr="AC3000angle_low-res.jp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274913" y="3890335"/>
              <a:ext cx="1361564" cy="386390"/>
            </a:xfrm>
            <a:prstGeom prst="rect">
              <a:avLst/>
            </a:prstGeom>
          </p:spPr>
        </p:pic>
        <p:sp>
          <p:nvSpPr>
            <p:cNvPr id="35" name="TextBox 38"/>
            <p:cNvSpPr txBox="1">
              <a:spLocks noChangeArrowheads="1"/>
            </p:cNvSpPr>
            <p:nvPr/>
          </p:nvSpPr>
          <p:spPr bwMode="auto">
            <a:xfrm>
              <a:off x="3445545" y="4210050"/>
              <a:ext cx="10001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1400" dirty="0" smtClean="0">
                  <a:solidFill>
                    <a:schemeClr val="tx2"/>
                  </a:solidFill>
                </a:rPr>
                <a:t>AC-3000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</p:grpSp>
      <p:sp>
        <p:nvSpPr>
          <p:cNvPr id="43" name="AutoShape 7"/>
          <p:cNvSpPr txBox="1">
            <a:spLocks noChangeArrowheads="1"/>
          </p:cNvSpPr>
          <p:nvPr/>
        </p:nvSpPr>
        <p:spPr bwMode="auto">
          <a:xfrm>
            <a:off x="3445545" y="2547026"/>
            <a:ext cx="2003353" cy="760795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>
            <a:defPPr>
              <a:defRPr lang="en-US"/>
            </a:defPPr>
            <a:lvl1pPr>
              <a:buNone/>
              <a:defRPr>
                <a:solidFill>
                  <a:srgbClr val="00377D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b="1" dirty="0" smtClean="0"/>
              <a:t>Cost Effective</a:t>
            </a:r>
          </a:p>
          <a:p>
            <a:pPr>
              <a:spcBef>
                <a:spcPts val="0"/>
              </a:spcBef>
            </a:pPr>
            <a:r>
              <a:rPr lang="en-US" b="1" dirty="0" smtClean="0"/>
              <a:t>10G Links</a:t>
            </a:r>
            <a:endParaRPr lang="en-US" b="1" dirty="0"/>
          </a:p>
        </p:txBody>
      </p:sp>
      <p:cxnSp>
        <p:nvCxnSpPr>
          <p:cNvPr id="49" name="Straight Connector 18"/>
          <p:cNvCxnSpPr>
            <a:cxnSpLocks noChangeShapeType="1"/>
          </p:cNvCxnSpPr>
          <p:nvPr/>
        </p:nvCxnSpPr>
        <p:spPr bwMode="auto">
          <a:xfrm>
            <a:off x="892344" y="3554160"/>
            <a:ext cx="228600" cy="0"/>
          </a:xfrm>
          <a:prstGeom prst="line">
            <a:avLst/>
          </a:prstGeom>
          <a:noFill/>
          <a:ln w="9525" algn="ctr">
            <a:solidFill>
              <a:srgbClr val="00377D"/>
            </a:solidFill>
            <a:round/>
            <a:headEnd/>
            <a:tailEnd/>
          </a:ln>
        </p:spPr>
      </p:cxnSp>
      <p:grpSp>
        <p:nvGrpSpPr>
          <p:cNvPr id="12" name="Group 11"/>
          <p:cNvGrpSpPr/>
          <p:nvPr/>
        </p:nvGrpSpPr>
        <p:grpSpPr>
          <a:xfrm>
            <a:off x="153707" y="3167819"/>
            <a:ext cx="5611920" cy="1044984"/>
            <a:chOff x="153707" y="3167819"/>
            <a:chExt cx="5611920" cy="1044984"/>
          </a:xfrm>
        </p:grpSpPr>
        <p:sp>
          <p:nvSpPr>
            <p:cNvPr id="44" name="TextBox 45"/>
            <p:cNvSpPr txBox="1">
              <a:spLocks noChangeArrowheads="1"/>
            </p:cNvSpPr>
            <p:nvPr/>
          </p:nvSpPr>
          <p:spPr bwMode="auto">
            <a:xfrm>
              <a:off x="153707" y="3331223"/>
              <a:ext cx="762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None/>
              </a:pPr>
              <a:r>
                <a:rPr lang="en-US" sz="2400" dirty="0" smtClean="0">
                  <a:solidFill>
                    <a:schemeClr val="tx2"/>
                  </a:solidFill>
                </a:rPr>
                <a:t>16G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856" y="3167819"/>
              <a:ext cx="2068771" cy="835971"/>
            </a:xfrm>
            <a:prstGeom prst="rect">
              <a:avLst/>
            </a:prstGeom>
          </p:spPr>
        </p:pic>
        <p:sp>
          <p:nvSpPr>
            <p:cNvPr id="50" name="TextBox 38"/>
            <p:cNvSpPr txBox="1">
              <a:spLocks noChangeArrowheads="1"/>
            </p:cNvSpPr>
            <p:nvPr/>
          </p:nvSpPr>
          <p:spPr bwMode="auto">
            <a:xfrm>
              <a:off x="3887142" y="3812693"/>
              <a:ext cx="16310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None/>
              </a:pPr>
              <a:r>
                <a:rPr lang="en-US" sz="2000" dirty="0">
                  <a:solidFill>
                    <a:srgbClr val="C00000"/>
                  </a:solidFill>
                </a:rPr>
                <a:t>AC-6000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66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913"/>
            <a:ext cx="9052560" cy="5032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SG-Sigma E: </a:t>
            </a:r>
            <a:r>
              <a:rPr lang="ru-RU" dirty="0" smtClean="0"/>
              <a:t>Две модели, Множество конфигураций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394075"/>
            <a:ext cx="4038600" cy="27066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6-slot chassis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8</a:t>
            </a:r>
            <a:r>
              <a:rPr lang="en-US" dirty="0" smtClean="0"/>
              <a:t> x 10GE ports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64</a:t>
            </a:r>
            <a:r>
              <a:rPr lang="en-US" dirty="0" smtClean="0"/>
              <a:t> </a:t>
            </a:r>
            <a:r>
              <a:rPr lang="en-US" dirty="0" err="1" smtClean="0"/>
              <a:t>Gbps</a:t>
            </a:r>
            <a:r>
              <a:rPr lang="en-US" dirty="0" smtClean="0"/>
              <a:t> (1-4 blades)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3</a:t>
            </a:r>
            <a:r>
              <a:rPr lang="en-US" dirty="0" smtClean="0"/>
              <a:t> Service blades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3.2</a:t>
            </a:r>
            <a:r>
              <a:rPr lang="en-US" dirty="0" smtClean="0"/>
              <a:t> million subscribers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Internal or external Bypass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3406775"/>
            <a:ext cx="4038600" cy="26939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14-slot chassis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16</a:t>
            </a:r>
            <a:r>
              <a:rPr lang="en-US" dirty="0" smtClean="0"/>
              <a:t> x 10GE ports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160</a:t>
            </a:r>
            <a:r>
              <a:rPr lang="en-US" dirty="0" smtClean="0"/>
              <a:t> </a:t>
            </a:r>
            <a:r>
              <a:rPr lang="en-US" dirty="0" err="1" smtClean="0"/>
              <a:t>Gbps</a:t>
            </a:r>
            <a:r>
              <a:rPr lang="en-US" dirty="0" smtClean="0"/>
              <a:t> (2-10 blades)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8</a:t>
            </a:r>
            <a:r>
              <a:rPr lang="en-US" dirty="0" smtClean="0"/>
              <a:t> Service blades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Up to </a:t>
            </a:r>
            <a:r>
              <a:rPr lang="en-US" dirty="0" smtClean="0">
                <a:solidFill>
                  <a:srgbClr val="CC3300"/>
                </a:solidFill>
              </a:rPr>
              <a:t>8</a:t>
            </a:r>
            <a:r>
              <a:rPr lang="en-US" dirty="0" smtClean="0"/>
              <a:t> million subscribers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Internal or external </a:t>
            </a:r>
            <a:r>
              <a:rPr lang="en-US" dirty="0"/>
              <a:t>B</a:t>
            </a:r>
            <a:r>
              <a:rPr lang="en-US" dirty="0" smtClean="0"/>
              <a:t>ypass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221" name="Content Placeholder 5" descr="Sigma_E6_MKT_2SFB-3CC-1VAS-lr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" t="2332"/>
          <a:stretch>
            <a:fillRect/>
          </a:stretch>
        </p:blipFill>
        <p:spPr bwMode="auto">
          <a:xfrm>
            <a:off x="4797425" y="1841500"/>
            <a:ext cx="2543175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1" descr="E14-2SFB-4CC-4VAS-1BP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5" y="1065213"/>
            <a:ext cx="20669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104503" y="228600"/>
            <a:ext cx="8921931" cy="609600"/>
          </a:xfrm>
        </p:spPr>
        <p:txBody>
          <a:bodyPr/>
          <a:lstStyle/>
          <a:p>
            <a:r>
              <a:rPr lang="en-US" sz="2700" dirty="0" err="1" smtClean="0"/>
              <a:t>NetXplorer</a:t>
            </a:r>
            <a:r>
              <a:rPr lang="en-US" sz="2700" dirty="0" smtClean="0"/>
              <a:t> </a:t>
            </a:r>
            <a:r>
              <a:rPr lang="ru-RU" sz="2700" dirty="0" smtClean="0"/>
              <a:t>Централизованный сервер управления</a:t>
            </a:r>
            <a:r>
              <a:rPr lang="en-US" sz="2700" dirty="0" smtClean="0"/>
              <a:t>,</a:t>
            </a:r>
            <a:br>
              <a:rPr lang="en-US" sz="2700" dirty="0" smtClean="0"/>
            </a:br>
            <a:r>
              <a:rPr lang="ru-RU" sz="2700" dirty="0" smtClean="0"/>
              <a:t>статистики и мониторинга </a:t>
            </a:r>
            <a:endParaRPr lang="en-US" sz="2700" dirty="0" smtClean="0"/>
          </a:p>
        </p:txBody>
      </p:sp>
      <p:graphicFrame>
        <p:nvGraphicFramePr>
          <p:cNvPr id="781315" name="Group 3"/>
          <p:cNvGraphicFramePr>
            <a:graphicFrameLocks noGrp="1"/>
          </p:cNvGraphicFramePr>
          <p:nvPr>
            <p:ph type="tbl" idx="1"/>
          </p:nvPr>
        </p:nvGraphicFramePr>
        <p:xfrm>
          <a:off x="257175" y="1238250"/>
          <a:ext cx="8340725" cy="5021390"/>
        </p:xfrm>
        <a:graphic>
          <a:graphicData uri="http://schemas.openxmlformats.org/drawingml/2006/table">
            <a:tbl>
              <a:tblPr/>
              <a:tblGrid>
                <a:gridCol w="2212893"/>
                <a:gridCol w="2825832"/>
                <a:gridCol w="3302000"/>
              </a:tblGrid>
              <a:tr h="90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Централизованное управление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High scalability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Single point of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Назначение и конфигурирование политик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Application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Subscriber management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Мониторинг в реальном времени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Network troubleshooting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Problem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Отчеты за любой период времени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Capacity planning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Usage tracking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Trend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9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Оповещение событий и аварий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Early warning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Proactive management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0990" name="Picture 29"/>
          <p:cNvPicPr>
            <a:picLocks noChangeAspect="1" noChangeArrowheads="1"/>
          </p:cNvPicPr>
          <p:nvPr/>
        </p:nvPicPr>
        <p:blipFill>
          <a:blip r:embed="rId3" cstate="print"/>
          <a:srcRect b="23033"/>
          <a:stretch>
            <a:fillRect/>
          </a:stretch>
        </p:blipFill>
        <p:spPr bwMode="auto">
          <a:xfrm>
            <a:off x="2662238" y="2370138"/>
            <a:ext cx="19939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1" name="Picture 30" descr="Shot 5h - protocol distribution SP"/>
          <p:cNvPicPr>
            <a:picLocks noChangeAspect="1" noChangeArrowheads="1"/>
          </p:cNvPicPr>
          <p:nvPr/>
        </p:nvPicPr>
        <p:blipFill>
          <a:blip r:embed="rId4" cstate="print"/>
          <a:srcRect t="8238" b="7288"/>
          <a:stretch>
            <a:fillRect/>
          </a:stretch>
        </p:blipFill>
        <p:spPr bwMode="auto">
          <a:xfrm>
            <a:off x="2779713" y="3235325"/>
            <a:ext cx="1746250" cy="855663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</p:pic>
      <p:pic>
        <p:nvPicPr>
          <p:cNvPr id="40992" name="Picture 31" descr="Shot 5c - Most active protocols - SP pi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7963" y="4172838"/>
            <a:ext cx="2003425" cy="96996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</p:pic>
      <p:pic>
        <p:nvPicPr>
          <p:cNvPr id="40993" name="Picture 32"/>
          <p:cNvPicPr>
            <a:picLocks noChangeAspect="1" noChangeArrowheads="1"/>
          </p:cNvPicPr>
          <p:nvPr/>
        </p:nvPicPr>
        <p:blipFill>
          <a:blip r:embed="rId6" cstate="print"/>
          <a:srcRect l="50443" t="16418" b="50604"/>
          <a:stretch>
            <a:fillRect/>
          </a:stretch>
        </p:blipFill>
        <p:spPr bwMode="auto">
          <a:xfrm>
            <a:off x="2860675" y="5253863"/>
            <a:ext cx="1674813" cy="8128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grpSp>
        <p:nvGrpSpPr>
          <p:cNvPr id="40994" name="Group 33"/>
          <p:cNvGrpSpPr>
            <a:grpSpLocks/>
          </p:cNvGrpSpPr>
          <p:nvPr/>
        </p:nvGrpSpPr>
        <p:grpSpPr bwMode="auto">
          <a:xfrm>
            <a:off x="2555875" y="1314450"/>
            <a:ext cx="2228850" cy="973138"/>
            <a:chOff x="1610" y="828"/>
            <a:chExt cx="1404" cy="613"/>
          </a:xfrm>
        </p:grpSpPr>
        <p:grpSp>
          <p:nvGrpSpPr>
            <p:cNvPr id="40995" name="Group 34"/>
            <p:cNvGrpSpPr>
              <a:grpSpLocks/>
            </p:cNvGrpSpPr>
            <p:nvPr/>
          </p:nvGrpSpPr>
          <p:grpSpPr bwMode="auto">
            <a:xfrm>
              <a:off x="1828" y="1102"/>
              <a:ext cx="450" cy="262"/>
              <a:chOff x="3794" y="3027"/>
              <a:chExt cx="764" cy="579"/>
            </a:xfrm>
          </p:grpSpPr>
          <p:sp>
            <p:nvSpPr>
              <p:cNvPr id="41005" name="Line 35"/>
              <p:cNvSpPr>
                <a:spLocks noChangeShapeType="1"/>
              </p:cNvSpPr>
              <p:nvPr/>
            </p:nvSpPr>
            <p:spPr bwMode="auto">
              <a:xfrm flipV="1">
                <a:off x="3797" y="3248"/>
                <a:ext cx="0" cy="358"/>
              </a:xfrm>
              <a:prstGeom prst="lin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06" name="Line 36"/>
              <p:cNvSpPr>
                <a:spLocks noChangeShapeType="1"/>
              </p:cNvSpPr>
              <p:nvPr/>
            </p:nvSpPr>
            <p:spPr bwMode="auto">
              <a:xfrm>
                <a:off x="3794" y="3257"/>
                <a:ext cx="764" cy="0"/>
              </a:xfrm>
              <a:prstGeom prst="lin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07" name="Line 37"/>
              <p:cNvSpPr>
                <a:spLocks noChangeShapeType="1"/>
              </p:cNvSpPr>
              <p:nvPr/>
            </p:nvSpPr>
            <p:spPr bwMode="auto">
              <a:xfrm flipV="1">
                <a:off x="4558" y="3027"/>
                <a:ext cx="0" cy="238"/>
              </a:xfrm>
              <a:prstGeom prst="lin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0996" name="Line 38"/>
            <p:cNvSpPr>
              <a:spLocks noChangeShapeType="1"/>
            </p:cNvSpPr>
            <p:nvPr/>
          </p:nvSpPr>
          <p:spPr bwMode="auto">
            <a:xfrm>
              <a:off x="2306" y="844"/>
              <a:ext cx="7" cy="528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997" name="Group 39"/>
            <p:cNvGrpSpPr>
              <a:grpSpLocks/>
            </p:cNvGrpSpPr>
            <p:nvPr/>
          </p:nvGrpSpPr>
          <p:grpSpPr bwMode="auto">
            <a:xfrm>
              <a:off x="2342" y="1103"/>
              <a:ext cx="450" cy="321"/>
              <a:chOff x="4634" y="3030"/>
              <a:chExt cx="764" cy="709"/>
            </a:xfrm>
          </p:grpSpPr>
          <p:sp>
            <p:nvSpPr>
              <p:cNvPr id="41002" name="Line 40"/>
              <p:cNvSpPr>
                <a:spLocks noChangeShapeType="1"/>
              </p:cNvSpPr>
              <p:nvPr/>
            </p:nvSpPr>
            <p:spPr bwMode="auto">
              <a:xfrm flipV="1">
                <a:off x="4639" y="3030"/>
                <a:ext cx="0" cy="238"/>
              </a:xfrm>
              <a:prstGeom prst="lin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03" name="Line 41"/>
              <p:cNvSpPr>
                <a:spLocks noChangeShapeType="1"/>
              </p:cNvSpPr>
              <p:nvPr/>
            </p:nvSpPr>
            <p:spPr bwMode="auto">
              <a:xfrm>
                <a:off x="4634" y="3260"/>
                <a:ext cx="764" cy="0"/>
              </a:xfrm>
              <a:prstGeom prst="lin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04" name="Line 42"/>
              <p:cNvSpPr>
                <a:spLocks noChangeShapeType="1"/>
              </p:cNvSpPr>
              <p:nvPr/>
            </p:nvSpPr>
            <p:spPr bwMode="auto">
              <a:xfrm>
                <a:off x="5393" y="3252"/>
                <a:ext cx="0" cy="487"/>
              </a:xfrm>
              <a:prstGeom prst="line">
                <a:avLst/>
              </a:prstGeom>
              <a:noFill/>
              <a:ln w="2857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0998" name="Picture 43" descr="2520c-7948sml"/>
            <p:cNvPicPr>
              <a:picLocks noChangeAspect="1" noChangeArrowheads="1"/>
            </p:cNvPicPr>
            <p:nvPr/>
          </p:nvPicPr>
          <p:blipFill>
            <a:blip r:embed="rId7" cstate="print"/>
            <a:srcRect t="27170"/>
            <a:stretch>
              <a:fillRect/>
            </a:stretch>
          </p:blipFill>
          <p:spPr bwMode="auto">
            <a:xfrm>
              <a:off x="1610" y="1258"/>
              <a:ext cx="470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9" name="Picture 44" descr="NX ico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69" y="828"/>
              <a:ext cx="254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00" name="Picture 45" descr="2520c-7948sml"/>
            <p:cNvPicPr>
              <a:picLocks noChangeAspect="1" noChangeArrowheads="1"/>
            </p:cNvPicPr>
            <p:nvPr/>
          </p:nvPicPr>
          <p:blipFill>
            <a:blip r:embed="rId9" cstate="print"/>
            <a:srcRect t="29434"/>
            <a:stretch>
              <a:fillRect/>
            </a:stretch>
          </p:blipFill>
          <p:spPr bwMode="auto">
            <a:xfrm>
              <a:off x="2544" y="1264"/>
              <a:ext cx="47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01" name="Picture 46" descr="Allot-Service-Gateway_72dpi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184" y="1220"/>
              <a:ext cx="218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23405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2" name="Rectangle 11"/>
          <p:cNvSpPr>
            <a:spLocks noGrp="1" noChangeArrowheads="1"/>
          </p:cNvSpPr>
          <p:nvPr>
            <p:ph type="title"/>
          </p:nvPr>
        </p:nvSpPr>
        <p:spPr>
          <a:xfrm>
            <a:off x="633413" y="228600"/>
            <a:ext cx="8510587" cy="609600"/>
          </a:xfrm>
        </p:spPr>
        <p:txBody>
          <a:bodyPr/>
          <a:lstStyle/>
          <a:p>
            <a:r>
              <a:rPr lang="en-US" dirty="0" smtClean="0"/>
              <a:t>SMP Policy Server   </a:t>
            </a:r>
            <a:r>
              <a:rPr lang="ru-RU" dirty="0" smtClean="0"/>
              <a:t>Управление абонентами</a:t>
            </a:r>
            <a:endParaRPr lang="en-US" dirty="0" smtClean="0"/>
          </a:p>
        </p:txBody>
      </p:sp>
      <p:graphicFrame>
        <p:nvGraphicFramePr>
          <p:cNvPr id="29" name="Group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805837"/>
              </p:ext>
            </p:extLst>
          </p:nvPr>
        </p:nvGraphicFramePr>
        <p:xfrm>
          <a:off x="332151" y="3271020"/>
          <a:ext cx="8661400" cy="3396996"/>
        </p:xfrm>
        <a:graphic>
          <a:graphicData uri="http://schemas.openxmlformats.org/drawingml/2006/table">
            <a:tbl>
              <a:tblPr/>
              <a:tblGrid>
                <a:gridCol w="382587"/>
                <a:gridCol w="4230688"/>
                <a:gridCol w="4048125"/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3300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Статистика в разрезе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Абонент – потребление полосы в разрезе аппликаций и ресурсов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Дифференциация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Абонентских 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тарифных планов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Квотирование в разрезе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Абонент – Аппликация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Подписка на дополнительные услуги –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Подключение </a:t>
                      </a:r>
                      <a:r>
                        <a:rPr kumimoji="0" lang="en-US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VAS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платформ</a:t>
                      </a:r>
                      <a:endParaRPr kumimoji="0" lang="en-US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157" name="Slide Number Placeholder 2"/>
          <p:cNvSpPr txBox="1">
            <a:spLocks/>
          </p:cNvSpPr>
          <p:nvPr/>
        </p:nvSpPr>
        <p:spPr bwMode="auto">
          <a:xfrm>
            <a:off x="485775" y="6384925"/>
            <a:ext cx="381000" cy="228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sz="1100" dirty="0">
              <a:solidFill>
                <a:schemeClr val="tx1"/>
              </a:solidFill>
            </a:endParaRPr>
          </a:p>
        </p:txBody>
      </p:sp>
      <p:grpSp>
        <p:nvGrpSpPr>
          <p:cNvPr id="49159" name="Group 2"/>
          <p:cNvGrpSpPr>
            <a:grpSpLocks/>
          </p:cNvGrpSpPr>
          <p:nvPr/>
        </p:nvGrpSpPr>
        <p:grpSpPr bwMode="auto">
          <a:xfrm>
            <a:off x="1160463" y="1712914"/>
            <a:ext cx="2182812" cy="820738"/>
            <a:chOff x="731" y="1079"/>
            <a:chExt cx="1375" cy="517"/>
          </a:xfrm>
        </p:grpSpPr>
        <p:pic>
          <p:nvPicPr>
            <p:cNvPr id="49198" name="Picture 3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2" y="1454"/>
              <a:ext cx="1264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99" name="Picture 4" descr="Us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1" y="1079"/>
              <a:ext cx="331" cy="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9160" name="Group 5"/>
          <p:cNvGrpSpPr>
            <a:grpSpLocks/>
          </p:cNvGrpSpPr>
          <p:nvPr/>
        </p:nvGrpSpPr>
        <p:grpSpPr bwMode="auto">
          <a:xfrm>
            <a:off x="187325" y="2290898"/>
            <a:ext cx="3308350" cy="908050"/>
            <a:chOff x="118" y="1476"/>
            <a:chExt cx="2084" cy="572"/>
          </a:xfrm>
        </p:grpSpPr>
        <p:grpSp>
          <p:nvGrpSpPr>
            <p:cNvPr id="49194" name="Group 6"/>
            <p:cNvGrpSpPr>
              <a:grpSpLocks/>
            </p:cNvGrpSpPr>
            <p:nvPr/>
          </p:nvGrpSpPr>
          <p:grpSpPr bwMode="auto">
            <a:xfrm>
              <a:off x="368" y="1476"/>
              <a:ext cx="1834" cy="444"/>
              <a:chOff x="368" y="1476"/>
              <a:chExt cx="1834" cy="444"/>
            </a:xfrm>
          </p:grpSpPr>
          <p:pic>
            <p:nvPicPr>
              <p:cNvPr id="49196" name="Picture 7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00" y="1718"/>
                <a:ext cx="1702" cy="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197" name="Picture 8" descr="User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8" y="1476"/>
                <a:ext cx="331" cy="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9195" name="Text Box 9"/>
            <p:cNvSpPr txBox="1">
              <a:spLocks noChangeArrowheads="1"/>
            </p:cNvSpPr>
            <p:nvPr/>
          </p:nvSpPr>
          <p:spPr bwMode="auto">
            <a:xfrm>
              <a:off x="118" y="1869"/>
              <a:ext cx="768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762000" eaLnBrk="0" hangingPunct="0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fi-FI" sz="1400">
                  <a:solidFill>
                    <a:srgbClr val="000000"/>
                  </a:solidFill>
                  <a:cs typeface="Times New Roman" pitchFamily="18" charset="0"/>
                </a:rPr>
                <a:t>Skyper</a:t>
              </a:r>
            </a:p>
          </p:txBody>
        </p:sp>
      </p:grpSp>
      <p:pic>
        <p:nvPicPr>
          <p:cNvPr id="49161" name="Picture 1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7238" y="2419350"/>
            <a:ext cx="20177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3" name="Picture 12" descr="clou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3450" y="2090738"/>
            <a:ext cx="1389063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4" name="Text Box 13"/>
          <p:cNvSpPr txBox="1">
            <a:spLocks noChangeArrowheads="1"/>
          </p:cNvSpPr>
          <p:nvPr/>
        </p:nvSpPr>
        <p:spPr bwMode="auto">
          <a:xfrm>
            <a:off x="1554163" y="2904535"/>
            <a:ext cx="1219200" cy="28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i-FI" sz="1400" dirty="0">
                <a:solidFill>
                  <a:srgbClr val="000000"/>
                </a:solidFill>
                <a:cs typeface="Times New Roman" pitchFamily="18" charset="0"/>
              </a:rPr>
              <a:t>Surfer</a:t>
            </a:r>
          </a:p>
        </p:txBody>
      </p:sp>
      <p:sp>
        <p:nvSpPr>
          <p:cNvPr id="49165" name="Text Box 14"/>
          <p:cNvSpPr txBox="1">
            <a:spLocks noChangeArrowheads="1"/>
          </p:cNvSpPr>
          <p:nvPr/>
        </p:nvSpPr>
        <p:spPr bwMode="auto">
          <a:xfrm>
            <a:off x="6238875" y="2432050"/>
            <a:ext cx="8826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500" b="1">
                <a:solidFill>
                  <a:schemeClr val="bg1"/>
                </a:solidFill>
              </a:rPr>
              <a:t>Internet</a:t>
            </a:r>
          </a:p>
        </p:txBody>
      </p:sp>
      <p:grpSp>
        <p:nvGrpSpPr>
          <p:cNvPr id="49166" name="Group 15"/>
          <p:cNvGrpSpPr>
            <a:grpSpLocks/>
          </p:cNvGrpSpPr>
          <p:nvPr/>
        </p:nvGrpSpPr>
        <p:grpSpPr bwMode="auto">
          <a:xfrm>
            <a:off x="1862138" y="2319338"/>
            <a:ext cx="1735137" cy="704850"/>
            <a:chOff x="1173" y="1461"/>
            <a:chExt cx="1093" cy="444"/>
          </a:xfrm>
        </p:grpSpPr>
        <p:pic>
          <p:nvPicPr>
            <p:cNvPr id="49192" name="Picture 16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0" y="1622"/>
              <a:ext cx="826" cy="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93" name="Picture 17" descr="Us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73" y="1461"/>
              <a:ext cx="331" cy="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AutoShape 18"/>
          <p:cNvSpPr>
            <a:spLocks noChangeArrowheads="1"/>
          </p:cNvSpPr>
          <p:nvPr/>
        </p:nvSpPr>
        <p:spPr bwMode="auto">
          <a:xfrm>
            <a:off x="3171825" y="2216150"/>
            <a:ext cx="1792288" cy="603250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 w="28575" algn="ctr">
            <a:solidFill>
              <a:srgbClr val="333399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>
              <a:buFontTx/>
              <a:buNone/>
              <a:defRPr/>
            </a:pPr>
            <a:r>
              <a:rPr lang="en-US" sz="1600" b="1">
                <a:solidFill>
                  <a:schemeClr val="tx1"/>
                </a:solidFill>
                <a:latin typeface="Arial" charset="0"/>
                <a:cs typeface="Arial" charset="0"/>
              </a:rPr>
              <a:t>Internet Service Provider</a:t>
            </a:r>
          </a:p>
        </p:txBody>
      </p:sp>
      <p:grpSp>
        <p:nvGrpSpPr>
          <p:cNvPr id="49168" name="Group 19"/>
          <p:cNvGrpSpPr>
            <a:grpSpLocks/>
          </p:cNvGrpSpPr>
          <p:nvPr/>
        </p:nvGrpSpPr>
        <p:grpSpPr bwMode="auto">
          <a:xfrm>
            <a:off x="3159125" y="1167678"/>
            <a:ext cx="1792288" cy="1019175"/>
            <a:chOff x="1990" y="721"/>
            <a:chExt cx="1129" cy="642"/>
          </a:xfrm>
        </p:grpSpPr>
        <p:sp>
          <p:nvSpPr>
            <p:cNvPr id="49190" name="AutoShape 20"/>
            <p:cNvSpPr>
              <a:spLocks noChangeArrowheads="1"/>
            </p:cNvSpPr>
            <p:nvPr/>
          </p:nvSpPr>
          <p:spPr bwMode="auto">
            <a:xfrm>
              <a:off x="2477" y="1156"/>
              <a:ext cx="157" cy="207"/>
            </a:xfrm>
            <a:prstGeom prst="upDownArrow">
              <a:avLst>
                <a:gd name="adj1" fmla="val 50315"/>
                <a:gd name="adj2" fmla="val 36942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21"/>
            <p:cNvSpPr>
              <a:spLocks noChangeArrowheads="1"/>
            </p:cNvSpPr>
            <p:nvPr/>
          </p:nvSpPr>
          <p:spPr bwMode="auto">
            <a:xfrm>
              <a:off x="1990" y="721"/>
              <a:ext cx="1129" cy="380"/>
            </a:xfrm>
            <a:prstGeom prst="flowChartAlternateProcess">
              <a:avLst/>
            </a:prstGeom>
            <a:solidFill>
              <a:schemeClr val="accent1"/>
            </a:solidFill>
            <a:ln w="28575" algn="ctr">
              <a:solidFill>
                <a:srgbClr val="333399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buFontTx/>
                <a:buNone/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Allot SMP</a:t>
              </a:r>
            </a:p>
            <a:p>
              <a:pPr>
                <a:buFontTx/>
                <a:buNone/>
                <a:defRPr/>
              </a:pPr>
              <a:r>
                <a:rPr lang="en-US" sz="1600" b="1" dirty="0" err="1">
                  <a:solidFill>
                    <a:schemeClr val="bg1"/>
                  </a:solidFill>
                  <a:latin typeface="Arial" charset="0"/>
                  <a:cs typeface="Arial" charset="0"/>
                </a:rPr>
                <a:t>NetXplorer</a:t>
              </a:r>
              <a:endParaRPr lang="en-US" sz="1600" b="1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49188" name="Text Box 42"/>
          <p:cNvSpPr txBox="1">
            <a:spLocks noChangeArrowheads="1"/>
          </p:cNvSpPr>
          <p:nvPr/>
        </p:nvSpPr>
        <p:spPr bwMode="auto">
          <a:xfrm>
            <a:off x="541338" y="1629225"/>
            <a:ext cx="904875" cy="284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762000" eaLnBrk="0" hangingPunct="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i-FI" altLang="fi-FI" sz="1400" dirty="0">
                <a:solidFill>
                  <a:srgbClr val="000000"/>
                </a:solidFill>
                <a:cs typeface="Times New Roman" pitchFamily="18" charset="0"/>
              </a:rPr>
              <a:t>G</a:t>
            </a:r>
            <a:r>
              <a:rPr lang="en-US" altLang="fi-FI" sz="1400" dirty="0" err="1">
                <a:solidFill>
                  <a:srgbClr val="000000"/>
                </a:solidFill>
                <a:cs typeface="Times New Roman" pitchFamily="18" charset="0"/>
              </a:rPr>
              <a:t>amer</a:t>
            </a:r>
            <a:endParaRPr lang="en-US" altLang="fi-FI" sz="14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31" name="Picture 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7925" y="3430588"/>
            <a:ext cx="3908425" cy="25781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975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35" y="4396527"/>
            <a:ext cx="64674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5943" y="188913"/>
            <a:ext cx="8712925" cy="503237"/>
          </a:xfrm>
        </p:spPr>
        <p:txBody>
          <a:bodyPr>
            <a:noAutofit/>
          </a:bodyPr>
          <a:lstStyle/>
          <a:p>
            <a:r>
              <a:rPr lang="ru-RU" sz="2500" dirty="0" smtClean="0"/>
              <a:t>Реализация  Абонентских Сервисов через функционал </a:t>
            </a:r>
            <a:r>
              <a:rPr lang="en-US" sz="2500" dirty="0" smtClean="0"/>
              <a:t>Steering </a:t>
            </a:r>
            <a:r>
              <a:rPr lang="ru-RU" sz="2500" dirty="0" smtClean="0"/>
              <a:t> на </a:t>
            </a:r>
            <a:r>
              <a:rPr lang="en-US" sz="2500" dirty="0" smtClean="0"/>
              <a:t>VAS </a:t>
            </a:r>
            <a:r>
              <a:rPr lang="ru-RU" sz="2500" dirty="0" smtClean="0"/>
              <a:t>Платформ</a:t>
            </a:r>
            <a:r>
              <a:rPr lang="ru-RU" sz="2500" dirty="0"/>
              <a:t>ы</a:t>
            </a:r>
            <a:r>
              <a:rPr lang="ru-RU" sz="2500" dirty="0" smtClean="0"/>
              <a:t> </a:t>
            </a:r>
            <a:endParaRPr lang="en-US" sz="2500" dirty="0" smtClean="0"/>
          </a:p>
        </p:txBody>
      </p:sp>
      <p:sp>
        <p:nvSpPr>
          <p:cNvPr id="11269" name="Rectangle 3"/>
          <p:cNvSpPr>
            <a:spLocks noGrp="1" noChangeAspect="1" noChangeArrowheads="1"/>
          </p:cNvSpPr>
          <p:nvPr>
            <p:ph idx="1"/>
          </p:nvPr>
        </p:nvSpPr>
        <p:spPr>
          <a:xfrm>
            <a:off x="1" y="1403350"/>
            <a:ext cx="9013370" cy="3092450"/>
          </a:xfrm>
        </p:spPr>
        <p:txBody>
          <a:bodyPr/>
          <a:lstStyle/>
          <a:p>
            <a:pPr marL="457200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2000" dirty="0" smtClean="0"/>
              <a:t>Позволяет гибко и быстро внедрять различные </a:t>
            </a:r>
            <a:r>
              <a:rPr lang="en-US" sz="2000" dirty="0" smtClean="0"/>
              <a:t>VAS </a:t>
            </a:r>
            <a:r>
              <a:rPr lang="he-IL" sz="2000" dirty="0" smtClean="0"/>
              <a:t> </a:t>
            </a:r>
            <a:r>
              <a:rPr lang="ru-RU" sz="2000" dirty="0" smtClean="0"/>
              <a:t>услуги  </a:t>
            </a:r>
          </a:p>
          <a:p>
            <a:pPr marL="457200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2000" dirty="0" smtClean="0"/>
              <a:t>Интеллектуальное перенаправление</a:t>
            </a:r>
            <a:r>
              <a:rPr lang="he-IL" sz="2000" dirty="0" smtClean="0"/>
              <a:t> </a:t>
            </a:r>
            <a:r>
              <a:rPr lang="ru-RU" sz="2000" dirty="0" smtClean="0"/>
              <a:t>на уровне </a:t>
            </a:r>
            <a:r>
              <a:rPr lang="en-US" sz="2000" dirty="0" smtClean="0"/>
              <a:t>L7 </a:t>
            </a:r>
          </a:p>
          <a:p>
            <a:pPr marL="457200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2000" dirty="0" smtClean="0"/>
              <a:t>Базируется на идентификаторе абонента и тарифном плане</a:t>
            </a:r>
            <a:endParaRPr lang="en-US" sz="2000" dirty="0" smtClean="0"/>
          </a:p>
          <a:p>
            <a:pPr marL="457200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2000" dirty="0" smtClean="0"/>
              <a:t>Поддержка Внешних и Внутренних сервисных платформ</a:t>
            </a:r>
            <a:endParaRPr lang="en-US" sz="2000" dirty="0" smtClean="0"/>
          </a:p>
          <a:p>
            <a:pPr marL="457200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2000" dirty="0" smtClean="0"/>
              <a:t>Распределение Нагрузки между Сервисными платформами ( </a:t>
            </a:r>
            <a:r>
              <a:rPr lang="en-US" sz="2000" dirty="0" smtClean="0"/>
              <a:t>LB ) </a:t>
            </a:r>
          </a:p>
          <a:p>
            <a:pPr marL="457200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2000" dirty="0" smtClean="0"/>
              <a:t>Конфигурация , Мониторинг и Репорты</a:t>
            </a:r>
            <a:endParaRPr lang="en-US" sz="2000" dirty="0" smtClean="0"/>
          </a:p>
          <a:p>
            <a:pPr marL="987425" lvl="1" indent="-457200">
              <a:lnSpc>
                <a:spcPct val="105000"/>
              </a:lnSpc>
              <a:buSzPct val="150000"/>
              <a:buFont typeface="Arial" pitchFamily="34" charset="0"/>
              <a:buChar char="•"/>
              <a:defRPr/>
            </a:pPr>
            <a:r>
              <a:rPr lang="ru-RU" sz="1800" dirty="0" smtClean="0"/>
              <a:t>Мониторинг Сервиса и Платформ</a:t>
            </a:r>
            <a:r>
              <a:rPr lang="ru-RU" sz="1800" dirty="0"/>
              <a:t> </a:t>
            </a:r>
            <a:r>
              <a:rPr lang="ru-RU" sz="1800" dirty="0" smtClean="0"/>
              <a:t>и Политики в случае сбоя сервисных платформ</a:t>
            </a:r>
          </a:p>
          <a:p>
            <a:pPr marL="0" indent="0">
              <a:buNone/>
              <a:defRPr/>
            </a:pP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5100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" descr="M:\Rebranding Jan 2006\Icons\Icons from Afri-Can\clou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2099" y="3191749"/>
            <a:ext cx="2164168" cy="1390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 </a:t>
            </a:r>
            <a:r>
              <a:rPr lang="en-US" dirty="0" smtClean="0"/>
              <a:t>Steering</a:t>
            </a:r>
          </a:p>
        </p:txBody>
      </p:sp>
      <p:sp>
        <p:nvSpPr>
          <p:cNvPr id="58378" name="Slide Number Placeholder 1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384925"/>
            <a:ext cx="1828800" cy="228600"/>
          </a:xfrm>
          <a:prstGeom prst="rect">
            <a:avLst/>
          </a:prstGeom>
          <a:noFill/>
          <a:ln w="12700" cap="sq"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l">
              <a:spcBef>
                <a:spcPct val="50000"/>
              </a:spcBef>
              <a:buClrTx/>
              <a:buSzTx/>
              <a:buFontTx/>
              <a:buNone/>
            </a:pPr>
            <a:fld id="{48D98406-8CAA-414D-9672-5A9CB57D09D4}" type="slidenum">
              <a:rPr lang="x-none" sz="1000">
                <a:solidFill>
                  <a:schemeClr val="hlink"/>
                </a:solidFill>
              </a:rPr>
              <a:pPr algn="l">
                <a:spcBef>
                  <a:spcPct val="50000"/>
                </a:spcBef>
                <a:buClrTx/>
                <a:buSzTx/>
                <a:buFontTx/>
                <a:buNone/>
              </a:pPr>
              <a:t>17</a:t>
            </a:fld>
            <a:endParaRPr lang="en-US" sz="400">
              <a:solidFill>
                <a:schemeClr val="hlink"/>
              </a:solidFill>
            </a:endParaRPr>
          </a:p>
        </p:txBody>
      </p:sp>
      <p:grpSp>
        <p:nvGrpSpPr>
          <p:cNvPr id="58372" name="Group 41"/>
          <p:cNvGrpSpPr>
            <a:grpSpLocks/>
          </p:cNvGrpSpPr>
          <p:nvPr/>
        </p:nvGrpSpPr>
        <p:grpSpPr bwMode="auto">
          <a:xfrm>
            <a:off x="3836988" y="1547813"/>
            <a:ext cx="1679575" cy="1066800"/>
            <a:chOff x="4815650" y="3021852"/>
            <a:chExt cx="1679741" cy="1065962"/>
          </a:xfrm>
        </p:grpSpPr>
        <p:sp>
          <p:nvSpPr>
            <p:cNvPr id="58445" name="TextBox 17"/>
            <p:cNvSpPr txBox="1">
              <a:spLocks noChangeArrowheads="1"/>
            </p:cNvSpPr>
            <p:nvPr/>
          </p:nvSpPr>
          <p:spPr bwMode="auto">
            <a:xfrm>
              <a:off x="5075091" y="3106737"/>
              <a:ext cx="1002489" cy="307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ru-RU" sz="1400" b="1" dirty="0" smtClean="0">
                  <a:latin typeface="Calibri" pitchFamily="34" charset="0"/>
                  <a:cs typeface="Times New Roman" pitchFamily="18" charset="0"/>
                </a:rPr>
                <a:t>Антивирус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58446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91355" y="3365501"/>
              <a:ext cx="236885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47" name="AutoShape 29"/>
            <p:cNvSpPr>
              <a:spLocks noChangeArrowheads="1"/>
            </p:cNvSpPr>
            <p:nvPr/>
          </p:nvSpPr>
          <p:spPr bwMode="auto">
            <a:xfrm>
              <a:off x="4815650" y="3021852"/>
              <a:ext cx="1679741" cy="44212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27432" rIns="27432" anchor="ctr">
              <a:spAutoFit/>
            </a:bodyPr>
            <a:lstStyle/>
            <a:p>
              <a:pPr>
                <a:buFontTx/>
                <a:buNone/>
              </a:pPr>
              <a:endParaRPr lang="en-US" b="1">
                <a:solidFill>
                  <a:schemeClr val="tx1"/>
                </a:solidFill>
              </a:endParaRPr>
            </a:p>
          </p:txBody>
        </p:sp>
        <p:pic>
          <p:nvPicPr>
            <p:cNvPr id="58448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55143" y="3365501"/>
              <a:ext cx="236885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449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30212" y="3368676"/>
              <a:ext cx="236885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8373" name="Line 33"/>
          <p:cNvSpPr>
            <a:spLocks noChangeShapeType="1"/>
          </p:cNvSpPr>
          <p:nvPr/>
        </p:nvSpPr>
        <p:spPr bwMode="auto">
          <a:xfrm>
            <a:off x="1665288" y="3700463"/>
            <a:ext cx="18288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27432" rIns="27432">
            <a:spAutoFit/>
          </a:bodyPr>
          <a:lstStyle/>
          <a:p>
            <a:endParaRPr lang="en-US"/>
          </a:p>
        </p:txBody>
      </p:sp>
      <p:sp>
        <p:nvSpPr>
          <p:cNvPr id="58374" name="Line 34"/>
          <p:cNvSpPr>
            <a:spLocks noChangeShapeType="1"/>
          </p:cNvSpPr>
          <p:nvPr/>
        </p:nvSpPr>
        <p:spPr bwMode="auto">
          <a:xfrm>
            <a:off x="4410075" y="3663950"/>
            <a:ext cx="3784600" cy="30163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27432" rIns="27432">
            <a:spAutoFit/>
          </a:bodyPr>
          <a:lstStyle/>
          <a:p>
            <a:endParaRPr lang="en-US"/>
          </a:p>
        </p:txBody>
      </p:sp>
      <p:sp>
        <p:nvSpPr>
          <p:cNvPr id="40" name="Oval 39"/>
          <p:cNvSpPr/>
          <p:nvPr/>
        </p:nvSpPr>
        <p:spPr bwMode="auto">
          <a:xfrm>
            <a:off x="3494088" y="2971800"/>
            <a:ext cx="1463675" cy="1371600"/>
          </a:xfrm>
          <a:prstGeom prst="ellipse">
            <a:avLst/>
          </a:prstGeom>
          <a:solidFill>
            <a:schemeClr val="accent3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27432" rIns="27432">
            <a:spAutoFit/>
          </a:bodyPr>
          <a:lstStyle/>
          <a:p>
            <a:pPr>
              <a:defRPr/>
            </a:pPr>
            <a:endParaRPr lang="en-US">
              <a:solidFill>
                <a:schemeClr val="accent1"/>
              </a:solidFill>
            </a:endParaRPr>
          </a:p>
        </p:txBody>
      </p:sp>
      <p:grpSp>
        <p:nvGrpSpPr>
          <p:cNvPr id="58376" name="Group 33"/>
          <p:cNvGrpSpPr>
            <a:grpSpLocks/>
          </p:cNvGrpSpPr>
          <p:nvPr/>
        </p:nvGrpSpPr>
        <p:grpSpPr bwMode="auto">
          <a:xfrm>
            <a:off x="1512888" y="1544638"/>
            <a:ext cx="2165970" cy="1079500"/>
            <a:chOff x="1513492" y="1544396"/>
            <a:chExt cx="2165841" cy="1080239"/>
          </a:xfrm>
        </p:grpSpPr>
        <p:sp>
          <p:nvSpPr>
            <p:cNvPr id="58440" name="TextBox 17"/>
            <p:cNvSpPr txBox="1">
              <a:spLocks noChangeArrowheads="1"/>
            </p:cNvSpPr>
            <p:nvPr/>
          </p:nvSpPr>
          <p:spPr bwMode="auto">
            <a:xfrm>
              <a:off x="1628637" y="1643560"/>
              <a:ext cx="2050696" cy="30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ru-RU" sz="1400" b="1" dirty="0" smtClean="0">
                  <a:solidFill>
                    <a:schemeClr val="tx1"/>
                  </a:solidFill>
                  <a:latin typeface="Calibri" pitchFamily="34" charset="0"/>
                  <a:cs typeface="Times New Roman" pitchFamily="18" charset="0"/>
                </a:rPr>
                <a:t>Родительский Контроль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58441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67479" y="1902322"/>
              <a:ext cx="237124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42" name="AutoShape 29"/>
            <p:cNvSpPr>
              <a:spLocks noChangeArrowheads="1"/>
            </p:cNvSpPr>
            <p:nvPr/>
          </p:nvSpPr>
          <p:spPr bwMode="auto">
            <a:xfrm>
              <a:off x="1513492" y="1544396"/>
              <a:ext cx="2133473" cy="442682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27432" rIns="27432" anchor="ctr">
              <a:spAutoFit/>
            </a:bodyPr>
            <a:lstStyle/>
            <a:p>
              <a:pPr>
                <a:buFontTx/>
                <a:buNone/>
              </a:pPr>
              <a:endParaRPr lang="en-US" b="1">
                <a:solidFill>
                  <a:schemeClr val="tx1"/>
                </a:solidFill>
              </a:endParaRPr>
            </a:p>
          </p:txBody>
        </p:sp>
        <p:pic>
          <p:nvPicPr>
            <p:cNvPr id="58443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31634" y="1902322"/>
              <a:ext cx="237124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444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07080" y="1905497"/>
              <a:ext cx="237124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8377" name="Group 40"/>
          <p:cNvGrpSpPr>
            <a:grpSpLocks/>
          </p:cNvGrpSpPr>
          <p:nvPr/>
        </p:nvGrpSpPr>
        <p:grpSpPr bwMode="auto">
          <a:xfrm>
            <a:off x="682625" y="3203575"/>
            <a:ext cx="8461375" cy="1477963"/>
            <a:chOff x="575913" y="4839508"/>
            <a:chExt cx="8461954" cy="1479320"/>
          </a:xfrm>
        </p:grpSpPr>
        <p:grpSp>
          <p:nvGrpSpPr>
            <p:cNvPr id="58435" name="Group 30"/>
            <p:cNvGrpSpPr>
              <a:grpSpLocks/>
            </p:cNvGrpSpPr>
            <p:nvPr/>
          </p:nvGrpSpPr>
          <p:grpSpPr bwMode="auto">
            <a:xfrm>
              <a:off x="634455" y="4839508"/>
              <a:ext cx="8403412" cy="993584"/>
              <a:chOff x="676276" y="4796031"/>
              <a:chExt cx="8403412" cy="993584"/>
            </a:xfrm>
          </p:grpSpPr>
          <p:pic>
            <p:nvPicPr>
              <p:cNvPr id="58438" name="Picture 63" descr="M:\Rebranding Jan 2006\Icons\Icons from Afri-Can\Clients_150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6276" y="4796031"/>
                <a:ext cx="959716" cy="9935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439" name="Picture 2" descr="M:\Rebranding Jan 2006\Icons\www_1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8241488" y="4862216"/>
                <a:ext cx="838200" cy="8383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8436" name="TextBox 19"/>
            <p:cNvSpPr txBox="1">
              <a:spLocks noChangeArrowheads="1"/>
            </p:cNvSpPr>
            <p:nvPr/>
          </p:nvSpPr>
          <p:spPr bwMode="auto">
            <a:xfrm>
              <a:off x="575913" y="5795253"/>
              <a:ext cx="1037689" cy="523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400" b="1">
                  <a:solidFill>
                    <a:schemeClr val="tx1"/>
                  </a:solidFill>
                  <a:latin typeface="Calibri" pitchFamily="34" charset="0"/>
                </a:rPr>
                <a:t>Clients /</a:t>
              </a:r>
              <a:br>
                <a:rPr lang="en-US" sz="1400" b="1">
                  <a:solidFill>
                    <a:schemeClr val="tx1"/>
                  </a:solidFill>
                  <a:latin typeface="Calibri" pitchFamily="34" charset="0"/>
                </a:rPr>
              </a:br>
              <a:r>
                <a:rPr lang="en-US" sz="1400" b="1">
                  <a:solidFill>
                    <a:schemeClr val="tx1"/>
                  </a:solidFill>
                  <a:latin typeface="Calibri" pitchFamily="34" charset="0"/>
                </a:rPr>
                <a:t>Subscribers</a:t>
              </a:r>
            </a:p>
          </p:txBody>
        </p:sp>
        <p:sp>
          <p:nvSpPr>
            <p:cNvPr id="58437" name="TextBox 6"/>
            <p:cNvSpPr txBox="1">
              <a:spLocks noChangeArrowheads="1"/>
            </p:cNvSpPr>
            <p:nvPr/>
          </p:nvSpPr>
          <p:spPr bwMode="auto">
            <a:xfrm>
              <a:off x="8245360" y="5729280"/>
              <a:ext cx="675249" cy="307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en-US" sz="1400" b="1">
                  <a:solidFill>
                    <a:schemeClr val="tx1"/>
                  </a:solidFill>
                  <a:latin typeface="Calibri" pitchFamily="34" charset="0"/>
                </a:rPr>
                <a:t>WWW</a:t>
              </a:r>
            </a:p>
          </p:txBody>
        </p:sp>
      </p:grp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679454"/>
              </p:ext>
            </p:extLst>
          </p:nvPr>
        </p:nvGraphicFramePr>
        <p:xfrm>
          <a:off x="2055813" y="4454525"/>
          <a:ext cx="634849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580"/>
                <a:gridCol w="1724206"/>
                <a:gridCol w="1405719"/>
                <a:gridCol w="149898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Parental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Antivirus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Media Caching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6F6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8406" name="Group 41"/>
          <p:cNvGrpSpPr>
            <a:grpSpLocks/>
          </p:cNvGrpSpPr>
          <p:nvPr/>
        </p:nvGrpSpPr>
        <p:grpSpPr bwMode="auto">
          <a:xfrm>
            <a:off x="6030913" y="1536700"/>
            <a:ext cx="1681162" cy="1065213"/>
            <a:chOff x="4815650" y="3021512"/>
            <a:chExt cx="1679741" cy="1066302"/>
          </a:xfrm>
        </p:grpSpPr>
        <p:sp>
          <p:nvSpPr>
            <p:cNvPr id="58430" name="TextBox 17"/>
            <p:cNvSpPr txBox="1">
              <a:spLocks noChangeArrowheads="1"/>
            </p:cNvSpPr>
            <p:nvPr/>
          </p:nvSpPr>
          <p:spPr bwMode="auto">
            <a:xfrm>
              <a:off x="5005581" y="3092757"/>
              <a:ext cx="1263188" cy="308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ru-RU" sz="1400" b="1" dirty="0" smtClean="0">
                  <a:latin typeface="Calibri" pitchFamily="34" charset="0"/>
                  <a:cs typeface="Times New Roman" pitchFamily="18" charset="0"/>
                </a:rPr>
                <a:t>Кеширование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endParaRPr>
            </a:p>
          </p:txBody>
        </p:sp>
        <p:pic>
          <p:nvPicPr>
            <p:cNvPr id="58431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91355" y="3365501"/>
              <a:ext cx="236885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32" name="AutoShape 29"/>
            <p:cNvSpPr>
              <a:spLocks noChangeArrowheads="1"/>
            </p:cNvSpPr>
            <p:nvPr/>
          </p:nvSpPr>
          <p:spPr bwMode="auto">
            <a:xfrm>
              <a:off x="4815650" y="3021512"/>
              <a:ext cx="1679741" cy="44280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27432" rIns="27432" anchor="ctr">
              <a:spAutoFit/>
            </a:bodyPr>
            <a:lstStyle/>
            <a:p>
              <a:pPr>
                <a:buFontTx/>
                <a:buNone/>
              </a:pPr>
              <a:endParaRPr lang="en-US" b="1">
                <a:solidFill>
                  <a:schemeClr val="tx1"/>
                </a:solidFill>
              </a:endParaRPr>
            </a:p>
          </p:txBody>
        </p:sp>
        <p:pic>
          <p:nvPicPr>
            <p:cNvPr id="58433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55143" y="3365501"/>
              <a:ext cx="236885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434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30212" y="3368676"/>
              <a:ext cx="236885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8407" name="Curved Connector 37"/>
          <p:cNvCxnSpPr>
            <a:cxnSpLocks noChangeShapeType="1"/>
          </p:cNvCxnSpPr>
          <p:nvPr/>
        </p:nvCxnSpPr>
        <p:spPr bwMode="auto">
          <a:xfrm>
            <a:off x="1703388" y="3721100"/>
            <a:ext cx="914400" cy="914400"/>
          </a:xfrm>
          <a:prstGeom prst="curvedConnector3">
            <a:avLst>
              <a:gd name="adj1" fmla="val 50000"/>
            </a:avLst>
          </a:prstGeom>
          <a:noFill/>
          <a:ln w="9525" algn="ctr">
            <a:noFill/>
            <a:round/>
            <a:headEnd type="arrow" w="med" len="med"/>
            <a:tailEnd type="arrow" w="med" len="med"/>
          </a:ln>
        </p:spPr>
      </p:cxnSp>
      <p:cxnSp>
        <p:nvCxnSpPr>
          <p:cNvPr id="43" name="Straight Arrow Connector 42"/>
          <p:cNvCxnSpPr>
            <a:cxnSpLocks noChangeShapeType="1"/>
          </p:cNvCxnSpPr>
          <p:nvPr/>
        </p:nvCxnSpPr>
        <p:spPr bwMode="auto">
          <a:xfrm flipV="1">
            <a:off x="1624013" y="3578225"/>
            <a:ext cx="2011362" cy="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lg" len="med"/>
          </a:ln>
        </p:spPr>
      </p:cxnSp>
      <p:pic>
        <p:nvPicPr>
          <p:cNvPr id="58409" name="Picture 20" descr="Sigma updated 250809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375" y="2882900"/>
            <a:ext cx="1173163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9" name="Straight Arrow Connector 68"/>
          <p:cNvCxnSpPr>
            <a:cxnSpLocks noChangeShapeType="1"/>
          </p:cNvCxnSpPr>
          <p:nvPr/>
        </p:nvCxnSpPr>
        <p:spPr bwMode="auto">
          <a:xfrm flipV="1">
            <a:off x="4819650" y="3573463"/>
            <a:ext cx="3382963" cy="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lg" len="med"/>
          </a:ln>
        </p:spPr>
      </p:cxnSp>
      <p:cxnSp>
        <p:nvCxnSpPr>
          <p:cNvPr id="70" name="Straight Arrow Connector 69"/>
          <p:cNvCxnSpPr>
            <a:cxnSpLocks noChangeShapeType="1"/>
          </p:cNvCxnSpPr>
          <p:nvPr/>
        </p:nvCxnSpPr>
        <p:spPr bwMode="auto">
          <a:xfrm rot="10800000">
            <a:off x="2825750" y="2624138"/>
            <a:ext cx="873125" cy="492125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lg" len="med"/>
          </a:ln>
        </p:spPr>
      </p:cxnSp>
      <p:cxnSp>
        <p:nvCxnSpPr>
          <p:cNvPr id="72" name="Straight Arrow Connector 71"/>
          <p:cNvCxnSpPr>
            <a:cxnSpLocks noChangeShapeType="1"/>
          </p:cNvCxnSpPr>
          <p:nvPr/>
        </p:nvCxnSpPr>
        <p:spPr bwMode="auto">
          <a:xfrm>
            <a:off x="2947988" y="2554288"/>
            <a:ext cx="804862" cy="45720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lg" len="med"/>
          </a:ln>
        </p:spPr>
      </p:cxnSp>
      <p:cxnSp>
        <p:nvCxnSpPr>
          <p:cNvPr id="77" name="Straight Arrow Connector 76"/>
          <p:cNvCxnSpPr>
            <a:cxnSpLocks noChangeShapeType="1"/>
          </p:cNvCxnSpPr>
          <p:nvPr/>
        </p:nvCxnSpPr>
        <p:spPr bwMode="auto">
          <a:xfrm flipV="1">
            <a:off x="1635125" y="3478213"/>
            <a:ext cx="2011363" cy="0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78" name="Straight Arrow Connector 77"/>
          <p:cNvCxnSpPr>
            <a:cxnSpLocks noChangeShapeType="1"/>
          </p:cNvCxnSpPr>
          <p:nvPr/>
        </p:nvCxnSpPr>
        <p:spPr bwMode="auto">
          <a:xfrm rot="10800000">
            <a:off x="2882900" y="2587625"/>
            <a:ext cx="874713" cy="492125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79" name="Straight Arrow Connector 78"/>
          <p:cNvCxnSpPr>
            <a:cxnSpLocks noChangeShapeType="1"/>
          </p:cNvCxnSpPr>
          <p:nvPr/>
        </p:nvCxnSpPr>
        <p:spPr bwMode="auto">
          <a:xfrm>
            <a:off x="3006725" y="2517775"/>
            <a:ext cx="803275" cy="457200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80" name="Straight Arrow Connector 79"/>
          <p:cNvCxnSpPr>
            <a:cxnSpLocks noChangeShapeType="1"/>
          </p:cNvCxnSpPr>
          <p:nvPr/>
        </p:nvCxnSpPr>
        <p:spPr bwMode="auto">
          <a:xfrm rot="5400000" flipH="1" flipV="1">
            <a:off x="4067175" y="2774951"/>
            <a:ext cx="473075" cy="95250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81" name="Straight Arrow Connector 80"/>
          <p:cNvCxnSpPr>
            <a:cxnSpLocks noChangeShapeType="1"/>
          </p:cNvCxnSpPr>
          <p:nvPr/>
        </p:nvCxnSpPr>
        <p:spPr bwMode="auto">
          <a:xfrm rot="5400000">
            <a:off x="4224338" y="2811462"/>
            <a:ext cx="463550" cy="104775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90" name="Straight Arrow Connector 89"/>
          <p:cNvCxnSpPr>
            <a:cxnSpLocks noChangeShapeType="1"/>
          </p:cNvCxnSpPr>
          <p:nvPr/>
        </p:nvCxnSpPr>
        <p:spPr bwMode="auto">
          <a:xfrm flipV="1">
            <a:off x="4740275" y="2365375"/>
            <a:ext cx="1487488" cy="782638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91" name="Straight Arrow Connector 90"/>
          <p:cNvCxnSpPr>
            <a:cxnSpLocks noChangeShapeType="1"/>
          </p:cNvCxnSpPr>
          <p:nvPr/>
        </p:nvCxnSpPr>
        <p:spPr bwMode="auto">
          <a:xfrm rot="10800000" flipV="1">
            <a:off x="4776788" y="2506663"/>
            <a:ext cx="1482725" cy="757237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96" name="Straight Arrow Connector 95"/>
          <p:cNvCxnSpPr>
            <a:cxnSpLocks noChangeShapeType="1"/>
          </p:cNvCxnSpPr>
          <p:nvPr/>
        </p:nvCxnSpPr>
        <p:spPr bwMode="auto">
          <a:xfrm flipV="1">
            <a:off x="4829175" y="3505200"/>
            <a:ext cx="3382963" cy="0"/>
          </a:xfrm>
          <a:prstGeom prst="straightConnector1">
            <a:avLst/>
          </a:prstGeom>
          <a:noFill/>
          <a:ln w="31750" algn="ctr">
            <a:solidFill>
              <a:srgbClr val="0070C0"/>
            </a:solidFill>
            <a:round/>
            <a:headEnd/>
            <a:tailEnd type="triangle" w="lg" len="med"/>
          </a:ln>
        </p:spPr>
      </p:cxnSp>
      <p:cxnSp>
        <p:nvCxnSpPr>
          <p:cNvPr id="97" name="Straight Arrow Connector 96"/>
          <p:cNvCxnSpPr>
            <a:cxnSpLocks noChangeShapeType="1"/>
          </p:cNvCxnSpPr>
          <p:nvPr/>
        </p:nvCxnSpPr>
        <p:spPr bwMode="auto">
          <a:xfrm flipV="1">
            <a:off x="1612900" y="3425825"/>
            <a:ext cx="2011363" cy="0"/>
          </a:xfrm>
          <a:prstGeom prst="straightConnector1">
            <a:avLst/>
          </a:prstGeom>
          <a:noFill/>
          <a:ln w="31750" algn="ctr">
            <a:solidFill>
              <a:srgbClr val="006F6C"/>
            </a:solidFill>
            <a:round/>
            <a:headEnd/>
            <a:tailEnd type="triangle" w="lg" len="med"/>
          </a:ln>
        </p:spPr>
      </p:cxnSp>
      <p:cxnSp>
        <p:nvCxnSpPr>
          <p:cNvPr id="98" name="Straight Arrow Connector 97"/>
          <p:cNvCxnSpPr>
            <a:cxnSpLocks noChangeShapeType="1"/>
          </p:cNvCxnSpPr>
          <p:nvPr/>
        </p:nvCxnSpPr>
        <p:spPr bwMode="auto">
          <a:xfrm>
            <a:off x="3016250" y="2559050"/>
            <a:ext cx="804863" cy="457200"/>
          </a:xfrm>
          <a:prstGeom prst="straightConnector1">
            <a:avLst/>
          </a:prstGeom>
          <a:noFill/>
          <a:ln w="31750" algn="ctr">
            <a:solidFill>
              <a:srgbClr val="006F6C"/>
            </a:solidFill>
            <a:round/>
            <a:headEnd/>
            <a:tailEnd type="triangle" w="lg" len="med"/>
          </a:ln>
        </p:spPr>
      </p:cxnSp>
      <p:cxnSp>
        <p:nvCxnSpPr>
          <p:cNvPr id="99" name="Straight Arrow Connector 98"/>
          <p:cNvCxnSpPr>
            <a:cxnSpLocks noChangeShapeType="1"/>
          </p:cNvCxnSpPr>
          <p:nvPr/>
        </p:nvCxnSpPr>
        <p:spPr bwMode="auto">
          <a:xfrm rot="10800000">
            <a:off x="2878138" y="2614613"/>
            <a:ext cx="874712" cy="490537"/>
          </a:xfrm>
          <a:prstGeom prst="straightConnector1">
            <a:avLst/>
          </a:prstGeom>
          <a:noFill/>
          <a:ln w="31750" algn="ctr">
            <a:solidFill>
              <a:srgbClr val="006F6C"/>
            </a:solidFill>
            <a:round/>
            <a:headEnd/>
            <a:tailEnd type="triangle" w="lg" len="med"/>
          </a:ln>
        </p:spPr>
      </p:cxnSp>
      <p:cxnSp>
        <p:nvCxnSpPr>
          <p:cNvPr id="100" name="Straight Arrow Connector 99"/>
          <p:cNvCxnSpPr>
            <a:cxnSpLocks noChangeShapeType="1"/>
          </p:cNvCxnSpPr>
          <p:nvPr/>
        </p:nvCxnSpPr>
        <p:spPr bwMode="auto">
          <a:xfrm flipV="1">
            <a:off x="4751388" y="2422525"/>
            <a:ext cx="1485900" cy="782638"/>
          </a:xfrm>
          <a:prstGeom prst="straightConnector1">
            <a:avLst/>
          </a:prstGeom>
          <a:noFill/>
          <a:ln w="31750" algn="ctr">
            <a:solidFill>
              <a:srgbClr val="006F6C"/>
            </a:solidFill>
            <a:round/>
            <a:headEnd/>
            <a:tailEnd type="triangle" w="lg" len="med"/>
          </a:ln>
        </p:spPr>
      </p:cxnSp>
      <p:cxnSp>
        <p:nvCxnSpPr>
          <p:cNvPr id="101" name="Straight Arrow Connector 100"/>
          <p:cNvCxnSpPr>
            <a:cxnSpLocks noChangeShapeType="1"/>
          </p:cNvCxnSpPr>
          <p:nvPr/>
        </p:nvCxnSpPr>
        <p:spPr bwMode="auto">
          <a:xfrm rot="10800000" flipV="1">
            <a:off x="4787900" y="2563813"/>
            <a:ext cx="1481138" cy="757237"/>
          </a:xfrm>
          <a:prstGeom prst="straightConnector1">
            <a:avLst/>
          </a:prstGeom>
          <a:noFill/>
          <a:ln w="31750" algn="ctr">
            <a:solidFill>
              <a:srgbClr val="006F6C"/>
            </a:solidFill>
            <a:round/>
            <a:headEnd/>
            <a:tailEnd type="triangle" w="lg" len="med"/>
          </a:ln>
        </p:spPr>
      </p:cxnSp>
      <p:cxnSp>
        <p:nvCxnSpPr>
          <p:cNvPr id="102" name="Straight Arrow Connector 101"/>
          <p:cNvCxnSpPr>
            <a:cxnSpLocks noChangeShapeType="1"/>
          </p:cNvCxnSpPr>
          <p:nvPr/>
        </p:nvCxnSpPr>
        <p:spPr bwMode="auto">
          <a:xfrm flipV="1">
            <a:off x="4824413" y="3436938"/>
            <a:ext cx="3382962" cy="0"/>
          </a:xfrm>
          <a:prstGeom prst="straightConnector1">
            <a:avLst/>
          </a:prstGeom>
          <a:noFill/>
          <a:ln w="31750" algn="ctr">
            <a:solidFill>
              <a:srgbClr val="006F6C"/>
            </a:solidFill>
            <a:round/>
            <a:headEnd/>
            <a:tailEnd type="triangle" w="lg" len="med"/>
          </a:ln>
        </p:spPr>
      </p:cxn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2033588" y="5092700"/>
            <a:ext cx="1765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C00000"/>
                </a:solidFill>
              </a:rPr>
              <a:t>Service Plan 1</a:t>
            </a: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2028825" y="5465763"/>
            <a:ext cx="1765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0070C0"/>
                </a:solidFill>
              </a:rPr>
              <a:t>Service Plan 2</a:t>
            </a: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2065338" y="5854700"/>
            <a:ext cx="17653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800">
                <a:solidFill>
                  <a:srgbClr val="006F6C"/>
                </a:solidFill>
              </a:rPr>
              <a:t>Service Plan 3</a:t>
            </a:r>
          </a:p>
        </p:txBody>
      </p:sp>
    </p:spTree>
    <p:extLst>
      <p:ext uri="{BB962C8B-B14F-4D97-AF65-F5344CB8AC3E}">
        <p14:creationId xmlns:p14="http://schemas.microsoft.com/office/powerpoint/2010/main" val="733291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mph" presetSubtype="5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mph" presetSubtype="5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mph" presetSubtype="5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94" dur="indefinit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95" dur="indefinit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96" dur="indefinit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dirty="0" smtClean="0"/>
              <a:t>Пример внедрения</a:t>
            </a:r>
            <a:endParaRPr lang="en-US" dirty="0" smtClean="0"/>
          </a:p>
        </p:txBody>
      </p:sp>
      <p:sp>
        <p:nvSpPr>
          <p:cNvPr id="5939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384925"/>
            <a:ext cx="1828800" cy="228600"/>
          </a:xfrm>
          <a:prstGeom prst="rect">
            <a:avLst/>
          </a:prstGeom>
          <a:noFill/>
        </p:spPr>
        <p:txBody>
          <a:bodyPr/>
          <a:lstStyle/>
          <a:p>
            <a:endParaRPr lang="en-US" sz="1100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9396" name="Picture 5" descr="s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13" y="1136650"/>
            <a:ext cx="8105775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97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7"/>
          <p:cNvSpPr>
            <a:spLocks noGrp="1"/>
          </p:cNvSpPr>
          <p:nvPr>
            <p:ph type="title"/>
          </p:nvPr>
        </p:nvSpPr>
        <p:spPr>
          <a:xfrm>
            <a:off x="222069" y="133350"/>
            <a:ext cx="8621485" cy="609600"/>
          </a:xfrm>
        </p:spPr>
        <p:txBody>
          <a:bodyPr/>
          <a:lstStyle/>
          <a:p>
            <a:pPr eaLnBrk="1" hangingPunct="1"/>
            <a:r>
              <a:rPr lang="en-US" sz="2600" dirty="0" err="1" smtClean="0">
                <a:latin typeface="Arial" charset="0"/>
                <a:cs typeface="Arial" charset="0"/>
              </a:rPr>
              <a:t>WebSafe</a:t>
            </a:r>
            <a:r>
              <a:rPr lang="en-US" sz="2600" dirty="0" smtClean="0">
                <a:latin typeface="Arial" charset="0"/>
                <a:cs typeface="Arial" charset="0"/>
              </a:rPr>
              <a:t> HTTP URL </a:t>
            </a:r>
            <a:r>
              <a:rPr lang="ru-RU" sz="2600" dirty="0" smtClean="0">
                <a:latin typeface="Arial" charset="0"/>
                <a:cs typeface="Arial" charset="0"/>
              </a:rPr>
              <a:t>фильтрация (Черный Список) </a:t>
            </a:r>
            <a:endParaRPr lang="en-US" sz="2600" dirty="0" smtClean="0">
              <a:latin typeface="Arial" charset="0"/>
              <a:cs typeface="Arial" charset="0"/>
            </a:endParaRPr>
          </a:p>
        </p:txBody>
      </p:sp>
      <p:sp>
        <p:nvSpPr>
          <p:cNvPr id="15363" name="Content Placeholder 8"/>
          <p:cNvSpPr>
            <a:spLocks noGrp="1"/>
          </p:cNvSpPr>
          <p:nvPr>
            <p:ph sz="half" idx="1"/>
          </p:nvPr>
        </p:nvSpPr>
        <p:spPr>
          <a:xfrm>
            <a:off x="182881" y="2285572"/>
            <a:ext cx="8647610" cy="3754619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1600" dirty="0"/>
              <a:t>Характеристики</a:t>
            </a:r>
            <a:r>
              <a:rPr lang="en-US" sz="1600" dirty="0" smtClean="0"/>
              <a:t>:</a:t>
            </a:r>
          </a:p>
          <a:p>
            <a:pPr marL="342900" lvl="1" indent="-342900">
              <a:buClr>
                <a:schemeClr val="accent2"/>
              </a:buClr>
              <a:buBlip>
                <a:blip r:embed="rId2"/>
              </a:buBlip>
              <a:defRPr/>
            </a:pPr>
            <a:r>
              <a:rPr lang="ru-RU" b="1" dirty="0"/>
              <a:t>Поддерживает 100,000 записей  URL в черный список (определяется оператором  и / или IWF)</a:t>
            </a:r>
          </a:p>
          <a:p>
            <a:pPr marL="342900" lvl="1" indent="-342900">
              <a:buClr>
                <a:schemeClr val="accent2"/>
              </a:buClr>
              <a:buBlip>
                <a:blip r:embed="rId2"/>
              </a:buBlip>
              <a:defRPr/>
            </a:pPr>
            <a:r>
              <a:rPr lang="ru-RU" b="1" dirty="0"/>
              <a:t>Различные действия при совпадении </a:t>
            </a:r>
          </a:p>
          <a:p>
            <a:pPr marL="742950" lvl="2" indent="-342900">
              <a:buClr>
                <a:schemeClr val="accent2"/>
              </a:buClr>
              <a:defRPr/>
            </a:pPr>
            <a:r>
              <a:rPr lang="ru-RU" sz="1600" b="1" dirty="0"/>
              <a:t>Блокирование без уведомления абонента ( </a:t>
            </a:r>
            <a:r>
              <a:rPr lang="en-US" sz="1600" b="1" dirty="0"/>
              <a:t>Resource requested </a:t>
            </a:r>
            <a:r>
              <a:rPr lang="en-US" sz="1600" b="1" dirty="0" err="1"/>
              <a:t>TimeOut</a:t>
            </a:r>
            <a:r>
              <a:rPr lang="en-US" sz="1600" b="1" dirty="0"/>
              <a:t> )</a:t>
            </a:r>
            <a:endParaRPr lang="ru-RU" sz="1600" b="1" dirty="0"/>
          </a:p>
          <a:p>
            <a:pPr marL="742950" lvl="2" indent="-342900">
              <a:buClr>
                <a:schemeClr val="accent2"/>
              </a:buClr>
              <a:defRPr/>
            </a:pPr>
            <a:r>
              <a:rPr lang="ru-RU" sz="1600" b="1" dirty="0"/>
              <a:t>Блокирование с уведомлением  абонента ( Возврат Абоненту Предопределённой </a:t>
            </a:r>
            <a:r>
              <a:rPr lang="en-US" sz="1600" b="1" dirty="0"/>
              <a:t>HTML </a:t>
            </a:r>
            <a:r>
              <a:rPr lang="ru-RU" sz="1600" b="1" dirty="0"/>
              <a:t> страницы </a:t>
            </a:r>
            <a:r>
              <a:rPr lang="en-US" sz="1600" b="1" dirty="0"/>
              <a:t> )</a:t>
            </a:r>
            <a:endParaRPr lang="ru-RU" sz="1600" b="1" dirty="0"/>
          </a:p>
          <a:p>
            <a:pPr marL="742950" lvl="2" indent="-342900">
              <a:buClr>
                <a:schemeClr val="accent2"/>
              </a:buClr>
              <a:defRPr/>
            </a:pPr>
            <a:r>
              <a:rPr lang="ru-RU" sz="1600" b="1" dirty="0"/>
              <a:t>Блокирование с последующим перенапряжением </a:t>
            </a:r>
            <a:r>
              <a:rPr lang="en-US" sz="1600" b="1" dirty="0"/>
              <a:t>HTTP Redirect </a:t>
            </a:r>
            <a:r>
              <a:rPr lang="ru-RU" sz="1600" b="1" dirty="0"/>
              <a:t>на предопределённый </a:t>
            </a:r>
            <a:r>
              <a:rPr lang="en-US" sz="1600" b="1" dirty="0"/>
              <a:t>WEB </a:t>
            </a:r>
            <a:r>
              <a:rPr lang="ru-RU" sz="1600" b="1" dirty="0"/>
              <a:t> ресурс  </a:t>
            </a:r>
            <a:r>
              <a:rPr lang="ru-RU" sz="1600" b="1" dirty="0" smtClean="0"/>
              <a:t>(</a:t>
            </a:r>
            <a:r>
              <a:rPr lang="en-US" sz="1600" b="1" dirty="0" smtClean="0"/>
              <a:t>Captive Portal)</a:t>
            </a:r>
            <a:endParaRPr lang="ru-RU" sz="1600" b="1" dirty="0"/>
          </a:p>
          <a:p>
            <a:pPr eaLnBrk="1" hangingPunct="1">
              <a:defRPr/>
            </a:pPr>
            <a:r>
              <a:rPr lang="ru-RU" sz="1600" dirty="0" smtClean="0"/>
              <a:t>Централизованный контроль и статистика посредством </a:t>
            </a:r>
            <a:r>
              <a:rPr lang="en-US" sz="1600" dirty="0" err="1" smtClean="0"/>
              <a:t>NetXplorer</a:t>
            </a:r>
            <a:endParaRPr lang="en-US" sz="1600" dirty="0" smtClean="0"/>
          </a:p>
        </p:txBody>
      </p:sp>
      <p:pic>
        <p:nvPicPr>
          <p:cNvPr id="19461" name="Picture 18" descr="AC1400Fangle_low-re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781050"/>
            <a:ext cx="3100387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094538" y="1058863"/>
            <a:ext cx="1019175" cy="1016000"/>
            <a:chOff x="1104" y="1296"/>
            <a:chExt cx="624" cy="641"/>
          </a:xfrm>
        </p:grpSpPr>
        <p:sp>
          <p:nvSpPr>
            <p:cNvPr id="19465" name="AutoShape 8"/>
            <p:cNvSpPr>
              <a:spLocks noChangeArrowheads="1"/>
            </p:cNvSpPr>
            <p:nvPr/>
          </p:nvSpPr>
          <p:spPr bwMode="auto">
            <a:xfrm>
              <a:off x="1104" y="1296"/>
              <a:ext cx="624" cy="641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98822"/>
              </a:schemeClr>
            </a:solidFill>
            <a:ln w="666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9466" name="Picture 9" descr="MCj0424786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378"/>
              <a:ext cx="420" cy="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3" name="Rounded Rectangle 7"/>
          <p:cNvSpPr>
            <a:spLocks noChangeArrowheads="1"/>
          </p:cNvSpPr>
          <p:nvPr/>
        </p:nvSpPr>
        <p:spPr bwMode="auto">
          <a:xfrm>
            <a:off x="801688" y="1309688"/>
            <a:ext cx="4887912" cy="94456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i="1" dirty="0"/>
              <a:t>Сетевая фильтрация URL и черные списки </a:t>
            </a:r>
            <a:r>
              <a:rPr lang="ru-RU" i="1" dirty="0" smtClean="0"/>
              <a:t>незаконного </a:t>
            </a:r>
            <a:r>
              <a:rPr lang="ru-RU" i="1" dirty="0"/>
              <a:t>содержания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366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charset="0"/>
                <a:cs typeface="Arial" charset="0"/>
              </a:rPr>
              <a:t>WebSafe</a:t>
            </a:r>
            <a:r>
              <a:rPr lang="en-US" dirty="0" smtClean="0">
                <a:latin typeface="Arial" charset="0"/>
                <a:cs typeface="Arial" charset="0"/>
              </a:rPr>
              <a:t>  </a:t>
            </a:r>
            <a:r>
              <a:rPr lang="cs-CZ" dirty="0" smtClean="0">
                <a:latin typeface="Arial" charset="0"/>
                <a:cs typeface="Arial" charset="0"/>
              </a:rPr>
              <a:t>URL </a:t>
            </a:r>
            <a:r>
              <a:rPr lang="ru-RU" dirty="0" smtClean="0">
                <a:latin typeface="Arial" charset="0"/>
                <a:cs typeface="Arial" charset="0"/>
              </a:rPr>
              <a:t>фильтрация – алгоритм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pic>
        <p:nvPicPr>
          <p:cNvPr id="20483" name="Picture 5" descr="M:\Rebranding Jan 2006\Icons\Icons from Afri-Can\clou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97213"/>
            <a:ext cx="192246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4" name="Group 51"/>
          <p:cNvGrpSpPr>
            <a:grpSpLocks/>
          </p:cNvGrpSpPr>
          <p:nvPr/>
        </p:nvGrpSpPr>
        <p:grpSpPr bwMode="auto">
          <a:xfrm>
            <a:off x="2057400" y="3352800"/>
            <a:ext cx="914400" cy="1035050"/>
            <a:chOff x="7613650" y="3651250"/>
            <a:chExt cx="733425" cy="910915"/>
          </a:xfrm>
        </p:grpSpPr>
        <p:pic>
          <p:nvPicPr>
            <p:cNvPr id="20527" name="Picture 14" descr="M:\Rebranding Jan 2006\Icons\Screen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650" y="3651250"/>
              <a:ext cx="733425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8" name="TextBox 41"/>
            <p:cNvSpPr txBox="1">
              <a:spLocks noChangeArrowheads="1"/>
            </p:cNvSpPr>
            <p:nvPr/>
          </p:nvSpPr>
          <p:spPr bwMode="auto">
            <a:xfrm>
              <a:off x="7674769" y="4254388"/>
              <a:ext cx="522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b="1">
                  <a:latin typeface="Calibri" pitchFamily="34" charset="0"/>
                </a:rPr>
                <a:t>User</a:t>
              </a:r>
            </a:p>
          </p:txBody>
        </p:sp>
      </p:grpSp>
      <p:pic>
        <p:nvPicPr>
          <p:cNvPr id="20485" name="Picture 2" descr="http://www.networkcomputing.de/uploads/RTEmagicC_Allot_Service_Gateway_Omega_01.jp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4200"/>
            <a:ext cx="11430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486" name="Straight Connector 16"/>
          <p:cNvCxnSpPr>
            <a:cxnSpLocks noChangeShapeType="1"/>
          </p:cNvCxnSpPr>
          <p:nvPr/>
        </p:nvCxnSpPr>
        <p:spPr bwMode="auto">
          <a:xfrm>
            <a:off x="4495800" y="3859213"/>
            <a:ext cx="152400" cy="1587"/>
          </a:xfrm>
          <a:prstGeom prst="line">
            <a:avLst/>
          </a:prstGeom>
          <a:noFill/>
          <a:ln w="28575" algn="ctr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Straight Connector 18"/>
          <p:cNvCxnSpPr>
            <a:cxnSpLocks noChangeShapeType="1"/>
          </p:cNvCxnSpPr>
          <p:nvPr/>
        </p:nvCxnSpPr>
        <p:spPr bwMode="auto">
          <a:xfrm>
            <a:off x="5638800" y="3810000"/>
            <a:ext cx="1525588" cy="9525"/>
          </a:xfrm>
          <a:prstGeom prst="line">
            <a:avLst/>
          </a:prstGeom>
          <a:noFill/>
          <a:ln w="28575" algn="ctr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Rectangle 19"/>
          <p:cNvSpPr>
            <a:spLocks noChangeArrowheads="1"/>
          </p:cNvSpPr>
          <p:nvPr/>
        </p:nvSpPr>
        <p:spPr bwMode="auto">
          <a:xfrm>
            <a:off x="4953000" y="2895600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Calibri" pitchFamily="34" charset="0"/>
              </a:rPr>
              <a:t>SG</a:t>
            </a:r>
            <a:endParaRPr lang="en-US" b="1"/>
          </a:p>
        </p:txBody>
      </p:sp>
      <p:sp>
        <p:nvSpPr>
          <p:cNvPr id="20489" name="Rectangle 20"/>
          <p:cNvSpPr>
            <a:spLocks noChangeArrowheads="1"/>
          </p:cNvSpPr>
          <p:nvPr/>
        </p:nvSpPr>
        <p:spPr bwMode="auto">
          <a:xfrm>
            <a:off x="3200400" y="3505200"/>
            <a:ext cx="833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Calibri" pitchFamily="34" charset="0"/>
              </a:rPr>
              <a:t>Access</a:t>
            </a:r>
            <a:br>
              <a:rPr lang="en-US" sz="1400" b="1">
                <a:latin typeface="Calibri" pitchFamily="34" charset="0"/>
              </a:rPr>
            </a:br>
            <a:r>
              <a:rPr lang="en-US" sz="1400" b="1">
                <a:latin typeface="Calibri" pitchFamily="34" charset="0"/>
              </a:rPr>
              <a:t>Network</a:t>
            </a:r>
            <a:endParaRPr lang="en-US" b="1"/>
          </a:p>
        </p:txBody>
      </p:sp>
      <p:grpSp>
        <p:nvGrpSpPr>
          <p:cNvPr id="20490" name="Group 18"/>
          <p:cNvGrpSpPr>
            <a:grpSpLocks/>
          </p:cNvGrpSpPr>
          <p:nvPr/>
        </p:nvGrpSpPr>
        <p:grpSpPr bwMode="auto">
          <a:xfrm>
            <a:off x="6781800" y="3321050"/>
            <a:ext cx="1143000" cy="1174750"/>
            <a:chOff x="2473971" y="504825"/>
            <a:chExt cx="1032934" cy="1021954"/>
          </a:xfrm>
        </p:grpSpPr>
        <p:pic>
          <p:nvPicPr>
            <p:cNvPr id="20525" name="Picture 6" descr="M:\Rebranding Jan 2006\Icons\Web-Email-FTP_Server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504825"/>
              <a:ext cx="371475" cy="86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6" name="TextBox 17"/>
            <p:cNvSpPr txBox="1">
              <a:spLocks noChangeArrowheads="1"/>
            </p:cNvSpPr>
            <p:nvPr/>
          </p:nvSpPr>
          <p:spPr bwMode="auto">
            <a:xfrm>
              <a:off x="2473971" y="1219062"/>
              <a:ext cx="1032934" cy="307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400" b="1">
                  <a:latin typeface="Calibri" pitchFamily="34" charset="0"/>
                </a:rPr>
                <a:t>Web server</a:t>
              </a:r>
            </a:p>
          </p:txBody>
        </p:sp>
      </p:grpSp>
      <p:grpSp>
        <p:nvGrpSpPr>
          <p:cNvPr id="20491" name="Group 11"/>
          <p:cNvGrpSpPr>
            <a:grpSpLocks/>
          </p:cNvGrpSpPr>
          <p:nvPr/>
        </p:nvGrpSpPr>
        <p:grpSpPr bwMode="auto">
          <a:xfrm>
            <a:off x="5791200" y="3276600"/>
            <a:ext cx="1219200" cy="1371600"/>
            <a:chOff x="7391400" y="483710"/>
            <a:chExt cx="838200" cy="1012297"/>
          </a:xfrm>
        </p:grpSpPr>
        <p:pic>
          <p:nvPicPr>
            <p:cNvPr id="20523" name="Picture 2" descr="M:\Rebranding Jan 2006\Icons\www_1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1400" y="483710"/>
              <a:ext cx="8382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4" name="TextBox 6"/>
            <p:cNvSpPr txBox="1">
              <a:spLocks noChangeArrowheads="1"/>
            </p:cNvSpPr>
            <p:nvPr/>
          </p:nvSpPr>
          <p:spPr bwMode="auto">
            <a:xfrm>
              <a:off x="7626550" y="1219059"/>
              <a:ext cx="603050" cy="27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 b="1">
                  <a:latin typeface="Calibri" pitchFamily="34" charset="0"/>
                </a:rPr>
                <a:t>WWW</a:t>
              </a:r>
              <a:endParaRPr lang="en-US" sz="1400" b="1">
                <a:latin typeface="Calibri" pitchFamily="34" charset="0"/>
              </a:endParaRPr>
            </a:p>
          </p:txBody>
        </p:sp>
      </p:grpSp>
      <p:sp>
        <p:nvSpPr>
          <p:cNvPr id="49" name="Right Arrow 48"/>
          <p:cNvSpPr/>
          <p:nvPr/>
        </p:nvSpPr>
        <p:spPr bwMode="auto">
          <a:xfrm>
            <a:off x="2895600" y="3124200"/>
            <a:ext cx="1676400" cy="381000"/>
          </a:xfrm>
          <a:prstGeom prst="rightArrow">
            <a:avLst/>
          </a:prstGeom>
          <a:solidFill>
            <a:srgbClr val="FFC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190500" indent="-190500">
              <a:defRPr/>
            </a:pPr>
            <a:endParaRPr lang="en-US" dirty="0"/>
          </a:p>
        </p:txBody>
      </p:sp>
      <p:sp>
        <p:nvSpPr>
          <p:cNvPr id="53" name="Rounded Rectangular Callout 52"/>
          <p:cNvSpPr/>
          <p:nvPr/>
        </p:nvSpPr>
        <p:spPr bwMode="auto">
          <a:xfrm>
            <a:off x="685800" y="2057400"/>
            <a:ext cx="2057400" cy="685800"/>
          </a:xfrm>
          <a:prstGeom prst="wedgeRoundRectCallout">
            <a:avLst>
              <a:gd name="adj1" fmla="val 34420"/>
              <a:gd name="adj2" fmla="val 13455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90500" indent="-190500">
              <a:defRPr/>
            </a:pPr>
            <a:r>
              <a:rPr lang="en-US" sz="1600" b="1" dirty="0"/>
              <a:t>1</a:t>
            </a:r>
            <a:r>
              <a:rPr lang="en-US" sz="1400" b="1" dirty="0"/>
              <a:t>. User requests a forbidden page 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20496" name="Flowchart: Process 53"/>
          <p:cNvSpPr>
            <a:spLocks noChangeArrowheads="1"/>
          </p:cNvSpPr>
          <p:nvPr/>
        </p:nvSpPr>
        <p:spPr bwMode="auto">
          <a:xfrm>
            <a:off x="1371600" y="3505200"/>
            <a:ext cx="1828800" cy="228600"/>
          </a:xfrm>
          <a:prstGeom prst="flowChartProcess">
            <a:avLst/>
          </a:prstGeom>
          <a:solidFill>
            <a:schemeClr val="bg1"/>
          </a:solidFill>
          <a:ln w="9525" algn="ctr">
            <a:solidFill>
              <a:srgbClr val="00377D"/>
            </a:solidFill>
            <a:round/>
            <a:headEnd/>
            <a:tailEnd/>
          </a:ln>
        </p:spPr>
        <p:txBody>
          <a:bodyPr/>
          <a:lstStyle/>
          <a:p>
            <a:pPr marL="190500" indent="-190500"/>
            <a:r>
              <a:rPr lang="en-US" sz="1100" b="1"/>
              <a:t>www.illegalcontent.com</a:t>
            </a:r>
          </a:p>
        </p:txBody>
      </p:sp>
      <p:sp>
        <p:nvSpPr>
          <p:cNvPr id="20497" name="Rounded Rectangular Callout 55"/>
          <p:cNvSpPr>
            <a:spLocks noChangeArrowheads="1"/>
          </p:cNvSpPr>
          <p:nvPr/>
        </p:nvSpPr>
        <p:spPr bwMode="auto">
          <a:xfrm>
            <a:off x="3581400" y="5638800"/>
            <a:ext cx="2057400" cy="609600"/>
          </a:xfrm>
          <a:prstGeom prst="wedgeRoundRectCallout">
            <a:avLst>
              <a:gd name="adj1" fmla="val 32704"/>
              <a:gd name="adj2" fmla="val -135454"/>
              <a:gd name="adj3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/>
            <a:r>
              <a:rPr lang="en-US" sz="1400" b="1"/>
              <a:t>3. URL is matched to the blacklist  </a:t>
            </a:r>
          </a:p>
        </p:txBody>
      </p:sp>
      <p:sp>
        <p:nvSpPr>
          <p:cNvPr id="20498" name="Flowchart: Process 56"/>
          <p:cNvSpPr>
            <a:spLocks noChangeArrowheads="1"/>
          </p:cNvSpPr>
          <p:nvPr/>
        </p:nvSpPr>
        <p:spPr bwMode="auto">
          <a:xfrm>
            <a:off x="4191000" y="3429000"/>
            <a:ext cx="1828800" cy="228600"/>
          </a:xfrm>
          <a:prstGeom prst="flowChartProcess">
            <a:avLst/>
          </a:prstGeom>
          <a:solidFill>
            <a:schemeClr val="bg1"/>
          </a:solidFill>
          <a:ln w="9525" algn="ctr">
            <a:solidFill>
              <a:srgbClr val="00377D"/>
            </a:solidFill>
            <a:round/>
            <a:headEnd/>
            <a:tailEnd/>
          </a:ln>
        </p:spPr>
        <p:txBody>
          <a:bodyPr/>
          <a:lstStyle/>
          <a:p>
            <a:pPr marL="190500" indent="-190500"/>
            <a:r>
              <a:rPr lang="en-US" sz="1100" b="1"/>
              <a:t>www.illegalcontent.com</a:t>
            </a:r>
          </a:p>
        </p:txBody>
      </p:sp>
      <p:grpSp>
        <p:nvGrpSpPr>
          <p:cNvPr id="20499" name="Group 71"/>
          <p:cNvGrpSpPr>
            <a:grpSpLocks/>
          </p:cNvGrpSpPr>
          <p:nvPr/>
        </p:nvGrpSpPr>
        <p:grpSpPr bwMode="auto">
          <a:xfrm>
            <a:off x="4953000" y="4267200"/>
            <a:ext cx="762000" cy="762000"/>
            <a:chOff x="6553200" y="5105400"/>
            <a:chExt cx="1219200" cy="1219200"/>
          </a:xfrm>
        </p:grpSpPr>
        <p:sp>
          <p:nvSpPr>
            <p:cNvPr id="20511" name="Vertical Scroll 57"/>
            <p:cNvSpPr>
              <a:spLocks noChangeArrowheads="1"/>
            </p:cNvSpPr>
            <p:nvPr/>
          </p:nvSpPr>
          <p:spPr bwMode="auto">
            <a:xfrm>
              <a:off x="6553200" y="5105400"/>
              <a:ext cx="1219200" cy="1219200"/>
            </a:xfrm>
            <a:prstGeom prst="verticalScroll">
              <a:avLst>
                <a:gd name="adj" fmla="val 12500"/>
              </a:avLst>
            </a:prstGeom>
            <a:solidFill>
              <a:srgbClr val="1A1A1A"/>
            </a:solidFill>
            <a:ln w="2857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190500" indent="-190500"/>
              <a:endParaRPr lang="en-US"/>
            </a:p>
          </p:txBody>
        </p:sp>
        <p:cxnSp>
          <p:nvCxnSpPr>
            <p:cNvPr id="20512" name="Straight Connector 59"/>
            <p:cNvCxnSpPr>
              <a:cxnSpLocks noChangeShapeType="1"/>
            </p:cNvCxnSpPr>
            <p:nvPr/>
          </p:nvCxnSpPr>
          <p:spPr bwMode="auto">
            <a:xfrm>
              <a:off x="6858000" y="54102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3" name="Straight Connector 61"/>
            <p:cNvCxnSpPr>
              <a:cxnSpLocks noChangeShapeType="1"/>
            </p:cNvCxnSpPr>
            <p:nvPr/>
          </p:nvCxnSpPr>
          <p:spPr bwMode="auto">
            <a:xfrm>
              <a:off x="6858000" y="54864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4" name="Straight Connector 62"/>
            <p:cNvCxnSpPr>
              <a:cxnSpLocks noChangeShapeType="1"/>
            </p:cNvCxnSpPr>
            <p:nvPr/>
          </p:nvCxnSpPr>
          <p:spPr bwMode="auto">
            <a:xfrm>
              <a:off x="6858000" y="55626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5" name="Straight Connector 63"/>
            <p:cNvCxnSpPr>
              <a:cxnSpLocks noChangeShapeType="1"/>
            </p:cNvCxnSpPr>
            <p:nvPr/>
          </p:nvCxnSpPr>
          <p:spPr bwMode="auto">
            <a:xfrm>
              <a:off x="6858000" y="56388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6" name="Straight Connector 64"/>
            <p:cNvCxnSpPr>
              <a:cxnSpLocks noChangeShapeType="1"/>
            </p:cNvCxnSpPr>
            <p:nvPr/>
          </p:nvCxnSpPr>
          <p:spPr bwMode="auto">
            <a:xfrm>
              <a:off x="6858000" y="57150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7" name="Straight Connector 65"/>
            <p:cNvCxnSpPr>
              <a:cxnSpLocks noChangeShapeType="1"/>
            </p:cNvCxnSpPr>
            <p:nvPr/>
          </p:nvCxnSpPr>
          <p:spPr bwMode="auto">
            <a:xfrm>
              <a:off x="6858000" y="57912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8" name="Straight Connector 66"/>
            <p:cNvCxnSpPr>
              <a:cxnSpLocks noChangeShapeType="1"/>
            </p:cNvCxnSpPr>
            <p:nvPr/>
          </p:nvCxnSpPr>
          <p:spPr bwMode="auto">
            <a:xfrm>
              <a:off x="6858000" y="58674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19" name="Straight Connector 67"/>
            <p:cNvCxnSpPr>
              <a:cxnSpLocks noChangeShapeType="1"/>
            </p:cNvCxnSpPr>
            <p:nvPr/>
          </p:nvCxnSpPr>
          <p:spPr bwMode="auto">
            <a:xfrm>
              <a:off x="6858000" y="59436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20" name="Straight Connector 68"/>
            <p:cNvCxnSpPr>
              <a:cxnSpLocks noChangeShapeType="1"/>
            </p:cNvCxnSpPr>
            <p:nvPr/>
          </p:nvCxnSpPr>
          <p:spPr bwMode="auto">
            <a:xfrm>
              <a:off x="6858000" y="60198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21" name="Straight Connector 69"/>
            <p:cNvCxnSpPr>
              <a:cxnSpLocks noChangeShapeType="1"/>
            </p:cNvCxnSpPr>
            <p:nvPr/>
          </p:nvCxnSpPr>
          <p:spPr bwMode="auto">
            <a:xfrm>
              <a:off x="6858000" y="60960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22" name="Straight Connector 70"/>
            <p:cNvCxnSpPr>
              <a:cxnSpLocks noChangeShapeType="1"/>
            </p:cNvCxnSpPr>
            <p:nvPr/>
          </p:nvCxnSpPr>
          <p:spPr bwMode="auto">
            <a:xfrm>
              <a:off x="6858000" y="6172200"/>
              <a:ext cx="609600" cy="1588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500" name="Flowchart: Process 72"/>
          <p:cNvSpPr>
            <a:spLocks noChangeArrowheads="1"/>
          </p:cNvSpPr>
          <p:nvPr/>
        </p:nvSpPr>
        <p:spPr bwMode="auto">
          <a:xfrm>
            <a:off x="4495800" y="4495800"/>
            <a:ext cx="1828800" cy="228600"/>
          </a:xfrm>
          <a:prstGeom prst="flowChartProcess">
            <a:avLst/>
          </a:prstGeom>
          <a:solidFill>
            <a:srgbClr val="1A1A1A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marL="190500" indent="-190500"/>
            <a:r>
              <a:rPr lang="en-US" sz="1100" b="1">
                <a:solidFill>
                  <a:schemeClr val="bg1"/>
                </a:solidFill>
              </a:rPr>
              <a:t>www.illegalcontent.com</a:t>
            </a:r>
          </a:p>
        </p:txBody>
      </p:sp>
      <p:sp>
        <p:nvSpPr>
          <p:cNvPr id="42" name="Multiply 41"/>
          <p:cNvSpPr/>
          <p:nvPr/>
        </p:nvSpPr>
        <p:spPr bwMode="auto">
          <a:xfrm>
            <a:off x="3429000" y="2819400"/>
            <a:ext cx="838200" cy="914400"/>
          </a:xfrm>
          <a:prstGeom prst="mathMultiply">
            <a:avLst/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190500" indent="-190500">
              <a:defRPr/>
            </a:pPr>
            <a:endParaRPr lang="en-US" dirty="0"/>
          </a:p>
        </p:txBody>
      </p:sp>
      <p:sp>
        <p:nvSpPr>
          <p:cNvPr id="43" name="Right Arrow 42"/>
          <p:cNvSpPr/>
          <p:nvPr/>
        </p:nvSpPr>
        <p:spPr bwMode="auto">
          <a:xfrm rot="10800000">
            <a:off x="2819400" y="3810000"/>
            <a:ext cx="17526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190500" indent="-190500">
              <a:defRPr/>
            </a:pPr>
            <a:endParaRPr lang="en-US"/>
          </a:p>
        </p:txBody>
      </p:sp>
      <p:sp>
        <p:nvSpPr>
          <p:cNvPr id="20507" name="Rounded Rectangular Callout 43"/>
          <p:cNvSpPr>
            <a:spLocks noChangeArrowheads="1"/>
          </p:cNvSpPr>
          <p:nvPr/>
        </p:nvSpPr>
        <p:spPr bwMode="auto">
          <a:xfrm>
            <a:off x="1371600" y="4648200"/>
            <a:ext cx="2133600" cy="609600"/>
          </a:xfrm>
          <a:prstGeom prst="wedgeRoundRectCallout">
            <a:avLst>
              <a:gd name="adj1" fmla="val 43356"/>
              <a:gd name="adj2" fmla="val -124741"/>
              <a:gd name="adj3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/>
            <a:r>
              <a:rPr lang="en-US" sz="1400" b="1"/>
              <a:t>5. SG sends the user a Block page </a:t>
            </a:r>
          </a:p>
        </p:txBody>
      </p:sp>
      <p:sp>
        <p:nvSpPr>
          <p:cNvPr id="20508" name="Rounded Rectangular Callout 54"/>
          <p:cNvSpPr>
            <a:spLocks noChangeArrowheads="1"/>
          </p:cNvSpPr>
          <p:nvPr/>
        </p:nvSpPr>
        <p:spPr bwMode="auto">
          <a:xfrm>
            <a:off x="5257800" y="1828800"/>
            <a:ext cx="2667000" cy="762000"/>
          </a:xfrm>
          <a:prstGeom prst="wedgeRoundRectCallout">
            <a:avLst>
              <a:gd name="adj1" fmla="val -40528"/>
              <a:gd name="adj2" fmla="val 120806"/>
              <a:gd name="adj3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/>
            <a:r>
              <a:rPr lang="en-US" sz="1400" b="1"/>
              <a:t>2. URL filtering card processes the request  and extracts the URL</a:t>
            </a:r>
          </a:p>
        </p:txBody>
      </p:sp>
      <p:sp>
        <p:nvSpPr>
          <p:cNvPr id="20509" name="Rounded Rectangular Callout 73"/>
          <p:cNvSpPr>
            <a:spLocks noChangeArrowheads="1"/>
          </p:cNvSpPr>
          <p:nvPr/>
        </p:nvSpPr>
        <p:spPr bwMode="auto">
          <a:xfrm>
            <a:off x="2971800" y="1981200"/>
            <a:ext cx="1676400" cy="609600"/>
          </a:xfrm>
          <a:prstGeom prst="wedgeRoundRectCallout">
            <a:avLst>
              <a:gd name="adj1" fmla="val 63824"/>
              <a:gd name="adj2" fmla="val 152866"/>
              <a:gd name="adj3" fmla="val 16667"/>
            </a:avLst>
          </a:prstGeom>
          <a:solidFill>
            <a:schemeClr val="bg1"/>
          </a:solidFill>
          <a:ln w="25400" algn="ctr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/>
            <a:r>
              <a:rPr lang="en-US" sz="1400" b="1"/>
              <a:t>4. SIGMA  drops the packets </a:t>
            </a:r>
          </a:p>
        </p:txBody>
      </p:sp>
    </p:spTree>
    <p:extLst>
      <p:ext uri="{BB962C8B-B14F-4D97-AF65-F5344CB8AC3E}">
        <p14:creationId xmlns:p14="http://schemas.microsoft.com/office/powerpoint/2010/main" val="39570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Система кэширования</a:t>
            </a:r>
            <a:r>
              <a:rPr lang="en-US" dirty="0"/>
              <a:t> </a:t>
            </a:r>
            <a:r>
              <a:rPr lang="en-US" dirty="0" err="1"/>
              <a:t>MediaSwift</a:t>
            </a:r>
            <a:r>
              <a:rPr lang="en-US" dirty="0"/>
              <a:t>-E</a:t>
            </a:r>
            <a:r>
              <a:rPr lang="ru-RU" dirty="0"/>
              <a:t> (</a:t>
            </a:r>
            <a:r>
              <a:rPr lang="en-US" dirty="0" err="1"/>
              <a:t>Oversi</a:t>
            </a:r>
            <a:r>
              <a:rPr lang="ru-RU" dirty="0"/>
              <a:t>) 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0" y="214290"/>
            <a:ext cx="8229600" cy="750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611559" y="1401763"/>
            <a:ext cx="7606381" cy="473233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Blip>
                <a:blip r:embed="rId2"/>
              </a:buBlip>
              <a:defRPr sz="2400" b="1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●"/>
              <a:defRPr sz="22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○"/>
              <a:defRPr sz="20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Calibri" pitchFamily="34" charset="0"/>
              <a:buChar char="»"/>
              <a:defRPr sz="20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Система отслеживает наиболее популярный контент (Р2Р, фильмы, </a:t>
            </a:r>
            <a:r>
              <a:rPr lang="ru-RU" dirty="0" err="1" smtClean="0"/>
              <a:t>online</a:t>
            </a:r>
            <a:r>
              <a:rPr lang="ru-RU" dirty="0" smtClean="0"/>
              <a:t> видео-ролики и т.д.)</a:t>
            </a:r>
          </a:p>
          <a:p>
            <a:r>
              <a:rPr lang="ru-RU" dirty="0" smtClean="0"/>
              <a:t>Записывает на КЭШ </a:t>
            </a:r>
          </a:p>
          <a:p>
            <a:r>
              <a:rPr lang="ru-RU" dirty="0" smtClean="0"/>
              <a:t>Раздаёт </a:t>
            </a:r>
            <a:r>
              <a:rPr lang="ru-RU" dirty="0"/>
              <a:t>контент </a:t>
            </a:r>
            <a:r>
              <a:rPr lang="ru-RU" dirty="0" smtClean="0"/>
              <a:t>абонентам с КЭШа, а не из Интернета. </a:t>
            </a:r>
          </a:p>
          <a:p>
            <a:r>
              <a:rPr lang="ru-RU" dirty="0" smtClean="0"/>
              <a:t>В результате, оператор получает: </a:t>
            </a:r>
          </a:p>
          <a:p>
            <a:pPr lvl="1"/>
            <a:r>
              <a:rPr lang="ru-RU" dirty="0" smtClean="0"/>
              <a:t>Значительную экономию трафика</a:t>
            </a:r>
          </a:p>
          <a:p>
            <a:r>
              <a:rPr lang="ru-RU" dirty="0" smtClean="0"/>
              <a:t>Клиент получает:</a:t>
            </a:r>
          </a:p>
          <a:p>
            <a:pPr lvl="1"/>
            <a:r>
              <a:rPr lang="ru-RU" dirty="0" smtClean="0"/>
              <a:t>Лучший сервис, т.к. скорость скачивания увеличивается и становится равномерной, без скачков и провалов в час пик</a:t>
            </a:r>
            <a:r>
              <a:rPr lang="en-US" dirty="0"/>
              <a:t>.</a:t>
            </a:r>
            <a:r>
              <a:rPr lang="ru-RU" dirty="0" smtClean="0"/>
              <a:t> Сеть </a:t>
            </a:r>
            <a:r>
              <a:rPr lang="ru-RU" dirty="0"/>
              <a:t>воспринимается как более быстрая по сравнению с конкурентами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38" y="3861048"/>
            <a:ext cx="18192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03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5"/>
          <p:cNvGrpSpPr/>
          <p:nvPr/>
        </p:nvGrpSpPr>
        <p:grpSpPr>
          <a:xfrm>
            <a:off x="4632064" y="4827390"/>
            <a:ext cx="2523440" cy="804320"/>
            <a:chOff x="4594435" y="6053680"/>
            <a:chExt cx="2523440" cy="804320"/>
          </a:xfrm>
        </p:grpSpPr>
        <p:pic>
          <p:nvPicPr>
            <p:cNvPr id="117" name="Picture 116" descr="Cloud_larg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4435" y="6053680"/>
              <a:ext cx="2523440" cy="804320"/>
            </a:xfrm>
            <a:prstGeom prst="rect">
              <a:avLst/>
            </a:prstGeom>
          </p:spPr>
        </p:pic>
        <p:sp>
          <p:nvSpPr>
            <p:cNvPr id="118" name="TextBox 117"/>
            <p:cNvSpPr txBox="1"/>
            <p:nvPr/>
          </p:nvSpPr>
          <p:spPr>
            <a:xfrm>
              <a:off x="5045498" y="6225007"/>
              <a:ext cx="153061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8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Broadband Access Network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547784" y="4862306"/>
            <a:ext cx="2434190" cy="766541"/>
            <a:chOff x="1547784" y="4862306"/>
            <a:chExt cx="2434190" cy="766541"/>
          </a:xfrm>
        </p:grpSpPr>
        <p:pic>
          <p:nvPicPr>
            <p:cNvPr id="113" name="Picture 112" descr="Cloud_larg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7784" y="4862306"/>
              <a:ext cx="2434190" cy="766541"/>
            </a:xfrm>
            <a:prstGeom prst="rect">
              <a:avLst/>
            </a:prstGeom>
          </p:spPr>
        </p:pic>
        <p:sp>
          <p:nvSpPr>
            <p:cNvPr id="114" name="TextBox 113"/>
            <p:cNvSpPr txBox="1"/>
            <p:nvPr/>
          </p:nvSpPr>
          <p:spPr>
            <a:xfrm>
              <a:off x="2037358" y="4974096"/>
              <a:ext cx="153061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8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Mobile Broadband Network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70" y="74836"/>
            <a:ext cx="8229600" cy="750910"/>
          </a:xfrm>
        </p:spPr>
        <p:txBody>
          <a:bodyPr>
            <a:normAutofit/>
          </a:bodyPr>
          <a:lstStyle/>
          <a:p>
            <a:r>
              <a:rPr lang="ru-RU" sz="2800" dirty="0"/>
              <a:t>Уникальная Архитектура и Преимущества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1037061"/>
            <a:ext cx="9289032" cy="160893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1400" dirty="0"/>
              <a:t>Out-of-band, </a:t>
            </a:r>
            <a:r>
              <a:rPr lang="ru-RU" sz="1400" dirty="0"/>
              <a:t>иерархическая</a:t>
            </a:r>
            <a:r>
              <a:rPr lang="en-US" sz="1400" dirty="0"/>
              <a:t>, </a:t>
            </a:r>
            <a:r>
              <a:rPr lang="ru-RU" sz="1400" dirty="0"/>
              <a:t>разделение плоскости управления и данных</a:t>
            </a:r>
            <a:endParaRPr lang="en-US" sz="14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ru-RU" sz="1400" dirty="0"/>
              <a:t>Превосходная производительность и упрощённое развёртывание </a:t>
            </a:r>
            <a:endParaRPr lang="en-US" sz="1400" dirty="0" smtClean="0"/>
          </a:p>
          <a:p>
            <a:pPr>
              <a:spcBef>
                <a:spcPts val="1200"/>
              </a:spcBef>
            </a:pPr>
            <a:r>
              <a:rPr lang="ru-RU" sz="1400" dirty="0" smtClean="0"/>
              <a:t>Технологически </a:t>
            </a:r>
            <a:r>
              <a:rPr lang="ru-RU" sz="1400" dirty="0"/>
              <a:t>лёгкая интеграция</a:t>
            </a:r>
            <a:endParaRPr lang="en-US" sz="1400" dirty="0"/>
          </a:p>
        </p:txBody>
      </p:sp>
      <p:cxnSp>
        <p:nvCxnSpPr>
          <p:cNvPr id="275" name="Straight Connector 274"/>
          <p:cNvCxnSpPr/>
          <p:nvPr/>
        </p:nvCxnSpPr>
        <p:spPr>
          <a:xfrm rot="16200000" flipH="1">
            <a:off x="2898607" y="4305859"/>
            <a:ext cx="1140104" cy="2292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Text Box 25"/>
          <p:cNvSpPr txBox="1">
            <a:spLocks noChangeArrowheads="1"/>
          </p:cNvSpPr>
          <p:nvPr/>
        </p:nvSpPr>
        <p:spPr bwMode="auto">
          <a:xfrm>
            <a:off x="5257396" y="4565780"/>
            <a:ext cx="1295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kumimoji="1" lang="en-US" altLang="zh-TW" sz="1100" dirty="0" smtClean="0">
                <a:solidFill>
                  <a:schemeClr val="bg2">
                    <a:lumMod val="50000"/>
                  </a:schemeClr>
                </a:solidFill>
                <a:ea typeface="PMingLiU" pitchFamily="18" charset="-120"/>
              </a:rPr>
              <a:t>Area A</a:t>
            </a:r>
            <a:endParaRPr kumimoji="1" lang="en-US" altLang="zh-TW" sz="1100" dirty="0">
              <a:solidFill>
                <a:schemeClr val="bg2">
                  <a:lumMod val="50000"/>
                </a:schemeClr>
              </a:solidFill>
              <a:ea typeface="PMingLiU" pitchFamily="18" charset="-120"/>
            </a:endParaRPr>
          </a:p>
        </p:txBody>
      </p:sp>
      <p:cxnSp>
        <p:nvCxnSpPr>
          <p:cNvPr id="196" name="Straight Connector 195"/>
          <p:cNvCxnSpPr/>
          <p:nvPr/>
        </p:nvCxnSpPr>
        <p:spPr>
          <a:xfrm rot="16200000" flipH="1">
            <a:off x="4729288" y="4275379"/>
            <a:ext cx="1212112" cy="1188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10800000" flipV="1">
            <a:off x="1422790" y="3531245"/>
            <a:ext cx="1314326" cy="50408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 Box 25"/>
          <p:cNvSpPr txBox="1">
            <a:spLocks noChangeArrowheads="1"/>
          </p:cNvSpPr>
          <p:nvPr/>
        </p:nvSpPr>
        <p:spPr bwMode="auto">
          <a:xfrm>
            <a:off x="8110980" y="3583616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None/>
            </a:pPr>
            <a:r>
              <a:rPr kumimoji="1" lang="en-US" sz="1000" b="1" dirty="0" smtClean="0">
                <a:solidFill>
                  <a:schemeClr val="accent1"/>
                </a:solidFill>
              </a:rPr>
              <a:t>MSWE</a:t>
            </a:r>
          </a:p>
          <a:p>
            <a:pPr>
              <a:spcBef>
                <a:spcPct val="20000"/>
              </a:spcBef>
              <a:buNone/>
            </a:pPr>
            <a:r>
              <a:rPr kumimoji="1" lang="en-US" sz="1000" b="1" dirty="0" smtClean="0">
                <a:solidFill>
                  <a:schemeClr val="accent1"/>
                </a:solidFill>
              </a:rPr>
              <a:t>Controller</a:t>
            </a:r>
          </a:p>
        </p:txBody>
      </p:sp>
      <p:sp>
        <p:nvSpPr>
          <p:cNvPr id="315" name="Text Box 25"/>
          <p:cNvSpPr txBox="1">
            <a:spLocks noChangeArrowheads="1"/>
          </p:cNvSpPr>
          <p:nvPr/>
        </p:nvSpPr>
        <p:spPr bwMode="auto">
          <a:xfrm>
            <a:off x="2089044" y="4683374"/>
            <a:ext cx="12954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kumimoji="1" lang="en-US" altLang="zh-TW" sz="1100" dirty="0" smtClean="0">
                <a:solidFill>
                  <a:schemeClr val="bg2">
                    <a:lumMod val="50000"/>
                  </a:schemeClr>
                </a:solidFill>
                <a:ea typeface="PMingLiU" pitchFamily="18" charset="-120"/>
              </a:rPr>
              <a:t>Area B</a:t>
            </a:r>
            <a:endParaRPr kumimoji="1" lang="en-US" altLang="zh-TW" sz="1100" dirty="0">
              <a:solidFill>
                <a:schemeClr val="bg2">
                  <a:lumMod val="50000"/>
                </a:schemeClr>
              </a:solidFill>
              <a:ea typeface="PMingLiU" pitchFamily="18" charset="-120"/>
            </a:endParaRPr>
          </a:p>
        </p:txBody>
      </p:sp>
      <p:sp>
        <p:nvSpPr>
          <p:cNvPr id="261" name="Text Box 25"/>
          <p:cNvSpPr txBox="1">
            <a:spLocks noChangeArrowheads="1"/>
          </p:cNvSpPr>
          <p:nvPr/>
        </p:nvSpPr>
        <p:spPr bwMode="auto">
          <a:xfrm>
            <a:off x="6884396" y="4462196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kumimoji="1" lang="en-US" sz="1000" b="1" dirty="0">
                <a:solidFill>
                  <a:schemeClr val="accent1"/>
                </a:solidFill>
              </a:rPr>
              <a:t>MSWE Cache </a:t>
            </a:r>
            <a:r>
              <a:rPr kumimoji="1" lang="en-US" sz="1000" b="1" dirty="0" smtClean="0">
                <a:solidFill>
                  <a:schemeClr val="accent1"/>
                </a:solidFill>
              </a:rPr>
              <a:t>Server</a:t>
            </a:r>
            <a:endParaRPr kumimoji="1" lang="en-US" altLang="zh-TW" sz="1000" b="1" dirty="0">
              <a:solidFill>
                <a:schemeClr val="accent1"/>
              </a:solidFill>
              <a:ea typeface="PMingLiU" pitchFamily="18" charset="-120"/>
            </a:endParaRPr>
          </a:p>
        </p:txBody>
      </p:sp>
      <p:sp>
        <p:nvSpPr>
          <p:cNvPr id="319" name="Freeform 318"/>
          <p:cNvSpPr/>
          <p:nvPr/>
        </p:nvSpPr>
        <p:spPr>
          <a:xfrm>
            <a:off x="1584988" y="3819278"/>
            <a:ext cx="1656184" cy="645138"/>
          </a:xfrm>
          <a:custGeom>
            <a:avLst/>
            <a:gdLst>
              <a:gd name="connsiteX0" fmla="*/ 1798320 w 1798320"/>
              <a:gd name="connsiteY0" fmla="*/ 389890 h 389890"/>
              <a:gd name="connsiteX1" fmla="*/ 556260 w 1798320"/>
              <a:gd name="connsiteY1" fmla="*/ 31750 h 389890"/>
              <a:gd name="connsiteX2" fmla="*/ 0 w 1798320"/>
              <a:gd name="connsiteY2" fmla="*/ 199390 h 389890"/>
              <a:gd name="connsiteX3" fmla="*/ 0 w 1798320"/>
              <a:gd name="connsiteY3" fmla="*/ 199390 h 389890"/>
              <a:gd name="connsiteX0" fmla="*/ 1798320 w 1798320"/>
              <a:gd name="connsiteY0" fmla="*/ 407035 h 407035"/>
              <a:gd name="connsiteX1" fmla="*/ 556260 w 1798320"/>
              <a:gd name="connsiteY1" fmla="*/ 48895 h 407035"/>
              <a:gd name="connsiteX2" fmla="*/ 0 w 1798320"/>
              <a:gd name="connsiteY2" fmla="*/ 216535 h 407035"/>
              <a:gd name="connsiteX3" fmla="*/ 0 w 1798320"/>
              <a:gd name="connsiteY3" fmla="*/ 216535 h 407035"/>
              <a:gd name="connsiteX0" fmla="*/ 1798320 w 1798320"/>
              <a:gd name="connsiteY0" fmla="*/ 190500 h 190500"/>
              <a:gd name="connsiteX1" fmla="*/ 0 w 1798320"/>
              <a:gd name="connsiteY1" fmla="*/ 0 h 190500"/>
              <a:gd name="connsiteX2" fmla="*/ 0 w 1798320"/>
              <a:gd name="connsiteY2" fmla="*/ 0 h 19050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816303 w 1816303"/>
              <a:gd name="connsiteY0" fmla="*/ 612140 h 612140"/>
              <a:gd name="connsiteX1" fmla="*/ 17983 w 1816303"/>
              <a:gd name="connsiteY1" fmla="*/ 421640 h 612140"/>
              <a:gd name="connsiteX2" fmla="*/ 0 w 1816303"/>
              <a:gd name="connsiteY2" fmla="*/ 39052 h 612140"/>
              <a:gd name="connsiteX0" fmla="*/ 1816303 w 1816303"/>
              <a:gd name="connsiteY0" fmla="*/ 573088 h 573088"/>
              <a:gd name="connsiteX1" fmla="*/ 0 w 1816303"/>
              <a:gd name="connsiteY1" fmla="*/ 0 h 573088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782580 h 782580"/>
              <a:gd name="connsiteX1" fmla="*/ 0 w 1816303"/>
              <a:gd name="connsiteY1" fmla="*/ 209492 h 782580"/>
              <a:gd name="connsiteX0" fmla="*/ 1591513 w 1591513"/>
              <a:gd name="connsiteY0" fmla="*/ 737745 h 737745"/>
              <a:gd name="connsiteX1" fmla="*/ 0 w 1591513"/>
              <a:gd name="connsiteY1" fmla="*/ 209492 h 737745"/>
              <a:gd name="connsiteX0" fmla="*/ 908151 w 908151"/>
              <a:gd name="connsiteY0" fmla="*/ 424168 h 424168"/>
              <a:gd name="connsiteX1" fmla="*/ 0 w 908151"/>
              <a:gd name="connsiteY1" fmla="*/ 415995 h 424168"/>
              <a:gd name="connsiteX0" fmla="*/ 971092 w 971092"/>
              <a:gd name="connsiteY0" fmla="*/ 424168 h 478763"/>
              <a:gd name="connsiteX1" fmla="*/ 0 w 971092"/>
              <a:gd name="connsiteY1" fmla="*/ 478763 h 478763"/>
              <a:gd name="connsiteX0" fmla="*/ 971092 w 971092"/>
              <a:gd name="connsiteY0" fmla="*/ 576342 h 630937"/>
              <a:gd name="connsiteX1" fmla="*/ 0 w 97109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1060470"/>
              <a:gd name="connsiteY0" fmla="*/ 612210 h 630937"/>
              <a:gd name="connsiteX1" fmla="*/ 1060470 w 1060470"/>
              <a:gd name="connsiteY1" fmla="*/ 570893 h 630937"/>
              <a:gd name="connsiteX2" fmla="*/ 0 w 1060470"/>
              <a:gd name="connsiteY2" fmla="*/ 630937 h 630937"/>
              <a:gd name="connsiteX0" fmla="*/ 992672 w 992672"/>
              <a:gd name="connsiteY0" fmla="*/ 0 h 18727"/>
              <a:gd name="connsiteX1" fmla="*/ 0 w 992672"/>
              <a:gd name="connsiteY1" fmla="*/ 18727 h 18727"/>
              <a:gd name="connsiteX0" fmla="*/ 1100571 w 1100571"/>
              <a:gd name="connsiteY0" fmla="*/ 0 h 45627"/>
              <a:gd name="connsiteX1" fmla="*/ 0 w 1100571"/>
              <a:gd name="connsiteY1" fmla="*/ 45627 h 45627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770159 w 770159"/>
              <a:gd name="connsiteY0" fmla="*/ 1328286 h 1328286"/>
              <a:gd name="connsiteX1" fmla="*/ 0 w 770159"/>
              <a:gd name="connsiteY1" fmla="*/ 557693 h 1328286"/>
              <a:gd name="connsiteX0" fmla="*/ 770159 w 770159"/>
              <a:gd name="connsiteY0" fmla="*/ 1631340 h 1631340"/>
              <a:gd name="connsiteX1" fmla="*/ 0 w 770159"/>
              <a:gd name="connsiteY1" fmla="*/ 860747 h 163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159" h="1631340">
                <a:moveTo>
                  <a:pt x="770159" y="1631340"/>
                </a:moveTo>
                <a:cubicBezTo>
                  <a:pt x="565311" y="0"/>
                  <a:pt x="236479" y="303054"/>
                  <a:pt x="0" y="860747"/>
                </a:cubicBezTo>
              </a:path>
            </a:pathLst>
          </a:custGeom>
          <a:ln w="38100">
            <a:solidFill>
              <a:schemeClr val="tx2"/>
            </a:solidFill>
            <a:headEnd type="stealth"/>
            <a:tailEnd type="none"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buNone/>
            </a:pPr>
            <a:endParaRPr lang="en-US" dirty="0"/>
          </a:p>
        </p:txBody>
      </p:sp>
      <p:cxnSp>
        <p:nvCxnSpPr>
          <p:cNvPr id="203" name="Straight Connector 202"/>
          <p:cNvCxnSpPr>
            <a:stCxn id="390" idx="1"/>
          </p:cNvCxnSpPr>
          <p:nvPr/>
        </p:nvCxnSpPr>
        <p:spPr>
          <a:xfrm flipH="1" flipV="1">
            <a:off x="6026781" y="3315222"/>
            <a:ext cx="1536763" cy="43369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/>
          <p:nvPr/>
        </p:nvCxnSpPr>
        <p:spPr>
          <a:xfrm rot="5400000" flipH="1">
            <a:off x="6323066" y="3041641"/>
            <a:ext cx="780877" cy="161607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Freeform 422"/>
          <p:cNvSpPr/>
          <p:nvPr/>
        </p:nvSpPr>
        <p:spPr>
          <a:xfrm flipH="1">
            <a:off x="5473420" y="4035302"/>
            <a:ext cx="1728192" cy="576064"/>
          </a:xfrm>
          <a:custGeom>
            <a:avLst/>
            <a:gdLst>
              <a:gd name="connsiteX0" fmla="*/ 1798320 w 1798320"/>
              <a:gd name="connsiteY0" fmla="*/ 389890 h 389890"/>
              <a:gd name="connsiteX1" fmla="*/ 556260 w 1798320"/>
              <a:gd name="connsiteY1" fmla="*/ 31750 h 389890"/>
              <a:gd name="connsiteX2" fmla="*/ 0 w 1798320"/>
              <a:gd name="connsiteY2" fmla="*/ 199390 h 389890"/>
              <a:gd name="connsiteX3" fmla="*/ 0 w 1798320"/>
              <a:gd name="connsiteY3" fmla="*/ 199390 h 389890"/>
              <a:gd name="connsiteX0" fmla="*/ 1798320 w 1798320"/>
              <a:gd name="connsiteY0" fmla="*/ 407035 h 407035"/>
              <a:gd name="connsiteX1" fmla="*/ 556260 w 1798320"/>
              <a:gd name="connsiteY1" fmla="*/ 48895 h 407035"/>
              <a:gd name="connsiteX2" fmla="*/ 0 w 1798320"/>
              <a:gd name="connsiteY2" fmla="*/ 216535 h 407035"/>
              <a:gd name="connsiteX3" fmla="*/ 0 w 1798320"/>
              <a:gd name="connsiteY3" fmla="*/ 216535 h 407035"/>
              <a:gd name="connsiteX0" fmla="*/ 1798320 w 1798320"/>
              <a:gd name="connsiteY0" fmla="*/ 190500 h 190500"/>
              <a:gd name="connsiteX1" fmla="*/ 0 w 1798320"/>
              <a:gd name="connsiteY1" fmla="*/ 0 h 190500"/>
              <a:gd name="connsiteX2" fmla="*/ 0 w 1798320"/>
              <a:gd name="connsiteY2" fmla="*/ 0 h 19050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816303 w 1816303"/>
              <a:gd name="connsiteY0" fmla="*/ 612140 h 612140"/>
              <a:gd name="connsiteX1" fmla="*/ 17983 w 1816303"/>
              <a:gd name="connsiteY1" fmla="*/ 421640 h 612140"/>
              <a:gd name="connsiteX2" fmla="*/ 0 w 1816303"/>
              <a:gd name="connsiteY2" fmla="*/ 39052 h 612140"/>
              <a:gd name="connsiteX0" fmla="*/ 1816303 w 1816303"/>
              <a:gd name="connsiteY0" fmla="*/ 573088 h 573088"/>
              <a:gd name="connsiteX1" fmla="*/ 0 w 1816303"/>
              <a:gd name="connsiteY1" fmla="*/ 0 h 573088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782580 h 782580"/>
              <a:gd name="connsiteX1" fmla="*/ 0 w 1816303"/>
              <a:gd name="connsiteY1" fmla="*/ 209492 h 782580"/>
              <a:gd name="connsiteX0" fmla="*/ 1591513 w 1591513"/>
              <a:gd name="connsiteY0" fmla="*/ 737745 h 737745"/>
              <a:gd name="connsiteX1" fmla="*/ 0 w 1591513"/>
              <a:gd name="connsiteY1" fmla="*/ 209492 h 737745"/>
              <a:gd name="connsiteX0" fmla="*/ 908151 w 908151"/>
              <a:gd name="connsiteY0" fmla="*/ 424168 h 424168"/>
              <a:gd name="connsiteX1" fmla="*/ 0 w 908151"/>
              <a:gd name="connsiteY1" fmla="*/ 415995 h 424168"/>
              <a:gd name="connsiteX0" fmla="*/ 971092 w 971092"/>
              <a:gd name="connsiteY0" fmla="*/ 424168 h 478763"/>
              <a:gd name="connsiteX1" fmla="*/ 0 w 971092"/>
              <a:gd name="connsiteY1" fmla="*/ 478763 h 478763"/>
              <a:gd name="connsiteX0" fmla="*/ 971092 w 971092"/>
              <a:gd name="connsiteY0" fmla="*/ 576342 h 630937"/>
              <a:gd name="connsiteX1" fmla="*/ 0 w 97109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1060470"/>
              <a:gd name="connsiteY0" fmla="*/ 612210 h 630937"/>
              <a:gd name="connsiteX1" fmla="*/ 1060470 w 1060470"/>
              <a:gd name="connsiteY1" fmla="*/ 570893 h 630937"/>
              <a:gd name="connsiteX2" fmla="*/ 0 w 1060470"/>
              <a:gd name="connsiteY2" fmla="*/ 630937 h 630937"/>
              <a:gd name="connsiteX0" fmla="*/ 992672 w 992672"/>
              <a:gd name="connsiteY0" fmla="*/ 0 h 18727"/>
              <a:gd name="connsiteX1" fmla="*/ 0 w 992672"/>
              <a:gd name="connsiteY1" fmla="*/ 18727 h 18727"/>
              <a:gd name="connsiteX0" fmla="*/ 1100571 w 1100571"/>
              <a:gd name="connsiteY0" fmla="*/ 0 h 45627"/>
              <a:gd name="connsiteX1" fmla="*/ 0 w 1100571"/>
              <a:gd name="connsiteY1" fmla="*/ 45627 h 45627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770159 w 770159"/>
              <a:gd name="connsiteY0" fmla="*/ 1328286 h 1328286"/>
              <a:gd name="connsiteX1" fmla="*/ 0 w 770159"/>
              <a:gd name="connsiteY1" fmla="*/ 557693 h 1328286"/>
              <a:gd name="connsiteX0" fmla="*/ 770159 w 770159"/>
              <a:gd name="connsiteY0" fmla="*/ 1631340 h 1631340"/>
              <a:gd name="connsiteX1" fmla="*/ 0 w 770159"/>
              <a:gd name="connsiteY1" fmla="*/ 860747 h 163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159" h="1631340">
                <a:moveTo>
                  <a:pt x="770159" y="1631340"/>
                </a:moveTo>
                <a:cubicBezTo>
                  <a:pt x="565311" y="0"/>
                  <a:pt x="236479" y="303054"/>
                  <a:pt x="0" y="860747"/>
                </a:cubicBezTo>
              </a:path>
            </a:pathLst>
          </a:custGeom>
          <a:ln w="38100">
            <a:solidFill>
              <a:schemeClr val="tx2"/>
            </a:solidFill>
            <a:headEnd type="stealth"/>
            <a:tailEnd type="none"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buNone/>
            </a:pPr>
            <a:endParaRPr lang="en-US" dirty="0"/>
          </a:p>
        </p:txBody>
      </p:sp>
      <p:sp>
        <p:nvSpPr>
          <p:cNvPr id="425" name="Freeform 424"/>
          <p:cNvSpPr/>
          <p:nvPr/>
        </p:nvSpPr>
        <p:spPr>
          <a:xfrm flipH="1">
            <a:off x="3601212" y="3847565"/>
            <a:ext cx="3600400" cy="645138"/>
          </a:xfrm>
          <a:custGeom>
            <a:avLst/>
            <a:gdLst>
              <a:gd name="connsiteX0" fmla="*/ 1798320 w 1798320"/>
              <a:gd name="connsiteY0" fmla="*/ 389890 h 389890"/>
              <a:gd name="connsiteX1" fmla="*/ 556260 w 1798320"/>
              <a:gd name="connsiteY1" fmla="*/ 31750 h 389890"/>
              <a:gd name="connsiteX2" fmla="*/ 0 w 1798320"/>
              <a:gd name="connsiteY2" fmla="*/ 199390 h 389890"/>
              <a:gd name="connsiteX3" fmla="*/ 0 w 1798320"/>
              <a:gd name="connsiteY3" fmla="*/ 199390 h 389890"/>
              <a:gd name="connsiteX0" fmla="*/ 1798320 w 1798320"/>
              <a:gd name="connsiteY0" fmla="*/ 407035 h 407035"/>
              <a:gd name="connsiteX1" fmla="*/ 556260 w 1798320"/>
              <a:gd name="connsiteY1" fmla="*/ 48895 h 407035"/>
              <a:gd name="connsiteX2" fmla="*/ 0 w 1798320"/>
              <a:gd name="connsiteY2" fmla="*/ 216535 h 407035"/>
              <a:gd name="connsiteX3" fmla="*/ 0 w 1798320"/>
              <a:gd name="connsiteY3" fmla="*/ 216535 h 407035"/>
              <a:gd name="connsiteX0" fmla="*/ 1798320 w 1798320"/>
              <a:gd name="connsiteY0" fmla="*/ 190500 h 190500"/>
              <a:gd name="connsiteX1" fmla="*/ 0 w 1798320"/>
              <a:gd name="connsiteY1" fmla="*/ 0 h 190500"/>
              <a:gd name="connsiteX2" fmla="*/ 0 w 1798320"/>
              <a:gd name="connsiteY2" fmla="*/ 0 h 19050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816303 w 1816303"/>
              <a:gd name="connsiteY0" fmla="*/ 612140 h 612140"/>
              <a:gd name="connsiteX1" fmla="*/ 17983 w 1816303"/>
              <a:gd name="connsiteY1" fmla="*/ 421640 h 612140"/>
              <a:gd name="connsiteX2" fmla="*/ 0 w 1816303"/>
              <a:gd name="connsiteY2" fmla="*/ 39052 h 612140"/>
              <a:gd name="connsiteX0" fmla="*/ 1816303 w 1816303"/>
              <a:gd name="connsiteY0" fmla="*/ 573088 h 573088"/>
              <a:gd name="connsiteX1" fmla="*/ 0 w 1816303"/>
              <a:gd name="connsiteY1" fmla="*/ 0 h 573088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782580 h 782580"/>
              <a:gd name="connsiteX1" fmla="*/ 0 w 1816303"/>
              <a:gd name="connsiteY1" fmla="*/ 209492 h 782580"/>
              <a:gd name="connsiteX0" fmla="*/ 1591513 w 1591513"/>
              <a:gd name="connsiteY0" fmla="*/ 737745 h 737745"/>
              <a:gd name="connsiteX1" fmla="*/ 0 w 1591513"/>
              <a:gd name="connsiteY1" fmla="*/ 209492 h 737745"/>
              <a:gd name="connsiteX0" fmla="*/ 908151 w 908151"/>
              <a:gd name="connsiteY0" fmla="*/ 424168 h 424168"/>
              <a:gd name="connsiteX1" fmla="*/ 0 w 908151"/>
              <a:gd name="connsiteY1" fmla="*/ 415995 h 424168"/>
              <a:gd name="connsiteX0" fmla="*/ 971092 w 971092"/>
              <a:gd name="connsiteY0" fmla="*/ 424168 h 478763"/>
              <a:gd name="connsiteX1" fmla="*/ 0 w 971092"/>
              <a:gd name="connsiteY1" fmla="*/ 478763 h 478763"/>
              <a:gd name="connsiteX0" fmla="*/ 971092 w 971092"/>
              <a:gd name="connsiteY0" fmla="*/ 576342 h 630937"/>
              <a:gd name="connsiteX1" fmla="*/ 0 w 97109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1060470"/>
              <a:gd name="connsiteY0" fmla="*/ 612210 h 630937"/>
              <a:gd name="connsiteX1" fmla="*/ 1060470 w 1060470"/>
              <a:gd name="connsiteY1" fmla="*/ 570893 h 630937"/>
              <a:gd name="connsiteX2" fmla="*/ 0 w 1060470"/>
              <a:gd name="connsiteY2" fmla="*/ 630937 h 630937"/>
              <a:gd name="connsiteX0" fmla="*/ 992672 w 992672"/>
              <a:gd name="connsiteY0" fmla="*/ 0 h 18727"/>
              <a:gd name="connsiteX1" fmla="*/ 0 w 992672"/>
              <a:gd name="connsiteY1" fmla="*/ 18727 h 18727"/>
              <a:gd name="connsiteX0" fmla="*/ 1100571 w 1100571"/>
              <a:gd name="connsiteY0" fmla="*/ 0 h 45627"/>
              <a:gd name="connsiteX1" fmla="*/ 0 w 1100571"/>
              <a:gd name="connsiteY1" fmla="*/ 45627 h 45627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770159 w 770159"/>
              <a:gd name="connsiteY0" fmla="*/ 1328286 h 1328286"/>
              <a:gd name="connsiteX1" fmla="*/ 0 w 770159"/>
              <a:gd name="connsiteY1" fmla="*/ 557693 h 1328286"/>
              <a:gd name="connsiteX0" fmla="*/ 770159 w 770159"/>
              <a:gd name="connsiteY0" fmla="*/ 1631340 h 1631340"/>
              <a:gd name="connsiteX1" fmla="*/ 0 w 770159"/>
              <a:gd name="connsiteY1" fmla="*/ 860747 h 1631340"/>
              <a:gd name="connsiteX0" fmla="*/ 770159 w 770159"/>
              <a:gd name="connsiteY0" fmla="*/ 1631340 h 1631340"/>
              <a:gd name="connsiteX1" fmla="*/ 0 w 770159"/>
              <a:gd name="connsiteY1" fmla="*/ 860747 h 1631340"/>
              <a:gd name="connsiteX0" fmla="*/ 770159 w 770159"/>
              <a:gd name="connsiteY0" fmla="*/ 1631340 h 1631340"/>
              <a:gd name="connsiteX1" fmla="*/ 0 w 770159"/>
              <a:gd name="connsiteY1" fmla="*/ 860747 h 163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159" h="1631340">
                <a:moveTo>
                  <a:pt x="770159" y="1631340"/>
                </a:moveTo>
                <a:cubicBezTo>
                  <a:pt x="565311" y="0"/>
                  <a:pt x="192829" y="36339"/>
                  <a:pt x="0" y="860747"/>
                </a:cubicBezTo>
              </a:path>
            </a:pathLst>
          </a:custGeom>
          <a:ln w="38100">
            <a:solidFill>
              <a:schemeClr val="tx2"/>
            </a:solidFill>
            <a:headEnd type="stealth"/>
            <a:tailEnd type="none"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buNone/>
            </a:pPr>
            <a:endParaRPr lang="en-US" dirty="0"/>
          </a:p>
        </p:txBody>
      </p:sp>
      <p:sp>
        <p:nvSpPr>
          <p:cNvPr id="171" name="TextBox 170"/>
          <p:cNvSpPr txBox="1"/>
          <p:nvPr/>
        </p:nvSpPr>
        <p:spPr>
          <a:xfrm>
            <a:off x="107504" y="4323334"/>
            <a:ext cx="648072" cy="432048"/>
          </a:xfrm>
          <a:prstGeom prst="rect">
            <a:avLst/>
          </a:prstGeom>
          <a:ln>
            <a:solidFill>
              <a:srgbClr val="0037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algn="ctr">
              <a:defRPr sz="1200" b="1">
                <a:solidFill>
                  <a:srgbClr val="0061AA"/>
                </a:solidFill>
              </a:defRPr>
            </a:lvl1pPr>
          </a:lstStyle>
          <a:p>
            <a:r>
              <a:rPr lang="en-US" dirty="0"/>
              <a:t>Data Plane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7979510" y="4232944"/>
            <a:ext cx="648072" cy="432048"/>
          </a:xfrm>
          <a:prstGeom prst="rect">
            <a:avLst/>
          </a:prstGeom>
          <a:ln>
            <a:solidFill>
              <a:srgbClr val="0037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algn="ctr">
              <a:defRPr sz="1200" b="1">
                <a:solidFill>
                  <a:srgbClr val="0061AA"/>
                </a:solidFill>
              </a:defRPr>
            </a:lvl1pPr>
          </a:lstStyle>
          <a:p>
            <a:r>
              <a:rPr lang="en-US" dirty="0"/>
              <a:t>Data Plane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8145400" y="3128527"/>
            <a:ext cx="792088" cy="432048"/>
          </a:xfrm>
          <a:prstGeom prst="rect">
            <a:avLst/>
          </a:prstGeom>
          <a:ln>
            <a:solidFill>
              <a:srgbClr val="0037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algn="ctr">
              <a:defRPr sz="1200" b="1">
                <a:solidFill>
                  <a:srgbClr val="0061AA"/>
                </a:solidFill>
              </a:defRPr>
            </a:lvl1pPr>
          </a:lstStyle>
          <a:p>
            <a:r>
              <a:rPr lang="en-US" dirty="0"/>
              <a:t>Control Plane</a:t>
            </a:r>
          </a:p>
        </p:txBody>
      </p:sp>
      <p:grpSp>
        <p:nvGrpSpPr>
          <p:cNvPr id="43" name="Group 173"/>
          <p:cNvGrpSpPr/>
          <p:nvPr/>
        </p:nvGrpSpPr>
        <p:grpSpPr>
          <a:xfrm>
            <a:off x="4929190" y="5531510"/>
            <a:ext cx="2055853" cy="885564"/>
            <a:chOff x="4921901" y="5500702"/>
            <a:chExt cx="2055853" cy="885564"/>
          </a:xfrm>
        </p:grpSpPr>
        <p:sp>
          <p:nvSpPr>
            <p:cNvPr id="175" name="Line 8"/>
            <p:cNvSpPr>
              <a:spLocks noChangeShapeType="1"/>
            </p:cNvSpPr>
            <p:nvPr/>
          </p:nvSpPr>
          <p:spPr bwMode="auto">
            <a:xfrm flipV="1">
              <a:off x="6674774" y="5500702"/>
              <a:ext cx="0" cy="152400"/>
            </a:xfrm>
            <a:prstGeom prst="line">
              <a:avLst/>
            </a:prstGeom>
            <a:noFill/>
            <a:ln w="19050">
              <a:solidFill>
                <a:srgbClr val="8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6" name="Line 9"/>
            <p:cNvSpPr>
              <a:spLocks noChangeShapeType="1"/>
            </p:cNvSpPr>
            <p:nvPr/>
          </p:nvSpPr>
          <p:spPr bwMode="auto">
            <a:xfrm flipV="1">
              <a:off x="6021303" y="5509940"/>
              <a:ext cx="0" cy="152400"/>
            </a:xfrm>
            <a:prstGeom prst="line">
              <a:avLst/>
            </a:prstGeom>
            <a:noFill/>
            <a:ln w="19050">
              <a:solidFill>
                <a:srgbClr val="8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7" name="Line 10"/>
            <p:cNvSpPr>
              <a:spLocks noChangeShapeType="1"/>
            </p:cNvSpPr>
            <p:nvPr/>
          </p:nvSpPr>
          <p:spPr bwMode="auto">
            <a:xfrm flipV="1">
              <a:off x="5292639" y="5509939"/>
              <a:ext cx="0" cy="152400"/>
            </a:xfrm>
            <a:prstGeom prst="line">
              <a:avLst/>
            </a:prstGeom>
            <a:noFill/>
            <a:ln w="19050">
              <a:solidFill>
                <a:srgbClr val="8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8" name="Rounded Rectangle 177"/>
            <p:cNvSpPr/>
            <p:nvPr/>
          </p:nvSpPr>
          <p:spPr>
            <a:xfrm>
              <a:off x="5710930" y="5654058"/>
              <a:ext cx="604838" cy="27146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</a:rPr>
                <a:t>DSLAM</a:t>
              </a:r>
              <a:endParaRPr lang="en-US" sz="1050" dirty="0"/>
            </a:p>
          </p:txBody>
        </p:sp>
        <p:sp>
          <p:nvSpPr>
            <p:cNvPr id="179" name="Rounded Rectangle 178"/>
            <p:cNvSpPr/>
            <p:nvPr/>
          </p:nvSpPr>
          <p:spPr>
            <a:xfrm>
              <a:off x="6372916" y="5654058"/>
              <a:ext cx="604838" cy="271463"/>
            </a:xfrm>
            <a:prstGeom prst="round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</a:rPr>
                <a:t>CMTS</a:t>
              </a:r>
              <a:endParaRPr lang="en-US" sz="1050" dirty="0"/>
            </a:p>
          </p:txBody>
        </p:sp>
        <p:grpSp>
          <p:nvGrpSpPr>
            <p:cNvPr id="44" name="Group 384"/>
            <p:cNvGrpSpPr/>
            <p:nvPr/>
          </p:nvGrpSpPr>
          <p:grpSpPr>
            <a:xfrm>
              <a:off x="6003030" y="5976067"/>
              <a:ext cx="287137" cy="410196"/>
              <a:chOff x="3852286" y="1542727"/>
              <a:chExt cx="490425" cy="700607"/>
            </a:xfrm>
          </p:grpSpPr>
          <p:sp>
            <p:nvSpPr>
              <p:cNvPr id="202" name="Freeform 21"/>
              <p:cNvSpPr>
                <a:spLocks/>
              </p:cNvSpPr>
              <p:nvPr/>
            </p:nvSpPr>
            <p:spPr bwMode="auto">
              <a:xfrm>
                <a:off x="3852286" y="1542727"/>
                <a:ext cx="490425" cy="700607"/>
              </a:xfrm>
              <a:custGeom>
                <a:avLst/>
                <a:gdLst/>
                <a:ahLst/>
                <a:cxnLst>
                  <a:cxn ang="0">
                    <a:pos x="171" y="110"/>
                  </a:cxn>
                  <a:cxn ang="0">
                    <a:pos x="165" y="110"/>
                  </a:cxn>
                  <a:cxn ang="0">
                    <a:pos x="180" y="68"/>
                  </a:cxn>
                  <a:cxn ang="0">
                    <a:pos x="113" y="0"/>
                  </a:cxn>
                  <a:cxn ang="0">
                    <a:pos x="45" y="68"/>
                  </a:cxn>
                  <a:cxn ang="0">
                    <a:pos x="60" y="110"/>
                  </a:cxn>
                  <a:cxn ang="0">
                    <a:pos x="56" y="110"/>
                  </a:cxn>
                  <a:cxn ang="0">
                    <a:pos x="0" y="166"/>
                  </a:cxn>
                  <a:cxn ang="0">
                    <a:pos x="0" y="268"/>
                  </a:cxn>
                  <a:cxn ang="0">
                    <a:pos x="56" y="325"/>
                  </a:cxn>
                  <a:cxn ang="0">
                    <a:pos x="171" y="325"/>
                  </a:cxn>
                  <a:cxn ang="0">
                    <a:pos x="228" y="268"/>
                  </a:cxn>
                  <a:cxn ang="0">
                    <a:pos x="228" y="166"/>
                  </a:cxn>
                  <a:cxn ang="0">
                    <a:pos x="171" y="110"/>
                  </a:cxn>
                </a:cxnLst>
                <a:rect l="0" t="0" r="r" b="b"/>
                <a:pathLst>
                  <a:path w="228" h="325">
                    <a:moveTo>
                      <a:pt x="171" y="110"/>
                    </a:moveTo>
                    <a:cubicBezTo>
                      <a:pt x="165" y="110"/>
                      <a:pt x="165" y="110"/>
                      <a:pt x="165" y="110"/>
                    </a:cubicBezTo>
                    <a:cubicBezTo>
                      <a:pt x="174" y="98"/>
                      <a:pt x="180" y="84"/>
                      <a:pt x="180" y="68"/>
                    </a:cubicBezTo>
                    <a:cubicBezTo>
                      <a:pt x="180" y="30"/>
                      <a:pt x="150" y="0"/>
                      <a:pt x="113" y="0"/>
                    </a:cubicBezTo>
                    <a:cubicBezTo>
                      <a:pt x="75" y="0"/>
                      <a:pt x="45" y="30"/>
                      <a:pt x="45" y="68"/>
                    </a:cubicBezTo>
                    <a:cubicBezTo>
                      <a:pt x="45" y="84"/>
                      <a:pt x="51" y="98"/>
                      <a:pt x="60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25" y="110"/>
                      <a:pt x="0" y="135"/>
                      <a:pt x="0" y="166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99"/>
                      <a:pt x="25" y="325"/>
                      <a:pt x="56" y="325"/>
                    </a:cubicBezTo>
                    <a:cubicBezTo>
                      <a:pt x="171" y="325"/>
                      <a:pt x="171" y="325"/>
                      <a:pt x="171" y="325"/>
                    </a:cubicBezTo>
                    <a:cubicBezTo>
                      <a:pt x="202" y="325"/>
                      <a:pt x="228" y="299"/>
                      <a:pt x="228" y="268"/>
                    </a:cubicBezTo>
                    <a:cubicBezTo>
                      <a:pt x="228" y="166"/>
                      <a:pt x="228" y="166"/>
                      <a:pt x="228" y="166"/>
                    </a:cubicBezTo>
                    <a:cubicBezTo>
                      <a:pt x="228" y="135"/>
                      <a:pt x="202" y="110"/>
                      <a:pt x="171" y="110"/>
                    </a:cubicBezTo>
                    <a:close/>
                  </a:path>
                </a:pathLst>
              </a:custGeom>
              <a:solidFill>
                <a:srgbClr val="A3A51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4" name="Freeform 22"/>
              <p:cNvSpPr>
                <a:spLocks/>
              </p:cNvSpPr>
              <p:nvPr/>
            </p:nvSpPr>
            <p:spPr bwMode="auto">
              <a:xfrm>
                <a:off x="4255135" y="1918507"/>
                <a:ext cx="19107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5" name="Freeform 23"/>
              <p:cNvSpPr>
                <a:spLocks/>
              </p:cNvSpPr>
              <p:nvPr/>
            </p:nvSpPr>
            <p:spPr bwMode="auto">
              <a:xfrm>
                <a:off x="3922347" y="1918507"/>
                <a:ext cx="20700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0" name="Freeform 24"/>
              <p:cNvSpPr>
                <a:spLocks/>
              </p:cNvSpPr>
              <p:nvPr/>
            </p:nvSpPr>
            <p:spPr bwMode="auto">
              <a:xfrm>
                <a:off x="3949415" y="1542727"/>
                <a:ext cx="289797" cy="144898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7" y="0"/>
                  </a:cxn>
                  <a:cxn ang="0">
                    <a:pos x="135" y="67"/>
                  </a:cxn>
                  <a:cxn ang="0">
                    <a:pos x="43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7" y="0"/>
                    </a:cubicBezTo>
                    <a:cubicBezTo>
                      <a:pt x="104" y="0"/>
                      <a:pt x="135" y="30"/>
                      <a:pt x="135" y="67"/>
                    </a:cubicBezTo>
                    <a:cubicBezTo>
                      <a:pt x="95" y="65"/>
                      <a:pt x="65" y="56"/>
                      <a:pt x="43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45" name="Group 386"/>
            <p:cNvGrpSpPr/>
            <p:nvPr/>
          </p:nvGrpSpPr>
          <p:grpSpPr>
            <a:xfrm>
              <a:off x="5664151" y="5956491"/>
              <a:ext cx="288069" cy="429775"/>
              <a:chOff x="5071980" y="1509289"/>
              <a:chExt cx="492018" cy="734045"/>
            </a:xfrm>
          </p:grpSpPr>
          <p:sp>
            <p:nvSpPr>
              <p:cNvPr id="195" name="Freeform 25"/>
              <p:cNvSpPr>
                <a:spLocks/>
              </p:cNvSpPr>
              <p:nvPr/>
            </p:nvSpPr>
            <p:spPr bwMode="auto">
              <a:xfrm>
                <a:off x="5376108" y="1614380"/>
                <a:ext cx="151268" cy="214959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70" y="72"/>
                  </a:cxn>
                  <a:cxn ang="0">
                    <a:pos x="0" y="95"/>
                  </a:cxn>
                  <a:cxn ang="0">
                    <a:pos x="37" y="0"/>
                  </a:cxn>
                </a:cxnLst>
                <a:rect l="0" t="0" r="r" b="b"/>
                <a:pathLst>
                  <a:path w="70" h="100">
                    <a:moveTo>
                      <a:pt x="37" y="0"/>
                    </a:moveTo>
                    <a:cubicBezTo>
                      <a:pt x="37" y="0"/>
                      <a:pt x="45" y="61"/>
                      <a:pt x="70" y="72"/>
                    </a:cubicBezTo>
                    <a:cubicBezTo>
                      <a:pt x="38" y="100"/>
                      <a:pt x="0" y="95"/>
                      <a:pt x="0" y="95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734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7" name="Freeform 26"/>
              <p:cNvSpPr>
                <a:spLocks/>
              </p:cNvSpPr>
              <p:nvPr/>
            </p:nvSpPr>
            <p:spPr bwMode="auto">
              <a:xfrm>
                <a:off x="5105418" y="1614380"/>
                <a:ext cx="149675" cy="21495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72"/>
                  </a:cxn>
                  <a:cxn ang="0">
                    <a:pos x="70" y="95"/>
                  </a:cxn>
                  <a:cxn ang="0">
                    <a:pos x="33" y="0"/>
                  </a:cxn>
                </a:cxnLst>
                <a:rect l="0" t="0" r="r" b="b"/>
                <a:pathLst>
                  <a:path w="70" h="100">
                    <a:moveTo>
                      <a:pt x="33" y="0"/>
                    </a:moveTo>
                    <a:cubicBezTo>
                      <a:pt x="33" y="0"/>
                      <a:pt x="25" y="61"/>
                      <a:pt x="0" y="72"/>
                    </a:cubicBezTo>
                    <a:cubicBezTo>
                      <a:pt x="32" y="100"/>
                      <a:pt x="70" y="95"/>
                      <a:pt x="70" y="95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97734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8" name="Freeform 27"/>
              <p:cNvSpPr>
                <a:spLocks/>
              </p:cNvSpPr>
              <p:nvPr/>
            </p:nvSpPr>
            <p:spPr bwMode="auto">
              <a:xfrm>
                <a:off x="5071980" y="1509289"/>
                <a:ext cx="492018" cy="734045"/>
              </a:xfrm>
              <a:custGeom>
                <a:avLst/>
                <a:gdLst/>
                <a:ahLst/>
                <a:cxnLst>
                  <a:cxn ang="0">
                    <a:pos x="172" y="126"/>
                  </a:cxn>
                  <a:cxn ang="0">
                    <a:pos x="148" y="126"/>
                  </a:cxn>
                  <a:cxn ang="0">
                    <a:pos x="181" y="68"/>
                  </a:cxn>
                  <a:cxn ang="0">
                    <a:pos x="113" y="0"/>
                  </a:cxn>
                  <a:cxn ang="0">
                    <a:pos x="46" y="68"/>
                  </a:cxn>
                  <a:cxn ang="0">
                    <a:pos x="79" y="126"/>
                  </a:cxn>
                  <a:cxn ang="0">
                    <a:pos x="57" y="126"/>
                  </a:cxn>
                  <a:cxn ang="0">
                    <a:pos x="0" y="182"/>
                  </a:cxn>
                  <a:cxn ang="0">
                    <a:pos x="0" y="284"/>
                  </a:cxn>
                  <a:cxn ang="0">
                    <a:pos x="57" y="341"/>
                  </a:cxn>
                  <a:cxn ang="0">
                    <a:pos x="172" y="341"/>
                  </a:cxn>
                  <a:cxn ang="0">
                    <a:pos x="228" y="284"/>
                  </a:cxn>
                  <a:cxn ang="0">
                    <a:pos x="228" y="182"/>
                  </a:cxn>
                  <a:cxn ang="0">
                    <a:pos x="172" y="126"/>
                  </a:cxn>
                </a:cxnLst>
                <a:rect l="0" t="0" r="r" b="b"/>
                <a:pathLst>
                  <a:path w="228" h="341">
                    <a:moveTo>
                      <a:pt x="172" y="126"/>
                    </a:moveTo>
                    <a:cubicBezTo>
                      <a:pt x="148" y="126"/>
                      <a:pt x="148" y="126"/>
                      <a:pt x="148" y="126"/>
                    </a:cubicBezTo>
                    <a:cubicBezTo>
                      <a:pt x="167" y="114"/>
                      <a:pt x="181" y="92"/>
                      <a:pt x="181" y="68"/>
                    </a:cubicBezTo>
                    <a:cubicBezTo>
                      <a:pt x="181" y="30"/>
                      <a:pt x="151" y="0"/>
                      <a:pt x="113" y="0"/>
                    </a:cubicBezTo>
                    <a:cubicBezTo>
                      <a:pt x="76" y="0"/>
                      <a:pt x="46" y="30"/>
                      <a:pt x="46" y="68"/>
                    </a:cubicBezTo>
                    <a:cubicBezTo>
                      <a:pt x="46" y="92"/>
                      <a:pt x="60" y="114"/>
                      <a:pt x="79" y="126"/>
                    </a:cubicBezTo>
                    <a:cubicBezTo>
                      <a:pt x="57" y="126"/>
                      <a:pt x="57" y="126"/>
                      <a:pt x="57" y="126"/>
                    </a:cubicBezTo>
                    <a:cubicBezTo>
                      <a:pt x="26" y="126"/>
                      <a:pt x="0" y="151"/>
                      <a:pt x="0" y="182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15"/>
                      <a:pt x="26" y="341"/>
                      <a:pt x="57" y="341"/>
                    </a:cubicBezTo>
                    <a:cubicBezTo>
                      <a:pt x="172" y="341"/>
                      <a:pt x="172" y="341"/>
                      <a:pt x="172" y="341"/>
                    </a:cubicBezTo>
                    <a:cubicBezTo>
                      <a:pt x="203" y="341"/>
                      <a:pt x="228" y="315"/>
                      <a:pt x="228" y="284"/>
                    </a:cubicBezTo>
                    <a:cubicBezTo>
                      <a:pt x="228" y="182"/>
                      <a:pt x="228" y="182"/>
                      <a:pt x="228" y="182"/>
                    </a:cubicBezTo>
                    <a:cubicBezTo>
                      <a:pt x="228" y="151"/>
                      <a:pt x="203" y="126"/>
                      <a:pt x="172" y="126"/>
                    </a:cubicBezTo>
                    <a:close/>
                  </a:path>
                </a:pathLst>
              </a:custGeom>
              <a:solidFill>
                <a:srgbClr val="E5632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9" name="Freeform 28"/>
              <p:cNvSpPr>
                <a:spLocks/>
              </p:cNvSpPr>
              <p:nvPr/>
            </p:nvSpPr>
            <p:spPr bwMode="auto">
              <a:xfrm>
                <a:off x="5478014" y="1918507"/>
                <a:ext cx="15923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0" name="Freeform 29"/>
              <p:cNvSpPr>
                <a:spLocks/>
              </p:cNvSpPr>
              <p:nvPr/>
            </p:nvSpPr>
            <p:spPr bwMode="auto">
              <a:xfrm>
                <a:off x="5145226" y="1918507"/>
                <a:ext cx="17515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1" name="Freeform 30"/>
              <p:cNvSpPr>
                <a:spLocks/>
              </p:cNvSpPr>
              <p:nvPr/>
            </p:nvSpPr>
            <p:spPr bwMode="auto">
              <a:xfrm>
                <a:off x="5169110" y="1509289"/>
                <a:ext cx="291389" cy="14330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8" y="0"/>
                  </a:cxn>
                  <a:cxn ang="0">
                    <a:pos x="135" y="67"/>
                  </a:cxn>
                  <a:cxn ang="0">
                    <a:pos x="44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96" y="65"/>
                      <a:pt x="65" y="56"/>
                      <a:pt x="44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97734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46" name="Group 381"/>
            <p:cNvGrpSpPr/>
            <p:nvPr/>
          </p:nvGrpSpPr>
          <p:grpSpPr>
            <a:xfrm>
              <a:off x="5340524" y="5976067"/>
              <a:ext cx="287137" cy="410196"/>
              <a:chOff x="2226557" y="1542727"/>
              <a:chExt cx="490425" cy="700607"/>
            </a:xfrm>
          </p:grpSpPr>
          <p:sp>
            <p:nvSpPr>
              <p:cNvPr id="191" name="Freeform 51"/>
              <p:cNvSpPr>
                <a:spLocks/>
              </p:cNvSpPr>
              <p:nvPr/>
            </p:nvSpPr>
            <p:spPr bwMode="auto">
              <a:xfrm>
                <a:off x="2226557" y="1542727"/>
                <a:ext cx="490425" cy="700607"/>
              </a:xfrm>
              <a:custGeom>
                <a:avLst/>
                <a:gdLst/>
                <a:ahLst/>
                <a:cxnLst>
                  <a:cxn ang="0">
                    <a:pos x="228" y="166"/>
                  </a:cxn>
                  <a:cxn ang="0">
                    <a:pos x="228" y="268"/>
                  </a:cxn>
                  <a:cxn ang="0">
                    <a:pos x="171" y="325"/>
                  </a:cxn>
                  <a:cxn ang="0">
                    <a:pos x="57" y="325"/>
                  </a:cxn>
                  <a:cxn ang="0">
                    <a:pos x="0" y="268"/>
                  </a:cxn>
                  <a:cxn ang="0">
                    <a:pos x="0" y="166"/>
                  </a:cxn>
                  <a:cxn ang="0">
                    <a:pos x="57" y="110"/>
                  </a:cxn>
                  <a:cxn ang="0">
                    <a:pos x="60" y="110"/>
                  </a:cxn>
                  <a:cxn ang="0">
                    <a:pos x="46" y="68"/>
                  </a:cxn>
                  <a:cxn ang="0">
                    <a:pos x="113" y="0"/>
                  </a:cxn>
                  <a:cxn ang="0">
                    <a:pos x="180" y="68"/>
                  </a:cxn>
                  <a:cxn ang="0">
                    <a:pos x="166" y="110"/>
                  </a:cxn>
                  <a:cxn ang="0">
                    <a:pos x="171" y="110"/>
                  </a:cxn>
                  <a:cxn ang="0">
                    <a:pos x="228" y="166"/>
                  </a:cxn>
                </a:cxnLst>
                <a:rect l="0" t="0" r="r" b="b"/>
                <a:pathLst>
                  <a:path w="228" h="325">
                    <a:moveTo>
                      <a:pt x="228" y="166"/>
                    </a:moveTo>
                    <a:cubicBezTo>
                      <a:pt x="228" y="268"/>
                      <a:pt x="228" y="268"/>
                      <a:pt x="228" y="268"/>
                    </a:cubicBezTo>
                    <a:cubicBezTo>
                      <a:pt x="228" y="299"/>
                      <a:pt x="203" y="325"/>
                      <a:pt x="171" y="325"/>
                    </a:cubicBezTo>
                    <a:cubicBezTo>
                      <a:pt x="57" y="325"/>
                      <a:pt x="57" y="325"/>
                      <a:pt x="57" y="325"/>
                    </a:cubicBezTo>
                    <a:cubicBezTo>
                      <a:pt x="25" y="325"/>
                      <a:pt x="0" y="299"/>
                      <a:pt x="0" y="268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35"/>
                      <a:pt x="25" y="110"/>
                      <a:pt x="57" y="110"/>
                    </a:cubicBezTo>
                    <a:cubicBezTo>
                      <a:pt x="60" y="110"/>
                      <a:pt x="60" y="110"/>
                      <a:pt x="60" y="110"/>
                    </a:cubicBezTo>
                    <a:cubicBezTo>
                      <a:pt x="51" y="98"/>
                      <a:pt x="46" y="84"/>
                      <a:pt x="46" y="68"/>
                    </a:cubicBezTo>
                    <a:cubicBezTo>
                      <a:pt x="46" y="30"/>
                      <a:pt x="76" y="0"/>
                      <a:pt x="113" y="0"/>
                    </a:cubicBezTo>
                    <a:cubicBezTo>
                      <a:pt x="150" y="0"/>
                      <a:pt x="180" y="30"/>
                      <a:pt x="180" y="68"/>
                    </a:cubicBezTo>
                    <a:cubicBezTo>
                      <a:pt x="180" y="84"/>
                      <a:pt x="175" y="98"/>
                      <a:pt x="166" y="110"/>
                    </a:cubicBezTo>
                    <a:cubicBezTo>
                      <a:pt x="171" y="110"/>
                      <a:pt x="171" y="110"/>
                      <a:pt x="171" y="110"/>
                    </a:cubicBezTo>
                    <a:cubicBezTo>
                      <a:pt x="203" y="110"/>
                      <a:pt x="228" y="135"/>
                      <a:pt x="228" y="166"/>
                    </a:cubicBezTo>
                    <a:close/>
                  </a:path>
                </a:pathLst>
              </a:custGeom>
              <a:solidFill>
                <a:srgbClr val="E5C48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2" name="Freeform 52"/>
              <p:cNvSpPr>
                <a:spLocks/>
              </p:cNvSpPr>
              <p:nvPr/>
            </p:nvSpPr>
            <p:spPr bwMode="auto">
              <a:xfrm>
                <a:off x="2629407" y="1918507"/>
                <a:ext cx="19107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3" name="Freeform 53"/>
              <p:cNvSpPr>
                <a:spLocks/>
              </p:cNvSpPr>
              <p:nvPr/>
            </p:nvSpPr>
            <p:spPr bwMode="auto">
              <a:xfrm>
                <a:off x="2298210" y="1918507"/>
                <a:ext cx="19107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4" name="Freeform 54"/>
              <p:cNvSpPr>
                <a:spLocks/>
              </p:cNvSpPr>
              <p:nvPr/>
            </p:nvSpPr>
            <p:spPr bwMode="auto">
              <a:xfrm>
                <a:off x="2325279" y="1542727"/>
                <a:ext cx="291389" cy="144898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7" y="0"/>
                  </a:cxn>
                  <a:cxn ang="0">
                    <a:pos x="135" y="67"/>
                  </a:cxn>
                  <a:cxn ang="0">
                    <a:pos x="43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7" y="0"/>
                    </a:cubicBezTo>
                    <a:cubicBezTo>
                      <a:pt x="104" y="0"/>
                      <a:pt x="135" y="30"/>
                      <a:pt x="135" y="67"/>
                    </a:cubicBezTo>
                    <a:cubicBezTo>
                      <a:pt x="95" y="65"/>
                      <a:pt x="65" y="56"/>
                      <a:pt x="43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47" name="Group 397"/>
            <p:cNvGrpSpPr/>
            <p:nvPr/>
          </p:nvGrpSpPr>
          <p:grpSpPr>
            <a:xfrm>
              <a:off x="6351116" y="5956491"/>
              <a:ext cx="288069" cy="429775"/>
              <a:chOff x="5071980" y="1509289"/>
              <a:chExt cx="492018" cy="734045"/>
            </a:xfrm>
          </p:grpSpPr>
          <p:sp>
            <p:nvSpPr>
              <p:cNvPr id="185" name="Freeform 25"/>
              <p:cNvSpPr>
                <a:spLocks/>
              </p:cNvSpPr>
              <p:nvPr/>
            </p:nvSpPr>
            <p:spPr bwMode="auto">
              <a:xfrm>
                <a:off x="5376108" y="1614380"/>
                <a:ext cx="151268" cy="214959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70" y="72"/>
                  </a:cxn>
                  <a:cxn ang="0">
                    <a:pos x="0" y="95"/>
                  </a:cxn>
                  <a:cxn ang="0">
                    <a:pos x="37" y="0"/>
                  </a:cxn>
                </a:cxnLst>
                <a:rect l="0" t="0" r="r" b="b"/>
                <a:pathLst>
                  <a:path w="70" h="100">
                    <a:moveTo>
                      <a:pt x="37" y="0"/>
                    </a:moveTo>
                    <a:cubicBezTo>
                      <a:pt x="37" y="0"/>
                      <a:pt x="45" y="61"/>
                      <a:pt x="70" y="72"/>
                    </a:cubicBezTo>
                    <a:cubicBezTo>
                      <a:pt x="38" y="100"/>
                      <a:pt x="0" y="95"/>
                      <a:pt x="0" y="95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E6B7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6" name="Freeform 26"/>
              <p:cNvSpPr>
                <a:spLocks/>
              </p:cNvSpPr>
              <p:nvPr/>
            </p:nvSpPr>
            <p:spPr bwMode="auto">
              <a:xfrm>
                <a:off x="5105418" y="1614380"/>
                <a:ext cx="149675" cy="21495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72"/>
                  </a:cxn>
                  <a:cxn ang="0">
                    <a:pos x="70" y="95"/>
                  </a:cxn>
                  <a:cxn ang="0">
                    <a:pos x="33" y="0"/>
                  </a:cxn>
                </a:cxnLst>
                <a:rect l="0" t="0" r="r" b="b"/>
                <a:pathLst>
                  <a:path w="70" h="100">
                    <a:moveTo>
                      <a:pt x="33" y="0"/>
                    </a:moveTo>
                    <a:cubicBezTo>
                      <a:pt x="33" y="0"/>
                      <a:pt x="25" y="61"/>
                      <a:pt x="0" y="72"/>
                    </a:cubicBezTo>
                    <a:cubicBezTo>
                      <a:pt x="32" y="100"/>
                      <a:pt x="70" y="95"/>
                      <a:pt x="70" y="95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6B7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7" name="Freeform 27"/>
              <p:cNvSpPr>
                <a:spLocks/>
              </p:cNvSpPr>
              <p:nvPr/>
            </p:nvSpPr>
            <p:spPr bwMode="auto">
              <a:xfrm>
                <a:off x="5071980" y="1509289"/>
                <a:ext cx="492018" cy="734045"/>
              </a:xfrm>
              <a:custGeom>
                <a:avLst/>
                <a:gdLst/>
                <a:ahLst/>
                <a:cxnLst>
                  <a:cxn ang="0">
                    <a:pos x="172" y="126"/>
                  </a:cxn>
                  <a:cxn ang="0">
                    <a:pos x="148" y="126"/>
                  </a:cxn>
                  <a:cxn ang="0">
                    <a:pos x="181" y="68"/>
                  </a:cxn>
                  <a:cxn ang="0">
                    <a:pos x="113" y="0"/>
                  </a:cxn>
                  <a:cxn ang="0">
                    <a:pos x="46" y="68"/>
                  </a:cxn>
                  <a:cxn ang="0">
                    <a:pos x="79" y="126"/>
                  </a:cxn>
                  <a:cxn ang="0">
                    <a:pos x="57" y="126"/>
                  </a:cxn>
                  <a:cxn ang="0">
                    <a:pos x="0" y="182"/>
                  </a:cxn>
                  <a:cxn ang="0">
                    <a:pos x="0" y="284"/>
                  </a:cxn>
                  <a:cxn ang="0">
                    <a:pos x="57" y="341"/>
                  </a:cxn>
                  <a:cxn ang="0">
                    <a:pos x="172" y="341"/>
                  </a:cxn>
                  <a:cxn ang="0">
                    <a:pos x="228" y="284"/>
                  </a:cxn>
                  <a:cxn ang="0">
                    <a:pos x="228" y="182"/>
                  </a:cxn>
                  <a:cxn ang="0">
                    <a:pos x="172" y="126"/>
                  </a:cxn>
                </a:cxnLst>
                <a:rect l="0" t="0" r="r" b="b"/>
                <a:pathLst>
                  <a:path w="228" h="341">
                    <a:moveTo>
                      <a:pt x="172" y="126"/>
                    </a:moveTo>
                    <a:cubicBezTo>
                      <a:pt x="148" y="126"/>
                      <a:pt x="148" y="126"/>
                      <a:pt x="148" y="126"/>
                    </a:cubicBezTo>
                    <a:cubicBezTo>
                      <a:pt x="167" y="114"/>
                      <a:pt x="181" y="92"/>
                      <a:pt x="181" y="68"/>
                    </a:cubicBezTo>
                    <a:cubicBezTo>
                      <a:pt x="181" y="30"/>
                      <a:pt x="151" y="0"/>
                      <a:pt x="113" y="0"/>
                    </a:cubicBezTo>
                    <a:cubicBezTo>
                      <a:pt x="76" y="0"/>
                      <a:pt x="46" y="30"/>
                      <a:pt x="46" y="68"/>
                    </a:cubicBezTo>
                    <a:cubicBezTo>
                      <a:pt x="46" y="92"/>
                      <a:pt x="60" y="114"/>
                      <a:pt x="79" y="126"/>
                    </a:cubicBezTo>
                    <a:cubicBezTo>
                      <a:pt x="57" y="126"/>
                      <a:pt x="57" y="126"/>
                      <a:pt x="57" y="126"/>
                    </a:cubicBezTo>
                    <a:cubicBezTo>
                      <a:pt x="26" y="126"/>
                      <a:pt x="0" y="151"/>
                      <a:pt x="0" y="182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15"/>
                      <a:pt x="26" y="341"/>
                      <a:pt x="57" y="341"/>
                    </a:cubicBezTo>
                    <a:cubicBezTo>
                      <a:pt x="172" y="341"/>
                      <a:pt x="172" y="341"/>
                      <a:pt x="172" y="341"/>
                    </a:cubicBezTo>
                    <a:cubicBezTo>
                      <a:pt x="203" y="341"/>
                      <a:pt x="228" y="315"/>
                      <a:pt x="228" y="284"/>
                    </a:cubicBezTo>
                    <a:cubicBezTo>
                      <a:pt x="228" y="182"/>
                      <a:pt x="228" y="182"/>
                      <a:pt x="228" y="182"/>
                    </a:cubicBezTo>
                    <a:cubicBezTo>
                      <a:pt x="228" y="151"/>
                      <a:pt x="203" y="126"/>
                      <a:pt x="172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8" name="Freeform 28"/>
              <p:cNvSpPr>
                <a:spLocks/>
              </p:cNvSpPr>
              <p:nvPr/>
            </p:nvSpPr>
            <p:spPr bwMode="auto">
              <a:xfrm>
                <a:off x="5478014" y="1918507"/>
                <a:ext cx="15923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89" name="Freeform 29"/>
              <p:cNvSpPr>
                <a:spLocks/>
              </p:cNvSpPr>
              <p:nvPr/>
            </p:nvSpPr>
            <p:spPr bwMode="auto">
              <a:xfrm>
                <a:off x="5145226" y="1918507"/>
                <a:ext cx="17515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0" name="Freeform 30"/>
              <p:cNvSpPr>
                <a:spLocks/>
              </p:cNvSpPr>
              <p:nvPr/>
            </p:nvSpPr>
            <p:spPr bwMode="auto">
              <a:xfrm>
                <a:off x="5172285" y="1509289"/>
                <a:ext cx="291389" cy="14330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8" y="0"/>
                  </a:cxn>
                  <a:cxn ang="0">
                    <a:pos x="135" y="67"/>
                  </a:cxn>
                  <a:cxn ang="0">
                    <a:pos x="44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96" y="65"/>
                      <a:pt x="65" y="56"/>
                      <a:pt x="44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E6B7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84" name="Rounded Rectangle 183"/>
            <p:cNvSpPr/>
            <p:nvPr/>
          </p:nvSpPr>
          <p:spPr>
            <a:xfrm>
              <a:off x="4921901" y="5664094"/>
              <a:ext cx="733438" cy="271463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</a:rPr>
                <a:t>OLT/FTTx</a:t>
              </a:r>
              <a:endParaRPr lang="en-US" sz="1050" dirty="0"/>
            </a:p>
          </p:txBody>
        </p:sp>
      </p:grpSp>
      <p:pic>
        <p:nvPicPr>
          <p:cNvPr id="225" name="Picture 224" descr="Router_15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8828" y="4565811"/>
            <a:ext cx="441151" cy="441151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3144532" y="4395517"/>
            <a:ext cx="1050628" cy="566354"/>
            <a:chOff x="4174588" y="5906719"/>
            <a:chExt cx="1050628" cy="566354"/>
          </a:xfrm>
        </p:grpSpPr>
        <p:pic>
          <p:nvPicPr>
            <p:cNvPr id="226" name="Picture 225" descr="SSGN-GGSN-etc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74588" y="5906719"/>
              <a:ext cx="560329" cy="566354"/>
            </a:xfrm>
            <a:prstGeom prst="rect">
              <a:avLst/>
            </a:prstGeom>
          </p:spPr>
        </p:pic>
        <p:sp>
          <p:nvSpPr>
            <p:cNvPr id="227" name="TextBox 226"/>
            <p:cNvSpPr txBox="1"/>
            <p:nvPr/>
          </p:nvSpPr>
          <p:spPr>
            <a:xfrm>
              <a:off x="4647287" y="6041069"/>
              <a:ext cx="57792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000" b="1" dirty="0" smtClean="0">
                  <a:solidFill>
                    <a:srgbClr val="0061AA"/>
                  </a:solidFill>
                </a:rPr>
                <a:t>GGSN</a:t>
              </a:r>
            </a:p>
          </p:txBody>
        </p:sp>
      </p:grpSp>
      <p:pic>
        <p:nvPicPr>
          <p:cNvPr id="230" name="Picture 31" descr="M:\Rebranding Jan 2006\Icons\Old\icon_lapto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0213" y="5872324"/>
            <a:ext cx="668592" cy="668592"/>
          </a:xfrm>
          <a:prstGeom prst="rect">
            <a:avLst/>
          </a:prstGeom>
          <a:noFill/>
        </p:spPr>
      </p:pic>
      <p:pic>
        <p:nvPicPr>
          <p:cNvPr id="231" name="Picture 230" descr="Smartphon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05085" y="5560934"/>
            <a:ext cx="391180" cy="473929"/>
          </a:xfrm>
          <a:prstGeom prst="rect">
            <a:avLst/>
          </a:prstGeom>
        </p:spPr>
      </p:pic>
      <p:pic>
        <p:nvPicPr>
          <p:cNvPr id="232" name="Picture 231" descr="Mobile antenn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94696" y="5157146"/>
            <a:ext cx="486353" cy="748728"/>
          </a:xfrm>
          <a:prstGeom prst="rect">
            <a:avLst/>
          </a:prstGeom>
        </p:spPr>
      </p:pic>
      <p:pic>
        <p:nvPicPr>
          <p:cNvPr id="233" name="Picture 232" descr="Mobile antenn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88041" y="5372513"/>
            <a:ext cx="486353" cy="748728"/>
          </a:xfrm>
          <a:prstGeom prst="rect">
            <a:avLst/>
          </a:prstGeom>
        </p:spPr>
      </p:pic>
      <p:pic>
        <p:nvPicPr>
          <p:cNvPr id="234" name="Picture 233" descr="Mobile antenn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29960" y="5157146"/>
            <a:ext cx="486353" cy="748728"/>
          </a:xfrm>
          <a:prstGeom prst="rect">
            <a:avLst/>
          </a:prstGeom>
        </p:spPr>
      </p:pic>
      <p:pic>
        <p:nvPicPr>
          <p:cNvPr id="235" name="Picture 234" descr="Smartphon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58805" y="5769910"/>
            <a:ext cx="391180" cy="473929"/>
          </a:xfrm>
          <a:prstGeom prst="rect">
            <a:avLst/>
          </a:prstGeom>
        </p:spPr>
      </p:pic>
      <p:pic>
        <p:nvPicPr>
          <p:cNvPr id="236" name="Picture 235" descr="Smartphon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77479" y="5659515"/>
            <a:ext cx="391180" cy="473929"/>
          </a:xfrm>
          <a:prstGeom prst="rect">
            <a:avLst/>
          </a:prstGeom>
        </p:spPr>
      </p:pic>
      <p:pic>
        <p:nvPicPr>
          <p:cNvPr id="237" name="Picture 31" descr="M:\Rebranding Jan 2006\Icons\Old\icon_lapto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73041" y="5937531"/>
            <a:ext cx="668592" cy="668592"/>
          </a:xfrm>
          <a:prstGeom prst="rect">
            <a:avLst/>
          </a:prstGeom>
          <a:noFill/>
        </p:spPr>
      </p:pic>
      <p:pic>
        <p:nvPicPr>
          <p:cNvPr id="239" name="Picture 31" descr="M:\Rebranding Jan 2006\Icons\Old\icon_lapto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7604" y="5925522"/>
            <a:ext cx="668592" cy="668592"/>
          </a:xfrm>
          <a:prstGeom prst="rect">
            <a:avLst/>
          </a:prstGeom>
          <a:noFill/>
        </p:spPr>
      </p:pic>
      <p:grpSp>
        <p:nvGrpSpPr>
          <p:cNvPr id="13" name="Group 273"/>
          <p:cNvGrpSpPr/>
          <p:nvPr/>
        </p:nvGrpSpPr>
        <p:grpSpPr>
          <a:xfrm>
            <a:off x="696811" y="4096034"/>
            <a:ext cx="1152128" cy="643378"/>
            <a:chOff x="745640" y="3198429"/>
            <a:chExt cx="1038451" cy="563609"/>
          </a:xfrm>
        </p:grpSpPr>
        <p:grpSp>
          <p:nvGrpSpPr>
            <p:cNvPr id="15" name="Group 751"/>
            <p:cNvGrpSpPr/>
            <p:nvPr/>
          </p:nvGrpSpPr>
          <p:grpSpPr>
            <a:xfrm rot="5400000">
              <a:off x="1087233" y="3124864"/>
              <a:ext cx="245612" cy="392741"/>
              <a:chOff x="536072" y="5316886"/>
              <a:chExt cx="364035" cy="582103"/>
            </a:xfrm>
          </p:grpSpPr>
          <p:sp>
            <p:nvSpPr>
              <p:cNvPr id="74" name="Freeform 333"/>
              <p:cNvSpPr>
                <a:spLocks/>
              </p:cNvSpPr>
              <p:nvPr/>
            </p:nvSpPr>
            <p:spPr bwMode="auto">
              <a:xfrm>
                <a:off x="536072" y="5584808"/>
                <a:ext cx="171967" cy="57322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66" y="27"/>
                  </a:cxn>
                  <a:cxn ang="0">
                    <a:pos x="66" y="36"/>
                  </a:cxn>
                  <a:cxn ang="0">
                    <a:pos x="108" y="18"/>
                  </a:cxn>
                  <a:cxn ang="0">
                    <a:pos x="66" y="0"/>
                  </a:cxn>
                  <a:cxn ang="0">
                    <a:pos x="66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108" h="36">
                    <a:moveTo>
                      <a:pt x="0" y="27"/>
                    </a:moveTo>
                    <a:lnTo>
                      <a:pt x="66" y="27"/>
                    </a:lnTo>
                    <a:lnTo>
                      <a:pt x="66" y="36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66" y="9"/>
                    </a:lnTo>
                    <a:lnTo>
                      <a:pt x="0" y="9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buNone/>
                </a:pPr>
                <a:endParaRPr lang="en-US" sz="1200" dirty="0"/>
              </a:p>
            </p:txBody>
          </p:sp>
          <p:grpSp>
            <p:nvGrpSpPr>
              <p:cNvPr id="16" name="Group 756"/>
              <p:cNvGrpSpPr/>
              <p:nvPr/>
            </p:nvGrpSpPr>
            <p:grpSpPr>
              <a:xfrm>
                <a:off x="683364" y="5316886"/>
                <a:ext cx="216743" cy="582103"/>
                <a:chOff x="692214" y="5289453"/>
                <a:chExt cx="237154" cy="636915"/>
              </a:xfrm>
            </p:grpSpPr>
            <p:sp>
              <p:nvSpPr>
                <p:cNvPr id="76" name="Freeform 332"/>
                <p:cNvSpPr>
                  <a:spLocks/>
                </p:cNvSpPr>
                <p:nvPr/>
              </p:nvSpPr>
              <p:spPr bwMode="auto">
                <a:xfrm>
                  <a:off x="725555" y="5459814"/>
                  <a:ext cx="203813" cy="10509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58" y="49"/>
                    </a:cxn>
                    <a:cxn ang="0">
                      <a:pos x="58" y="66"/>
                    </a:cxn>
                    <a:cxn ang="0">
                      <a:pos x="128" y="34"/>
                    </a:cxn>
                    <a:cxn ang="0">
                      <a:pos x="58" y="0"/>
                    </a:cxn>
                    <a:cxn ang="0">
                      <a:pos x="58" y="17"/>
                    </a:cxn>
                    <a:cxn ang="0">
                      <a:pos x="0" y="17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28" h="66">
                      <a:moveTo>
                        <a:pt x="0" y="49"/>
                      </a:moveTo>
                      <a:lnTo>
                        <a:pt x="58" y="49"/>
                      </a:lnTo>
                      <a:lnTo>
                        <a:pt x="58" y="66"/>
                      </a:lnTo>
                      <a:lnTo>
                        <a:pt x="128" y="34"/>
                      </a:lnTo>
                      <a:lnTo>
                        <a:pt x="58" y="0"/>
                      </a:lnTo>
                      <a:lnTo>
                        <a:pt x="58" y="17"/>
                      </a:lnTo>
                      <a:lnTo>
                        <a:pt x="0" y="17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buNone/>
                  </a:pPr>
                  <a:endParaRPr lang="en-US" sz="1200" dirty="0"/>
                </a:p>
              </p:txBody>
            </p:sp>
            <p:sp>
              <p:nvSpPr>
                <p:cNvPr id="77" name="Freeform 334"/>
                <p:cNvSpPr>
                  <a:spLocks/>
                </p:cNvSpPr>
                <p:nvPr/>
              </p:nvSpPr>
              <p:spPr bwMode="auto">
                <a:xfrm>
                  <a:off x="696977" y="5289453"/>
                  <a:ext cx="191075" cy="117829"/>
                </a:xfrm>
                <a:custGeom>
                  <a:avLst/>
                  <a:gdLst/>
                  <a:ahLst/>
                  <a:cxnLst>
                    <a:cxn ang="0">
                      <a:pos x="15" y="74"/>
                    </a:cxn>
                    <a:cxn ang="0">
                      <a:pos x="68" y="47"/>
                    </a:cxn>
                    <a:cxn ang="0">
                      <a:pos x="74" y="62"/>
                    </a:cxn>
                    <a:cxn ang="0">
                      <a:pos x="120" y="0"/>
                    </a:cxn>
                    <a:cxn ang="0">
                      <a:pos x="43" y="4"/>
                    </a:cxn>
                    <a:cxn ang="0">
                      <a:pos x="51" y="19"/>
                    </a:cxn>
                    <a:cxn ang="0">
                      <a:pos x="0" y="46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20" h="74">
                      <a:moveTo>
                        <a:pt x="15" y="74"/>
                      </a:moveTo>
                      <a:lnTo>
                        <a:pt x="68" y="47"/>
                      </a:lnTo>
                      <a:lnTo>
                        <a:pt x="74" y="62"/>
                      </a:lnTo>
                      <a:lnTo>
                        <a:pt x="120" y="0"/>
                      </a:lnTo>
                      <a:lnTo>
                        <a:pt x="43" y="4"/>
                      </a:lnTo>
                      <a:lnTo>
                        <a:pt x="51" y="19"/>
                      </a:lnTo>
                      <a:lnTo>
                        <a:pt x="0" y="46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buNone/>
                  </a:pPr>
                  <a:endParaRPr lang="en-US" sz="1200" dirty="0"/>
                </a:p>
              </p:txBody>
            </p:sp>
            <p:sp>
              <p:nvSpPr>
                <p:cNvPr id="78" name="Freeform 335"/>
                <p:cNvSpPr>
                  <a:spLocks/>
                </p:cNvSpPr>
                <p:nvPr/>
              </p:nvSpPr>
              <p:spPr bwMode="auto">
                <a:xfrm>
                  <a:off x="725555" y="5662035"/>
                  <a:ext cx="203813" cy="105091"/>
                </a:xfrm>
                <a:custGeom>
                  <a:avLst/>
                  <a:gdLst/>
                  <a:ahLst/>
                  <a:cxnLst>
                    <a:cxn ang="0">
                      <a:pos x="0" y="16"/>
                    </a:cxn>
                    <a:cxn ang="0">
                      <a:pos x="58" y="16"/>
                    </a:cxn>
                    <a:cxn ang="0">
                      <a:pos x="58" y="0"/>
                    </a:cxn>
                    <a:cxn ang="0">
                      <a:pos x="128" y="32"/>
                    </a:cxn>
                    <a:cxn ang="0">
                      <a:pos x="58" y="66"/>
                    </a:cxn>
                    <a:cxn ang="0">
                      <a:pos x="58" y="49"/>
                    </a:cxn>
                    <a:cxn ang="0">
                      <a:pos x="0" y="49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128" h="66">
                      <a:moveTo>
                        <a:pt x="0" y="16"/>
                      </a:moveTo>
                      <a:lnTo>
                        <a:pt x="58" y="16"/>
                      </a:lnTo>
                      <a:lnTo>
                        <a:pt x="58" y="0"/>
                      </a:lnTo>
                      <a:lnTo>
                        <a:pt x="128" y="32"/>
                      </a:lnTo>
                      <a:lnTo>
                        <a:pt x="58" y="66"/>
                      </a:lnTo>
                      <a:lnTo>
                        <a:pt x="58" y="49"/>
                      </a:lnTo>
                      <a:lnTo>
                        <a:pt x="0" y="49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buNone/>
                  </a:pPr>
                  <a:endParaRPr lang="en-US" sz="1200" dirty="0"/>
                </a:p>
              </p:txBody>
            </p:sp>
            <p:sp>
              <p:nvSpPr>
                <p:cNvPr id="79" name="Freeform 336"/>
                <p:cNvSpPr>
                  <a:spLocks/>
                </p:cNvSpPr>
                <p:nvPr/>
              </p:nvSpPr>
              <p:spPr bwMode="auto">
                <a:xfrm>
                  <a:off x="692214" y="5808539"/>
                  <a:ext cx="191075" cy="117829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68" y="28"/>
                    </a:cxn>
                    <a:cxn ang="0">
                      <a:pos x="74" y="13"/>
                    </a:cxn>
                    <a:cxn ang="0">
                      <a:pos x="120" y="74"/>
                    </a:cxn>
                    <a:cxn ang="0">
                      <a:pos x="43" y="71"/>
                    </a:cxn>
                    <a:cxn ang="0">
                      <a:pos x="51" y="56"/>
                    </a:cxn>
                    <a:cxn ang="0">
                      <a:pos x="0" y="28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20" h="74">
                      <a:moveTo>
                        <a:pt x="15" y="0"/>
                      </a:moveTo>
                      <a:lnTo>
                        <a:pt x="68" y="28"/>
                      </a:lnTo>
                      <a:lnTo>
                        <a:pt x="74" y="13"/>
                      </a:lnTo>
                      <a:lnTo>
                        <a:pt x="120" y="74"/>
                      </a:lnTo>
                      <a:lnTo>
                        <a:pt x="43" y="71"/>
                      </a:lnTo>
                      <a:lnTo>
                        <a:pt x="51" y="56"/>
                      </a:lnTo>
                      <a:lnTo>
                        <a:pt x="0" y="28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buNone/>
                  </a:pPr>
                  <a:endParaRPr lang="en-US" sz="1200" dirty="0"/>
                </a:p>
              </p:txBody>
            </p:sp>
          </p:grpSp>
        </p:grpSp>
        <p:sp>
          <p:nvSpPr>
            <p:cNvPr id="88" name="Text Box 25"/>
            <p:cNvSpPr txBox="1">
              <a:spLocks noChangeArrowheads="1"/>
            </p:cNvSpPr>
            <p:nvPr/>
          </p:nvSpPr>
          <p:spPr bwMode="auto">
            <a:xfrm>
              <a:off x="745640" y="3411536"/>
              <a:ext cx="1038451" cy="350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None/>
              </a:pPr>
              <a:r>
                <a:rPr kumimoji="1" lang="en-US" sz="1000" b="1" dirty="0" smtClean="0">
                  <a:solidFill>
                    <a:schemeClr val="accent1"/>
                  </a:solidFill>
                </a:rPr>
                <a:t>MSWE Cache Server</a:t>
              </a:r>
              <a:endParaRPr kumimoji="1" lang="en-US" altLang="zh-TW" sz="1000" b="1" dirty="0">
                <a:solidFill>
                  <a:schemeClr val="accent1"/>
                </a:solidFill>
                <a:ea typeface="PMingLiU" pitchFamily="18" charset="-120"/>
              </a:endParaRPr>
            </a:p>
          </p:txBody>
        </p:sp>
      </p:grpSp>
      <p:sp>
        <p:nvSpPr>
          <p:cNvPr id="311" name="Text Box 25"/>
          <p:cNvSpPr txBox="1">
            <a:spLocks noChangeArrowheads="1"/>
          </p:cNvSpPr>
          <p:nvPr/>
        </p:nvSpPr>
        <p:spPr bwMode="auto">
          <a:xfrm>
            <a:off x="7392588" y="5331455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None/>
            </a:pPr>
            <a:r>
              <a:rPr kumimoji="1" lang="en-US" sz="1000" b="1" dirty="0">
                <a:solidFill>
                  <a:schemeClr val="accent1"/>
                </a:solidFill>
              </a:rPr>
              <a:t>MSWE Cache </a:t>
            </a:r>
            <a:r>
              <a:rPr kumimoji="1" lang="en-US" sz="1000" b="1" dirty="0" smtClean="0">
                <a:solidFill>
                  <a:schemeClr val="accent1"/>
                </a:solidFill>
              </a:rPr>
              <a:t>Server</a:t>
            </a:r>
            <a:endParaRPr kumimoji="1" lang="en-US" altLang="zh-TW" sz="1000" b="1" dirty="0">
              <a:solidFill>
                <a:schemeClr val="accent1"/>
              </a:solidFill>
              <a:ea typeface="PMingLiU" pitchFamily="18" charset="-120"/>
            </a:endParaRPr>
          </a:p>
        </p:txBody>
      </p:sp>
      <p:sp>
        <p:nvSpPr>
          <p:cNvPr id="312" name="Freeform 311"/>
          <p:cNvSpPr/>
          <p:nvPr/>
        </p:nvSpPr>
        <p:spPr>
          <a:xfrm rot="685795" flipH="1">
            <a:off x="6555534" y="4916673"/>
            <a:ext cx="1137882" cy="177267"/>
          </a:xfrm>
          <a:custGeom>
            <a:avLst/>
            <a:gdLst>
              <a:gd name="connsiteX0" fmla="*/ 1798320 w 1798320"/>
              <a:gd name="connsiteY0" fmla="*/ 389890 h 389890"/>
              <a:gd name="connsiteX1" fmla="*/ 556260 w 1798320"/>
              <a:gd name="connsiteY1" fmla="*/ 31750 h 389890"/>
              <a:gd name="connsiteX2" fmla="*/ 0 w 1798320"/>
              <a:gd name="connsiteY2" fmla="*/ 199390 h 389890"/>
              <a:gd name="connsiteX3" fmla="*/ 0 w 1798320"/>
              <a:gd name="connsiteY3" fmla="*/ 199390 h 389890"/>
              <a:gd name="connsiteX0" fmla="*/ 1798320 w 1798320"/>
              <a:gd name="connsiteY0" fmla="*/ 407035 h 407035"/>
              <a:gd name="connsiteX1" fmla="*/ 556260 w 1798320"/>
              <a:gd name="connsiteY1" fmla="*/ 48895 h 407035"/>
              <a:gd name="connsiteX2" fmla="*/ 0 w 1798320"/>
              <a:gd name="connsiteY2" fmla="*/ 216535 h 407035"/>
              <a:gd name="connsiteX3" fmla="*/ 0 w 1798320"/>
              <a:gd name="connsiteY3" fmla="*/ 216535 h 407035"/>
              <a:gd name="connsiteX0" fmla="*/ 1798320 w 1798320"/>
              <a:gd name="connsiteY0" fmla="*/ 190500 h 190500"/>
              <a:gd name="connsiteX1" fmla="*/ 0 w 1798320"/>
              <a:gd name="connsiteY1" fmla="*/ 0 h 190500"/>
              <a:gd name="connsiteX2" fmla="*/ 0 w 1798320"/>
              <a:gd name="connsiteY2" fmla="*/ 0 h 19050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798320 w 1798320"/>
              <a:gd name="connsiteY0" fmla="*/ 612140 h 612140"/>
              <a:gd name="connsiteX1" fmla="*/ 0 w 1798320"/>
              <a:gd name="connsiteY1" fmla="*/ 421640 h 612140"/>
              <a:gd name="connsiteX2" fmla="*/ 0 w 1798320"/>
              <a:gd name="connsiteY2" fmla="*/ 421640 h 612140"/>
              <a:gd name="connsiteX0" fmla="*/ 1816303 w 1816303"/>
              <a:gd name="connsiteY0" fmla="*/ 612140 h 612140"/>
              <a:gd name="connsiteX1" fmla="*/ 17983 w 1816303"/>
              <a:gd name="connsiteY1" fmla="*/ 421640 h 612140"/>
              <a:gd name="connsiteX2" fmla="*/ 0 w 1816303"/>
              <a:gd name="connsiteY2" fmla="*/ 39052 h 612140"/>
              <a:gd name="connsiteX0" fmla="*/ 1816303 w 1816303"/>
              <a:gd name="connsiteY0" fmla="*/ 573088 h 573088"/>
              <a:gd name="connsiteX1" fmla="*/ 0 w 1816303"/>
              <a:gd name="connsiteY1" fmla="*/ 0 h 573088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674977 h 674977"/>
              <a:gd name="connsiteX1" fmla="*/ 0 w 1816303"/>
              <a:gd name="connsiteY1" fmla="*/ 101889 h 674977"/>
              <a:gd name="connsiteX0" fmla="*/ 1816303 w 1816303"/>
              <a:gd name="connsiteY0" fmla="*/ 782580 h 782580"/>
              <a:gd name="connsiteX1" fmla="*/ 0 w 1816303"/>
              <a:gd name="connsiteY1" fmla="*/ 209492 h 782580"/>
              <a:gd name="connsiteX0" fmla="*/ 1591513 w 1591513"/>
              <a:gd name="connsiteY0" fmla="*/ 737745 h 737745"/>
              <a:gd name="connsiteX1" fmla="*/ 0 w 1591513"/>
              <a:gd name="connsiteY1" fmla="*/ 209492 h 737745"/>
              <a:gd name="connsiteX0" fmla="*/ 908151 w 908151"/>
              <a:gd name="connsiteY0" fmla="*/ 424168 h 424168"/>
              <a:gd name="connsiteX1" fmla="*/ 0 w 908151"/>
              <a:gd name="connsiteY1" fmla="*/ 415995 h 424168"/>
              <a:gd name="connsiteX0" fmla="*/ 971092 w 971092"/>
              <a:gd name="connsiteY0" fmla="*/ 424168 h 478763"/>
              <a:gd name="connsiteX1" fmla="*/ 0 w 971092"/>
              <a:gd name="connsiteY1" fmla="*/ 478763 h 478763"/>
              <a:gd name="connsiteX0" fmla="*/ 971092 w 971092"/>
              <a:gd name="connsiteY0" fmla="*/ 576342 h 630937"/>
              <a:gd name="connsiteX1" fmla="*/ 0 w 97109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992672"/>
              <a:gd name="connsiteY0" fmla="*/ 612210 h 630937"/>
              <a:gd name="connsiteX1" fmla="*/ 0 w 992672"/>
              <a:gd name="connsiteY1" fmla="*/ 630937 h 630937"/>
              <a:gd name="connsiteX0" fmla="*/ 992672 w 1060470"/>
              <a:gd name="connsiteY0" fmla="*/ 612210 h 630937"/>
              <a:gd name="connsiteX1" fmla="*/ 1060470 w 1060470"/>
              <a:gd name="connsiteY1" fmla="*/ 570893 h 630937"/>
              <a:gd name="connsiteX2" fmla="*/ 0 w 1060470"/>
              <a:gd name="connsiteY2" fmla="*/ 630937 h 630937"/>
              <a:gd name="connsiteX0" fmla="*/ 992672 w 992672"/>
              <a:gd name="connsiteY0" fmla="*/ 0 h 18727"/>
              <a:gd name="connsiteX1" fmla="*/ 0 w 992672"/>
              <a:gd name="connsiteY1" fmla="*/ 18727 h 18727"/>
              <a:gd name="connsiteX0" fmla="*/ 1100571 w 1100571"/>
              <a:gd name="connsiteY0" fmla="*/ 0 h 45627"/>
              <a:gd name="connsiteX1" fmla="*/ 0 w 1100571"/>
              <a:gd name="connsiteY1" fmla="*/ 45627 h 45627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27276 h 572903"/>
              <a:gd name="connsiteX1" fmla="*/ 0 w 1100571"/>
              <a:gd name="connsiteY1" fmla="*/ 572903 h 572903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1100571 w 1100571"/>
              <a:gd name="connsiteY0" fmla="*/ 585560 h 631187"/>
              <a:gd name="connsiteX1" fmla="*/ 0 w 1100571"/>
              <a:gd name="connsiteY1" fmla="*/ 631187 h 631187"/>
              <a:gd name="connsiteX0" fmla="*/ 770159 w 770159"/>
              <a:gd name="connsiteY0" fmla="*/ 1328286 h 1328286"/>
              <a:gd name="connsiteX1" fmla="*/ 0 w 770159"/>
              <a:gd name="connsiteY1" fmla="*/ 557693 h 1328286"/>
              <a:gd name="connsiteX0" fmla="*/ 770159 w 770159"/>
              <a:gd name="connsiteY0" fmla="*/ 1631340 h 1631340"/>
              <a:gd name="connsiteX1" fmla="*/ 0 w 770159"/>
              <a:gd name="connsiteY1" fmla="*/ 860747 h 163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0159" h="1631340">
                <a:moveTo>
                  <a:pt x="770159" y="1631340"/>
                </a:moveTo>
                <a:cubicBezTo>
                  <a:pt x="565311" y="0"/>
                  <a:pt x="236479" y="303054"/>
                  <a:pt x="0" y="860747"/>
                </a:cubicBezTo>
              </a:path>
            </a:pathLst>
          </a:custGeom>
          <a:ln w="38100">
            <a:solidFill>
              <a:schemeClr val="tx2"/>
            </a:solidFill>
            <a:headEnd type="stealth"/>
            <a:tailEnd type="none"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buNone/>
            </a:pPr>
            <a:endParaRPr lang="en-US" dirty="0"/>
          </a:p>
        </p:txBody>
      </p:sp>
      <p:pic>
        <p:nvPicPr>
          <p:cNvPr id="38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85" y="3792407"/>
            <a:ext cx="669789" cy="66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0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544" y="3462135"/>
            <a:ext cx="569768" cy="57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582" y="3905221"/>
            <a:ext cx="669789" cy="66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757" y="4779107"/>
            <a:ext cx="669789" cy="66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0" name="Group 119"/>
          <p:cNvGrpSpPr/>
          <p:nvPr/>
        </p:nvGrpSpPr>
        <p:grpSpPr>
          <a:xfrm>
            <a:off x="646144" y="2698153"/>
            <a:ext cx="7322507" cy="1282816"/>
            <a:chOff x="622925" y="1778751"/>
            <a:chExt cx="7322507" cy="1282816"/>
          </a:xfrm>
        </p:grpSpPr>
        <p:cxnSp>
          <p:nvCxnSpPr>
            <p:cNvPr id="121" name="Straight Connector 120"/>
            <p:cNvCxnSpPr/>
            <p:nvPr/>
          </p:nvCxnSpPr>
          <p:spPr>
            <a:xfrm>
              <a:off x="5724579" y="2248469"/>
              <a:ext cx="1063097" cy="0"/>
            </a:xfrm>
            <a:prstGeom prst="line">
              <a:avLst/>
            </a:prstGeom>
            <a:ln w="28575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2014382" y="2258449"/>
              <a:ext cx="1063097" cy="0"/>
            </a:xfrm>
            <a:prstGeom prst="line">
              <a:avLst/>
            </a:prstGeom>
            <a:ln w="28575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" name="Picture 122" descr="Cloud_larg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7805" y="1792738"/>
              <a:ext cx="3524425" cy="1268829"/>
            </a:xfrm>
            <a:prstGeom prst="rect">
              <a:avLst/>
            </a:prstGeom>
          </p:spPr>
        </p:pic>
        <p:sp>
          <p:nvSpPr>
            <p:cNvPr id="124" name="TextBox 123"/>
            <p:cNvSpPr txBox="1"/>
            <p:nvPr/>
          </p:nvSpPr>
          <p:spPr>
            <a:xfrm>
              <a:off x="3195772" y="2125471"/>
              <a:ext cx="110005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2000" dirty="0" smtClean="0">
                  <a:solidFill>
                    <a:schemeClr val="bg1"/>
                  </a:solidFill>
                </a:rPr>
                <a:t>IP Core</a:t>
              </a:r>
            </a:p>
          </p:txBody>
        </p:sp>
        <p:pic>
          <p:nvPicPr>
            <p:cNvPr id="125" name="Picture 124" descr="Cloud_larg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1453" y="1778751"/>
              <a:ext cx="1613979" cy="939436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6577574" y="1996712"/>
              <a:ext cx="108475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1800"/>
                </a:spcBef>
              </a:pPr>
              <a:r>
                <a:rPr lang="en-US" sz="1100" b="1" dirty="0" smtClean="0">
                  <a:solidFill>
                    <a:schemeClr val="bg1"/>
                  </a:solidFill>
                </a:rPr>
                <a:t>Interconnect other areas</a:t>
              </a:r>
            </a:p>
          </p:txBody>
        </p:sp>
        <p:pic>
          <p:nvPicPr>
            <p:cNvPr id="127" name="Picture 126" descr="Cloud_larg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622925" y="1788731"/>
              <a:ext cx="1613979" cy="939436"/>
            </a:xfrm>
            <a:prstGeom prst="rect">
              <a:avLst/>
            </a:prstGeom>
          </p:spPr>
        </p:pic>
        <p:sp>
          <p:nvSpPr>
            <p:cNvPr id="128" name="TextBox 127"/>
            <p:cNvSpPr txBox="1"/>
            <p:nvPr/>
          </p:nvSpPr>
          <p:spPr>
            <a:xfrm>
              <a:off x="929630" y="1992785"/>
              <a:ext cx="108475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8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Tier 1 / Peering</a:t>
              </a:r>
            </a:p>
          </p:txBody>
        </p:sp>
        <p:cxnSp>
          <p:nvCxnSpPr>
            <p:cNvPr id="129" name="Straight Connector 128"/>
            <p:cNvCxnSpPr/>
            <p:nvPr/>
          </p:nvCxnSpPr>
          <p:spPr>
            <a:xfrm flipH="1">
              <a:off x="4449436" y="2301429"/>
              <a:ext cx="14171" cy="24944"/>
            </a:xfrm>
            <a:prstGeom prst="line">
              <a:avLst/>
            </a:prstGeom>
            <a:ln w="12700"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0" name="Group 129"/>
            <p:cNvGrpSpPr/>
            <p:nvPr/>
          </p:nvGrpSpPr>
          <p:grpSpPr>
            <a:xfrm>
              <a:off x="4289892" y="2029966"/>
              <a:ext cx="888571" cy="704667"/>
              <a:chOff x="4280367" y="2867096"/>
              <a:chExt cx="888571" cy="704667"/>
            </a:xfrm>
          </p:grpSpPr>
          <p:cxnSp>
            <p:nvCxnSpPr>
              <p:cNvPr id="131" name="Straight Connector 130"/>
              <p:cNvCxnSpPr>
                <a:stCxn id="138" idx="2"/>
                <a:endCxn id="141" idx="0"/>
              </p:cNvCxnSpPr>
              <p:nvPr/>
            </p:nvCxnSpPr>
            <p:spPr>
              <a:xfrm flipH="1">
                <a:off x="4449436" y="3205234"/>
                <a:ext cx="14171" cy="24944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4985671" y="2938476"/>
                <a:ext cx="0" cy="539040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4453879" y="2941724"/>
                <a:ext cx="0" cy="539040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4449436" y="3029276"/>
                <a:ext cx="550433" cy="0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4449436" y="3387230"/>
                <a:ext cx="550433" cy="0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4449436" y="3029276"/>
                <a:ext cx="550433" cy="369971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H="1">
                <a:off x="4449436" y="3036165"/>
                <a:ext cx="539527" cy="363082"/>
              </a:xfrm>
              <a:prstGeom prst="line">
                <a:avLst/>
              </a:prstGeom>
              <a:ln w="1270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8" name="Picture 137" descr="Router_150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294538" y="2867096"/>
                <a:ext cx="338138" cy="338138"/>
              </a:xfrm>
              <a:prstGeom prst="rect">
                <a:avLst/>
              </a:prstGeom>
            </p:spPr>
          </p:pic>
          <p:pic>
            <p:nvPicPr>
              <p:cNvPr id="139" name="Picture 138" descr="Router_150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19893" y="2869935"/>
                <a:ext cx="338138" cy="338138"/>
              </a:xfrm>
              <a:prstGeom prst="rect">
                <a:avLst/>
              </a:prstGeom>
            </p:spPr>
          </p:pic>
          <p:pic>
            <p:nvPicPr>
              <p:cNvPr id="140" name="Picture 139" descr="Router_150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830800" y="3233625"/>
                <a:ext cx="338138" cy="338138"/>
              </a:xfrm>
              <a:prstGeom prst="rect">
                <a:avLst/>
              </a:prstGeom>
            </p:spPr>
          </p:pic>
          <p:pic>
            <p:nvPicPr>
              <p:cNvPr id="141" name="Picture 140" descr="Router_150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280367" y="3230178"/>
                <a:ext cx="338138" cy="33813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6925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 animBg="1"/>
      <p:bldP spid="425" grpId="0" animBg="1"/>
      <p:bldP spid="171" grpId="0" animBg="1"/>
      <p:bldP spid="311" grpId="0"/>
      <p:bldP spid="3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MediaSwift-E</a:t>
            </a:r>
            <a:r>
              <a:rPr lang="ru-RU" dirty="0" smtClean="0"/>
              <a:t>: </a:t>
            </a:r>
            <a:r>
              <a:rPr lang="ru-RU" dirty="0"/>
              <a:t>главные </a:t>
            </a:r>
            <a:r>
              <a:rPr lang="ru-RU" dirty="0" smtClean="0"/>
              <a:t>преимущества</a:t>
            </a: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0" y="214290"/>
            <a:ext cx="8229600" cy="750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28625" y="980728"/>
            <a:ext cx="8280920" cy="539988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Blip>
                <a:blip r:embed="rId2"/>
              </a:buBlip>
              <a:defRPr sz="2400" b="1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●"/>
              <a:defRPr sz="22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○"/>
              <a:defRPr sz="20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Calibri" pitchFamily="34" charset="0"/>
              <a:buChar char="»"/>
              <a:defRPr sz="20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rgbClr val="0061A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Технология </a:t>
            </a:r>
            <a:r>
              <a:rPr lang="ru-RU" sz="1600" dirty="0" err="1"/>
              <a:t>Out</a:t>
            </a:r>
            <a:r>
              <a:rPr lang="ru-RU" sz="1600" dirty="0"/>
              <a:t> </a:t>
            </a:r>
            <a:r>
              <a:rPr lang="ru-RU" sz="1600" dirty="0" err="1"/>
              <a:t>of</a:t>
            </a:r>
            <a:r>
              <a:rPr lang="ru-RU" sz="1600" dirty="0"/>
              <a:t> </a:t>
            </a:r>
            <a:r>
              <a:rPr lang="ru-RU" sz="1600" dirty="0" err="1"/>
              <a:t>Band</a:t>
            </a:r>
            <a:endParaRPr lang="ru-RU" sz="1600" dirty="0"/>
          </a:p>
          <a:p>
            <a:pPr lvl="1"/>
            <a:r>
              <a:rPr lang="ru-RU" sz="1200" dirty="0"/>
              <a:t>В стороне от основного трафика – Не вмешивается и не обрабатывает траффик абонентов</a:t>
            </a:r>
          </a:p>
          <a:p>
            <a:pPr lvl="1"/>
            <a:r>
              <a:rPr lang="ru-RU" sz="1200" dirty="0"/>
              <a:t>Решение </a:t>
            </a:r>
            <a:r>
              <a:rPr lang="ru-RU" sz="1200" dirty="0" err="1"/>
              <a:t>Out-of-band</a:t>
            </a:r>
            <a:r>
              <a:rPr lang="ru-RU" sz="1200" dirty="0"/>
              <a:t> </a:t>
            </a:r>
            <a:r>
              <a:rPr lang="ru-RU" sz="1200" dirty="0" smtClean="0"/>
              <a:t>–</a:t>
            </a:r>
            <a:r>
              <a:rPr lang="en-US" sz="1200" dirty="0" smtClean="0"/>
              <a:t> </a:t>
            </a:r>
            <a:r>
              <a:rPr lang="ru-RU" sz="1200" dirty="0" smtClean="0"/>
              <a:t>не </a:t>
            </a:r>
            <a:r>
              <a:rPr lang="ru-RU" sz="1200" dirty="0"/>
              <a:t>требует симметрической маршрутизации</a:t>
            </a:r>
          </a:p>
          <a:p>
            <a:pPr marL="342900" lvl="3" indent="-342900">
              <a:buBlip>
                <a:blip r:embed="rId2"/>
              </a:buBlip>
            </a:pPr>
            <a:r>
              <a:rPr lang="ru-RU" sz="1600" b="1" dirty="0"/>
              <a:t>Плоскость управления и плоскость данных разделены</a:t>
            </a:r>
            <a:endParaRPr lang="en-US" sz="1600" b="1" dirty="0"/>
          </a:p>
          <a:p>
            <a:pPr marL="800100" lvl="4" indent="-342900">
              <a:buBlip>
                <a:blip r:embed="rId2"/>
              </a:buBlip>
            </a:pPr>
            <a:r>
              <a:rPr lang="ru-RU" sz="1200" dirty="0"/>
              <a:t>Перенаправления</a:t>
            </a:r>
            <a:r>
              <a:rPr lang="en-US" sz="1200" dirty="0"/>
              <a:t> </a:t>
            </a:r>
            <a:r>
              <a:rPr lang="ru-RU" sz="1200" dirty="0"/>
              <a:t>трафика</a:t>
            </a:r>
            <a:r>
              <a:rPr lang="en-US" sz="1200" dirty="0"/>
              <a:t> </a:t>
            </a:r>
            <a:r>
              <a:rPr lang="ru-RU" sz="1200" dirty="0"/>
              <a:t> для </a:t>
            </a:r>
            <a:r>
              <a:rPr lang="en-US" sz="1200" dirty="0"/>
              <a:t>HTTP </a:t>
            </a:r>
            <a:r>
              <a:rPr lang="en-US" sz="1200" dirty="0" smtClean="0"/>
              <a:t>/</a:t>
            </a:r>
            <a:r>
              <a:rPr lang="ru-RU" sz="1200" dirty="0" smtClean="0"/>
              <a:t> Видео </a:t>
            </a:r>
            <a:r>
              <a:rPr lang="ru-RU" sz="1200" dirty="0"/>
              <a:t>и запросов </a:t>
            </a:r>
            <a:r>
              <a:rPr lang="en-US" sz="1200" dirty="0"/>
              <a:t> P2P requests </a:t>
            </a:r>
            <a:r>
              <a:rPr lang="ru-RU" sz="1200" dirty="0"/>
              <a:t>применяется только для контрольного исходящего траффика (</a:t>
            </a:r>
            <a:r>
              <a:rPr lang="en-US" sz="1200" dirty="0"/>
              <a:t>upstream</a:t>
            </a:r>
            <a:r>
              <a:rPr lang="ru-RU" sz="1200" dirty="0"/>
              <a:t>) </a:t>
            </a:r>
            <a:endParaRPr lang="en-US" sz="1200" dirty="0"/>
          </a:p>
          <a:p>
            <a:r>
              <a:rPr lang="ru-RU" sz="1600" dirty="0"/>
              <a:t>Масштабируемость</a:t>
            </a:r>
            <a:endParaRPr lang="en-US" sz="1600" dirty="0"/>
          </a:p>
          <a:p>
            <a:pPr lvl="1"/>
            <a:r>
              <a:rPr lang="ru-RU" sz="1200" dirty="0"/>
              <a:t>Неограниченная гибкость на уровне точки присутствия и сети</a:t>
            </a:r>
            <a:endParaRPr lang="en-US" sz="1200" dirty="0"/>
          </a:p>
          <a:p>
            <a:pPr lvl="1"/>
            <a:r>
              <a:rPr lang="ru-RU" sz="1200" dirty="0"/>
              <a:t>Эффективное использование хранилища контента</a:t>
            </a:r>
            <a:endParaRPr lang="en-US" sz="1200" dirty="0"/>
          </a:p>
          <a:p>
            <a:pPr lvl="2"/>
            <a:r>
              <a:rPr lang="ru-RU" sz="1200" dirty="0"/>
              <a:t>Статистика кэширование основана на общем трафике</a:t>
            </a:r>
            <a:endParaRPr lang="en-US" sz="1200" dirty="0"/>
          </a:p>
          <a:p>
            <a:pPr lvl="2"/>
            <a:r>
              <a:rPr lang="ru-RU" sz="1200" dirty="0"/>
              <a:t>Один файл - одна копия</a:t>
            </a:r>
            <a:endParaRPr lang="en-US" sz="1200" dirty="0"/>
          </a:p>
          <a:p>
            <a:r>
              <a:rPr lang="ru-RU" sz="1600" dirty="0"/>
              <a:t>Поддержка Доменов </a:t>
            </a:r>
            <a:endParaRPr lang="en-US" sz="1600" dirty="0"/>
          </a:p>
          <a:p>
            <a:pPr lvl="1"/>
            <a:r>
              <a:rPr lang="ru-RU" sz="1200" dirty="0"/>
              <a:t>Гибкость расположения Кэша в больших и малых точках присутствия(</a:t>
            </a:r>
            <a:r>
              <a:rPr lang="en-US" sz="1200" dirty="0"/>
              <a:t>POPs</a:t>
            </a:r>
            <a:r>
              <a:rPr lang="ru-RU" sz="1200" dirty="0"/>
              <a:t>)</a:t>
            </a:r>
            <a:endParaRPr lang="en-US" sz="1200" dirty="0"/>
          </a:p>
          <a:p>
            <a:pPr lvl="1"/>
            <a:r>
              <a:rPr lang="ru-RU" sz="1200" dirty="0"/>
              <a:t>Единый центр управления всеми </a:t>
            </a:r>
            <a:r>
              <a:rPr lang="ru-RU" sz="1200" dirty="0" smtClean="0"/>
              <a:t>Доменами</a:t>
            </a:r>
            <a:endParaRPr lang="en-US" sz="1200" dirty="0" smtClean="0"/>
          </a:p>
          <a:p>
            <a:r>
              <a:rPr lang="ru-RU" sz="1600" dirty="0"/>
              <a:t>Высокая пропускная способность, с неограниченным ростом </a:t>
            </a:r>
            <a:endParaRPr lang="en-US" sz="1600" dirty="0"/>
          </a:p>
          <a:p>
            <a:pPr marL="0" indent="0">
              <a:buNone/>
            </a:pPr>
            <a:endParaRPr lang="ru-RU" sz="1400" dirty="0" smtClean="0"/>
          </a:p>
          <a:p>
            <a:pPr marL="342900" lvl="3" indent="-342900">
              <a:buBlip>
                <a:blip r:embed="rId2"/>
              </a:buBlip>
            </a:pPr>
            <a:endParaRPr lang="en-US" dirty="0"/>
          </a:p>
          <a:p>
            <a:endParaRPr lang="ru-RU" sz="1600" dirty="0" smtClean="0"/>
          </a:p>
          <a:p>
            <a:endParaRPr lang="ru-RU" sz="1200" dirty="0" smtClean="0"/>
          </a:p>
          <a:p>
            <a:endParaRPr lang="ru-RU" sz="1200" dirty="0"/>
          </a:p>
        </p:txBody>
      </p:sp>
      <p:sp>
        <p:nvSpPr>
          <p:cNvPr id="5" name="Slide Number Placeholder 51"/>
          <p:cNvSpPr txBox="1">
            <a:spLocks/>
          </p:cNvSpPr>
          <p:nvPr/>
        </p:nvSpPr>
        <p:spPr>
          <a:xfrm>
            <a:off x="0" y="6524627"/>
            <a:ext cx="428625" cy="3333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F2053B-77CC-49AB-80DC-93DAE9525FF3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78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Архитектура прозрачного </a:t>
            </a:r>
            <a:r>
              <a:rPr lang="ru-RU" dirty="0" smtClean="0"/>
              <a:t>кэша</a:t>
            </a:r>
            <a:endParaRPr lang="en-US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0" y="214290"/>
            <a:ext cx="8229600" cy="750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0" y="6524171"/>
            <a:ext cx="428596" cy="33382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60009" y="1484784"/>
            <a:ext cx="2263831" cy="5467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1" u="sng" dirty="0" smtClean="0">
                <a:solidFill>
                  <a:schemeClr val="tx2"/>
                </a:solidFill>
              </a:rPr>
              <a:t>In-Line </a:t>
            </a:r>
            <a:r>
              <a:rPr lang="ru-RU" sz="2400" b="1" u="sng" dirty="0" smtClean="0">
                <a:solidFill>
                  <a:schemeClr val="tx2"/>
                </a:solidFill>
              </a:rPr>
              <a:t>Кэш</a:t>
            </a:r>
            <a:endParaRPr lang="en-US" sz="2400" b="1" u="sng" dirty="0" smtClean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5013176"/>
            <a:ext cx="3929090" cy="57150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Обрабатывает </a:t>
            </a:r>
            <a:r>
              <a:rPr lang="ru-RU" sz="2400" b="1" dirty="0" smtClean="0">
                <a:solidFill>
                  <a:schemeClr val="tx2"/>
                </a:solidFill>
              </a:rPr>
              <a:t>только 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Кэшируемый трафик </a:t>
            </a: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1422" y="4941168"/>
            <a:ext cx="3209010" cy="122413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Обрабатывает </a:t>
            </a:r>
            <a:r>
              <a:rPr lang="ru-RU" sz="2400" b="1" dirty="0" smtClean="0">
                <a:solidFill>
                  <a:schemeClr val="tx2"/>
                </a:solidFill>
              </a:rPr>
              <a:t>весь</a:t>
            </a:r>
          </a:p>
          <a:p>
            <a:r>
              <a:rPr lang="ru-RU" sz="2400" dirty="0" smtClean="0">
                <a:solidFill>
                  <a:schemeClr val="tx2"/>
                </a:solidFill>
              </a:rPr>
              <a:t>трафик </a:t>
            </a:r>
            <a:r>
              <a:rPr lang="ru-RU" sz="2400" dirty="0">
                <a:solidFill>
                  <a:schemeClr val="tx2"/>
                </a:solidFill>
              </a:rPr>
              <a:t>абонентов, 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входящий и исходящий</a:t>
            </a:r>
            <a:endParaRPr lang="en-US" sz="2400" dirty="0">
              <a:solidFill>
                <a:schemeClr val="tx2"/>
              </a:solidFill>
            </a:endParaRPr>
          </a:p>
          <a:p>
            <a:endParaRPr lang="en-US" sz="2400" dirty="0" smtClean="0">
              <a:solidFill>
                <a:schemeClr val="tx2"/>
              </a:solidFill>
            </a:endParaRPr>
          </a:p>
        </p:txBody>
      </p:sp>
      <p:grpSp>
        <p:nvGrpSpPr>
          <p:cNvPr id="9" name="Group 69"/>
          <p:cNvGrpSpPr/>
          <p:nvPr/>
        </p:nvGrpSpPr>
        <p:grpSpPr>
          <a:xfrm>
            <a:off x="4932041" y="2234058"/>
            <a:ext cx="3384375" cy="2252877"/>
            <a:chOff x="6581888" y="1204658"/>
            <a:chExt cx="2356772" cy="1565630"/>
          </a:xfrm>
        </p:grpSpPr>
        <p:cxnSp>
          <p:nvCxnSpPr>
            <p:cNvPr id="10" name="Straight Arrow Connector 9"/>
            <p:cNvCxnSpPr/>
            <p:nvPr/>
          </p:nvCxnSpPr>
          <p:spPr>
            <a:xfrm rot="5400000">
              <a:off x="7193696" y="1631332"/>
              <a:ext cx="480486" cy="795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>
              <a:off x="7208779" y="2571312"/>
              <a:ext cx="386596" cy="13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6200000" flipH="1">
              <a:off x="6947351" y="2096924"/>
              <a:ext cx="1344220" cy="2507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848703" y="1204658"/>
              <a:ext cx="621095" cy="2214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В </a:t>
              </a:r>
              <a:r>
                <a:rPr lang="ru-RU" dirty="0">
                  <a:solidFill>
                    <a:schemeClr val="tx2"/>
                  </a:solidFill>
                </a:rPr>
                <a:t>Кэш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3889" y="2377175"/>
              <a:ext cx="767753" cy="3278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dirty="0">
                  <a:solidFill>
                    <a:schemeClr val="tx2"/>
                  </a:solidFill>
                </a:rPr>
                <a:t>Не кэшированный</a:t>
              </a:r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81888" y="2361806"/>
              <a:ext cx="819508" cy="3278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1600" dirty="0">
                  <a:solidFill>
                    <a:schemeClr val="tx2"/>
                  </a:solidFill>
                </a:rPr>
                <a:t>Из </a:t>
              </a:r>
              <a:r>
                <a:rPr lang="ru-RU" sz="1600" dirty="0" smtClean="0">
                  <a:solidFill>
                    <a:schemeClr val="tx2"/>
                  </a:solidFill>
                </a:rPr>
                <a:t>Кэша </a:t>
              </a:r>
              <a:r>
                <a:rPr lang="en-US" sz="1600" dirty="0">
                  <a:solidFill>
                    <a:schemeClr val="tx2"/>
                  </a:solidFill>
                </a:rPr>
                <a:t>(</a:t>
              </a:r>
              <a:r>
                <a:rPr lang="ru-RU" sz="1600" dirty="0">
                  <a:solidFill>
                    <a:schemeClr val="tx2"/>
                  </a:solidFill>
                </a:rPr>
                <a:t>сгенерированный</a:t>
              </a:r>
              <a:r>
                <a:rPr lang="en-US" dirty="0">
                  <a:solidFill>
                    <a:schemeClr val="tx2"/>
                  </a:solidFill>
                </a:rPr>
                <a:t>)</a:t>
              </a:r>
            </a:p>
            <a:p>
              <a:endParaRPr lang="en-US" dirty="0">
                <a:solidFill>
                  <a:schemeClr val="tx2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16200000" flipV="1">
              <a:off x="7817538" y="2160184"/>
              <a:ext cx="1135535" cy="15568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7217547" y="1864894"/>
              <a:ext cx="1312844" cy="513473"/>
            </a:xfrm>
            <a:prstGeom prst="roundRect">
              <a:avLst/>
            </a:prstGeom>
            <a:solidFill>
              <a:schemeClr val="accent4">
                <a:lumMod val="50000"/>
                <a:alpha val="77000"/>
              </a:schemeClr>
            </a:solidFill>
            <a:ln>
              <a:solidFill>
                <a:schemeClr val="bg1"/>
              </a:solidFill>
            </a:ln>
            <a:effectLst>
              <a:outerShdw blurRad="50800" dist="25400" dir="2700000" algn="tl" rotWithShape="0">
                <a:schemeClr val="accent2">
                  <a:lumMod val="50000"/>
                  <a:alpha val="1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>
                <a:defRPr/>
              </a:pPr>
              <a:r>
                <a:rPr lang="en-US" sz="12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In-line </a:t>
              </a:r>
              <a:r>
                <a:rPr lang="ru-RU" sz="12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кэш</a:t>
              </a:r>
              <a:endParaRPr lang="en-US" sz="1200" b="1" dirty="0">
                <a:solidFill>
                  <a:schemeClr val="bg1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854127" y="1217438"/>
              <a:ext cx="1084533" cy="3480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1600" b="1" dirty="0">
                  <a:solidFill>
                    <a:schemeClr val="tx2"/>
                  </a:solidFill>
                </a:rPr>
                <a:t>Исходящий трафик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9633" y="1484784"/>
            <a:ext cx="3910359" cy="3153272"/>
            <a:chOff x="589633" y="1484784"/>
            <a:chExt cx="3910359" cy="3153272"/>
          </a:xfrm>
        </p:grpSpPr>
        <p:grpSp>
          <p:nvGrpSpPr>
            <p:cNvPr id="20" name="Group 57"/>
            <p:cNvGrpSpPr/>
            <p:nvPr/>
          </p:nvGrpSpPr>
          <p:grpSpPr>
            <a:xfrm>
              <a:off x="1036146" y="1484784"/>
              <a:ext cx="3463846" cy="3153272"/>
              <a:chOff x="1036146" y="1484784"/>
              <a:chExt cx="3463846" cy="3153272"/>
            </a:xfrm>
          </p:grpSpPr>
          <p:grpSp>
            <p:nvGrpSpPr>
              <p:cNvPr id="23" name="Group 380"/>
              <p:cNvGrpSpPr/>
              <p:nvPr/>
            </p:nvGrpSpPr>
            <p:grpSpPr>
              <a:xfrm rot="5400000">
                <a:off x="1476992" y="2511184"/>
                <a:ext cx="860446" cy="1742137"/>
                <a:chOff x="1933576" y="2372310"/>
                <a:chExt cx="515902" cy="1044542"/>
              </a:xfrm>
            </p:grpSpPr>
            <p:sp>
              <p:nvSpPr>
                <p:cNvPr id="31" name="Freeform 101"/>
                <p:cNvSpPr>
                  <a:spLocks/>
                </p:cNvSpPr>
                <p:nvPr/>
              </p:nvSpPr>
              <p:spPr bwMode="auto">
                <a:xfrm>
                  <a:off x="1938353" y="2372310"/>
                  <a:ext cx="509533" cy="296166"/>
                </a:xfrm>
                <a:custGeom>
                  <a:avLst/>
                  <a:gdLst/>
                  <a:ahLst/>
                  <a:cxnLst>
                    <a:cxn ang="0">
                      <a:pos x="290" y="0"/>
                    </a:cxn>
                    <a:cxn ang="0">
                      <a:pos x="0" y="157"/>
                    </a:cxn>
                    <a:cxn ang="0">
                      <a:pos x="29" y="185"/>
                    </a:cxn>
                    <a:cxn ang="0">
                      <a:pos x="28" y="186"/>
                    </a:cxn>
                    <a:cxn ang="0">
                      <a:pos x="28" y="186"/>
                    </a:cxn>
                    <a:cxn ang="0">
                      <a:pos x="320" y="31"/>
                    </a:cxn>
                    <a:cxn ang="0">
                      <a:pos x="28" y="186"/>
                    </a:cxn>
                    <a:cxn ang="0">
                      <a:pos x="320" y="31"/>
                    </a:cxn>
                    <a:cxn ang="0">
                      <a:pos x="290" y="1"/>
                    </a:cxn>
                    <a:cxn ang="0">
                      <a:pos x="305" y="16"/>
                    </a:cxn>
                    <a:cxn ang="0">
                      <a:pos x="290" y="0"/>
                    </a:cxn>
                  </a:cxnLst>
                  <a:rect l="0" t="0" r="r" b="b"/>
                  <a:pathLst>
                    <a:path w="320" h="186">
                      <a:moveTo>
                        <a:pt x="290" y="0"/>
                      </a:moveTo>
                      <a:lnTo>
                        <a:pt x="0" y="157"/>
                      </a:lnTo>
                      <a:lnTo>
                        <a:pt x="29" y="185"/>
                      </a:lnTo>
                      <a:lnTo>
                        <a:pt x="28" y="186"/>
                      </a:lnTo>
                      <a:lnTo>
                        <a:pt x="28" y="186"/>
                      </a:lnTo>
                      <a:lnTo>
                        <a:pt x="320" y="31"/>
                      </a:lnTo>
                      <a:lnTo>
                        <a:pt x="28" y="186"/>
                      </a:lnTo>
                      <a:lnTo>
                        <a:pt x="320" y="31"/>
                      </a:lnTo>
                      <a:lnTo>
                        <a:pt x="290" y="1"/>
                      </a:lnTo>
                      <a:lnTo>
                        <a:pt x="305" y="16"/>
                      </a:lnTo>
                      <a:lnTo>
                        <a:pt x="290" y="0"/>
                      </a:lnTo>
                      <a:close/>
                    </a:path>
                  </a:pathLst>
                </a:custGeom>
                <a:solidFill>
                  <a:srgbClr val="7DA0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2" name="Freeform 102"/>
                <p:cNvSpPr>
                  <a:spLocks/>
                </p:cNvSpPr>
                <p:nvPr/>
              </p:nvSpPr>
              <p:spPr bwMode="auto">
                <a:xfrm>
                  <a:off x="1938353" y="2372310"/>
                  <a:ext cx="509533" cy="296166"/>
                </a:xfrm>
                <a:custGeom>
                  <a:avLst/>
                  <a:gdLst/>
                  <a:ahLst/>
                  <a:cxnLst>
                    <a:cxn ang="0">
                      <a:pos x="290" y="0"/>
                    </a:cxn>
                    <a:cxn ang="0">
                      <a:pos x="0" y="157"/>
                    </a:cxn>
                    <a:cxn ang="0">
                      <a:pos x="29" y="185"/>
                    </a:cxn>
                    <a:cxn ang="0">
                      <a:pos x="28" y="186"/>
                    </a:cxn>
                    <a:cxn ang="0">
                      <a:pos x="28" y="186"/>
                    </a:cxn>
                    <a:cxn ang="0">
                      <a:pos x="320" y="31"/>
                    </a:cxn>
                    <a:cxn ang="0">
                      <a:pos x="28" y="186"/>
                    </a:cxn>
                    <a:cxn ang="0">
                      <a:pos x="320" y="31"/>
                    </a:cxn>
                    <a:cxn ang="0">
                      <a:pos x="290" y="1"/>
                    </a:cxn>
                    <a:cxn ang="0">
                      <a:pos x="305" y="16"/>
                    </a:cxn>
                    <a:cxn ang="0">
                      <a:pos x="290" y="0"/>
                    </a:cxn>
                  </a:cxnLst>
                  <a:rect l="0" t="0" r="r" b="b"/>
                  <a:pathLst>
                    <a:path w="320" h="186">
                      <a:moveTo>
                        <a:pt x="290" y="0"/>
                      </a:moveTo>
                      <a:lnTo>
                        <a:pt x="0" y="157"/>
                      </a:lnTo>
                      <a:lnTo>
                        <a:pt x="29" y="185"/>
                      </a:lnTo>
                      <a:lnTo>
                        <a:pt x="28" y="186"/>
                      </a:lnTo>
                      <a:lnTo>
                        <a:pt x="28" y="186"/>
                      </a:lnTo>
                      <a:lnTo>
                        <a:pt x="320" y="31"/>
                      </a:lnTo>
                      <a:lnTo>
                        <a:pt x="28" y="186"/>
                      </a:lnTo>
                      <a:lnTo>
                        <a:pt x="320" y="31"/>
                      </a:lnTo>
                      <a:lnTo>
                        <a:pt x="290" y="1"/>
                      </a:lnTo>
                      <a:lnTo>
                        <a:pt x="305" y="16"/>
                      </a:lnTo>
                      <a:lnTo>
                        <a:pt x="290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3" name="Freeform 103"/>
                <p:cNvSpPr>
                  <a:spLocks/>
                </p:cNvSpPr>
                <p:nvPr/>
              </p:nvSpPr>
              <p:spPr bwMode="auto">
                <a:xfrm>
                  <a:off x="2400117" y="2373902"/>
                  <a:ext cx="47769" cy="47769"/>
                </a:xfrm>
                <a:custGeom>
                  <a:avLst/>
                  <a:gdLst/>
                  <a:ahLst/>
                  <a:cxnLst>
                    <a:cxn ang="0">
                      <a:pos x="30" y="30"/>
                    </a:cxn>
                    <a:cxn ang="0">
                      <a:pos x="0" y="0"/>
                    </a:cxn>
                    <a:cxn ang="0">
                      <a:pos x="30" y="29"/>
                    </a:cxn>
                    <a:cxn ang="0">
                      <a:pos x="30" y="30"/>
                    </a:cxn>
                  </a:cxnLst>
                  <a:rect l="0" t="0" r="r" b="b"/>
                  <a:pathLst>
                    <a:path w="30" h="30">
                      <a:moveTo>
                        <a:pt x="30" y="30"/>
                      </a:moveTo>
                      <a:lnTo>
                        <a:pt x="0" y="0"/>
                      </a:lnTo>
                      <a:lnTo>
                        <a:pt x="30" y="29"/>
                      </a:lnTo>
                      <a:lnTo>
                        <a:pt x="30" y="30"/>
                      </a:lnTo>
                      <a:close/>
                    </a:path>
                  </a:pathLst>
                </a:custGeom>
                <a:solidFill>
                  <a:srgbClr val="BBBBB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4" name="Freeform 104"/>
                <p:cNvSpPr>
                  <a:spLocks/>
                </p:cNvSpPr>
                <p:nvPr/>
              </p:nvSpPr>
              <p:spPr bwMode="auto">
                <a:xfrm>
                  <a:off x="2400117" y="2373902"/>
                  <a:ext cx="47769" cy="47769"/>
                </a:xfrm>
                <a:custGeom>
                  <a:avLst/>
                  <a:gdLst/>
                  <a:ahLst/>
                  <a:cxnLst>
                    <a:cxn ang="0">
                      <a:pos x="30" y="30"/>
                    </a:cxn>
                    <a:cxn ang="0">
                      <a:pos x="0" y="0"/>
                    </a:cxn>
                    <a:cxn ang="0">
                      <a:pos x="30" y="29"/>
                    </a:cxn>
                    <a:cxn ang="0">
                      <a:pos x="30" y="30"/>
                    </a:cxn>
                  </a:cxnLst>
                  <a:rect l="0" t="0" r="r" b="b"/>
                  <a:pathLst>
                    <a:path w="30" h="30">
                      <a:moveTo>
                        <a:pt x="30" y="30"/>
                      </a:moveTo>
                      <a:lnTo>
                        <a:pt x="0" y="0"/>
                      </a:lnTo>
                      <a:lnTo>
                        <a:pt x="30" y="29"/>
                      </a:lnTo>
                      <a:lnTo>
                        <a:pt x="30" y="3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5" name="Freeform 105"/>
                <p:cNvSpPr>
                  <a:spLocks/>
                </p:cNvSpPr>
                <p:nvPr/>
              </p:nvSpPr>
              <p:spPr bwMode="auto">
                <a:xfrm>
                  <a:off x="1935168" y="2625484"/>
                  <a:ext cx="47769" cy="5429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11"/>
                    </a:cxn>
                    <a:cxn ang="0">
                      <a:pos x="30" y="341"/>
                    </a:cxn>
                    <a:cxn ang="0">
                      <a:pos x="30" y="27"/>
                    </a:cxn>
                    <a:cxn ang="0">
                      <a:pos x="29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0" h="341">
                      <a:moveTo>
                        <a:pt x="0" y="0"/>
                      </a:moveTo>
                      <a:lnTo>
                        <a:pt x="0" y="311"/>
                      </a:lnTo>
                      <a:lnTo>
                        <a:pt x="30" y="341"/>
                      </a:lnTo>
                      <a:lnTo>
                        <a:pt x="30" y="27"/>
                      </a:lnTo>
                      <a:lnTo>
                        <a:pt x="29" y="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F7A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6" name="Freeform 106"/>
                <p:cNvSpPr>
                  <a:spLocks/>
                </p:cNvSpPr>
                <p:nvPr/>
              </p:nvSpPr>
              <p:spPr bwMode="auto">
                <a:xfrm>
                  <a:off x="1935168" y="2625484"/>
                  <a:ext cx="47769" cy="5429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11"/>
                    </a:cxn>
                    <a:cxn ang="0">
                      <a:pos x="30" y="341"/>
                    </a:cxn>
                    <a:cxn ang="0">
                      <a:pos x="30" y="27"/>
                    </a:cxn>
                    <a:cxn ang="0">
                      <a:pos x="29" y="2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0" h="341">
                      <a:moveTo>
                        <a:pt x="0" y="0"/>
                      </a:moveTo>
                      <a:lnTo>
                        <a:pt x="0" y="311"/>
                      </a:lnTo>
                      <a:lnTo>
                        <a:pt x="30" y="341"/>
                      </a:lnTo>
                      <a:lnTo>
                        <a:pt x="30" y="27"/>
                      </a:lnTo>
                      <a:lnTo>
                        <a:pt x="29" y="2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7" name="Freeform 107"/>
                <p:cNvSpPr>
                  <a:spLocks/>
                </p:cNvSpPr>
                <p:nvPr/>
              </p:nvSpPr>
              <p:spPr bwMode="auto">
                <a:xfrm>
                  <a:off x="1933576" y="2619115"/>
                  <a:ext cx="50953" cy="52546"/>
                </a:xfrm>
                <a:custGeom>
                  <a:avLst/>
                  <a:gdLst/>
                  <a:ahLst/>
                  <a:cxnLst>
                    <a:cxn ang="0">
                      <a:pos x="30" y="33"/>
                    </a:cxn>
                    <a:cxn ang="0">
                      <a:pos x="0" y="3"/>
                    </a:cxn>
                    <a:cxn ang="0">
                      <a:pos x="3" y="0"/>
                    </a:cxn>
                    <a:cxn ang="0">
                      <a:pos x="32" y="30"/>
                    </a:cxn>
                    <a:cxn ang="0">
                      <a:pos x="30" y="33"/>
                    </a:cxn>
                  </a:cxnLst>
                  <a:rect l="0" t="0" r="r" b="b"/>
                  <a:pathLst>
                    <a:path w="32" h="33">
                      <a:moveTo>
                        <a:pt x="30" y="33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2" y="30"/>
                      </a:lnTo>
                      <a:lnTo>
                        <a:pt x="30" y="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8" name="Freeform 108"/>
                <p:cNvSpPr>
                  <a:spLocks/>
                </p:cNvSpPr>
                <p:nvPr/>
              </p:nvSpPr>
              <p:spPr bwMode="auto">
                <a:xfrm>
                  <a:off x="1933576" y="2619115"/>
                  <a:ext cx="50953" cy="52546"/>
                </a:xfrm>
                <a:custGeom>
                  <a:avLst/>
                  <a:gdLst/>
                  <a:ahLst/>
                  <a:cxnLst>
                    <a:cxn ang="0">
                      <a:pos x="30" y="33"/>
                    </a:cxn>
                    <a:cxn ang="0">
                      <a:pos x="0" y="3"/>
                    </a:cxn>
                    <a:cxn ang="0">
                      <a:pos x="3" y="0"/>
                    </a:cxn>
                    <a:cxn ang="0">
                      <a:pos x="32" y="30"/>
                    </a:cxn>
                    <a:cxn ang="0">
                      <a:pos x="30" y="33"/>
                    </a:cxn>
                  </a:cxnLst>
                  <a:rect l="0" t="0" r="r" b="b"/>
                  <a:pathLst>
                    <a:path w="32" h="33">
                      <a:moveTo>
                        <a:pt x="30" y="33"/>
                      </a:move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2" y="30"/>
                      </a:lnTo>
                      <a:lnTo>
                        <a:pt x="30" y="33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39" name="Freeform 109"/>
                <p:cNvSpPr>
                  <a:spLocks/>
                </p:cNvSpPr>
                <p:nvPr/>
              </p:nvSpPr>
              <p:spPr bwMode="auto">
                <a:xfrm>
                  <a:off x="1982937" y="2421671"/>
                  <a:ext cx="464949" cy="995181"/>
                </a:xfrm>
                <a:custGeom>
                  <a:avLst/>
                  <a:gdLst/>
                  <a:ahLst/>
                  <a:cxnLst>
                    <a:cxn ang="0">
                      <a:pos x="292" y="0"/>
                    </a:cxn>
                    <a:cxn ang="0">
                      <a:pos x="292" y="0"/>
                    </a:cxn>
                    <a:cxn ang="0">
                      <a:pos x="292" y="0"/>
                    </a:cxn>
                    <a:cxn ang="0">
                      <a:pos x="292" y="0"/>
                    </a:cxn>
                    <a:cxn ang="0">
                      <a:pos x="0" y="155"/>
                    </a:cxn>
                    <a:cxn ang="0">
                      <a:pos x="0" y="469"/>
                    </a:cxn>
                    <a:cxn ang="0">
                      <a:pos x="292" y="625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2" h="625">
                      <a:moveTo>
                        <a:pt x="292" y="0"/>
                      </a:moveTo>
                      <a:lnTo>
                        <a:pt x="292" y="0"/>
                      </a:lnTo>
                      <a:lnTo>
                        <a:pt x="292" y="0"/>
                      </a:lnTo>
                      <a:lnTo>
                        <a:pt x="292" y="0"/>
                      </a:lnTo>
                      <a:lnTo>
                        <a:pt x="0" y="155"/>
                      </a:lnTo>
                      <a:lnTo>
                        <a:pt x="0" y="469"/>
                      </a:lnTo>
                      <a:lnTo>
                        <a:pt x="292" y="625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solidFill>
                  <a:srgbClr val="0068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0" name="Freeform 110"/>
                <p:cNvSpPr>
                  <a:spLocks/>
                </p:cNvSpPr>
                <p:nvPr/>
              </p:nvSpPr>
              <p:spPr bwMode="auto">
                <a:xfrm>
                  <a:off x="1982937" y="2421671"/>
                  <a:ext cx="464949" cy="995181"/>
                </a:xfrm>
                <a:custGeom>
                  <a:avLst/>
                  <a:gdLst/>
                  <a:ahLst/>
                  <a:cxnLst>
                    <a:cxn ang="0">
                      <a:pos x="292" y="0"/>
                    </a:cxn>
                    <a:cxn ang="0">
                      <a:pos x="292" y="0"/>
                    </a:cxn>
                    <a:cxn ang="0">
                      <a:pos x="292" y="0"/>
                    </a:cxn>
                    <a:cxn ang="0">
                      <a:pos x="292" y="0"/>
                    </a:cxn>
                    <a:cxn ang="0">
                      <a:pos x="0" y="155"/>
                    </a:cxn>
                    <a:cxn ang="0">
                      <a:pos x="0" y="469"/>
                    </a:cxn>
                    <a:cxn ang="0">
                      <a:pos x="292" y="625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2" h="625">
                      <a:moveTo>
                        <a:pt x="292" y="0"/>
                      </a:moveTo>
                      <a:lnTo>
                        <a:pt x="292" y="0"/>
                      </a:lnTo>
                      <a:lnTo>
                        <a:pt x="292" y="0"/>
                      </a:lnTo>
                      <a:lnTo>
                        <a:pt x="292" y="0"/>
                      </a:lnTo>
                      <a:lnTo>
                        <a:pt x="0" y="155"/>
                      </a:lnTo>
                      <a:lnTo>
                        <a:pt x="0" y="469"/>
                      </a:lnTo>
                      <a:lnTo>
                        <a:pt x="292" y="625"/>
                      </a:lnTo>
                      <a:lnTo>
                        <a:pt x="292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1" name="Rectangle 111"/>
                <p:cNvSpPr>
                  <a:spLocks noChangeArrowheads="1"/>
                </p:cNvSpPr>
                <p:nvPr/>
              </p:nvSpPr>
              <p:spPr bwMode="auto">
                <a:xfrm>
                  <a:off x="2447886" y="2421671"/>
                  <a:ext cx="1592" cy="1592"/>
                </a:xfrm>
                <a:prstGeom prst="rect">
                  <a:avLst/>
                </a:prstGeom>
                <a:solidFill>
                  <a:srgbClr val="0068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2" name="Freeform 112"/>
                <p:cNvSpPr>
                  <a:spLocks/>
                </p:cNvSpPr>
                <p:nvPr/>
              </p:nvSpPr>
              <p:spPr bwMode="auto">
                <a:xfrm>
                  <a:off x="2447886" y="2421671"/>
                  <a:ext cx="1592" cy="15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3" name="Freeform 113"/>
                <p:cNvSpPr>
                  <a:spLocks/>
                </p:cNvSpPr>
                <p:nvPr/>
              </p:nvSpPr>
              <p:spPr bwMode="auto">
                <a:xfrm>
                  <a:off x="1982937" y="2421671"/>
                  <a:ext cx="464949" cy="246805"/>
                </a:xfrm>
                <a:custGeom>
                  <a:avLst/>
                  <a:gdLst/>
                  <a:ahLst/>
                  <a:cxnLst>
                    <a:cxn ang="0">
                      <a:pos x="292" y="0"/>
                    </a:cxn>
                    <a:cxn ang="0">
                      <a:pos x="0" y="155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2" h="155">
                      <a:moveTo>
                        <a:pt x="292" y="0"/>
                      </a:moveTo>
                      <a:lnTo>
                        <a:pt x="0" y="155"/>
                      </a:lnTo>
                      <a:lnTo>
                        <a:pt x="292" y="0"/>
                      </a:lnTo>
                      <a:close/>
                    </a:path>
                  </a:pathLst>
                </a:custGeom>
                <a:solidFill>
                  <a:srgbClr val="7C98B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4" name="Freeform 114"/>
                <p:cNvSpPr>
                  <a:spLocks/>
                </p:cNvSpPr>
                <p:nvPr/>
              </p:nvSpPr>
              <p:spPr bwMode="auto">
                <a:xfrm>
                  <a:off x="1982937" y="2421671"/>
                  <a:ext cx="464949" cy="246805"/>
                </a:xfrm>
                <a:custGeom>
                  <a:avLst/>
                  <a:gdLst/>
                  <a:ahLst/>
                  <a:cxnLst>
                    <a:cxn ang="0">
                      <a:pos x="292" y="0"/>
                    </a:cxn>
                    <a:cxn ang="0">
                      <a:pos x="0" y="155"/>
                    </a:cxn>
                    <a:cxn ang="0">
                      <a:pos x="292" y="0"/>
                    </a:cxn>
                  </a:cxnLst>
                  <a:rect l="0" t="0" r="r" b="b"/>
                  <a:pathLst>
                    <a:path w="292" h="155">
                      <a:moveTo>
                        <a:pt x="292" y="0"/>
                      </a:moveTo>
                      <a:lnTo>
                        <a:pt x="0" y="155"/>
                      </a:lnTo>
                      <a:lnTo>
                        <a:pt x="292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5" name="Freeform 115"/>
                <p:cNvSpPr>
                  <a:spLocks/>
                </p:cNvSpPr>
                <p:nvPr/>
              </p:nvSpPr>
              <p:spPr bwMode="auto">
                <a:xfrm>
                  <a:off x="2447886" y="2421671"/>
                  <a:ext cx="1592" cy="15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7A5B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6" name="Freeform 116"/>
                <p:cNvSpPr>
                  <a:spLocks/>
                </p:cNvSpPr>
                <p:nvPr/>
              </p:nvSpPr>
              <p:spPr bwMode="auto">
                <a:xfrm>
                  <a:off x="2447886" y="2421671"/>
                  <a:ext cx="1592" cy="15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7" name="Rectangle 117"/>
                <p:cNvSpPr>
                  <a:spLocks noChangeArrowheads="1"/>
                </p:cNvSpPr>
                <p:nvPr/>
              </p:nvSpPr>
              <p:spPr bwMode="auto">
                <a:xfrm>
                  <a:off x="1978160" y="2668476"/>
                  <a:ext cx="6369" cy="49997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8" name="Freeform 118"/>
                <p:cNvSpPr>
                  <a:spLocks/>
                </p:cNvSpPr>
                <p:nvPr/>
              </p:nvSpPr>
              <p:spPr bwMode="auto">
                <a:xfrm>
                  <a:off x="2204265" y="2776751"/>
                  <a:ext cx="206998" cy="103499"/>
                </a:xfrm>
                <a:custGeom>
                  <a:avLst/>
                  <a:gdLst/>
                  <a:ahLst/>
                  <a:cxnLst>
                    <a:cxn ang="0">
                      <a:pos x="8" y="61"/>
                    </a:cxn>
                    <a:cxn ang="0">
                      <a:pos x="65" y="47"/>
                    </a:cxn>
                    <a:cxn ang="0">
                      <a:pos x="69" y="65"/>
                    </a:cxn>
                    <a:cxn ang="0">
                      <a:pos x="130" y="16"/>
                    </a:cxn>
                    <a:cxn ang="0">
                      <a:pos x="54" y="0"/>
                    </a:cxn>
                    <a:cxn ang="0">
                      <a:pos x="59" y="16"/>
                    </a:cxn>
                    <a:cxn ang="0">
                      <a:pos x="0" y="30"/>
                    </a:cxn>
                    <a:cxn ang="0">
                      <a:pos x="8" y="61"/>
                    </a:cxn>
                  </a:cxnLst>
                  <a:rect l="0" t="0" r="r" b="b"/>
                  <a:pathLst>
                    <a:path w="130" h="65">
                      <a:moveTo>
                        <a:pt x="8" y="61"/>
                      </a:moveTo>
                      <a:lnTo>
                        <a:pt x="65" y="47"/>
                      </a:lnTo>
                      <a:lnTo>
                        <a:pt x="69" y="65"/>
                      </a:lnTo>
                      <a:lnTo>
                        <a:pt x="130" y="16"/>
                      </a:lnTo>
                      <a:lnTo>
                        <a:pt x="54" y="0"/>
                      </a:lnTo>
                      <a:lnTo>
                        <a:pt x="59" y="16"/>
                      </a:lnTo>
                      <a:lnTo>
                        <a:pt x="0" y="30"/>
                      </a:lnTo>
                      <a:lnTo>
                        <a:pt x="8" y="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49" name="Freeform 119"/>
                <p:cNvSpPr>
                  <a:spLocks/>
                </p:cNvSpPr>
                <p:nvPr/>
              </p:nvSpPr>
              <p:spPr bwMode="auto">
                <a:xfrm>
                  <a:off x="2019560" y="2910503"/>
                  <a:ext cx="171967" cy="5732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66" y="27"/>
                    </a:cxn>
                    <a:cxn ang="0">
                      <a:pos x="66" y="36"/>
                    </a:cxn>
                    <a:cxn ang="0">
                      <a:pos x="108" y="17"/>
                    </a:cxn>
                    <a:cxn ang="0">
                      <a:pos x="66" y="0"/>
                    </a:cxn>
                    <a:cxn ang="0">
                      <a:pos x="66" y="9"/>
                    </a:cxn>
                    <a:cxn ang="0">
                      <a:pos x="0" y="9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08" h="36">
                      <a:moveTo>
                        <a:pt x="0" y="27"/>
                      </a:moveTo>
                      <a:lnTo>
                        <a:pt x="66" y="27"/>
                      </a:lnTo>
                      <a:lnTo>
                        <a:pt x="66" y="36"/>
                      </a:lnTo>
                      <a:lnTo>
                        <a:pt x="108" y="17"/>
                      </a:lnTo>
                      <a:lnTo>
                        <a:pt x="66" y="0"/>
                      </a:lnTo>
                      <a:lnTo>
                        <a:pt x="66" y="9"/>
                      </a:lnTo>
                      <a:lnTo>
                        <a:pt x="0" y="9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50" name="Freeform 120"/>
                <p:cNvSpPr>
                  <a:spLocks/>
                </p:cNvSpPr>
                <p:nvPr/>
              </p:nvSpPr>
              <p:spPr bwMode="auto">
                <a:xfrm>
                  <a:off x="2209042" y="2592046"/>
                  <a:ext cx="191075" cy="117829"/>
                </a:xfrm>
                <a:custGeom>
                  <a:avLst/>
                  <a:gdLst/>
                  <a:ahLst/>
                  <a:cxnLst>
                    <a:cxn ang="0">
                      <a:pos x="15" y="74"/>
                    </a:cxn>
                    <a:cxn ang="0">
                      <a:pos x="66" y="47"/>
                    </a:cxn>
                    <a:cxn ang="0">
                      <a:pos x="74" y="62"/>
                    </a:cxn>
                    <a:cxn ang="0">
                      <a:pos x="120" y="0"/>
                    </a:cxn>
                    <a:cxn ang="0">
                      <a:pos x="43" y="4"/>
                    </a:cxn>
                    <a:cxn ang="0">
                      <a:pos x="51" y="19"/>
                    </a:cxn>
                    <a:cxn ang="0">
                      <a:pos x="0" y="46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20" h="74">
                      <a:moveTo>
                        <a:pt x="15" y="74"/>
                      </a:moveTo>
                      <a:lnTo>
                        <a:pt x="66" y="47"/>
                      </a:lnTo>
                      <a:lnTo>
                        <a:pt x="74" y="62"/>
                      </a:lnTo>
                      <a:lnTo>
                        <a:pt x="120" y="0"/>
                      </a:lnTo>
                      <a:lnTo>
                        <a:pt x="43" y="4"/>
                      </a:lnTo>
                      <a:lnTo>
                        <a:pt x="51" y="19"/>
                      </a:lnTo>
                      <a:lnTo>
                        <a:pt x="0" y="46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51" name="Freeform 121"/>
                <p:cNvSpPr>
                  <a:spLocks/>
                </p:cNvSpPr>
                <p:nvPr/>
              </p:nvSpPr>
              <p:spPr bwMode="auto">
                <a:xfrm>
                  <a:off x="2204265" y="2978972"/>
                  <a:ext cx="202221" cy="103499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67" y="19"/>
                    </a:cxn>
                    <a:cxn ang="0">
                      <a:pos x="72" y="3"/>
                    </a:cxn>
                    <a:cxn ang="0">
                      <a:pos x="127" y="56"/>
                    </a:cxn>
                    <a:cxn ang="0">
                      <a:pos x="52" y="65"/>
                    </a:cxn>
                    <a:cxn ang="0">
                      <a:pos x="57" y="49"/>
                    </a:cxn>
                    <a:cxn ang="0">
                      <a:pos x="0" y="31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27" h="65">
                      <a:moveTo>
                        <a:pt x="11" y="0"/>
                      </a:moveTo>
                      <a:lnTo>
                        <a:pt x="67" y="19"/>
                      </a:lnTo>
                      <a:lnTo>
                        <a:pt x="72" y="3"/>
                      </a:lnTo>
                      <a:lnTo>
                        <a:pt x="127" y="56"/>
                      </a:lnTo>
                      <a:lnTo>
                        <a:pt x="52" y="65"/>
                      </a:lnTo>
                      <a:lnTo>
                        <a:pt x="57" y="49"/>
                      </a:lnTo>
                      <a:lnTo>
                        <a:pt x="0" y="3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  <p:sp>
              <p:nvSpPr>
                <p:cNvPr id="52" name="Freeform 122"/>
                <p:cNvSpPr>
                  <a:spLocks/>
                </p:cNvSpPr>
                <p:nvPr/>
              </p:nvSpPr>
              <p:spPr bwMode="auto">
                <a:xfrm>
                  <a:off x="2207450" y="3154124"/>
                  <a:ext cx="191075" cy="117829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67" y="28"/>
                    </a:cxn>
                    <a:cxn ang="0">
                      <a:pos x="74" y="13"/>
                    </a:cxn>
                    <a:cxn ang="0">
                      <a:pos x="120" y="74"/>
                    </a:cxn>
                    <a:cxn ang="0">
                      <a:pos x="43" y="71"/>
                    </a:cxn>
                    <a:cxn ang="0">
                      <a:pos x="51" y="56"/>
                    </a:cxn>
                    <a:cxn ang="0">
                      <a:pos x="0" y="28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20" h="74">
                      <a:moveTo>
                        <a:pt x="15" y="0"/>
                      </a:moveTo>
                      <a:lnTo>
                        <a:pt x="67" y="28"/>
                      </a:lnTo>
                      <a:lnTo>
                        <a:pt x="74" y="13"/>
                      </a:lnTo>
                      <a:lnTo>
                        <a:pt x="120" y="74"/>
                      </a:lnTo>
                      <a:lnTo>
                        <a:pt x="43" y="71"/>
                      </a:lnTo>
                      <a:lnTo>
                        <a:pt x="51" y="56"/>
                      </a:lnTo>
                      <a:lnTo>
                        <a:pt x="0" y="28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/>
                </a:p>
              </p:txBody>
            </p:sp>
          </p:grpSp>
          <p:cxnSp>
            <p:nvCxnSpPr>
              <p:cNvPr id="24" name="Straight Arrow Connector 23"/>
              <p:cNvCxnSpPr/>
              <p:nvPr/>
            </p:nvCxnSpPr>
            <p:spPr>
              <a:xfrm rot="5400000">
                <a:off x="1494308" y="2553836"/>
                <a:ext cx="801377" cy="1326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rot="5400000">
                <a:off x="1544303" y="4121579"/>
                <a:ext cx="644783" cy="227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rot="5400000">
                <a:off x="1751270" y="3302831"/>
                <a:ext cx="2258851" cy="6420"/>
              </a:xfrm>
              <a:prstGeom prst="straightConnector1">
                <a:avLst/>
              </a:prstGeom>
              <a:ln w="38100"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2215276" y="4200842"/>
                <a:ext cx="1855742" cy="43721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lvl="0"/>
                <a:r>
                  <a:rPr lang="ru-RU" dirty="0">
                    <a:solidFill>
                      <a:srgbClr val="4D4D4D"/>
                    </a:solidFill>
                  </a:rPr>
                  <a:t>Не кэшированный</a:t>
                </a:r>
                <a:endParaRPr lang="en-US" dirty="0">
                  <a:solidFill>
                    <a:srgbClr val="4D4D4D"/>
                  </a:solidFill>
                </a:endParaRPr>
              </a:p>
            </p:txBody>
          </p:sp>
          <p:cxnSp>
            <p:nvCxnSpPr>
              <p:cNvPr id="28" name="Straight Arrow Connector 27"/>
              <p:cNvCxnSpPr/>
              <p:nvPr/>
            </p:nvCxnSpPr>
            <p:spPr>
              <a:xfrm rot="16200000" flipV="1">
                <a:off x="2854658" y="3496408"/>
                <a:ext cx="1721942" cy="15449"/>
              </a:xfrm>
              <a:prstGeom prst="straightConnector1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2930057" y="2115190"/>
                <a:ext cx="1569935" cy="58057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 rtl="1"/>
                <a:r>
                  <a:rPr lang="ru-RU" sz="1600" b="1" dirty="0">
                    <a:solidFill>
                      <a:schemeClr val="tx2"/>
                    </a:solidFill>
                  </a:rPr>
                  <a:t>Исходящий трафик</a:t>
                </a:r>
                <a:endParaRPr lang="en-US" sz="1600" b="1" dirty="0">
                  <a:solidFill>
                    <a:schemeClr val="tx2"/>
                  </a:solidFill>
                </a:endParaRPr>
              </a:p>
              <a:p>
                <a:pPr algn="ctr" rtl="1"/>
                <a:endParaRPr lang="en-US" sz="1600" dirty="0" smtClean="0">
                  <a:solidFill>
                    <a:schemeClr val="tx2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187624" y="1484784"/>
                <a:ext cx="3101176" cy="54672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sz="2400" b="1" u="sng" dirty="0" smtClean="0">
                    <a:solidFill>
                      <a:schemeClr val="tx2"/>
                    </a:solidFill>
                  </a:rPr>
                  <a:t>Out Of Band </a:t>
                </a:r>
                <a:r>
                  <a:rPr lang="ru-RU" sz="2400" b="1" u="sng" dirty="0" smtClean="0">
                    <a:solidFill>
                      <a:schemeClr val="tx2"/>
                    </a:solidFill>
                  </a:rPr>
                  <a:t>Кэш</a:t>
                </a:r>
                <a:endParaRPr lang="en-US" sz="2400" b="1" u="sng" dirty="0" smtClean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589633" y="4049932"/>
              <a:ext cx="1176831" cy="4716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1600" dirty="0">
                  <a:solidFill>
                    <a:schemeClr val="tx2"/>
                  </a:solidFill>
                </a:rPr>
                <a:t>Из </a:t>
              </a:r>
              <a:r>
                <a:rPr lang="ru-RU" sz="1600" dirty="0" smtClean="0">
                  <a:solidFill>
                    <a:schemeClr val="tx2"/>
                  </a:solidFill>
                </a:rPr>
                <a:t>Кэша </a:t>
              </a:r>
              <a:r>
                <a:rPr lang="en-US" sz="1600" dirty="0">
                  <a:solidFill>
                    <a:schemeClr val="tx2"/>
                  </a:solidFill>
                </a:rPr>
                <a:t>(</a:t>
              </a:r>
              <a:r>
                <a:rPr lang="ru-RU" sz="1600" dirty="0">
                  <a:solidFill>
                    <a:schemeClr val="tx2"/>
                  </a:solidFill>
                </a:rPr>
                <a:t>сгенерированный</a:t>
              </a:r>
              <a:r>
                <a:rPr lang="en-US" dirty="0">
                  <a:solidFill>
                    <a:schemeClr val="tx2"/>
                  </a:solidFill>
                </a:rPr>
                <a:t>)</a:t>
              </a:r>
            </a:p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74558" y="2350499"/>
              <a:ext cx="891906" cy="3185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dirty="0" smtClean="0">
                  <a:solidFill>
                    <a:schemeClr val="tx2"/>
                  </a:solidFill>
                </a:rPr>
                <a:t>В </a:t>
              </a:r>
              <a:r>
                <a:rPr lang="ru-RU" dirty="0">
                  <a:solidFill>
                    <a:schemeClr val="tx2"/>
                  </a:solidFill>
                </a:rPr>
                <a:t>Кэш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29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MediaSwift-E: HTTP</a:t>
            </a:r>
            <a:r>
              <a:rPr lang="ru-RU" dirty="0" smtClean="0"/>
              <a:t>/</a:t>
            </a:r>
            <a:r>
              <a:rPr lang="en-US" dirty="0" smtClean="0"/>
              <a:t>Video </a:t>
            </a:r>
            <a:r>
              <a:rPr lang="en-US" dirty="0"/>
              <a:t>– </a:t>
            </a:r>
            <a:r>
              <a:rPr lang="ru-RU" dirty="0"/>
              <a:t>методика </a:t>
            </a:r>
            <a:r>
              <a:rPr lang="ru-RU" dirty="0" smtClean="0"/>
              <a:t>работы</a:t>
            </a:r>
            <a:endParaRPr lang="en-US" dirty="0"/>
          </a:p>
        </p:txBody>
      </p:sp>
      <p:sp>
        <p:nvSpPr>
          <p:cNvPr id="3" name="Rectangle 43"/>
          <p:cNvSpPr txBox="1">
            <a:spLocks noChangeArrowheads="1"/>
          </p:cNvSpPr>
          <p:nvPr/>
        </p:nvSpPr>
        <p:spPr>
          <a:xfrm>
            <a:off x="0" y="214290"/>
            <a:ext cx="8229600" cy="750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 smtClean="0"/>
          </a:p>
        </p:txBody>
      </p:sp>
      <p:sp>
        <p:nvSpPr>
          <p:cNvPr id="4" name="Slide Number Placeholder 89"/>
          <p:cNvSpPr txBox="1">
            <a:spLocks/>
          </p:cNvSpPr>
          <p:nvPr/>
        </p:nvSpPr>
        <p:spPr>
          <a:xfrm>
            <a:off x="0" y="6524171"/>
            <a:ext cx="428596" cy="33382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Line 46"/>
          <p:cNvSpPr>
            <a:spLocks noChangeShapeType="1"/>
          </p:cNvSpPr>
          <p:nvPr/>
        </p:nvSpPr>
        <p:spPr bwMode="auto">
          <a:xfrm>
            <a:off x="3810113" y="4051520"/>
            <a:ext cx="918846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5135040" y="2762470"/>
            <a:ext cx="12700" cy="10096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490639" y="4038820"/>
            <a:ext cx="104187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 rot="-5400000">
            <a:off x="3066216" y="5930491"/>
            <a:ext cx="1089648" cy="304800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chemeClr val="bg2"/>
                </a:solidFill>
              </a:rPr>
              <a:t>ACCESS</a:t>
            </a:r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 flipV="1">
            <a:off x="5135040" y="4400770"/>
            <a:ext cx="12700" cy="11493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10" name="Cloud 9"/>
          <p:cNvSpPr/>
          <p:nvPr/>
        </p:nvSpPr>
        <p:spPr>
          <a:xfrm>
            <a:off x="4357641" y="3530820"/>
            <a:ext cx="1678464" cy="1053459"/>
          </a:xfrm>
          <a:prstGeom prst="cloud">
            <a:avLst/>
          </a:prstGeom>
          <a:solidFill>
            <a:schemeClr val="bg1">
              <a:alpha val="93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loud 10"/>
          <p:cNvSpPr/>
          <p:nvPr/>
        </p:nvSpPr>
        <p:spPr>
          <a:xfrm>
            <a:off x="4357641" y="3530820"/>
            <a:ext cx="1678464" cy="1053459"/>
          </a:xfrm>
          <a:prstGeom prst="cloud">
            <a:avLst/>
          </a:prstGeom>
          <a:gradFill>
            <a:gsLst>
              <a:gs pos="0">
                <a:schemeClr val="accent4">
                  <a:lumMod val="90000"/>
                </a:schemeClr>
              </a:gs>
              <a:gs pos="50000">
                <a:schemeClr val="accent4">
                  <a:alpha val="49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loud 11"/>
          <p:cNvSpPr/>
          <p:nvPr/>
        </p:nvSpPr>
        <p:spPr>
          <a:xfrm>
            <a:off x="4381281" y="3556167"/>
            <a:ext cx="1643003" cy="1001187"/>
          </a:xfrm>
          <a:prstGeom prst="cloud">
            <a:avLst/>
          </a:prstGeom>
          <a:gradFill>
            <a:gsLst>
              <a:gs pos="0">
                <a:schemeClr val="bg1"/>
              </a:gs>
              <a:gs pos="29000">
                <a:schemeClr val="bg1">
                  <a:alpha val="39000"/>
                </a:schemeClr>
              </a:gs>
              <a:gs pos="73000">
                <a:schemeClr val="bg1">
                  <a:alpha val="10000"/>
                </a:schemeClr>
              </a:gs>
              <a:gs pos="100000">
                <a:schemeClr val="bg1"/>
              </a:gs>
            </a:gsLst>
            <a:lin ang="5700000" scaled="0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>
              <a:spcBef>
                <a:spcPct val="50000"/>
              </a:spcBef>
            </a:pP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6229423" y="4214199"/>
            <a:ext cx="13869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</a:rPr>
              <a:t>Controller</a:t>
            </a: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7177890" y="3396825"/>
            <a:ext cx="17266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Изучение запроса</a:t>
            </a: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15" name="Text Box 42"/>
          <p:cNvSpPr txBox="1">
            <a:spLocks noChangeArrowheads="1"/>
          </p:cNvSpPr>
          <p:nvPr/>
        </p:nvSpPr>
        <p:spPr bwMode="auto">
          <a:xfrm>
            <a:off x="6982438" y="3432518"/>
            <a:ext cx="230159" cy="20144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000" tIns="0" rIns="0" bIns="0" anchor="ctr" anchorCtr="1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3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 flipV="1">
            <a:off x="3458392" y="5546195"/>
            <a:ext cx="4128381" cy="36215"/>
          </a:xfrm>
          <a:prstGeom prst="line">
            <a:avLst/>
          </a:prstGeom>
          <a:noFill/>
          <a:ln w="9525">
            <a:solidFill>
              <a:srgbClr val="333333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2948501" y="4237020"/>
            <a:ext cx="12144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</a:rPr>
              <a:t>Cache Server</a:t>
            </a:r>
          </a:p>
        </p:txBody>
      </p:sp>
      <p:sp>
        <p:nvSpPr>
          <p:cNvPr id="21" name="Freeform 333"/>
          <p:cNvSpPr>
            <a:spLocks/>
          </p:cNvSpPr>
          <p:nvPr/>
        </p:nvSpPr>
        <p:spPr bwMode="auto">
          <a:xfrm rot="5400000">
            <a:off x="3490572" y="3991123"/>
            <a:ext cx="123067" cy="41022"/>
          </a:xfrm>
          <a:custGeom>
            <a:avLst/>
            <a:gdLst/>
            <a:ahLst/>
            <a:cxnLst>
              <a:cxn ang="0">
                <a:pos x="0" y="27"/>
              </a:cxn>
              <a:cxn ang="0">
                <a:pos x="66" y="27"/>
              </a:cxn>
              <a:cxn ang="0">
                <a:pos x="66" y="36"/>
              </a:cxn>
              <a:cxn ang="0">
                <a:pos x="108" y="18"/>
              </a:cxn>
              <a:cxn ang="0">
                <a:pos x="66" y="0"/>
              </a:cxn>
              <a:cxn ang="0">
                <a:pos x="66" y="9"/>
              </a:cxn>
              <a:cxn ang="0">
                <a:pos x="0" y="9"/>
              </a:cxn>
              <a:cxn ang="0">
                <a:pos x="0" y="27"/>
              </a:cxn>
            </a:cxnLst>
            <a:rect l="0" t="0" r="r" b="b"/>
            <a:pathLst>
              <a:path w="108" h="36">
                <a:moveTo>
                  <a:pt x="0" y="27"/>
                </a:moveTo>
                <a:lnTo>
                  <a:pt x="66" y="27"/>
                </a:lnTo>
                <a:lnTo>
                  <a:pt x="66" y="36"/>
                </a:lnTo>
                <a:lnTo>
                  <a:pt x="108" y="18"/>
                </a:lnTo>
                <a:lnTo>
                  <a:pt x="66" y="0"/>
                </a:lnTo>
                <a:lnTo>
                  <a:pt x="66" y="9"/>
                </a:lnTo>
                <a:lnTo>
                  <a:pt x="0" y="9"/>
                </a:lnTo>
                <a:lnTo>
                  <a:pt x="0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Text Box 33"/>
          <p:cNvSpPr txBox="1">
            <a:spLocks noChangeArrowheads="1"/>
          </p:cNvSpPr>
          <p:nvPr/>
        </p:nvSpPr>
        <p:spPr bwMode="auto">
          <a:xfrm>
            <a:off x="5452720" y="5541443"/>
            <a:ext cx="25884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dirty="0" smtClean="0"/>
              <a:t>Обнаружение контента </a:t>
            </a: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5222830" y="5576334"/>
            <a:ext cx="230159" cy="20144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000" tIns="0" rIns="0" bIns="0" anchor="ctr" anchorCtr="1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1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6200000" flipV="1">
            <a:off x="3901797" y="4170427"/>
            <a:ext cx="2643205" cy="1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44" descr="clipse2020dj20noe20dout20presents20the20best20clipselwn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9789" y="3827332"/>
            <a:ext cx="594360" cy="443252"/>
          </a:xfrm>
          <a:prstGeom prst="rect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2" name="Straight Arrow Connector 31"/>
          <p:cNvCxnSpPr/>
          <p:nvPr/>
        </p:nvCxnSpPr>
        <p:spPr>
          <a:xfrm flipV="1">
            <a:off x="2950812" y="3991832"/>
            <a:ext cx="343192" cy="1497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1587788" y="4584279"/>
            <a:ext cx="26432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Доставка контента абоненту из Кэш</a:t>
            </a: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34" name="Line 43"/>
          <p:cNvSpPr>
            <a:spLocks noChangeShapeType="1"/>
          </p:cNvSpPr>
          <p:nvPr/>
        </p:nvSpPr>
        <p:spPr bwMode="auto">
          <a:xfrm>
            <a:off x="3822813" y="4099145"/>
            <a:ext cx="953452" cy="0"/>
          </a:xfrm>
          <a:prstGeom prst="line">
            <a:avLst/>
          </a:prstGeom>
          <a:ln>
            <a:headEnd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square" lIns="90000" tIns="46800" rIns="90000" bIns="46800">
            <a:spAutoFit/>
          </a:bodyPr>
          <a:lstStyle/>
          <a:p>
            <a:endParaRPr lang="en-US" dirty="0"/>
          </a:p>
        </p:txBody>
      </p:sp>
      <p:sp>
        <p:nvSpPr>
          <p:cNvPr id="35" name="Line 56"/>
          <p:cNvSpPr>
            <a:spLocks noChangeShapeType="1"/>
          </p:cNvSpPr>
          <p:nvPr/>
        </p:nvSpPr>
        <p:spPr bwMode="auto">
          <a:xfrm flipH="1">
            <a:off x="4763565" y="4081048"/>
            <a:ext cx="12466" cy="165798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square" lIns="90000" tIns="46800" rIns="90000" bIns="46800">
            <a:spAutoFit/>
          </a:bodyPr>
          <a:lstStyle/>
          <a:p>
            <a:endParaRPr lang="en-US" dirty="0"/>
          </a:p>
        </p:txBody>
      </p:sp>
      <p:grpSp>
        <p:nvGrpSpPr>
          <p:cNvPr id="36" name="Group 153"/>
          <p:cNvGrpSpPr/>
          <p:nvPr/>
        </p:nvGrpSpPr>
        <p:grpSpPr>
          <a:xfrm>
            <a:off x="4315602" y="5001480"/>
            <a:ext cx="403860" cy="403860"/>
            <a:chOff x="1691640" y="4290060"/>
            <a:chExt cx="617220" cy="617220"/>
          </a:xfrm>
        </p:grpSpPr>
        <p:sp>
          <p:nvSpPr>
            <p:cNvPr id="37" name="Oval 36"/>
            <p:cNvSpPr/>
            <p:nvPr/>
          </p:nvSpPr>
          <p:spPr>
            <a:xfrm>
              <a:off x="1691640" y="4290060"/>
              <a:ext cx="617220" cy="61722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alpha val="32000"/>
                  </a:schemeClr>
                </a:gs>
                <a:gs pos="42000">
                  <a:schemeClr val="accent3">
                    <a:lumMod val="60000"/>
                    <a:lumOff val="40000"/>
                    <a:alpha val="48000"/>
                  </a:schemeClr>
                </a:gs>
                <a:gs pos="100000">
                  <a:schemeClr val="accent5">
                    <a:alpha val="60000"/>
                  </a:schemeClr>
                </a:gs>
              </a:gsLst>
              <a:lin ang="5400000" scaled="1"/>
              <a:tileRect/>
            </a:gradFill>
            <a:ln w="6350">
              <a:solidFill>
                <a:schemeClr val="accent5"/>
              </a:solidFill>
            </a:ln>
            <a:effectLst>
              <a:outerShdw blurRad="50800" dist="25400" dir="2700000" algn="tl" rotWithShape="0">
                <a:schemeClr val="accent5">
                  <a:alpha val="54000"/>
                </a:schemeClr>
              </a:outerShdw>
            </a:effectLst>
            <a:scene3d>
              <a:camera prst="orthographicFront">
                <a:rot lat="0" lon="0" rev="600000"/>
              </a:camera>
              <a:lightRig rig="contrasting" dir="t"/>
            </a:scene3d>
            <a:sp3d prstMaterial="metal">
              <a:bevelT w="209550" h="2413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8" name="Group 146"/>
            <p:cNvGrpSpPr/>
            <p:nvPr/>
          </p:nvGrpSpPr>
          <p:grpSpPr>
            <a:xfrm>
              <a:off x="1795234" y="4622773"/>
              <a:ext cx="386469" cy="146743"/>
              <a:chOff x="1763954" y="4613177"/>
              <a:chExt cx="454189" cy="165991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42" name="Moon 41"/>
              <p:cNvSpPr/>
              <p:nvPr/>
            </p:nvSpPr>
            <p:spPr>
              <a:xfrm rot="16200000">
                <a:off x="1939529" y="4542232"/>
                <a:ext cx="121443" cy="352430"/>
              </a:xfrm>
              <a:prstGeom prst="moon">
                <a:avLst>
                  <a:gd name="adj" fmla="val 2058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Moon 42"/>
              <p:cNvSpPr/>
              <p:nvPr/>
            </p:nvSpPr>
            <p:spPr>
              <a:xfrm rot="13500000">
                <a:off x="1788719" y="4613177"/>
                <a:ext cx="45719" cy="95250"/>
              </a:xfrm>
              <a:prstGeom prst="moon">
                <a:avLst>
                  <a:gd name="adj" fmla="val 2905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Moon 43"/>
              <p:cNvSpPr/>
              <p:nvPr/>
            </p:nvSpPr>
            <p:spPr>
              <a:xfrm rot="8100000" flipH="1">
                <a:off x="2172424" y="4613177"/>
                <a:ext cx="45719" cy="95250"/>
              </a:xfrm>
              <a:prstGeom prst="moon">
                <a:avLst>
                  <a:gd name="adj" fmla="val 2905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" name="Group 150"/>
            <p:cNvGrpSpPr/>
            <p:nvPr/>
          </p:nvGrpSpPr>
          <p:grpSpPr>
            <a:xfrm>
              <a:off x="1855788" y="4441825"/>
              <a:ext cx="288925" cy="114300"/>
              <a:chOff x="1838325" y="4451350"/>
              <a:chExt cx="288925" cy="114300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40" name="Oval 39"/>
              <p:cNvSpPr/>
              <p:nvPr/>
            </p:nvSpPr>
            <p:spPr>
              <a:xfrm>
                <a:off x="1838325" y="4451350"/>
                <a:ext cx="69850" cy="1143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2057400" y="4451350"/>
                <a:ext cx="69850" cy="1143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45" name="Straight Arrow Connector 44"/>
          <p:cNvCxnSpPr/>
          <p:nvPr/>
        </p:nvCxnSpPr>
        <p:spPr>
          <a:xfrm flipV="1">
            <a:off x="3983774" y="4666200"/>
            <a:ext cx="745587" cy="126609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961355" y="4719098"/>
            <a:ext cx="230159" cy="20142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000" tIns="0" rIns="0" bIns="0" anchor="ctr" anchorCtr="1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5</a:t>
            </a:r>
            <a:endParaRPr lang="en-US" sz="1200" b="1" dirty="0">
              <a:solidFill>
                <a:schemeClr val="tx2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rot="10800000">
            <a:off x="3865508" y="3954261"/>
            <a:ext cx="2566048" cy="3680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936946" y="3348890"/>
            <a:ext cx="857256" cy="571504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52"/>
          <p:cNvSpPr txBox="1">
            <a:spLocks noChangeArrowheads="1"/>
          </p:cNvSpPr>
          <p:nvPr/>
        </p:nvSpPr>
        <p:spPr bwMode="auto">
          <a:xfrm>
            <a:off x="2365309" y="2960923"/>
            <a:ext cx="154179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dirty="0" smtClean="0"/>
              <a:t>Перенаправление </a:t>
            </a:r>
            <a:r>
              <a:rPr lang="ru-RU" sz="1400" dirty="0" smtClean="0">
                <a:solidFill>
                  <a:schemeClr val="tx2"/>
                </a:solidFill>
              </a:rPr>
              <a:t>запроса на Кэш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0" name="Text Box 42"/>
          <p:cNvSpPr txBox="1">
            <a:spLocks noChangeArrowheads="1"/>
          </p:cNvSpPr>
          <p:nvPr/>
        </p:nvSpPr>
        <p:spPr bwMode="auto">
          <a:xfrm>
            <a:off x="2079558" y="2991700"/>
            <a:ext cx="230159" cy="20144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000" tIns="0" rIns="0" bIns="0" anchor="ctr" anchorCtr="1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4</a:t>
            </a:r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51" name="Text Box 33"/>
          <p:cNvSpPr txBox="1">
            <a:spLocks noChangeArrowheads="1"/>
          </p:cNvSpPr>
          <p:nvPr/>
        </p:nvSpPr>
        <p:spPr bwMode="auto">
          <a:xfrm>
            <a:off x="5876792" y="5255691"/>
            <a:ext cx="21644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Запрос контента</a:t>
            </a: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52" name="Text Box 40"/>
          <p:cNvSpPr txBox="1">
            <a:spLocks noChangeArrowheads="1"/>
          </p:cNvSpPr>
          <p:nvPr/>
        </p:nvSpPr>
        <p:spPr bwMode="auto">
          <a:xfrm>
            <a:off x="5635613" y="5277716"/>
            <a:ext cx="230159" cy="201448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000" tIns="0" rIns="0" bIns="0" anchor="ctr" anchorCtr="1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2</a:t>
            </a:r>
            <a:endParaRPr lang="en-US" sz="1200" b="1" dirty="0">
              <a:solidFill>
                <a:schemeClr val="tx2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16200000" flipV="1">
            <a:off x="4908986" y="4734306"/>
            <a:ext cx="1203482" cy="4285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532173" y="4134708"/>
            <a:ext cx="905103" cy="1588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25" descr="youtub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0423" y="1299415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4774" y="1454068"/>
            <a:ext cx="1357322" cy="282334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  <a:effectLst/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64986" y="1799244"/>
            <a:ext cx="928694" cy="256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4" descr="PPP_CGLOB_CLP_Globe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15928" y="1706783"/>
            <a:ext cx="1131887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5772" y="2134444"/>
            <a:ext cx="233998" cy="23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2738" y="2423584"/>
            <a:ext cx="1296943" cy="35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" name="Straight Arrow Connector 60"/>
          <p:cNvCxnSpPr/>
          <p:nvPr/>
        </p:nvCxnSpPr>
        <p:spPr>
          <a:xfrm rot="5400000">
            <a:off x="4056038" y="4199082"/>
            <a:ext cx="2571768" cy="1588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68971" y="1263539"/>
            <a:ext cx="1163730" cy="520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5772" y="5920658"/>
            <a:ext cx="589880" cy="70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4" name="Group 63"/>
          <p:cNvGrpSpPr/>
          <p:nvPr/>
        </p:nvGrpSpPr>
        <p:grpSpPr>
          <a:xfrm>
            <a:off x="3857620" y="5777782"/>
            <a:ext cx="2055853" cy="885564"/>
            <a:chOff x="4921901" y="5500702"/>
            <a:chExt cx="2055853" cy="885564"/>
          </a:xfrm>
        </p:grpSpPr>
        <p:sp>
          <p:nvSpPr>
            <p:cNvPr id="65" name="Line 8"/>
            <p:cNvSpPr>
              <a:spLocks noChangeShapeType="1"/>
            </p:cNvSpPr>
            <p:nvPr/>
          </p:nvSpPr>
          <p:spPr bwMode="auto">
            <a:xfrm flipV="1">
              <a:off x="6674774" y="5500702"/>
              <a:ext cx="0" cy="152400"/>
            </a:xfrm>
            <a:prstGeom prst="line">
              <a:avLst/>
            </a:prstGeom>
            <a:noFill/>
            <a:ln w="19050">
              <a:solidFill>
                <a:srgbClr val="8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Line 9"/>
            <p:cNvSpPr>
              <a:spLocks noChangeShapeType="1"/>
            </p:cNvSpPr>
            <p:nvPr/>
          </p:nvSpPr>
          <p:spPr bwMode="auto">
            <a:xfrm flipV="1">
              <a:off x="6021303" y="5509940"/>
              <a:ext cx="0" cy="152400"/>
            </a:xfrm>
            <a:prstGeom prst="line">
              <a:avLst/>
            </a:prstGeom>
            <a:noFill/>
            <a:ln w="19050">
              <a:solidFill>
                <a:srgbClr val="8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Line 10"/>
            <p:cNvSpPr>
              <a:spLocks noChangeShapeType="1"/>
            </p:cNvSpPr>
            <p:nvPr/>
          </p:nvSpPr>
          <p:spPr bwMode="auto">
            <a:xfrm flipV="1">
              <a:off x="5292639" y="5509939"/>
              <a:ext cx="0" cy="152400"/>
            </a:xfrm>
            <a:prstGeom prst="line">
              <a:avLst/>
            </a:prstGeom>
            <a:noFill/>
            <a:ln w="19050">
              <a:solidFill>
                <a:srgbClr val="8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5710930" y="5654058"/>
              <a:ext cx="604838" cy="27146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</a:rPr>
                <a:t>DSLAM</a:t>
              </a:r>
              <a:endParaRPr lang="en-US" sz="1050" dirty="0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6372916" y="5654058"/>
              <a:ext cx="604838" cy="27146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</a:rPr>
                <a:t>CMTS</a:t>
              </a:r>
              <a:endParaRPr lang="en-US" sz="1050" dirty="0"/>
            </a:p>
          </p:txBody>
        </p:sp>
        <p:grpSp>
          <p:nvGrpSpPr>
            <p:cNvPr id="70" name="Group 384"/>
            <p:cNvGrpSpPr/>
            <p:nvPr/>
          </p:nvGrpSpPr>
          <p:grpSpPr>
            <a:xfrm>
              <a:off x="6003030" y="5976067"/>
              <a:ext cx="287137" cy="410196"/>
              <a:chOff x="3852286" y="1542727"/>
              <a:chExt cx="490425" cy="700607"/>
            </a:xfrm>
          </p:grpSpPr>
          <p:sp>
            <p:nvSpPr>
              <p:cNvPr id="91" name="Freeform 21"/>
              <p:cNvSpPr>
                <a:spLocks/>
              </p:cNvSpPr>
              <p:nvPr/>
            </p:nvSpPr>
            <p:spPr bwMode="auto">
              <a:xfrm>
                <a:off x="3852286" y="1542727"/>
                <a:ext cx="490425" cy="700607"/>
              </a:xfrm>
              <a:custGeom>
                <a:avLst/>
                <a:gdLst/>
                <a:ahLst/>
                <a:cxnLst>
                  <a:cxn ang="0">
                    <a:pos x="171" y="110"/>
                  </a:cxn>
                  <a:cxn ang="0">
                    <a:pos x="165" y="110"/>
                  </a:cxn>
                  <a:cxn ang="0">
                    <a:pos x="180" y="68"/>
                  </a:cxn>
                  <a:cxn ang="0">
                    <a:pos x="113" y="0"/>
                  </a:cxn>
                  <a:cxn ang="0">
                    <a:pos x="45" y="68"/>
                  </a:cxn>
                  <a:cxn ang="0">
                    <a:pos x="60" y="110"/>
                  </a:cxn>
                  <a:cxn ang="0">
                    <a:pos x="56" y="110"/>
                  </a:cxn>
                  <a:cxn ang="0">
                    <a:pos x="0" y="166"/>
                  </a:cxn>
                  <a:cxn ang="0">
                    <a:pos x="0" y="268"/>
                  </a:cxn>
                  <a:cxn ang="0">
                    <a:pos x="56" y="325"/>
                  </a:cxn>
                  <a:cxn ang="0">
                    <a:pos x="171" y="325"/>
                  </a:cxn>
                  <a:cxn ang="0">
                    <a:pos x="228" y="268"/>
                  </a:cxn>
                  <a:cxn ang="0">
                    <a:pos x="228" y="166"/>
                  </a:cxn>
                  <a:cxn ang="0">
                    <a:pos x="171" y="110"/>
                  </a:cxn>
                </a:cxnLst>
                <a:rect l="0" t="0" r="r" b="b"/>
                <a:pathLst>
                  <a:path w="228" h="325">
                    <a:moveTo>
                      <a:pt x="171" y="110"/>
                    </a:moveTo>
                    <a:cubicBezTo>
                      <a:pt x="165" y="110"/>
                      <a:pt x="165" y="110"/>
                      <a:pt x="165" y="110"/>
                    </a:cubicBezTo>
                    <a:cubicBezTo>
                      <a:pt x="174" y="98"/>
                      <a:pt x="180" y="84"/>
                      <a:pt x="180" y="68"/>
                    </a:cubicBezTo>
                    <a:cubicBezTo>
                      <a:pt x="180" y="30"/>
                      <a:pt x="150" y="0"/>
                      <a:pt x="113" y="0"/>
                    </a:cubicBezTo>
                    <a:cubicBezTo>
                      <a:pt x="75" y="0"/>
                      <a:pt x="45" y="30"/>
                      <a:pt x="45" y="68"/>
                    </a:cubicBezTo>
                    <a:cubicBezTo>
                      <a:pt x="45" y="84"/>
                      <a:pt x="51" y="98"/>
                      <a:pt x="60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25" y="110"/>
                      <a:pt x="0" y="135"/>
                      <a:pt x="0" y="166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99"/>
                      <a:pt x="25" y="325"/>
                      <a:pt x="56" y="325"/>
                    </a:cubicBezTo>
                    <a:cubicBezTo>
                      <a:pt x="171" y="325"/>
                      <a:pt x="171" y="325"/>
                      <a:pt x="171" y="325"/>
                    </a:cubicBezTo>
                    <a:cubicBezTo>
                      <a:pt x="202" y="325"/>
                      <a:pt x="228" y="299"/>
                      <a:pt x="228" y="268"/>
                    </a:cubicBezTo>
                    <a:cubicBezTo>
                      <a:pt x="228" y="166"/>
                      <a:pt x="228" y="166"/>
                      <a:pt x="228" y="166"/>
                    </a:cubicBezTo>
                    <a:cubicBezTo>
                      <a:pt x="228" y="135"/>
                      <a:pt x="202" y="110"/>
                      <a:pt x="171" y="110"/>
                    </a:cubicBezTo>
                    <a:close/>
                  </a:path>
                </a:pathLst>
              </a:custGeom>
              <a:solidFill>
                <a:srgbClr val="A3A51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4255135" y="1918507"/>
                <a:ext cx="19107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" name="Freeform 23"/>
              <p:cNvSpPr>
                <a:spLocks/>
              </p:cNvSpPr>
              <p:nvPr/>
            </p:nvSpPr>
            <p:spPr bwMode="auto">
              <a:xfrm>
                <a:off x="3922347" y="1918507"/>
                <a:ext cx="20700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" name="Freeform 24"/>
              <p:cNvSpPr>
                <a:spLocks/>
              </p:cNvSpPr>
              <p:nvPr/>
            </p:nvSpPr>
            <p:spPr bwMode="auto">
              <a:xfrm>
                <a:off x="3949415" y="1542727"/>
                <a:ext cx="289797" cy="144898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7" y="0"/>
                  </a:cxn>
                  <a:cxn ang="0">
                    <a:pos x="135" y="67"/>
                  </a:cxn>
                  <a:cxn ang="0">
                    <a:pos x="43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7" y="0"/>
                    </a:cubicBezTo>
                    <a:cubicBezTo>
                      <a:pt x="104" y="0"/>
                      <a:pt x="135" y="30"/>
                      <a:pt x="135" y="67"/>
                    </a:cubicBezTo>
                    <a:cubicBezTo>
                      <a:pt x="95" y="65"/>
                      <a:pt x="65" y="56"/>
                      <a:pt x="43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71" name="Group 386"/>
            <p:cNvGrpSpPr/>
            <p:nvPr/>
          </p:nvGrpSpPr>
          <p:grpSpPr>
            <a:xfrm>
              <a:off x="5664151" y="5956491"/>
              <a:ext cx="288069" cy="429775"/>
              <a:chOff x="5071980" y="1509289"/>
              <a:chExt cx="492018" cy="734045"/>
            </a:xfrm>
          </p:grpSpPr>
          <p:sp>
            <p:nvSpPr>
              <p:cNvPr id="85" name="Freeform 25"/>
              <p:cNvSpPr>
                <a:spLocks/>
              </p:cNvSpPr>
              <p:nvPr/>
            </p:nvSpPr>
            <p:spPr bwMode="auto">
              <a:xfrm>
                <a:off x="5376108" y="1614380"/>
                <a:ext cx="151268" cy="214959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70" y="72"/>
                  </a:cxn>
                  <a:cxn ang="0">
                    <a:pos x="0" y="95"/>
                  </a:cxn>
                  <a:cxn ang="0">
                    <a:pos x="37" y="0"/>
                  </a:cxn>
                </a:cxnLst>
                <a:rect l="0" t="0" r="r" b="b"/>
                <a:pathLst>
                  <a:path w="70" h="100">
                    <a:moveTo>
                      <a:pt x="37" y="0"/>
                    </a:moveTo>
                    <a:cubicBezTo>
                      <a:pt x="37" y="0"/>
                      <a:pt x="45" y="61"/>
                      <a:pt x="70" y="72"/>
                    </a:cubicBezTo>
                    <a:cubicBezTo>
                      <a:pt x="38" y="100"/>
                      <a:pt x="0" y="95"/>
                      <a:pt x="0" y="95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7734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" name="Freeform 26"/>
              <p:cNvSpPr>
                <a:spLocks/>
              </p:cNvSpPr>
              <p:nvPr/>
            </p:nvSpPr>
            <p:spPr bwMode="auto">
              <a:xfrm>
                <a:off x="5105418" y="1614380"/>
                <a:ext cx="149675" cy="21495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72"/>
                  </a:cxn>
                  <a:cxn ang="0">
                    <a:pos x="70" y="95"/>
                  </a:cxn>
                  <a:cxn ang="0">
                    <a:pos x="33" y="0"/>
                  </a:cxn>
                </a:cxnLst>
                <a:rect l="0" t="0" r="r" b="b"/>
                <a:pathLst>
                  <a:path w="70" h="100">
                    <a:moveTo>
                      <a:pt x="33" y="0"/>
                    </a:moveTo>
                    <a:cubicBezTo>
                      <a:pt x="33" y="0"/>
                      <a:pt x="25" y="61"/>
                      <a:pt x="0" y="72"/>
                    </a:cubicBezTo>
                    <a:cubicBezTo>
                      <a:pt x="32" y="100"/>
                      <a:pt x="70" y="95"/>
                      <a:pt x="70" y="95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97734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27"/>
              <p:cNvSpPr>
                <a:spLocks/>
              </p:cNvSpPr>
              <p:nvPr/>
            </p:nvSpPr>
            <p:spPr bwMode="auto">
              <a:xfrm>
                <a:off x="5071980" y="1509289"/>
                <a:ext cx="492018" cy="734045"/>
              </a:xfrm>
              <a:custGeom>
                <a:avLst/>
                <a:gdLst/>
                <a:ahLst/>
                <a:cxnLst>
                  <a:cxn ang="0">
                    <a:pos x="172" y="126"/>
                  </a:cxn>
                  <a:cxn ang="0">
                    <a:pos x="148" y="126"/>
                  </a:cxn>
                  <a:cxn ang="0">
                    <a:pos x="181" y="68"/>
                  </a:cxn>
                  <a:cxn ang="0">
                    <a:pos x="113" y="0"/>
                  </a:cxn>
                  <a:cxn ang="0">
                    <a:pos x="46" y="68"/>
                  </a:cxn>
                  <a:cxn ang="0">
                    <a:pos x="79" y="126"/>
                  </a:cxn>
                  <a:cxn ang="0">
                    <a:pos x="57" y="126"/>
                  </a:cxn>
                  <a:cxn ang="0">
                    <a:pos x="0" y="182"/>
                  </a:cxn>
                  <a:cxn ang="0">
                    <a:pos x="0" y="284"/>
                  </a:cxn>
                  <a:cxn ang="0">
                    <a:pos x="57" y="341"/>
                  </a:cxn>
                  <a:cxn ang="0">
                    <a:pos x="172" y="341"/>
                  </a:cxn>
                  <a:cxn ang="0">
                    <a:pos x="228" y="284"/>
                  </a:cxn>
                  <a:cxn ang="0">
                    <a:pos x="228" y="182"/>
                  </a:cxn>
                  <a:cxn ang="0">
                    <a:pos x="172" y="126"/>
                  </a:cxn>
                </a:cxnLst>
                <a:rect l="0" t="0" r="r" b="b"/>
                <a:pathLst>
                  <a:path w="228" h="341">
                    <a:moveTo>
                      <a:pt x="172" y="126"/>
                    </a:moveTo>
                    <a:cubicBezTo>
                      <a:pt x="148" y="126"/>
                      <a:pt x="148" y="126"/>
                      <a:pt x="148" y="126"/>
                    </a:cubicBezTo>
                    <a:cubicBezTo>
                      <a:pt x="167" y="114"/>
                      <a:pt x="181" y="92"/>
                      <a:pt x="181" y="68"/>
                    </a:cubicBezTo>
                    <a:cubicBezTo>
                      <a:pt x="181" y="30"/>
                      <a:pt x="151" y="0"/>
                      <a:pt x="113" y="0"/>
                    </a:cubicBezTo>
                    <a:cubicBezTo>
                      <a:pt x="76" y="0"/>
                      <a:pt x="46" y="30"/>
                      <a:pt x="46" y="68"/>
                    </a:cubicBezTo>
                    <a:cubicBezTo>
                      <a:pt x="46" y="92"/>
                      <a:pt x="60" y="114"/>
                      <a:pt x="79" y="126"/>
                    </a:cubicBezTo>
                    <a:cubicBezTo>
                      <a:pt x="57" y="126"/>
                      <a:pt x="57" y="126"/>
                      <a:pt x="57" y="126"/>
                    </a:cubicBezTo>
                    <a:cubicBezTo>
                      <a:pt x="26" y="126"/>
                      <a:pt x="0" y="151"/>
                      <a:pt x="0" y="182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15"/>
                      <a:pt x="26" y="341"/>
                      <a:pt x="57" y="341"/>
                    </a:cubicBezTo>
                    <a:cubicBezTo>
                      <a:pt x="172" y="341"/>
                      <a:pt x="172" y="341"/>
                      <a:pt x="172" y="341"/>
                    </a:cubicBezTo>
                    <a:cubicBezTo>
                      <a:pt x="203" y="341"/>
                      <a:pt x="228" y="315"/>
                      <a:pt x="228" y="284"/>
                    </a:cubicBezTo>
                    <a:cubicBezTo>
                      <a:pt x="228" y="182"/>
                      <a:pt x="228" y="182"/>
                      <a:pt x="228" y="182"/>
                    </a:cubicBezTo>
                    <a:cubicBezTo>
                      <a:pt x="228" y="151"/>
                      <a:pt x="203" y="126"/>
                      <a:pt x="172" y="126"/>
                    </a:cubicBezTo>
                    <a:close/>
                  </a:path>
                </a:pathLst>
              </a:custGeom>
              <a:solidFill>
                <a:srgbClr val="E5632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Freeform 28"/>
              <p:cNvSpPr>
                <a:spLocks/>
              </p:cNvSpPr>
              <p:nvPr/>
            </p:nvSpPr>
            <p:spPr bwMode="auto">
              <a:xfrm>
                <a:off x="5478014" y="1918507"/>
                <a:ext cx="15923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Freeform 29"/>
              <p:cNvSpPr>
                <a:spLocks/>
              </p:cNvSpPr>
              <p:nvPr/>
            </p:nvSpPr>
            <p:spPr bwMode="auto">
              <a:xfrm>
                <a:off x="5145226" y="1918507"/>
                <a:ext cx="17515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" name="Freeform 30"/>
              <p:cNvSpPr>
                <a:spLocks/>
              </p:cNvSpPr>
              <p:nvPr/>
            </p:nvSpPr>
            <p:spPr bwMode="auto">
              <a:xfrm>
                <a:off x="5169110" y="1509289"/>
                <a:ext cx="291389" cy="14330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8" y="0"/>
                  </a:cxn>
                  <a:cxn ang="0">
                    <a:pos x="135" y="67"/>
                  </a:cxn>
                  <a:cxn ang="0">
                    <a:pos x="44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96" y="65"/>
                      <a:pt x="65" y="56"/>
                      <a:pt x="44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97734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72" name="Group 381"/>
            <p:cNvGrpSpPr/>
            <p:nvPr/>
          </p:nvGrpSpPr>
          <p:grpSpPr>
            <a:xfrm>
              <a:off x="5340524" y="5976067"/>
              <a:ext cx="287137" cy="410196"/>
              <a:chOff x="2226557" y="1542727"/>
              <a:chExt cx="490425" cy="700607"/>
            </a:xfrm>
          </p:grpSpPr>
          <p:sp>
            <p:nvSpPr>
              <p:cNvPr id="81" name="Freeform 51"/>
              <p:cNvSpPr>
                <a:spLocks/>
              </p:cNvSpPr>
              <p:nvPr/>
            </p:nvSpPr>
            <p:spPr bwMode="auto">
              <a:xfrm>
                <a:off x="2226557" y="1542727"/>
                <a:ext cx="490425" cy="700607"/>
              </a:xfrm>
              <a:custGeom>
                <a:avLst/>
                <a:gdLst/>
                <a:ahLst/>
                <a:cxnLst>
                  <a:cxn ang="0">
                    <a:pos x="228" y="166"/>
                  </a:cxn>
                  <a:cxn ang="0">
                    <a:pos x="228" y="268"/>
                  </a:cxn>
                  <a:cxn ang="0">
                    <a:pos x="171" y="325"/>
                  </a:cxn>
                  <a:cxn ang="0">
                    <a:pos x="57" y="325"/>
                  </a:cxn>
                  <a:cxn ang="0">
                    <a:pos x="0" y="268"/>
                  </a:cxn>
                  <a:cxn ang="0">
                    <a:pos x="0" y="166"/>
                  </a:cxn>
                  <a:cxn ang="0">
                    <a:pos x="57" y="110"/>
                  </a:cxn>
                  <a:cxn ang="0">
                    <a:pos x="60" y="110"/>
                  </a:cxn>
                  <a:cxn ang="0">
                    <a:pos x="46" y="68"/>
                  </a:cxn>
                  <a:cxn ang="0">
                    <a:pos x="113" y="0"/>
                  </a:cxn>
                  <a:cxn ang="0">
                    <a:pos x="180" y="68"/>
                  </a:cxn>
                  <a:cxn ang="0">
                    <a:pos x="166" y="110"/>
                  </a:cxn>
                  <a:cxn ang="0">
                    <a:pos x="171" y="110"/>
                  </a:cxn>
                  <a:cxn ang="0">
                    <a:pos x="228" y="166"/>
                  </a:cxn>
                </a:cxnLst>
                <a:rect l="0" t="0" r="r" b="b"/>
                <a:pathLst>
                  <a:path w="228" h="325">
                    <a:moveTo>
                      <a:pt x="228" y="166"/>
                    </a:moveTo>
                    <a:cubicBezTo>
                      <a:pt x="228" y="268"/>
                      <a:pt x="228" y="268"/>
                      <a:pt x="228" y="268"/>
                    </a:cubicBezTo>
                    <a:cubicBezTo>
                      <a:pt x="228" y="299"/>
                      <a:pt x="203" y="325"/>
                      <a:pt x="171" y="325"/>
                    </a:cubicBezTo>
                    <a:cubicBezTo>
                      <a:pt x="57" y="325"/>
                      <a:pt x="57" y="325"/>
                      <a:pt x="57" y="325"/>
                    </a:cubicBezTo>
                    <a:cubicBezTo>
                      <a:pt x="25" y="325"/>
                      <a:pt x="0" y="299"/>
                      <a:pt x="0" y="268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35"/>
                      <a:pt x="25" y="110"/>
                      <a:pt x="57" y="110"/>
                    </a:cubicBezTo>
                    <a:cubicBezTo>
                      <a:pt x="60" y="110"/>
                      <a:pt x="60" y="110"/>
                      <a:pt x="60" y="110"/>
                    </a:cubicBezTo>
                    <a:cubicBezTo>
                      <a:pt x="51" y="98"/>
                      <a:pt x="46" y="84"/>
                      <a:pt x="46" y="68"/>
                    </a:cubicBezTo>
                    <a:cubicBezTo>
                      <a:pt x="46" y="30"/>
                      <a:pt x="76" y="0"/>
                      <a:pt x="113" y="0"/>
                    </a:cubicBezTo>
                    <a:cubicBezTo>
                      <a:pt x="150" y="0"/>
                      <a:pt x="180" y="30"/>
                      <a:pt x="180" y="68"/>
                    </a:cubicBezTo>
                    <a:cubicBezTo>
                      <a:pt x="180" y="84"/>
                      <a:pt x="175" y="98"/>
                      <a:pt x="166" y="110"/>
                    </a:cubicBezTo>
                    <a:cubicBezTo>
                      <a:pt x="171" y="110"/>
                      <a:pt x="171" y="110"/>
                      <a:pt x="171" y="110"/>
                    </a:cubicBezTo>
                    <a:cubicBezTo>
                      <a:pt x="203" y="110"/>
                      <a:pt x="228" y="135"/>
                      <a:pt x="228" y="166"/>
                    </a:cubicBezTo>
                    <a:close/>
                  </a:path>
                </a:pathLst>
              </a:custGeom>
              <a:solidFill>
                <a:srgbClr val="E5C48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52"/>
              <p:cNvSpPr>
                <a:spLocks/>
              </p:cNvSpPr>
              <p:nvPr/>
            </p:nvSpPr>
            <p:spPr bwMode="auto">
              <a:xfrm>
                <a:off x="2629407" y="1918507"/>
                <a:ext cx="19107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" name="Freeform 53"/>
              <p:cNvSpPr>
                <a:spLocks/>
              </p:cNvSpPr>
              <p:nvPr/>
            </p:nvSpPr>
            <p:spPr bwMode="auto">
              <a:xfrm>
                <a:off x="2298210" y="1918507"/>
                <a:ext cx="19107" cy="324827"/>
              </a:xfrm>
              <a:custGeom>
                <a:avLst/>
                <a:gdLst/>
                <a:ahLst/>
                <a:cxnLst>
                  <a:cxn ang="0">
                    <a:pos x="9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9" y="3"/>
                  </a:cxn>
                  <a:cxn ang="0">
                    <a:pos x="9" y="147"/>
                  </a:cxn>
                </a:cxnLst>
                <a:rect l="0" t="0" r="r" b="b"/>
                <a:pathLst>
                  <a:path w="9" h="151">
                    <a:moveTo>
                      <a:pt x="9" y="147"/>
                    </a:moveTo>
                    <a:cubicBezTo>
                      <a:pt x="9" y="149"/>
                      <a:pt x="7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3"/>
                    </a:cubicBezTo>
                    <a:lnTo>
                      <a:pt x="9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" name="Freeform 54"/>
              <p:cNvSpPr>
                <a:spLocks/>
              </p:cNvSpPr>
              <p:nvPr/>
            </p:nvSpPr>
            <p:spPr bwMode="auto">
              <a:xfrm>
                <a:off x="2325279" y="1542727"/>
                <a:ext cx="291389" cy="144898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7" y="0"/>
                  </a:cxn>
                  <a:cxn ang="0">
                    <a:pos x="135" y="67"/>
                  </a:cxn>
                  <a:cxn ang="0">
                    <a:pos x="43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7" y="0"/>
                    </a:cubicBezTo>
                    <a:cubicBezTo>
                      <a:pt x="104" y="0"/>
                      <a:pt x="135" y="30"/>
                      <a:pt x="135" y="67"/>
                    </a:cubicBezTo>
                    <a:cubicBezTo>
                      <a:pt x="95" y="65"/>
                      <a:pt x="65" y="56"/>
                      <a:pt x="43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73" name="Group 397"/>
            <p:cNvGrpSpPr/>
            <p:nvPr/>
          </p:nvGrpSpPr>
          <p:grpSpPr>
            <a:xfrm>
              <a:off x="6351116" y="5956491"/>
              <a:ext cx="288069" cy="429775"/>
              <a:chOff x="5071980" y="1509289"/>
              <a:chExt cx="492018" cy="734045"/>
            </a:xfrm>
          </p:grpSpPr>
          <p:sp>
            <p:nvSpPr>
              <p:cNvPr id="75" name="Freeform 25"/>
              <p:cNvSpPr>
                <a:spLocks/>
              </p:cNvSpPr>
              <p:nvPr/>
            </p:nvSpPr>
            <p:spPr bwMode="auto">
              <a:xfrm>
                <a:off x="5376108" y="1614380"/>
                <a:ext cx="151268" cy="214959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70" y="72"/>
                  </a:cxn>
                  <a:cxn ang="0">
                    <a:pos x="0" y="95"/>
                  </a:cxn>
                  <a:cxn ang="0">
                    <a:pos x="37" y="0"/>
                  </a:cxn>
                </a:cxnLst>
                <a:rect l="0" t="0" r="r" b="b"/>
                <a:pathLst>
                  <a:path w="70" h="100">
                    <a:moveTo>
                      <a:pt x="37" y="0"/>
                    </a:moveTo>
                    <a:cubicBezTo>
                      <a:pt x="37" y="0"/>
                      <a:pt x="45" y="61"/>
                      <a:pt x="70" y="72"/>
                    </a:cubicBezTo>
                    <a:cubicBezTo>
                      <a:pt x="38" y="100"/>
                      <a:pt x="0" y="95"/>
                      <a:pt x="0" y="95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E6B7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26"/>
              <p:cNvSpPr>
                <a:spLocks/>
              </p:cNvSpPr>
              <p:nvPr/>
            </p:nvSpPr>
            <p:spPr bwMode="auto">
              <a:xfrm>
                <a:off x="5105418" y="1614380"/>
                <a:ext cx="149675" cy="21495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72"/>
                  </a:cxn>
                  <a:cxn ang="0">
                    <a:pos x="70" y="95"/>
                  </a:cxn>
                  <a:cxn ang="0">
                    <a:pos x="33" y="0"/>
                  </a:cxn>
                </a:cxnLst>
                <a:rect l="0" t="0" r="r" b="b"/>
                <a:pathLst>
                  <a:path w="70" h="100">
                    <a:moveTo>
                      <a:pt x="33" y="0"/>
                    </a:moveTo>
                    <a:cubicBezTo>
                      <a:pt x="33" y="0"/>
                      <a:pt x="25" y="61"/>
                      <a:pt x="0" y="72"/>
                    </a:cubicBezTo>
                    <a:cubicBezTo>
                      <a:pt x="32" y="100"/>
                      <a:pt x="70" y="95"/>
                      <a:pt x="70" y="95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6B7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27"/>
              <p:cNvSpPr>
                <a:spLocks/>
              </p:cNvSpPr>
              <p:nvPr/>
            </p:nvSpPr>
            <p:spPr bwMode="auto">
              <a:xfrm>
                <a:off x="5071980" y="1509289"/>
                <a:ext cx="492018" cy="734045"/>
              </a:xfrm>
              <a:custGeom>
                <a:avLst/>
                <a:gdLst/>
                <a:ahLst/>
                <a:cxnLst>
                  <a:cxn ang="0">
                    <a:pos x="172" y="126"/>
                  </a:cxn>
                  <a:cxn ang="0">
                    <a:pos x="148" y="126"/>
                  </a:cxn>
                  <a:cxn ang="0">
                    <a:pos x="181" y="68"/>
                  </a:cxn>
                  <a:cxn ang="0">
                    <a:pos x="113" y="0"/>
                  </a:cxn>
                  <a:cxn ang="0">
                    <a:pos x="46" y="68"/>
                  </a:cxn>
                  <a:cxn ang="0">
                    <a:pos x="79" y="126"/>
                  </a:cxn>
                  <a:cxn ang="0">
                    <a:pos x="57" y="126"/>
                  </a:cxn>
                  <a:cxn ang="0">
                    <a:pos x="0" y="182"/>
                  </a:cxn>
                  <a:cxn ang="0">
                    <a:pos x="0" y="284"/>
                  </a:cxn>
                  <a:cxn ang="0">
                    <a:pos x="57" y="341"/>
                  </a:cxn>
                  <a:cxn ang="0">
                    <a:pos x="172" y="341"/>
                  </a:cxn>
                  <a:cxn ang="0">
                    <a:pos x="228" y="284"/>
                  </a:cxn>
                  <a:cxn ang="0">
                    <a:pos x="228" y="182"/>
                  </a:cxn>
                  <a:cxn ang="0">
                    <a:pos x="172" y="126"/>
                  </a:cxn>
                </a:cxnLst>
                <a:rect l="0" t="0" r="r" b="b"/>
                <a:pathLst>
                  <a:path w="228" h="341">
                    <a:moveTo>
                      <a:pt x="172" y="126"/>
                    </a:moveTo>
                    <a:cubicBezTo>
                      <a:pt x="148" y="126"/>
                      <a:pt x="148" y="126"/>
                      <a:pt x="148" y="126"/>
                    </a:cubicBezTo>
                    <a:cubicBezTo>
                      <a:pt x="167" y="114"/>
                      <a:pt x="181" y="92"/>
                      <a:pt x="181" y="68"/>
                    </a:cubicBezTo>
                    <a:cubicBezTo>
                      <a:pt x="181" y="30"/>
                      <a:pt x="151" y="0"/>
                      <a:pt x="113" y="0"/>
                    </a:cubicBezTo>
                    <a:cubicBezTo>
                      <a:pt x="76" y="0"/>
                      <a:pt x="46" y="30"/>
                      <a:pt x="46" y="68"/>
                    </a:cubicBezTo>
                    <a:cubicBezTo>
                      <a:pt x="46" y="92"/>
                      <a:pt x="60" y="114"/>
                      <a:pt x="79" y="126"/>
                    </a:cubicBezTo>
                    <a:cubicBezTo>
                      <a:pt x="57" y="126"/>
                      <a:pt x="57" y="126"/>
                      <a:pt x="57" y="126"/>
                    </a:cubicBezTo>
                    <a:cubicBezTo>
                      <a:pt x="26" y="126"/>
                      <a:pt x="0" y="151"/>
                      <a:pt x="0" y="182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315"/>
                      <a:pt x="26" y="341"/>
                      <a:pt x="57" y="341"/>
                    </a:cubicBezTo>
                    <a:cubicBezTo>
                      <a:pt x="172" y="341"/>
                      <a:pt x="172" y="341"/>
                      <a:pt x="172" y="341"/>
                    </a:cubicBezTo>
                    <a:cubicBezTo>
                      <a:pt x="203" y="341"/>
                      <a:pt x="228" y="315"/>
                      <a:pt x="228" y="284"/>
                    </a:cubicBezTo>
                    <a:cubicBezTo>
                      <a:pt x="228" y="182"/>
                      <a:pt x="228" y="182"/>
                      <a:pt x="228" y="182"/>
                    </a:cubicBezTo>
                    <a:cubicBezTo>
                      <a:pt x="228" y="151"/>
                      <a:pt x="203" y="126"/>
                      <a:pt x="172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28"/>
              <p:cNvSpPr>
                <a:spLocks/>
              </p:cNvSpPr>
              <p:nvPr/>
            </p:nvSpPr>
            <p:spPr bwMode="auto">
              <a:xfrm>
                <a:off x="5478014" y="1918507"/>
                <a:ext cx="15923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Freeform 29"/>
              <p:cNvSpPr>
                <a:spLocks/>
              </p:cNvSpPr>
              <p:nvPr/>
            </p:nvSpPr>
            <p:spPr bwMode="auto">
              <a:xfrm>
                <a:off x="5145226" y="1918507"/>
                <a:ext cx="17515" cy="324827"/>
              </a:xfrm>
              <a:custGeom>
                <a:avLst/>
                <a:gdLst/>
                <a:ahLst/>
                <a:cxnLst>
                  <a:cxn ang="0">
                    <a:pos x="8" y="147"/>
                  </a:cxn>
                  <a:cxn ang="0">
                    <a:pos x="4" y="151"/>
                  </a:cxn>
                  <a:cxn ang="0">
                    <a:pos x="0" y="14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8" y="147"/>
                  </a:cxn>
                </a:cxnLst>
                <a:rect l="0" t="0" r="r" b="b"/>
                <a:pathLst>
                  <a:path w="8" h="151">
                    <a:moveTo>
                      <a:pt x="8" y="147"/>
                    </a:moveTo>
                    <a:cubicBezTo>
                      <a:pt x="8" y="149"/>
                      <a:pt x="6" y="151"/>
                      <a:pt x="4" y="151"/>
                    </a:cubicBezTo>
                    <a:cubicBezTo>
                      <a:pt x="2" y="151"/>
                      <a:pt x="0" y="149"/>
                      <a:pt x="0" y="14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0" name="Freeform 30"/>
              <p:cNvSpPr>
                <a:spLocks/>
              </p:cNvSpPr>
              <p:nvPr/>
            </p:nvSpPr>
            <p:spPr bwMode="auto">
              <a:xfrm>
                <a:off x="5172285" y="1509289"/>
                <a:ext cx="291389" cy="14330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68" y="0"/>
                  </a:cxn>
                  <a:cxn ang="0">
                    <a:pos x="135" y="67"/>
                  </a:cxn>
                  <a:cxn ang="0">
                    <a:pos x="44" y="27"/>
                  </a:cxn>
                  <a:cxn ang="0">
                    <a:pos x="0" y="65"/>
                  </a:cxn>
                </a:cxnLst>
                <a:rect l="0" t="0" r="r" b="b"/>
                <a:pathLst>
                  <a:path w="135" h="67">
                    <a:moveTo>
                      <a:pt x="0" y="65"/>
                    </a:moveTo>
                    <a:cubicBezTo>
                      <a:pt x="1" y="29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96" y="65"/>
                      <a:pt x="65" y="56"/>
                      <a:pt x="44" y="27"/>
                    </a:cubicBez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E6B7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74" name="Rounded Rectangle 73"/>
            <p:cNvSpPr/>
            <p:nvPr/>
          </p:nvSpPr>
          <p:spPr>
            <a:xfrm>
              <a:off x="4921901" y="5677157"/>
              <a:ext cx="733438" cy="271463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</a:rPr>
                <a:t>OLT/FTTx</a:t>
              </a:r>
              <a:endParaRPr lang="en-US" sz="1050" dirty="0"/>
            </a:p>
          </p:txBody>
        </p:sp>
      </p:grpSp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441" y="1301003"/>
            <a:ext cx="13049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99" y="1350079"/>
            <a:ext cx="883565" cy="347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6" y="2872674"/>
            <a:ext cx="1642789" cy="46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075" y="2264824"/>
            <a:ext cx="1229999" cy="52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56" y="2565886"/>
            <a:ext cx="1295328" cy="30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" name="Picture 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11" y="1747146"/>
            <a:ext cx="701120" cy="308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3" y="2039306"/>
            <a:ext cx="872394" cy="52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5" name="Rectangle 134"/>
          <p:cNvSpPr/>
          <p:nvPr/>
        </p:nvSpPr>
        <p:spPr>
          <a:xfrm>
            <a:off x="1985073" y="1957047"/>
            <a:ext cx="1326004" cy="3077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1400" dirty="0"/>
              <a:t>ЗАЙЦЕВ </a:t>
            </a:r>
            <a:r>
              <a:rPr lang="ru-RU" sz="1400" dirty="0" smtClean="0"/>
              <a:t>НЕТ</a:t>
            </a:r>
            <a:endParaRPr lang="ru-RU" sz="1400" dirty="0"/>
          </a:p>
        </p:txBody>
      </p:sp>
      <p:sp>
        <p:nvSpPr>
          <p:cNvPr id="136" name="Text Box 35"/>
          <p:cNvSpPr txBox="1">
            <a:spLocks noChangeArrowheads="1"/>
          </p:cNvSpPr>
          <p:nvPr/>
        </p:nvSpPr>
        <p:spPr bwMode="auto">
          <a:xfrm>
            <a:off x="5504908" y="2887546"/>
            <a:ext cx="16500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200" b="1" dirty="0">
                <a:solidFill>
                  <a:srgbClr val="7030A0"/>
                </a:solidFill>
              </a:rPr>
              <a:t>Репорты, р</a:t>
            </a:r>
            <a:r>
              <a:rPr lang="ru-RU" sz="1200" b="1" dirty="0" smtClean="0">
                <a:solidFill>
                  <a:srgbClr val="7030A0"/>
                </a:solidFill>
              </a:rPr>
              <a:t>екламы</a:t>
            </a:r>
            <a:r>
              <a:rPr lang="ru-RU" sz="1200" b="1" dirty="0">
                <a:solidFill>
                  <a:srgbClr val="7030A0"/>
                </a:solidFill>
              </a:rPr>
              <a:t>, итп.</a:t>
            </a:r>
            <a:endParaRPr lang="en-US" sz="1200" b="1" dirty="0" smtClean="0">
              <a:solidFill>
                <a:srgbClr val="7030A0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>
            <a:off x="5037324" y="2820427"/>
            <a:ext cx="1" cy="2700000"/>
          </a:xfrm>
          <a:prstGeom prst="straightConnector1">
            <a:avLst/>
          </a:prstGeom>
          <a:ln w="19050">
            <a:solidFill>
              <a:srgbClr val="7030A0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Picture 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419" y="3727340"/>
            <a:ext cx="569768" cy="57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691" y="3703925"/>
            <a:ext cx="669789" cy="66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82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28" grpId="0"/>
      <p:bldP spid="29" grpId="0" animBg="1"/>
      <p:bldP spid="33" grpId="0"/>
      <p:bldP spid="34" grpId="0" animBg="1"/>
      <p:bldP spid="35" grpId="0" animBg="1"/>
      <p:bldP spid="46" grpId="0" animBg="1"/>
      <p:bldP spid="49" grpId="0"/>
      <p:bldP spid="50" grpId="0" animBg="1"/>
      <p:bldP spid="51" grpId="0"/>
      <p:bldP spid="52" grpId="0" animBg="1"/>
      <p:bldP spid="1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Контент </a:t>
            </a:r>
            <a:r>
              <a:rPr lang="en-US" dirty="0"/>
              <a:t>P2P – </a:t>
            </a:r>
            <a:r>
              <a:rPr lang="ru-RU" dirty="0"/>
              <a:t>методика </a:t>
            </a:r>
            <a:r>
              <a:rPr lang="ru-RU" dirty="0" smtClean="0"/>
              <a:t>работы</a:t>
            </a:r>
            <a:endParaRPr lang="en-US" dirty="0"/>
          </a:p>
        </p:txBody>
      </p:sp>
      <p:sp>
        <p:nvSpPr>
          <p:cNvPr id="3" name="Rectangle 43"/>
          <p:cNvSpPr txBox="1">
            <a:spLocks noChangeArrowheads="1"/>
          </p:cNvSpPr>
          <p:nvPr/>
        </p:nvSpPr>
        <p:spPr>
          <a:xfrm>
            <a:off x="0" y="214290"/>
            <a:ext cx="8229600" cy="750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dirty="0" smtClean="0"/>
          </a:p>
        </p:txBody>
      </p:sp>
      <p:sp>
        <p:nvSpPr>
          <p:cNvPr id="4" name="Slide Number Placeholder 96"/>
          <p:cNvSpPr txBox="1">
            <a:spLocks/>
          </p:cNvSpPr>
          <p:nvPr/>
        </p:nvSpPr>
        <p:spPr>
          <a:xfrm>
            <a:off x="0" y="6524171"/>
            <a:ext cx="428596" cy="33382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Line 46"/>
          <p:cNvSpPr>
            <a:spLocks noChangeShapeType="1"/>
          </p:cNvSpPr>
          <p:nvPr/>
        </p:nvSpPr>
        <p:spPr bwMode="auto">
          <a:xfrm>
            <a:off x="3230721" y="3774440"/>
            <a:ext cx="918846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4555648" y="2485390"/>
            <a:ext cx="12700" cy="10096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4911248" y="3761740"/>
            <a:ext cx="1041400" cy="63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 flipV="1">
            <a:off x="4555648" y="4123690"/>
            <a:ext cx="12700" cy="114935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pic>
        <p:nvPicPr>
          <p:cNvPr id="9" name="Picture 24" descr="PPP_CGLOB_CLP_Globe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6536" y="1429703"/>
            <a:ext cx="1131887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7"/>
          <p:cNvGrpSpPr/>
          <p:nvPr/>
        </p:nvGrpSpPr>
        <p:grpSpPr>
          <a:xfrm>
            <a:off x="4653591" y="4938067"/>
            <a:ext cx="1988595" cy="304800"/>
            <a:chOff x="4653591" y="4938067"/>
            <a:chExt cx="1988595" cy="304800"/>
          </a:xfrm>
        </p:grpSpPr>
        <p:sp>
          <p:nvSpPr>
            <p:cNvPr id="11" name="Text Box 33"/>
            <p:cNvSpPr txBox="1">
              <a:spLocks noChangeArrowheads="1"/>
            </p:cNvSpPr>
            <p:nvPr/>
          </p:nvSpPr>
          <p:spPr bwMode="auto">
            <a:xfrm>
              <a:off x="5034115" y="4938067"/>
              <a:ext cx="1608071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400" dirty="0" smtClean="0">
                  <a:solidFill>
                    <a:schemeClr val="tx2"/>
                  </a:solidFill>
                  <a:latin typeface="+mn-lt"/>
                  <a:cs typeface="+mn-cs"/>
                </a:rPr>
                <a:t>Запрос файла</a:t>
              </a:r>
              <a:endParaRPr lang="en-US" sz="1400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sp>
          <p:nvSpPr>
            <p:cNvPr id="12" name="Text Box 40"/>
            <p:cNvSpPr txBox="1">
              <a:spLocks noChangeArrowheads="1"/>
            </p:cNvSpPr>
            <p:nvPr/>
          </p:nvSpPr>
          <p:spPr bwMode="auto">
            <a:xfrm>
              <a:off x="4653591" y="4953000"/>
              <a:ext cx="254964" cy="240070"/>
            </a:xfrm>
            <a:prstGeom prst="flowChartConnector">
              <a:avLst/>
            </a:prstGeom>
            <a:solidFill>
              <a:schemeClr val="bg1"/>
            </a:solidFill>
            <a:ln w="9525">
              <a:solidFill>
                <a:schemeClr val="accent1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" tIns="0" rIns="0" bIns="0" anchor="ctr" anchorCtr="1">
              <a:no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chemeClr val="tx2"/>
                  </a:solidFill>
                </a:rPr>
                <a:t>1</a:t>
              </a:r>
            </a:p>
          </p:txBody>
        </p:sp>
      </p:grpSp>
      <p:grpSp>
        <p:nvGrpSpPr>
          <p:cNvPr id="13" name="Group 51"/>
          <p:cNvGrpSpPr/>
          <p:nvPr/>
        </p:nvGrpSpPr>
        <p:grpSpPr>
          <a:xfrm>
            <a:off x="3778249" y="3253740"/>
            <a:ext cx="1678464" cy="1053459"/>
            <a:chOff x="3108960" y="3086100"/>
            <a:chExt cx="2164080" cy="1266819"/>
          </a:xfrm>
        </p:grpSpPr>
        <p:sp>
          <p:nvSpPr>
            <p:cNvPr id="14" name="Cloud 13"/>
            <p:cNvSpPr/>
            <p:nvPr/>
          </p:nvSpPr>
          <p:spPr>
            <a:xfrm>
              <a:off x="3108960" y="3086100"/>
              <a:ext cx="2164080" cy="1266819"/>
            </a:xfrm>
            <a:prstGeom prst="cloud">
              <a:avLst/>
            </a:prstGeom>
            <a:solidFill>
              <a:schemeClr val="bg1">
                <a:alpha val="93000"/>
              </a:schemeClr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" name="Group 47"/>
            <p:cNvGrpSpPr/>
            <p:nvPr/>
          </p:nvGrpSpPr>
          <p:grpSpPr>
            <a:xfrm>
              <a:off x="3108960" y="3086100"/>
              <a:ext cx="2164080" cy="1266819"/>
              <a:chOff x="6979920" y="3139440"/>
              <a:chExt cx="2164080" cy="1266819"/>
            </a:xfrm>
          </p:grpSpPr>
          <p:sp>
            <p:nvSpPr>
              <p:cNvPr id="16" name="Cloud 15"/>
              <p:cNvSpPr/>
              <p:nvPr/>
            </p:nvSpPr>
            <p:spPr>
              <a:xfrm>
                <a:off x="6979920" y="3139440"/>
                <a:ext cx="2164080" cy="1266819"/>
              </a:xfrm>
              <a:prstGeom prst="cloud">
                <a:avLst/>
              </a:prstGeom>
              <a:gradFill>
                <a:gsLst>
                  <a:gs pos="0">
                    <a:schemeClr val="accent4">
                      <a:lumMod val="90000"/>
                    </a:schemeClr>
                  </a:gs>
                  <a:gs pos="50000">
                    <a:schemeClr val="accent4">
                      <a:alpha val="49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 w="9525">
                <a:solidFill>
                  <a:schemeClr val="bg1"/>
                </a:solidFill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Cloud 16"/>
              <p:cNvSpPr/>
              <p:nvPr/>
            </p:nvSpPr>
            <p:spPr>
              <a:xfrm>
                <a:off x="7010400" y="3169920"/>
                <a:ext cx="2118360" cy="1203960"/>
              </a:xfrm>
              <a:prstGeom prst="cloud">
                <a:avLst/>
              </a:prstGeom>
              <a:gradFill>
                <a:gsLst>
                  <a:gs pos="0">
                    <a:schemeClr val="bg1"/>
                  </a:gs>
                  <a:gs pos="29000">
                    <a:schemeClr val="bg1">
                      <a:alpha val="39000"/>
                    </a:schemeClr>
                  </a:gs>
                  <a:gs pos="73000">
                    <a:schemeClr val="bg1">
                      <a:alpha val="10000"/>
                    </a:schemeClr>
                  </a:gs>
                  <a:gs pos="100000">
                    <a:schemeClr val="bg1"/>
                  </a:gs>
                </a:gsLst>
                <a:lin ang="5700000" scaled="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08000" rtlCol="0" anchor="ctr"/>
              <a:lstStyle/>
              <a:p>
                <a:pPr algn="ctr">
                  <a:spcBef>
                    <a:spcPct val="50000"/>
                  </a:spcBef>
                </a:pPr>
                <a:endParaRPr lang="en-US" sz="12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6725261" y="3568065"/>
            <a:ext cx="1714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Controller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19" name="Group 98"/>
          <p:cNvGrpSpPr/>
          <p:nvPr/>
        </p:nvGrpSpPr>
        <p:grpSpPr>
          <a:xfrm>
            <a:off x="5084121" y="4162743"/>
            <a:ext cx="3747459" cy="307777"/>
            <a:chOff x="5084121" y="4162743"/>
            <a:chExt cx="3747459" cy="307777"/>
          </a:xfrm>
        </p:grpSpPr>
        <p:sp>
          <p:nvSpPr>
            <p:cNvPr id="20" name="Text Box 35"/>
            <p:cNvSpPr txBox="1">
              <a:spLocks noChangeArrowheads="1"/>
            </p:cNvSpPr>
            <p:nvPr/>
          </p:nvSpPr>
          <p:spPr bwMode="auto">
            <a:xfrm>
              <a:off x="5338286" y="4162743"/>
              <a:ext cx="349329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400" dirty="0" smtClean="0">
                  <a:solidFill>
                    <a:schemeClr val="tx2"/>
                  </a:solidFill>
                  <a:latin typeface="+mn-lt"/>
                  <a:cs typeface="+mn-cs"/>
                </a:rPr>
                <a:t>Изучение всех запросов</a:t>
              </a:r>
              <a:endParaRPr lang="en-US" sz="1400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sp>
          <p:nvSpPr>
            <p:cNvPr id="21" name="Text Box 42"/>
            <p:cNvSpPr txBox="1">
              <a:spLocks noChangeArrowheads="1"/>
            </p:cNvSpPr>
            <p:nvPr/>
          </p:nvSpPr>
          <p:spPr bwMode="auto">
            <a:xfrm>
              <a:off x="5084121" y="4184650"/>
              <a:ext cx="254964" cy="240070"/>
            </a:xfrm>
            <a:prstGeom prst="flowChartConnector">
              <a:avLst/>
            </a:prstGeom>
            <a:solidFill>
              <a:schemeClr val="bg1"/>
            </a:solidFill>
            <a:ln w="9525">
              <a:solidFill>
                <a:schemeClr val="accent1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" tIns="0" rIns="0" bIns="0" anchor="ctr" anchorCtr="1">
              <a:no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chemeClr val="tx2"/>
                  </a:solidFill>
                </a:rPr>
                <a:t>2</a:t>
              </a:r>
            </a:p>
          </p:txBody>
        </p:sp>
      </p:grpSp>
      <p:cxnSp>
        <p:nvCxnSpPr>
          <p:cNvPr id="22" name="Straight Connector 46"/>
          <p:cNvCxnSpPr>
            <a:cxnSpLocks noChangeShapeType="1"/>
          </p:cNvCxnSpPr>
          <p:nvPr/>
        </p:nvCxnSpPr>
        <p:spPr bwMode="auto">
          <a:xfrm rot="10800000">
            <a:off x="3000364" y="2857496"/>
            <a:ext cx="2928958" cy="714380"/>
          </a:xfrm>
          <a:prstGeom prst="line">
            <a:avLst/>
          </a:prstGeom>
          <a:noFill/>
          <a:ln w="9525" algn="ctr">
            <a:solidFill>
              <a:schemeClr val="accent1">
                <a:lumMod val="40000"/>
                <a:lumOff val="60000"/>
              </a:schemeClr>
            </a:solidFill>
            <a:prstDash val="dash"/>
            <a:round/>
            <a:headEnd/>
            <a:tailEnd/>
          </a:ln>
        </p:spPr>
      </p:cxnSp>
      <p:sp>
        <p:nvSpPr>
          <p:cNvPr id="23" name="Text Box 33"/>
          <p:cNvSpPr txBox="1">
            <a:spLocks noChangeArrowheads="1"/>
          </p:cNvSpPr>
          <p:nvPr/>
        </p:nvSpPr>
        <p:spPr bwMode="auto">
          <a:xfrm>
            <a:off x="6215074" y="2643182"/>
            <a:ext cx="28257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dirty="0" smtClean="0">
                <a:solidFill>
                  <a:schemeClr val="accent2"/>
                </a:solidFill>
                <a:latin typeface="+mn-lt"/>
                <a:cs typeface="+mn-cs"/>
              </a:rPr>
              <a:t>P2P Demand </a:t>
            </a:r>
            <a:r>
              <a:rPr lang="en-US" sz="1400" dirty="0" smtClean="0">
                <a:solidFill>
                  <a:schemeClr val="accent2"/>
                </a:solidFill>
              </a:rPr>
              <a:t>Identifier</a:t>
            </a:r>
            <a:r>
              <a:rPr lang="en-US" sz="1400" dirty="0" smtClean="0">
                <a:solidFill>
                  <a:schemeClr val="accent2"/>
                </a:solidFill>
                <a:latin typeface="+mn-lt"/>
                <a:cs typeface="+mn-cs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+mn-lt"/>
                <a:cs typeface="+mn-cs"/>
              </a:rPr>
              <a:t>изучает статистику популярных </a:t>
            </a:r>
            <a:r>
              <a:rPr lang="ru-RU" sz="1400" dirty="0" err="1" smtClean="0">
                <a:solidFill>
                  <a:schemeClr val="tx2"/>
                </a:solidFill>
                <a:latin typeface="+mn-lt"/>
                <a:cs typeface="+mn-cs"/>
              </a:rPr>
              <a:t>трекеров</a:t>
            </a:r>
            <a:r>
              <a:rPr lang="ru-RU" sz="1400" dirty="0" smtClean="0">
                <a:solidFill>
                  <a:schemeClr val="tx2"/>
                </a:solidFill>
                <a:latin typeface="+mn-lt"/>
                <a:cs typeface="+mn-cs"/>
              </a:rPr>
              <a:t>, протоколы , и т.д.</a:t>
            </a:r>
            <a:r>
              <a:rPr lang="en-US" sz="1400" dirty="0" smtClean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endParaRPr lang="en-US" sz="16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cxnSp>
        <p:nvCxnSpPr>
          <p:cNvPr id="24" name="Straight Connector 58"/>
          <p:cNvCxnSpPr>
            <a:cxnSpLocks noChangeShapeType="1"/>
          </p:cNvCxnSpPr>
          <p:nvPr/>
        </p:nvCxnSpPr>
        <p:spPr bwMode="auto">
          <a:xfrm rot="10800000" flipV="1">
            <a:off x="6065364" y="2786057"/>
            <a:ext cx="221148" cy="100969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</p:spPr>
      </p:cxnSp>
      <p:sp>
        <p:nvSpPr>
          <p:cNvPr id="25" name="Line 46"/>
          <p:cNvSpPr>
            <a:spLocks noChangeShapeType="1"/>
          </p:cNvSpPr>
          <p:nvPr/>
        </p:nvSpPr>
        <p:spPr bwMode="auto">
          <a:xfrm>
            <a:off x="4568983" y="3036253"/>
            <a:ext cx="751839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endParaRPr lang="en-US" dirty="0"/>
          </a:p>
        </p:txBody>
      </p:sp>
      <p:grpSp>
        <p:nvGrpSpPr>
          <p:cNvPr id="26" name="Group 54"/>
          <p:cNvGrpSpPr>
            <a:grpSpLocks/>
          </p:cNvGrpSpPr>
          <p:nvPr/>
        </p:nvGrpSpPr>
        <p:grpSpPr bwMode="auto">
          <a:xfrm>
            <a:off x="2922111" y="1529715"/>
            <a:ext cx="3414712" cy="593724"/>
            <a:chOff x="2357422" y="1285841"/>
            <a:chExt cx="3415136" cy="593565"/>
          </a:xfrm>
        </p:grpSpPr>
        <p:sp>
          <p:nvSpPr>
            <p:cNvPr id="27" name="TextBox 26"/>
            <p:cNvSpPr txBox="1"/>
            <p:nvPr/>
          </p:nvSpPr>
          <p:spPr bwMode="auto">
            <a:xfrm>
              <a:off x="4418025" y="1571613"/>
              <a:ext cx="1354533" cy="307777"/>
            </a:xfrm>
            <a:prstGeom prst="rect">
              <a:avLst/>
            </a:prstGeom>
            <a:noFill/>
            <a:ln w="12700"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sz="1400" dirty="0">
                  <a:latin typeface="+mn-lt"/>
                  <a:cs typeface="+mn-cs"/>
                </a:rPr>
                <a:t>BitTorrent</a:t>
              </a:r>
              <a:endParaRPr lang="he-IL" sz="1400" dirty="0">
                <a:latin typeface="+mn-lt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2357422" y="1571612"/>
              <a:ext cx="928694" cy="307794"/>
            </a:xfrm>
            <a:prstGeom prst="rect">
              <a:avLst/>
            </a:prstGeom>
            <a:noFill/>
            <a:ln w="12700"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sz="1400" dirty="0">
                  <a:latin typeface="+mn-lt"/>
                  <a:cs typeface="+mn-cs"/>
                </a:rPr>
                <a:t>Ed2K</a:t>
              </a:r>
              <a:endParaRPr lang="he-IL" sz="1400" dirty="0">
                <a:latin typeface="+mn-lt"/>
                <a:cs typeface="+mn-cs"/>
              </a:endParaRP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00913" y="1285841"/>
              <a:ext cx="290548" cy="295196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80309" y="1321075"/>
              <a:ext cx="714464" cy="230125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</p:pic>
      </p:grp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181" y="1290320"/>
            <a:ext cx="260032" cy="26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68093" y="1290320"/>
            <a:ext cx="233998" cy="23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8145" y="1142048"/>
            <a:ext cx="67468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ounded Rectangle 33"/>
          <p:cNvSpPr/>
          <p:nvPr/>
        </p:nvSpPr>
        <p:spPr>
          <a:xfrm>
            <a:off x="5316508" y="2919622"/>
            <a:ext cx="654402" cy="27356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LeftDown">
              <a:rot lat="543288" lon="920257" rev="0"/>
            </a:camera>
            <a:lightRig rig="balanced" dir="t"/>
          </a:scene3d>
          <a:sp3d prstMaterial="matte">
            <a:bevelT w="0" h="431800" prst="hardEdge"/>
            <a:bevelB w="12700" h="171450"/>
            <a:extrusionClr>
              <a:schemeClr val="accent1">
                <a:lumMod val="20000"/>
                <a:lumOff val="80000"/>
              </a:schemeClr>
            </a:extrusionClr>
            <a:contourClr>
              <a:schemeClr val="accent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PDI</a:t>
            </a:r>
            <a:endParaRPr lang="en-US" sz="1100" dirty="0"/>
          </a:p>
        </p:txBody>
      </p:sp>
      <p:sp>
        <p:nvSpPr>
          <p:cNvPr id="36" name="Freeform 35"/>
          <p:cNvSpPr>
            <a:spLocks noChangeArrowheads="1"/>
          </p:cNvSpPr>
          <p:nvPr/>
        </p:nvSpPr>
        <p:spPr bwMode="auto">
          <a:xfrm>
            <a:off x="4551184" y="3318828"/>
            <a:ext cx="1510064" cy="956065"/>
          </a:xfrm>
          <a:custGeom>
            <a:avLst/>
            <a:gdLst>
              <a:gd name="T0" fmla="*/ 119575 w 1783707"/>
              <a:gd name="T1" fmla="*/ 787790 h 787790"/>
              <a:gd name="T2" fmla="*/ 376060 w 1783707"/>
              <a:gd name="T3" fmla="*/ 618978 h 787790"/>
              <a:gd name="T4" fmla="*/ 1624818 w 1783707"/>
              <a:gd name="T5" fmla="*/ 548640 h 787790"/>
              <a:gd name="T6" fmla="*/ 1329396 w 1783707"/>
              <a:gd name="T7" fmla="*/ 295421 h 787790"/>
              <a:gd name="T8" fmla="*/ 203981 w 1783707"/>
              <a:gd name="T9" fmla="*/ 281353 h 787790"/>
              <a:gd name="T10" fmla="*/ 105507 w 1783707"/>
              <a:gd name="T11" fmla="*/ 0 h 7877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83707"/>
              <a:gd name="T19" fmla="*/ 0 h 787790"/>
              <a:gd name="T20" fmla="*/ 1783707 w 1783707"/>
              <a:gd name="T21" fmla="*/ 787790 h 787790"/>
              <a:gd name="connsiteX0" fmla="*/ 119575 w 1783707"/>
              <a:gd name="connsiteY0" fmla="*/ 787790 h 787790"/>
              <a:gd name="connsiteX1" fmla="*/ 376060 w 1783707"/>
              <a:gd name="connsiteY1" fmla="*/ 618978 h 787790"/>
              <a:gd name="connsiteX2" fmla="*/ 1624818 w 1783707"/>
              <a:gd name="connsiteY2" fmla="*/ 548640 h 787790"/>
              <a:gd name="connsiteX3" fmla="*/ 1329396 w 1783707"/>
              <a:gd name="connsiteY3" fmla="*/ 295421 h 787790"/>
              <a:gd name="connsiteX4" fmla="*/ 203981 w 1783707"/>
              <a:gd name="connsiteY4" fmla="*/ 281353 h 787790"/>
              <a:gd name="connsiteX5" fmla="*/ 105507 w 1783707"/>
              <a:gd name="connsiteY5" fmla="*/ 0 h 787790"/>
              <a:gd name="connsiteX0" fmla="*/ 84619 w 1783707"/>
              <a:gd name="connsiteY0" fmla="*/ 956539 h 956539"/>
              <a:gd name="connsiteX1" fmla="*/ 376060 w 1783707"/>
              <a:gd name="connsiteY1" fmla="*/ 618978 h 956539"/>
              <a:gd name="connsiteX2" fmla="*/ 1624818 w 1783707"/>
              <a:gd name="connsiteY2" fmla="*/ 548640 h 956539"/>
              <a:gd name="connsiteX3" fmla="*/ 1329396 w 1783707"/>
              <a:gd name="connsiteY3" fmla="*/ 295421 h 956539"/>
              <a:gd name="connsiteX4" fmla="*/ 203981 w 1783707"/>
              <a:gd name="connsiteY4" fmla="*/ 281353 h 956539"/>
              <a:gd name="connsiteX5" fmla="*/ 105507 w 1783707"/>
              <a:gd name="connsiteY5" fmla="*/ 0 h 956539"/>
              <a:gd name="connsiteX0" fmla="*/ 84619 w 1783707"/>
              <a:gd name="connsiteY0" fmla="*/ 956539 h 956539"/>
              <a:gd name="connsiteX1" fmla="*/ 376060 w 1783707"/>
              <a:gd name="connsiteY1" fmla="*/ 618978 h 956539"/>
              <a:gd name="connsiteX2" fmla="*/ 1624818 w 1783707"/>
              <a:gd name="connsiteY2" fmla="*/ 548640 h 956539"/>
              <a:gd name="connsiteX3" fmla="*/ 1329396 w 1783707"/>
              <a:gd name="connsiteY3" fmla="*/ 295421 h 956539"/>
              <a:gd name="connsiteX4" fmla="*/ 203981 w 1783707"/>
              <a:gd name="connsiteY4" fmla="*/ 281353 h 956539"/>
              <a:gd name="connsiteX5" fmla="*/ 105507 w 1783707"/>
              <a:gd name="connsiteY5" fmla="*/ 0 h 956539"/>
              <a:gd name="connsiteX0" fmla="*/ 88329 w 1787417"/>
              <a:gd name="connsiteY0" fmla="*/ 966069 h 966069"/>
              <a:gd name="connsiteX1" fmla="*/ 379770 w 1787417"/>
              <a:gd name="connsiteY1" fmla="*/ 628508 h 966069"/>
              <a:gd name="connsiteX2" fmla="*/ 1628528 w 1787417"/>
              <a:gd name="connsiteY2" fmla="*/ 558170 h 966069"/>
              <a:gd name="connsiteX3" fmla="*/ 1333106 w 1787417"/>
              <a:gd name="connsiteY3" fmla="*/ 304951 h 966069"/>
              <a:gd name="connsiteX4" fmla="*/ 207691 w 1787417"/>
              <a:gd name="connsiteY4" fmla="*/ 290883 h 966069"/>
              <a:gd name="connsiteX5" fmla="*/ 86962 w 1787417"/>
              <a:gd name="connsiteY5" fmla="*/ 0 h 966069"/>
              <a:gd name="connsiteX0" fmla="*/ 88329 w 1787417"/>
              <a:gd name="connsiteY0" fmla="*/ 966069 h 966069"/>
              <a:gd name="connsiteX1" fmla="*/ 379770 w 1787417"/>
              <a:gd name="connsiteY1" fmla="*/ 628508 h 966069"/>
              <a:gd name="connsiteX2" fmla="*/ 1628528 w 1787417"/>
              <a:gd name="connsiteY2" fmla="*/ 558170 h 966069"/>
              <a:gd name="connsiteX3" fmla="*/ 1333106 w 1787417"/>
              <a:gd name="connsiteY3" fmla="*/ 304951 h 966069"/>
              <a:gd name="connsiteX4" fmla="*/ 207691 w 1787417"/>
              <a:gd name="connsiteY4" fmla="*/ 290883 h 966069"/>
              <a:gd name="connsiteX5" fmla="*/ 86962 w 1787417"/>
              <a:gd name="connsiteY5" fmla="*/ 0 h 966069"/>
              <a:gd name="connsiteX0" fmla="*/ 89921 w 1789009"/>
              <a:gd name="connsiteY0" fmla="*/ 966069 h 966069"/>
              <a:gd name="connsiteX1" fmla="*/ 381362 w 1789009"/>
              <a:gd name="connsiteY1" fmla="*/ 628508 h 966069"/>
              <a:gd name="connsiteX2" fmla="*/ 1630120 w 1789009"/>
              <a:gd name="connsiteY2" fmla="*/ 558170 h 966069"/>
              <a:gd name="connsiteX3" fmla="*/ 1334698 w 1789009"/>
              <a:gd name="connsiteY3" fmla="*/ 304951 h 966069"/>
              <a:gd name="connsiteX4" fmla="*/ 209283 w 1789009"/>
              <a:gd name="connsiteY4" fmla="*/ 290883 h 966069"/>
              <a:gd name="connsiteX5" fmla="*/ 79001 w 1789009"/>
              <a:gd name="connsiteY5" fmla="*/ 0 h 966069"/>
              <a:gd name="connsiteX0" fmla="*/ 10920 w 1710008"/>
              <a:gd name="connsiteY0" fmla="*/ 966069 h 966069"/>
              <a:gd name="connsiteX1" fmla="*/ 302361 w 1710008"/>
              <a:gd name="connsiteY1" fmla="*/ 628508 h 966069"/>
              <a:gd name="connsiteX2" fmla="*/ 1551119 w 1710008"/>
              <a:gd name="connsiteY2" fmla="*/ 558170 h 966069"/>
              <a:gd name="connsiteX3" fmla="*/ 1255697 w 1710008"/>
              <a:gd name="connsiteY3" fmla="*/ 304951 h 966069"/>
              <a:gd name="connsiteX4" fmla="*/ 336364 w 1710008"/>
              <a:gd name="connsiteY4" fmla="*/ 278321 h 966069"/>
              <a:gd name="connsiteX5" fmla="*/ 0 w 1710008"/>
              <a:gd name="connsiteY5" fmla="*/ 0 h 966069"/>
              <a:gd name="connsiteX0" fmla="*/ 10920 w 1710008"/>
              <a:gd name="connsiteY0" fmla="*/ 966069 h 966069"/>
              <a:gd name="connsiteX1" fmla="*/ 302361 w 1710008"/>
              <a:gd name="connsiteY1" fmla="*/ 628508 h 966069"/>
              <a:gd name="connsiteX2" fmla="*/ 1551119 w 1710008"/>
              <a:gd name="connsiteY2" fmla="*/ 558170 h 966069"/>
              <a:gd name="connsiteX3" fmla="*/ 1255697 w 1710008"/>
              <a:gd name="connsiteY3" fmla="*/ 304951 h 966069"/>
              <a:gd name="connsiteX4" fmla="*/ 336364 w 1710008"/>
              <a:gd name="connsiteY4" fmla="*/ 278321 h 966069"/>
              <a:gd name="connsiteX5" fmla="*/ 0 w 1710008"/>
              <a:gd name="connsiteY5" fmla="*/ 0 h 966069"/>
              <a:gd name="connsiteX0" fmla="*/ 10920 w 1710008"/>
              <a:gd name="connsiteY0" fmla="*/ 966069 h 966069"/>
              <a:gd name="connsiteX1" fmla="*/ 302361 w 1710008"/>
              <a:gd name="connsiteY1" fmla="*/ 628508 h 966069"/>
              <a:gd name="connsiteX2" fmla="*/ 1551119 w 1710008"/>
              <a:gd name="connsiteY2" fmla="*/ 558170 h 966069"/>
              <a:gd name="connsiteX3" fmla="*/ 1255697 w 1710008"/>
              <a:gd name="connsiteY3" fmla="*/ 304951 h 966069"/>
              <a:gd name="connsiteX4" fmla="*/ 336364 w 1710008"/>
              <a:gd name="connsiteY4" fmla="*/ 278321 h 966069"/>
              <a:gd name="connsiteX5" fmla="*/ 0 w 1710008"/>
              <a:gd name="connsiteY5" fmla="*/ 0 h 966069"/>
              <a:gd name="connsiteX0" fmla="*/ 10920 w 1661841"/>
              <a:gd name="connsiteY0" fmla="*/ 966069 h 966069"/>
              <a:gd name="connsiteX1" fmla="*/ 302361 w 1661841"/>
              <a:gd name="connsiteY1" fmla="*/ 628508 h 966069"/>
              <a:gd name="connsiteX2" fmla="*/ 1502952 w 1661841"/>
              <a:gd name="connsiteY2" fmla="*/ 491739 h 966069"/>
              <a:gd name="connsiteX3" fmla="*/ 1255697 w 1661841"/>
              <a:gd name="connsiteY3" fmla="*/ 304951 h 966069"/>
              <a:gd name="connsiteX4" fmla="*/ 336364 w 1661841"/>
              <a:gd name="connsiteY4" fmla="*/ 278321 h 966069"/>
              <a:gd name="connsiteX5" fmla="*/ 0 w 1661841"/>
              <a:gd name="connsiteY5" fmla="*/ 0 h 966069"/>
              <a:gd name="connsiteX0" fmla="*/ 10920 w 1505722"/>
              <a:gd name="connsiteY0" fmla="*/ 966069 h 966069"/>
              <a:gd name="connsiteX1" fmla="*/ 302361 w 1505722"/>
              <a:gd name="connsiteY1" fmla="*/ 628508 h 966069"/>
              <a:gd name="connsiteX2" fmla="*/ 1502952 w 1505722"/>
              <a:gd name="connsiteY2" fmla="*/ 491739 h 966069"/>
              <a:gd name="connsiteX3" fmla="*/ 1255697 w 1505722"/>
              <a:gd name="connsiteY3" fmla="*/ 304951 h 966069"/>
              <a:gd name="connsiteX4" fmla="*/ 336364 w 1505722"/>
              <a:gd name="connsiteY4" fmla="*/ 278321 h 966069"/>
              <a:gd name="connsiteX5" fmla="*/ 0 w 1505722"/>
              <a:gd name="connsiteY5" fmla="*/ 0 h 966069"/>
              <a:gd name="connsiteX0" fmla="*/ 10920 w 1505722"/>
              <a:gd name="connsiteY0" fmla="*/ 966069 h 966069"/>
              <a:gd name="connsiteX1" fmla="*/ 302361 w 1505722"/>
              <a:gd name="connsiteY1" fmla="*/ 628508 h 966069"/>
              <a:gd name="connsiteX2" fmla="*/ 1502952 w 1505722"/>
              <a:gd name="connsiteY2" fmla="*/ 491739 h 966069"/>
              <a:gd name="connsiteX3" fmla="*/ 1255697 w 1505722"/>
              <a:gd name="connsiteY3" fmla="*/ 304951 h 966069"/>
              <a:gd name="connsiteX4" fmla="*/ 336364 w 1505722"/>
              <a:gd name="connsiteY4" fmla="*/ 278321 h 966069"/>
              <a:gd name="connsiteX5" fmla="*/ 0 w 1505722"/>
              <a:gd name="connsiteY5" fmla="*/ 0 h 966069"/>
              <a:gd name="connsiteX0" fmla="*/ 10920 w 1505179"/>
              <a:gd name="connsiteY0" fmla="*/ 966069 h 966069"/>
              <a:gd name="connsiteX1" fmla="*/ 302361 w 1505179"/>
              <a:gd name="connsiteY1" fmla="*/ 628508 h 966069"/>
              <a:gd name="connsiteX2" fmla="*/ 1502409 w 1505179"/>
              <a:gd name="connsiteY2" fmla="*/ 469747 h 966069"/>
              <a:gd name="connsiteX3" fmla="*/ 1255697 w 1505179"/>
              <a:gd name="connsiteY3" fmla="*/ 304951 h 966069"/>
              <a:gd name="connsiteX4" fmla="*/ 336364 w 1505179"/>
              <a:gd name="connsiteY4" fmla="*/ 278321 h 966069"/>
              <a:gd name="connsiteX5" fmla="*/ 0 w 1505179"/>
              <a:gd name="connsiteY5" fmla="*/ 0 h 966069"/>
              <a:gd name="connsiteX0" fmla="*/ 10920 w 1508076"/>
              <a:gd name="connsiteY0" fmla="*/ 966069 h 966069"/>
              <a:gd name="connsiteX1" fmla="*/ 302361 w 1508076"/>
              <a:gd name="connsiteY1" fmla="*/ 628508 h 966069"/>
              <a:gd name="connsiteX2" fmla="*/ 1502409 w 1508076"/>
              <a:gd name="connsiteY2" fmla="*/ 469747 h 966069"/>
              <a:gd name="connsiteX3" fmla="*/ 336364 w 1508076"/>
              <a:gd name="connsiteY3" fmla="*/ 278321 h 966069"/>
              <a:gd name="connsiteX4" fmla="*/ 0 w 1508076"/>
              <a:gd name="connsiteY4" fmla="*/ 0 h 966069"/>
              <a:gd name="connsiteX0" fmla="*/ 10920 w 1502409"/>
              <a:gd name="connsiteY0" fmla="*/ 966069 h 966069"/>
              <a:gd name="connsiteX1" fmla="*/ 302361 w 1502409"/>
              <a:gd name="connsiteY1" fmla="*/ 628508 h 966069"/>
              <a:gd name="connsiteX2" fmla="*/ 1502409 w 1502409"/>
              <a:gd name="connsiteY2" fmla="*/ 469747 h 966069"/>
              <a:gd name="connsiteX3" fmla="*/ 336364 w 1502409"/>
              <a:gd name="connsiteY3" fmla="*/ 278321 h 966069"/>
              <a:gd name="connsiteX4" fmla="*/ 0 w 1502409"/>
              <a:gd name="connsiteY4" fmla="*/ 0 h 966069"/>
              <a:gd name="connsiteX0" fmla="*/ 10920 w 1504358"/>
              <a:gd name="connsiteY0" fmla="*/ 966069 h 966069"/>
              <a:gd name="connsiteX1" fmla="*/ 302361 w 1504358"/>
              <a:gd name="connsiteY1" fmla="*/ 628508 h 966069"/>
              <a:gd name="connsiteX2" fmla="*/ 1502409 w 1504358"/>
              <a:gd name="connsiteY2" fmla="*/ 469747 h 966069"/>
              <a:gd name="connsiteX3" fmla="*/ 336364 w 1504358"/>
              <a:gd name="connsiteY3" fmla="*/ 278321 h 966069"/>
              <a:gd name="connsiteX4" fmla="*/ 0 w 1504358"/>
              <a:gd name="connsiteY4" fmla="*/ 0 h 966069"/>
              <a:gd name="connsiteX0" fmla="*/ 10920 w 1504358"/>
              <a:gd name="connsiteY0" fmla="*/ 966069 h 966069"/>
              <a:gd name="connsiteX1" fmla="*/ 302361 w 1504358"/>
              <a:gd name="connsiteY1" fmla="*/ 628508 h 966069"/>
              <a:gd name="connsiteX2" fmla="*/ 1502409 w 1504358"/>
              <a:gd name="connsiteY2" fmla="*/ 469747 h 966069"/>
              <a:gd name="connsiteX3" fmla="*/ 336365 w 1504358"/>
              <a:gd name="connsiteY3" fmla="*/ 316578 h 966069"/>
              <a:gd name="connsiteX4" fmla="*/ 0 w 1504358"/>
              <a:gd name="connsiteY4" fmla="*/ 0 h 966069"/>
              <a:gd name="connsiteX0" fmla="*/ 10920 w 1504358"/>
              <a:gd name="connsiteY0" fmla="*/ 966069 h 966069"/>
              <a:gd name="connsiteX1" fmla="*/ 302361 w 1504358"/>
              <a:gd name="connsiteY1" fmla="*/ 628508 h 966069"/>
              <a:gd name="connsiteX2" fmla="*/ 1502409 w 1504358"/>
              <a:gd name="connsiteY2" fmla="*/ 469747 h 966069"/>
              <a:gd name="connsiteX3" fmla="*/ 336365 w 1504358"/>
              <a:gd name="connsiteY3" fmla="*/ 316578 h 966069"/>
              <a:gd name="connsiteX4" fmla="*/ 0 w 1504358"/>
              <a:gd name="connsiteY4" fmla="*/ 0 h 966069"/>
              <a:gd name="connsiteX0" fmla="*/ 0 w 1493438"/>
              <a:gd name="connsiteY0" fmla="*/ 937480 h 937480"/>
              <a:gd name="connsiteX1" fmla="*/ 291441 w 1493438"/>
              <a:gd name="connsiteY1" fmla="*/ 599919 h 937480"/>
              <a:gd name="connsiteX2" fmla="*/ 1491489 w 1493438"/>
              <a:gd name="connsiteY2" fmla="*/ 441158 h 937480"/>
              <a:gd name="connsiteX3" fmla="*/ 325445 w 1493438"/>
              <a:gd name="connsiteY3" fmla="*/ 287989 h 937480"/>
              <a:gd name="connsiteX4" fmla="*/ 1775 w 1493438"/>
              <a:gd name="connsiteY4" fmla="*/ 0 h 937480"/>
              <a:gd name="connsiteX0" fmla="*/ 7747 w 1501185"/>
              <a:gd name="connsiteY0" fmla="*/ 956539 h 956539"/>
              <a:gd name="connsiteX1" fmla="*/ 299188 w 1501185"/>
              <a:gd name="connsiteY1" fmla="*/ 618978 h 956539"/>
              <a:gd name="connsiteX2" fmla="*/ 1499236 w 1501185"/>
              <a:gd name="connsiteY2" fmla="*/ 460217 h 956539"/>
              <a:gd name="connsiteX3" fmla="*/ 333192 w 1501185"/>
              <a:gd name="connsiteY3" fmla="*/ 307048 h 956539"/>
              <a:gd name="connsiteX4" fmla="*/ 0 w 1501185"/>
              <a:gd name="connsiteY4" fmla="*/ 0 h 956539"/>
              <a:gd name="connsiteX0" fmla="*/ 16080 w 1509518"/>
              <a:gd name="connsiteY0" fmla="*/ 956539 h 956539"/>
              <a:gd name="connsiteX1" fmla="*/ 307521 w 1509518"/>
              <a:gd name="connsiteY1" fmla="*/ 618978 h 956539"/>
              <a:gd name="connsiteX2" fmla="*/ 1507569 w 1509518"/>
              <a:gd name="connsiteY2" fmla="*/ 460217 h 956539"/>
              <a:gd name="connsiteX3" fmla="*/ 341525 w 1509518"/>
              <a:gd name="connsiteY3" fmla="*/ 307048 h 956539"/>
              <a:gd name="connsiteX4" fmla="*/ 8333 w 1509518"/>
              <a:gd name="connsiteY4" fmla="*/ 0 h 956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9518" h="956539">
                <a:moveTo>
                  <a:pt x="16080" y="956539"/>
                </a:moveTo>
                <a:cubicBezTo>
                  <a:pt x="22789" y="765766"/>
                  <a:pt x="58940" y="701698"/>
                  <a:pt x="307521" y="618978"/>
                </a:cubicBezTo>
                <a:cubicBezTo>
                  <a:pt x="556103" y="536258"/>
                  <a:pt x="1509518" y="638580"/>
                  <a:pt x="1507569" y="460217"/>
                </a:cubicBezTo>
                <a:cubicBezTo>
                  <a:pt x="1506343" y="278171"/>
                  <a:pt x="607584" y="312474"/>
                  <a:pt x="341525" y="307048"/>
                </a:cubicBezTo>
                <a:cubicBezTo>
                  <a:pt x="17937" y="288102"/>
                  <a:pt x="0" y="62173"/>
                  <a:pt x="8333" y="0"/>
                </a:cubicBezTo>
              </a:path>
            </a:pathLst>
          </a:custGeom>
          <a:noFill/>
          <a:ln w="28575" algn="ctr">
            <a:solidFill>
              <a:schemeClr val="accent1">
                <a:lumMod val="60000"/>
                <a:lumOff val="40000"/>
              </a:schemeClr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 sz="2800" b="1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37" name="Text Box 23"/>
          <p:cNvSpPr txBox="1">
            <a:spLocks noChangeArrowheads="1"/>
          </p:cNvSpPr>
          <p:nvPr/>
        </p:nvSpPr>
        <p:spPr bwMode="auto">
          <a:xfrm>
            <a:off x="2285984" y="3936190"/>
            <a:ext cx="12858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Cache Server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49" name="Group 99"/>
          <p:cNvGrpSpPr/>
          <p:nvPr/>
        </p:nvGrpSpPr>
        <p:grpSpPr>
          <a:xfrm>
            <a:off x="571472" y="2643182"/>
            <a:ext cx="2923387" cy="954107"/>
            <a:chOff x="624363" y="2487593"/>
            <a:chExt cx="2923387" cy="954107"/>
          </a:xfrm>
        </p:grpSpPr>
        <p:sp>
          <p:nvSpPr>
            <p:cNvPr id="50" name="Text Box 33"/>
            <p:cNvSpPr txBox="1">
              <a:spLocks noChangeArrowheads="1"/>
            </p:cNvSpPr>
            <p:nvPr/>
          </p:nvSpPr>
          <p:spPr bwMode="auto">
            <a:xfrm>
              <a:off x="624363" y="2487593"/>
              <a:ext cx="2667477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400" dirty="0">
                  <a:solidFill>
                    <a:schemeClr val="tx2"/>
                  </a:solidFill>
                </a:rPr>
                <a:t>Controller </a:t>
              </a:r>
              <a:r>
                <a:rPr lang="ru-RU" sz="1400" dirty="0">
                  <a:solidFill>
                    <a:schemeClr val="tx2"/>
                  </a:solidFill>
                </a:rPr>
                <a:t>добавляет и выдвигает Кэш в списке пиров</a:t>
              </a:r>
              <a:r>
                <a:rPr lang="ru-RU" sz="1400" dirty="0" smtClean="0">
                  <a:solidFill>
                    <a:schemeClr val="tx2"/>
                  </a:solidFill>
                  <a:latin typeface="+mn-lt"/>
                  <a:cs typeface="+mn-cs"/>
                </a:rPr>
                <a:t>, затем файл начинает раздаваться с Кэш</a:t>
              </a:r>
              <a:endParaRPr lang="en-US" sz="1400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sp>
          <p:nvSpPr>
            <p:cNvPr id="51" name="Text Box 42"/>
            <p:cNvSpPr txBox="1">
              <a:spLocks noChangeArrowheads="1"/>
            </p:cNvSpPr>
            <p:nvPr/>
          </p:nvSpPr>
          <p:spPr bwMode="auto">
            <a:xfrm>
              <a:off x="3292786" y="3171174"/>
              <a:ext cx="254964" cy="240046"/>
            </a:xfrm>
            <a:prstGeom prst="flowChartConnector">
              <a:avLst/>
            </a:prstGeom>
            <a:solidFill>
              <a:schemeClr val="bg1"/>
            </a:solidFill>
            <a:ln w="9525">
              <a:solidFill>
                <a:schemeClr val="accent1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18000" tIns="0" rIns="0" bIns="0" anchor="ctr" anchorCtr="1">
              <a:no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>
                  <a:solidFill>
                    <a:schemeClr val="tx2"/>
                  </a:solidFill>
                </a:rPr>
                <a:t>3</a:t>
              </a:r>
            </a:p>
          </p:txBody>
        </p:sp>
      </p:grpSp>
      <p:grpSp>
        <p:nvGrpSpPr>
          <p:cNvPr id="52" name="Group 100"/>
          <p:cNvGrpSpPr/>
          <p:nvPr/>
        </p:nvGrpSpPr>
        <p:grpSpPr>
          <a:xfrm>
            <a:off x="3243421" y="3803968"/>
            <a:ext cx="967899" cy="1657985"/>
            <a:chOff x="3243421" y="3803968"/>
            <a:chExt cx="967899" cy="1657985"/>
          </a:xfrm>
        </p:grpSpPr>
        <p:sp>
          <p:nvSpPr>
            <p:cNvPr id="53" name="Line 43"/>
            <p:cNvSpPr>
              <a:spLocks noChangeShapeType="1"/>
            </p:cNvSpPr>
            <p:nvPr/>
          </p:nvSpPr>
          <p:spPr bwMode="auto">
            <a:xfrm>
              <a:off x="3243421" y="3822065"/>
              <a:ext cx="953452" cy="0"/>
            </a:xfrm>
            <a:prstGeom prst="line">
              <a:avLst/>
            </a:prstGeom>
            <a:ln>
              <a:headEnd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90000" tIns="46800" rIns="900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4" name="Line 56"/>
            <p:cNvSpPr>
              <a:spLocks noChangeShapeType="1"/>
            </p:cNvSpPr>
            <p:nvPr/>
          </p:nvSpPr>
          <p:spPr bwMode="auto">
            <a:xfrm flipH="1">
              <a:off x="4184173" y="3803968"/>
              <a:ext cx="12466" cy="1657985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wrap="square" lIns="90000" tIns="46800" rIns="900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55" name="Group 153"/>
            <p:cNvGrpSpPr/>
            <p:nvPr/>
          </p:nvGrpSpPr>
          <p:grpSpPr>
            <a:xfrm>
              <a:off x="3807460" y="4724400"/>
              <a:ext cx="403860" cy="403860"/>
              <a:chOff x="1691640" y="4290060"/>
              <a:chExt cx="617220" cy="61722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1691640" y="4290060"/>
                <a:ext cx="617220" cy="6172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  <a:alpha val="32000"/>
                    </a:schemeClr>
                  </a:gs>
                  <a:gs pos="42000">
                    <a:schemeClr val="accent3">
                      <a:lumMod val="60000"/>
                      <a:lumOff val="40000"/>
                      <a:alpha val="48000"/>
                    </a:schemeClr>
                  </a:gs>
                  <a:gs pos="100000">
                    <a:schemeClr val="accent5">
                      <a:alpha val="60000"/>
                    </a:schemeClr>
                  </a:gs>
                </a:gsLst>
                <a:lin ang="5400000" scaled="1"/>
                <a:tileRect/>
              </a:gradFill>
              <a:ln w="6350">
                <a:solidFill>
                  <a:schemeClr val="accent5"/>
                </a:solidFill>
              </a:ln>
              <a:effectLst>
                <a:outerShdw blurRad="50800" dist="25400" dir="2700000" algn="tl" rotWithShape="0">
                  <a:schemeClr val="accent5">
                    <a:alpha val="54000"/>
                  </a:schemeClr>
                </a:outerShdw>
              </a:effectLst>
              <a:scene3d>
                <a:camera prst="orthographicFront">
                  <a:rot lat="0" lon="0" rev="600000"/>
                </a:camera>
                <a:lightRig rig="contrasting" dir="t"/>
              </a:scene3d>
              <a:sp3d prstMaterial="metal">
                <a:bevelT w="209550" h="2413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7" name="Group 146"/>
              <p:cNvGrpSpPr/>
              <p:nvPr/>
            </p:nvGrpSpPr>
            <p:grpSpPr>
              <a:xfrm>
                <a:off x="1795234" y="4622773"/>
                <a:ext cx="386469" cy="146743"/>
                <a:chOff x="1763954" y="4613177"/>
                <a:chExt cx="454189" cy="165991"/>
              </a:xfrm>
              <a:solidFill>
                <a:schemeClr val="accent3">
                  <a:lumMod val="50000"/>
                </a:schemeClr>
              </a:solidFill>
            </p:grpSpPr>
            <p:sp>
              <p:nvSpPr>
                <p:cNvPr id="61" name="Moon 60"/>
                <p:cNvSpPr/>
                <p:nvPr/>
              </p:nvSpPr>
              <p:spPr>
                <a:xfrm rot="16200000">
                  <a:off x="1939529" y="4542232"/>
                  <a:ext cx="121443" cy="352430"/>
                </a:xfrm>
                <a:prstGeom prst="moon">
                  <a:avLst>
                    <a:gd name="adj" fmla="val 2058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2" name="Moon 61"/>
                <p:cNvSpPr/>
                <p:nvPr/>
              </p:nvSpPr>
              <p:spPr>
                <a:xfrm rot="13500000">
                  <a:off x="1788719" y="4613177"/>
                  <a:ext cx="45719" cy="95250"/>
                </a:xfrm>
                <a:prstGeom prst="moon">
                  <a:avLst>
                    <a:gd name="adj" fmla="val 2905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3" name="Moon 62"/>
                <p:cNvSpPr/>
                <p:nvPr/>
              </p:nvSpPr>
              <p:spPr>
                <a:xfrm rot="8100000" flipH="1">
                  <a:off x="2172424" y="4613177"/>
                  <a:ext cx="45719" cy="95250"/>
                </a:xfrm>
                <a:prstGeom prst="moon">
                  <a:avLst>
                    <a:gd name="adj" fmla="val 2905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8" name="Group 150"/>
              <p:cNvGrpSpPr/>
              <p:nvPr/>
            </p:nvGrpSpPr>
            <p:grpSpPr>
              <a:xfrm>
                <a:off x="1855788" y="4441825"/>
                <a:ext cx="288925" cy="114300"/>
                <a:chOff x="1838325" y="4451350"/>
                <a:chExt cx="288925" cy="114300"/>
              </a:xfrm>
              <a:solidFill>
                <a:schemeClr val="accent3">
                  <a:lumMod val="50000"/>
                </a:schemeClr>
              </a:solidFill>
            </p:grpSpPr>
            <p:sp>
              <p:nvSpPr>
                <p:cNvPr id="59" name="Oval 58"/>
                <p:cNvSpPr/>
                <p:nvPr/>
              </p:nvSpPr>
              <p:spPr>
                <a:xfrm>
                  <a:off x="1838325" y="4451350"/>
                  <a:ext cx="69850" cy="1143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2057400" y="4451350"/>
                  <a:ext cx="69850" cy="1143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64" name="Group 381"/>
          <p:cNvGrpSpPr/>
          <p:nvPr/>
        </p:nvGrpSpPr>
        <p:grpSpPr>
          <a:xfrm>
            <a:off x="6279673" y="1711325"/>
            <a:ext cx="230611" cy="329444"/>
            <a:chOff x="2226557" y="1542727"/>
            <a:chExt cx="490425" cy="700607"/>
          </a:xfrm>
        </p:grpSpPr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2226557" y="1542727"/>
              <a:ext cx="490425" cy="700607"/>
            </a:xfrm>
            <a:custGeom>
              <a:avLst/>
              <a:gdLst/>
              <a:ahLst/>
              <a:cxnLst>
                <a:cxn ang="0">
                  <a:pos x="228" y="166"/>
                </a:cxn>
                <a:cxn ang="0">
                  <a:pos x="228" y="268"/>
                </a:cxn>
                <a:cxn ang="0">
                  <a:pos x="171" y="325"/>
                </a:cxn>
                <a:cxn ang="0">
                  <a:pos x="57" y="325"/>
                </a:cxn>
                <a:cxn ang="0">
                  <a:pos x="0" y="268"/>
                </a:cxn>
                <a:cxn ang="0">
                  <a:pos x="0" y="166"/>
                </a:cxn>
                <a:cxn ang="0">
                  <a:pos x="57" y="110"/>
                </a:cxn>
                <a:cxn ang="0">
                  <a:pos x="60" y="110"/>
                </a:cxn>
                <a:cxn ang="0">
                  <a:pos x="46" y="68"/>
                </a:cxn>
                <a:cxn ang="0">
                  <a:pos x="113" y="0"/>
                </a:cxn>
                <a:cxn ang="0">
                  <a:pos x="180" y="68"/>
                </a:cxn>
                <a:cxn ang="0">
                  <a:pos x="166" y="110"/>
                </a:cxn>
                <a:cxn ang="0">
                  <a:pos x="171" y="110"/>
                </a:cxn>
                <a:cxn ang="0">
                  <a:pos x="228" y="166"/>
                </a:cxn>
              </a:cxnLst>
              <a:rect l="0" t="0" r="r" b="b"/>
              <a:pathLst>
                <a:path w="228" h="325">
                  <a:moveTo>
                    <a:pt x="228" y="166"/>
                  </a:moveTo>
                  <a:cubicBezTo>
                    <a:pt x="228" y="268"/>
                    <a:pt x="228" y="268"/>
                    <a:pt x="228" y="268"/>
                  </a:cubicBezTo>
                  <a:cubicBezTo>
                    <a:pt x="228" y="299"/>
                    <a:pt x="203" y="325"/>
                    <a:pt x="171" y="325"/>
                  </a:cubicBezTo>
                  <a:cubicBezTo>
                    <a:pt x="57" y="325"/>
                    <a:pt x="57" y="325"/>
                    <a:pt x="57" y="325"/>
                  </a:cubicBezTo>
                  <a:cubicBezTo>
                    <a:pt x="25" y="325"/>
                    <a:pt x="0" y="299"/>
                    <a:pt x="0" y="268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25" y="110"/>
                    <a:pt x="57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51" y="98"/>
                    <a:pt x="46" y="84"/>
                    <a:pt x="46" y="68"/>
                  </a:cubicBezTo>
                  <a:cubicBezTo>
                    <a:pt x="46" y="30"/>
                    <a:pt x="76" y="0"/>
                    <a:pt x="113" y="0"/>
                  </a:cubicBezTo>
                  <a:cubicBezTo>
                    <a:pt x="150" y="0"/>
                    <a:pt x="180" y="30"/>
                    <a:pt x="180" y="68"/>
                  </a:cubicBezTo>
                  <a:cubicBezTo>
                    <a:pt x="180" y="84"/>
                    <a:pt x="175" y="98"/>
                    <a:pt x="166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203" y="110"/>
                    <a:pt x="228" y="135"/>
                    <a:pt x="228" y="166"/>
                  </a:cubicBezTo>
                  <a:close/>
                </a:path>
              </a:pathLst>
            </a:custGeom>
            <a:solidFill>
              <a:srgbClr val="E5C48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52"/>
            <p:cNvSpPr>
              <a:spLocks/>
            </p:cNvSpPr>
            <p:nvPr/>
          </p:nvSpPr>
          <p:spPr bwMode="auto">
            <a:xfrm>
              <a:off x="2629407" y="1918507"/>
              <a:ext cx="19107" cy="324827"/>
            </a:xfrm>
            <a:custGeom>
              <a:avLst/>
              <a:gdLst/>
              <a:ahLst/>
              <a:cxnLst>
                <a:cxn ang="0">
                  <a:pos x="9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9" y="3"/>
                </a:cxn>
                <a:cxn ang="0">
                  <a:pos x="9" y="147"/>
                </a:cxn>
              </a:cxnLst>
              <a:rect l="0" t="0" r="r" b="b"/>
              <a:pathLst>
                <a:path w="9" h="151">
                  <a:moveTo>
                    <a:pt x="9" y="147"/>
                  </a:moveTo>
                  <a:cubicBezTo>
                    <a:pt x="9" y="149"/>
                    <a:pt x="7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9" y="1"/>
                    <a:pt x="9" y="3"/>
                  </a:cubicBezTo>
                  <a:lnTo>
                    <a:pt x="9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53"/>
            <p:cNvSpPr>
              <a:spLocks/>
            </p:cNvSpPr>
            <p:nvPr/>
          </p:nvSpPr>
          <p:spPr bwMode="auto">
            <a:xfrm>
              <a:off x="2298210" y="1918507"/>
              <a:ext cx="19107" cy="324827"/>
            </a:xfrm>
            <a:custGeom>
              <a:avLst/>
              <a:gdLst/>
              <a:ahLst/>
              <a:cxnLst>
                <a:cxn ang="0">
                  <a:pos x="9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9" y="3"/>
                </a:cxn>
                <a:cxn ang="0">
                  <a:pos x="9" y="147"/>
                </a:cxn>
              </a:cxnLst>
              <a:rect l="0" t="0" r="r" b="b"/>
              <a:pathLst>
                <a:path w="9" h="151">
                  <a:moveTo>
                    <a:pt x="9" y="147"/>
                  </a:moveTo>
                  <a:cubicBezTo>
                    <a:pt x="9" y="149"/>
                    <a:pt x="7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9" y="1"/>
                    <a:pt x="9" y="3"/>
                  </a:cubicBezTo>
                  <a:lnTo>
                    <a:pt x="9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2325279" y="1542727"/>
              <a:ext cx="291389" cy="144898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7" y="0"/>
                </a:cxn>
                <a:cxn ang="0">
                  <a:pos x="135" y="67"/>
                </a:cxn>
                <a:cxn ang="0">
                  <a:pos x="43" y="27"/>
                </a:cxn>
                <a:cxn ang="0">
                  <a:pos x="0" y="65"/>
                </a:cxn>
              </a:cxnLst>
              <a:rect l="0" t="0" r="r" b="b"/>
              <a:pathLst>
                <a:path w="135" h="67">
                  <a:moveTo>
                    <a:pt x="0" y="65"/>
                  </a:moveTo>
                  <a:cubicBezTo>
                    <a:pt x="1" y="29"/>
                    <a:pt x="31" y="0"/>
                    <a:pt x="67" y="0"/>
                  </a:cubicBezTo>
                  <a:cubicBezTo>
                    <a:pt x="104" y="0"/>
                    <a:pt x="135" y="30"/>
                    <a:pt x="135" y="67"/>
                  </a:cubicBezTo>
                  <a:cubicBezTo>
                    <a:pt x="95" y="65"/>
                    <a:pt x="65" y="56"/>
                    <a:pt x="43" y="27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9" name="Line 8"/>
          <p:cNvSpPr>
            <a:spLocks noChangeShapeType="1"/>
          </p:cNvSpPr>
          <p:nvPr/>
        </p:nvSpPr>
        <p:spPr bwMode="auto">
          <a:xfrm flipV="1">
            <a:off x="5302486" y="5275908"/>
            <a:ext cx="0" cy="152400"/>
          </a:xfrm>
          <a:prstGeom prst="line">
            <a:avLst/>
          </a:prstGeom>
          <a:noFill/>
          <a:ln w="19050">
            <a:solidFill>
              <a:srgbClr val="808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0" name="Line 9"/>
          <p:cNvSpPr>
            <a:spLocks noChangeShapeType="1"/>
          </p:cNvSpPr>
          <p:nvPr/>
        </p:nvSpPr>
        <p:spPr bwMode="auto">
          <a:xfrm flipV="1">
            <a:off x="4649015" y="5285146"/>
            <a:ext cx="0" cy="152400"/>
          </a:xfrm>
          <a:prstGeom prst="line">
            <a:avLst/>
          </a:prstGeom>
          <a:noFill/>
          <a:ln w="19050">
            <a:solidFill>
              <a:srgbClr val="808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1" name="Line 10"/>
          <p:cNvSpPr>
            <a:spLocks noChangeShapeType="1"/>
          </p:cNvSpPr>
          <p:nvPr/>
        </p:nvSpPr>
        <p:spPr bwMode="auto">
          <a:xfrm flipV="1">
            <a:off x="3920351" y="5285145"/>
            <a:ext cx="0" cy="152400"/>
          </a:xfrm>
          <a:prstGeom prst="line">
            <a:avLst/>
          </a:prstGeom>
          <a:noFill/>
          <a:ln w="19050">
            <a:solidFill>
              <a:srgbClr val="808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4338642" y="5429264"/>
            <a:ext cx="604838" cy="27146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DSLAM</a:t>
            </a:r>
            <a:endParaRPr lang="en-US" sz="1050" dirty="0"/>
          </a:p>
        </p:txBody>
      </p:sp>
      <p:sp>
        <p:nvSpPr>
          <p:cNvPr id="73" name="Rounded Rectangle 72"/>
          <p:cNvSpPr/>
          <p:nvPr/>
        </p:nvSpPr>
        <p:spPr>
          <a:xfrm>
            <a:off x="5000628" y="5429264"/>
            <a:ext cx="604838" cy="27146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CMTS</a:t>
            </a:r>
            <a:endParaRPr lang="en-US" sz="1050" dirty="0"/>
          </a:p>
        </p:txBody>
      </p:sp>
      <p:grpSp>
        <p:nvGrpSpPr>
          <p:cNvPr id="74" name="Group 384"/>
          <p:cNvGrpSpPr/>
          <p:nvPr/>
        </p:nvGrpSpPr>
        <p:grpSpPr>
          <a:xfrm>
            <a:off x="4630742" y="5751273"/>
            <a:ext cx="287137" cy="410196"/>
            <a:chOff x="3852286" y="1542727"/>
            <a:chExt cx="490425" cy="700607"/>
          </a:xfrm>
        </p:grpSpPr>
        <p:sp>
          <p:nvSpPr>
            <p:cNvPr id="75" name="Freeform 21"/>
            <p:cNvSpPr>
              <a:spLocks/>
            </p:cNvSpPr>
            <p:nvPr/>
          </p:nvSpPr>
          <p:spPr bwMode="auto">
            <a:xfrm>
              <a:off x="3852286" y="1542727"/>
              <a:ext cx="490425" cy="700607"/>
            </a:xfrm>
            <a:custGeom>
              <a:avLst/>
              <a:gdLst/>
              <a:ahLst/>
              <a:cxnLst>
                <a:cxn ang="0">
                  <a:pos x="171" y="110"/>
                </a:cxn>
                <a:cxn ang="0">
                  <a:pos x="165" y="110"/>
                </a:cxn>
                <a:cxn ang="0">
                  <a:pos x="180" y="68"/>
                </a:cxn>
                <a:cxn ang="0">
                  <a:pos x="113" y="0"/>
                </a:cxn>
                <a:cxn ang="0">
                  <a:pos x="45" y="68"/>
                </a:cxn>
                <a:cxn ang="0">
                  <a:pos x="60" y="110"/>
                </a:cxn>
                <a:cxn ang="0">
                  <a:pos x="56" y="110"/>
                </a:cxn>
                <a:cxn ang="0">
                  <a:pos x="0" y="166"/>
                </a:cxn>
                <a:cxn ang="0">
                  <a:pos x="0" y="268"/>
                </a:cxn>
                <a:cxn ang="0">
                  <a:pos x="56" y="325"/>
                </a:cxn>
                <a:cxn ang="0">
                  <a:pos x="171" y="325"/>
                </a:cxn>
                <a:cxn ang="0">
                  <a:pos x="228" y="268"/>
                </a:cxn>
                <a:cxn ang="0">
                  <a:pos x="228" y="166"/>
                </a:cxn>
                <a:cxn ang="0">
                  <a:pos x="171" y="110"/>
                </a:cxn>
              </a:cxnLst>
              <a:rect l="0" t="0" r="r" b="b"/>
              <a:pathLst>
                <a:path w="228" h="325">
                  <a:moveTo>
                    <a:pt x="171" y="110"/>
                  </a:moveTo>
                  <a:cubicBezTo>
                    <a:pt x="165" y="110"/>
                    <a:pt x="165" y="110"/>
                    <a:pt x="165" y="110"/>
                  </a:cubicBezTo>
                  <a:cubicBezTo>
                    <a:pt x="174" y="98"/>
                    <a:pt x="180" y="84"/>
                    <a:pt x="180" y="68"/>
                  </a:cubicBezTo>
                  <a:cubicBezTo>
                    <a:pt x="180" y="30"/>
                    <a:pt x="150" y="0"/>
                    <a:pt x="113" y="0"/>
                  </a:cubicBezTo>
                  <a:cubicBezTo>
                    <a:pt x="75" y="0"/>
                    <a:pt x="45" y="30"/>
                    <a:pt x="45" y="68"/>
                  </a:cubicBezTo>
                  <a:cubicBezTo>
                    <a:pt x="45" y="84"/>
                    <a:pt x="51" y="98"/>
                    <a:pt x="60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25" y="110"/>
                    <a:pt x="0" y="135"/>
                    <a:pt x="0" y="166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99"/>
                    <a:pt x="25" y="325"/>
                    <a:pt x="56" y="325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202" y="325"/>
                    <a:pt x="228" y="299"/>
                    <a:pt x="228" y="268"/>
                  </a:cubicBezTo>
                  <a:cubicBezTo>
                    <a:pt x="228" y="166"/>
                    <a:pt x="228" y="166"/>
                    <a:pt x="228" y="166"/>
                  </a:cubicBezTo>
                  <a:cubicBezTo>
                    <a:pt x="228" y="135"/>
                    <a:pt x="202" y="110"/>
                    <a:pt x="171" y="110"/>
                  </a:cubicBezTo>
                  <a:close/>
                </a:path>
              </a:pathLst>
            </a:custGeom>
            <a:solidFill>
              <a:srgbClr val="A3A5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22"/>
            <p:cNvSpPr>
              <a:spLocks/>
            </p:cNvSpPr>
            <p:nvPr/>
          </p:nvSpPr>
          <p:spPr bwMode="auto">
            <a:xfrm>
              <a:off x="4255135" y="1918507"/>
              <a:ext cx="19107" cy="324827"/>
            </a:xfrm>
            <a:custGeom>
              <a:avLst/>
              <a:gdLst/>
              <a:ahLst/>
              <a:cxnLst>
                <a:cxn ang="0">
                  <a:pos x="9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9" y="3"/>
                </a:cxn>
                <a:cxn ang="0">
                  <a:pos x="9" y="147"/>
                </a:cxn>
              </a:cxnLst>
              <a:rect l="0" t="0" r="r" b="b"/>
              <a:pathLst>
                <a:path w="9" h="151">
                  <a:moveTo>
                    <a:pt x="9" y="147"/>
                  </a:moveTo>
                  <a:cubicBezTo>
                    <a:pt x="9" y="149"/>
                    <a:pt x="7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9" y="1"/>
                    <a:pt x="9" y="3"/>
                  </a:cubicBezTo>
                  <a:lnTo>
                    <a:pt x="9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23"/>
            <p:cNvSpPr>
              <a:spLocks/>
            </p:cNvSpPr>
            <p:nvPr/>
          </p:nvSpPr>
          <p:spPr bwMode="auto">
            <a:xfrm>
              <a:off x="3922347" y="1918507"/>
              <a:ext cx="20700" cy="324827"/>
            </a:xfrm>
            <a:custGeom>
              <a:avLst/>
              <a:gdLst/>
              <a:ahLst/>
              <a:cxnLst>
                <a:cxn ang="0">
                  <a:pos x="9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9" y="3"/>
                </a:cxn>
                <a:cxn ang="0">
                  <a:pos x="9" y="147"/>
                </a:cxn>
              </a:cxnLst>
              <a:rect l="0" t="0" r="r" b="b"/>
              <a:pathLst>
                <a:path w="9" h="151">
                  <a:moveTo>
                    <a:pt x="9" y="147"/>
                  </a:moveTo>
                  <a:cubicBezTo>
                    <a:pt x="9" y="149"/>
                    <a:pt x="7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9" y="1"/>
                    <a:pt x="9" y="3"/>
                  </a:cubicBezTo>
                  <a:lnTo>
                    <a:pt x="9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24"/>
            <p:cNvSpPr>
              <a:spLocks/>
            </p:cNvSpPr>
            <p:nvPr/>
          </p:nvSpPr>
          <p:spPr bwMode="auto">
            <a:xfrm>
              <a:off x="3949415" y="1542727"/>
              <a:ext cx="289797" cy="144898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7" y="0"/>
                </a:cxn>
                <a:cxn ang="0">
                  <a:pos x="135" y="67"/>
                </a:cxn>
                <a:cxn ang="0">
                  <a:pos x="43" y="27"/>
                </a:cxn>
                <a:cxn ang="0">
                  <a:pos x="0" y="65"/>
                </a:cxn>
              </a:cxnLst>
              <a:rect l="0" t="0" r="r" b="b"/>
              <a:pathLst>
                <a:path w="135" h="67">
                  <a:moveTo>
                    <a:pt x="0" y="65"/>
                  </a:moveTo>
                  <a:cubicBezTo>
                    <a:pt x="1" y="29"/>
                    <a:pt x="31" y="0"/>
                    <a:pt x="67" y="0"/>
                  </a:cubicBezTo>
                  <a:cubicBezTo>
                    <a:pt x="104" y="0"/>
                    <a:pt x="135" y="30"/>
                    <a:pt x="135" y="67"/>
                  </a:cubicBezTo>
                  <a:cubicBezTo>
                    <a:pt x="95" y="65"/>
                    <a:pt x="65" y="56"/>
                    <a:pt x="43" y="27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9" name="Group 386"/>
          <p:cNvGrpSpPr/>
          <p:nvPr/>
        </p:nvGrpSpPr>
        <p:grpSpPr>
          <a:xfrm>
            <a:off x="4291873" y="5731695"/>
            <a:ext cx="288070" cy="429774"/>
            <a:chOff x="5071980" y="1509289"/>
            <a:chExt cx="492018" cy="734045"/>
          </a:xfrm>
        </p:grpSpPr>
        <p:sp>
          <p:nvSpPr>
            <p:cNvPr id="80" name="Freeform 25"/>
            <p:cNvSpPr>
              <a:spLocks/>
            </p:cNvSpPr>
            <p:nvPr/>
          </p:nvSpPr>
          <p:spPr bwMode="auto">
            <a:xfrm>
              <a:off x="5376108" y="1614380"/>
              <a:ext cx="151268" cy="214959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0" y="72"/>
                </a:cxn>
                <a:cxn ang="0">
                  <a:pos x="0" y="95"/>
                </a:cxn>
                <a:cxn ang="0">
                  <a:pos x="37" y="0"/>
                </a:cxn>
              </a:cxnLst>
              <a:rect l="0" t="0" r="r" b="b"/>
              <a:pathLst>
                <a:path w="70" h="100">
                  <a:moveTo>
                    <a:pt x="37" y="0"/>
                  </a:moveTo>
                  <a:cubicBezTo>
                    <a:pt x="37" y="0"/>
                    <a:pt x="45" y="61"/>
                    <a:pt x="70" y="72"/>
                  </a:cubicBezTo>
                  <a:cubicBezTo>
                    <a:pt x="38" y="100"/>
                    <a:pt x="0" y="95"/>
                    <a:pt x="0" y="95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97734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26"/>
            <p:cNvSpPr>
              <a:spLocks/>
            </p:cNvSpPr>
            <p:nvPr/>
          </p:nvSpPr>
          <p:spPr bwMode="auto">
            <a:xfrm>
              <a:off x="5105418" y="1614380"/>
              <a:ext cx="149675" cy="214959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0" y="72"/>
                </a:cxn>
                <a:cxn ang="0">
                  <a:pos x="70" y="95"/>
                </a:cxn>
                <a:cxn ang="0">
                  <a:pos x="33" y="0"/>
                </a:cxn>
              </a:cxnLst>
              <a:rect l="0" t="0" r="r" b="b"/>
              <a:pathLst>
                <a:path w="70" h="100">
                  <a:moveTo>
                    <a:pt x="33" y="0"/>
                  </a:moveTo>
                  <a:cubicBezTo>
                    <a:pt x="33" y="0"/>
                    <a:pt x="25" y="61"/>
                    <a:pt x="0" y="72"/>
                  </a:cubicBezTo>
                  <a:cubicBezTo>
                    <a:pt x="32" y="100"/>
                    <a:pt x="70" y="95"/>
                    <a:pt x="70" y="95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97734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27"/>
            <p:cNvSpPr>
              <a:spLocks/>
            </p:cNvSpPr>
            <p:nvPr/>
          </p:nvSpPr>
          <p:spPr bwMode="auto">
            <a:xfrm>
              <a:off x="5071980" y="1509289"/>
              <a:ext cx="492018" cy="734045"/>
            </a:xfrm>
            <a:custGeom>
              <a:avLst/>
              <a:gdLst/>
              <a:ahLst/>
              <a:cxnLst>
                <a:cxn ang="0">
                  <a:pos x="172" y="126"/>
                </a:cxn>
                <a:cxn ang="0">
                  <a:pos x="148" y="126"/>
                </a:cxn>
                <a:cxn ang="0">
                  <a:pos x="181" y="68"/>
                </a:cxn>
                <a:cxn ang="0">
                  <a:pos x="113" y="0"/>
                </a:cxn>
                <a:cxn ang="0">
                  <a:pos x="46" y="68"/>
                </a:cxn>
                <a:cxn ang="0">
                  <a:pos x="79" y="126"/>
                </a:cxn>
                <a:cxn ang="0">
                  <a:pos x="57" y="126"/>
                </a:cxn>
                <a:cxn ang="0">
                  <a:pos x="0" y="182"/>
                </a:cxn>
                <a:cxn ang="0">
                  <a:pos x="0" y="284"/>
                </a:cxn>
                <a:cxn ang="0">
                  <a:pos x="57" y="341"/>
                </a:cxn>
                <a:cxn ang="0">
                  <a:pos x="172" y="341"/>
                </a:cxn>
                <a:cxn ang="0">
                  <a:pos x="228" y="284"/>
                </a:cxn>
                <a:cxn ang="0">
                  <a:pos x="228" y="182"/>
                </a:cxn>
                <a:cxn ang="0">
                  <a:pos x="172" y="126"/>
                </a:cxn>
              </a:cxnLst>
              <a:rect l="0" t="0" r="r" b="b"/>
              <a:pathLst>
                <a:path w="228" h="341">
                  <a:moveTo>
                    <a:pt x="172" y="126"/>
                  </a:moveTo>
                  <a:cubicBezTo>
                    <a:pt x="148" y="126"/>
                    <a:pt x="148" y="126"/>
                    <a:pt x="148" y="126"/>
                  </a:cubicBezTo>
                  <a:cubicBezTo>
                    <a:pt x="167" y="114"/>
                    <a:pt x="181" y="92"/>
                    <a:pt x="181" y="68"/>
                  </a:cubicBezTo>
                  <a:cubicBezTo>
                    <a:pt x="181" y="30"/>
                    <a:pt x="151" y="0"/>
                    <a:pt x="113" y="0"/>
                  </a:cubicBezTo>
                  <a:cubicBezTo>
                    <a:pt x="76" y="0"/>
                    <a:pt x="46" y="30"/>
                    <a:pt x="46" y="68"/>
                  </a:cubicBezTo>
                  <a:cubicBezTo>
                    <a:pt x="46" y="92"/>
                    <a:pt x="60" y="114"/>
                    <a:pt x="79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26" y="126"/>
                    <a:pt x="0" y="151"/>
                    <a:pt x="0" y="182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315"/>
                    <a:pt x="26" y="341"/>
                    <a:pt x="57" y="341"/>
                  </a:cubicBezTo>
                  <a:cubicBezTo>
                    <a:pt x="172" y="341"/>
                    <a:pt x="172" y="341"/>
                    <a:pt x="172" y="341"/>
                  </a:cubicBezTo>
                  <a:cubicBezTo>
                    <a:pt x="203" y="341"/>
                    <a:pt x="228" y="315"/>
                    <a:pt x="228" y="284"/>
                  </a:cubicBezTo>
                  <a:cubicBezTo>
                    <a:pt x="228" y="182"/>
                    <a:pt x="228" y="182"/>
                    <a:pt x="228" y="182"/>
                  </a:cubicBezTo>
                  <a:cubicBezTo>
                    <a:pt x="228" y="151"/>
                    <a:pt x="203" y="126"/>
                    <a:pt x="172" y="126"/>
                  </a:cubicBezTo>
                  <a:close/>
                </a:path>
              </a:pathLst>
            </a:custGeom>
            <a:solidFill>
              <a:srgbClr val="E5632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28"/>
            <p:cNvSpPr>
              <a:spLocks/>
            </p:cNvSpPr>
            <p:nvPr/>
          </p:nvSpPr>
          <p:spPr bwMode="auto">
            <a:xfrm>
              <a:off x="5478014" y="1918507"/>
              <a:ext cx="15923" cy="324827"/>
            </a:xfrm>
            <a:custGeom>
              <a:avLst/>
              <a:gdLst/>
              <a:ahLst/>
              <a:cxnLst>
                <a:cxn ang="0">
                  <a:pos x="8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8" y="147"/>
                </a:cxn>
              </a:cxnLst>
              <a:rect l="0" t="0" r="r" b="b"/>
              <a:pathLst>
                <a:path w="8" h="151">
                  <a:moveTo>
                    <a:pt x="8" y="147"/>
                  </a:moveTo>
                  <a:cubicBezTo>
                    <a:pt x="8" y="149"/>
                    <a:pt x="6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8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29"/>
            <p:cNvSpPr>
              <a:spLocks/>
            </p:cNvSpPr>
            <p:nvPr/>
          </p:nvSpPr>
          <p:spPr bwMode="auto">
            <a:xfrm>
              <a:off x="5145226" y="1918507"/>
              <a:ext cx="17515" cy="324827"/>
            </a:xfrm>
            <a:custGeom>
              <a:avLst/>
              <a:gdLst/>
              <a:ahLst/>
              <a:cxnLst>
                <a:cxn ang="0">
                  <a:pos x="8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8" y="147"/>
                </a:cxn>
              </a:cxnLst>
              <a:rect l="0" t="0" r="r" b="b"/>
              <a:pathLst>
                <a:path w="8" h="151">
                  <a:moveTo>
                    <a:pt x="8" y="147"/>
                  </a:moveTo>
                  <a:cubicBezTo>
                    <a:pt x="8" y="149"/>
                    <a:pt x="6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8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30"/>
            <p:cNvSpPr>
              <a:spLocks/>
            </p:cNvSpPr>
            <p:nvPr/>
          </p:nvSpPr>
          <p:spPr bwMode="auto">
            <a:xfrm>
              <a:off x="5169110" y="1509289"/>
              <a:ext cx="291389" cy="143306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8" y="0"/>
                </a:cxn>
                <a:cxn ang="0">
                  <a:pos x="135" y="67"/>
                </a:cxn>
                <a:cxn ang="0">
                  <a:pos x="44" y="27"/>
                </a:cxn>
                <a:cxn ang="0">
                  <a:pos x="0" y="65"/>
                </a:cxn>
              </a:cxnLst>
              <a:rect l="0" t="0" r="r" b="b"/>
              <a:pathLst>
                <a:path w="135" h="67">
                  <a:moveTo>
                    <a:pt x="0" y="65"/>
                  </a:moveTo>
                  <a:cubicBezTo>
                    <a:pt x="1" y="29"/>
                    <a:pt x="31" y="0"/>
                    <a:pt x="68" y="0"/>
                  </a:cubicBezTo>
                  <a:cubicBezTo>
                    <a:pt x="105" y="0"/>
                    <a:pt x="135" y="30"/>
                    <a:pt x="135" y="67"/>
                  </a:cubicBezTo>
                  <a:cubicBezTo>
                    <a:pt x="96" y="65"/>
                    <a:pt x="65" y="56"/>
                    <a:pt x="44" y="27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97734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6" name="Group 381"/>
          <p:cNvGrpSpPr/>
          <p:nvPr/>
        </p:nvGrpSpPr>
        <p:grpSpPr>
          <a:xfrm>
            <a:off x="3968236" y="5751273"/>
            <a:ext cx="287137" cy="410196"/>
            <a:chOff x="2226557" y="1542727"/>
            <a:chExt cx="490425" cy="700607"/>
          </a:xfrm>
        </p:grpSpPr>
        <p:sp>
          <p:nvSpPr>
            <p:cNvPr id="87" name="Freeform 51"/>
            <p:cNvSpPr>
              <a:spLocks/>
            </p:cNvSpPr>
            <p:nvPr/>
          </p:nvSpPr>
          <p:spPr bwMode="auto">
            <a:xfrm>
              <a:off x="2226557" y="1542727"/>
              <a:ext cx="490425" cy="700607"/>
            </a:xfrm>
            <a:custGeom>
              <a:avLst/>
              <a:gdLst/>
              <a:ahLst/>
              <a:cxnLst>
                <a:cxn ang="0">
                  <a:pos x="228" y="166"/>
                </a:cxn>
                <a:cxn ang="0">
                  <a:pos x="228" y="268"/>
                </a:cxn>
                <a:cxn ang="0">
                  <a:pos x="171" y="325"/>
                </a:cxn>
                <a:cxn ang="0">
                  <a:pos x="57" y="325"/>
                </a:cxn>
                <a:cxn ang="0">
                  <a:pos x="0" y="268"/>
                </a:cxn>
                <a:cxn ang="0">
                  <a:pos x="0" y="166"/>
                </a:cxn>
                <a:cxn ang="0">
                  <a:pos x="57" y="110"/>
                </a:cxn>
                <a:cxn ang="0">
                  <a:pos x="60" y="110"/>
                </a:cxn>
                <a:cxn ang="0">
                  <a:pos x="46" y="68"/>
                </a:cxn>
                <a:cxn ang="0">
                  <a:pos x="113" y="0"/>
                </a:cxn>
                <a:cxn ang="0">
                  <a:pos x="180" y="68"/>
                </a:cxn>
                <a:cxn ang="0">
                  <a:pos x="166" y="110"/>
                </a:cxn>
                <a:cxn ang="0">
                  <a:pos x="171" y="110"/>
                </a:cxn>
                <a:cxn ang="0">
                  <a:pos x="228" y="166"/>
                </a:cxn>
              </a:cxnLst>
              <a:rect l="0" t="0" r="r" b="b"/>
              <a:pathLst>
                <a:path w="228" h="325">
                  <a:moveTo>
                    <a:pt x="228" y="166"/>
                  </a:moveTo>
                  <a:cubicBezTo>
                    <a:pt x="228" y="268"/>
                    <a:pt x="228" y="268"/>
                    <a:pt x="228" y="268"/>
                  </a:cubicBezTo>
                  <a:cubicBezTo>
                    <a:pt x="228" y="299"/>
                    <a:pt x="203" y="325"/>
                    <a:pt x="171" y="325"/>
                  </a:cubicBezTo>
                  <a:cubicBezTo>
                    <a:pt x="57" y="325"/>
                    <a:pt x="57" y="325"/>
                    <a:pt x="57" y="325"/>
                  </a:cubicBezTo>
                  <a:cubicBezTo>
                    <a:pt x="25" y="325"/>
                    <a:pt x="0" y="299"/>
                    <a:pt x="0" y="268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35"/>
                    <a:pt x="25" y="110"/>
                    <a:pt x="57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51" y="98"/>
                    <a:pt x="46" y="84"/>
                    <a:pt x="46" y="68"/>
                  </a:cubicBezTo>
                  <a:cubicBezTo>
                    <a:pt x="46" y="30"/>
                    <a:pt x="76" y="0"/>
                    <a:pt x="113" y="0"/>
                  </a:cubicBezTo>
                  <a:cubicBezTo>
                    <a:pt x="150" y="0"/>
                    <a:pt x="180" y="30"/>
                    <a:pt x="180" y="68"/>
                  </a:cubicBezTo>
                  <a:cubicBezTo>
                    <a:pt x="180" y="84"/>
                    <a:pt x="175" y="98"/>
                    <a:pt x="166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203" y="110"/>
                    <a:pt x="228" y="135"/>
                    <a:pt x="228" y="166"/>
                  </a:cubicBezTo>
                  <a:close/>
                </a:path>
              </a:pathLst>
            </a:custGeom>
            <a:solidFill>
              <a:srgbClr val="E5C48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 52"/>
            <p:cNvSpPr>
              <a:spLocks/>
            </p:cNvSpPr>
            <p:nvPr/>
          </p:nvSpPr>
          <p:spPr bwMode="auto">
            <a:xfrm>
              <a:off x="2629407" y="1918507"/>
              <a:ext cx="19107" cy="324827"/>
            </a:xfrm>
            <a:custGeom>
              <a:avLst/>
              <a:gdLst/>
              <a:ahLst/>
              <a:cxnLst>
                <a:cxn ang="0">
                  <a:pos x="9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9" y="3"/>
                </a:cxn>
                <a:cxn ang="0">
                  <a:pos x="9" y="147"/>
                </a:cxn>
              </a:cxnLst>
              <a:rect l="0" t="0" r="r" b="b"/>
              <a:pathLst>
                <a:path w="9" h="151">
                  <a:moveTo>
                    <a:pt x="9" y="147"/>
                  </a:moveTo>
                  <a:cubicBezTo>
                    <a:pt x="9" y="149"/>
                    <a:pt x="7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9" y="1"/>
                    <a:pt x="9" y="3"/>
                  </a:cubicBezTo>
                  <a:lnTo>
                    <a:pt x="9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53"/>
            <p:cNvSpPr>
              <a:spLocks/>
            </p:cNvSpPr>
            <p:nvPr/>
          </p:nvSpPr>
          <p:spPr bwMode="auto">
            <a:xfrm>
              <a:off x="2298210" y="1918507"/>
              <a:ext cx="19107" cy="324827"/>
            </a:xfrm>
            <a:custGeom>
              <a:avLst/>
              <a:gdLst/>
              <a:ahLst/>
              <a:cxnLst>
                <a:cxn ang="0">
                  <a:pos x="9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9" y="3"/>
                </a:cxn>
                <a:cxn ang="0">
                  <a:pos x="9" y="147"/>
                </a:cxn>
              </a:cxnLst>
              <a:rect l="0" t="0" r="r" b="b"/>
              <a:pathLst>
                <a:path w="9" h="151">
                  <a:moveTo>
                    <a:pt x="9" y="147"/>
                  </a:moveTo>
                  <a:cubicBezTo>
                    <a:pt x="9" y="149"/>
                    <a:pt x="7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9" y="1"/>
                    <a:pt x="9" y="3"/>
                  </a:cubicBezTo>
                  <a:lnTo>
                    <a:pt x="9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Freeform 54"/>
            <p:cNvSpPr>
              <a:spLocks/>
            </p:cNvSpPr>
            <p:nvPr/>
          </p:nvSpPr>
          <p:spPr bwMode="auto">
            <a:xfrm>
              <a:off x="2325279" y="1542727"/>
              <a:ext cx="291389" cy="144898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7" y="0"/>
                </a:cxn>
                <a:cxn ang="0">
                  <a:pos x="135" y="67"/>
                </a:cxn>
                <a:cxn ang="0">
                  <a:pos x="43" y="27"/>
                </a:cxn>
                <a:cxn ang="0">
                  <a:pos x="0" y="65"/>
                </a:cxn>
              </a:cxnLst>
              <a:rect l="0" t="0" r="r" b="b"/>
              <a:pathLst>
                <a:path w="135" h="67">
                  <a:moveTo>
                    <a:pt x="0" y="65"/>
                  </a:moveTo>
                  <a:cubicBezTo>
                    <a:pt x="1" y="29"/>
                    <a:pt x="31" y="0"/>
                    <a:pt x="67" y="0"/>
                  </a:cubicBezTo>
                  <a:cubicBezTo>
                    <a:pt x="104" y="0"/>
                    <a:pt x="135" y="30"/>
                    <a:pt x="135" y="67"/>
                  </a:cubicBezTo>
                  <a:cubicBezTo>
                    <a:pt x="95" y="65"/>
                    <a:pt x="65" y="56"/>
                    <a:pt x="43" y="27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91" name="Group 397"/>
          <p:cNvGrpSpPr/>
          <p:nvPr/>
        </p:nvGrpSpPr>
        <p:grpSpPr>
          <a:xfrm>
            <a:off x="4978838" y="5731695"/>
            <a:ext cx="288070" cy="429774"/>
            <a:chOff x="5071980" y="1509289"/>
            <a:chExt cx="492018" cy="734045"/>
          </a:xfrm>
        </p:grpSpPr>
        <p:sp>
          <p:nvSpPr>
            <p:cNvPr id="92" name="Freeform 25"/>
            <p:cNvSpPr>
              <a:spLocks/>
            </p:cNvSpPr>
            <p:nvPr/>
          </p:nvSpPr>
          <p:spPr bwMode="auto">
            <a:xfrm>
              <a:off x="5376108" y="1614380"/>
              <a:ext cx="151268" cy="214959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0" y="72"/>
                </a:cxn>
                <a:cxn ang="0">
                  <a:pos x="0" y="95"/>
                </a:cxn>
                <a:cxn ang="0">
                  <a:pos x="37" y="0"/>
                </a:cxn>
              </a:cxnLst>
              <a:rect l="0" t="0" r="r" b="b"/>
              <a:pathLst>
                <a:path w="70" h="100">
                  <a:moveTo>
                    <a:pt x="37" y="0"/>
                  </a:moveTo>
                  <a:cubicBezTo>
                    <a:pt x="37" y="0"/>
                    <a:pt x="45" y="61"/>
                    <a:pt x="70" y="72"/>
                  </a:cubicBezTo>
                  <a:cubicBezTo>
                    <a:pt x="38" y="100"/>
                    <a:pt x="0" y="95"/>
                    <a:pt x="0" y="95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6B7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26"/>
            <p:cNvSpPr>
              <a:spLocks/>
            </p:cNvSpPr>
            <p:nvPr/>
          </p:nvSpPr>
          <p:spPr bwMode="auto">
            <a:xfrm>
              <a:off x="5105418" y="1614380"/>
              <a:ext cx="149675" cy="214959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0" y="72"/>
                </a:cxn>
                <a:cxn ang="0">
                  <a:pos x="70" y="95"/>
                </a:cxn>
                <a:cxn ang="0">
                  <a:pos x="33" y="0"/>
                </a:cxn>
              </a:cxnLst>
              <a:rect l="0" t="0" r="r" b="b"/>
              <a:pathLst>
                <a:path w="70" h="100">
                  <a:moveTo>
                    <a:pt x="33" y="0"/>
                  </a:moveTo>
                  <a:cubicBezTo>
                    <a:pt x="33" y="0"/>
                    <a:pt x="25" y="61"/>
                    <a:pt x="0" y="72"/>
                  </a:cubicBezTo>
                  <a:cubicBezTo>
                    <a:pt x="32" y="100"/>
                    <a:pt x="70" y="95"/>
                    <a:pt x="70" y="95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E6B7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27"/>
            <p:cNvSpPr>
              <a:spLocks/>
            </p:cNvSpPr>
            <p:nvPr/>
          </p:nvSpPr>
          <p:spPr bwMode="auto">
            <a:xfrm>
              <a:off x="5071980" y="1509289"/>
              <a:ext cx="492018" cy="734045"/>
            </a:xfrm>
            <a:custGeom>
              <a:avLst/>
              <a:gdLst/>
              <a:ahLst/>
              <a:cxnLst>
                <a:cxn ang="0">
                  <a:pos x="172" y="126"/>
                </a:cxn>
                <a:cxn ang="0">
                  <a:pos x="148" y="126"/>
                </a:cxn>
                <a:cxn ang="0">
                  <a:pos x="181" y="68"/>
                </a:cxn>
                <a:cxn ang="0">
                  <a:pos x="113" y="0"/>
                </a:cxn>
                <a:cxn ang="0">
                  <a:pos x="46" y="68"/>
                </a:cxn>
                <a:cxn ang="0">
                  <a:pos x="79" y="126"/>
                </a:cxn>
                <a:cxn ang="0">
                  <a:pos x="57" y="126"/>
                </a:cxn>
                <a:cxn ang="0">
                  <a:pos x="0" y="182"/>
                </a:cxn>
                <a:cxn ang="0">
                  <a:pos x="0" y="284"/>
                </a:cxn>
                <a:cxn ang="0">
                  <a:pos x="57" y="341"/>
                </a:cxn>
                <a:cxn ang="0">
                  <a:pos x="172" y="341"/>
                </a:cxn>
                <a:cxn ang="0">
                  <a:pos x="228" y="284"/>
                </a:cxn>
                <a:cxn ang="0">
                  <a:pos x="228" y="182"/>
                </a:cxn>
                <a:cxn ang="0">
                  <a:pos x="172" y="126"/>
                </a:cxn>
              </a:cxnLst>
              <a:rect l="0" t="0" r="r" b="b"/>
              <a:pathLst>
                <a:path w="228" h="341">
                  <a:moveTo>
                    <a:pt x="172" y="126"/>
                  </a:moveTo>
                  <a:cubicBezTo>
                    <a:pt x="148" y="126"/>
                    <a:pt x="148" y="126"/>
                    <a:pt x="148" y="126"/>
                  </a:cubicBezTo>
                  <a:cubicBezTo>
                    <a:pt x="167" y="114"/>
                    <a:pt x="181" y="92"/>
                    <a:pt x="181" y="68"/>
                  </a:cubicBezTo>
                  <a:cubicBezTo>
                    <a:pt x="181" y="30"/>
                    <a:pt x="151" y="0"/>
                    <a:pt x="113" y="0"/>
                  </a:cubicBezTo>
                  <a:cubicBezTo>
                    <a:pt x="76" y="0"/>
                    <a:pt x="46" y="30"/>
                    <a:pt x="46" y="68"/>
                  </a:cubicBezTo>
                  <a:cubicBezTo>
                    <a:pt x="46" y="92"/>
                    <a:pt x="60" y="114"/>
                    <a:pt x="79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26" y="126"/>
                    <a:pt x="0" y="151"/>
                    <a:pt x="0" y="182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315"/>
                    <a:pt x="26" y="341"/>
                    <a:pt x="57" y="341"/>
                  </a:cubicBezTo>
                  <a:cubicBezTo>
                    <a:pt x="172" y="341"/>
                    <a:pt x="172" y="341"/>
                    <a:pt x="172" y="341"/>
                  </a:cubicBezTo>
                  <a:cubicBezTo>
                    <a:pt x="203" y="341"/>
                    <a:pt x="228" y="315"/>
                    <a:pt x="228" y="284"/>
                  </a:cubicBezTo>
                  <a:cubicBezTo>
                    <a:pt x="228" y="182"/>
                    <a:pt x="228" y="182"/>
                    <a:pt x="228" y="182"/>
                  </a:cubicBezTo>
                  <a:cubicBezTo>
                    <a:pt x="228" y="151"/>
                    <a:pt x="203" y="126"/>
                    <a:pt x="172" y="12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28"/>
            <p:cNvSpPr>
              <a:spLocks/>
            </p:cNvSpPr>
            <p:nvPr/>
          </p:nvSpPr>
          <p:spPr bwMode="auto">
            <a:xfrm>
              <a:off x="5478014" y="1918507"/>
              <a:ext cx="15923" cy="324827"/>
            </a:xfrm>
            <a:custGeom>
              <a:avLst/>
              <a:gdLst/>
              <a:ahLst/>
              <a:cxnLst>
                <a:cxn ang="0">
                  <a:pos x="8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8" y="147"/>
                </a:cxn>
              </a:cxnLst>
              <a:rect l="0" t="0" r="r" b="b"/>
              <a:pathLst>
                <a:path w="8" h="151">
                  <a:moveTo>
                    <a:pt x="8" y="147"/>
                  </a:moveTo>
                  <a:cubicBezTo>
                    <a:pt x="8" y="149"/>
                    <a:pt x="6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8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29"/>
            <p:cNvSpPr>
              <a:spLocks/>
            </p:cNvSpPr>
            <p:nvPr/>
          </p:nvSpPr>
          <p:spPr bwMode="auto">
            <a:xfrm>
              <a:off x="5145226" y="1918507"/>
              <a:ext cx="17515" cy="324827"/>
            </a:xfrm>
            <a:custGeom>
              <a:avLst/>
              <a:gdLst/>
              <a:ahLst/>
              <a:cxnLst>
                <a:cxn ang="0">
                  <a:pos x="8" y="147"/>
                </a:cxn>
                <a:cxn ang="0">
                  <a:pos x="4" y="151"/>
                </a:cxn>
                <a:cxn ang="0">
                  <a:pos x="0" y="14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8" y="147"/>
                </a:cxn>
              </a:cxnLst>
              <a:rect l="0" t="0" r="r" b="b"/>
              <a:pathLst>
                <a:path w="8" h="151">
                  <a:moveTo>
                    <a:pt x="8" y="147"/>
                  </a:moveTo>
                  <a:cubicBezTo>
                    <a:pt x="8" y="149"/>
                    <a:pt x="6" y="151"/>
                    <a:pt x="4" y="151"/>
                  </a:cubicBezTo>
                  <a:cubicBezTo>
                    <a:pt x="2" y="151"/>
                    <a:pt x="0" y="149"/>
                    <a:pt x="0" y="14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8" y="1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30"/>
            <p:cNvSpPr>
              <a:spLocks/>
            </p:cNvSpPr>
            <p:nvPr/>
          </p:nvSpPr>
          <p:spPr bwMode="auto">
            <a:xfrm>
              <a:off x="5172285" y="1509289"/>
              <a:ext cx="291389" cy="143306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8" y="0"/>
                </a:cxn>
                <a:cxn ang="0">
                  <a:pos x="135" y="67"/>
                </a:cxn>
                <a:cxn ang="0">
                  <a:pos x="44" y="27"/>
                </a:cxn>
                <a:cxn ang="0">
                  <a:pos x="0" y="65"/>
                </a:cxn>
              </a:cxnLst>
              <a:rect l="0" t="0" r="r" b="b"/>
              <a:pathLst>
                <a:path w="135" h="67">
                  <a:moveTo>
                    <a:pt x="0" y="65"/>
                  </a:moveTo>
                  <a:cubicBezTo>
                    <a:pt x="1" y="29"/>
                    <a:pt x="31" y="0"/>
                    <a:pt x="68" y="0"/>
                  </a:cubicBezTo>
                  <a:cubicBezTo>
                    <a:pt x="105" y="0"/>
                    <a:pt x="135" y="30"/>
                    <a:pt x="135" y="67"/>
                  </a:cubicBezTo>
                  <a:cubicBezTo>
                    <a:pt x="96" y="65"/>
                    <a:pt x="65" y="56"/>
                    <a:pt x="44" y="27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E6B7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8" name="Text Box 18"/>
          <p:cNvSpPr txBox="1">
            <a:spLocks noChangeArrowheads="1"/>
          </p:cNvSpPr>
          <p:nvPr/>
        </p:nvSpPr>
        <p:spPr bwMode="auto">
          <a:xfrm>
            <a:off x="5643039" y="5421698"/>
            <a:ext cx="709612" cy="267196"/>
          </a:xfrm>
          <a:prstGeom prst="round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>
                <a:solidFill>
                  <a:schemeClr val="bg1"/>
                </a:solidFill>
              </a:rPr>
              <a:t>Mobile</a:t>
            </a:r>
          </a:p>
        </p:txBody>
      </p:sp>
      <p:pic>
        <p:nvPicPr>
          <p:cNvPr id="99" name="Picture 3" descr="C:\Documents and Settings\davidz\Local Settings\Temporary Internet Files\Content.IE5\UJK27CN5\MCj03108780000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54015" y="5666140"/>
            <a:ext cx="314216" cy="58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Rounded Rectangle 99"/>
          <p:cNvSpPr/>
          <p:nvPr/>
        </p:nvSpPr>
        <p:spPr>
          <a:xfrm>
            <a:off x="3549613" y="5452363"/>
            <a:ext cx="733438" cy="27146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OLT/FTTx</a:t>
            </a:r>
            <a:endParaRPr lang="en-US" sz="1050" dirty="0"/>
          </a:p>
        </p:txBody>
      </p:sp>
      <p:sp>
        <p:nvSpPr>
          <p:cNvPr id="101" name="Line 8"/>
          <p:cNvSpPr>
            <a:spLocks noChangeShapeType="1"/>
          </p:cNvSpPr>
          <p:nvPr/>
        </p:nvSpPr>
        <p:spPr bwMode="auto">
          <a:xfrm flipV="1">
            <a:off x="6009068" y="5271290"/>
            <a:ext cx="0" cy="152400"/>
          </a:xfrm>
          <a:prstGeom prst="line">
            <a:avLst/>
          </a:prstGeom>
          <a:noFill/>
          <a:ln w="19050">
            <a:solidFill>
              <a:srgbClr val="808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102" name="Straight Connector 101"/>
          <p:cNvCxnSpPr/>
          <p:nvPr/>
        </p:nvCxnSpPr>
        <p:spPr>
          <a:xfrm rot="10800000" flipV="1">
            <a:off x="1785918" y="5286388"/>
            <a:ext cx="6764874" cy="1967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 Box 6"/>
          <p:cNvSpPr txBox="1">
            <a:spLocks noChangeArrowheads="1"/>
          </p:cNvSpPr>
          <p:nvPr/>
        </p:nvSpPr>
        <p:spPr bwMode="auto">
          <a:xfrm>
            <a:off x="7462111" y="5401766"/>
            <a:ext cx="759375" cy="253916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050" dirty="0" smtClean="0">
                <a:solidFill>
                  <a:schemeClr val="accent3"/>
                </a:solidFill>
              </a:rPr>
              <a:t>Доступ</a:t>
            </a:r>
            <a:endParaRPr lang="en-US" sz="1050" dirty="0">
              <a:solidFill>
                <a:schemeClr val="accent3"/>
              </a:solidFill>
            </a:endParaRPr>
          </a:p>
        </p:txBody>
      </p:sp>
      <p:cxnSp>
        <p:nvCxnSpPr>
          <p:cNvPr id="104" name="Straight Connector 103"/>
          <p:cNvCxnSpPr/>
          <p:nvPr/>
        </p:nvCxnSpPr>
        <p:spPr>
          <a:xfrm rot="10800000" flipV="1">
            <a:off x="2714612" y="2571744"/>
            <a:ext cx="5551059" cy="4613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 Box 6"/>
          <p:cNvSpPr txBox="1">
            <a:spLocks noChangeArrowheads="1"/>
          </p:cNvSpPr>
          <p:nvPr/>
        </p:nvSpPr>
        <p:spPr bwMode="auto">
          <a:xfrm>
            <a:off x="7429520" y="1928802"/>
            <a:ext cx="759375" cy="415498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50" dirty="0" smtClean="0">
                <a:solidFill>
                  <a:schemeClr val="accent3"/>
                </a:solidFill>
              </a:rPr>
              <a:t>Content Providers</a:t>
            </a:r>
            <a:endParaRPr lang="en-US" sz="1050" dirty="0">
              <a:solidFill>
                <a:schemeClr val="accent3"/>
              </a:solidFill>
            </a:endParaRPr>
          </a:p>
        </p:txBody>
      </p:sp>
      <p:sp>
        <p:nvSpPr>
          <p:cNvPr id="106" name="Text Box 6"/>
          <p:cNvSpPr txBox="1">
            <a:spLocks noChangeArrowheads="1"/>
          </p:cNvSpPr>
          <p:nvPr/>
        </p:nvSpPr>
        <p:spPr bwMode="auto">
          <a:xfrm>
            <a:off x="7471354" y="4745990"/>
            <a:ext cx="1205102" cy="253916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050" dirty="0" smtClean="0">
                <a:solidFill>
                  <a:schemeClr val="accent3"/>
                </a:solidFill>
              </a:rPr>
              <a:t>Сеть оператора</a:t>
            </a:r>
            <a:endParaRPr lang="en-US" sz="1050" dirty="0">
              <a:solidFill>
                <a:schemeClr val="accent3"/>
              </a:solidFill>
            </a:endParaRPr>
          </a:p>
        </p:txBody>
      </p:sp>
      <p:pic>
        <p:nvPicPr>
          <p:cNvPr id="141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025" y="3453691"/>
            <a:ext cx="569768" cy="57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509" y="3437478"/>
            <a:ext cx="669789" cy="66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01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на сети</a:t>
            </a:r>
            <a:endParaRPr lang="en-US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1000125"/>
            <a:ext cx="55911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3757612"/>
            <a:ext cx="55911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5500688" y="3471863"/>
            <a:ext cx="1571625" cy="4143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300663" y="4114800"/>
            <a:ext cx="1771650" cy="21002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600575" y="3314700"/>
            <a:ext cx="900113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en-US" sz="2000" b="1" dirty="0" smtClean="0">
              <a:solidFill>
                <a:srgbClr val="00377D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471983" y="6100763"/>
            <a:ext cx="900113" cy="2905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en-US" sz="2000" b="1" dirty="0" smtClean="0">
              <a:solidFill>
                <a:srgbClr val="00377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72313" y="3496926"/>
            <a:ext cx="1828800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ru-RU" sz="2000" dirty="0" smtClean="0">
                <a:solidFill>
                  <a:srgbClr val="0061AA"/>
                </a:solidFill>
              </a:rPr>
              <a:t>Экономия траффика </a:t>
            </a:r>
            <a:r>
              <a:rPr lang="en-US" sz="2000" dirty="0" smtClean="0">
                <a:solidFill>
                  <a:srgbClr val="0061AA"/>
                </a:solidFill>
              </a:rPr>
              <a:t>~</a:t>
            </a:r>
            <a:r>
              <a:rPr lang="ru-RU" sz="2000" dirty="0" smtClean="0">
                <a:solidFill>
                  <a:srgbClr val="0061AA"/>
                </a:solidFill>
              </a:rPr>
              <a:t>5</a:t>
            </a:r>
            <a:r>
              <a:rPr lang="en-US" sz="2000" dirty="0" err="1" smtClean="0">
                <a:solidFill>
                  <a:srgbClr val="0061AA"/>
                </a:solidFill>
              </a:rPr>
              <a:t>Gbps</a:t>
            </a:r>
            <a:endParaRPr lang="en-US" sz="2000" dirty="0" smtClean="0">
              <a:solidFill>
                <a:srgbClr val="0061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6633"/>
            <a:ext cx="9144000" cy="72008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dirty="0" smtClean="0"/>
              <a:t>Архитектура внедрения на сети </a:t>
            </a:r>
            <a:endParaRPr lang="en-US" sz="2800" dirty="0" smtClean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431800" y="1795463"/>
            <a:ext cx="772160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endParaRPr kumimoji="1" lang="en-US" sz="3200" b="1">
              <a:solidFill>
                <a:schemeClr val="accent2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29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ISP_diagram_m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1776413"/>
            <a:ext cx="8686800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43"/>
          <p:cNvSpPr>
            <a:spLocks noChangeArrowheads="1"/>
          </p:cNvSpPr>
          <p:nvPr/>
        </p:nvSpPr>
        <p:spPr bwMode="auto">
          <a:xfrm>
            <a:off x="1990362" y="4719988"/>
            <a:ext cx="5467342" cy="1633307"/>
          </a:xfrm>
          <a:prstGeom prst="wedgeRoundRectCallout">
            <a:avLst>
              <a:gd name="adj1" fmla="val -49262"/>
              <a:gd name="adj2" fmla="val 24004"/>
              <a:gd name="adj3" fmla="val 16667"/>
            </a:avLst>
          </a:prstGeom>
          <a:noFill/>
          <a:ln w="31750" cmpd="sng" algn="ctr">
            <a:solidFill>
              <a:srgbClr val="FFC000"/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 algn="l">
              <a:buFontTx/>
              <a:buNone/>
            </a:pP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Rectangle 155"/>
          <p:cNvSpPr>
            <a:spLocks noChangeArrowheads="1"/>
          </p:cNvSpPr>
          <p:nvPr/>
        </p:nvSpPr>
        <p:spPr bwMode="auto">
          <a:xfrm>
            <a:off x="2660077" y="5835813"/>
            <a:ext cx="4412673" cy="27699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rtl="1">
              <a:spcBef>
                <a:spcPct val="0"/>
              </a:spcBef>
              <a:buFontTx/>
              <a:buNone/>
            </a:pPr>
            <a:r>
              <a:rPr lang="ru-RU" sz="1200" b="1" dirty="0" smtClean="0">
                <a:solidFill>
                  <a:srgbClr val="00377D"/>
                </a:solidFill>
              </a:rPr>
              <a:t>ЦОД МАКРОРЕГИОНА</a:t>
            </a:r>
            <a:endParaRPr lang="en-US" sz="1200" b="1" dirty="0">
              <a:solidFill>
                <a:srgbClr val="00377D"/>
              </a:solidFill>
            </a:endParaRPr>
          </a:p>
        </p:txBody>
      </p:sp>
      <p:sp>
        <p:nvSpPr>
          <p:cNvPr id="6" name="Rounded Rectangular Callout 43"/>
          <p:cNvSpPr>
            <a:spLocks noChangeArrowheads="1"/>
          </p:cNvSpPr>
          <p:nvPr/>
        </p:nvSpPr>
        <p:spPr bwMode="auto">
          <a:xfrm>
            <a:off x="95003" y="1591291"/>
            <a:ext cx="7362701" cy="3050030"/>
          </a:xfrm>
          <a:prstGeom prst="wedgeRoundRectCallout">
            <a:avLst>
              <a:gd name="adj1" fmla="val -49262"/>
              <a:gd name="adj2" fmla="val 24004"/>
              <a:gd name="adj3" fmla="val 16667"/>
            </a:avLst>
          </a:prstGeom>
          <a:noFill/>
          <a:ln w="31750" cmpd="sng" algn="ctr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190500" indent="-190500" algn="l">
              <a:buFontTx/>
              <a:buNone/>
            </a:pP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Rectangle 155"/>
          <p:cNvSpPr>
            <a:spLocks noChangeArrowheads="1"/>
          </p:cNvSpPr>
          <p:nvPr/>
        </p:nvSpPr>
        <p:spPr bwMode="auto">
          <a:xfrm>
            <a:off x="2717477" y="1665713"/>
            <a:ext cx="4412673" cy="27699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rtl="1">
              <a:spcBef>
                <a:spcPct val="0"/>
              </a:spcBef>
              <a:buFontTx/>
              <a:buNone/>
            </a:pPr>
            <a:r>
              <a:rPr lang="ru-RU" sz="1200" b="1" dirty="0" smtClean="0">
                <a:solidFill>
                  <a:srgbClr val="00377D"/>
                </a:solidFill>
              </a:rPr>
              <a:t>ОБЛАСТНАЯ СЕТЬ  МАКРОРЕГИОНА</a:t>
            </a:r>
            <a:endParaRPr lang="en-US" sz="1200" b="1" dirty="0">
              <a:solidFill>
                <a:srgbClr val="00377D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0629" y="188913"/>
            <a:ext cx="9013371" cy="5032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600" dirty="0" smtClean="0"/>
              <a:t>Внедрение </a:t>
            </a:r>
            <a:r>
              <a:rPr lang="en-US" sz="2600" dirty="0" smtClean="0"/>
              <a:t>Allot SG-Sigma E </a:t>
            </a:r>
            <a:r>
              <a:rPr lang="ru-RU" sz="2600" dirty="0" smtClean="0"/>
              <a:t>на сети оператора</a:t>
            </a:r>
            <a:r>
              <a:rPr lang="en-US" sz="2600" dirty="0" smtClean="0"/>
              <a:t> FIX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849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Конвергентная зона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263" y="1227909"/>
            <a:ext cx="8177348" cy="49116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505011" y="188913"/>
            <a:ext cx="8229600" cy="503237"/>
          </a:xfrm>
        </p:spPr>
        <p:txBody>
          <a:bodyPr>
            <a:normAutofit fontScale="90000"/>
          </a:bodyPr>
          <a:lstStyle/>
          <a:p>
            <a:r>
              <a:rPr lang="ru-RU" altLang="ja-JP" dirty="0" smtClean="0">
                <a:ea typeface="MS PGothic" pitchFamily="34" charset="-128"/>
              </a:rPr>
              <a:t> Заказчики </a:t>
            </a:r>
            <a:r>
              <a:rPr lang="en-US" altLang="ja-JP" dirty="0" smtClean="0">
                <a:ea typeface="MS PGothic" pitchFamily="34" charset="-128"/>
              </a:rPr>
              <a:t>Allot</a:t>
            </a:r>
            <a:r>
              <a:rPr lang="ru-RU" altLang="ja-JP" dirty="0" smtClean="0">
                <a:ea typeface="MS PGothic" pitchFamily="34" charset="-128"/>
              </a:rPr>
              <a:t> </a:t>
            </a:r>
            <a:endParaRPr lang="en-US" altLang="ja-JP" dirty="0" smtClean="0">
              <a:ea typeface="MS PGothic" pitchFamily="34" charset="-128"/>
            </a:endParaRPr>
          </a:p>
        </p:txBody>
      </p:sp>
      <p:pic>
        <p:nvPicPr>
          <p:cNvPr id="29699" name="Picture 8" descr="PCCW_PBCover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04075" y="1279525"/>
            <a:ext cx="1739900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0" name="Picture 15" descr="seednet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1475" y="2936125"/>
            <a:ext cx="1052513" cy="4143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29701" name="Rectangle 21"/>
          <p:cNvSpPr>
            <a:spLocks noChangeArrowheads="1"/>
          </p:cNvSpPr>
          <p:nvPr/>
        </p:nvSpPr>
        <p:spPr bwMode="auto">
          <a:xfrm>
            <a:off x="0" y="2994175"/>
            <a:ext cx="9144000" cy="1233488"/>
          </a:xfrm>
          <a:prstGeom prst="rect">
            <a:avLst/>
          </a:prstGeom>
          <a:solidFill>
            <a:srgbClr val="FFE2A1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 b="1">
              <a:solidFill>
                <a:schemeClr val="tx1"/>
              </a:solidFill>
            </a:endParaRPr>
          </a:p>
        </p:txBody>
      </p:sp>
      <p:pic>
        <p:nvPicPr>
          <p:cNvPr id="29702" name="Picture 3" descr="China Unicom_PBCover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18225" y="1824038"/>
            <a:ext cx="1476375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3" name="Picture 12" descr="incTop_Banner"/>
          <p:cNvPicPr>
            <a:picLocks noChangeAspect="1" noChangeArrowheads="1"/>
          </p:cNvPicPr>
          <p:nvPr/>
        </p:nvPicPr>
        <p:blipFill>
          <a:blip r:embed="rId16" cstate="print"/>
          <a:srcRect l="29411" t="39345" r="5882" b="8197"/>
          <a:stretch>
            <a:fillRect/>
          </a:stretch>
        </p:blipFill>
        <p:spPr bwMode="auto">
          <a:xfrm>
            <a:off x="5324475" y="3724425"/>
            <a:ext cx="18462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3" descr="Optus_PBCover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14663" y="3188300"/>
            <a:ext cx="1139825" cy="379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5" name="Picture 20" descr="Fastweb_PBCover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432675" y="3094888"/>
            <a:ext cx="14446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6" name="Picture 23" descr="true move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991225" y="3062375"/>
            <a:ext cx="1174750" cy="4921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29707" name="Picture 22" descr="Telecom_New_Zealand_symbol_Jul06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373938" y="3665625"/>
            <a:ext cx="1636712" cy="4413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29708" name="Rectangle 48"/>
          <p:cNvSpPr>
            <a:spLocks noChangeArrowheads="1"/>
          </p:cNvSpPr>
          <p:nvPr/>
        </p:nvSpPr>
        <p:spPr bwMode="auto">
          <a:xfrm>
            <a:off x="29049" y="1404634"/>
            <a:ext cx="9144000" cy="1439438"/>
          </a:xfrm>
          <a:prstGeom prst="rect">
            <a:avLst/>
          </a:prstGeom>
          <a:solidFill>
            <a:srgbClr val="FFE2A1">
              <a:alpha val="39999"/>
            </a:srgbClr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 b="1">
              <a:solidFill>
                <a:schemeClr val="tx1"/>
              </a:solidFill>
            </a:endParaRPr>
          </a:p>
        </p:txBody>
      </p:sp>
      <p:sp>
        <p:nvSpPr>
          <p:cNvPr id="29709" name="Rectangle 17"/>
          <p:cNvSpPr>
            <a:spLocks noChangeArrowheads="1"/>
          </p:cNvSpPr>
          <p:nvPr/>
        </p:nvSpPr>
        <p:spPr bwMode="auto">
          <a:xfrm>
            <a:off x="-65315" y="1017456"/>
            <a:ext cx="28987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90500" indent="-190500"/>
            <a:r>
              <a:rPr lang="en-US" altLang="he-IL" sz="1400" b="1" dirty="0">
                <a:solidFill>
                  <a:srgbClr val="00377D"/>
                </a:solidFill>
              </a:rPr>
              <a:t>Tier 1 </a:t>
            </a:r>
            <a:r>
              <a:rPr lang="en-US" altLang="he-IL" sz="1400" b="1" dirty="0" err="1">
                <a:solidFill>
                  <a:srgbClr val="00377D"/>
                </a:solidFill>
              </a:rPr>
              <a:t>Telcos</a:t>
            </a:r>
            <a:r>
              <a:rPr lang="en-US" altLang="he-IL" sz="1400" b="1" dirty="0">
                <a:solidFill>
                  <a:srgbClr val="00377D"/>
                </a:solidFill>
              </a:rPr>
              <a:t> – Fixed and Mobile</a:t>
            </a:r>
            <a:endParaRPr lang="en-US" altLang="ja-JP" sz="1400" b="1" dirty="0">
              <a:solidFill>
                <a:srgbClr val="00377D"/>
              </a:solidFill>
              <a:ea typeface="MS PGothic" pitchFamily="34" charset="-128"/>
            </a:endParaRPr>
          </a:p>
        </p:txBody>
      </p:sp>
      <p:sp>
        <p:nvSpPr>
          <p:cNvPr id="29710" name="Rectangle 17"/>
          <p:cNvSpPr>
            <a:spLocks noChangeArrowheads="1"/>
          </p:cNvSpPr>
          <p:nvPr/>
        </p:nvSpPr>
        <p:spPr bwMode="auto">
          <a:xfrm>
            <a:off x="176213" y="2663400"/>
            <a:ext cx="212407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90500" indent="-190500"/>
            <a:r>
              <a:rPr lang="en-US" altLang="he-IL" sz="1400" b="1" dirty="0">
                <a:solidFill>
                  <a:srgbClr val="00377D"/>
                </a:solidFill>
              </a:rPr>
              <a:t>Tier 2 -  </a:t>
            </a:r>
            <a:r>
              <a:rPr lang="en-US" altLang="he-IL" sz="1400" b="1" dirty="0" err="1">
                <a:solidFill>
                  <a:srgbClr val="00377D"/>
                </a:solidFill>
              </a:rPr>
              <a:t>Telcos</a:t>
            </a:r>
            <a:r>
              <a:rPr lang="en-US" altLang="he-IL" sz="1400" b="1" dirty="0">
                <a:solidFill>
                  <a:srgbClr val="00377D"/>
                </a:solidFill>
              </a:rPr>
              <a:t> and ISP</a:t>
            </a:r>
            <a:endParaRPr lang="en-US" altLang="ja-JP" sz="1400" b="1" dirty="0">
              <a:solidFill>
                <a:srgbClr val="00377D"/>
              </a:solidFill>
              <a:ea typeface="MS PGothic" pitchFamily="34" charset="-128"/>
            </a:endParaRPr>
          </a:p>
        </p:txBody>
      </p:sp>
      <p:sp>
        <p:nvSpPr>
          <p:cNvPr id="29711" name="Rectangle 32"/>
          <p:cNvSpPr>
            <a:spLocks noChangeArrowheads="1"/>
          </p:cNvSpPr>
          <p:nvPr/>
        </p:nvSpPr>
        <p:spPr bwMode="auto">
          <a:xfrm>
            <a:off x="0" y="4286138"/>
            <a:ext cx="9144000" cy="1017587"/>
          </a:xfrm>
          <a:prstGeom prst="rect">
            <a:avLst/>
          </a:prstGeom>
          <a:solidFill>
            <a:srgbClr val="333399">
              <a:alpha val="12941"/>
            </a:srgbClr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 b="1">
              <a:solidFill>
                <a:schemeClr val="tx1"/>
              </a:solidFill>
            </a:endParaRPr>
          </a:p>
        </p:txBody>
      </p:sp>
      <p:pic>
        <p:nvPicPr>
          <p:cNvPr id="29712" name="Picture 4" descr="Unwired Wireless_PBCover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1" cstate="print"/>
          <a:srcRect l="20605" t="27272" r="22165" b="-2338"/>
          <a:stretch>
            <a:fillRect/>
          </a:stretch>
        </p:blipFill>
        <p:spPr bwMode="auto">
          <a:xfrm>
            <a:off x="5530850" y="4264100"/>
            <a:ext cx="1235075" cy="479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13" name="Picture 5" descr="Shin Satellite_PBCover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849438" y="4572525"/>
            <a:ext cx="1497012" cy="481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14" name="Picture 17" descr="cablecom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605213" y="4966863"/>
            <a:ext cx="1674812" cy="2238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9715" name="Picture 19" descr="Eutelsat_PBCover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331075" y="4252163"/>
            <a:ext cx="1528763" cy="493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16" name="Picture 27" descr="MetroCast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673475" y="4509850"/>
            <a:ext cx="1639888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7" name="Picture 28" descr="Spacenet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9525" y="4617738"/>
            <a:ext cx="17351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8" name="Rectangle 17"/>
          <p:cNvSpPr>
            <a:spLocks noChangeArrowheads="1"/>
          </p:cNvSpPr>
          <p:nvPr/>
        </p:nvSpPr>
        <p:spPr bwMode="auto">
          <a:xfrm>
            <a:off x="36513" y="3969525"/>
            <a:ext cx="2205037" cy="3079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he-IL" sz="1400" b="1" dirty="0">
                <a:solidFill>
                  <a:srgbClr val="00377D"/>
                </a:solidFill>
              </a:rPr>
              <a:t>Satellite &amp; Cables</a:t>
            </a:r>
            <a:endParaRPr lang="en-US" altLang="ja-JP" sz="1400" b="1" dirty="0">
              <a:solidFill>
                <a:srgbClr val="00377D"/>
              </a:solidFill>
              <a:ea typeface="MS PGothic" pitchFamily="34" charset="-128"/>
            </a:endParaRPr>
          </a:p>
        </p:txBody>
      </p:sp>
      <p:pic>
        <p:nvPicPr>
          <p:cNvPr id="29719" name="Picture 37" descr="Telmex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3376613" y="2373013"/>
            <a:ext cx="18954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0" name="Picture 38" descr="Vodafone.com">
            <a:hlinkClick r:id="rId28" tooltip="Vodafone.com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122238" y="132715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1" name="Picture 39" descr="3logo_c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5501288" y="2047525"/>
            <a:ext cx="49847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2" name="Picture 1" descr="image003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5812888" y="1193925"/>
            <a:ext cx="103822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3" name="Picture 2" descr="my page orange.com">
            <a:hlinkClick r:id="rId32"/>
          </p:cNvPr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3608750" y="1262063"/>
            <a:ext cx="661988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4" name="Picture 2" descr="http://www.chinamobileltd.com/images/index_02.jpg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1943513" y="1279428"/>
            <a:ext cx="14525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5" name="Picture 3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1550988" y="3635775"/>
            <a:ext cx="337026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6" name="Picture 26" descr="pt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4395788" y="3395825"/>
            <a:ext cx="776287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7" name="Picture 2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1793875" y="3030688"/>
            <a:ext cx="96678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28" name="Picture 2" descr="Samsung Securities_PBCover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96044" y="5713050"/>
            <a:ext cx="15621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29" name="Picture 6" descr="Schneider Electric SA_PBCover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7143750" y="5551718"/>
            <a:ext cx="1833563" cy="593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30" name="Picture 7" descr="Perot Systems_PBCover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40" cstate="print"/>
          <a:srcRect t="17799" b="20712"/>
          <a:stretch>
            <a:fillRect/>
          </a:stretch>
        </p:blipFill>
        <p:spPr bwMode="auto">
          <a:xfrm>
            <a:off x="3806825" y="5641974"/>
            <a:ext cx="1471613" cy="301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31" name="Picture 16" descr="zivit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5547426" y="5541530"/>
            <a:ext cx="1285875" cy="533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9732" name="Picture 18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1913732" y="5808230"/>
            <a:ext cx="773112" cy="81438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29733" name="Text Box 29"/>
          <p:cNvSpPr txBox="1">
            <a:spLocks noChangeArrowheads="1"/>
          </p:cNvSpPr>
          <p:nvPr/>
        </p:nvSpPr>
        <p:spPr bwMode="auto">
          <a:xfrm>
            <a:off x="2559873" y="5922850"/>
            <a:ext cx="700088" cy="2746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90500" indent="-190500"/>
            <a:r>
              <a:rPr lang="en-US" altLang="ja-JP" sz="1200" b="1" dirty="0" err="1">
                <a:solidFill>
                  <a:schemeClr val="tx2"/>
                </a:solidFill>
                <a:ea typeface="MS PGothic" pitchFamily="34" charset="-128"/>
              </a:rPr>
              <a:t>NYBoE</a:t>
            </a:r>
            <a:endParaRPr lang="en-US" altLang="ja-JP" sz="1200" b="1" dirty="0">
              <a:solidFill>
                <a:schemeClr val="tx2"/>
              </a:solidFill>
              <a:ea typeface="MS PGothic" pitchFamily="34" charset="-128"/>
            </a:endParaRPr>
          </a:p>
        </p:txBody>
      </p:sp>
      <p:sp>
        <p:nvSpPr>
          <p:cNvPr id="29734" name="Rectangle 49"/>
          <p:cNvSpPr>
            <a:spLocks noChangeArrowheads="1"/>
          </p:cNvSpPr>
          <p:nvPr/>
        </p:nvSpPr>
        <p:spPr bwMode="auto">
          <a:xfrm>
            <a:off x="47811" y="5788683"/>
            <a:ext cx="9144000" cy="1000125"/>
          </a:xfrm>
          <a:prstGeom prst="rect">
            <a:avLst/>
          </a:prstGeom>
          <a:solidFill>
            <a:srgbClr val="333399">
              <a:alpha val="12941"/>
            </a:srgbClr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e-IL" b="1">
              <a:solidFill>
                <a:schemeClr val="tx1"/>
              </a:solidFill>
            </a:endParaRPr>
          </a:p>
        </p:txBody>
      </p:sp>
      <p:sp>
        <p:nvSpPr>
          <p:cNvPr id="29735" name="Rectangle 17"/>
          <p:cNvSpPr>
            <a:spLocks noChangeArrowheads="1"/>
          </p:cNvSpPr>
          <p:nvPr/>
        </p:nvSpPr>
        <p:spPr bwMode="auto">
          <a:xfrm>
            <a:off x="160338" y="5324113"/>
            <a:ext cx="26765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90500" indent="-190500"/>
            <a:r>
              <a:rPr lang="en-US" altLang="he-IL" sz="1400" b="1">
                <a:solidFill>
                  <a:srgbClr val="00377D"/>
                </a:solidFill>
              </a:rPr>
              <a:t>Large Enterprise &amp; Education</a:t>
            </a:r>
            <a:endParaRPr lang="en-US" altLang="ja-JP" sz="1400" b="1">
              <a:solidFill>
                <a:srgbClr val="00377D"/>
              </a:solidFill>
              <a:ea typeface="MS PGothic" pitchFamily="34" charset="-128"/>
            </a:endParaRPr>
          </a:p>
        </p:txBody>
      </p:sp>
      <p:pic>
        <p:nvPicPr>
          <p:cNvPr id="29736" name="Picture 42" descr="http://www.aena.es/csee/Satellite?blobcol=urldata&amp;blobkey=id&amp;blobtable=MungoBlobs&amp;blobwhere=1177668090857&amp;cachecontrol=5%3A0%3A0+*%2F*%2F*&amp;ssbinary=true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3016250" y="5238750"/>
            <a:ext cx="5524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37" name="TextBox 41"/>
          <p:cNvSpPr txBox="1">
            <a:spLocks noChangeArrowheads="1"/>
          </p:cNvSpPr>
          <p:nvPr/>
        </p:nvSpPr>
        <p:spPr bwMode="auto">
          <a:xfrm>
            <a:off x="2967038" y="5567363"/>
            <a:ext cx="6635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="1">
                <a:solidFill>
                  <a:schemeClr val="accent1"/>
                </a:solidFill>
                <a:ea typeface="MS PGothic" pitchFamily="34" charset="-128"/>
              </a:rPr>
              <a:t>Aena</a:t>
            </a:r>
            <a:endParaRPr lang="he-IL" b="1">
              <a:solidFill>
                <a:schemeClr val="accent1"/>
              </a:solidFill>
            </a:endParaRPr>
          </a:p>
        </p:txBody>
      </p:sp>
      <p:grpSp>
        <p:nvGrpSpPr>
          <p:cNvPr id="29738" name="Group 41"/>
          <p:cNvGrpSpPr>
            <a:grpSpLocks/>
          </p:cNvGrpSpPr>
          <p:nvPr/>
        </p:nvGrpSpPr>
        <p:grpSpPr bwMode="auto">
          <a:xfrm>
            <a:off x="371475" y="3353575"/>
            <a:ext cx="908050" cy="544513"/>
            <a:chOff x="6711950" y="4606925"/>
            <a:chExt cx="1339850" cy="882650"/>
          </a:xfrm>
        </p:grpSpPr>
        <p:pic>
          <p:nvPicPr>
            <p:cNvPr id="29747" name="Picture 10" descr="C:\Documents and Settings\ameron\Desktop\topEn_03.jpg"/>
            <p:cNvPicPr>
              <a:picLocks noChangeAspect="1" noChangeArrowheads="1"/>
            </p:cNvPicPr>
            <p:nvPr/>
          </p:nvPicPr>
          <p:blipFill>
            <a:blip r:embed="rId44" cstate="print"/>
            <a:srcRect/>
            <a:stretch>
              <a:fillRect/>
            </a:stretch>
          </p:blipFill>
          <p:spPr bwMode="auto">
            <a:xfrm>
              <a:off x="6934200" y="4606925"/>
              <a:ext cx="898525" cy="638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48" name="TextBox 49"/>
            <p:cNvSpPr txBox="1">
              <a:spLocks noChangeArrowheads="1"/>
            </p:cNvSpPr>
            <p:nvPr/>
          </p:nvSpPr>
          <p:spPr bwMode="auto">
            <a:xfrm>
              <a:off x="6711950" y="5227638"/>
              <a:ext cx="1339850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sz="1100" b="1">
                  <a:solidFill>
                    <a:schemeClr val="tx1"/>
                  </a:solidFill>
                  <a:ea typeface="MS PGothic" pitchFamily="34" charset="-128"/>
                </a:rPr>
                <a:t>INTERNATIONAL</a:t>
              </a:r>
            </a:p>
          </p:txBody>
        </p:sp>
      </p:grpSp>
      <p:pic>
        <p:nvPicPr>
          <p:cNvPr id="29739" name="Picture 5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80075" y="2314275"/>
            <a:ext cx="13573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0" name="Picture 43" descr="tsel_logo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681913" y="2230075"/>
            <a:ext cx="1333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1" name="Picture 4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1170613" y="1253342"/>
            <a:ext cx="7159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2" name="Picture 2" descr="C:\Documents and Settings\ameron\Desktop\intelsat.gif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6351588" y="4807725"/>
            <a:ext cx="15843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3" name="Picture 10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3451225" y="6145288"/>
            <a:ext cx="1979613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4" name="Picture 2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5679281" y="6127207"/>
            <a:ext cx="1344613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46" name="Picture 38" descr="Picture2.png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5278438" y="2839488"/>
            <a:ext cx="658812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327124"/>
            <a:ext cx="820625" cy="82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389" y="1875115"/>
            <a:ext cx="800837" cy="8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007" y="1863024"/>
            <a:ext cx="981811" cy="62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55"/>
          <p:cNvPicPr/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2" y="2317000"/>
            <a:ext cx="1371600" cy="61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343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Обзор </a:t>
            </a:r>
            <a:r>
              <a:rPr lang="ru-RU" dirty="0"/>
              <a:t>Компании </a:t>
            </a:r>
            <a:r>
              <a:rPr lang="en-US" dirty="0" smtClean="0"/>
              <a:t>Allot Communications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3257507"/>
              </p:ext>
            </p:extLst>
          </p:nvPr>
        </p:nvGraphicFramePr>
        <p:xfrm>
          <a:off x="203622" y="1004118"/>
          <a:ext cx="8778742" cy="5376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3165063"/>
      </p:ext>
    </p:extLst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79db3398-62c1-421c-ab78-e4f3e07a1d7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16"/>
  <p:tag name="SIZEHEIGHT" val="71.6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16"/>
  <p:tag name="SIZEHEIGHT" val="71.6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20.375"/>
  <p:tag name="SIZEHEIGHT" val="7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22"/>
  <p:tag name="SIZEHEIGHT" val="70.3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15.625"/>
  <p:tag name="SIZEHEIGHT" val="7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22.875"/>
  <p:tag name="SIZEHEIGHT" val="7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22.875"/>
  <p:tag name="SIZEHEIGHT" val="7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16"/>
  <p:tag name="SIZEHEIGHT" val="71.6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22.875"/>
  <p:tag name="SIZEHEIGHT" val="7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COVERLOGO"/>
  <p:tag name="IGNOREFONTNONCOMPLIANCE" val="0"/>
  <p:tag name="IGNORECOLORLINESNONCOMPLIANCE" val="0"/>
  <p:tag name="FILLVISIBLE" val="0"/>
  <p:tag name="FILLCOLOR" val="3687680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113"/>
  <p:tag name="POSITIONLEFT" val="64"/>
  <p:tag name="IGNORESIZENONCOMPLIANCE" val="0"/>
  <p:tag name="SIZEWIDTH" val="220.625"/>
  <p:tag name="SIZEHEIGHT" val="73.5"/>
</p:tagLst>
</file>

<file path=ppt/theme/theme1.xml><?xml version="1.0" encoding="utf-8"?>
<a:theme xmlns:a="http://schemas.openxmlformats.org/drawingml/2006/main" name="Allot_PPT_Template_V4-01-2011_FINAL">
  <a:themeElements>
    <a:clrScheme name="Allot Color Set">
      <a:dk1>
        <a:srgbClr val="0061AA"/>
      </a:dk1>
      <a:lt1>
        <a:sysClr val="window" lastClr="FFFFFF"/>
      </a:lt1>
      <a:dk2>
        <a:srgbClr val="00377D"/>
      </a:dk2>
      <a:lt2>
        <a:srgbClr val="3F3F3F"/>
      </a:lt2>
      <a:accent1>
        <a:srgbClr val="FFB200"/>
      </a:accent1>
      <a:accent2>
        <a:srgbClr val="CC3300"/>
      </a:accent2>
      <a:accent3>
        <a:srgbClr val="55B119"/>
      </a:accent3>
      <a:accent4>
        <a:srgbClr val="008080"/>
      </a:accent4>
      <a:accent5>
        <a:srgbClr val="800080"/>
      </a:accent5>
      <a:accent6>
        <a:srgbClr val="71AEFF"/>
      </a:accent6>
      <a:hlink>
        <a:srgbClr val="0000FF"/>
      </a:hlink>
      <a:folHlink>
        <a:srgbClr val="7030A0"/>
      </a:folHlink>
    </a:clrScheme>
    <a:fontScheme name="All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0379B"/>
          </a:solidFill>
        </a:ln>
      </a:spPr>
      <a:bodyPr rtlCol="0" anchor="t"/>
      <a:lstStyle>
        <a:defPPr algn="just">
          <a:defRPr sz="2000" b="1" dirty="0" smtClean="0">
            <a:solidFill>
              <a:srgbClr val="00377D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00377D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rgbClr val="0061AA"/>
          </a:solidFill>
        </a:ln>
      </a:spPr>
      <a:bodyPr wrap="square" rtlCol="0">
        <a:spAutoFit/>
      </a:bodyPr>
      <a:lstStyle>
        <a:defPPr>
          <a:spcBef>
            <a:spcPts val="1800"/>
          </a:spcBef>
          <a:defRPr sz="2000" dirty="0" smtClean="0">
            <a:solidFill>
              <a:srgbClr val="0061AA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Allot_PPT_Template_V4-01-2011_FINAL</Template>
  <TotalTime>2731</TotalTime>
  <Words>1363</Words>
  <Application>Microsoft Office PowerPoint</Application>
  <PresentationFormat>On-screen Show (4:3)</PresentationFormat>
  <Paragraphs>377</Paragraphs>
  <Slides>32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Allot_PPT_Template_V4-01-2011_FINAL</vt:lpstr>
      <vt:lpstr>PowerPoint Presentation</vt:lpstr>
      <vt:lpstr>Стиль Жизни – &lt;&lt; Всегда На Связи &gt;&gt;</vt:lpstr>
      <vt:lpstr>Интернет Видео - Трафик Цунами </vt:lpstr>
      <vt:lpstr>Смена концепции Тарифных Планов провайдерами   </vt:lpstr>
      <vt:lpstr>Концепция Контроля , Управления и Тарификации трафика  От Dump Pipe к Приложениям и Услугам  </vt:lpstr>
      <vt:lpstr>PowerPoint Presentation</vt:lpstr>
      <vt:lpstr>Концепция Решения Аллот – Сервисный Шлюз  </vt:lpstr>
      <vt:lpstr>Наращивание сетевого интеллекта Что у Вас в сети ?</vt:lpstr>
      <vt:lpstr>48 Часовой Разрез Трафика </vt:lpstr>
      <vt:lpstr>P2P и Video Streaming Протоколы и Ресурсы </vt:lpstr>
      <vt:lpstr>PowerPoint Presentation</vt:lpstr>
      <vt:lpstr>Allot – Линейка продуктов DPI </vt:lpstr>
      <vt:lpstr>SG-Sigma E: Две модели, Множество конфигураций</vt:lpstr>
      <vt:lpstr>NetXplorer Централизованный сервер управления, статистики и мониторинга </vt:lpstr>
      <vt:lpstr>SMP Policy Server   Управление абонентами</vt:lpstr>
      <vt:lpstr>Реализация  Абонентских Сервисов через функционал Steering  на VAS Платформы </vt:lpstr>
      <vt:lpstr>Пример Steering</vt:lpstr>
      <vt:lpstr>Пример внедрения</vt:lpstr>
      <vt:lpstr>WebSafe HTTP URL фильтрация (Черный Список) </vt:lpstr>
      <vt:lpstr>WebSafe  URL фильтрация – алгоритм</vt:lpstr>
      <vt:lpstr>Система кэширования MediaSwift-E (Oversi) </vt:lpstr>
      <vt:lpstr>Уникальная Архитектура и Преимущества</vt:lpstr>
      <vt:lpstr>MediaSwift-E: главные преимущества</vt:lpstr>
      <vt:lpstr>Архитектура прозрачного кэша</vt:lpstr>
      <vt:lpstr>MediaSwift-E: HTTP/Video – методика работы</vt:lpstr>
      <vt:lpstr>Контент P2P – методика работы</vt:lpstr>
      <vt:lpstr>Результаты на сети</vt:lpstr>
      <vt:lpstr>Архитектура внедрения на сети </vt:lpstr>
      <vt:lpstr>Внедрение Allot SG-Sigma E на сети оператора FIX</vt:lpstr>
      <vt:lpstr>Конвергентная зона </vt:lpstr>
      <vt:lpstr> Заказчики Allot </vt:lpstr>
      <vt:lpstr> Обзор Компании Allot Communications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Optimize, Personalize and Monetize Your Mobile Data Services</dc:title>
  <dc:creator>Sarah Forst</dc:creator>
  <cp:lastModifiedBy>Alexey Gorodilov</cp:lastModifiedBy>
  <cp:revision>329</cp:revision>
  <dcterms:created xsi:type="dcterms:W3CDTF">2011-02-07T12:33:20Z</dcterms:created>
  <dcterms:modified xsi:type="dcterms:W3CDTF">2013-05-24T06:03:50Z</dcterms:modified>
</cp:coreProperties>
</file>