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4" r:id="rId4"/>
    <p:sldId id="273" r:id="rId5"/>
    <p:sldId id="274" r:id="rId6"/>
    <p:sldId id="266" r:id="rId7"/>
    <p:sldId id="275" r:id="rId8"/>
    <p:sldId id="272" r:id="rId9"/>
    <p:sldId id="265" r:id="rId10"/>
    <p:sldId id="276" r:id="rId11"/>
    <p:sldId id="277" r:id="rId12"/>
  </p:sldIdLst>
  <p:sldSz cx="10693400" cy="7561263"/>
  <p:notesSz cx="6797675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446" autoAdjust="0"/>
  </p:normalViewPr>
  <p:slideViewPr>
    <p:cSldViewPr>
      <p:cViewPr varScale="1">
        <p:scale>
          <a:sx n="72" d="100"/>
          <a:sy n="72" d="100"/>
        </p:scale>
        <p:origin x="-210" y="-90"/>
      </p:cViewPr>
      <p:guideLst>
        <p:guide orient="horz" pos="2290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58C11-2C23-4D1F-9382-FB06AC0BAE23}" type="datetimeFigureOut">
              <a:rPr lang="ru-RU" smtClean="0"/>
              <a:pPr/>
              <a:t>23.05.2013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03B30-50D6-4D1A-94A9-8ECDE457B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6090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7591C-0666-447D-997C-D0C5469C644A}" type="datetimeFigureOut">
              <a:rPr lang="ru-RU" smtClean="0"/>
              <a:pPr/>
              <a:t>23.05.2013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6763" y="744538"/>
            <a:ext cx="52641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F94A5C-7D38-4F76-AAA1-3060945668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1660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2"/>
          <p:cNvSpPr>
            <a:spLocks noGrp="1"/>
          </p:cNvSpPr>
          <p:nvPr>
            <p:ph sz="half" idx="13" hasCustomPrompt="1"/>
          </p:nvPr>
        </p:nvSpPr>
        <p:spPr>
          <a:xfrm>
            <a:off x="2034332" y="2340471"/>
            <a:ext cx="5976664" cy="2736304"/>
          </a:xfrm>
        </p:spPr>
        <p:txBody>
          <a:bodyPr/>
          <a:lstStyle>
            <a:lvl1pPr marL="0" algn="l" defTabSz="995690" rtl="0" eaLnBrk="1" latinLnBrk="0" hangingPunct="1">
              <a:lnSpc>
                <a:spcPct val="100000"/>
              </a:lnSpc>
              <a:buNone/>
              <a:defRPr lang="ru-RU" sz="5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r>
              <a:rPr lang="ru-RU" sz="5200" dirty="0" smtClean="0">
                <a:solidFill>
                  <a:schemeClr val="bg1"/>
                </a:solidFill>
              </a:rPr>
              <a:t>Годовой отчет </a:t>
            </a:r>
          </a:p>
          <a:p>
            <a:r>
              <a:rPr lang="ru-RU" sz="5200" dirty="0" smtClean="0">
                <a:solidFill>
                  <a:schemeClr val="bg1"/>
                </a:solidFill>
              </a:rPr>
              <a:t>о деятельности </a:t>
            </a:r>
          </a:p>
          <a:p>
            <a:r>
              <a:rPr lang="ru-RU" sz="5200" dirty="0" smtClean="0">
                <a:solidFill>
                  <a:schemeClr val="bg1"/>
                </a:solidFill>
              </a:rPr>
              <a:t>ОАО «</a:t>
            </a:r>
            <a:r>
              <a:rPr lang="ru-RU" sz="5200" dirty="0" err="1" smtClean="0">
                <a:solidFill>
                  <a:schemeClr val="bg1"/>
                </a:solidFill>
              </a:rPr>
              <a:t>Воентелеком</a:t>
            </a:r>
            <a:r>
              <a:rPr lang="ru-RU" sz="5200" dirty="0" smtClean="0">
                <a:solidFill>
                  <a:schemeClr val="bg1"/>
                </a:solidFill>
              </a:rPr>
              <a:t>»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без плаш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>
            <a:spLocks noGrp="1"/>
          </p:cNvSpPr>
          <p:nvPr>
            <p:ph sz="half" idx="13" hasCustomPrompt="1"/>
          </p:nvPr>
        </p:nvSpPr>
        <p:spPr>
          <a:xfrm>
            <a:off x="2034332" y="2340471"/>
            <a:ext cx="5976664" cy="2736304"/>
          </a:xfrm>
        </p:spPr>
        <p:txBody>
          <a:bodyPr/>
          <a:lstStyle>
            <a:lvl1pPr marL="0" algn="l" defTabSz="995690" rtl="0" eaLnBrk="1" latinLnBrk="0" hangingPunct="1">
              <a:lnSpc>
                <a:spcPct val="100000"/>
              </a:lnSpc>
              <a:buNone/>
              <a:defRPr lang="ru-RU" sz="5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r>
              <a:rPr lang="ru-RU" sz="5200" dirty="0" smtClean="0">
                <a:solidFill>
                  <a:schemeClr val="bg1"/>
                </a:solidFill>
              </a:rPr>
              <a:t>Годовой отчет </a:t>
            </a:r>
          </a:p>
          <a:p>
            <a:r>
              <a:rPr lang="ru-RU" sz="5200" dirty="0" smtClean="0">
                <a:solidFill>
                  <a:schemeClr val="bg1"/>
                </a:solidFill>
              </a:rPr>
              <a:t>о деятельности </a:t>
            </a:r>
          </a:p>
          <a:p>
            <a:r>
              <a:rPr lang="ru-RU" sz="5200" dirty="0" smtClean="0">
                <a:solidFill>
                  <a:schemeClr val="bg1"/>
                </a:solidFill>
              </a:rPr>
              <a:t>ОАО «</a:t>
            </a:r>
            <a:r>
              <a:rPr lang="ru-RU" sz="5200" dirty="0" err="1" smtClean="0">
                <a:solidFill>
                  <a:schemeClr val="bg1"/>
                </a:solidFill>
              </a:rPr>
              <a:t>Воентелеком</a:t>
            </a:r>
            <a:r>
              <a:rPr lang="ru-RU" sz="5200" dirty="0" smtClean="0">
                <a:solidFill>
                  <a:schemeClr val="bg1"/>
                </a:solidFill>
              </a:rPr>
              <a:t>»</a:t>
            </a:r>
          </a:p>
          <a:p>
            <a:pPr lvl="0"/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sz="half" idx="15" hasCustomPrompt="1"/>
          </p:nvPr>
        </p:nvSpPr>
        <p:spPr>
          <a:xfrm>
            <a:off x="1962324" y="6983959"/>
            <a:ext cx="1872208" cy="325064"/>
          </a:xfr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Москва, декабрь 2010</a:t>
            </a:r>
          </a:p>
          <a:p>
            <a:pPr lvl="0"/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11"/>
          <p:cNvSpPr>
            <a:spLocks noGrp="1"/>
          </p:cNvSpPr>
          <p:nvPr>
            <p:ph sz="quarter" idx="10"/>
          </p:nvPr>
        </p:nvSpPr>
        <p:spPr>
          <a:xfrm>
            <a:off x="1962324" y="2772519"/>
            <a:ext cx="7704856" cy="408260"/>
          </a:xfrm>
        </p:spPr>
        <p:txBody>
          <a:bodyPr wrap="square" lIns="99512" tIns="49756" rIns="99512" bIns="49756">
            <a:spAutoFit/>
          </a:bodyPr>
          <a:lstStyle>
            <a:lvl1pPr marL="0" algn="l" defTabSz="995690" rtl="0" eaLnBrk="1" latinLnBrk="0" hangingPunct="1">
              <a:buNone/>
              <a:defRPr lang="ru-RU" sz="2000" kern="1200" dirty="0" smtClean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962324" y="1935996"/>
            <a:ext cx="5384694" cy="592926"/>
          </a:xfrm>
        </p:spPr>
        <p:txBody>
          <a:bodyPr wrap="none" lIns="99512" tIns="49756" rIns="99512" bIns="49756">
            <a:spAutoFit/>
          </a:bodyPr>
          <a:lstStyle>
            <a:lvl1pPr marL="0" marR="0" indent="0" algn="l" defTabSz="9956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3200" b="1" kern="1200" dirty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r>
              <a:rPr lang="ru-RU" sz="3200" b="1" dirty="0" smtClean="0">
                <a:solidFill>
                  <a:schemeClr val="tx2"/>
                </a:solidFill>
                <a:latin typeface="+mj-lt"/>
                <a:cs typeface="Tahoma" pitchFamily="34" charset="0"/>
              </a:rPr>
              <a:t>ОАО «</a:t>
            </a:r>
            <a:r>
              <a:rPr lang="ru-RU" sz="3200" b="1" dirty="0" err="1" smtClean="0">
                <a:solidFill>
                  <a:schemeClr val="tx2"/>
                </a:solidFill>
                <a:latin typeface="+mj-lt"/>
                <a:cs typeface="Tahoma" pitchFamily="34" charset="0"/>
              </a:rPr>
              <a:t>Воентелеком</a:t>
            </a:r>
            <a:r>
              <a:rPr lang="ru-RU" sz="3200" b="1" dirty="0" smtClean="0">
                <a:solidFill>
                  <a:schemeClr val="tx2"/>
                </a:solidFill>
                <a:latin typeface="+mj-lt"/>
                <a:cs typeface="Tahoma" pitchFamily="34" charset="0"/>
              </a:rPr>
              <a:t>» сегодня</a:t>
            </a:r>
            <a:endParaRPr lang="ru-RU" dirty="0"/>
          </a:p>
        </p:txBody>
      </p:sp>
      <p:sp>
        <p:nvSpPr>
          <p:cNvPr id="14" name="Содержимое 2"/>
          <p:cNvSpPr>
            <a:spLocks noGrp="1"/>
          </p:cNvSpPr>
          <p:nvPr>
            <p:ph sz="half" idx="15" hasCustomPrompt="1"/>
          </p:nvPr>
        </p:nvSpPr>
        <p:spPr>
          <a:xfrm>
            <a:off x="1962324" y="6951865"/>
            <a:ext cx="4032448" cy="285150"/>
          </a:xfrm>
        </p:spPr>
        <p:txBody>
          <a:bodyPr wrap="square" lIns="99512" tIns="49756" rIns="99512" bIns="49756">
            <a:spAutoFit/>
          </a:bodyPr>
          <a:lstStyle>
            <a:lvl1pPr marL="0" algn="l" defTabSz="995690" rtl="0" eaLnBrk="1" latinLnBrk="0" hangingPunct="1">
              <a:buNone/>
              <a:defRPr lang="ru-RU" sz="12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Годовой отчет о деятельности ОАО «</a:t>
            </a:r>
            <a:r>
              <a:rPr lang="ru-RU" sz="1200" dirty="0" err="1" smtClean="0">
                <a:solidFill>
                  <a:schemeClr val="bg1">
                    <a:lumMod val="50000"/>
                  </a:schemeClr>
                </a:solidFill>
              </a:rPr>
              <a:t>Воентелеком</a:t>
            </a: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»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998029" y="1891561"/>
            <a:ext cx="7669151" cy="592926"/>
          </a:xfrm>
        </p:spPr>
        <p:txBody>
          <a:bodyPr wrap="square" lIns="99512" tIns="49756" rIns="99512" bIns="49756">
            <a:spAutoFit/>
          </a:bodyPr>
          <a:lstStyle>
            <a:lvl1pPr marL="0" algn="l" defTabSz="995690" rtl="0" eaLnBrk="1" latinLnBrk="0" hangingPunct="1">
              <a:defRPr lang="ru-RU" sz="3200" b="1" kern="1200" dirty="0">
                <a:solidFill>
                  <a:schemeClr val="bg1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ahoma" pitchFamily="34" charset="0"/>
              </a:rPr>
              <a:t>Контактная</a:t>
            </a:r>
            <a:r>
              <a:rPr lang="ru-RU" sz="3000" b="1" dirty="0" smtClean="0">
                <a:solidFill>
                  <a:schemeClr val="bg1"/>
                </a:solidFill>
                <a:latin typeface="+mj-lt"/>
                <a:cs typeface="Tahoma" pitchFamily="34" charset="0"/>
              </a:rPr>
              <a:t> информация</a:t>
            </a:r>
            <a:endParaRPr lang="ru-RU" sz="3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 hasCustomPrompt="1"/>
          </p:nvPr>
        </p:nvSpPr>
        <p:spPr>
          <a:xfrm>
            <a:off x="1974830" y="2772519"/>
            <a:ext cx="7692350" cy="408260"/>
          </a:xfrm>
        </p:spPr>
        <p:txBody>
          <a:bodyPr wrap="square" lIns="99512" tIns="49756" rIns="99512" bIns="49756">
            <a:spAutoFit/>
          </a:bodyPr>
          <a:lstStyle>
            <a:lvl1pPr marL="0" algn="l" defTabSz="995690" rtl="0" eaLnBrk="1" latinLnBrk="0" hangingPunct="1">
              <a:buNone/>
              <a:defRPr lang="ru-RU" sz="2000" kern="1200" dirty="0">
                <a:solidFill>
                  <a:schemeClr val="bg1"/>
                </a:solidFill>
                <a:latin typeface="+mj-lt"/>
                <a:ea typeface="+mn-ea"/>
                <a:cs typeface="Tahoma" pitchFamily="34" charset="0"/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ru-RU" dirty="0" smtClean="0"/>
              <a:t>Текст Текст Текст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 hasCustomPrompt="1"/>
          </p:nvPr>
        </p:nvSpPr>
        <p:spPr>
          <a:xfrm>
            <a:off x="1962324" y="5832256"/>
            <a:ext cx="7704856" cy="900703"/>
          </a:xfrm>
        </p:spPr>
        <p:txBody>
          <a:bodyPr wrap="square" lIns="99512" tIns="49756" rIns="99512" bIns="49756">
            <a:spAutoFit/>
          </a:bodyPr>
          <a:lstStyle>
            <a:lvl1pPr marL="0" marR="0" indent="-391146" algn="l" defTabSz="99569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ru-RU" sz="5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91146" marR="0" lvl="0" indent="-391146" algn="l" defTabSz="104305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5200" dirty="0" smtClean="0">
                <a:solidFill>
                  <a:schemeClr val="bg1"/>
                </a:solidFill>
              </a:rPr>
              <a:t>Благодарим за внимание!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2"/>
            <a:ext cx="2406015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02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3"/>
          </p:nvPr>
        </p:nvSpPr>
        <p:spPr>
          <a:xfrm>
            <a:off x="1417610" y="2494747"/>
            <a:ext cx="8858312" cy="273630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tx1"/>
                </a:solidFill>
              </a:rPr>
              <a:t>БШПД</a:t>
            </a:r>
            <a:endParaRPr lang="en-US" sz="4800" b="1" dirty="0" smtClean="0">
              <a:solidFill>
                <a:schemeClr val="tx1"/>
              </a:solidFill>
            </a:endParaRPr>
          </a:p>
          <a:p>
            <a:r>
              <a:rPr lang="ru-RU" sz="4800" dirty="0" smtClean="0">
                <a:solidFill>
                  <a:schemeClr val="tx1"/>
                </a:solidFill>
              </a:rPr>
              <a:t>Мифы и реальность</a:t>
            </a:r>
          </a:p>
          <a:p>
            <a:r>
              <a:rPr lang="ru-RU" sz="4800" dirty="0" smtClean="0">
                <a:solidFill>
                  <a:schemeClr val="tx1"/>
                </a:solidFill>
              </a:rPr>
              <a:t>Угрозы или возможности</a:t>
            </a:r>
            <a:r>
              <a:rPr lang="ru-RU" sz="48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2244" y="5580831"/>
            <a:ext cx="79385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Творите о себе мифы,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боги 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начинали именно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так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				Станислав Ежи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Лец</a:t>
            </a:r>
            <a:endPara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666180" y="1116335"/>
            <a:ext cx="5876752" cy="592926"/>
          </a:xfrm>
        </p:spPr>
        <p:txBody>
          <a:bodyPr/>
          <a:lstStyle/>
          <a:p>
            <a:r>
              <a:rPr lang="ru-RU" dirty="0" smtClean="0"/>
              <a:t>БШПД: Формула 1 или автобус?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74" y="1980431"/>
            <a:ext cx="4874910" cy="3656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330" y="3996655"/>
            <a:ext cx="5223003" cy="3382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43288" y="1983333"/>
            <a:ext cx="33157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Более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300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км/ч</a:t>
            </a:r>
          </a:p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1 пилот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2244" y="6020720"/>
            <a:ext cx="38381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Менее 30 км/ч</a:t>
            </a:r>
          </a:p>
          <a:p>
            <a:pPr algn="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до 70 пассажиров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9"/>
          <p:cNvSpPr txBox="1">
            <a:spLocks/>
          </p:cNvSpPr>
          <p:nvPr/>
        </p:nvSpPr>
        <p:spPr>
          <a:xfrm>
            <a:off x="1342374" y="431591"/>
            <a:ext cx="3356255" cy="592926"/>
          </a:xfrm>
          <a:prstGeom prst="rect">
            <a:avLst/>
          </a:prstGeom>
        </p:spPr>
        <p:txBody>
          <a:bodyPr vert="horz" wrap="none" lIns="99512" tIns="49756" rIns="99512" bIns="49756" rtlCol="0" anchor="ctr">
            <a:spAutoFit/>
          </a:bodyPr>
          <a:lstStyle>
            <a:lvl1pPr marL="0" marR="0" indent="0" algn="l" defTabSz="9956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3200" b="1" kern="1200" dirty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r>
              <a:rPr lang="ru-RU" dirty="0" smtClean="0"/>
              <a:t>Как это работает?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78149" y="1424794"/>
            <a:ext cx="5616624" cy="5616624"/>
          </a:xfrm>
          <a:prstGeom prst="ellipse">
            <a:avLst/>
          </a:prstGeom>
          <a:solidFill>
            <a:srgbClr val="FF0000">
              <a:alpha val="40000"/>
            </a:srgbClr>
          </a:solidFill>
        </p:spPr>
        <p:txBody>
          <a:bodyPr wrap="square" lIns="99512" tIns="49756" rIns="99512" bIns="49756" numCol="2" spcCol="180000" rtlCol="0" anchor="ctr">
            <a:spAutoFit/>
          </a:bodyPr>
          <a:lstStyle/>
          <a:p>
            <a:pPr algn="ctr"/>
            <a:endParaRPr lang="ru-RU" sz="1500" dirty="0" smtClean="0">
              <a:solidFill>
                <a:schemeClr val="tx2"/>
              </a:solidFill>
              <a:latin typeface="+mj-lt"/>
              <a:cs typeface="Tahoma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454392" y="2501037"/>
            <a:ext cx="3464138" cy="3464138"/>
          </a:xfrm>
          <a:prstGeom prst="ellipse">
            <a:avLst/>
          </a:prstGeom>
          <a:solidFill>
            <a:srgbClr val="FFFF00"/>
          </a:solidFill>
        </p:spPr>
        <p:txBody>
          <a:bodyPr wrap="square" lIns="99512" tIns="49756" rIns="99512" bIns="49756" numCol="2" spcCol="180000" rtlCol="0" anchor="ctr">
            <a:spAutoFit/>
          </a:bodyPr>
          <a:lstStyle/>
          <a:p>
            <a:pPr algn="ctr"/>
            <a:endParaRPr lang="ru-RU" sz="1500" dirty="0" smtClean="0">
              <a:solidFill>
                <a:schemeClr val="tx2"/>
              </a:solidFill>
              <a:latin typeface="+mj-lt"/>
              <a:cs typeface="Tahoma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293664" y="3340309"/>
            <a:ext cx="1785594" cy="1785594"/>
          </a:xfrm>
          <a:prstGeom prst="ellipse">
            <a:avLst/>
          </a:prstGeom>
          <a:solidFill>
            <a:srgbClr val="00B050"/>
          </a:solidFill>
        </p:spPr>
        <p:txBody>
          <a:bodyPr wrap="square" lIns="99512" tIns="49756" rIns="99512" bIns="49756" numCol="2" spcCol="180000" rtlCol="0" anchor="ctr">
            <a:spAutoFit/>
          </a:bodyPr>
          <a:lstStyle/>
          <a:p>
            <a:pPr algn="ctr"/>
            <a:endParaRPr lang="ru-RU" sz="1500" dirty="0" smtClean="0">
              <a:solidFill>
                <a:schemeClr val="tx2"/>
              </a:solidFill>
              <a:latin typeface="+mj-lt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66381" y="3564607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5 бит/Гц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58469" y="3060551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2 бит/Гц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3564" y="2501037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1 бит/Гц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69" y="4134584"/>
            <a:ext cx="400572" cy="32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078565" y="4194599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6908" y="4070947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54454" y="4572719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2366" y="514878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76612" y="552171"/>
            <a:ext cx="3910045" cy="5786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lain" startAt="20"/>
            </a:pPr>
            <a:r>
              <a:rPr lang="ru-RU" sz="4000" dirty="0" err="1" smtClean="0">
                <a:latin typeface="Arial" pitchFamily="34" charset="0"/>
                <a:cs typeface="Arial" pitchFamily="34" charset="0"/>
              </a:rPr>
              <a:t>Мгц</a:t>
            </a:r>
            <a:endParaRPr lang="ru-RU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Х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1,7 Бит/Гц</a:t>
            </a:r>
          </a:p>
          <a:p>
            <a:r>
              <a:rPr lang="ru-RU" sz="14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en-US" sz="1400" b="1" u="sng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en-US" sz="1400" b="1" u="sng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              </a:t>
            </a:r>
          </a:p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34 </a:t>
            </a:r>
            <a:r>
              <a:rPr lang="ru-RU" sz="4000" b="1" dirty="0" err="1" smtClean="0">
                <a:latin typeface="Arial" pitchFamily="34" charset="0"/>
                <a:cs typeface="Arial" pitchFamily="34" charset="0"/>
              </a:rPr>
              <a:t>МБит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/с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Х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3 сектора</a:t>
            </a:r>
          </a:p>
          <a:p>
            <a:r>
              <a:rPr lang="ru-RU" sz="14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en-US" sz="1400" b="1" u="sng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                      </a:t>
            </a:r>
          </a:p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102 Мбит/с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÷</a:t>
            </a:r>
          </a:p>
          <a:p>
            <a:r>
              <a:rPr lang="ru-RU" sz="4000" dirty="0">
                <a:latin typeface="Arial" pitchFamily="34" charset="0"/>
                <a:cs typeface="Arial" pitchFamily="34" charset="0"/>
              </a:rPr>
              <a:t>3 кв.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км</a:t>
            </a:r>
          </a:p>
          <a:p>
            <a:r>
              <a:rPr lang="ru-RU" sz="1400" b="1" u="sng" dirty="0">
                <a:latin typeface="Arial" pitchFamily="34" charset="0"/>
                <a:cs typeface="Arial" pitchFamily="34" charset="0"/>
              </a:rPr>
              <a:t>               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en-US" sz="1400" b="1" u="sng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sz="1600" b="1" u="sng" dirty="0">
              <a:latin typeface="Arial" pitchFamily="34" charset="0"/>
              <a:cs typeface="Arial" pitchFamily="34" charset="0"/>
            </a:endParaRPr>
          </a:p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34 Мбит/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*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км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²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91119" y="2185566"/>
            <a:ext cx="1353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S&gt;50%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22366" y="2827405"/>
            <a:ext cx="1353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S&gt;30%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930" y="4740921"/>
            <a:ext cx="400572" cy="32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978549" y="4800937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60" y="5054471"/>
            <a:ext cx="400572" cy="32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852579" y="5124063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30531" y="6687475"/>
            <a:ext cx="4969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1,7 </a:t>
            </a:r>
            <a:r>
              <a:rPr lang="ru-RU" sz="4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мбит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/с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МГц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км²</a:t>
            </a:r>
          </a:p>
        </p:txBody>
      </p:sp>
    </p:spTree>
    <p:extLst>
      <p:ext uri="{BB962C8B-B14F-4D97-AF65-F5344CB8AC3E}">
        <p14:creationId xmlns:p14="http://schemas.microsoft.com/office/powerpoint/2010/main" val="366636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7348" y="324247"/>
            <a:ext cx="3698143" cy="592926"/>
          </a:xfrm>
        </p:spPr>
        <p:txBody>
          <a:bodyPr/>
          <a:lstStyle/>
          <a:p>
            <a:r>
              <a:rPr lang="ru-RU" dirty="0" smtClean="0"/>
              <a:t>Нужно больше БС…</a:t>
            </a:r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2323603" y="2784251"/>
            <a:ext cx="2952327" cy="2808312"/>
            <a:chOff x="378149" y="1424794"/>
            <a:chExt cx="5616624" cy="5616624"/>
          </a:xfrm>
        </p:grpSpPr>
        <p:sp>
          <p:nvSpPr>
            <p:cNvPr id="5" name="Овал 4"/>
            <p:cNvSpPr/>
            <p:nvPr/>
          </p:nvSpPr>
          <p:spPr>
            <a:xfrm>
              <a:off x="378149" y="1424794"/>
              <a:ext cx="5616624" cy="5616624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>
              <a:off x="1454392" y="2501037"/>
              <a:ext cx="3464138" cy="3464138"/>
            </a:xfrm>
            <a:prstGeom prst="ellipse">
              <a:avLst/>
            </a:prstGeom>
            <a:solidFill>
              <a:srgbClr val="FFFF0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2293664" y="3340309"/>
              <a:ext cx="1785594" cy="1785594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833194" y="3492599"/>
            <a:ext cx="2952327" cy="2808312"/>
            <a:chOff x="378149" y="1424794"/>
            <a:chExt cx="5616624" cy="5616624"/>
          </a:xfrm>
        </p:grpSpPr>
        <p:sp>
          <p:nvSpPr>
            <p:cNvPr id="24" name="Овал 23"/>
            <p:cNvSpPr/>
            <p:nvPr/>
          </p:nvSpPr>
          <p:spPr>
            <a:xfrm>
              <a:off x="378149" y="1424794"/>
              <a:ext cx="5616624" cy="5616624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1454392" y="2501037"/>
              <a:ext cx="3464138" cy="3464138"/>
            </a:xfrm>
            <a:prstGeom prst="ellipse">
              <a:avLst/>
            </a:prstGeom>
            <a:solidFill>
              <a:srgbClr val="FFFF0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6" name="Овал 25"/>
            <p:cNvSpPr/>
            <p:nvPr/>
          </p:nvSpPr>
          <p:spPr>
            <a:xfrm>
              <a:off x="2293664" y="3340309"/>
              <a:ext cx="1785594" cy="1785594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667420" y="2088443"/>
            <a:ext cx="2952327" cy="2808312"/>
            <a:chOff x="378149" y="1424794"/>
            <a:chExt cx="5616624" cy="5616624"/>
          </a:xfrm>
        </p:grpSpPr>
        <p:sp>
          <p:nvSpPr>
            <p:cNvPr id="28" name="Овал 27"/>
            <p:cNvSpPr/>
            <p:nvPr/>
          </p:nvSpPr>
          <p:spPr>
            <a:xfrm>
              <a:off x="378149" y="1424794"/>
              <a:ext cx="5616624" cy="5616624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29" name="Овал 28"/>
            <p:cNvSpPr/>
            <p:nvPr/>
          </p:nvSpPr>
          <p:spPr>
            <a:xfrm>
              <a:off x="1454392" y="2501037"/>
              <a:ext cx="3464138" cy="3464138"/>
            </a:xfrm>
            <a:prstGeom prst="ellipse">
              <a:avLst/>
            </a:prstGeom>
            <a:solidFill>
              <a:srgbClr val="FFFF0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30" name="Овал 29"/>
            <p:cNvSpPr/>
            <p:nvPr/>
          </p:nvSpPr>
          <p:spPr>
            <a:xfrm>
              <a:off x="2293664" y="3340309"/>
              <a:ext cx="1785594" cy="1785594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</p:grpSp>
      <p:sp>
        <p:nvSpPr>
          <p:cNvPr id="31" name="Заголовок 2"/>
          <p:cNvSpPr txBox="1">
            <a:spLocks/>
          </p:cNvSpPr>
          <p:nvPr/>
        </p:nvSpPr>
        <p:spPr>
          <a:xfrm>
            <a:off x="1473325" y="1258285"/>
            <a:ext cx="1580704" cy="592926"/>
          </a:xfrm>
          <a:prstGeom prst="rect">
            <a:avLst/>
          </a:prstGeom>
        </p:spPr>
        <p:txBody>
          <a:bodyPr vert="horz" wrap="none" lIns="99512" tIns="49756" rIns="99512" bIns="49756" rtlCol="0" anchor="ctr">
            <a:spAutoFit/>
          </a:bodyPr>
          <a:lstStyle>
            <a:lvl1pPr marL="0" marR="0" indent="0" algn="l" defTabSz="9956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3200" b="1" kern="1200" dirty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r>
              <a:rPr lang="ru-RU" dirty="0" smtClean="0"/>
              <a:t>Хочется</a:t>
            </a:r>
            <a:endParaRPr lang="ru-RU" dirty="0"/>
          </a:p>
        </p:txBody>
      </p:sp>
      <p:sp>
        <p:nvSpPr>
          <p:cNvPr id="32" name="Заголовок 2"/>
          <p:cNvSpPr txBox="1">
            <a:spLocks/>
          </p:cNvSpPr>
          <p:nvPr/>
        </p:nvSpPr>
        <p:spPr>
          <a:xfrm>
            <a:off x="7434932" y="1258285"/>
            <a:ext cx="2047435" cy="592926"/>
          </a:xfrm>
          <a:prstGeom prst="rect">
            <a:avLst/>
          </a:prstGeom>
        </p:spPr>
        <p:txBody>
          <a:bodyPr vert="horz" wrap="none" lIns="99512" tIns="49756" rIns="99512" bIns="49756" rtlCol="0" anchor="ctr">
            <a:spAutoFit/>
          </a:bodyPr>
          <a:lstStyle>
            <a:lvl1pPr marL="0" marR="0" indent="0" algn="l" defTabSz="9956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3200" b="1" kern="1200" dirty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r>
              <a:rPr lang="ru-RU" dirty="0" smtClean="0"/>
              <a:t>Получится</a:t>
            </a:r>
            <a:endParaRPr lang="ru-RU" dirty="0"/>
          </a:p>
        </p:txBody>
      </p:sp>
      <p:grpSp>
        <p:nvGrpSpPr>
          <p:cNvPr id="33" name="Группа 32"/>
          <p:cNvGrpSpPr/>
          <p:nvPr/>
        </p:nvGrpSpPr>
        <p:grpSpPr>
          <a:xfrm>
            <a:off x="8368709" y="2626565"/>
            <a:ext cx="2287130" cy="2808312"/>
            <a:chOff x="378149" y="1424794"/>
            <a:chExt cx="5616624" cy="5616624"/>
          </a:xfrm>
        </p:grpSpPr>
        <p:sp>
          <p:nvSpPr>
            <p:cNvPr id="34" name="Овал 33"/>
            <p:cNvSpPr/>
            <p:nvPr/>
          </p:nvSpPr>
          <p:spPr>
            <a:xfrm>
              <a:off x="378149" y="1424794"/>
              <a:ext cx="5616624" cy="5616624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35" name="Овал 34"/>
            <p:cNvSpPr/>
            <p:nvPr/>
          </p:nvSpPr>
          <p:spPr>
            <a:xfrm>
              <a:off x="1454392" y="2501037"/>
              <a:ext cx="3464138" cy="3464138"/>
            </a:xfrm>
            <a:prstGeom prst="ellipse">
              <a:avLst/>
            </a:prstGeom>
            <a:solidFill>
              <a:srgbClr val="FFFF0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36" name="Овал 35"/>
            <p:cNvSpPr/>
            <p:nvPr/>
          </p:nvSpPr>
          <p:spPr>
            <a:xfrm>
              <a:off x="2293664" y="3340309"/>
              <a:ext cx="1785594" cy="1785594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6213104" y="4188407"/>
            <a:ext cx="2666566" cy="1954818"/>
            <a:chOff x="378149" y="1424794"/>
            <a:chExt cx="5616624" cy="5616624"/>
          </a:xfrm>
        </p:grpSpPr>
        <p:sp>
          <p:nvSpPr>
            <p:cNvPr id="38" name="Овал 37"/>
            <p:cNvSpPr/>
            <p:nvPr/>
          </p:nvSpPr>
          <p:spPr>
            <a:xfrm>
              <a:off x="378149" y="1424794"/>
              <a:ext cx="5616624" cy="5616624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39" name="Овал 38"/>
            <p:cNvSpPr/>
            <p:nvPr/>
          </p:nvSpPr>
          <p:spPr>
            <a:xfrm>
              <a:off x="1454392" y="2501037"/>
              <a:ext cx="3464138" cy="3464138"/>
            </a:xfrm>
            <a:prstGeom prst="ellipse">
              <a:avLst/>
            </a:prstGeom>
            <a:solidFill>
              <a:srgbClr val="FFFF0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2293664" y="3340309"/>
              <a:ext cx="1785594" cy="1785594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047329" y="1930757"/>
            <a:ext cx="2552383" cy="2427877"/>
            <a:chOff x="378149" y="1424794"/>
            <a:chExt cx="5616624" cy="5616624"/>
          </a:xfrm>
        </p:grpSpPr>
        <p:sp>
          <p:nvSpPr>
            <p:cNvPr id="42" name="Овал 41"/>
            <p:cNvSpPr/>
            <p:nvPr/>
          </p:nvSpPr>
          <p:spPr>
            <a:xfrm>
              <a:off x="378149" y="1424794"/>
              <a:ext cx="5616624" cy="5616624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43" name="Овал 42"/>
            <p:cNvSpPr/>
            <p:nvPr/>
          </p:nvSpPr>
          <p:spPr>
            <a:xfrm>
              <a:off x="1454392" y="2501037"/>
              <a:ext cx="3464138" cy="3464138"/>
            </a:xfrm>
            <a:prstGeom prst="ellipse">
              <a:avLst/>
            </a:prstGeom>
            <a:solidFill>
              <a:srgbClr val="FFFF0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  <p:sp>
          <p:nvSpPr>
            <p:cNvPr id="44" name="Овал 43"/>
            <p:cNvSpPr/>
            <p:nvPr/>
          </p:nvSpPr>
          <p:spPr>
            <a:xfrm>
              <a:off x="2293664" y="3340309"/>
              <a:ext cx="1785594" cy="1785594"/>
            </a:xfrm>
            <a:prstGeom prst="ellipse">
              <a:avLst/>
            </a:prstGeom>
            <a:solidFill>
              <a:srgbClr val="00B050"/>
            </a:solidFill>
          </p:spPr>
          <p:txBody>
            <a:bodyPr wrap="square" lIns="99512" tIns="49756" rIns="99512" bIns="49756" numCol="2" spcCol="180000" rtlCol="0" anchor="ctr">
              <a:spAutoFit/>
            </a:bodyPr>
            <a:lstStyle/>
            <a:p>
              <a:pPr algn="ctr"/>
              <a:endParaRPr lang="ru-RU" sz="1500" dirty="0" smtClean="0">
                <a:solidFill>
                  <a:schemeClr val="tx2"/>
                </a:solidFill>
                <a:latin typeface="+mj-lt"/>
                <a:cs typeface="Tahoma" pitchFamily="34" charset="0"/>
              </a:endParaRPr>
            </a:p>
          </p:txBody>
        </p:sp>
      </p:grpSp>
      <p:sp>
        <p:nvSpPr>
          <p:cNvPr id="45" name="Заголовок 2"/>
          <p:cNvSpPr txBox="1">
            <a:spLocks/>
          </p:cNvSpPr>
          <p:nvPr/>
        </p:nvSpPr>
        <p:spPr>
          <a:xfrm>
            <a:off x="495754" y="6300911"/>
            <a:ext cx="8576274" cy="1085369"/>
          </a:xfrm>
          <a:prstGeom prst="rect">
            <a:avLst/>
          </a:prstGeom>
        </p:spPr>
        <p:txBody>
          <a:bodyPr vert="horz" wrap="none" lIns="99512" tIns="49756" rIns="99512" bIns="49756" rtlCol="0" anchor="ctr">
            <a:spAutoFit/>
          </a:bodyPr>
          <a:lstStyle>
            <a:lvl1pPr marL="0" marR="0" indent="0" algn="l" defTabSz="99569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3200" b="1" kern="1200" dirty="0">
                <a:solidFill>
                  <a:schemeClr val="tx2"/>
                </a:solidFill>
                <a:latin typeface="+mj-lt"/>
                <a:ea typeface="+mn-ea"/>
                <a:cs typeface="Tahoma" pitchFamily="34" charset="0"/>
              </a:defRPr>
            </a:lvl1pPr>
          </a:lstStyle>
          <a:p>
            <a:r>
              <a:rPr lang="ru-RU" dirty="0" smtClean="0"/>
              <a:t>Значение имеет не уровень сигнала, а </a:t>
            </a:r>
            <a:r>
              <a:rPr lang="en-US" dirty="0" smtClean="0"/>
              <a:t>SNR!</a:t>
            </a:r>
          </a:p>
          <a:p>
            <a:r>
              <a:rPr lang="en-US" dirty="0"/>
              <a:t> </a:t>
            </a:r>
            <a:r>
              <a:rPr lang="en-US" dirty="0" smtClean="0"/>
              <a:t>=&gt; </a:t>
            </a:r>
            <a:r>
              <a:rPr lang="ru-RU" dirty="0" smtClean="0"/>
              <a:t>увеличение плотности – ограничено</a:t>
            </a:r>
            <a:r>
              <a:rPr lang="en-US" dirty="0" smtClean="0"/>
              <a:t> </a:t>
            </a:r>
            <a:r>
              <a:rPr lang="ru-RU" dirty="0" smtClean="0"/>
              <a:t>мах х2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29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2164" y="324247"/>
            <a:ext cx="4204308" cy="592926"/>
          </a:xfrm>
        </p:spPr>
        <p:txBody>
          <a:bodyPr/>
          <a:lstStyle/>
          <a:p>
            <a:r>
              <a:rPr lang="ru-RU" dirty="0" smtClean="0"/>
              <a:t>Нужно больше частот!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899826"/>
              </p:ext>
            </p:extLst>
          </p:nvPr>
        </p:nvGraphicFramePr>
        <p:xfrm>
          <a:off x="594172" y="1044327"/>
          <a:ext cx="3930104" cy="3295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55771"/>
                <a:gridCol w="1174333"/>
              </a:tblGrid>
              <a:tr h="247650">
                <a:tc>
                  <a:txBody>
                    <a:bodyPr/>
                    <a:lstStyle/>
                    <a:p>
                      <a:pPr marL="0" algn="ctr" defTabSz="1043056" rtl="0" eaLnBrk="1" fontAlgn="ctr" latinLnBrk="0" hangingPunct="1"/>
                      <a:r>
                        <a:rPr lang="ru-RU" sz="2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Полосы, МГц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1043056" rtl="0" eaLnBrk="1" fontAlgn="ctr" latinLnBrk="0" hangingPunct="1"/>
                      <a:r>
                        <a:rPr lang="ru-RU" sz="2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Ширина</a:t>
                      </a:r>
                    </a:p>
                  </a:txBody>
                  <a:tcPr marL="9525" marR="9525" marT="9525" marB="0" anchor="ctr"/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703-733/758-788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832-862/791-821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880-915/925-960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b">
                    <a:solidFill>
                      <a:srgbClr val="FFFFCC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1710-1785/1805-1880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b">
                    <a:solidFill>
                      <a:srgbClr val="FFFFCC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1920-1980/2110-2170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b">
                    <a:solidFill>
                      <a:srgbClr val="FFFFCC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2500-2570/2620-2690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b"/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1900-1920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2300-2400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</a:tr>
              <a:tr h="247650">
                <a:tc>
                  <a:txBody>
                    <a:bodyPr/>
                    <a:lstStyle/>
                    <a:p>
                      <a:pPr marL="0" algn="l" defTabSz="1043056" rtl="0" eaLnBrk="1" fontAlgn="ctr" latinLnBrk="0" hangingPunct="1"/>
                      <a:r>
                        <a:rPr lang="ru-RU" sz="21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2570-2620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1043056" rtl="0" eaLnBrk="1" fontAlgn="b" latinLnBrk="0" hangingPunct="1"/>
                      <a:r>
                        <a:rPr lang="ru-RU" sz="2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958174" y="1023290"/>
            <a:ext cx="54006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FDD: 300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МГц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т.ч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GSM/UMTS:170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TDD: 170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МГц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u="sng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1600" u="sng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600" u="sng" dirty="0" smtClean="0">
                <a:latin typeface="Arial" pitchFamily="34" charset="0"/>
                <a:cs typeface="Arial" pitchFamily="34" charset="0"/>
              </a:rPr>
              <a:t>	</a:t>
            </a:r>
            <a:endParaRPr lang="en-US" sz="28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FDD+TDD/2 = 385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МГц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100" dirty="0" smtClean="0">
                <a:latin typeface="Arial" pitchFamily="34" charset="0"/>
                <a:cs typeface="Arial" pitchFamily="34" charset="0"/>
              </a:rPr>
              <a:t>Х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1,7 Мбит/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*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МГц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*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км²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800" dirty="0">
              <a:latin typeface="Arial" pitchFamily="34" charset="0"/>
              <a:cs typeface="Arial" pitchFamily="34" charset="0"/>
            </a:endParaRPr>
          </a:p>
          <a:p>
            <a:r>
              <a:rPr lang="en-US" sz="1600" u="sng" dirty="0">
                <a:latin typeface="Arial" pitchFamily="34" charset="0"/>
                <a:cs typeface="Arial" pitchFamily="34" charset="0"/>
              </a:rPr>
              <a:t>		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	</a:t>
            </a:r>
            <a:endParaRPr lang="en-US" sz="2800" u="sng" dirty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655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Мбит/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*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км²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050" dirty="0" smtClean="0">
                <a:latin typeface="Arial" pitchFamily="34" charset="0"/>
                <a:cs typeface="Arial" pitchFamily="34" charset="0"/>
              </a:rPr>
              <a:t>Х</a:t>
            </a:r>
            <a:endParaRPr lang="en-US" sz="105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5,2</a:t>
            </a:r>
          </a:p>
          <a:p>
            <a:r>
              <a:rPr lang="en-US" sz="1050" u="sng" dirty="0">
                <a:latin typeface="Arial" pitchFamily="34" charset="0"/>
                <a:cs typeface="Arial" pitchFamily="34" charset="0"/>
              </a:rPr>
              <a:t>		</a:t>
            </a:r>
            <a:r>
              <a:rPr lang="ru-RU" sz="1050" u="sng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1050" u="sng" dirty="0">
                <a:latin typeface="Arial" pitchFamily="34" charset="0"/>
                <a:cs typeface="Arial" pitchFamily="34" charset="0"/>
              </a:rPr>
              <a:t>	</a:t>
            </a:r>
            <a:endParaRPr lang="en-US" sz="1600" u="sng" dirty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3,4 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бит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км²</a:t>
            </a: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573917"/>
              </p:ext>
            </p:extLst>
          </p:nvPr>
        </p:nvGraphicFramePr>
        <p:xfrm>
          <a:off x="594172" y="4500711"/>
          <a:ext cx="3918958" cy="2783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6790"/>
                <a:gridCol w="1512168"/>
              </a:tblGrid>
              <a:tr h="450364">
                <a:tc>
                  <a:txBody>
                    <a:bodyPr/>
                    <a:lstStyle/>
                    <a:p>
                      <a:r>
                        <a:rPr lang="ru-RU" dirty="0" smtClean="0"/>
                        <a:t>Пытаемся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</a:t>
                      </a:r>
                      <a:endParaRPr lang="ru-RU" dirty="0"/>
                    </a:p>
                  </a:txBody>
                  <a:tcPr/>
                </a:tc>
              </a:tr>
              <a:tr h="1150931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Многоантенные</a:t>
                      </a:r>
                      <a:r>
                        <a:rPr lang="ru-RU" dirty="0" smtClean="0"/>
                        <a:t> системы, </a:t>
                      </a:r>
                      <a:r>
                        <a:rPr lang="ru-RU" dirty="0" err="1" smtClean="0"/>
                        <a:t>бимформинг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err="1" smtClean="0"/>
                        <a:t>e.t.c</a:t>
                      </a:r>
                      <a:r>
                        <a:rPr lang="en-US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х2</a:t>
                      </a:r>
                      <a:endParaRPr lang="ru-RU" dirty="0"/>
                    </a:p>
                  </a:txBody>
                  <a:tcPr/>
                </a:tc>
              </a:tr>
              <a:tr h="450364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</a:t>
                      </a:r>
                      <a:r>
                        <a:rPr lang="ru-RU" baseline="0" dirty="0" smtClean="0"/>
                        <a:t> плотности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х2</a:t>
                      </a:r>
                      <a:endParaRPr lang="ru-RU" dirty="0"/>
                    </a:p>
                  </a:txBody>
                  <a:tcPr/>
                </a:tc>
              </a:tr>
              <a:tr h="450364">
                <a:tc>
                  <a:txBody>
                    <a:bodyPr/>
                    <a:lstStyle/>
                    <a:p>
                      <a:r>
                        <a:rPr lang="en-US" dirty="0" smtClean="0"/>
                        <a:t>LTE-A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Х1,3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58174" y="6156895"/>
            <a:ext cx="5141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Разумно ожидать до </a:t>
            </a:r>
            <a:b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Мбит/</a:t>
            </a:r>
            <a:r>
              <a:rPr lang="en-US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км²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11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Прямая соединительная линия 66"/>
          <p:cNvCxnSpPr/>
          <p:nvPr/>
        </p:nvCxnSpPr>
        <p:spPr>
          <a:xfrm flipV="1">
            <a:off x="7507382" y="5456199"/>
            <a:ext cx="317965" cy="45595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/>
          <p:nvPr/>
        </p:nvCxnSpPr>
        <p:spPr>
          <a:xfrm rot="5400000">
            <a:off x="8903607" y="3837190"/>
            <a:ext cx="720078" cy="462949"/>
          </a:xfrm>
          <a:prstGeom prst="bentConnector3">
            <a:avLst>
              <a:gd name="adj1" fmla="val 65212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5400000" flipH="1">
            <a:off x="9748632" y="3514626"/>
            <a:ext cx="121757" cy="509760"/>
          </a:xfrm>
          <a:prstGeom prst="bentConnector4">
            <a:avLst>
              <a:gd name="adj1" fmla="val -187751"/>
              <a:gd name="adj2" fmla="val 7483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1026" idx="2"/>
          </p:cNvCxnSpPr>
          <p:nvPr/>
        </p:nvCxnSpPr>
        <p:spPr>
          <a:xfrm rot="5400000" flipH="1" flipV="1">
            <a:off x="9230113" y="3512206"/>
            <a:ext cx="128098" cy="520937"/>
          </a:xfrm>
          <a:prstGeom prst="bentConnector4">
            <a:avLst>
              <a:gd name="adj1" fmla="val -178457"/>
              <a:gd name="adj2" fmla="val 7419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1746302" y="6265997"/>
            <a:ext cx="5112566" cy="968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 flipV="1">
            <a:off x="5850756" y="5811428"/>
            <a:ext cx="1008112" cy="20145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 flipV="1">
            <a:off x="5963989" y="5292800"/>
            <a:ext cx="1008112" cy="57580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466460" y="5592510"/>
            <a:ext cx="18902" cy="552189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 flipV="1">
            <a:off x="2017143" y="5614162"/>
            <a:ext cx="936103" cy="25444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endCxn id="25" idx="0"/>
          </p:cNvCxnSpPr>
          <p:nvPr/>
        </p:nvCxnSpPr>
        <p:spPr>
          <a:xfrm>
            <a:off x="865014" y="2835363"/>
            <a:ext cx="0" cy="8012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03" y="2031156"/>
            <a:ext cx="994420" cy="99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19" y="3636615"/>
            <a:ext cx="506390" cy="59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865015" y="4218891"/>
            <a:ext cx="478308" cy="1329475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017143" y="5292799"/>
            <a:ext cx="936103" cy="3213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endCxn id="3076" idx="0"/>
          </p:cNvCxnSpPr>
          <p:nvPr/>
        </p:nvCxnSpPr>
        <p:spPr>
          <a:xfrm>
            <a:off x="1434232" y="2844527"/>
            <a:ext cx="0" cy="8012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819" y="396255"/>
            <a:ext cx="6625419" cy="592926"/>
          </a:xfrm>
        </p:spPr>
        <p:txBody>
          <a:bodyPr/>
          <a:lstStyle/>
          <a:p>
            <a:r>
              <a:rPr lang="ru-RU" dirty="0" smtClean="0"/>
              <a:t>Коллег ожидает тотальный апгрейд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21" y="2052439"/>
            <a:ext cx="994420" cy="99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037" y="3645779"/>
            <a:ext cx="506390" cy="594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 flipH="1">
            <a:off x="1415331" y="4240174"/>
            <a:ext cx="18901" cy="13294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14" y="5353964"/>
            <a:ext cx="1321212" cy="43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5769" r="2722" b="5769"/>
          <a:stretch/>
        </p:blipFill>
        <p:spPr bwMode="auto">
          <a:xfrm flipH="1">
            <a:off x="2377182" y="4218891"/>
            <a:ext cx="1313334" cy="120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" t="5769" r="2722" b="5769"/>
          <a:stretch/>
        </p:blipFill>
        <p:spPr bwMode="auto">
          <a:xfrm>
            <a:off x="4914652" y="4240174"/>
            <a:ext cx="1350962" cy="120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4" b="32928"/>
          <a:stretch/>
        </p:blipFill>
        <p:spPr bwMode="auto">
          <a:xfrm>
            <a:off x="792089" y="6012879"/>
            <a:ext cx="1284286" cy="50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621" y="5583430"/>
            <a:ext cx="656455" cy="56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8708" y="5553276"/>
            <a:ext cx="563277" cy="56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85" y="5233264"/>
            <a:ext cx="943708" cy="552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31747" y="495385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2000" dirty="0" smtClean="0"/>
              <a:t>+1..2</a:t>
            </a:r>
            <a:endParaRPr lang="ru-RU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237326" y="3647507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2000" dirty="0" smtClean="0"/>
              <a:t>+</a:t>
            </a:r>
            <a:r>
              <a:rPr lang="ru-RU" sz="2000" dirty="0" smtClean="0"/>
              <a:t>3</a:t>
            </a:r>
            <a:endParaRPr lang="ru-RU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381864" y="2268463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2000" dirty="0" smtClean="0"/>
              <a:t>+</a:t>
            </a:r>
            <a:r>
              <a:rPr lang="ru-RU" sz="2000" dirty="0" smtClean="0"/>
              <a:t>3</a:t>
            </a:r>
            <a:endParaRPr lang="ru-RU" sz="2000" dirty="0"/>
          </a:p>
        </p:txBody>
      </p:sp>
      <p:sp>
        <p:nvSpPr>
          <p:cNvPr id="27" name="Облако 26"/>
          <p:cNvSpPr/>
          <p:nvPr/>
        </p:nvSpPr>
        <p:spPr>
          <a:xfrm>
            <a:off x="6642844" y="5618602"/>
            <a:ext cx="1296144" cy="1139655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9512" tIns="49756" rIns="99512" bIns="49756" numCol="2" spcCol="180000" rtlCol="0" anchor="ctr">
            <a:spAutoFit/>
          </a:bodyPr>
          <a:lstStyle/>
          <a:p>
            <a:pPr algn="ctr"/>
            <a:endParaRPr lang="ru-RU" sz="1500" dirty="0" smtClean="0">
              <a:solidFill>
                <a:schemeClr val="tx2"/>
              </a:solidFill>
              <a:latin typeface="+mj-lt"/>
              <a:cs typeface="Tahoma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2767" y="6265997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44709" y="3898723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?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132128" y="3906581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?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10064391" y="2434737"/>
            <a:ext cx="0" cy="8012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280" y="1642649"/>
            <a:ext cx="994420" cy="99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3" name="Прямая соединительная линия 52"/>
          <p:cNvCxnSpPr/>
          <p:nvPr/>
        </p:nvCxnSpPr>
        <p:spPr>
          <a:xfrm>
            <a:off x="9548280" y="2434737"/>
            <a:ext cx="0" cy="8012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169" y="1642649"/>
            <a:ext cx="994420" cy="99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9016811" y="2434737"/>
            <a:ext cx="0" cy="8012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700" y="1642649"/>
            <a:ext cx="994420" cy="99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25480" flipH="1">
            <a:off x="8650204" y="4183558"/>
            <a:ext cx="563277" cy="56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53900">
            <a:off x="7610760" y="5073329"/>
            <a:ext cx="656455" cy="561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7" name="Соединительная линия уступом 36"/>
          <p:cNvCxnSpPr>
            <a:endCxn id="27" idx="0"/>
          </p:cNvCxnSpPr>
          <p:nvPr/>
        </p:nvCxnSpPr>
        <p:spPr>
          <a:xfrm rot="5400000">
            <a:off x="7395802" y="4026747"/>
            <a:ext cx="2703789" cy="1619576"/>
          </a:xfrm>
          <a:prstGeom prst="bentConnector2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3367405" y="5668549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2000" dirty="0" smtClean="0"/>
              <a:t>+</a:t>
            </a:r>
            <a:r>
              <a:rPr lang="ru-RU" sz="2000" dirty="0" smtClean="0"/>
              <a:t>1?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667" y="3132559"/>
            <a:ext cx="504053" cy="70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457" y="3132559"/>
            <a:ext cx="504053" cy="70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64" y="3132559"/>
            <a:ext cx="504053" cy="70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526408" y="1815369"/>
            <a:ext cx="5141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Новый сайт – 100К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Апгрейд – 20..30К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60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5198" y="972319"/>
            <a:ext cx="64408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Масштабирование ограничено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428" y="2456612"/>
            <a:ext cx="5504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Масштабирование дорого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458268" y="1557094"/>
            <a:ext cx="7506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Шеннон и Котельников играют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провода!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8268" y="3041387"/>
            <a:ext cx="745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Цена слома модели.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Вендоры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как всегда!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7428" y="3924647"/>
            <a:ext cx="4367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err="1" smtClean="0"/>
              <a:t>Безлимита</a:t>
            </a:r>
            <a:r>
              <a:rPr lang="ru-RU" dirty="0" smtClean="0"/>
              <a:t> не будет!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458268" y="4509422"/>
            <a:ext cx="684879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Невозможно неограниченно продавать 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ограниченный ресурс – доказано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Yota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;)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Разнообразные эрзац-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безлимиты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6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84" y="2700511"/>
            <a:ext cx="2828735" cy="212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65" y="756295"/>
            <a:ext cx="2952328" cy="191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690516" y="972319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роводные операторы 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30276" y="3198571"/>
            <a:ext cx="242207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Маркетинг </a:t>
            </a:r>
            <a:b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БШПД</a:t>
            </a:r>
          </a:p>
        </p:txBody>
      </p:sp>
      <p:pic>
        <p:nvPicPr>
          <p:cNvPr id="2050" name="Picture 2" descr="http://refrns.ru/uploads/posts/2011-12/1324636192_01_refrns.r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652" y="5364807"/>
            <a:ext cx="2835931" cy="183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25121" y="5741229"/>
            <a:ext cx="27501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Реальные услуги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017" y="2700511"/>
            <a:ext cx="3275924" cy="212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858868" y="2897083"/>
            <a:ext cx="104547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5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+</a:t>
            </a:r>
            <a:endParaRPr lang="ru-RU" sz="115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01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5198" y="756295"/>
            <a:ext cx="4149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«Конец проводам!»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428" y="3321869"/>
            <a:ext cx="6086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«Оттянут абонентскую базу»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8148" y="5338093"/>
            <a:ext cx="49916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«Заберут наши деньги»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458268" y="1341070"/>
            <a:ext cx="849508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100 Мбит/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км²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против многих Гбит/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км²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Дорогая масштабируемость против дешевой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Ограниченный ресурс против почти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бесконечного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 трафик-то все растет!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8268" y="3906644"/>
            <a:ext cx="810010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 их заслуга, а Ваша недоработка!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Да, там где менее 50 Мбит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км²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потребления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Меряться домохозяйства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физлица? 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8268" y="5922868"/>
            <a:ext cx="6507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БШПД деньги идут НЕ из проводов!</a:t>
            </a:r>
          </a:p>
        </p:txBody>
      </p:sp>
    </p:spTree>
    <p:extLst>
      <p:ext uri="{BB962C8B-B14F-4D97-AF65-F5344CB8AC3E}">
        <p14:creationId xmlns:p14="http://schemas.microsoft.com/office/powerpoint/2010/main" val="244536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5198" y="684287"/>
            <a:ext cx="3482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Актив - провода</a:t>
            </a:r>
            <a:endParaRPr lang="ru-RU" sz="32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428" y="3654330"/>
            <a:ext cx="3752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Пико-</a:t>
            </a:r>
            <a:r>
              <a:rPr lang="ru-RU" dirty="0" err="1" smtClean="0"/>
              <a:t>фемто</a:t>
            </a:r>
            <a:r>
              <a:rPr lang="ru-RU" dirty="0" smtClean="0"/>
              <a:t>-нано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8148" y="5336932"/>
            <a:ext cx="36275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3200" b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Следующий шаг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458268" y="1269062"/>
            <a:ext cx="793704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30..40 тыс. БС Х 0,5 Х 2 км = 30..40 тыс. км</a:t>
            </a:r>
            <a:b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оптики </a:t>
            </a:r>
            <a:r>
              <a:rPr lang="ru-RU" sz="2800" u="sng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основном в городской черте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Доходы без дополнительных инвестиций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 надо заморачиваться с продажей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каналов,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простота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отношений окупится</a:t>
            </a:r>
          </a:p>
          <a:p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58267" y="4239105"/>
            <a:ext cx="72077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Работает таки поверх Интернет ;)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Готовы ли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сотовики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платить за качество?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8268" y="5921707"/>
            <a:ext cx="82666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WiFi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Offload –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«горячая тема» мира БШПД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Еще много-много-много проводов и интернета ;)</a:t>
            </a:r>
          </a:p>
        </p:txBody>
      </p:sp>
    </p:spTree>
    <p:extLst>
      <p:ext uri="{BB962C8B-B14F-4D97-AF65-F5344CB8AC3E}">
        <p14:creationId xmlns:p14="http://schemas.microsoft.com/office/powerpoint/2010/main" val="13255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3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Спасибо!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Вопросы?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25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Воентелеком_new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99512" tIns="49756" rIns="99512" bIns="49756" numCol="2" spcCol="180000">
        <a:spAutoFit/>
      </a:bodyPr>
      <a:lstStyle>
        <a:defPPr>
          <a:defRPr sz="1500" dirty="0" smtClean="0">
            <a:solidFill>
              <a:schemeClr val="tx2"/>
            </a:solidFill>
            <a:latin typeface="+mj-lt"/>
            <a:cs typeface="Tahoma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Воентелеком_new</Template>
  <TotalTime>1279</TotalTime>
  <Words>364</Words>
  <Application>Microsoft Office PowerPoint</Application>
  <PresentationFormat>Произвольный</PresentationFormat>
  <Paragraphs>130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Шаблон Воентелеком_new</vt:lpstr>
      <vt:lpstr>Презентация PowerPoint</vt:lpstr>
      <vt:lpstr>БШПД: Формула 1 или автобус?</vt:lpstr>
      <vt:lpstr>Презентация PowerPoint</vt:lpstr>
      <vt:lpstr>Нужно больше БС…</vt:lpstr>
      <vt:lpstr>Нужно больше частот!</vt:lpstr>
      <vt:lpstr>Коллег ожидает тотальный апгрейд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Павлюц</dc:creator>
  <cp:lastModifiedBy>Павлюц Алексей Викторович</cp:lastModifiedBy>
  <cp:revision>71</cp:revision>
  <dcterms:created xsi:type="dcterms:W3CDTF">2011-05-24T15:18:25Z</dcterms:created>
  <dcterms:modified xsi:type="dcterms:W3CDTF">2013-05-23T08:20:42Z</dcterms:modified>
</cp:coreProperties>
</file>