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333" r:id="rId3"/>
    <p:sldId id="332" r:id="rId4"/>
    <p:sldId id="322" r:id="rId5"/>
    <p:sldId id="339" r:id="rId6"/>
    <p:sldId id="327" r:id="rId7"/>
    <p:sldId id="305" r:id="rId8"/>
    <p:sldId id="306" r:id="rId9"/>
    <p:sldId id="328" r:id="rId10"/>
    <p:sldId id="331" r:id="rId11"/>
    <p:sldId id="329" r:id="rId12"/>
    <p:sldId id="285" r:id="rId13"/>
    <p:sldId id="334" r:id="rId14"/>
    <p:sldId id="335" r:id="rId15"/>
    <p:sldId id="337" r:id="rId16"/>
    <p:sldId id="338" r:id="rId17"/>
    <p:sldId id="283" r:id="rId18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FF99"/>
    <a:srgbClr val="99FF99"/>
    <a:srgbClr val="CCFF99"/>
    <a:srgbClr val="003399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0" autoAdjust="0"/>
    <p:restoredTop sz="95163" autoAdjust="0"/>
  </p:normalViewPr>
  <p:slideViewPr>
    <p:cSldViewPr>
      <p:cViewPr>
        <p:scale>
          <a:sx n="100" d="100"/>
          <a:sy n="100" d="100"/>
        </p:scale>
        <p:origin x="-468" y="9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7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86042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u="sng">
                <a:latin typeface="Times New Roman" pitchFamily="18" charset="0"/>
              </a:defRPr>
            </a:lvl1pPr>
          </a:lstStyle>
          <a:p>
            <a:r>
              <a:rPr lang="ru-RU"/>
              <a:t>МОСКОВСКАЯ МЕЖДУНАРОДНАЯ ВЫСШАЯ ШКОЛА БИЗНЕСА "МИРБИС" (Институт)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64912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Times New Roman" pitchFamily="18" charset="0"/>
              </a:defRPr>
            </a:lvl1pPr>
          </a:lstStyle>
          <a:p>
            <a:r>
              <a:rPr lang="ru-RU"/>
              <a:t>БОГАТОВ А.Г.                                                                                         ПРАВОВОЕ РЕГУЛИРОВАНИЕ IT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7164388" y="6513513"/>
            <a:ext cx="19780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EC0569-CE01-4A60-BAE0-2FBFBB43108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4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ru-RU"/>
              <a:t>МОСКОВСКАЯ МЕЖДУНАРОДНАЯ ВЫСШАЯ ШКОЛА БИЗНЕСА "МИРБИС" (Институт)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ru-RU"/>
              <a:t>БОГАТОВ А.Г.                                                                                         ПРАВОВОЕ РЕГУЛИРОВАНИЕ IT</a:t>
            </a:r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073BCB-D2BA-4D7D-8460-018B69844F2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69711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МОСКОВСКАЯ МЕЖДУНАРОДНАЯ ВЫСШАЯ ШКОЛА БИЗНЕСА "МИРБИС" (Институт)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ru-RU"/>
              <a:t>БОГАТОВ А.Г.                                                                                         ПРАВОВОЕ РЕГУЛИРОВАНИЕ IT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B3CC4-4F23-46B5-A584-F0CC8201F4A3}" type="slidenum">
              <a:rPr lang="ru-RU"/>
              <a:pPr/>
              <a:t>1</a:t>
            </a:fld>
            <a:endParaRPr 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A65A1-F2BB-4A32-8523-8DD611026D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C07E7-3B43-4D38-A4DD-7EBC632E93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38B7E-4585-4BF4-ACE8-D80913A90E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EB46A-FD06-4E94-9E65-8C0F3B9EDE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80BA7-8BD2-4280-BB95-8B92F87299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47CF5-49DB-4DE4-B6F3-AF8A99C81C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5500E-621D-435F-88E5-6661503F80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103E6-9578-4207-B8B2-74A4F69DB5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1525C-E16B-4E54-8F4C-E50C819ADC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AE1E4-7271-40BA-AD25-408BAF21FF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9706A-3DCE-459B-971D-B53FA5B7F1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80B0E90-9D8D-4925-B556-E2C851DAF0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E02DBD-2EF5-4E81-BAD9-D1376C3981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7388" y="1166813"/>
            <a:ext cx="7988300" cy="2046287"/>
          </a:xfrm>
        </p:spPr>
        <p:txBody>
          <a:bodyPr/>
          <a:lstStyle/>
          <a:p>
            <a:r>
              <a:rPr lang="ru-RU" sz="3600" b="1" i="1" dirty="0" err="1" smtClean="0">
                <a:solidFill>
                  <a:schemeClr val="bg1"/>
                </a:solidFill>
              </a:rPr>
              <a:t>Тенеоборот</a:t>
            </a:r>
            <a:r>
              <a:rPr lang="ru-RU" sz="3600" b="1" i="1" dirty="0" smtClean="0">
                <a:solidFill>
                  <a:schemeClr val="bg1"/>
                </a:solidFill>
              </a:rPr>
              <a:t/>
            </a:r>
            <a:br>
              <a:rPr lang="ru-RU" sz="3600" b="1" i="1" dirty="0" smtClean="0">
                <a:solidFill>
                  <a:schemeClr val="bg1"/>
                </a:solidFill>
              </a:rPr>
            </a:br>
            <a:r>
              <a:rPr lang="ru-RU" sz="3600" b="1" i="1" dirty="0" smtClean="0">
                <a:solidFill>
                  <a:schemeClr val="bg1"/>
                </a:solidFill>
              </a:rPr>
              <a:t>или</a:t>
            </a:r>
            <a:br>
              <a:rPr lang="ru-RU" sz="3600" b="1" i="1" dirty="0" smtClean="0">
                <a:solidFill>
                  <a:schemeClr val="bg1"/>
                </a:solidFill>
              </a:rPr>
            </a:br>
            <a:r>
              <a:rPr lang="ru-RU" sz="3600" b="1" i="1" dirty="0" smtClean="0">
                <a:solidFill>
                  <a:schemeClr val="bg1"/>
                </a:solidFill>
              </a:rPr>
              <a:t>есть ли у вас то, что у вас есть </a:t>
            </a:r>
            <a:br>
              <a:rPr lang="ru-RU" sz="3600" b="1" i="1" dirty="0" smtClean="0">
                <a:solidFill>
                  <a:schemeClr val="bg1"/>
                </a:solidFill>
              </a:rPr>
            </a:br>
            <a:endParaRPr lang="ru-RU" sz="3600" b="1" i="1" dirty="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4810" y="3886200"/>
            <a:ext cx="4286280" cy="1752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ru-RU" sz="2100" b="1" dirty="0" smtClean="0">
                <a:solidFill>
                  <a:schemeClr val="bg1"/>
                </a:solidFill>
              </a:rPr>
              <a:t>Антон</a:t>
            </a:r>
            <a:r>
              <a:rPr lang="en-US" sz="2100" b="1" dirty="0" smtClean="0">
                <a:solidFill>
                  <a:schemeClr val="bg1"/>
                </a:solidFill>
              </a:rPr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Георгиевич Богатов</a:t>
            </a:r>
            <a:endParaRPr lang="en-US" sz="2100" b="1" dirty="0" smtClean="0">
              <a:solidFill>
                <a:schemeClr val="bg1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ru-RU" sz="2100" b="1" dirty="0" smtClean="0">
              <a:solidFill>
                <a:schemeClr val="bg1"/>
              </a:solidFill>
            </a:endParaRPr>
          </a:p>
          <a:p>
            <a:pPr algn="l" eaLnBrk="1" hangingPunct="1">
              <a:lnSpc>
                <a:spcPct val="90000"/>
              </a:lnSpc>
            </a:pPr>
            <a:r>
              <a:rPr lang="ru-RU" sz="2100" b="1" dirty="0" smtClean="0">
                <a:solidFill>
                  <a:schemeClr val="bg1"/>
                </a:solidFill>
              </a:rPr>
              <a:t>Юридический советник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2100" b="1" dirty="0" err="1" smtClean="0">
                <a:solidFill>
                  <a:schemeClr val="bg1"/>
                </a:solidFill>
              </a:rPr>
              <a:t>TeliaSonera</a:t>
            </a:r>
            <a:r>
              <a:rPr lang="en-US" sz="2100" b="1" dirty="0" smtClean="0">
                <a:solidFill>
                  <a:schemeClr val="bg1"/>
                </a:solidFill>
              </a:rPr>
              <a:t> AB</a:t>
            </a:r>
            <a:r>
              <a:rPr lang="ru-RU" sz="2100" b="1" dirty="0" smtClean="0">
                <a:solidFill>
                  <a:schemeClr val="bg1"/>
                </a:solidFill>
              </a:rPr>
              <a:t>, Швеция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950016" y="6165304"/>
            <a:ext cx="299013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lnSpc>
                <a:spcPct val="90000"/>
              </a:lnSpc>
            </a:pPr>
            <a:r>
              <a:rPr lang="ru-RU" sz="2100" b="1" kern="0" dirty="0" smtClean="0">
                <a:solidFill>
                  <a:schemeClr val="bg1"/>
                </a:solidFill>
              </a:rPr>
              <a:t>Доброе утро, КРОС!</a:t>
            </a:r>
            <a:endParaRPr lang="en-US" sz="2100" b="1" kern="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250825" y="131763"/>
            <a:ext cx="8713788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Создание актива: три ресурса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3357554" y="1085820"/>
            <a:ext cx="2379659" cy="360363"/>
          </a:xfrm>
          <a:prstGeom prst="rect">
            <a:avLst/>
          </a:prstGeom>
          <a:solidFill>
            <a:srgbClr val="CC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Проект или КД</a:t>
            </a:r>
            <a:endParaRPr lang="ru-RU" sz="1600" b="1" dirty="0"/>
          </a:p>
        </p:txBody>
      </p:sp>
      <p:sp>
        <p:nvSpPr>
          <p:cNvPr id="110599" name="Oval 7"/>
          <p:cNvSpPr>
            <a:spLocks noChangeArrowheads="1"/>
          </p:cNvSpPr>
          <p:nvPr/>
        </p:nvSpPr>
        <p:spPr bwMode="auto">
          <a:xfrm>
            <a:off x="920731" y="777863"/>
            <a:ext cx="1008063" cy="936625"/>
          </a:xfrm>
          <a:prstGeom prst="ellipse">
            <a:avLst/>
          </a:prstGeom>
          <a:solidFill>
            <a:srgbClr val="FFFF99"/>
          </a:solidFill>
          <a:ln w="25400">
            <a:solidFill>
              <a:schemeClr val="tx1"/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Text Box 8"/>
          <p:cNvSpPr txBox="1">
            <a:spLocks noChangeArrowheads="1"/>
          </p:cNvSpPr>
          <p:nvPr/>
        </p:nvSpPr>
        <p:spPr bwMode="auto">
          <a:xfrm>
            <a:off x="1066780" y="1071546"/>
            <a:ext cx="719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 smtClean="0"/>
              <a:t>Идея</a:t>
            </a:r>
            <a:endParaRPr lang="ru-RU" sz="1400" b="1" dirty="0"/>
          </a:p>
        </p:txBody>
      </p:sp>
      <p:sp>
        <p:nvSpPr>
          <p:cNvPr id="110602" name="AutoShape 10"/>
          <p:cNvSpPr>
            <a:spLocks noChangeArrowheads="1"/>
          </p:cNvSpPr>
          <p:nvPr/>
        </p:nvSpPr>
        <p:spPr bwMode="auto">
          <a:xfrm>
            <a:off x="4357686" y="1643050"/>
            <a:ext cx="428628" cy="644527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3399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3" name="AutoShape 11"/>
          <p:cNvSpPr>
            <a:spLocks noChangeArrowheads="1"/>
          </p:cNvSpPr>
          <p:nvPr/>
        </p:nvSpPr>
        <p:spPr bwMode="auto">
          <a:xfrm rot="16200000">
            <a:off x="2247886" y="1104886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3399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000364" y="2390768"/>
            <a:ext cx="3286148" cy="71438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Работа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285720" y="2568571"/>
            <a:ext cx="2000264" cy="360363"/>
          </a:xfrm>
          <a:prstGeom prst="rect">
            <a:avLst/>
          </a:prstGeom>
          <a:solidFill>
            <a:srgbClr val="99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Труд</a:t>
            </a:r>
            <a:endParaRPr lang="ru-RU" sz="1600" b="1" dirty="0"/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6929454" y="2568571"/>
            <a:ext cx="2000264" cy="360363"/>
          </a:xfrm>
          <a:prstGeom prst="rect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Материал</a:t>
            </a:r>
            <a:endParaRPr lang="ru-RU" sz="1600" b="1" dirty="0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 rot="16200000">
            <a:off x="2392348" y="2533646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3399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000364" y="1085820"/>
            <a:ext cx="2879725" cy="360363"/>
          </a:xfrm>
          <a:prstGeom prst="rect">
            <a:avLst/>
          </a:prstGeom>
          <a:solidFill>
            <a:srgbClr val="CC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Проект или КД</a:t>
            </a:r>
            <a:endParaRPr lang="ru-RU" sz="1600" b="1" dirty="0"/>
          </a:p>
        </p:txBody>
      </p:sp>
      <p:sp>
        <p:nvSpPr>
          <p:cNvPr id="39" name="AutoShape 11"/>
          <p:cNvSpPr>
            <a:spLocks noChangeArrowheads="1"/>
          </p:cNvSpPr>
          <p:nvPr/>
        </p:nvSpPr>
        <p:spPr bwMode="auto">
          <a:xfrm rot="5400000">
            <a:off x="6391290" y="2536819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3399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Овал 41"/>
          <p:cNvSpPr/>
          <p:nvPr/>
        </p:nvSpPr>
        <p:spPr>
          <a:xfrm>
            <a:off x="3214678" y="3857628"/>
            <a:ext cx="2786082" cy="11430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Материальный результат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3" name="AutoShape 10"/>
          <p:cNvSpPr>
            <a:spLocks noChangeArrowheads="1"/>
          </p:cNvSpPr>
          <p:nvPr/>
        </p:nvSpPr>
        <p:spPr bwMode="auto">
          <a:xfrm>
            <a:off x="4357686" y="3214686"/>
            <a:ext cx="428628" cy="644527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3399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14282" y="5214950"/>
            <a:ext cx="87868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Материальный актив создается путем производства работы непосредственно трудом человека или действием механизма, которая заключается в упорядочивании исходных материалов в соответствии с идеей, изложенной в технической документации.</a:t>
            </a:r>
          </a:p>
          <a:p>
            <a:r>
              <a:rPr lang="ru-RU" dirty="0" smtClean="0"/>
              <a:t>Работа наделяет идею физическим бытием.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9" grpId="0" animBg="1"/>
      <p:bldP spid="110600" grpId="0"/>
      <p:bldP spid="110602" grpId="0" animBg="1"/>
      <p:bldP spid="110603" grpId="0" animBg="1"/>
      <p:bldP spid="37" grpId="0" animBg="1"/>
      <p:bldP spid="39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250825" y="131763"/>
            <a:ext cx="8713788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Источник права собственности на ОС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71406" y="1789099"/>
            <a:ext cx="2879725" cy="360363"/>
          </a:xfrm>
          <a:prstGeom prst="rect">
            <a:avLst/>
          </a:prstGeom>
          <a:solidFill>
            <a:srgbClr val="CCFFCC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Покупка</a:t>
            </a:r>
            <a:endParaRPr lang="ru-RU" sz="1600" b="1" dirty="0"/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6215074" y="1785926"/>
            <a:ext cx="2879725" cy="360363"/>
          </a:xfrm>
          <a:prstGeom prst="rect">
            <a:avLst/>
          </a:prstGeom>
          <a:solidFill>
            <a:srgbClr val="FFCC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Хозяйственный способ</a:t>
            </a:r>
            <a:endParaRPr lang="ru-RU" sz="1600" b="1" dirty="0"/>
          </a:p>
        </p:txBody>
      </p:sp>
      <p:sp>
        <p:nvSpPr>
          <p:cNvPr id="86022" name="AutoShape 6"/>
          <p:cNvSpPr>
            <a:spLocks noChangeArrowheads="1"/>
          </p:cNvSpPr>
          <p:nvPr/>
        </p:nvSpPr>
        <p:spPr bwMode="auto">
          <a:xfrm>
            <a:off x="179388" y="857232"/>
            <a:ext cx="8713787" cy="433387"/>
          </a:xfrm>
          <a:prstGeom prst="flowChartAlternateProcess">
            <a:avLst/>
          </a:prstGeo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714348" y="928670"/>
            <a:ext cx="784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Основные средства</a:t>
            </a:r>
            <a:endParaRPr lang="ru-RU" sz="1400" b="1" dirty="0"/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3143240" y="1789099"/>
            <a:ext cx="2879725" cy="360362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Подряд</a:t>
            </a:r>
            <a:endParaRPr lang="ru-RU" sz="1600" b="1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1406" y="2360603"/>
            <a:ext cx="2879725" cy="360363"/>
          </a:xfrm>
          <a:prstGeom prst="rect">
            <a:avLst/>
          </a:prstGeom>
          <a:noFill/>
          <a:ln w="22225">
            <a:solidFill>
              <a:schemeClr val="tx1"/>
            </a:solidFill>
            <a:prstDash val="sys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Аренда</a:t>
            </a:r>
            <a:endParaRPr lang="ru-RU" sz="1600" b="1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143240" y="2357430"/>
            <a:ext cx="2879725" cy="360363"/>
          </a:xfrm>
          <a:prstGeom prst="rect">
            <a:avLst/>
          </a:prstGeom>
          <a:noFill/>
          <a:ln w="22225">
            <a:solidFill>
              <a:schemeClr val="tx1"/>
            </a:solidFill>
            <a:prstDash val="sys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Лизинг</a:t>
            </a:r>
            <a:endParaRPr lang="ru-RU" sz="1600" b="1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215074" y="2357430"/>
            <a:ext cx="2879725" cy="360363"/>
          </a:xfrm>
          <a:prstGeom prst="rect">
            <a:avLst/>
          </a:prstGeom>
          <a:noFill/>
          <a:ln w="22225">
            <a:solidFill>
              <a:schemeClr val="tx1"/>
            </a:solidFill>
            <a:prstDash val="sys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Долевая собственность</a:t>
            </a:r>
            <a:endParaRPr lang="ru-RU" sz="1600" b="1" dirty="0"/>
          </a:p>
        </p:txBody>
      </p:sp>
      <p:sp>
        <p:nvSpPr>
          <p:cNvPr id="17" name="Line 37"/>
          <p:cNvSpPr>
            <a:spLocks noChangeShapeType="1"/>
          </p:cNvSpPr>
          <p:nvPr/>
        </p:nvSpPr>
        <p:spPr bwMode="auto">
          <a:xfrm>
            <a:off x="1500166" y="1285860"/>
            <a:ext cx="0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37"/>
          <p:cNvSpPr>
            <a:spLocks noChangeShapeType="1"/>
          </p:cNvSpPr>
          <p:nvPr/>
        </p:nvSpPr>
        <p:spPr bwMode="auto">
          <a:xfrm>
            <a:off x="4572000" y="1285860"/>
            <a:ext cx="0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37"/>
          <p:cNvSpPr>
            <a:spLocks noChangeShapeType="1"/>
          </p:cNvSpPr>
          <p:nvPr/>
        </p:nvSpPr>
        <p:spPr bwMode="auto">
          <a:xfrm>
            <a:off x="7643834" y="1285860"/>
            <a:ext cx="0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395288" y="3090871"/>
            <a:ext cx="8353425" cy="2862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dirty="0" smtClean="0"/>
              <a:t>Всякий объект «отбрасывает юридическую тень», причем хозяйственный оборот объектов и их «теней» может отличаться.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Юридическая тень объекта создается первичными бухгалтерскими документами, оформление и интерпретация которых требует юридических, финансово-экономических и технических специальных знаний.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Бывает и так, что объект не отбрасывает юридическую тень. Но желающих иметь дело с оборотнями и призраками становится все меньше: слишком зыбкая почва…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68" name="Text Box 96"/>
          <p:cNvSpPr txBox="1">
            <a:spLocks noChangeArrowheads="1"/>
          </p:cNvSpPr>
          <p:nvPr/>
        </p:nvSpPr>
        <p:spPr bwMode="auto">
          <a:xfrm>
            <a:off x="4787900" y="299720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Коммерческая</a:t>
            </a:r>
          </a:p>
        </p:txBody>
      </p:sp>
      <p:sp>
        <p:nvSpPr>
          <p:cNvPr id="105561" name="Text Box 89"/>
          <p:cNvSpPr txBox="1">
            <a:spLocks noChangeArrowheads="1"/>
          </p:cNvSpPr>
          <p:nvPr/>
        </p:nvSpPr>
        <p:spPr bwMode="auto">
          <a:xfrm>
            <a:off x="684213" y="2997200"/>
            <a:ext cx="2627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Юридическая</a:t>
            </a:r>
          </a:p>
        </p:txBody>
      </p:sp>
      <p:sp>
        <p:nvSpPr>
          <p:cNvPr id="105567" name="AutoShape 95"/>
          <p:cNvSpPr>
            <a:spLocks noChangeArrowheads="1"/>
          </p:cNvSpPr>
          <p:nvPr/>
        </p:nvSpPr>
        <p:spPr bwMode="auto">
          <a:xfrm>
            <a:off x="107950" y="692150"/>
            <a:ext cx="4103688" cy="5832475"/>
          </a:xfrm>
          <a:prstGeom prst="flowChartAlternateProcess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05562" name="Text Box 90"/>
          <p:cNvSpPr txBox="1">
            <a:spLocks noChangeArrowheads="1"/>
          </p:cNvSpPr>
          <p:nvPr/>
        </p:nvSpPr>
        <p:spPr bwMode="auto">
          <a:xfrm>
            <a:off x="5435600" y="2924175"/>
            <a:ext cx="262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Экономическая</a:t>
            </a:r>
          </a:p>
        </p:txBody>
      </p:sp>
      <p:sp>
        <p:nvSpPr>
          <p:cNvPr id="105560" name="AutoShape 88"/>
          <p:cNvSpPr>
            <a:spLocks noChangeArrowheads="1"/>
          </p:cNvSpPr>
          <p:nvPr/>
        </p:nvSpPr>
        <p:spPr bwMode="auto">
          <a:xfrm>
            <a:off x="4643438" y="620713"/>
            <a:ext cx="4249737" cy="6048375"/>
          </a:xfrm>
          <a:prstGeom prst="flowChartAlternateProcess">
            <a:avLst/>
          </a:prstGeom>
          <a:solidFill>
            <a:srgbClr val="C0C0C0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250825" y="115888"/>
            <a:ext cx="8785225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Первичный документ как интерпретация факта</a:t>
            </a: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611188" y="692150"/>
            <a:ext cx="2879725" cy="360363"/>
          </a:xfrm>
          <a:prstGeom prst="rect">
            <a:avLst/>
          </a:prstGeom>
          <a:solidFill>
            <a:srgbClr val="CC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Действие</a:t>
            </a:r>
          </a:p>
        </p:txBody>
      </p:sp>
      <p:sp>
        <p:nvSpPr>
          <p:cNvPr id="105488" name="AutoShape 16"/>
          <p:cNvSpPr>
            <a:spLocks noChangeArrowheads="1"/>
          </p:cNvSpPr>
          <p:nvPr/>
        </p:nvSpPr>
        <p:spPr bwMode="auto">
          <a:xfrm>
            <a:off x="612775" y="1627188"/>
            <a:ext cx="2879725" cy="433387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05490" name="Text Box 18"/>
          <p:cNvSpPr txBox="1">
            <a:spLocks noChangeArrowheads="1"/>
          </p:cNvSpPr>
          <p:nvPr/>
        </p:nvSpPr>
        <p:spPr bwMode="auto">
          <a:xfrm>
            <a:off x="684213" y="1701800"/>
            <a:ext cx="2808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 b="1"/>
              <a:t>Юридическая интерпретация</a:t>
            </a:r>
          </a:p>
        </p:txBody>
      </p:sp>
      <p:sp>
        <p:nvSpPr>
          <p:cNvPr id="105512" name="Rectangle 40"/>
          <p:cNvSpPr>
            <a:spLocks noChangeArrowheads="1"/>
          </p:cNvSpPr>
          <p:nvPr/>
        </p:nvSpPr>
        <p:spPr bwMode="auto">
          <a:xfrm>
            <a:off x="611188" y="2636838"/>
            <a:ext cx="2879725" cy="360362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FF3300"/>
                </a:solidFill>
              </a:rPr>
              <a:t>Юридический</a:t>
            </a:r>
            <a:r>
              <a:rPr lang="ru-RU" sz="1600" b="1"/>
              <a:t> факт</a:t>
            </a:r>
          </a:p>
        </p:txBody>
      </p:sp>
      <p:sp>
        <p:nvSpPr>
          <p:cNvPr id="105513" name="AutoShape 41"/>
          <p:cNvSpPr>
            <a:spLocks noChangeArrowheads="1"/>
          </p:cNvSpPr>
          <p:nvPr/>
        </p:nvSpPr>
        <p:spPr bwMode="auto">
          <a:xfrm>
            <a:off x="180975" y="4437063"/>
            <a:ext cx="3743325" cy="1871662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400"/>
              <a:t>ё</a:t>
            </a:r>
          </a:p>
        </p:txBody>
      </p:sp>
      <p:sp>
        <p:nvSpPr>
          <p:cNvPr id="105515" name="Rectangle 43"/>
          <p:cNvSpPr>
            <a:spLocks noChangeArrowheads="1"/>
          </p:cNvSpPr>
          <p:nvPr/>
        </p:nvSpPr>
        <p:spPr bwMode="auto">
          <a:xfrm>
            <a:off x="611188" y="3573463"/>
            <a:ext cx="2879725" cy="360362"/>
          </a:xfrm>
          <a:prstGeom prst="rect">
            <a:avLst/>
          </a:prstGeom>
          <a:solidFill>
            <a:srgbClr val="99CCFF"/>
          </a:solidFill>
          <a:ln w="222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Первичный документ</a:t>
            </a:r>
          </a:p>
        </p:txBody>
      </p:sp>
      <p:sp>
        <p:nvSpPr>
          <p:cNvPr id="105516" name="AutoShape 44"/>
          <p:cNvSpPr>
            <a:spLocks noChangeArrowheads="1"/>
          </p:cNvSpPr>
          <p:nvPr/>
        </p:nvSpPr>
        <p:spPr bwMode="auto">
          <a:xfrm>
            <a:off x="539750" y="4581525"/>
            <a:ext cx="2879725" cy="433388"/>
          </a:xfrm>
          <a:prstGeom prst="flowChartAlternateProcess">
            <a:avLst/>
          </a:prstGeom>
          <a:solidFill>
            <a:srgbClr val="CC99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05517" name="Text Box 45"/>
          <p:cNvSpPr txBox="1">
            <a:spLocks noChangeArrowheads="1"/>
          </p:cNvSpPr>
          <p:nvPr/>
        </p:nvSpPr>
        <p:spPr bwMode="auto">
          <a:xfrm>
            <a:off x="611188" y="4652963"/>
            <a:ext cx="2808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Интерпретация</a:t>
            </a:r>
          </a:p>
        </p:txBody>
      </p:sp>
      <p:sp>
        <p:nvSpPr>
          <p:cNvPr id="105518" name="Rectangle 46"/>
          <p:cNvSpPr>
            <a:spLocks noChangeArrowheads="1"/>
          </p:cNvSpPr>
          <p:nvPr/>
        </p:nvSpPr>
        <p:spPr bwMode="auto">
          <a:xfrm>
            <a:off x="250825" y="5157788"/>
            <a:ext cx="1368425" cy="360362"/>
          </a:xfrm>
          <a:prstGeom prst="rect">
            <a:avLst/>
          </a:prstGeom>
          <a:solidFill>
            <a:srgbClr val="FFFF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200" b="1"/>
              <a:t>Юридическая</a:t>
            </a:r>
          </a:p>
        </p:txBody>
      </p:sp>
      <p:sp>
        <p:nvSpPr>
          <p:cNvPr id="105519" name="Rectangle 47"/>
          <p:cNvSpPr>
            <a:spLocks noChangeArrowheads="1"/>
          </p:cNvSpPr>
          <p:nvPr/>
        </p:nvSpPr>
        <p:spPr bwMode="auto">
          <a:xfrm>
            <a:off x="2339975" y="5157788"/>
            <a:ext cx="1368425" cy="360362"/>
          </a:xfrm>
          <a:prstGeom prst="rect">
            <a:avLst/>
          </a:prstGeom>
          <a:solidFill>
            <a:srgbClr val="FFCC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200" b="1"/>
              <a:t>Технологическая</a:t>
            </a:r>
          </a:p>
        </p:txBody>
      </p:sp>
      <p:sp>
        <p:nvSpPr>
          <p:cNvPr id="105520" name="Rectangle 48"/>
          <p:cNvSpPr>
            <a:spLocks noChangeArrowheads="1"/>
          </p:cNvSpPr>
          <p:nvPr/>
        </p:nvSpPr>
        <p:spPr bwMode="auto">
          <a:xfrm>
            <a:off x="1258888" y="5661025"/>
            <a:ext cx="1368425" cy="360363"/>
          </a:xfrm>
          <a:prstGeom prst="rect">
            <a:avLst/>
          </a:prstGeom>
          <a:solidFill>
            <a:srgbClr val="CCFFCC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200" b="1"/>
              <a:t>Экономическая</a:t>
            </a:r>
          </a:p>
        </p:txBody>
      </p:sp>
      <p:sp>
        <p:nvSpPr>
          <p:cNvPr id="105521" name="Line 49"/>
          <p:cNvSpPr>
            <a:spLocks noChangeShapeType="1"/>
          </p:cNvSpPr>
          <p:nvPr/>
        </p:nvSpPr>
        <p:spPr bwMode="auto">
          <a:xfrm>
            <a:off x="3924300" y="5373688"/>
            <a:ext cx="215900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22" name="Line 50"/>
          <p:cNvSpPr>
            <a:spLocks noChangeShapeType="1"/>
          </p:cNvSpPr>
          <p:nvPr/>
        </p:nvSpPr>
        <p:spPr bwMode="auto">
          <a:xfrm flipV="1">
            <a:off x="4140200" y="836613"/>
            <a:ext cx="0" cy="4537075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23" name="Line 51"/>
          <p:cNvSpPr>
            <a:spLocks noChangeShapeType="1"/>
          </p:cNvSpPr>
          <p:nvPr/>
        </p:nvSpPr>
        <p:spPr bwMode="auto">
          <a:xfrm flipH="1">
            <a:off x="3492500" y="836613"/>
            <a:ext cx="647700" cy="0"/>
          </a:xfrm>
          <a:prstGeom prst="line">
            <a:avLst/>
          </a:prstGeom>
          <a:noFill/>
          <a:ln w="3175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37" name="Rectangle 65"/>
          <p:cNvSpPr>
            <a:spLocks noChangeArrowheads="1"/>
          </p:cNvSpPr>
          <p:nvPr/>
        </p:nvSpPr>
        <p:spPr bwMode="auto">
          <a:xfrm>
            <a:off x="5219700" y="692150"/>
            <a:ext cx="2879725" cy="360363"/>
          </a:xfrm>
          <a:prstGeom prst="rect">
            <a:avLst/>
          </a:prstGeom>
          <a:solidFill>
            <a:srgbClr val="CC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Действие</a:t>
            </a:r>
          </a:p>
        </p:txBody>
      </p:sp>
      <p:sp>
        <p:nvSpPr>
          <p:cNvPr id="105538" name="AutoShape 66"/>
          <p:cNvSpPr>
            <a:spLocks noChangeArrowheads="1"/>
          </p:cNvSpPr>
          <p:nvPr/>
        </p:nvSpPr>
        <p:spPr bwMode="auto">
          <a:xfrm>
            <a:off x="5221288" y="1627188"/>
            <a:ext cx="2879725" cy="433387"/>
          </a:xfrm>
          <a:prstGeom prst="flowChartAlternateProcess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05539" name="Text Box 67"/>
          <p:cNvSpPr txBox="1">
            <a:spLocks noChangeArrowheads="1"/>
          </p:cNvSpPr>
          <p:nvPr/>
        </p:nvSpPr>
        <p:spPr bwMode="auto">
          <a:xfrm>
            <a:off x="5219700" y="1700213"/>
            <a:ext cx="2952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 b="1"/>
              <a:t>Бухгалтерская  интерпретация</a:t>
            </a:r>
          </a:p>
        </p:txBody>
      </p:sp>
      <p:sp>
        <p:nvSpPr>
          <p:cNvPr id="105540" name="Rectangle 68"/>
          <p:cNvSpPr>
            <a:spLocks noChangeArrowheads="1"/>
          </p:cNvSpPr>
          <p:nvPr/>
        </p:nvSpPr>
        <p:spPr bwMode="auto">
          <a:xfrm>
            <a:off x="5219700" y="2636838"/>
            <a:ext cx="2879725" cy="360362"/>
          </a:xfrm>
          <a:prstGeom prst="rect">
            <a:avLst/>
          </a:prstGeom>
          <a:solidFill>
            <a:srgbClr val="CCFFCC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FF3300"/>
                </a:solidFill>
              </a:rPr>
              <a:t>Хозяйственная операция</a:t>
            </a:r>
            <a:endParaRPr lang="ru-RU" sz="1600" b="1"/>
          </a:p>
        </p:txBody>
      </p:sp>
      <p:sp>
        <p:nvSpPr>
          <p:cNvPr id="105541" name="AutoShape 69"/>
          <p:cNvSpPr>
            <a:spLocks noChangeArrowheads="1"/>
          </p:cNvSpPr>
          <p:nvPr/>
        </p:nvSpPr>
        <p:spPr bwMode="auto">
          <a:xfrm>
            <a:off x="4716463" y="4437063"/>
            <a:ext cx="3743325" cy="1871662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05542" name="Rectangle 70"/>
          <p:cNvSpPr>
            <a:spLocks noChangeArrowheads="1"/>
          </p:cNvSpPr>
          <p:nvPr/>
        </p:nvSpPr>
        <p:spPr bwMode="auto">
          <a:xfrm>
            <a:off x="5219700" y="3573463"/>
            <a:ext cx="2879725" cy="360362"/>
          </a:xfrm>
          <a:prstGeom prst="rect">
            <a:avLst/>
          </a:prstGeom>
          <a:solidFill>
            <a:srgbClr val="99CCFF"/>
          </a:solidFill>
          <a:ln w="222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Первичный документ</a:t>
            </a:r>
          </a:p>
        </p:txBody>
      </p:sp>
      <p:sp>
        <p:nvSpPr>
          <p:cNvPr id="105543" name="AutoShape 71"/>
          <p:cNvSpPr>
            <a:spLocks noChangeArrowheads="1"/>
          </p:cNvSpPr>
          <p:nvPr/>
        </p:nvSpPr>
        <p:spPr bwMode="auto">
          <a:xfrm>
            <a:off x="5148263" y="4581525"/>
            <a:ext cx="2879725" cy="433388"/>
          </a:xfrm>
          <a:prstGeom prst="flowChartAlternateProcess">
            <a:avLst/>
          </a:prstGeom>
          <a:solidFill>
            <a:srgbClr val="CC99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05544" name="Text Box 72"/>
          <p:cNvSpPr txBox="1">
            <a:spLocks noChangeArrowheads="1"/>
          </p:cNvSpPr>
          <p:nvPr/>
        </p:nvSpPr>
        <p:spPr bwMode="auto">
          <a:xfrm>
            <a:off x="5219700" y="4652963"/>
            <a:ext cx="2808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Интерпретация</a:t>
            </a:r>
          </a:p>
        </p:txBody>
      </p:sp>
      <p:sp>
        <p:nvSpPr>
          <p:cNvPr id="105545" name="Rectangle 73"/>
          <p:cNvSpPr>
            <a:spLocks noChangeArrowheads="1"/>
          </p:cNvSpPr>
          <p:nvPr/>
        </p:nvSpPr>
        <p:spPr bwMode="auto">
          <a:xfrm>
            <a:off x="4859338" y="5157788"/>
            <a:ext cx="1368425" cy="360362"/>
          </a:xfrm>
          <a:prstGeom prst="rect">
            <a:avLst/>
          </a:prstGeom>
          <a:solidFill>
            <a:srgbClr val="FFFF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200" b="1"/>
              <a:t>Юридическая</a:t>
            </a:r>
          </a:p>
        </p:txBody>
      </p:sp>
      <p:sp>
        <p:nvSpPr>
          <p:cNvPr id="105546" name="Rectangle 74"/>
          <p:cNvSpPr>
            <a:spLocks noChangeArrowheads="1"/>
          </p:cNvSpPr>
          <p:nvPr/>
        </p:nvSpPr>
        <p:spPr bwMode="auto">
          <a:xfrm>
            <a:off x="6948488" y="5157788"/>
            <a:ext cx="1368425" cy="360362"/>
          </a:xfrm>
          <a:prstGeom prst="rect">
            <a:avLst/>
          </a:prstGeom>
          <a:solidFill>
            <a:srgbClr val="FFCC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200" b="1"/>
              <a:t>Технологическая</a:t>
            </a:r>
          </a:p>
        </p:txBody>
      </p:sp>
      <p:sp>
        <p:nvSpPr>
          <p:cNvPr id="105547" name="Rectangle 75"/>
          <p:cNvSpPr>
            <a:spLocks noChangeArrowheads="1"/>
          </p:cNvSpPr>
          <p:nvPr/>
        </p:nvSpPr>
        <p:spPr bwMode="auto">
          <a:xfrm>
            <a:off x="5867400" y="5661025"/>
            <a:ext cx="1368425" cy="360363"/>
          </a:xfrm>
          <a:prstGeom prst="rect">
            <a:avLst/>
          </a:prstGeom>
          <a:solidFill>
            <a:srgbClr val="CCFFCC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200" b="1"/>
              <a:t>Экономическая</a:t>
            </a:r>
          </a:p>
        </p:txBody>
      </p:sp>
      <p:sp>
        <p:nvSpPr>
          <p:cNvPr id="105548" name="Line 76"/>
          <p:cNvSpPr>
            <a:spLocks noChangeShapeType="1"/>
          </p:cNvSpPr>
          <p:nvPr/>
        </p:nvSpPr>
        <p:spPr bwMode="auto">
          <a:xfrm>
            <a:off x="8459788" y="5373688"/>
            <a:ext cx="288925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49" name="Line 77"/>
          <p:cNvSpPr>
            <a:spLocks noChangeShapeType="1"/>
          </p:cNvSpPr>
          <p:nvPr/>
        </p:nvSpPr>
        <p:spPr bwMode="auto">
          <a:xfrm flipV="1">
            <a:off x="8748713" y="836613"/>
            <a:ext cx="0" cy="4537075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50" name="Line 78"/>
          <p:cNvSpPr>
            <a:spLocks noChangeShapeType="1"/>
          </p:cNvSpPr>
          <p:nvPr/>
        </p:nvSpPr>
        <p:spPr bwMode="auto">
          <a:xfrm flipH="1">
            <a:off x="8101013" y="836613"/>
            <a:ext cx="647700" cy="0"/>
          </a:xfrm>
          <a:prstGeom prst="line">
            <a:avLst/>
          </a:prstGeom>
          <a:noFill/>
          <a:ln w="3175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551" name="AutoShape 79"/>
          <p:cNvSpPr>
            <a:spLocks noChangeArrowheads="1"/>
          </p:cNvSpPr>
          <p:nvPr/>
        </p:nvSpPr>
        <p:spPr bwMode="auto">
          <a:xfrm>
            <a:off x="1836738" y="1125538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552" name="AutoShape 80"/>
          <p:cNvSpPr>
            <a:spLocks noChangeArrowheads="1"/>
          </p:cNvSpPr>
          <p:nvPr/>
        </p:nvSpPr>
        <p:spPr bwMode="auto">
          <a:xfrm>
            <a:off x="1835150" y="2133600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553" name="AutoShape 81"/>
          <p:cNvSpPr>
            <a:spLocks noChangeArrowheads="1"/>
          </p:cNvSpPr>
          <p:nvPr/>
        </p:nvSpPr>
        <p:spPr bwMode="auto">
          <a:xfrm>
            <a:off x="1835150" y="3068638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554" name="AutoShape 82"/>
          <p:cNvSpPr>
            <a:spLocks noChangeArrowheads="1"/>
          </p:cNvSpPr>
          <p:nvPr/>
        </p:nvSpPr>
        <p:spPr bwMode="auto">
          <a:xfrm>
            <a:off x="1835150" y="4005263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555" name="AutoShape 83"/>
          <p:cNvSpPr>
            <a:spLocks noChangeArrowheads="1"/>
          </p:cNvSpPr>
          <p:nvPr/>
        </p:nvSpPr>
        <p:spPr bwMode="auto">
          <a:xfrm>
            <a:off x="6443663" y="1125538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556" name="AutoShape 84"/>
          <p:cNvSpPr>
            <a:spLocks noChangeArrowheads="1"/>
          </p:cNvSpPr>
          <p:nvPr/>
        </p:nvSpPr>
        <p:spPr bwMode="auto">
          <a:xfrm>
            <a:off x="6443663" y="2133600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557" name="AutoShape 85"/>
          <p:cNvSpPr>
            <a:spLocks noChangeArrowheads="1"/>
          </p:cNvSpPr>
          <p:nvPr/>
        </p:nvSpPr>
        <p:spPr bwMode="auto">
          <a:xfrm>
            <a:off x="6443663" y="3068638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558" name="AutoShape 86"/>
          <p:cNvSpPr>
            <a:spLocks noChangeArrowheads="1"/>
          </p:cNvSpPr>
          <p:nvPr/>
        </p:nvSpPr>
        <p:spPr bwMode="auto">
          <a:xfrm>
            <a:off x="6443663" y="4005263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5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5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5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5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5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5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5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5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5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5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5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5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5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5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5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5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5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5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5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5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5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5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5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5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5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5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5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0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0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0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5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5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05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05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05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05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05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05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0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0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05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5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05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0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05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5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05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05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05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05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0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0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567" grpId="0" animBg="1"/>
      <p:bldP spid="105562" grpId="0"/>
      <p:bldP spid="105560" grpId="0" animBg="1"/>
      <p:bldP spid="105476" grpId="0" animBg="1"/>
      <p:bldP spid="105488" grpId="0" animBg="1"/>
      <p:bldP spid="105490" grpId="0"/>
      <p:bldP spid="105512" grpId="0" animBg="1"/>
      <p:bldP spid="105513" grpId="0" animBg="1"/>
      <p:bldP spid="105515" grpId="0" animBg="1"/>
      <p:bldP spid="105516" grpId="0" animBg="1"/>
      <p:bldP spid="105517" grpId="0"/>
      <p:bldP spid="105518" grpId="0" animBg="1"/>
      <p:bldP spid="105519" grpId="0" animBg="1"/>
      <p:bldP spid="105520" grpId="0" animBg="1"/>
      <p:bldP spid="105521" grpId="0" animBg="1"/>
      <p:bldP spid="105522" grpId="0" animBg="1"/>
      <p:bldP spid="105523" grpId="0" animBg="1"/>
      <p:bldP spid="105537" grpId="0" animBg="1"/>
      <p:bldP spid="105538" grpId="0" animBg="1"/>
      <p:bldP spid="105539" grpId="0"/>
      <p:bldP spid="105540" grpId="0" animBg="1"/>
      <p:bldP spid="105541" grpId="0" animBg="1"/>
      <p:bldP spid="105542" grpId="0" animBg="1"/>
      <p:bldP spid="105543" grpId="0" animBg="1"/>
      <p:bldP spid="105544" grpId="0"/>
      <p:bldP spid="105545" grpId="0" animBg="1"/>
      <p:bldP spid="105546" grpId="0" animBg="1"/>
      <p:bldP spid="105547" grpId="0" animBg="1"/>
      <p:bldP spid="105548" grpId="0" animBg="1"/>
      <p:bldP spid="105549" grpId="0" animBg="1"/>
      <p:bldP spid="105550" grpId="0" animBg="1"/>
      <p:bldP spid="105551" grpId="0" animBg="1"/>
      <p:bldP spid="105552" grpId="0" animBg="1"/>
      <p:bldP spid="105553" grpId="0" animBg="1"/>
      <p:bldP spid="105554" grpId="0" animBg="1"/>
      <p:bldP spid="105555" grpId="0" animBg="1"/>
      <p:bldP spid="105556" grpId="0" animBg="1"/>
      <p:bldP spid="105557" grpId="0" animBg="1"/>
      <p:bldP spid="1055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31838"/>
            <a:ext cx="8229600" cy="5865812"/>
          </a:xfrm>
        </p:spPr>
        <p:txBody>
          <a:bodyPr/>
          <a:lstStyle/>
          <a:p>
            <a:r>
              <a:rPr lang="ru-RU" sz="2000" dirty="0" smtClean="0"/>
              <a:t>По договору подряда подрядчик обязуется выполнить по заданию заказчика определенную работу и сдать ее результат заказчику, а заказчик обязуется принять результат работы и оплатить его.</a:t>
            </a:r>
            <a:endParaRPr lang="ru-RU" sz="2000" dirty="0"/>
          </a:p>
          <a:p>
            <a:r>
              <a:rPr lang="ru-RU" sz="2000" dirty="0"/>
              <a:t>Работой для целей налогообложения признается деятельность, результаты которой имеют материальное выражение и могут быть реализованы для удовлетворения потребностей организации и(или) физических лиц. (п. 4 ст. 38 НК РФ)</a:t>
            </a:r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dirty="0" smtClean="0"/>
              <a:t>По договору возмездного оказания услуг исполнитель обязуется по заданию заказчика совершить определенные действия или осуществить определенную деятельность, а заказчик обязуется оплатить эти услуги. (п. 1 ст. 779 ГК РФ)</a:t>
            </a:r>
          </a:p>
          <a:p>
            <a:r>
              <a:rPr lang="ru-RU" sz="2000" dirty="0" smtClean="0"/>
              <a:t>Услугой для целей налогообложения признается деятельность, результаты которой не имеют материального выражения, реализуются и потребляются в процессе осуществления этой деятельности.</a:t>
            </a:r>
          </a:p>
          <a:p>
            <a:endParaRPr lang="ru-RU" sz="2000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Работа </a:t>
            </a:r>
            <a:r>
              <a:rPr lang="en-US" sz="2400" b="1" dirty="0" err="1" smtClean="0">
                <a:solidFill>
                  <a:schemeClr val="bg1"/>
                </a:solidFill>
              </a:rPr>
              <a:t>vs</a:t>
            </a:r>
            <a:r>
              <a:rPr lang="ru-RU" sz="2400" b="1" dirty="0" smtClean="0">
                <a:solidFill>
                  <a:schemeClr val="bg1"/>
                </a:solidFill>
              </a:rPr>
              <a:t> услуга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47688" y="6395864"/>
            <a:ext cx="8344792" cy="417512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Результат услуги не отбрасывает юридическую тень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3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250825" y="131763"/>
            <a:ext cx="8713788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Виды первичных документов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250825" y="908050"/>
            <a:ext cx="2879725" cy="360363"/>
          </a:xfrm>
          <a:prstGeom prst="rect">
            <a:avLst/>
          </a:prstGeom>
          <a:solidFill>
            <a:srgbClr val="CC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Хозяйственная операция</a:t>
            </a:r>
          </a:p>
        </p:txBody>
      </p:sp>
      <p:sp>
        <p:nvSpPr>
          <p:cNvPr id="110597" name="AutoShape 5"/>
          <p:cNvSpPr>
            <a:spLocks noChangeArrowheads="1"/>
          </p:cNvSpPr>
          <p:nvPr/>
        </p:nvSpPr>
        <p:spPr bwMode="auto">
          <a:xfrm>
            <a:off x="395288" y="5518150"/>
            <a:ext cx="2590800" cy="433388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0598" name="Text Box 6"/>
          <p:cNvSpPr txBox="1">
            <a:spLocks noChangeArrowheads="1"/>
          </p:cNvSpPr>
          <p:nvPr/>
        </p:nvSpPr>
        <p:spPr bwMode="auto">
          <a:xfrm>
            <a:off x="465138" y="5589588"/>
            <a:ext cx="2333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ГК РФ</a:t>
            </a:r>
          </a:p>
        </p:txBody>
      </p:sp>
      <p:sp>
        <p:nvSpPr>
          <p:cNvPr id="110599" name="Oval 7"/>
          <p:cNvSpPr>
            <a:spLocks noChangeArrowheads="1"/>
          </p:cNvSpPr>
          <p:nvPr/>
        </p:nvSpPr>
        <p:spPr bwMode="auto">
          <a:xfrm>
            <a:off x="3924300" y="620713"/>
            <a:ext cx="1008063" cy="936625"/>
          </a:xfrm>
          <a:prstGeom prst="ellipse">
            <a:avLst/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Text Box 8"/>
          <p:cNvSpPr txBox="1">
            <a:spLocks noChangeArrowheads="1"/>
          </p:cNvSpPr>
          <p:nvPr/>
        </p:nvSpPr>
        <p:spPr bwMode="auto">
          <a:xfrm>
            <a:off x="4067175" y="908050"/>
            <a:ext cx="719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/>
              <a:t>Факт</a:t>
            </a:r>
          </a:p>
        </p:txBody>
      </p:sp>
      <p:sp>
        <p:nvSpPr>
          <p:cNvPr id="110602" name="AutoShape 10"/>
          <p:cNvSpPr>
            <a:spLocks noChangeArrowheads="1"/>
          </p:cNvSpPr>
          <p:nvPr/>
        </p:nvSpPr>
        <p:spPr bwMode="auto">
          <a:xfrm>
            <a:off x="4211638" y="1630363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3" name="AutoShape 11"/>
          <p:cNvSpPr>
            <a:spLocks noChangeArrowheads="1"/>
          </p:cNvSpPr>
          <p:nvPr/>
        </p:nvSpPr>
        <p:spPr bwMode="auto">
          <a:xfrm rot="16200000">
            <a:off x="3313113" y="944562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15" name="Rectangle 23"/>
          <p:cNvSpPr>
            <a:spLocks noChangeArrowheads="1"/>
          </p:cNvSpPr>
          <p:nvPr/>
        </p:nvSpPr>
        <p:spPr bwMode="auto">
          <a:xfrm>
            <a:off x="1042988" y="2060575"/>
            <a:ext cx="7127875" cy="360363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Первичный документ</a:t>
            </a:r>
          </a:p>
        </p:txBody>
      </p:sp>
      <p:sp>
        <p:nvSpPr>
          <p:cNvPr id="110616" name="Line 24"/>
          <p:cNvSpPr>
            <a:spLocks noChangeShapeType="1"/>
          </p:cNvSpPr>
          <p:nvPr/>
        </p:nvSpPr>
        <p:spPr bwMode="auto">
          <a:xfrm>
            <a:off x="1619250" y="2420938"/>
            <a:ext cx="0" cy="936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3" name="Rectangle 31"/>
          <p:cNvSpPr>
            <a:spLocks noChangeArrowheads="1"/>
          </p:cNvSpPr>
          <p:nvPr/>
        </p:nvSpPr>
        <p:spPr bwMode="auto">
          <a:xfrm>
            <a:off x="179388" y="3357563"/>
            <a:ext cx="2879725" cy="360362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Договор</a:t>
            </a:r>
          </a:p>
        </p:txBody>
      </p:sp>
      <p:sp>
        <p:nvSpPr>
          <p:cNvPr id="110624" name="Rectangle 32"/>
          <p:cNvSpPr>
            <a:spLocks noChangeArrowheads="1"/>
          </p:cNvSpPr>
          <p:nvPr/>
        </p:nvSpPr>
        <p:spPr bwMode="auto">
          <a:xfrm>
            <a:off x="3132138" y="2636838"/>
            <a:ext cx="2879725" cy="36036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Специальный документ</a:t>
            </a:r>
          </a:p>
        </p:txBody>
      </p:sp>
      <p:sp>
        <p:nvSpPr>
          <p:cNvPr id="110625" name="Rectangle 33"/>
          <p:cNvSpPr>
            <a:spLocks noChangeArrowheads="1"/>
          </p:cNvSpPr>
          <p:nvPr/>
        </p:nvSpPr>
        <p:spPr bwMode="auto">
          <a:xfrm>
            <a:off x="6156325" y="3357563"/>
            <a:ext cx="2879725" cy="360362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Акт</a:t>
            </a:r>
          </a:p>
        </p:txBody>
      </p:sp>
      <p:sp>
        <p:nvSpPr>
          <p:cNvPr id="110626" name="AutoShape 34"/>
          <p:cNvSpPr>
            <a:spLocks noChangeArrowheads="1"/>
          </p:cNvSpPr>
          <p:nvPr/>
        </p:nvSpPr>
        <p:spPr bwMode="auto">
          <a:xfrm rot="16200000">
            <a:off x="4429125" y="2493963"/>
            <a:ext cx="358775" cy="2089150"/>
          </a:xfrm>
          <a:prstGeom prst="downArrow">
            <a:avLst>
              <a:gd name="adj1" fmla="val 50000"/>
              <a:gd name="adj2" fmla="val 145575"/>
            </a:avLst>
          </a:prstGeom>
          <a:solidFill>
            <a:srgbClr val="C0C0C0"/>
          </a:solidFill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27" name="Line 35"/>
          <p:cNvSpPr>
            <a:spLocks noChangeShapeType="1"/>
          </p:cNvSpPr>
          <p:nvPr/>
        </p:nvSpPr>
        <p:spPr bwMode="auto">
          <a:xfrm>
            <a:off x="7596188" y="2420938"/>
            <a:ext cx="0" cy="936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8" name="Line 36"/>
          <p:cNvSpPr>
            <a:spLocks noChangeShapeType="1"/>
          </p:cNvSpPr>
          <p:nvPr/>
        </p:nvSpPr>
        <p:spPr bwMode="auto">
          <a:xfrm>
            <a:off x="4500563" y="2420938"/>
            <a:ext cx="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29" name="Line 37"/>
          <p:cNvSpPr>
            <a:spLocks noChangeShapeType="1"/>
          </p:cNvSpPr>
          <p:nvPr/>
        </p:nvSpPr>
        <p:spPr bwMode="auto">
          <a:xfrm>
            <a:off x="468313" y="3717925"/>
            <a:ext cx="0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30" name="Rectangle 38"/>
          <p:cNvSpPr>
            <a:spLocks noChangeArrowheads="1"/>
          </p:cNvSpPr>
          <p:nvPr/>
        </p:nvSpPr>
        <p:spPr bwMode="auto">
          <a:xfrm>
            <a:off x="107950" y="4222750"/>
            <a:ext cx="2089150" cy="360363"/>
          </a:xfrm>
          <a:prstGeom prst="rect">
            <a:avLst/>
          </a:prstGeom>
          <a:noFill/>
          <a:ln w="222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Поименованный</a:t>
            </a:r>
          </a:p>
        </p:txBody>
      </p:sp>
      <p:sp>
        <p:nvSpPr>
          <p:cNvPr id="110631" name="Rectangle 39"/>
          <p:cNvSpPr>
            <a:spLocks noChangeArrowheads="1"/>
          </p:cNvSpPr>
          <p:nvPr/>
        </p:nvSpPr>
        <p:spPr bwMode="auto">
          <a:xfrm>
            <a:off x="2339975" y="4222750"/>
            <a:ext cx="2016125" cy="360363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Непоименованный</a:t>
            </a:r>
          </a:p>
        </p:txBody>
      </p:sp>
      <p:sp>
        <p:nvSpPr>
          <p:cNvPr id="110632" name="Line 40"/>
          <p:cNvSpPr>
            <a:spLocks noChangeShapeType="1"/>
          </p:cNvSpPr>
          <p:nvPr/>
        </p:nvSpPr>
        <p:spPr bwMode="auto">
          <a:xfrm>
            <a:off x="2843213" y="3717925"/>
            <a:ext cx="0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33" name="Line 41"/>
          <p:cNvSpPr>
            <a:spLocks noChangeShapeType="1"/>
          </p:cNvSpPr>
          <p:nvPr/>
        </p:nvSpPr>
        <p:spPr bwMode="auto">
          <a:xfrm>
            <a:off x="6372225" y="3717925"/>
            <a:ext cx="1588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34" name="Rectangle 42"/>
          <p:cNvSpPr>
            <a:spLocks noChangeArrowheads="1"/>
          </p:cNvSpPr>
          <p:nvPr/>
        </p:nvSpPr>
        <p:spPr bwMode="auto">
          <a:xfrm>
            <a:off x="4787900" y="4222750"/>
            <a:ext cx="2089150" cy="360363"/>
          </a:xfrm>
          <a:prstGeom prst="rect">
            <a:avLst/>
          </a:prstGeom>
          <a:noFill/>
          <a:ln w="222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Поименованный</a:t>
            </a:r>
          </a:p>
        </p:txBody>
      </p:sp>
      <p:sp>
        <p:nvSpPr>
          <p:cNvPr id="110635" name="Rectangle 43"/>
          <p:cNvSpPr>
            <a:spLocks noChangeArrowheads="1"/>
          </p:cNvSpPr>
          <p:nvPr/>
        </p:nvSpPr>
        <p:spPr bwMode="auto">
          <a:xfrm>
            <a:off x="7019925" y="4222750"/>
            <a:ext cx="2016125" cy="360363"/>
          </a:xfrm>
          <a:prstGeom prst="rect">
            <a:avLst/>
          </a:prstGeom>
          <a:noFill/>
          <a:ln w="222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Непоименованный</a:t>
            </a:r>
          </a:p>
        </p:txBody>
      </p:sp>
      <p:sp>
        <p:nvSpPr>
          <p:cNvPr id="110636" name="Line 44"/>
          <p:cNvSpPr>
            <a:spLocks noChangeShapeType="1"/>
          </p:cNvSpPr>
          <p:nvPr/>
        </p:nvSpPr>
        <p:spPr bwMode="auto">
          <a:xfrm>
            <a:off x="8891588" y="3717925"/>
            <a:ext cx="1587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37" name="AutoShape 45"/>
          <p:cNvSpPr>
            <a:spLocks noChangeArrowheads="1"/>
          </p:cNvSpPr>
          <p:nvPr/>
        </p:nvSpPr>
        <p:spPr bwMode="auto">
          <a:xfrm rot="10800000">
            <a:off x="1403350" y="4725988"/>
            <a:ext cx="431800" cy="720725"/>
          </a:xfrm>
          <a:prstGeom prst="downArrow">
            <a:avLst>
              <a:gd name="adj1" fmla="val 50000"/>
              <a:gd name="adj2" fmla="val 41728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38" name="AutoShape 46"/>
          <p:cNvSpPr>
            <a:spLocks noChangeArrowheads="1"/>
          </p:cNvSpPr>
          <p:nvPr/>
        </p:nvSpPr>
        <p:spPr bwMode="auto">
          <a:xfrm>
            <a:off x="6373813" y="6235700"/>
            <a:ext cx="2590800" cy="433388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0639" name="Text Box 47"/>
          <p:cNvSpPr txBox="1">
            <a:spLocks noChangeArrowheads="1"/>
          </p:cNvSpPr>
          <p:nvPr/>
        </p:nvSpPr>
        <p:spPr bwMode="auto">
          <a:xfrm>
            <a:off x="6443663" y="6307138"/>
            <a:ext cx="2333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П. 2 ст. 9 ФЗ О бухучете</a:t>
            </a:r>
          </a:p>
        </p:txBody>
      </p:sp>
      <p:sp>
        <p:nvSpPr>
          <p:cNvPr id="110641" name="AutoShape 49"/>
          <p:cNvSpPr>
            <a:spLocks noChangeArrowheads="1"/>
          </p:cNvSpPr>
          <p:nvPr/>
        </p:nvSpPr>
        <p:spPr bwMode="auto">
          <a:xfrm>
            <a:off x="4572000" y="5443538"/>
            <a:ext cx="2590800" cy="433387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0642" name="Text Box 50"/>
          <p:cNvSpPr txBox="1">
            <a:spLocks noChangeArrowheads="1"/>
          </p:cNvSpPr>
          <p:nvPr/>
        </p:nvSpPr>
        <p:spPr bwMode="auto">
          <a:xfrm>
            <a:off x="4641850" y="5514975"/>
            <a:ext cx="2333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Росстат</a:t>
            </a:r>
          </a:p>
        </p:txBody>
      </p:sp>
      <p:sp>
        <p:nvSpPr>
          <p:cNvPr id="110644" name="Line 52"/>
          <p:cNvSpPr>
            <a:spLocks noChangeShapeType="1"/>
          </p:cNvSpPr>
          <p:nvPr/>
        </p:nvSpPr>
        <p:spPr bwMode="auto">
          <a:xfrm flipH="1">
            <a:off x="5795963" y="6451600"/>
            <a:ext cx="576262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45" name="Line 53"/>
          <p:cNvSpPr>
            <a:spLocks noChangeShapeType="1"/>
          </p:cNvSpPr>
          <p:nvPr/>
        </p:nvSpPr>
        <p:spPr bwMode="auto">
          <a:xfrm flipV="1">
            <a:off x="5795963" y="5875338"/>
            <a:ext cx="0" cy="576262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46" name="AutoShape 54"/>
          <p:cNvSpPr>
            <a:spLocks noChangeArrowheads="1"/>
          </p:cNvSpPr>
          <p:nvPr/>
        </p:nvSpPr>
        <p:spPr bwMode="auto">
          <a:xfrm rot="10800000">
            <a:off x="5651500" y="4652963"/>
            <a:ext cx="431800" cy="720725"/>
          </a:xfrm>
          <a:prstGeom prst="downArrow">
            <a:avLst>
              <a:gd name="adj1" fmla="val 50000"/>
              <a:gd name="adj2" fmla="val 41728"/>
            </a:avLst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0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0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0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0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0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0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0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1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10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0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0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10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1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1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1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10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10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10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1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1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0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nimBg="1"/>
      <p:bldP spid="110598" grpId="0"/>
      <p:bldP spid="110599" grpId="0" animBg="1"/>
      <p:bldP spid="110600" grpId="0"/>
      <p:bldP spid="110602" grpId="0" animBg="1"/>
      <p:bldP spid="110603" grpId="0" animBg="1"/>
      <p:bldP spid="110615" grpId="0" animBg="1"/>
      <p:bldP spid="110616" grpId="0" animBg="1"/>
      <p:bldP spid="110623" grpId="0" animBg="1"/>
      <p:bldP spid="110624" grpId="0" animBg="1"/>
      <p:bldP spid="110625" grpId="0" animBg="1"/>
      <p:bldP spid="110626" grpId="0" animBg="1"/>
      <p:bldP spid="110627" grpId="0" animBg="1"/>
      <p:bldP spid="110628" grpId="0" animBg="1"/>
      <p:bldP spid="110629" grpId="0" animBg="1"/>
      <p:bldP spid="110630" grpId="0" animBg="1"/>
      <p:bldP spid="110631" grpId="0" animBg="1"/>
      <p:bldP spid="110632" grpId="0" animBg="1"/>
      <p:bldP spid="110633" grpId="0" animBg="1"/>
      <p:bldP spid="110634" grpId="0" animBg="1"/>
      <p:bldP spid="110635" grpId="0" animBg="1"/>
      <p:bldP spid="110636" grpId="0" animBg="1"/>
      <p:bldP spid="110637" grpId="0" animBg="1"/>
      <p:bldP spid="110638" grpId="0" animBg="1"/>
      <p:bldP spid="110639" grpId="0"/>
      <p:bldP spid="110641" grpId="0" animBg="1"/>
      <p:bldP spid="110642" grpId="0"/>
      <p:bldP spid="110644" grpId="0" animBg="1"/>
      <p:bldP spid="110645" grpId="0" animBg="1"/>
      <p:bldP spid="1106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250825" y="131763"/>
            <a:ext cx="8713788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Договор-правоотношение: правовая интерпретация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468313" y="765175"/>
            <a:ext cx="2879725" cy="360363"/>
          </a:xfrm>
          <a:prstGeom prst="rect">
            <a:avLst/>
          </a:prstGeom>
          <a:solidFill>
            <a:srgbClr val="CCFFCC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Коммерческие цели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5867400" y="765175"/>
            <a:ext cx="2879725" cy="360363"/>
          </a:xfrm>
          <a:prstGeom prst="rect">
            <a:avLst/>
          </a:prstGeom>
          <a:solidFill>
            <a:srgbClr val="FFCC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Технологические ресурсы</a:t>
            </a:r>
          </a:p>
        </p:txBody>
      </p:sp>
      <p:sp>
        <p:nvSpPr>
          <p:cNvPr id="86022" name="AutoShape 6"/>
          <p:cNvSpPr>
            <a:spLocks noChangeArrowheads="1"/>
          </p:cNvSpPr>
          <p:nvPr/>
        </p:nvSpPr>
        <p:spPr bwMode="auto">
          <a:xfrm>
            <a:off x="179388" y="1627188"/>
            <a:ext cx="8713787" cy="433387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684213" y="1701800"/>
            <a:ext cx="784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Заключение договора: юридическая интерпретация</a:t>
            </a:r>
          </a:p>
        </p:txBody>
      </p:sp>
      <p:sp>
        <p:nvSpPr>
          <p:cNvPr id="86024" name="Oval 8"/>
          <p:cNvSpPr>
            <a:spLocks noChangeArrowheads="1"/>
          </p:cNvSpPr>
          <p:nvPr/>
        </p:nvSpPr>
        <p:spPr bwMode="auto">
          <a:xfrm>
            <a:off x="3995738" y="2563813"/>
            <a:ext cx="1008062" cy="936625"/>
          </a:xfrm>
          <a:prstGeom prst="ellipse">
            <a:avLst/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4068763" y="2852738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/>
              <a:t>Договор</a:t>
            </a:r>
          </a:p>
        </p:txBody>
      </p:sp>
      <p:sp>
        <p:nvSpPr>
          <p:cNvPr id="86026" name="AutoShape 10"/>
          <p:cNvSpPr>
            <a:spLocks noChangeArrowheads="1"/>
          </p:cNvSpPr>
          <p:nvPr/>
        </p:nvSpPr>
        <p:spPr bwMode="auto">
          <a:xfrm>
            <a:off x="4284663" y="2133600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7" name="AutoShape 11"/>
          <p:cNvSpPr>
            <a:spLocks noChangeArrowheads="1"/>
          </p:cNvSpPr>
          <p:nvPr/>
        </p:nvSpPr>
        <p:spPr bwMode="auto">
          <a:xfrm>
            <a:off x="7092950" y="1196975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8" name="AutoShape 12"/>
          <p:cNvSpPr>
            <a:spLocks noChangeArrowheads="1"/>
          </p:cNvSpPr>
          <p:nvPr/>
        </p:nvSpPr>
        <p:spPr bwMode="auto">
          <a:xfrm>
            <a:off x="1692275" y="1198563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900113" y="3789363"/>
            <a:ext cx="7127875" cy="360362"/>
          </a:xfrm>
          <a:prstGeom prst="rect">
            <a:avLst/>
          </a:prstGeom>
          <a:solidFill>
            <a:srgbClr val="CC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Исполнение договора: действия или деятельность</a:t>
            </a:r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250825" y="2852738"/>
            <a:ext cx="2879725" cy="360362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Законодательство</a:t>
            </a:r>
          </a:p>
        </p:txBody>
      </p:sp>
      <p:sp>
        <p:nvSpPr>
          <p:cNvPr id="86031" name="Line 15"/>
          <p:cNvSpPr>
            <a:spLocks noChangeShapeType="1"/>
          </p:cNvSpPr>
          <p:nvPr/>
        </p:nvSpPr>
        <p:spPr bwMode="auto">
          <a:xfrm>
            <a:off x="3132138" y="3068638"/>
            <a:ext cx="863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32" name="Line 16"/>
          <p:cNvSpPr>
            <a:spLocks noChangeShapeType="1"/>
          </p:cNvSpPr>
          <p:nvPr/>
        </p:nvSpPr>
        <p:spPr bwMode="auto">
          <a:xfrm>
            <a:off x="1692275" y="3213100"/>
            <a:ext cx="0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33" name="Line 17"/>
          <p:cNvSpPr>
            <a:spLocks noChangeShapeType="1"/>
          </p:cNvSpPr>
          <p:nvPr/>
        </p:nvSpPr>
        <p:spPr bwMode="auto">
          <a:xfrm>
            <a:off x="4500563" y="3500438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auto">
          <a:xfrm>
            <a:off x="250825" y="4724400"/>
            <a:ext cx="2879725" cy="360363"/>
          </a:xfrm>
          <a:prstGeom prst="rect">
            <a:avLst/>
          </a:prstGeom>
          <a:solidFill>
            <a:srgbClr val="FFFF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500" b="1"/>
              <a:t>Юридическая интерпретация</a:t>
            </a:r>
          </a:p>
        </p:txBody>
      </p:sp>
      <p:sp>
        <p:nvSpPr>
          <p:cNvPr id="86035" name="Rectangle 19"/>
          <p:cNvSpPr>
            <a:spLocks noChangeArrowheads="1"/>
          </p:cNvSpPr>
          <p:nvPr/>
        </p:nvSpPr>
        <p:spPr bwMode="auto">
          <a:xfrm>
            <a:off x="3059113" y="5661025"/>
            <a:ext cx="2879725" cy="360363"/>
          </a:xfrm>
          <a:prstGeom prst="rect">
            <a:avLst/>
          </a:prstGeom>
          <a:solidFill>
            <a:srgbClr val="CCFFCC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500" b="1"/>
              <a:t>Экономическая интерпретация</a:t>
            </a:r>
          </a:p>
        </p:txBody>
      </p:sp>
      <p:sp>
        <p:nvSpPr>
          <p:cNvPr id="86036" name="Rectangle 20"/>
          <p:cNvSpPr>
            <a:spLocks noChangeArrowheads="1"/>
          </p:cNvSpPr>
          <p:nvPr/>
        </p:nvSpPr>
        <p:spPr bwMode="auto">
          <a:xfrm>
            <a:off x="6084888" y="4652963"/>
            <a:ext cx="2879725" cy="360362"/>
          </a:xfrm>
          <a:prstGeom prst="rect">
            <a:avLst/>
          </a:prstGeom>
          <a:solidFill>
            <a:srgbClr val="FFCC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Техническая интерпретация</a:t>
            </a:r>
          </a:p>
        </p:txBody>
      </p:sp>
      <p:sp>
        <p:nvSpPr>
          <p:cNvPr id="86037" name="Oval 21"/>
          <p:cNvSpPr>
            <a:spLocks noChangeArrowheads="1"/>
          </p:cNvSpPr>
          <p:nvPr/>
        </p:nvSpPr>
        <p:spPr bwMode="auto">
          <a:xfrm>
            <a:off x="3995738" y="4437063"/>
            <a:ext cx="1008062" cy="936625"/>
          </a:xfrm>
          <a:prstGeom prst="ellipse">
            <a:avLst/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38" name="Text Box 22"/>
          <p:cNvSpPr txBox="1">
            <a:spLocks noChangeArrowheads="1"/>
          </p:cNvSpPr>
          <p:nvPr/>
        </p:nvSpPr>
        <p:spPr bwMode="auto">
          <a:xfrm>
            <a:off x="4068763" y="4725988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/>
              <a:t>Факт(ы)</a:t>
            </a:r>
          </a:p>
        </p:txBody>
      </p:sp>
      <p:sp>
        <p:nvSpPr>
          <p:cNvPr id="86040" name="Line 24"/>
          <p:cNvSpPr>
            <a:spLocks noChangeShapeType="1"/>
          </p:cNvSpPr>
          <p:nvPr/>
        </p:nvSpPr>
        <p:spPr bwMode="auto">
          <a:xfrm>
            <a:off x="4500563" y="4149725"/>
            <a:ext cx="0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1" name="Rectangle 25"/>
          <p:cNvSpPr>
            <a:spLocks noChangeArrowheads="1"/>
          </p:cNvSpPr>
          <p:nvPr/>
        </p:nvSpPr>
        <p:spPr bwMode="auto">
          <a:xfrm>
            <a:off x="1116013" y="6308725"/>
            <a:ext cx="7127875" cy="360363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Первичный документ</a:t>
            </a:r>
          </a:p>
        </p:txBody>
      </p:sp>
      <p:sp>
        <p:nvSpPr>
          <p:cNvPr id="86042" name="Line 26"/>
          <p:cNvSpPr>
            <a:spLocks noChangeShapeType="1"/>
          </p:cNvSpPr>
          <p:nvPr/>
        </p:nvSpPr>
        <p:spPr bwMode="auto">
          <a:xfrm>
            <a:off x="539750" y="3213100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3" name="Line 27"/>
          <p:cNvSpPr>
            <a:spLocks noChangeShapeType="1"/>
          </p:cNvSpPr>
          <p:nvPr/>
        </p:nvSpPr>
        <p:spPr bwMode="auto">
          <a:xfrm>
            <a:off x="3132138" y="4868863"/>
            <a:ext cx="863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7" name="Line 31"/>
          <p:cNvSpPr>
            <a:spLocks noChangeShapeType="1"/>
          </p:cNvSpPr>
          <p:nvPr/>
        </p:nvSpPr>
        <p:spPr bwMode="auto">
          <a:xfrm flipH="1">
            <a:off x="5003800" y="4868863"/>
            <a:ext cx="10810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49" name="Line 33"/>
          <p:cNvSpPr>
            <a:spLocks noChangeShapeType="1"/>
          </p:cNvSpPr>
          <p:nvPr/>
        </p:nvSpPr>
        <p:spPr bwMode="auto">
          <a:xfrm>
            <a:off x="1619250" y="5084763"/>
            <a:ext cx="0" cy="1223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50" name="Line 34"/>
          <p:cNvSpPr>
            <a:spLocks noChangeShapeType="1"/>
          </p:cNvSpPr>
          <p:nvPr/>
        </p:nvSpPr>
        <p:spPr bwMode="auto">
          <a:xfrm>
            <a:off x="4500563" y="5373688"/>
            <a:ext cx="0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51" name="Line 35"/>
          <p:cNvSpPr>
            <a:spLocks noChangeShapeType="1"/>
          </p:cNvSpPr>
          <p:nvPr/>
        </p:nvSpPr>
        <p:spPr bwMode="auto">
          <a:xfrm>
            <a:off x="4500563" y="6021388"/>
            <a:ext cx="0" cy="287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052" name="Line 36"/>
          <p:cNvSpPr>
            <a:spLocks noChangeShapeType="1"/>
          </p:cNvSpPr>
          <p:nvPr/>
        </p:nvSpPr>
        <p:spPr bwMode="auto">
          <a:xfrm>
            <a:off x="7667625" y="5013325"/>
            <a:ext cx="0" cy="1295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6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6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6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9" grpId="0" animBg="1"/>
      <p:bldP spid="86031" grpId="0" animBg="1"/>
      <p:bldP spid="86032" grpId="0" animBg="1"/>
      <p:bldP spid="86033" grpId="0" animBg="1"/>
      <p:bldP spid="86034" grpId="0" animBg="1"/>
      <p:bldP spid="86035" grpId="0" animBg="1"/>
      <p:bldP spid="86036" grpId="0" animBg="1"/>
      <p:bldP spid="86037" grpId="0" animBg="1"/>
      <p:bldP spid="86038" grpId="0"/>
      <p:bldP spid="86040" grpId="0" animBg="1"/>
      <p:bldP spid="86041" grpId="0" animBg="1"/>
      <p:bldP spid="86042" grpId="0" animBg="1"/>
      <p:bldP spid="86043" grpId="0" animBg="1"/>
      <p:bldP spid="86047" grpId="0" animBg="1"/>
      <p:bldP spid="86049" grpId="0" animBg="1"/>
      <p:bldP spid="86050" grpId="0" animBg="1"/>
      <p:bldP spid="86051" grpId="0" animBg="1"/>
      <p:bldP spid="860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76" name="AutoShape 36"/>
          <p:cNvSpPr>
            <a:spLocks noChangeArrowheads="1"/>
          </p:cNvSpPr>
          <p:nvPr/>
        </p:nvSpPr>
        <p:spPr bwMode="auto">
          <a:xfrm>
            <a:off x="179388" y="1341438"/>
            <a:ext cx="8856662" cy="1223962"/>
          </a:xfrm>
          <a:prstGeom prst="flowChartAlternateProcess">
            <a:avLst/>
          </a:prstGeo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87077" name="Text Box 37"/>
          <p:cNvSpPr txBox="1">
            <a:spLocks noChangeArrowheads="1"/>
          </p:cNvSpPr>
          <p:nvPr/>
        </p:nvSpPr>
        <p:spPr bwMode="auto">
          <a:xfrm>
            <a:off x="323850" y="1416050"/>
            <a:ext cx="8459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 b="1"/>
              <a:t>Источник интерпретации</a:t>
            </a:r>
          </a:p>
        </p:txBody>
      </p:sp>
      <p:sp>
        <p:nvSpPr>
          <p:cNvPr id="87078" name="AutoShape 38"/>
          <p:cNvSpPr>
            <a:spLocks noChangeArrowheads="1"/>
          </p:cNvSpPr>
          <p:nvPr/>
        </p:nvSpPr>
        <p:spPr bwMode="auto">
          <a:xfrm>
            <a:off x="4535488" y="1847850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72" name="AutoShape 32"/>
          <p:cNvSpPr>
            <a:spLocks noChangeArrowheads="1"/>
          </p:cNvSpPr>
          <p:nvPr/>
        </p:nvSpPr>
        <p:spPr bwMode="auto">
          <a:xfrm>
            <a:off x="6732588" y="3716338"/>
            <a:ext cx="2159000" cy="1295400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71" name="AutoShape 31"/>
          <p:cNvSpPr>
            <a:spLocks noChangeArrowheads="1"/>
          </p:cNvSpPr>
          <p:nvPr/>
        </p:nvSpPr>
        <p:spPr bwMode="auto">
          <a:xfrm>
            <a:off x="3635375" y="3789363"/>
            <a:ext cx="2159000" cy="1295400"/>
          </a:xfrm>
          <a:prstGeom prst="triangle">
            <a:avLst>
              <a:gd name="adj" fmla="val 50000"/>
            </a:avLst>
          </a:prstGeom>
          <a:solidFill>
            <a:srgbClr val="CC99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70" name="AutoShape 30"/>
          <p:cNvSpPr>
            <a:spLocks noChangeArrowheads="1"/>
          </p:cNvSpPr>
          <p:nvPr/>
        </p:nvSpPr>
        <p:spPr bwMode="auto">
          <a:xfrm>
            <a:off x="539750" y="3716338"/>
            <a:ext cx="2159000" cy="1295400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107950" y="115888"/>
            <a:ext cx="8964613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Интерпретация самих первичных документов</a:t>
            </a: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971550" y="692150"/>
            <a:ext cx="7127875" cy="360363"/>
          </a:xfrm>
          <a:prstGeom prst="rect">
            <a:avLst/>
          </a:prstGeom>
          <a:solidFill>
            <a:srgbClr val="FFFF99"/>
          </a:solidFill>
          <a:ln w="222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Первичный документ</a:t>
            </a: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179388" y="2924175"/>
            <a:ext cx="2879725" cy="360363"/>
          </a:xfrm>
          <a:prstGeom prst="rect">
            <a:avLst/>
          </a:prstGeom>
          <a:solidFill>
            <a:srgbClr val="FFFF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500" b="1"/>
              <a:t>Юридическая интерпретация</a:t>
            </a:r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auto">
          <a:xfrm>
            <a:off x="6156325" y="2924175"/>
            <a:ext cx="2879725" cy="360363"/>
          </a:xfrm>
          <a:prstGeom prst="rect">
            <a:avLst/>
          </a:prstGeom>
          <a:solidFill>
            <a:srgbClr val="CCFFCC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500" b="1"/>
              <a:t>Коммерческая интерпретация</a:t>
            </a: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3205163" y="2924175"/>
            <a:ext cx="2879725" cy="360363"/>
          </a:xfrm>
          <a:prstGeom prst="rect">
            <a:avLst/>
          </a:prstGeom>
          <a:solidFill>
            <a:srgbClr val="CC99FF"/>
          </a:solidFill>
          <a:ln w="222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500" b="1"/>
              <a:t>Бухгалтерская интерпретация</a:t>
            </a:r>
          </a:p>
        </p:txBody>
      </p:sp>
      <p:sp>
        <p:nvSpPr>
          <p:cNvPr id="87067" name="Text Box 27"/>
          <p:cNvSpPr txBox="1">
            <a:spLocks noChangeArrowheads="1"/>
          </p:cNvSpPr>
          <p:nvPr/>
        </p:nvSpPr>
        <p:spPr bwMode="auto">
          <a:xfrm>
            <a:off x="755650" y="4365625"/>
            <a:ext cx="17287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/>
              <a:t>Условное правоотношение</a:t>
            </a:r>
          </a:p>
        </p:txBody>
      </p:sp>
      <p:sp>
        <p:nvSpPr>
          <p:cNvPr id="87068" name="Text Box 28"/>
          <p:cNvSpPr txBox="1">
            <a:spLocks noChangeArrowheads="1"/>
          </p:cNvSpPr>
          <p:nvPr/>
        </p:nvSpPr>
        <p:spPr bwMode="auto">
          <a:xfrm>
            <a:off x="3924300" y="4364038"/>
            <a:ext cx="1512888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/>
              <a:t>Налоги и </a:t>
            </a:r>
          </a:p>
          <a:p>
            <a:pPr algn="ctr">
              <a:spcBef>
                <a:spcPct val="50000"/>
              </a:spcBef>
            </a:pPr>
            <a:r>
              <a:rPr lang="ru-RU" sz="1400" b="1"/>
              <a:t>финрезультат</a:t>
            </a:r>
          </a:p>
        </p:txBody>
      </p:sp>
      <p:sp>
        <p:nvSpPr>
          <p:cNvPr id="87069" name="Text Box 29"/>
          <p:cNvSpPr txBox="1">
            <a:spLocks noChangeArrowheads="1"/>
          </p:cNvSpPr>
          <p:nvPr/>
        </p:nvSpPr>
        <p:spPr bwMode="auto">
          <a:xfrm>
            <a:off x="7092950" y="4364038"/>
            <a:ext cx="13684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/>
              <a:t>Добрая память</a:t>
            </a:r>
          </a:p>
        </p:txBody>
      </p:sp>
      <p:sp>
        <p:nvSpPr>
          <p:cNvPr id="87073" name="Rectangle 33"/>
          <p:cNvSpPr>
            <a:spLocks noChangeArrowheads="1"/>
          </p:cNvSpPr>
          <p:nvPr/>
        </p:nvSpPr>
        <p:spPr bwMode="auto">
          <a:xfrm>
            <a:off x="395288" y="1844675"/>
            <a:ext cx="2520950" cy="360363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Законодательство</a:t>
            </a:r>
          </a:p>
        </p:txBody>
      </p:sp>
      <p:sp>
        <p:nvSpPr>
          <p:cNvPr id="87074" name="Rectangle 34"/>
          <p:cNvSpPr>
            <a:spLocks noChangeArrowheads="1"/>
          </p:cNvSpPr>
          <p:nvPr/>
        </p:nvSpPr>
        <p:spPr bwMode="auto">
          <a:xfrm>
            <a:off x="3348038" y="1844675"/>
            <a:ext cx="2519362" cy="360363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Договор</a:t>
            </a:r>
          </a:p>
        </p:txBody>
      </p:sp>
      <p:sp>
        <p:nvSpPr>
          <p:cNvPr id="87075" name="Rectangle 35"/>
          <p:cNvSpPr>
            <a:spLocks noChangeArrowheads="1"/>
          </p:cNvSpPr>
          <p:nvPr/>
        </p:nvSpPr>
        <p:spPr bwMode="auto">
          <a:xfrm>
            <a:off x="6300788" y="1844675"/>
            <a:ext cx="2519362" cy="360363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Креативность</a:t>
            </a:r>
          </a:p>
        </p:txBody>
      </p:sp>
      <p:sp>
        <p:nvSpPr>
          <p:cNvPr id="87079" name="Text Box 39"/>
          <p:cNvSpPr txBox="1">
            <a:spLocks noChangeArrowheads="1"/>
          </p:cNvSpPr>
          <p:nvPr/>
        </p:nvSpPr>
        <p:spPr bwMode="auto">
          <a:xfrm>
            <a:off x="468313" y="5595938"/>
            <a:ext cx="835183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Источником интерпретации первичных документов должен быть договор и законодательство.</a:t>
            </a:r>
          </a:p>
          <a:p>
            <a:pPr>
              <a:spcBef>
                <a:spcPct val="50000"/>
              </a:spcBef>
            </a:pPr>
            <a:r>
              <a:rPr lang="ru-RU" b="1"/>
              <a:t>На практике это далеко не так…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7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7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7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7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7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87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72" grpId="0" animBg="1"/>
      <p:bldP spid="87071" grpId="0" animBg="1"/>
      <p:bldP spid="87070" grpId="0" animBg="1"/>
      <p:bldP spid="87048" grpId="0" animBg="1"/>
      <p:bldP spid="87049" grpId="0" animBg="1"/>
      <p:bldP spid="87050" grpId="0" animBg="1"/>
      <p:bldP spid="87067" grpId="0"/>
      <p:bldP spid="87068" grpId="0"/>
      <p:bldP spid="870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Комплексный предмет первичного документа</a:t>
            </a: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973138" y="765175"/>
            <a:ext cx="7127875" cy="36036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Первичный документ</a:t>
            </a:r>
          </a:p>
        </p:txBody>
      </p:sp>
      <p:sp>
        <p:nvSpPr>
          <p:cNvPr id="111622" name="Line 6"/>
          <p:cNvSpPr>
            <a:spLocks noChangeShapeType="1"/>
          </p:cNvSpPr>
          <p:nvPr/>
        </p:nvSpPr>
        <p:spPr bwMode="auto">
          <a:xfrm>
            <a:off x="1908175" y="1125538"/>
            <a:ext cx="0" cy="647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3" name="Rectangle 7"/>
          <p:cNvSpPr>
            <a:spLocks noChangeArrowheads="1"/>
          </p:cNvSpPr>
          <p:nvPr/>
        </p:nvSpPr>
        <p:spPr bwMode="auto">
          <a:xfrm>
            <a:off x="466725" y="1771650"/>
            <a:ext cx="3025775" cy="576263"/>
          </a:xfrm>
          <a:prstGeom prst="rect">
            <a:avLst/>
          </a:prstGeom>
          <a:solidFill>
            <a:srgbClr val="CC99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Содержание хозяйственной</a:t>
            </a:r>
          </a:p>
          <a:p>
            <a:pPr algn="ctr"/>
            <a:r>
              <a:rPr lang="ru-RU" sz="1600" b="1"/>
              <a:t>операции</a:t>
            </a:r>
          </a:p>
        </p:txBody>
      </p:sp>
      <p:sp>
        <p:nvSpPr>
          <p:cNvPr id="111628" name="Rectangle 12"/>
          <p:cNvSpPr>
            <a:spLocks noChangeArrowheads="1"/>
          </p:cNvSpPr>
          <p:nvPr/>
        </p:nvSpPr>
        <p:spPr bwMode="auto">
          <a:xfrm>
            <a:off x="5507038" y="1773238"/>
            <a:ext cx="3025775" cy="576262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Юридический факт</a:t>
            </a:r>
          </a:p>
          <a:p>
            <a:pPr algn="ctr"/>
            <a:r>
              <a:rPr lang="ru-RU" sz="1600" b="1"/>
              <a:t>хозяйственной операции</a:t>
            </a:r>
          </a:p>
        </p:txBody>
      </p:sp>
      <p:sp>
        <p:nvSpPr>
          <p:cNvPr id="111629" name="Line 13"/>
          <p:cNvSpPr>
            <a:spLocks noChangeShapeType="1"/>
          </p:cNvSpPr>
          <p:nvPr/>
        </p:nvSpPr>
        <p:spPr bwMode="auto">
          <a:xfrm>
            <a:off x="7092950" y="1125538"/>
            <a:ext cx="0" cy="647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30" name="AutoShape 14"/>
          <p:cNvSpPr>
            <a:spLocks noChangeArrowheads="1"/>
          </p:cNvSpPr>
          <p:nvPr/>
        </p:nvSpPr>
        <p:spPr bwMode="auto">
          <a:xfrm>
            <a:off x="611188" y="2924175"/>
            <a:ext cx="2590800" cy="433388"/>
          </a:xfrm>
          <a:prstGeom prst="flowChartAlternateProcess">
            <a:avLst/>
          </a:prstGeom>
          <a:solidFill>
            <a:srgbClr val="CC99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1631" name="Text Box 15"/>
          <p:cNvSpPr txBox="1">
            <a:spLocks noChangeArrowheads="1"/>
          </p:cNvSpPr>
          <p:nvPr/>
        </p:nvSpPr>
        <p:spPr bwMode="auto">
          <a:xfrm>
            <a:off x="681038" y="2995613"/>
            <a:ext cx="2333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Бухгалтерский учет</a:t>
            </a:r>
          </a:p>
        </p:txBody>
      </p:sp>
      <p:sp>
        <p:nvSpPr>
          <p:cNvPr id="111632" name="AutoShape 16"/>
          <p:cNvSpPr>
            <a:spLocks noChangeArrowheads="1"/>
          </p:cNvSpPr>
          <p:nvPr/>
        </p:nvSpPr>
        <p:spPr bwMode="auto">
          <a:xfrm>
            <a:off x="5724525" y="2924175"/>
            <a:ext cx="2590800" cy="433388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1633" name="Text Box 17"/>
          <p:cNvSpPr txBox="1">
            <a:spLocks noChangeArrowheads="1"/>
          </p:cNvSpPr>
          <p:nvPr/>
        </p:nvSpPr>
        <p:spPr bwMode="auto">
          <a:xfrm>
            <a:off x="5794375" y="2995613"/>
            <a:ext cx="2449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Условные обязательства</a:t>
            </a:r>
          </a:p>
        </p:txBody>
      </p:sp>
      <p:sp>
        <p:nvSpPr>
          <p:cNvPr id="111634" name="Line 18"/>
          <p:cNvSpPr>
            <a:spLocks noChangeShapeType="1"/>
          </p:cNvSpPr>
          <p:nvPr/>
        </p:nvSpPr>
        <p:spPr bwMode="auto">
          <a:xfrm>
            <a:off x="1908175" y="2349500"/>
            <a:ext cx="0" cy="574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35" name="Line 19"/>
          <p:cNvSpPr>
            <a:spLocks noChangeShapeType="1"/>
          </p:cNvSpPr>
          <p:nvPr/>
        </p:nvSpPr>
        <p:spPr bwMode="auto">
          <a:xfrm>
            <a:off x="7092950" y="2349500"/>
            <a:ext cx="0" cy="574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36" name="Text Box 20"/>
          <p:cNvSpPr txBox="1">
            <a:spLocks noChangeArrowheads="1"/>
          </p:cNvSpPr>
          <p:nvPr/>
        </p:nvSpPr>
        <p:spPr bwMode="auto">
          <a:xfrm>
            <a:off x="323850" y="3644900"/>
            <a:ext cx="8640763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Хозяйственная операция косвенно (через посредство обязательства) порождает юридический факт ее совершения (надлежащего или ненадлежащего), либо несовершения.</a:t>
            </a:r>
          </a:p>
          <a:p>
            <a:pPr>
              <a:spcBef>
                <a:spcPct val="50000"/>
              </a:spcBef>
            </a:pPr>
            <a:r>
              <a:rPr lang="ru-RU"/>
              <a:t>Юридический факт влечет возникновение (или отсутствие) условных обязательств, обусловленных надлежащим или ненадлежащим выполнением. Факт есть единичное понятие, не имеющее содержания как такового.</a:t>
            </a:r>
          </a:p>
          <a:p>
            <a:pPr>
              <a:spcBef>
                <a:spcPct val="50000"/>
              </a:spcBef>
            </a:pPr>
            <a:endParaRPr lang="ru-RU"/>
          </a:p>
          <a:p>
            <a:pPr>
              <a:spcBef>
                <a:spcPct val="50000"/>
              </a:spcBef>
            </a:pPr>
            <a:r>
              <a:rPr lang="ru-RU" b="1">
                <a:solidFill>
                  <a:srgbClr val="0000FF"/>
                </a:solidFill>
              </a:rPr>
              <a:t>Первичный документ: правовая форма при экономическом содержании.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731838"/>
            <a:ext cx="8507413" cy="5865812"/>
          </a:xfrm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    Первичные учетные документы принимаются к учету, если они составлены по форме, содержащейся в альбомах унифицированных форм первичной учетной документации, а документы, форма которых не предусмотрена в этих альбомах, должны содержать следующие обязательные реквизиты: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а) наименование документа;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б) дату составления документа;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в) наименование организации, от имени которой составлен документ;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г) содержание хозяйственной операции;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д) измерители хозяйственной операции в натуральном и денежном выражении;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е) наименование должностей лиц, ответственных за совершение хозяйственной операции и правильность ее оформления;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ж) личные подписи указанных лиц;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      Перечень лиц, имеющих право подписи первичных учетных документов, утверждает руководитель организации по согласованию с главным бухгалтером.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      Документы, которыми оформляются хозяйственные операции с денежными средствами, подписываются руководителем организации и главным бухгалтером или уполномоченными ими на то лицами.</a:t>
            </a:r>
          </a:p>
          <a:p>
            <a:pPr marL="0" indent="0">
              <a:lnSpc>
                <a:spcPct val="80000"/>
              </a:lnSpc>
            </a:pPr>
            <a:endParaRPr lang="ru-RU" sz="1800" b="1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ru-RU" sz="1800" b="1"/>
              <a:t>Ст.9 ФЗ «О бухгалтерском учете»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Форма первичного документа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8" name="AutoShape 8"/>
          <p:cNvSpPr>
            <a:spLocks noChangeArrowheads="1"/>
          </p:cNvSpPr>
          <p:nvPr/>
        </p:nvSpPr>
        <p:spPr bwMode="auto">
          <a:xfrm>
            <a:off x="323850" y="1700213"/>
            <a:ext cx="3455988" cy="1800225"/>
          </a:xfrm>
          <a:prstGeom prst="flowChartAlternateProcess">
            <a:avLst/>
          </a:prstGeom>
          <a:solidFill>
            <a:srgbClr val="CC99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Порок формы первичного документа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973138" y="765175"/>
            <a:ext cx="7127875" cy="36036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Первичный документ с пороком формы</a:t>
            </a: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466725" y="1916113"/>
            <a:ext cx="3025775" cy="57626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Недопустимость принятия</a:t>
            </a:r>
          </a:p>
          <a:p>
            <a:pPr algn="ctr"/>
            <a:r>
              <a:rPr lang="ru-RU" sz="1600" b="1"/>
              <a:t>к бухгалтерскому учету</a:t>
            </a:r>
          </a:p>
        </p:txBody>
      </p:sp>
      <p:sp>
        <p:nvSpPr>
          <p:cNvPr id="112650" name="AutoShape 10"/>
          <p:cNvSpPr>
            <a:spLocks noChangeArrowheads="1"/>
          </p:cNvSpPr>
          <p:nvPr/>
        </p:nvSpPr>
        <p:spPr bwMode="auto">
          <a:xfrm>
            <a:off x="5219700" y="1700213"/>
            <a:ext cx="3455988" cy="1800225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2651" name="Text Box 11"/>
          <p:cNvSpPr txBox="1">
            <a:spLocks noChangeArrowheads="1"/>
          </p:cNvSpPr>
          <p:nvPr/>
        </p:nvSpPr>
        <p:spPr bwMode="auto">
          <a:xfrm>
            <a:off x="5291138" y="2052638"/>
            <a:ext cx="33131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Прямые гражданско-правовые последствия отсутствуют при условии интерпретируемости первичного документа</a:t>
            </a:r>
          </a:p>
        </p:txBody>
      </p: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466725" y="2779713"/>
            <a:ext cx="1512888" cy="57626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Налоговые</a:t>
            </a:r>
          </a:p>
          <a:p>
            <a:pPr algn="ctr"/>
            <a:r>
              <a:rPr lang="ru-RU" sz="1600" b="1"/>
              <a:t>последствия</a:t>
            </a:r>
          </a:p>
        </p:txBody>
      </p:sp>
      <p:sp>
        <p:nvSpPr>
          <p:cNvPr id="112656" name="Rectangle 16"/>
          <p:cNvSpPr>
            <a:spLocks noChangeArrowheads="1"/>
          </p:cNvSpPr>
          <p:nvPr/>
        </p:nvSpPr>
        <p:spPr bwMode="auto">
          <a:xfrm>
            <a:off x="2051050" y="2779713"/>
            <a:ext cx="1512888" cy="57626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/>
              <a:t>Финрезультат</a:t>
            </a:r>
          </a:p>
        </p:txBody>
      </p:sp>
      <p:sp>
        <p:nvSpPr>
          <p:cNvPr id="112657" name="AutoShape 17"/>
          <p:cNvSpPr>
            <a:spLocks noChangeArrowheads="1"/>
          </p:cNvSpPr>
          <p:nvPr/>
        </p:nvSpPr>
        <p:spPr bwMode="auto">
          <a:xfrm>
            <a:off x="1692275" y="1198563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58" name="AutoShape 18"/>
          <p:cNvSpPr>
            <a:spLocks noChangeArrowheads="1"/>
          </p:cNvSpPr>
          <p:nvPr/>
        </p:nvSpPr>
        <p:spPr bwMode="auto">
          <a:xfrm>
            <a:off x="6732588" y="1196975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59" name="Rectangle 19"/>
          <p:cNvSpPr>
            <a:spLocks noChangeArrowheads="1"/>
          </p:cNvSpPr>
          <p:nvPr/>
        </p:nvSpPr>
        <p:spPr bwMode="auto">
          <a:xfrm>
            <a:off x="539750" y="4149725"/>
            <a:ext cx="3025775" cy="576263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0000FF"/>
                </a:solidFill>
              </a:rPr>
              <a:t>Минимизация рисков</a:t>
            </a:r>
          </a:p>
        </p:txBody>
      </p:sp>
      <p:sp>
        <p:nvSpPr>
          <p:cNvPr id="112660" name="AutoShape 20"/>
          <p:cNvSpPr>
            <a:spLocks noChangeArrowheads="1"/>
          </p:cNvSpPr>
          <p:nvPr/>
        </p:nvSpPr>
        <p:spPr bwMode="auto">
          <a:xfrm>
            <a:off x="1763713" y="3644900"/>
            <a:ext cx="431800" cy="358775"/>
          </a:xfrm>
          <a:prstGeom prst="downArrow">
            <a:avLst>
              <a:gd name="adj1" fmla="val 50000"/>
              <a:gd name="adj2" fmla="val 25000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61" name="AutoShape 21"/>
          <p:cNvSpPr>
            <a:spLocks noChangeArrowheads="1"/>
          </p:cNvSpPr>
          <p:nvPr/>
        </p:nvSpPr>
        <p:spPr bwMode="auto">
          <a:xfrm>
            <a:off x="5292725" y="4076700"/>
            <a:ext cx="3455988" cy="647700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112662" name="Text Box 22"/>
          <p:cNvSpPr txBox="1">
            <a:spLocks noChangeArrowheads="1"/>
          </p:cNvSpPr>
          <p:nvPr/>
        </p:nvSpPr>
        <p:spPr bwMode="auto">
          <a:xfrm>
            <a:off x="5362575" y="4149725"/>
            <a:ext cx="33131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400" b="1"/>
              <a:t>Косвенные гражданско-правовые последствия</a:t>
            </a:r>
          </a:p>
        </p:txBody>
      </p:sp>
      <p:sp>
        <p:nvSpPr>
          <p:cNvPr id="112663" name="AutoShape 23"/>
          <p:cNvSpPr>
            <a:spLocks noChangeArrowheads="1"/>
          </p:cNvSpPr>
          <p:nvPr/>
        </p:nvSpPr>
        <p:spPr bwMode="auto">
          <a:xfrm rot="16200000">
            <a:off x="4283869" y="3933032"/>
            <a:ext cx="431800" cy="1008062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64" name="Text Box 24"/>
          <p:cNvSpPr txBox="1">
            <a:spLocks noChangeArrowheads="1"/>
          </p:cNvSpPr>
          <p:nvPr/>
        </p:nvSpPr>
        <p:spPr bwMode="auto">
          <a:xfrm>
            <a:off x="323850" y="4868863"/>
            <a:ext cx="8640763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Через посредство требований к первичным документам налоговое законодательство и законодательство о бухгалтерском учете косвенно регулирует гражданско-правовые отношения. В случае публичного и частного начала публичное всегда доминирует над частным.</a:t>
            </a:r>
          </a:p>
          <a:p>
            <a:pPr>
              <a:spcBef>
                <a:spcPct val="50000"/>
              </a:spcBef>
            </a:pPr>
            <a:r>
              <a:rPr lang="ru-RU"/>
              <a:t>Вопрос «а как мы это проведем по бухгалтерии» часто оказывается ключевым при заключении гражданско-правовых сделок.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31838"/>
            <a:ext cx="8229600" cy="5865812"/>
          </a:xfrm>
        </p:spPr>
        <p:txBody>
          <a:bodyPr/>
          <a:lstStyle/>
          <a:p>
            <a:r>
              <a:rPr lang="ru-RU" sz="2800"/>
              <a:t>Юридически абсурдные конструкции («выполнение работ по оказанию услуг»)</a:t>
            </a:r>
          </a:p>
          <a:p>
            <a:r>
              <a:rPr lang="ru-RU" sz="2800"/>
              <a:t>Логически абсурдные конструкции («штаны вагонами в количестве 1 штука»)</a:t>
            </a:r>
          </a:p>
          <a:p>
            <a:r>
              <a:rPr lang="ru-RU" sz="2800"/>
              <a:t>Несоответствие поименованных документов обычному деловому обороту</a:t>
            </a:r>
          </a:p>
          <a:p>
            <a:r>
              <a:rPr lang="ru-RU" sz="2800"/>
              <a:t>Несоответствие договору</a:t>
            </a:r>
          </a:p>
          <a:p>
            <a:r>
              <a:rPr lang="ru-RU" sz="2800"/>
              <a:t>Несоответствие действующему законодательству</a:t>
            </a:r>
          </a:p>
          <a:p>
            <a:r>
              <a:rPr lang="ru-RU" sz="2800"/>
              <a:t>Неприменимость отдельных типовых форм документов для конкретных сделок</a:t>
            </a:r>
            <a:endParaRPr lang="en-US" sz="280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Конфликт формы и содержания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31838"/>
            <a:ext cx="8229600" cy="5865812"/>
          </a:xfrm>
        </p:spPr>
        <p:txBody>
          <a:bodyPr/>
          <a:lstStyle/>
          <a:p>
            <a:r>
              <a:rPr lang="ru-RU" sz="2800" dirty="0" smtClean="0"/>
              <a:t>Договор купли-продажи</a:t>
            </a:r>
            <a:endParaRPr lang="ru-RU" sz="2800" dirty="0"/>
          </a:p>
          <a:p>
            <a:r>
              <a:rPr lang="ru-RU" sz="2800" dirty="0" smtClean="0"/>
              <a:t>Акт сдачи-приемки (например, накладная ф. ТОРГ-12)</a:t>
            </a:r>
            <a:endParaRPr lang="ru-RU" sz="2800" dirty="0"/>
          </a:p>
          <a:p>
            <a:r>
              <a:rPr lang="ru-RU" sz="2800" dirty="0" smtClean="0"/>
              <a:t>Акт ОС-1</a:t>
            </a:r>
            <a:endParaRPr lang="ru-RU" sz="2800" dirty="0"/>
          </a:p>
          <a:p>
            <a:r>
              <a:rPr lang="ru-RU" sz="2800" dirty="0" smtClean="0"/>
              <a:t>Техническая документация на ввод в эксплуатацию (проектная/рабочая документация или хотя бы утвержденная схема организации связи).</a:t>
            </a:r>
            <a:endParaRPr lang="ru-RU" sz="2800" dirty="0"/>
          </a:p>
          <a:p>
            <a:r>
              <a:rPr lang="ru-RU" sz="2800" dirty="0" smtClean="0"/>
              <a:t>Иные документы в связи и по поводу ввода ОС в эксплуатацию (сопутствующие работы, материалы, оборудование и т.п.)</a:t>
            </a:r>
            <a:endParaRPr lang="en-US" sz="2800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Купля-продажа: первичные документы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31838"/>
            <a:ext cx="8229600" cy="5865812"/>
          </a:xfrm>
        </p:spPr>
        <p:txBody>
          <a:bodyPr/>
          <a:lstStyle/>
          <a:p>
            <a:r>
              <a:rPr lang="ru-RU" sz="2800" dirty="0" smtClean="0"/>
              <a:t>Договор (</a:t>
            </a:r>
            <a:r>
              <a:rPr lang="ru-RU" sz="2800" dirty="0" err="1" smtClean="0"/>
              <a:t>ы</a:t>
            </a:r>
            <a:r>
              <a:rPr lang="ru-RU" sz="2800" dirty="0" smtClean="0"/>
              <a:t>) подряда</a:t>
            </a:r>
            <a:endParaRPr lang="ru-RU" sz="2800" dirty="0"/>
          </a:p>
          <a:p>
            <a:r>
              <a:rPr lang="ru-RU" sz="2800" dirty="0" smtClean="0"/>
              <a:t>Акт сдачи-приемки результата (!) работ. Акт КС-2 не предусматривает передачи результата работ!</a:t>
            </a:r>
            <a:endParaRPr lang="ru-RU" sz="2800" dirty="0"/>
          </a:p>
          <a:p>
            <a:r>
              <a:rPr lang="ru-RU" sz="2800" dirty="0" smtClean="0"/>
              <a:t>Акт ОС-1</a:t>
            </a:r>
            <a:endParaRPr lang="ru-RU" sz="2800" dirty="0"/>
          </a:p>
          <a:p>
            <a:r>
              <a:rPr lang="ru-RU" sz="2800" dirty="0" smtClean="0"/>
              <a:t>Техническая документация на ввод в эксплуатацию (проектная/рабочая документация или хотя бы утвержденная схема организации связи).</a:t>
            </a:r>
            <a:endParaRPr lang="ru-RU" sz="2800" dirty="0"/>
          </a:p>
          <a:p>
            <a:r>
              <a:rPr lang="ru-RU" sz="2800" dirty="0" smtClean="0"/>
              <a:t>Иные документы в связи и по поводу ввода ОС в эксплуатацию (сопутствующие работы, материалы, оборудование и т.п.)</a:t>
            </a:r>
            <a:endParaRPr lang="en-US" sz="2800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Подряд: первичные документы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31838"/>
            <a:ext cx="8229600" cy="5865812"/>
          </a:xfrm>
        </p:spPr>
        <p:txBody>
          <a:bodyPr/>
          <a:lstStyle/>
          <a:p>
            <a:r>
              <a:rPr lang="ru-RU" sz="2800" dirty="0" smtClean="0"/>
              <a:t>Распорядительный акт (приказ, распоряжение)</a:t>
            </a:r>
            <a:endParaRPr lang="ru-RU" sz="2800" dirty="0"/>
          </a:p>
          <a:p>
            <a:r>
              <a:rPr lang="ru-RU" sz="2800" dirty="0" smtClean="0"/>
              <a:t>Акты и технические справки о производстве отдельных работ.</a:t>
            </a:r>
            <a:endParaRPr lang="ru-RU" sz="2800" dirty="0"/>
          </a:p>
          <a:p>
            <a:r>
              <a:rPr lang="ru-RU" sz="2800" dirty="0" smtClean="0"/>
              <a:t>Акт ОС-1 на объект</a:t>
            </a:r>
            <a:endParaRPr lang="ru-RU" sz="2800" dirty="0"/>
          </a:p>
          <a:p>
            <a:r>
              <a:rPr lang="ru-RU" sz="2800" dirty="0" smtClean="0"/>
              <a:t>Техническая документация на ввод в эксплуатацию (проектная/рабочая документация или хотя бы утвержденная схема организации связи).</a:t>
            </a:r>
            <a:endParaRPr lang="ru-RU" sz="2800" dirty="0"/>
          </a:p>
          <a:p>
            <a:r>
              <a:rPr lang="ru-RU" sz="2800" dirty="0" smtClean="0"/>
              <a:t>Иные документы в связи и по поводу ввода ОС в эксплуатацию (сопутствующие работы, материалы, оборудование и т.п.)</a:t>
            </a:r>
            <a:endParaRPr lang="en-US" sz="2800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Хозяйственный способ: первичные документы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31838"/>
            <a:ext cx="8229600" cy="5865812"/>
          </a:xfrm>
        </p:spPr>
        <p:txBody>
          <a:bodyPr/>
          <a:lstStyle/>
          <a:p>
            <a:r>
              <a:rPr lang="ru-RU" sz="2800" dirty="0" smtClean="0"/>
              <a:t>Оборот «юридической тени» объекта не совпадает с оборотом самого объекта.</a:t>
            </a:r>
            <a:endParaRPr lang="ru-RU" sz="2800" dirty="0"/>
          </a:p>
          <a:p>
            <a:r>
              <a:rPr lang="ru-RU" sz="2800" dirty="0" smtClean="0"/>
              <a:t>Техническая документация нужна всегда!</a:t>
            </a:r>
            <a:endParaRPr lang="ru-RU" sz="2800" dirty="0"/>
          </a:p>
          <a:p>
            <a:r>
              <a:rPr lang="ru-RU" sz="2800" dirty="0" smtClean="0"/>
              <a:t>Первичная документация должна храниться минимум три года после списания объекта.</a:t>
            </a:r>
            <a:endParaRPr lang="ru-RU" sz="2800" dirty="0"/>
          </a:p>
          <a:p>
            <a:r>
              <a:rPr lang="ru-RU" sz="2800" dirty="0" smtClean="0"/>
              <a:t>Если объект существует, не отбрасывает тени, то неладно что-то в датском королевстве…Оборот оборотней законом не предусмотрен.</a:t>
            </a:r>
          </a:p>
          <a:p>
            <a:r>
              <a:rPr lang="ru-RU" sz="2800" dirty="0" smtClean="0"/>
              <a:t>Если документов нет, то используем инвентаризацию для исцеления оборотней качественными тенями.</a:t>
            </a:r>
            <a:endParaRPr lang="ru-RU" sz="2800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Тенеоборот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7388" y="1166813"/>
            <a:ext cx="7772400" cy="2046287"/>
          </a:xfrm>
        </p:spPr>
        <p:txBody>
          <a:bodyPr/>
          <a:lstStyle/>
          <a:p>
            <a:r>
              <a:rPr lang="ru-RU" sz="3600" b="1" i="1">
                <a:solidFill>
                  <a:schemeClr val="bg1"/>
                </a:solidFill>
              </a:rPr>
              <a:t>Спасибо за внимание, терпение и понимание!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1988" y="4413250"/>
            <a:ext cx="5546725" cy="1752600"/>
          </a:xfrm>
        </p:spPr>
        <p:txBody>
          <a:bodyPr/>
          <a:lstStyle/>
          <a:p>
            <a:pPr algn="l"/>
            <a:r>
              <a:rPr lang="ru-RU" sz="2800" b="1">
                <a:solidFill>
                  <a:schemeClr val="bg1"/>
                </a:solidFill>
              </a:rPr>
              <a:t>Антон Георгиевич Богатов</a:t>
            </a:r>
            <a:endParaRPr lang="en-US" sz="2800" b="1">
              <a:solidFill>
                <a:schemeClr val="bg1"/>
              </a:solidFill>
            </a:endParaRPr>
          </a:p>
          <a:p>
            <a:pPr algn="l"/>
            <a:r>
              <a:rPr lang="ru-RU" sz="2800" b="1">
                <a:solidFill>
                  <a:schemeClr val="bg1"/>
                </a:solidFill>
              </a:rPr>
              <a:t>Юридический советник</a:t>
            </a:r>
          </a:p>
          <a:p>
            <a:pPr algn="l"/>
            <a:r>
              <a:rPr lang="en-US" sz="2800" b="1">
                <a:solidFill>
                  <a:schemeClr val="bg1"/>
                </a:solidFill>
              </a:rPr>
              <a:t>TeliaSonera AB</a:t>
            </a:r>
            <a:endParaRPr lang="ru-RU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11086</TotalTime>
  <Words>1041</Words>
  <Application>Microsoft Office PowerPoint</Application>
  <PresentationFormat>On-screen Show (4:3)</PresentationFormat>
  <Paragraphs>173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Тенеоборот или есть ли у вас то, что у вас есть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Спасибо за внимание, терпение и понимание!</vt:lpstr>
    </vt:vector>
  </TitlesOfParts>
  <Company>TeliaSonera International Carrier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практику телекоммуникационного права</dc:title>
  <dc:creator>Administrator</dc:creator>
  <cp:lastModifiedBy>Bogatov, Anton</cp:lastModifiedBy>
  <cp:revision>99</cp:revision>
  <dcterms:created xsi:type="dcterms:W3CDTF">2008-05-29T12:30:18Z</dcterms:created>
  <dcterms:modified xsi:type="dcterms:W3CDTF">2013-05-22T17:46:16Z</dcterms:modified>
</cp:coreProperties>
</file>