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96" r:id="rId2"/>
    <p:sldMasterId id="2147483744" r:id="rId3"/>
    <p:sldMasterId id="2147483768" r:id="rId4"/>
    <p:sldMasterId id="2147483792" r:id="rId5"/>
    <p:sldMasterId id="2147483804" r:id="rId6"/>
  </p:sldMasterIdLst>
  <p:notesMasterIdLst>
    <p:notesMasterId r:id="rId25"/>
  </p:notesMasterIdLst>
  <p:sldIdLst>
    <p:sldId id="256" r:id="rId7"/>
    <p:sldId id="302" r:id="rId8"/>
    <p:sldId id="300" r:id="rId9"/>
    <p:sldId id="301" r:id="rId10"/>
    <p:sldId id="264" r:id="rId11"/>
    <p:sldId id="312" r:id="rId12"/>
    <p:sldId id="310" r:id="rId13"/>
    <p:sldId id="315" r:id="rId14"/>
    <p:sldId id="311" r:id="rId15"/>
    <p:sldId id="309" r:id="rId16"/>
    <p:sldId id="297" r:id="rId17"/>
    <p:sldId id="307" r:id="rId18"/>
    <p:sldId id="298" r:id="rId19"/>
    <p:sldId id="299" r:id="rId20"/>
    <p:sldId id="314" r:id="rId21"/>
    <p:sldId id="316" r:id="rId22"/>
    <p:sldId id="317" r:id="rId23"/>
    <p:sldId id="280" r:id="rId24"/>
  </p:sldIdLst>
  <p:sldSz cx="9144000" cy="6858000" type="screen4x3"/>
  <p:notesSz cx="6797675" cy="992505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Евгений Тетенкин" initials="ЕТ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4C6A"/>
    <a:srgbClr val="8B3D83"/>
    <a:srgbClr val="BF6595"/>
    <a:srgbClr val="771F61"/>
    <a:srgbClr val="000000"/>
    <a:srgbClr val="FEEDC7"/>
    <a:srgbClr val="B70001"/>
    <a:srgbClr val="09A0E0"/>
    <a:srgbClr val="56A02F"/>
    <a:srgbClr val="7733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83697" autoAdjust="0"/>
  </p:normalViewPr>
  <p:slideViewPr>
    <p:cSldViewPr snapToGrid="0">
      <p:cViewPr>
        <p:scale>
          <a:sx n="80" d="100"/>
          <a:sy n="80" d="100"/>
        </p:scale>
        <p:origin x="-852" y="-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-3150" y="-90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55AA6D-1D53-4C3C-8BA7-770E8ABFAEE6}" type="doc">
      <dgm:prSet loTypeId="urn:microsoft.com/office/officeart/2005/8/layout/radial6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D54F41E6-B4D8-44BF-8007-72F3FF573E51}">
      <dgm:prSet phldrT="[Текст]"/>
      <dgm:spPr/>
      <dgm:t>
        <a:bodyPr/>
        <a:lstStyle/>
        <a:p>
          <a:r>
            <a:rPr lang="ru-RU" b="1" dirty="0" smtClean="0"/>
            <a:t>Регуляторы Рунета</a:t>
          </a:r>
          <a:endParaRPr lang="ru-RU" b="1" dirty="0"/>
        </a:p>
      </dgm:t>
    </dgm:pt>
    <dgm:pt modelId="{F5FE0048-38A4-48F8-AE3A-1FCABBE1D052}" type="parTrans" cxnId="{A8660E68-0F02-4789-802A-7B0A82E83E23}">
      <dgm:prSet/>
      <dgm:spPr/>
      <dgm:t>
        <a:bodyPr/>
        <a:lstStyle/>
        <a:p>
          <a:endParaRPr lang="ru-RU"/>
        </a:p>
      </dgm:t>
    </dgm:pt>
    <dgm:pt modelId="{B5EF956F-1708-4042-80DD-B2F3BC2719C5}" type="sibTrans" cxnId="{A8660E68-0F02-4789-802A-7B0A82E83E23}">
      <dgm:prSet/>
      <dgm:spPr/>
      <dgm:t>
        <a:bodyPr/>
        <a:lstStyle/>
        <a:p>
          <a:endParaRPr lang="ru-RU"/>
        </a:p>
      </dgm:t>
    </dgm:pt>
    <dgm:pt modelId="{2D427C3F-1361-407E-86C3-B1F0F79E7B7E}">
      <dgm:prSet phldrT="[Текст]" custT="1"/>
      <dgm:spPr/>
      <dgm:t>
        <a:bodyPr/>
        <a:lstStyle/>
        <a:p>
          <a:r>
            <a:rPr lang="ru-RU" sz="1200" b="1" dirty="0" err="1" smtClean="0">
              <a:latin typeface="Arial" pitchFamily="34" charset="0"/>
              <a:cs typeface="Arial" pitchFamily="34" charset="0"/>
            </a:rPr>
            <a:t>Минкомсвязь</a:t>
          </a:r>
          <a:r>
            <a:rPr lang="ru-RU" sz="1200" b="1" dirty="0" smtClean="0">
              <a:latin typeface="Arial" pitchFamily="34" charset="0"/>
              <a:cs typeface="Arial" pitchFamily="34" charset="0"/>
            </a:rPr>
            <a:t> России</a:t>
          </a:r>
          <a:endParaRPr lang="ru-RU" sz="1200" b="1" dirty="0"/>
        </a:p>
      </dgm:t>
    </dgm:pt>
    <dgm:pt modelId="{CAE403F4-E23E-49F3-BB4D-E7EF36B9204C}" type="parTrans" cxnId="{7A712620-5B6C-45BD-9E09-83E496365F02}">
      <dgm:prSet/>
      <dgm:spPr/>
      <dgm:t>
        <a:bodyPr/>
        <a:lstStyle/>
        <a:p>
          <a:endParaRPr lang="ru-RU"/>
        </a:p>
      </dgm:t>
    </dgm:pt>
    <dgm:pt modelId="{31AD9D03-5625-4799-AF77-09F620DF4611}" type="sibTrans" cxnId="{7A712620-5B6C-45BD-9E09-83E496365F02}">
      <dgm:prSet/>
      <dgm:spPr/>
      <dgm:t>
        <a:bodyPr/>
        <a:lstStyle/>
        <a:p>
          <a:endParaRPr lang="ru-RU" b="1"/>
        </a:p>
      </dgm:t>
    </dgm:pt>
    <dgm:pt modelId="{DE49B0E8-56A1-4823-A1AE-8B0AAC76EFA2}">
      <dgm:prSet phldrT="[Текст]"/>
      <dgm:spPr/>
      <dgm:t>
        <a:bodyPr/>
        <a:lstStyle/>
        <a:p>
          <a:endParaRPr lang="ru-RU" b="1"/>
        </a:p>
      </dgm:t>
    </dgm:pt>
    <dgm:pt modelId="{8F67F9BB-8F24-4188-8D33-5FC59AA986FD}" type="parTrans" cxnId="{CF67C68D-1E7C-44C2-8C98-50617280B9CC}">
      <dgm:prSet/>
      <dgm:spPr/>
      <dgm:t>
        <a:bodyPr/>
        <a:lstStyle/>
        <a:p>
          <a:endParaRPr lang="ru-RU"/>
        </a:p>
      </dgm:t>
    </dgm:pt>
    <dgm:pt modelId="{2932100B-8E1E-4562-9137-5DC8B11F1545}" type="sibTrans" cxnId="{CF67C68D-1E7C-44C2-8C98-50617280B9CC}">
      <dgm:prSet/>
      <dgm:spPr/>
      <dgm:t>
        <a:bodyPr/>
        <a:lstStyle/>
        <a:p>
          <a:endParaRPr lang="ru-RU"/>
        </a:p>
      </dgm:t>
    </dgm:pt>
    <dgm:pt modelId="{7A5F547D-EFE6-4634-87A3-05E0DF137907}">
      <dgm:prSet custT="1"/>
      <dgm:spPr/>
      <dgm:t>
        <a:bodyPr/>
        <a:lstStyle/>
        <a:p>
          <a:r>
            <a:rPr lang="ru-RU" sz="1200" b="1" dirty="0" smtClean="0">
              <a:latin typeface="Arial" pitchFamily="34" charset="0"/>
              <a:cs typeface="Arial" pitchFamily="34" charset="0"/>
            </a:rPr>
            <a:t>Роспечать</a:t>
          </a:r>
          <a:endParaRPr lang="ru-RU" sz="1200" b="1" dirty="0">
            <a:latin typeface="Arial" pitchFamily="34" charset="0"/>
            <a:cs typeface="Arial" pitchFamily="34" charset="0"/>
          </a:endParaRPr>
        </a:p>
      </dgm:t>
    </dgm:pt>
    <dgm:pt modelId="{AE1C7D2C-C144-4315-8F41-FBD255F36F61}" type="parTrans" cxnId="{D617784C-0C4C-40A5-A216-2C7AAA2A7B25}">
      <dgm:prSet/>
      <dgm:spPr/>
      <dgm:t>
        <a:bodyPr/>
        <a:lstStyle/>
        <a:p>
          <a:endParaRPr lang="ru-RU"/>
        </a:p>
      </dgm:t>
    </dgm:pt>
    <dgm:pt modelId="{4130DE4C-8586-48F6-8E7D-E3C6D15705D4}" type="sibTrans" cxnId="{D617784C-0C4C-40A5-A216-2C7AAA2A7B25}">
      <dgm:prSet/>
      <dgm:spPr/>
      <dgm:t>
        <a:bodyPr/>
        <a:lstStyle/>
        <a:p>
          <a:endParaRPr lang="ru-RU" b="1"/>
        </a:p>
      </dgm:t>
    </dgm:pt>
    <dgm:pt modelId="{74AE59EA-6C6D-48F9-92BC-296ED6C9080C}">
      <dgm:prSet custT="1"/>
      <dgm:spPr/>
      <dgm:t>
        <a:bodyPr/>
        <a:lstStyle/>
        <a:p>
          <a:r>
            <a:rPr lang="ru-RU" sz="1200" b="1" dirty="0" err="1" smtClean="0">
              <a:latin typeface="Arial" pitchFamily="34" charset="0"/>
              <a:cs typeface="Arial" pitchFamily="34" charset="0"/>
            </a:rPr>
            <a:t>Роскомнадзор</a:t>
          </a:r>
          <a:endParaRPr lang="ru-RU" sz="1200" b="1" dirty="0">
            <a:latin typeface="Arial" pitchFamily="34" charset="0"/>
            <a:cs typeface="Arial" pitchFamily="34" charset="0"/>
          </a:endParaRPr>
        </a:p>
      </dgm:t>
    </dgm:pt>
    <dgm:pt modelId="{31AA7711-B677-4486-AEFE-9C298C5771BD}" type="parTrans" cxnId="{DD29F1F8-9208-4B2C-8953-E049941477C1}">
      <dgm:prSet/>
      <dgm:spPr/>
      <dgm:t>
        <a:bodyPr/>
        <a:lstStyle/>
        <a:p>
          <a:endParaRPr lang="ru-RU"/>
        </a:p>
      </dgm:t>
    </dgm:pt>
    <dgm:pt modelId="{37B6C8AA-B5B1-4370-A1F5-5DEDAB5A2822}" type="sibTrans" cxnId="{DD29F1F8-9208-4B2C-8953-E049941477C1}">
      <dgm:prSet/>
      <dgm:spPr/>
      <dgm:t>
        <a:bodyPr/>
        <a:lstStyle/>
        <a:p>
          <a:endParaRPr lang="ru-RU" b="1"/>
        </a:p>
      </dgm:t>
    </dgm:pt>
    <dgm:pt modelId="{9D562593-FB95-41F1-BD6B-5FF18704118B}">
      <dgm:prSet custT="1"/>
      <dgm:spPr/>
      <dgm:t>
        <a:bodyPr/>
        <a:lstStyle/>
        <a:p>
          <a:r>
            <a:rPr lang="ru-RU" sz="1200" b="1" dirty="0" smtClean="0">
              <a:latin typeface="Arial" pitchFamily="34" charset="0"/>
              <a:cs typeface="Arial" pitchFamily="34" charset="0"/>
            </a:rPr>
            <a:t>ГКРЧ</a:t>
          </a:r>
          <a:endParaRPr lang="ru-RU" sz="1200" b="1" dirty="0">
            <a:latin typeface="Arial" pitchFamily="34" charset="0"/>
            <a:cs typeface="Arial" pitchFamily="34" charset="0"/>
          </a:endParaRPr>
        </a:p>
      </dgm:t>
    </dgm:pt>
    <dgm:pt modelId="{934E00CC-9B6A-4C4E-890D-8CD81C8B03C3}" type="parTrans" cxnId="{37CF315E-02F9-4AE6-B510-4A04D4EC0854}">
      <dgm:prSet/>
      <dgm:spPr/>
      <dgm:t>
        <a:bodyPr/>
        <a:lstStyle/>
        <a:p>
          <a:endParaRPr lang="ru-RU"/>
        </a:p>
      </dgm:t>
    </dgm:pt>
    <dgm:pt modelId="{DDC940A5-B853-40DE-A7D0-4326FCFB760D}" type="sibTrans" cxnId="{37CF315E-02F9-4AE6-B510-4A04D4EC0854}">
      <dgm:prSet/>
      <dgm:spPr/>
      <dgm:t>
        <a:bodyPr/>
        <a:lstStyle/>
        <a:p>
          <a:endParaRPr lang="ru-RU" b="1"/>
        </a:p>
      </dgm:t>
    </dgm:pt>
    <dgm:pt modelId="{F99AA020-84F0-469E-BBB8-863F3E53368F}">
      <dgm:prSet custT="1"/>
      <dgm:spPr/>
      <dgm:t>
        <a:bodyPr/>
        <a:lstStyle/>
        <a:p>
          <a:r>
            <a:rPr lang="en-US" sz="1200" b="1" dirty="0" smtClean="0">
              <a:latin typeface="Arial" pitchFamily="34" charset="0"/>
              <a:cs typeface="Arial" pitchFamily="34" charset="0"/>
            </a:rPr>
            <a:t>ICANN</a:t>
          </a:r>
          <a:endParaRPr lang="ru-RU" sz="1200" b="1" dirty="0">
            <a:latin typeface="Arial" pitchFamily="34" charset="0"/>
            <a:cs typeface="Arial" pitchFamily="34" charset="0"/>
          </a:endParaRPr>
        </a:p>
      </dgm:t>
    </dgm:pt>
    <dgm:pt modelId="{525D36E4-4CB7-4999-A344-91BF1C57DAA7}" type="parTrans" cxnId="{E3202A42-6781-45B0-9CD7-F9B5A9C16378}">
      <dgm:prSet/>
      <dgm:spPr/>
      <dgm:t>
        <a:bodyPr/>
        <a:lstStyle/>
        <a:p>
          <a:endParaRPr lang="ru-RU"/>
        </a:p>
      </dgm:t>
    </dgm:pt>
    <dgm:pt modelId="{FE66810C-F7A7-4473-8CB1-93D6302437A8}" type="sibTrans" cxnId="{E3202A42-6781-45B0-9CD7-F9B5A9C16378}">
      <dgm:prSet/>
      <dgm:spPr/>
      <dgm:t>
        <a:bodyPr/>
        <a:lstStyle/>
        <a:p>
          <a:endParaRPr lang="ru-RU" b="1"/>
        </a:p>
      </dgm:t>
    </dgm:pt>
    <dgm:pt modelId="{8FBF27C5-CF5E-4C9F-9454-C578C451C0D2}">
      <dgm:prSet custT="1"/>
      <dgm:spPr/>
      <dgm:t>
        <a:bodyPr/>
        <a:lstStyle/>
        <a:p>
          <a:r>
            <a:rPr lang="ru-RU" sz="1200" b="1" dirty="0" smtClean="0">
              <a:latin typeface="Arial" pitchFamily="34" charset="0"/>
              <a:cs typeface="Arial" pitchFamily="34" charset="0"/>
            </a:rPr>
            <a:t>МСЭ</a:t>
          </a:r>
          <a:endParaRPr lang="ru-RU" sz="1200" b="1" dirty="0">
            <a:latin typeface="Arial" pitchFamily="34" charset="0"/>
            <a:cs typeface="Arial" pitchFamily="34" charset="0"/>
          </a:endParaRPr>
        </a:p>
      </dgm:t>
    </dgm:pt>
    <dgm:pt modelId="{BD1ADBAF-4B34-4298-9975-778B706B1DDC}" type="parTrans" cxnId="{207BB707-1E8F-43C7-A1B8-CAEC475EA3FA}">
      <dgm:prSet/>
      <dgm:spPr/>
      <dgm:t>
        <a:bodyPr/>
        <a:lstStyle/>
        <a:p>
          <a:endParaRPr lang="ru-RU"/>
        </a:p>
      </dgm:t>
    </dgm:pt>
    <dgm:pt modelId="{06E1BA89-4815-4DE5-B082-37D27ABB3269}" type="sibTrans" cxnId="{207BB707-1E8F-43C7-A1B8-CAEC475EA3FA}">
      <dgm:prSet/>
      <dgm:spPr/>
      <dgm:t>
        <a:bodyPr/>
        <a:lstStyle/>
        <a:p>
          <a:endParaRPr lang="ru-RU" b="1"/>
        </a:p>
      </dgm:t>
    </dgm:pt>
    <dgm:pt modelId="{FB4DC6CA-948B-47D2-9E98-A59CC341E2DF}">
      <dgm:prSet custT="1"/>
      <dgm:spPr/>
      <dgm:t>
        <a:bodyPr/>
        <a:lstStyle/>
        <a:p>
          <a:r>
            <a:rPr lang="ru-RU" sz="1200" b="1" dirty="0" smtClean="0">
              <a:latin typeface="Arial" pitchFamily="34" charset="0"/>
              <a:cs typeface="Arial" pitchFamily="34" charset="0"/>
            </a:rPr>
            <a:t>АНО «Координационный центр национального домена сети Интернет»</a:t>
          </a:r>
          <a:endParaRPr lang="ru-RU" sz="1200" b="1" dirty="0">
            <a:latin typeface="Arial" pitchFamily="34" charset="0"/>
            <a:cs typeface="Arial" pitchFamily="34" charset="0"/>
          </a:endParaRPr>
        </a:p>
      </dgm:t>
    </dgm:pt>
    <dgm:pt modelId="{F53BBFE1-9ABB-493C-807B-505A9E02DE69}" type="parTrans" cxnId="{3E212C7A-382B-46BA-9F6F-6229739533C8}">
      <dgm:prSet/>
      <dgm:spPr/>
      <dgm:t>
        <a:bodyPr/>
        <a:lstStyle/>
        <a:p>
          <a:endParaRPr lang="ru-RU"/>
        </a:p>
      </dgm:t>
    </dgm:pt>
    <dgm:pt modelId="{A00155E1-D35B-470B-B9E4-7E913495EA2B}" type="sibTrans" cxnId="{3E212C7A-382B-46BA-9F6F-6229739533C8}">
      <dgm:prSet/>
      <dgm:spPr/>
      <dgm:t>
        <a:bodyPr/>
        <a:lstStyle/>
        <a:p>
          <a:endParaRPr lang="ru-RU" b="1"/>
        </a:p>
      </dgm:t>
    </dgm:pt>
    <dgm:pt modelId="{263999F1-E990-41B3-BE64-1515D8F1E0FE}">
      <dgm:prSet custT="1"/>
      <dgm:spPr/>
      <dgm:t>
        <a:bodyPr/>
        <a:lstStyle/>
        <a:p>
          <a:r>
            <a:rPr lang="ru-RU" sz="1200" b="1" dirty="0" smtClean="0">
              <a:latin typeface="Arial" pitchFamily="34" charset="0"/>
              <a:cs typeface="Arial" pitchFamily="34" charset="0"/>
            </a:rPr>
            <a:t>Фонд Развития Интернет</a:t>
          </a:r>
          <a:endParaRPr lang="ru-RU" sz="1200" b="1" dirty="0">
            <a:latin typeface="Arial" pitchFamily="34" charset="0"/>
            <a:cs typeface="Arial" pitchFamily="34" charset="0"/>
          </a:endParaRPr>
        </a:p>
      </dgm:t>
    </dgm:pt>
    <dgm:pt modelId="{19E9BFFF-5EE0-4491-B61D-2D7A5826CBBB}" type="parTrans" cxnId="{4A62E71C-A654-4B67-BE59-1AE6B7B2F0D6}">
      <dgm:prSet/>
      <dgm:spPr/>
      <dgm:t>
        <a:bodyPr/>
        <a:lstStyle/>
        <a:p>
          <a:endParaRPr lang="ru-RU"/>
        </a:p>
      </dgm:t>
    </dgm:pt>
    <dgm:pt modelId="{8326CEB0-5082-4A27-97A6-08168722BFFD}" type="sibTrans" cxnId="{4A62E71C-A654-4B67-BE59-1AE6B7B2F0D6}">
      <dgm:prSet/>
      <dgm:spPr/>
      <dgm:t>
        <a:bodyPr/>
        <a:lstStyle/>
        <a:p>
          <a:endParaRPr lang="ru-RU" b="1"/>
        </a:p>
      </dgm:t>
    </dgm:pt>
    <dgm:pt modelId="{5C1CB594-6088-4370-B678-98592F5D136C}">
      <dgm:prSet custT="1"/>
      <dgm:spPr/>
      <dgm:t>
        <a:bodyPr/>
        <a:lstStyle/>
        <a:p>
          <a:r>
            <a:rPr lang="ru-RU" sz="1200" b="1" dirty="0" smtClean="0">
              <a:latin typeface="Arial" pitchFamily="34" charset="0"/>
              <a:cs typeface="Arial" pitchFamily="34" charset="0"/>
            </a:rPr>
            <a:t>ЗАО «Технический Центр Интернет» (ТЦИ)</a:t>
          </a:r>
          <a:endParaRPr lang="ru-RU" sz="1200" b="1" dirty="0">
            <a:latin typeface="Arial" pitchFamily="34" charset="0"/>
            <a:cs typeface="Arial" pitchFamily="34" charset="0"/>
          </a:endParaRPr>
        </a:p>
      </dgm:t>
    </dgm:pt>
    <dgm:pt modelId="{C1088D02-6385-4C07-B9C8-D8C8C9E6A023}" type="parTrans" cxnId="{7C8C1E6B-0351-4C76-9370-D4073DB5A39B}">
      <dgm:prSet/>
      <dgm:spPr/>
      <dgm:t>
        <a:bodyPr/>
        <a:lstStyle/>
        <a:p>
          <a:endParaRPr lang="ru-RU"/>
        </a:p>
      </dgm:t>
    </dgm:pt>
    <dgm:pt modelId="{5174053F-64DA-44F8-905B-1CDA0237637C}" type="sibTrans" cxnId="{7C8C1E6B-0351-4C76-9370-D4073DB5A39B}">
      <dgm:prSet/>
      <dgm:spPr/>
      <dgm:t>
        <a:bodyPr/>
        <a:lstStyle/>
        <a:p>
          <a:endParaRPr lang="ru-RU" b="1"/>
        </a:p>
      </dgm:t>
    </dgm:pt>
    <dgm:pt modelId="{CAA2953B-26C8-4B87-9CCD-F1BE83E563D0}" type="pres">
      <dgm:prSet presAssocID="{C655AA6D-1D53-4C3C-8BA7-770E8ABFAEE6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A3E36F6-A637-4062-A871-922CE617CF4C}" type="pres">
      <dgm:prSet presAssocID="{D54F41E6-B4D8-44BF-8007-72F3FF573E51}" presName="centerShape" presStyleLbl="node0" presStyleIdx="0" presStyleCnt="1" custScaleX="114500" custScaleY="82632"/>
      <dgm:spPr/>
      <dgm:t>
        <a:bodyPr/>
        <a:lstStyle/>
        <a:p>
          <a:endParaRPr lang="ru-RU"/>
        </a:p>
      </dgm:t>
    </dgm:pt>
    <dgm:pt modelId="{F0696445-8BC4-48E2-8CA3-1EFC352F2314}" type="pres">
      <dgm:prSet presAssocID="{2D427C3F-1361-407E-86C3-B1F0F79E7B7E}" presName="node" presStyleLbl="node1" presStyleIdx="0" presStyleCnt="9" custScaleX="173234" custScaleY="114215" custRadScaleRad="98575" custRadScaleInc="-255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91F5B2-6FBE-4A77-93C1-8AA5235B0244}" type="pres">
      <dgm:prSet presAssocID="{2D427C3F-1361-407E-86C3-B1F0F79E7B7E}" presName="dummy" presStyleCnt="0"/>
      <dgm:spPr/>
    </dgm:pt>
    <dgm:pt modelId="{DE3F47E8-CD3E-4B2E-B83A-6183AB0FA166}" type="pres">
      <dgm:prSet presAssocID="{31AD9D03-5625-4799-AF77-09F620DF4611}" presName="sibTrans" presStyleLbl="sibTrans2D1" presStyleIdx="0" presStyleCnt="9" custScaleX="114500" custScaleY="82632"/>
      <dgm:spPr/>
      <dgm:t>
        <a:bodyPr/>
        <a:lstStyle/>
        <a:p>
          <a:endParaRPr lang="ru-RU"/>
        </a:p>
      </dgm:t>
    </dgm:pt>
    <dgm:pt modelId="{B7FDE859-158F-4684-93E4-D4A4E770EACE}" type="pres">
      <dgm:prSet presAssocID="{7A5F547D-EFE6-4634-87A3-05E0DF137907}" presName="node" presStyleLbl="node1" presStyleIdx="1" presStyleCnt="9" custScaleX="173234" custScaleY="1142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24F01D-C239-409A-9426-2BAEB4E9721A}" type="pres">
      <dgm:prSet presAssocID="{7A5F547D-EFE6-4634-87A3-05E0DF137907}" presName="dummy" presStyleCnt="0"/>
      <dgm:spPr/>
    </dgm:pt>
    <dgm:pt modelId="{CF8E1792-6295-4164-BE5D-EA998F9DD8F4}" type="pres">
      <dgm:prSet presAssocID="{4130DE4C-8586-48F6-8E7D-E3C6D15705D4}" presName="sibTrans" presStyleLbl="sibTrans2D1" presStyleIdx="1" presStyleCnt="9" custScaleX="114500" custScaleY="82632"/>
      <dgm:spPr/>
      <dgm:t>
        <a:bodyPr/>
        <a:lstStyle/>
        <a:p>
          <a:endParaRPr lang="ru-RU"/>
        </a:p>
      </dgm:t>
    </dgm:pt>
    <dgm:pt modelId="{32F48CD8-58C7-42F8-9117-1DDBE54BB128}" type="pres">
      <dgm:prSet presAssocID="{74AE59EA-6C6D-48F9-92BC-296ED6C9080C}" presName="node" presStyleLbl="node1" presStyleIdx="2" presStyleCnt="9" custScaleX="173234" custScaleY="1142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98182D-5F04-4C3D-88D5-B38189FEAA59}" type="pres">
      <dgm:prSet presAssocID="{74AE59EA-6C6D-48F9-92BC-296ED6C9080C}" presName="dummy" presStyleCnt="0"/>
      <dgm:spPr/>
    </dgm:pt>
    <dgm:pt modelId="{2948A179-6B3F-4110-9E17-08C41B862A8D}" type="pres">
      <dgm:prSet presAssocID="{37B6C8AA-B5B1-4370-A1F5-5DEDAB5A2822}" presName="sibTrans" presStyleLbl="sibTrans2D1" presStyleIdx="2" presStyleCnt="9" custScaleX="114500" custScaleY="82632"/>
      <dgm:spPr/>
      <dgm:t>
        <a:bodyPr/>
        <a:lstStyle/>
        <a:p>
          <a:endParaRPr lang="ru-RU"/>
        </a:p>
      </dgm:t>
    </dgm:pt>
    <dgm:pt modelId="{D54531F1-81E7-457D-B932-E1179CC90EC9}" type="pres">
      <dgm:prSet presAssocID="{9D562593-FB95-41F1-BD6B-5FF18704118B}" presName="node" presStyleLbl="node1" presStyleIdx="3" presStyleCnt="9" custScaleX="173234" custScaleY="1142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F8F20B-D087-4C39-8584-42D55313D5F5}" type="pres">
      <dgm:prSet presAssocID="{9D562593-FB95-41F1-BD6B-5FF18704118B}" presName="dummy" presStyleCnt="0"/>
      <dgm:spPr/>
    </dgm:pt>
    <dgm:pt modelId="{F86605BB-22D8-4C9A-ADEA-0562A1319A04}" type="pres">
      <dgm:prSet presAssocID="{DDC940A5-B853-40DE-A7D0-4326FCFB760D}" presName="sibTrans" presStyleLbl="sibTrans2D1" presStyleIdx="3" presStyleCnt="9" custScaleX="114500" custScaleY="82632"/>
      <dgm:spPr/>
      <dgm:t>
        <a:bodyPr/>
        <a:lstStyle/>
        <a:p>
          <a:endParaRPr lang="ru-RU"/>
        </a:p>
      </dgm:t>
    </dgm:pt>
    <dgm:pt modelId="{AB85B598-7FAB-4680-A824-4775F03BDEA0}" type="pres">
      <dgm:prSet presAssocID="{F99AA020-84F0-469E-BBB8-863F3E53368F}" presName="node" presStyleLbl="node1" presStyleIdx="4" presStyleCnt="9" custScaleX="173234" custScaleY="1142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496822-3142-4F4B-A25A-9652B48D91CE}" type="pres">
      <dgm:prSet presAssocID="{F99AA020-84F0-469E-BBB8-863F3E53368F}" presName="dummy" presStyleCnt="0"/>
      <dgm:spPr/>
    </dgm:pt>
    <dgm:pt modelId="{B9FC4B2F-3842-4051-A8FE-87D8B234AB3A}" type="pres">
      <dgm:prSet presAssocID="{FE66810C-F7A7-4473-8CB1-93D6302437A8}" presName="sibTrans" presStyleLbl="sibTrans2D1" presStyleIdx="4" presStyleCnt="9" custScaleX="114500" custScaleY="82632"/>
      <dgm:spPr/>
      <dgm:t>
        <a:bodyPr/>
        <a:lstStyle/>
        <a:p>
          <a:endParaRPr lang="ru-RU"/>
        </a:p>
      </dgm:t>
    </dgm:pt>
    <dgm:pt modelId="{896398A4-268E-4390-AF48-93DCA6452BE1}" type="pres">
      <dgm:prSet presAssocID="{8FBF27C5-CF5E-4C9F-9454-C578C451C0D2}" presName="node" presStyleLbl="node1" presStyleIdx="5" presStyleCnt="9" custScaleX="173234" custScaleY="114215" custRadScaleRad="101300" custRadScaleInc="624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D20925-FD03-4543-927A-BD9897F37C37}" type="pres">
      <dgm:prSet presAssocID="{8FBF27C5-CF5E-4C9F-9454-C578C451C0D2}" presName="dummy" presStyleCnt="0"/>
      <dgm:spPr/>
    </dgm:pt>
    <dgm:pt modelId="{701E2BC6-87A9-4457-AAA8-D4C8B99F6EDB}" type="pres">
      <dgm:prSet presAssocID="{06E1BA89-4815-4DE5-B082-37D27ABB3269}" presName="sibTrans" presStyleLbl="sibTrans2D1" presStyleIdx="5" presStyleCnt="9" custScaleX="114500" custScaleY="82632"/>
      <dgm:spPr/>
      <dgm:t>
        <a:bodyPr/>
        <a:lstStyle/>
        <a:p>
          <a:endParaRPr lang="ru-RU"/>
        </a:p>
      </dgm:t>
    </dgm:pt>
    <dgm:pt modelId="{8D31F4BB-1ED0-4657-87D0-75EE8A581967}" type="pres">
      <dgm:prSet presAssocID="{FB4DC6CA-948B-47D2-9E98-A59CC341E2DF}" presName="node" presStyleLbl="node1" presStyleIdx="6" presStyleCnt="9" custScaleX="208043" custScaleY="114215" custRadScaleRad="102710" custRadScaleInc="474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7FA781-0259-445B-B699-0307575CDE58}" type="pres">
      <dgm:prSet presAssocID="{FB4DC6CA-948B-47D2-9E98-A59CC341E2DF}" presName="dummy" presStyleCnt="0"/>
      <dgm:spPr/>
    </dgm:pt>
    <dgm:pt modelId="{3FF8F2F4-532B-46D1-A902-3BAE96205353}" type="pres">
      <dgm:prSet presAssocID="{A00155E1-D35B-470B-B9E4-7E913495EA2B}" presName="sibTrans" presStyleLbl="sibTrans2D1" presStyleIdx="6" presStyleCnt="9" custScaleX="114500" custScaleY="82632"/>
      <dgm:spPr/>
      <dgm:t>
        <a:bodyPr/>
        <a:lstStyle/>
        <a:p>
          <a:endParaRPr lang="ru-RU"/>
        </a:p>
      </dgm:t>
    </dgm:pt>
    <dgm:pt modelId="{0DFAC025-25AA-41C1-842D-73748F5AD307}" type="pres">
      <dgm:prSet presAssocID="{263999F1-E990-41B3-BE64-1515D8F1E0FE}" presName="node" presStyleLbl="node1" presStyleIdx="7" presStyleCnt="9" custScaleX="173234" custScaleY="1142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9E7E24-8219-449F-A51A-A079145B1A66}" type="pres">
      <dgm:prSet presAssocID="{263999F1-E990-41B3-BE64-1515D8F1E0FE}" presName="dummy" presStyleCnt="0"/>
      <dgm:spPr/>
    </dgm:pt>
    <dgm:pt modelId="{05CA1EDA-FD0A-49AD-ADA1-89D65F4947F4}" type="pres">
      <dgm:prSet presAssocID="{8326CEB0-5082-4A27-97A6-08168722BFFD}" presName="sibTrans" presStyleLbl="sibTrans2D1" presStyleIdx="7" presStyleCnt="9" custScaleX="114500" custScaleY="82632"/>
      <dgm:spPr/>
      <dgm:t>
        <a:bodyPr/>
        <a:lstStyle/>
        <a:p>
          <a:endParaRPr lang="ru-RU"/>
        </a:p>
      </dgm:t>
    </dgm:pt>
    <dgm:pt modelId="{2E2D78D2-17A2-42A2-8DF2-1A4CC1B4FA85}" type="pres">
      <dgm:prSet presAssocID="{5C1CB594-6088-4370-B678-98592F5D136C}" presName="node" presStyleLbl="node1" presStyleIdx="8" presStyleCnt="9" custScaleX="204463" custScaleY="114215" custRadScaleRad="107778" custRadScaleInc="-616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0D0016-B27A-4064-AF64-8C5FEA86B51C}" type="pres">
      <dgm:prSet presAssocID="{5C1CB594-6088-4370-B678-98592F5D136C}" presName="dummy" presStyleCnt="0"/>
      <dgm:spPr/>
    </dgm:pt>
    <dgm:pt modelId="{FDA76E7A-A114-42AC-8591-D1FAF58DE3A5}" type="pres">
      <dgm:prSet presAssocID="{5174053F-64DA-44F8-905B-1CDA0237637C}" presName="sibTrans" presStyleLbl="sibTrans2D1" presStyleIdx="8" presStyleCnt="9" custScaleX="114500" custScaleY="82632"/>
      <dgm:spPr/>
      <dgm:t>
        <a:bodyPr/>
        <a:lstStyle/>
        <a:p>
          <a:endParaRPr lang="ru-RU"/>
        </a:p>
      </dgm:t>
    </dgm:pt>
  </dgm:ptLst>
  <dgm:cxnLst>
    <dgm:cxn modelId="{D617784C-0C4C-40A5-A216-2C7AAA2A7B25}" srcId="{D54F41E6-B4D8-44BF-8007-72F3FF573E51}" destId="{7A5F547D-EFE6-4634-87A3-05E0DF137907}" srcOrd="1" destOrd="0" parTransId="{AE1C7D2C-C144-4315-8F41-FBD255F36F61}" sibTransId="{4130DE4C-8586-48F6-8E7D-E3C6D15705D4}"/>
    <dgm:cxn modelId="{A8660E68-0F02-4789-802A-7B0A82E83E23}" srcId="{C655AA6D-1D53-4C3C-8BA7-770E8ABFAEE6}" destId="{D54F41E6-B4D8-44BF-8007-72F3FF573E51}" srcOrd="0" destOrd="0" parTransId="{F5FE0048-38A4-48F8-AE3A-1FCABBE1D052}" sibTransId="{B5EF956F-1708-4042-80DD-B2F3BC2719C5}"/>
    <dgm:cxn modelId="{39638DE5-87AF-45CE-870E-B1738542C18B}" type="presOf" srcId="{8326CEB0-5082-4A27-97A6-08168722BFFD}" destId="{05CA1EDA-FD0A-49AD-ADA1-89D65F4947F4}" srcOrd="0" destOrd="0" presId="urn:microsoft.com/office/officeart/2005/8/layout/radial6"/>
    <dgm:cxn modelId="{37CF315E-02F9-4AE6-B510-4A04D4EC0854}" srcId="{D54F41E6-B4D8-44BF-8007-72F3FF573E51}" destId="{9D562593-FB95-41F1-BD6B-5FF18704118B}" srcOrd="3" destOrd="0" parTransId="{934E00CC-9B6A-4C4E-890D-8CD81C8B03C3}" sibTransId="{DDC940A5-B853-40DE-A7D0-4326FCFB760D}"/>
    <dgm:cxn modelId="{3D1A9B47-8892-4BCA-BFC4-8AED5B1E4138}" type="presOf" srcId="{D54F41E6-B4D8-44BF-8007-72F3FF573E51}" destId="{8A3E36F6-A637-4062-A871-922CE617CF4C}" srcOrd="0" destOrd="0" presId="urn:microsoft.com/office/officeart/2005/8/layout/radial6"/>
    <dgm:cxn modelId="{E9DCF91B-DD83-46C6-8441-5AD6C7EFC764}" type="presOf" srcId="{06E1BA89-4815-4DE5-B082-37D27ABB3269}" destId="{701E2BC6-87A9-4457-AAA8-D4C8B99F6EDB}" srcOrd="0" destOrd="0" presId="urn:microsoft.com/office/officeart/2005/8/layout/radial6"/>
    <dgm:cxn modelId="{DD29F1F8-9208-4B2C-8953-E049941477C1}" srcId="{D54F41E6-B4D8-44BF-8007-72F3FF573E51}" destId="{74AE59EA-6C6D-48F9-92BC-296ED6C9080C}" srcOrd="2" destOrd="0" parTransId="{31AA7711-B677-4486-AEFE-9C298C5771BD}" sibTransId="{37B6C8AA-B5B1-4370-A1F5-5DEDAB5A2822}"/>
    <dgm:cxn modelId="{7A712620-5B6C-45BD-9E09-83E496365F02}" srcId="{D54F41E6-B4D8-44BF-8007-72F3FF573E51}" destId="{2D427C3F-1361-407E-86C3-B1F0F79E7B7E}" srcOrd="0" destOrd="0" parTransId="{CAE403F4-E23E-49F3-BB4D-E7EF36B9204C}" sibTransId="{31AD9D03-5625-4799-AF77-09F620DF4611}"/>
    <dgm:cxn modelId="{74AE2630-D04E-420E-8F1C-968FE419C7D7}" type="presOf" srcId="{9D562593-FB95-41F1-BD6B-5FF18704118B}" destId="{D54531F1-81E7-457D-B932-E1179CC90EC9}" srcOrd="0" destOrd="0" presId="urn:microsoft.com/office/officeart/2005/8/layout/radial6"/>
    <dgm:cxn modelId="{7C8C1E6B-0351-4C76-9370-D4073DB5A39B}" srcId="{D54F41E6-B4D8-44BF-8007-72F3FF573E51}" destId="{5C1CB594-6088-4370-B678-98592F5D136C}" srcOrd="8" destOrd="0" parTransId="{C1088D02-6385-4C07-B9C8-D8C8C9E6A023}" sibTransId="{5174053F-64DA-44F8-905B-1CDA0237637C}"/>
    <dgm:cxn modelId="{CF67C68D-1E7C-44C2-8C98-50617280B9CC}" srcId="{C655AA6D-1D53-4C3C-8BA7-770E8ABFAEE6}" destId="{DE49B0E8-56A1-4823-A1AE-8B0AAC76EFA2}" srcOrd="1" destOrd="0" parTransId="{8F67F9BB-8F24-4188-8D33-5FC59AA986FD}" sibTransId="{2932100B-8E1E-4562-9137-5DC8B11F1545}"/>
    <dgm:cxn modelId="{798BFF1A-9EE1-4DE2-BD8C-FE25A5FA3542}" type="presOf" srcId="{5C1CB594-6088-4370-B678-98592F5D136C}" destId="{2E2D78D2-17A2-42A2-8DF2-1A4CC1B4FA85}" srcOrd="0" destOrd="0" presId="urn:microsoft.com/office/officeart/2005/8/layout/radial6"/>
    <dgm:cxn modelId="{207BB707-1E8F-43C7-A1B8-CAEC475EA3FA}" srcId="{D54F41E6-B4D8-44BF-8007-72F3FF573E51}" destId="{8FBF27C5-CF5E-4C9F-9454-C578C451C0D2}" srcOrd="5" destOrd="0" parTransId="{BD1ADBAF-4B34-4298-9975-778B706B1DDC}" sibTransId="{06E1BA89-4815-4DE5-B082-37D27ABB3269}"/>
    <dgm:cxn modelId="{24EF377E-F7F2-430E-95EC-124B1DFCF51C}" type="presOf" srcId="{8FBF27C5-CF5E-4C9F-9454-C578C451C0D2}" destId="{896398A4-268E-4390-AF48-93DCA6452BE1}" srcOrd="0" destOrd="0" presId="urn:microsoft.com/office/officeart/2005/8/layout/radial6"/>
    <dgm:cxn modelId="{4A62E71C-A654-4B67-BE59-1AE6B7B2F0D6}" srcId="{D54F41E6-B4D8-44BF-8007-72F3FF573E51}" destId="{263999F1-E990-41B3-BE64-1515D8F1E0FE}" srcOrd="7" destOrd="0" parTransId="{19E9BFFF-5EE0-4491-B61D-2D7A5826CBBB}" sibTransId="{8326CEB0-5082-4A27-97A6-08168722BFFD}"/>
    <dgm:cxn modelId="{712D2694-B16F-4125-BCD4-ED9378C500F7}" type="presOf" srcId="{C655AA6D-1D53-4C3C-8BA7-770E8ABFAEE6}" destId="{CAA2953B-26C8-4B87-9CCD-F1BE83E563D0}" srcOrd="0" destOrd="0" presId="urn:microsoft.com/office/officeart/2005/8/layout/radial6"/>
    <dgm:cxn modelId="{0ECB38ED-C576-40C0-B523-367E94A3A44E}" type="presOf" srcId="{263999F1-E990-41B3-BE64-1515D8F1E0FE}" destId="{0DFAC025-25AA-41C1-842D-73748F5AD307}" srcOrd="0" destOrd="0" presId="urn:microsoft.com/office/officeart/2005/8/layout/radial6"/>
    <dgm:cxn modelId="{1A3D6A51-0055-4AF6-A6F3-5225FC3702B6}" type="presOf" srcId="{37B6C8AA-B5B1-4370-A1F5-5DEDAB5A2822}" destId="{2948A179-6B3F-4110-9E17-08C41B862A8D}" srcOrd="0" destOrd="0" presId="urn:microsoft.com/office/officeart/2005/8/layout/radial6"/>
    <dgm:cxn modelId="{AB9BE621-4BFB-4F64-B7DE-9A1D155AD4D0}" type="presOf" srcId="{FB4DC6CA-948B-47D2-9E98-A59CC341E2DF}" destId="{8D31F4BB-1ED0-4657-87D0-75EE8A581967}" srcOrd="0" destOrd="0" presId="urn:microsoft.com/office/officeart/2005/8/layout/radial6"/>
    <dgm:cxn modelId="{0C1158EE-43A0-4A2D-955B-4EF7C70376EC}" type="presOf" srcId="{A00155E1-D35B-470B-B9E4-7E913495EA2B}" destId="{3FF8F2F4-532B-46D1-A902-3BAE96205353}" srcOrd="0" destOrd="0" presId="urn:microsoft.com/office/officeart/2005/8/layout/radial6"/>
    <dgm:cxn modelId="{EFEEB0B2-B3E3-4E59-99CF-45A1818AA192}" type="presOf" srcId="{4130DE4C-8586-48F6-8E7D-E3C6D15705D4}" destId="{CF8E1792-6295-4164-BE5D-EA998F9DD8F4}" srcOrd="0" destOrd="0" presId="urn:microsoft.com/office/officeart/2005/8/layout/radial6"/>
    <dgm:cxn modelId="{85FB16FA-F2BA-4831-BE4C-FED01AAA4F7F}" type="presOf" srcId="{7A5F547D-EFE6-4634-87A3-05E0DF137907}" destId="{B7FDE859-158F-4684-93E4-D4A4E770EACE}" srcOrd="0" destOrd="0" presId="urn:microsoft.com/office/officeart/2005/8/layout/radial6"/>
    <dgm:cxn modelId="{895D3CD9-ADEC-42A1-993B-5B755270E858}" type="presOf" srcId="{FE66810C-F7A7-4473-8CB1-93D6302437A8}" destId="{B9FC4B2F-3842-4051-A8FE-87D8B234AB3A}" srcOrd="0" destOrd="0" presId="urn:microsoft.com/office/officeart/2005/8/layout/radial6"/>
    <dgm:cxn modelId="{3E212C7A-382B-46BA-9F6F-6229739533C8}" srcId="{D54F41E6-B4D8-44BF-8007-72F3FF573E51}" destId="{FB4DC6CA-948B-47D2-9E98-A59CC341E2DF}" srcOrd="6" destOrd="0" parTransId="{F53BBFE1-9ABB-493C-807B-505A9E02DE69}" sibTransId="{A00155E1-D35B-470B-B9E4-7E913495EA2B}"/>
    <dgm:cxn modelId="{9BB2F86C-D28E-4FA1-A18A-A6B63DE47679}" type="presOf" srcId="{5174053F-64DA-44F8-905B-1CDA0237637C}" destId="{FDA76E7A-A114-42AC-8591-D1FAF58DE3A5}" srcOrd="0" destOrd="0" presId="urn:microsoft.com/office/officeart/2005/8/layout/radial6"/>
    <dgm:cxn modelId="{E3202A42-6781-45B0-9CD7-F9B5A9C16378}" srcId="{D54F41E6-B4D8-44BF-8007-72F3FF573E51}" destId="{F99AA020-84F0-469E-BBB8-863F3E53368F}" srcOrd="4" destOrd="0" parTransId="{525D36E4-4CB7-4999-A344-91BF1C57DAA7}" sibTransId="{FE66810C-F7A7-4473-8CB1-93D6302437A8}"/>
    <dgm:cxn modelId="{D8C8A040-E0C5-4D93-8E84-26F7EFA3BE33}" type="presOf" srcId="{2D427C3F-1361-407E-86C3-B1F0F79E7B7E}" destId="{F0696445-8BC4-48E2-8CA3-1EFC352F2314}" srcOrd="0" destOrd="0" presId="urn:microsoft.com/office/officeart/2005/8/layout/radial6"/>
    <dgm:cxn modelId="{E1F529BF-107B-4148-8953-91A42AF82EDE}" type="presOf" srcId="{DDC940A5-B853-40DE-A7D0-4326FCFB760D}" destId="{F86605BB-22D8-4C9A-ADEA-0562A1319A04}" srcOrd="0" destOrd="0" presId="urn:microsoft.com/office/officeart/2005/8/layout/radial6"/>
    <dgm:cxn modelId="{C928EA78-92F0-4ADC-961C-8BD8C8A84211}" type="presOf" srcId="{31AD9D03-5625-4799-AF77-09F620DF4611}" destId="{DE3F47E8-CD3E-4B2E-B83A-6183AB0FA166}" srcOrd="0" destOrd="0" presId="urn:microsoft.com/office/officeart/2005/8/layout/radial6"/>
    <dgm:cxn modelId="{0E71163F-EC8A-465A-BDBF-7BB514BB2A08}" type="presOf" srcId="{74AE59EA-6C6D-48F9-92BC-296ED6C9080C}" destId="{32F48CD8-58C7-42F8-9117-1DDBE54BB128}" srcOrd="0" destOrd="0" presId="urn:microsoft.com/office/officeart/2005/8/layout/radial6"/>
    <dgm:cxn modelId="{5BD521E1-DEBD-4835-8F1C-9F9B3CE27A4B}" type="presOf" srcId="{F99AA020-84F0-469E-BBB8-863F3E53368F}" destId="{AB85B598-7FAB-4680-A824-4775F03BDEA0}" srcOrd="0" destOrd="0" presId="urn:microsoft.com/office/officeart/2005/8/layout/radial6"/>
    <dgm:cxn modelId="{40B5603F-E33C-40FC-853A-E3609C2FA07A}" type="presParOf" srcId="{CAA2953B-26C8-4B87-9CCD-F1BE83E563D0}" destId="{8A3E36F6-A637-4062-A871-922CE617CF4C}" srcOrd="0" destOrd="0" presId="urn:microsoft.com/office/officeart/2005/8/layout/radial6"/>
    <dgm:cxn modelId="{89E50BB2-699D-4CE3-BFAA-B190B14E5A59}" type="presParOf" srcId="{CAA2953B-26C8-4B87-9CCD-F1BE83E563D0}" destId="{F0696445-8BC4-48E2-8CA3-1EFC352F2314}" srcOrd="1" destOrd="0" presId="urn:microsoft.com/office/officeart/2005/8/layout/radial6"/>
    <dgm:cxn modelId="{F99D2CFF-9837-466F-94DF-6E612E2A5901}" type="presParOf" srcId="{CAA2953B-26C8-4B87-9CCD-F1BE83E563D0}" destId="{8C91F5B2-6FBE-4A77-93C1-8AA5235B0244}" srcOrd="2" destOrd="0" presId="urn:microsoft.com/office/officeart/2005/8/layout/radial6"/>
    <dgm:cxn modelId="{CC9D5050-5150-4170-95CD-99DEE7EC9946}" type="presParOf" srcId="{CAA2953B-26C8-4B87-9CCD-F1BE83E563D0}" destId="{DE3F47E8-CD3E-4B2E-B83A-6183AB0FA166}" srcOrd="3" destOrd="0" presId="urn:microsoft.com/office/officeart/2005/8/layout/radial6"/>
    <dgm:cxn modelId="{697778B6-01F5-4FEC-BBAA-5FD623FC227E}" type="presParOf" srcId="{CAA2953B-26C8-4B87-9CCD-F1BE83E563D0}" destId="{B7FDE859-158F-4684-93E4-D4A4E770EACE}" srcOrd="4" destOrd="0" presId="urn:microsoft.com/office/officeart/2005/8/layout/radial6"/>
    <dgm:cxn modelId="{511A5352-966D-49D5-AEDC-9776D04E51E6}" type="presParOf" srcId="{CAA2953B-26C8-4B87-9CCD-F1BE83E563D0}" destId="{9424F01D-C239-409A-9426-2BAEB4E9721A}" srcOrd="5" destOrd="0" presId="urn:microsoft.com/office/officeart/2005/8/layout/radial6"/>
    <dgm:cxn modelId="{C65832E4-8D23-4741-ACF7-590EFFB67FFE}" type="presParOf" srcId="{CAA2953B-26C8-4B87-9CCD-F1BE83E563D0}" destId="{CF8E1792-6295-4164-BE5D-EA998F9DD8F4}" srcOrd="6" destOrd="0" presId="urn:microsoft.com/office/officeart/2005/8/layout/radial6"/>
    <dgm:cxn modelId="{02BDA003-D2FE-469E-9898-FB820EF351E6}" type="presParOf" srcId="{CAA2953B-26C8-4B87-9CCD-F1BE83E563D0}" destId="{32F48CD8-58C7-42F8-9117-1DDBE54BB128}" srcOrd="7" destOrd="0" presId="urn:microsoft.com/office/officeart/2005/8/layout/radial6"/>
    <dgm:cxn modelId="{3F674789-760D-4CC3-A930-DD30F72A9EE7}" type="presParOf" srcId="{CAA2953B-26C8-4B87-9CCD-F1BE83E563D0}" destId="{2D98182D-5F04-4C3D-88D5-B38189FEAA59}" srcOrd="8" destOrd="0" presId="urn:microsoft.com/office/officeart/2005/8/layout/radial6"/>
    <dgm:cxn modelId="{CF1092B7-BBD7-4311-B3D8-E2F2F10260D3}" type="presParOf" srcId="{CAA2953B-26C8-4B87-9CCD-F1BE83E563D0}" destId="{2948A179-6B3F-4110-9E17-08C41B862A8D}" srcOrd="9" destOrd="0" presId="urn:microsoft.com/office/officeart/2005/8/layout/radial6"/>
    <dgm:cxn modelId="{D7D1E244-49D6-43B6-B663-96EB1EE484B4}" type="presParOf" srcId="{CAA2953B-26C8-4B87-9CCD-F1BE83E563D0}" destId="{D54531F1-81E7-457D-B932-E1179CC90EC9}" srcOrd="10" destOrd="0" presId="urn:microsoft.com/office/officeart/2005/8/layout/radial6"/>
    <dgm:cxn modelId="{ED7120C7-06AC-4CFA-95D2-16D5835D137E}" type="presParOf" srcId="{CAA2953B-26C8-4B87-9CCD-F1BE83E563D0}" destId="{E7F8F20B-D087-4C39-8584-42D55313D5F5}" srcOrd="11" destOrd="0" presId="urn:microsoft.com/office/officeart/2005/8/layout/radial6"/>
    <dgm:cxn modelId="{CB338485-278D-499C-8276-28745AB498EC}" type="presParOf" srcId="{CAA2953B-26C8-4B87-9CCD-F1BE83E563D0}" destId="{F86605BB-22D8-4C9A-ADEA-0562A1319A04}" srcOrd="12" destOrd="0" presId="urn:microsoft.com/office/officeart/2005/8/layout/radial6"/>
    <dgm:cxn modelId="{1D4FFF45-F6B7-498E-B25F-0F897C910286}" type="presParOf" srcId="{CAA2953B-26C8-4B87-9CCD-F1BE83E563D0}" destId="{AB85B598-7FAB-4680-A824-4775F03BDEA0}" srcOrd="13" destOrd="0" presId="urn:microsoft.com/office/officeart/2005/8/layout/radial6"/>
    <dgm:cxn modelId="{D461613C-BD24-421D-AF9D-C19A582A0107}" type="presParOf" srcId="{CAA2953B-26C8-4B87-9CCD-F1BE83E563D0}" destId="{AA496822-3142-4F4B-A25A-9652B48D91CE}" srcOrd="14" destOrd="0" presId="urn:microsoft.com/office/officeart/2005/8/layout/radial6"/>
    <dgm:cxn modelId="{9028ABB8-A5D8-4C19-951D-9F9BBA0EF6D5}" type="presParOf" srcId="{CAA2953B-26C8-4B87-9CCD-F1BE83E563D0}" destId="{B9FC4B2F-3842-4051-A8FE-87D8B234AB3A}" srcOrd="15" destOrd="0" presId="urn:microsoft.com/office/officeart/2005/8/layout/radial6"/>
    <dgm:cxn modelId="{182E1AC2-6F8D-4556-AC6C-414B4553002D}" type="presParOf" srcId="{CAA2953B-26C8-4B87-9CCD-F1BE83E563D0}" destId="{896398A4-268E-4390-AF48-93DCA6452BE1}" srcOrd="16" destOrd="0" presId="urn:microsoft.com/office/officeart/2005/8/layout/radial6"/>
    <dgm:cxn modelId="{4EDDBFAD-35DD-4365-B672-88D4E517B484}" type="presParOf" srcId="{CAA2953B-26C8-4B87-9CCD-F1BE83E563D0}" destId="{B0D20925-FD03-4543-927A-BD9897F37C37}" srcOrd="17" destOrd="0" presId="urn:microsoft.com/office/officeart/2005/8/layout/radial6"/>
    <dgm:cxn modelId="{73365D3D-0463-4D39-B1E1-E59CC991F5FB}" type="presParOf" srcId="{CAA2953B-26C8-4B87-9CCD-F1BE83E563D0}" destId="{701E2BC6-87A9-4457-AAA8-D4C8B99F6EDB}" srcOrd="18" destOrd="0" presId="urn:microsoft.com/office/officeart/2005/8/layout/radial6"/>
    <dgm:cxn modelId="{D6E39795-4A46-4B5D-82C7-7F6556911A04}" type="presParOf" srcId="{CAA2953B-26C8-4B87-9CCD-F1BE83E563D0}" destId="{8D31F4BB-1ED0-4657-87D0-75EE8A581967}" srcOrd="19" destOrd="0" presId="urn:microsoft.com/office/officeart/2005/8/layout/radial6"/>
    <dgm:cxn modelId="{AE715EB1-5DD4-407E-91CA-58CD6F16B453}" type="presParOf" srcId="{CAA2953B-26C8-4B87-9CCD-F1BE83E563D0}" destId="{5D7FA781-0259-445B-B699-0307575CDE58}" srcOrd="20" destOrd="0" presId="urn:microsoft.com/office/officeart/2005/8/layout/radial6"/>
    <dgm:cxn modelId="{88D4E8F9-272B-4197-B7BD-24CA239C69D1}" type="presParOf" srcId="{CAA2953B-26C8-4B87-9CCD-F1BE83E563D0}" destId="{3FF8F2F4-532B-46D1-A902-3BAE96205353}" srcOrd="21" destOrd="0" presId="urn:microsoft.com/office/officeart/2005/8/layout/radial6"/>
    <dgm:cxn modelId="{63B96D38-175B-4245-BE37-E7E69DEA9746}" type="presParOf" srcId="{CAA2953B-26C8-4B87-9CCD-F1BE83E563D0}" destId="{0DFAC025-25AA-41C1-842D-73748F5AD307}" srcOrd="22" destOrd="0" presId="urn:microsoft.com/office/officeart/2005/8/layout/radial6"/>
    <dgm:cxn modelId="{A6C00C70-8246-4E37-B58D-8D25CAF478DA}" type="presParOf" srcId="{CAA2953B-26C8-4B87-9CCD-F1BE83E563D0}" destId="{F59E7E24-8219-449F-A51A-A079145B1A66}" srcOrd="23" destOrd="0" presId="urn:microsoft.com/office/officeart/2005/8/layout/radial6"/>
    <dgm:cxn modelId="{8B8D073C-333B-4B73-BE21-3921B4435740}" type="presParOf" srcId="{CAA2953B-26C8-4B87-9CCD-F1BE83E563D0}" destId="{05CA1EDA-FD0A-49AD-ADA1-89D65F4947F4}" srcOrd="24" destOrd="0" presId="urn:microsoft.com/office/officeart/2005/8/layout/radial6"/>
    <dgm:cxn modelId="{BEE1AB7D-E9C2-4305-A8AB-7B2A4034C044}" type="presParOf" srcId="{CAA2953B-26C8-4B87-9CCD-F1BE83E563D0}" destId="{2E2D78D2-17A2-42A2-8DF2-1A4CC1B4FA85}" srcOrd="25" destOrd="0" presId="urn:microsoft.com/office/officeart/2005/8/layout/radial6"/>
    <dgm:cxn modelId="{7B48A04F-AFB3-45CE-93AB-3C718DB3C4EB}" type="presParOf" srcId="{CAA2953B-26C8-4B87-9CCD-F1BE83E563D0}" destId="{810D0016-B27A-4064-AF64-8C5FEA86B51C}" srcOrd="26" destOrd="0" presId="urn:microsoft.com/office/officeart/2005/8/layout/radial6"/>
    <dgm:cxn modelId="{7079A60B-2A78-44CB-8EB4-81D406794711}" type="presParOf" srcId="{CAA2953B-26C8-4B87-9CCD-F1BE83E563D0}" destId="{FDA76E7A-A114-42AC-8591-D1FAF58DE3A5}" srcOrd="27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A76E7A-A114-42AC-8591-D1FAF58DE3A5}">
      <dsp:nvSpPr>
        <dsp:cNvPr id="0" name=""/>
        <dsp:cNvSpPr/>
      </dsp:nvSpPr>
      <dsp:spPr>
        <a:xfrm>
          <a:off x="1165152" y="847700"/>
          <a:ext cx="5047487" cy="3642655"/>
        </a:xfrm>
        <a:prstGeom prst="blockArc">
          <a:avLst>
            <a:gd name="adj1" fmla="val 13623319"/>
            <a:gd name="adj2" fmla="val 16419463"/>
            <a:gd name="adj3" fmla="val 3055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CA1EDA-FD0A-49AD-ADA1-89D65F4947F4}">
      <dsp:nvSpPr>
        <dsp:cNvPr id="0" name=""/>
        <dsp:cNvSpPr/>
      </dsp:nvSpPr>
      <dsp:spPr>
        <a:xfrm>
          <a:off x="1462929" y="505881"/>
          <a:ext cx="5047487" cy="3642655"/>
        </a:xfrm>
        <a:prstGeom prst="blockArc">
          <a:avLst>
            <a:gd name="adj1" fmla="val 10903567"/>
            <a:gd name="adj2" fmla="val 12903984"/>
            <a:gd name="adj3" fmla="val 3055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F8F2F4-532B-46D1-A902-3BAE96205353}">
      <dsp:nvSpPr>
        <dsp:cNvPr id="0" name=""/>
        <dsp:cNvSpPr/>
      </dsp:nvSpPr>
      <dsp:spPr>
        <a:xfrm>
          <a:off x="1410128" y="920698"/>
          <a:ext cx="5047487" cy="3642655"/>
        </a:xfrm>
        <a:prstGeom prst="blockArc">
          <a:avLst>
            <a:gd name="adj1" fmla="val 9516342"/>
            <a:gd name="adj2" fmla="val 11566914"/>
            <a:gd name="adj3" fmla="val 305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1E2BC6-87A9-4457-AAA8-D4C8B99F6EDB}">
      <dsp:nvSpPr>
        <dsp:cNvPr id="0" name=""/>
        <dsp:cNvSpPr/>
      </dsp:nvSpPr>
      <dsp:spPr>
        <a:xfrm>
          <a:off x="1365495" y="815080"/>
          <a:ext cx="5047487" cy="3642655"/>
        </a:xfrm>
        <a:prstGeom prst="blockArc">
          <a:avLst>
            <a:gd name="adj1" fmla="val 7006626"/>
            <a:gd name="adj2" fmla="val 9334711"/>
            <a:gd name="adj3" fmla="val 3055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FC4B2F-3842-4051-A8FE-87D8B234AB3A}">
      <dsp:nvSpPr>
        <dsp:cNvPr id="0" name=""/>
        <dsp:cNvSpPr/>
      </dsp:nvSpPr>
      <dsp:spPr>
        <a:xfrm>
          <a:off x="1395649" y="830593"/>
          <a:ext cx="5047487" cy="3642655"/>
        </a:xfrm>
        <a:prstGeom prst="blockArc">
          <a:avLst>
            <a:gd name="adj1" fmla="val 4140327"/>
            <a:gd name="adj2" fmla="val 7060337"/>
            <a:gd name="adj3" fmla="val 3055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6605BB-22D8-4C9A-ADEA-0562A1319A04}">
      <dsp:nvSpPr>
        <dsp:cNvPr id="0" name=""/>
        <dsp:cNvSpPr/>
      </dsp:nvSpPr>
      <dsp:spPr>
        <a:xfrm>
          <a:off x="1430939" y="817401"/>
          <a:ext cx="5047487" cy="3642655"/>
        </a:xfrm>
        <a:prstGeom prst="blockArc">
          <a:avLst>
            <a:gd name="adj1" fmla="val 1800000"/>
            <a:gd name="adj2" fmla="val 4200000"/>
            <a:gd name="adj3" fmla="val 3055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48A179-6B3F-4110-9E17-08C41B862A8D}">
      <dsp:nvSpPr>
        <dsp:cNvPr id="0" name=""/>
        <dsp:cNvSpPr/>
      </dsp:nvSpPr>
      <dsp:spPr>
        <a:xfrm>
          <a:off x="1430939" y="817401"/>
          <a:ext cx="5047487" cy="3642655"/>
        </a:xfrm>
        <a:prstGeom prst="blockArc">
          <a:avLst>
            <a:gd name="adj1" fmla="val 21000000"/>
            <a:gd name="adj2" fmla="val 1800000"/>
            <a:gd name="adj3" fmla="val 3055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8E1792-6295-4164-BE5D-EA998F9DD8F4}">
      <dsp:nvSpPr>
        <dsp:cNvPr id="0" name=""/>
        <dsp:cNvSpPr/>
      </dsp:nvSpPr>
      <dsp:spPr>
        <a:xfrm>
          <a:off x="1430939" y="817401"/>
          <a:ext cx="5047487" cy="3642655"/>
        </a:xfrm>
        <a:prstGeom prst="blockArc">
          <a:avLst>
            <a:gd name="adj1" fmla="val 18600000"/>
            <a:gd name="adj2" fmla="val 21000000"/>
            <a:gd name="adj3" fmla="val 305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3F47E8-CD3E-4B2E-B83A-6183AB0FA166}">
      <dsp:nvSpPr>
        <dsp:cNvPr id="0" name=""/>
        <dsp:cNvSpPr/>
      </dsp:nvSpPr>
      <dsp:spPr>
        <a:xfrm>
          <a:off x="1465815" y="846053"/>
          <a:ext cx="5047487" cy="3642655"/>
        </a:xfrm>
        <a:prstGeom prst="blockArc">
          <a:avLst>
            <a:gd name="adj1" fmla="val 15942861"/>
            <a:gd name="adj2" fmla="val 18528509"/>
            <a:gd name="adj3" fmla="val 3055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3E36F6-A637-4062-A871-922CE617CF4C}">
      <dsp:nvSpPr>
        <dsp:cNvPr id="0" name=""/>
        <dsp:cNvSpPr/>
      </dsp:nvSpPr>
      <dsp:spPr>
        <a:xfrm>
          <a:off x="3189680" y="2086643"/>
          <a:ext cx="1530006" cy="11041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Регуляторы Рунета</a:t>
          </a:r>
          <a:endParaRPr lang="ru-RU" sz="1600" b="1" kern="1200" dirty="0"/>
        </a:p>
      </dsp:txBody>
      <dsp:txXfrm>
        <a:off x="3413744" y="2248345"/>
        <a:ext cx="1081878" cy="780766"/>
      </dsp:txXfrm>
    </dsp:sp>
    <dsp:sp modelId="{F0696445-8BC4-48E2-8CA3-1EFC352F2314}">
      <dsp:nvSpPr>
        <dsp:cNvPr id="0" name=""/>
        <dsp:cNvSpPr/>
      </dsp:nvSpPr>
      <dsp:spPr>
        <a:xfrm>
          <a:off x="3017168" y="-31189"/>
          <a:ext cx="1620388" cy="106833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err="1" smtClean="0">
              <a:latin typeface="Arial" pitchFamily="34" charset="0"/>
              <a:cs typeface="Arial" pitchFamily="34" charset="0"/>
            </a:rPr>
            <a:t>Минкомсвязь</a:t>
          </a:r>
          <a:r>
            <a:rPr lang="ru-RU" sz="1200" b="1" kern="1200" dirty="0" smtClean="0">
              <a:latin typeface="Arial" pitchFamily="34" charset="0"/>
              <a:cs typeface="Arial" pitchFamily="34" charset="0"/>
            </a:rPr>
            <a:t> России</a:t>
          </a:r>
          <a:endParaRPr lang="ru-RU" sz="1200" b="1" kern="1200" dirty="0"/>
        </a:p>
      </dsp:txBody>
      <dsp:txXfrm>
        <a:off x="3254468" y="125265"/>
        <a:ext cx="1145788" cy="755430"/>
      </dsp:txXfrm>
    </dsp:sp>
    <dsp:sp modelId="{B7FDE859-158F-4684-93E4-D4A4E770EACE}">
      <dsp:nvSpPr>
        <dsp:cNvPr id="0" name=""/>
        <dsp:cNvSpPr/>
      </dsp:nvSpPr>
      <dsp:spPr>
        <a:xfrm>
          <a:off x="4539640" y="441883"/>
          <a:ext cx="1620388" cy="106833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Arial" pitchFamily="34" charset="0"/>
              <a:cs typeface="Arial" pitchFamily="34" charset="0"/>
            </a:rPr>
            <a:t>Роспечать</a:t>
          </a:r>
          <a:endParaRPr lang="ru-RU" sz="1200" b="1" kern="1200" dirty="0">
            <a:latin typeface="Arial" pitchFamily="34" charset="0"/>
            <a:cs typeface="Arial" pitchFamily="34" charset="0"/>
          </a:endParaRPr>
        </a:p>
      </dsp:txBody>
      <dsp:txXfrm>
        <a:off x="4776940" y="598337"/>
        <a:ext cx="1145788" cy="755430"/>
      </dsp:txXfrm>
    </dsp:sp>
    <dsp:sp modelId="{32F48CD8-58C7-42F8-9117-1DDBE54BB128}">
      <dsp:nvSpPr>
        <dsp:cNvPr id="0" name=""/>
        <dsp:cNvSpPr/>
      </dsp:nvSpPr>
      <dsp:spPr>
        <a:xfrm>
          <a:off x="5281984" y="1727661"/>
          <a:ext cx="1620388" cy="106833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err="1" smtClean="0">
              <a:latin typeface="Arial" pitchFamily="34" charset="0"/>
              <a:cs typeface="Arial" pitchFamily="34" charset="0"/>
            </a:rPr>
            <a:t>Роскомнадзор</a:t>
          </a:r>
          <a:endParaRPr lang="ru-RU" sz="1200" b="1" kern="1200" dirty="0">
            <a:latin typeface="Arial" pitchFamily="34" charset="0"/>
            <a:cs typeface="Arial" pitchFamily="34" charset="0"/>
          </a:endParaRPr>
        </a:p>
      </dsp:txBody>
      <dsp:txXfrm>
        <a:off x="5519284" y="1884115"/>
        <a:ext cx="1145788" cy="755430"/>
      </dsp:txXfrm>
    </dsp:sp>
    <dsp:sp modelId="{D54531F1-81E7-457D-B932-E1179CC90EC9}">
      <dsp:nvSpPr>
        <dsp:cNvPr id="0" name=""/>
        <dsp:cNvSpPr/>
      </dsp:nvSpPr>
      <dsp:spPr>
        <a:xfrm>
          <a:off x="5024171" y="3189793"/>
          <a:ext cx="1620388" cy="106833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Arial" pitchFamily="34" charset="0"/>
              <a:cs typeface="Arial" pitchFamily="34" charset="0"/>
            </a:rPr>
            <a:t>ГКРЧ</a:t>
          </a:r>
          <a:endParaRPr lang="ru-RU" sz="1200" b="1" kern="1200" dirty="0">
            <a:latin typeface="Arial" pitchFamily="34" charset="0"/>
            <a:cs typeface="Arial" pitchFamily="34" charset="0"/>
          </a:endParaRPr>
        </a:p>
      </dsp:txBody>
      <dsp:txXfrm>
        <a:off x="5261471" y="3346247"/>
        <a:ext cx="1145788" cy="755430"/>
      </dsp:txXfrm>
    </dsp:sp>
    <dsp:sp modelId="{AB85B598-7FAB-4680-A824-4775F03BDEA0}">
      <dsp:nvSpPr>
        <dsp:cNvPr id="0" name=""/>
        <dsp:cNvSpPr/>
      </dsp:nvSpPr>
      <dsp:spPr>
        <a:xfrm>
          <a:off x="3886833" y="4144133"/>
          <a:ext cx="1620388" cy="1068338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latin typeface="Arial" pitchFamily="34" charset="0"/>
              <a:cs typeface="Arial" pitchFamily="34" charset="0"/>
            </a:rPr>
            <a:t>ICANN</a:t>
          </a:r>
          <a:endParaRPr lang="ru-RU" sz="1200" b="1" kern="1200" dirty="0">
            <a:latin typeface="Arial" pitchFamily="34" charset="0"/>
            <a:cs typeface="Arial" pitchFamily="34" charset="0"/>
          </a:endParaRPr>
        </a:p>
      </dsp:txBody>
      <dsp:txXfrm>
        <a:off x="4124133" y="4300587"/>
        <a:ext cx="1145788" cy="755430"/>
      </dsp:txXfrm>
    </dsp:sp>
    <dsp:sp modelId="{896398A4-268E-4390-AF48-93DCA6452BE1}">
      <dsp:nvSpPr>
        <dsp:cNvPr id="0" name=""/>
        <dsp:cNvSpPr/>
      </dsp:nvSpPr>
      <dsp:spPr>
        <a:xfrm>
          <a:off x="2101204" y="4039959"/>
          <a:ext cx="1620388" cy="106833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Arial" pitchFamily="34" charset="0"/>
              <a:cs typeface="Arial" pitchFamily="34" charset="0"/>
            </a:rPr>
            <a:t>МСЭ</a:t>
          </a:r>
          <a:endParaRPr lang="ru-RU" sz="1200" b="1" kern="1200" dirty="0">
            <a:latin typeface="Arial" pitchFamily="34" charset="0"/>
            <a:cs typeface="Arial" pitchFamily="34" charset="0"/>
          </a:endParaRPr>
        </a:p>
      </dsp:txBody>
      <dsp:txXfrm>
        <a:off x="2338504" y="4196413"/>
        <a:ext cx="1145788" cy="755430"/>
      </dsp:txXfrm>
    </dsp:sp>
    <dsp:sp modelId="{8D31F4BB-1ED0-4657-87D0-75EE8A581967}">
      <dsp:nvSpPr>
        <dsp:cNvPr id="0" name=""/>
        <dsp:cNvSpPr/>
      </dsp:nvSpPr>
      <dsp:spPr>
        <a:xfrm>
          <a:off x="939973" y="2999609"/>
          <a:ext cx="1945982" cy="106833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Arial" pitchFamily="34" charset="0"/>
              <a:cs typeface="Arial" pitchFamily="34" charset="0"/>
            </a:rPr>
            <a:t>АНО «Координационный центр национального домена сети Интернет»</a:t>
          </a:r>
          <a:endParaRPr lang="ru-RU" sz="1200" b="1" kern="1200" dirty="0">
            <a:latin typeface="Arial" pitchFamily="34" charset="0"/>
            <a:cs typeface="Arial" pitchFamily="34" charset="0"/>
          </a:endParaRPr>
        </a:p>
      </dsp:txBody>
      <dsp:txXfrm>
        <a:off x="1224955" y="3156063"/>
        <a:ext cx="1376018" cy="755430"/>
      </dsp:txXfrm>
    </dsp:sp>
    <dsp:sp modelId="{0DFAC025-25AA-41C1-842D-73748F5AD307}">
      <dsp:nvSpPr>
        <dsp:cNvPr id="0" name=""/>
        <dsp:cNvSpPr/>
      </dsp:nvSpPr>
      <dsp:spPr>
        <a:xfrm>
          <a:off x="1006994" y="1727661"/>
          <a:ext cx="1620388" cy="106833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Arial" pitchFamily="34" charset="0"/>
              <a:cs typeface="Arial" pitchFamily="34" charset="0"/>
            </a:rPr>
            <a:t>Фонд Развития Интернет</a:t>
          </a:r>
          <a:endParaRPr lang="ru-RU" sz="1200" b="1" kern="1200" dirty="0">
            <a:latin typeface="Arial" pitchFamily="34" charset="0"/>
            <a:cs typeface="Arial" pitchFamily="34" charset="0"/>
          </a:endParaRPr>
        </a:p>
      </dsp:txBody>
      <dsp:txXfrm>
        <a:off x="1244294" y="1884115"/>
        <a:ext cx="1145788" cy="755430"/>
      </dsp:txXfrm>
    </dsp:sp>
    <dsp:sp modelId="{2E2D78D2-17A2-42A2-8DF2-1A4CC1B4FA85}">
      <dsp:nvSpPr>
        <dsp:cNvPr id="0" name=""/>
        <dsp:cNvSpPr/>
      </dsp:nvSpPr>
      <dsp:spPr>
        <a:xfrm>
          <a:off x="1253924" y="546049"/>
          <a:ext cx="1912496" cy="106833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Arial" pitchFamily="34" charset="0"/>
              <a:cs typeface="Arial" pitchFamily="34" charset="0"/>
            </a:rPr>
            <a:t>ЗАО «Технический Центр Интернет» (ТЦИ)</a:t>
          </a:r>
          <a:endParaRPr lang="ru-RU" sz="1200" b="1" kern="1200" dirty="0">
            <a:latin typeface="Arial" pitchFamily="34" charset="0"/>
            <a:cs typeface="Arial" pitchFamily="34" charset="0"/>
          </a:endParaRPr>
        </a:p>
      </dsp:txBody>
      <dsp:txXfrm>
        <a:off x="1534003" y="702503"/>
        <a:ext cx="1352338" cy="7554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AC6F122-9884-4568-8CD9-AC4BB978023A}" type="datetimeFigureOut">
              <a:rPr lang="en-US"/>
              <a:pPr>
                <a:defRPr/>
              </a:pPr>
              <a:t>5/24/2013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56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Click to edit Master text styles</a:t>
            </a:r>
          </a:p>
          <a:p>
            <a:pPr lvl="1"/>
            <a:r>
              <a:rPr lang="ru-RU" noProof="0" smtClean="0"/>
              <a:t>Second level</a:t>
            </a:r>
          </a:p>
          <a:p>
            <a:pPr lvl="2"/>
            <a:r>
              <a:rPr lang="ru-RU" noProof="0" smtClean="0"/>
              <a:t>Third level</a:t>
            </a:r>
          </a:p>
          <a:p>
            <a:pPr lvl="3"/>
            <a:r>
              <a:rPr lang="ru-RU" noProof="0" smtClean="0"/>
              <a:t>Fourth level</a:t>
            </a:r>
          </a:p>
          <a:p>
            <a:pPr lvl="4"/>
            <a:r>
              <a:rPr lang="ru-RU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6575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6575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44D8F2E-6A53-4821-821B-C4919FCD35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9335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ABF7391-F2D3-4E2E-9E83-1E59769D436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rtl="0"/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0C31277D-E1DD-4416-A307-EA951E8645FB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rtl="0"/>
            <a:endParaRPr lang="ru-RU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0C31277D-E1DD-4416-A307-EA951E8645FB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rtl="0"/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0C31277D-E1DD-4416-A307-EA951E8645FB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C31277D-E1DD-4416-A307-EA951E8645F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4772FB11-361B-4FD8-B24C-545463FC0ABC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4772FB11-361B-4FD8-B24C-545463FC0ABC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4772FB11-361B-4FD8-B24C-545463FC0ABC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4772FB11-361B-4FD8-B24C-545463FC0ABC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4772FB11-361B-4FD8-B24C-545463FC0ABC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772FB11-361B-4FD8-B24C-545463FC0ABC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4772FB11-361B-4FD8-B24C-545463FC0ABC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>
              <a:ea typeface="Geneva"/>
            </a:endParaRPr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772FB11-361B-4FD8-B24C-545463FC0ABC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772FB11-361B-4FD8-B24C-545463FC0ABC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4772FB11-361B-4FD8-B24C-545463FC0ABC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772FB11-361B-4FD8-B24C-545463FC0ABC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772FB11-361B-4FD8-B24C-545463FC0ABC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ABBBFF9-7298-46CD-BAD6-11F5292ADE8E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0EB9BD-934E-4D8D-AFC2-3CFABAC924FC}" type="datetimeFigureOut">
              <a:rPr lang="en-US"/>
              <a:pPr>
                <a:defRPr/>
              </a:pPr>
              <a:t>5/24/2013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012E52-3E5E-4ABA-A02B-638FA92696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428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7B7086-7736-4A36-A68F-392C9D0C00DD}" type="datetimeFigureOut">
              <a:rPr lang="en-US"/>
              <a:pPr>
                <a:defRPr/>
              </a:pPr>
              <a:t>5/24/2013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1232A-D51C-4CB7-A896-F85B679637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300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8191CB-A323-469C-BBB8-D29BDE5371CC}" type="datetimeFigureOut">
              <a:rPr lang="en-US"/>
              <a:pPr>
                <a:defRPr/>
              </a:pPr>
              <a:t>5/24/2013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2D9E95-3A3A-4559-ABD0-3093F1006C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982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504E83-CD54-4DEC-BC1D-09AFAFFD9D8B}" type="datetimeFigureOut">
              <a:rPr lang="en-US"/>
              <a:pPr>
                <a:defRPr/>
              </a:pPr>
              <a:t>5/24/2013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AABC84-74E4-4852-9495-D32E637176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279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D16EBC-05AF-4434-B0B6-F129FFE37A8F}" type="datetimeFigureOut">
              <a:rPr lang="en-US"/>
              <a:pPr>
                <a:defRPr/>
              </a:pPr>
              <a:t>5/24/2013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9905CA-E5D0-4ECF-98B8-03E3F19C39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818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1B0D0F-F79E-44B6-BECA-BD8C8E4DFD40}" type="datetimeFigureOut">
              <a:rPr lang="en-US"/>
              <a:pPr>
                <a:defRPr/>
              </a:pPr>
              <a:t>5/24/2013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540765-5209-4D6A-B43F-C8DAC40877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020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EA98A-B2E8-4989-BE8C-6E953317A713}" type="datetimeFigureOut">
              <a:rPr lang="en-US"/>
              <a:pPr>
                <a:defRPr/>
              </a:pPr>
              <a:t>5/24/2013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3ACA19-7A23-461C-988E-E07A7E948A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865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7A3C9-E58E-4007-8983-5715BDE3C7AA}" type="datetimeFigureOut">
              <a:rPr lang="en-US"/>
              <a:pPr>
                <a:defRPr/>
              </a:pPr>
              <a:t>5/24/2013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ADC953-8D22-445E-BA6E-1A1D298010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240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20F3F1-777E-46A4-88A2-C0CEC0A4E383}" type="datetimeFigureOut">
              <a:rPr lang="en-US"/>
              <a:pPr>
                <a:defRPr/>
              </a:pPr>
              <a:t>5/24/2013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685AC2-67CC-425E-991D-739FE45FAB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712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F80AC-932C-41B2-8094-39DDFDFB8D5E}" type="datetimeFigureOut">
              <a:rPr lang="en-US"/>
              <a:pPr>
                <a:defRPr/>
              </a:pPr>
              <a:t>5/24/2013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B62BD2-9957-4B97-804E-5EE016419F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653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79AC54-1294-4625-AAA3-A1A519B0EA92}" type="datetimeFigureOut">
              <a:rPr lang="en-US"/>
              <a:pPr>
                <a:defRPr/>
              </a:pPr>
              <a:t>5/24/2013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E1AC20-52D5-4B67-AF83-46DB63AEC0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3759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0EB9BD-934E-4D8D-AFC2-3CFABAC924F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012E52-3E5E-4ABA-A02B-638FA92696A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0677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7B7086-7736-4A36-A68F-392C9D0C00D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1232A-D51C-4CB7-A896-F85B679637B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0557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8191CB-A323-469C-BBB8-D29BDE5371C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2D9E95-3A3A-4559-ABD0-3093F1006C7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56967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504E83-CD54-4DEC-BC1D-09AFAFFD9D8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AABC84-74E4-4852-9495-D32E637176D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386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D16EBC-05AF-4434-B0B6-F129FFE37A8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9905CA-E5D0-4ECF-98B8-03E3F19C398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3536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1B0D0F-F79E-44B6-BECA-BD8C8E4DFD4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540765-5209-4D6A-B43F-C8DAC408770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1126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EA98A-B2E8-4989-BE8C-6E953317A71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3ACA19-7A23-461C-988E-E07A7E948AB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2828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7A3C9-E58E-4007-8983-5715BDE3C7A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ADC953-8D22-445E-BA6E-1A1D298010A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092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20F3F1-777E-46A4-88A2-C0CEC0A4E38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685AC2-67CC-425E-991D-739FE45FABF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9800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F80AC-932C-41B2-8094-39DDFDFB8D5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B62BD2-9957-4B97-804E-5EE016419F7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1056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79AC54-1294-4625-AAA3-A1A519B0EA9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E1AC20-52D5-4B67-AF83-46DB63AEC0F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7660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0EB9BD-934E-4D8D-AFC2-3CFABAC924F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012E52-3E5E-4ABA-A02B-638FA92696A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5573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7B7086-7736-4A36-A68F-392C9D0C00D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1232A-D51C-4CB7-A896-F85B679637B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5862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8191CB-A323-469C-BBB8-D29BDE5371C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2D9E95-3A3A-4559-ABD0-3093F1006C7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0299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504E83-CD54-4DEC-BC1D-09AFAFFD9D8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AABC84-74E4-4852-9495-D32E637176D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7487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D16EBC-05AF-4434-B0B6-F129FFE37A8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9905CA-E5D0-4ECF-98B8-03E3F19C398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0711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1B0D0F-F79E-44B6-BECA-BD8C8E4DFD4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540765-5209-4D6A-B43F-C8DAC408770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71173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EA98A-B2E8-4989-BE8C-6E953317A71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3ACA19-7A23-461C-988E-E07A7E948AB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6156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7A3C9-E58E-4007-8983-5715BDE3C7A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ADC953-8D22-445E-BA6E-1A1D298010A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7232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20F3F1-777E-46A4-88A2-C0CEC0A4E38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685AC2-67CC-425E-991D-739FE45FABF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65738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F80AC-932C-41B2-8094-39DDFDFB8D5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B62BD2-9957-4B97-804E-5EE016419F7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6981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79AC54-1294-4625-AAA3-A1A519B0EA9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E1AC20-52D5-4B67-AF83-46DB63AEC0F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84365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0EB9BD-934E-4D8D-AFC2-3CFABAC924F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012E52-3E5E-4ABA-A02B-638FA92696A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5764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7B7086-7736-4A36-A68F-392C9D0C00D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1232A-D51C-4CB7-A896-F85B679637B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66286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8191CB-A323-469C-BBB8-D29BDE5371C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2D9E95-3A3A-4559-ABD0-3093F1006C7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94366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504E83-CD54-4DEC-BC1D-09AFAFFD9D8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AABC84-74E4-4852-9495-D32E637176D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792984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D16EBC-05AF-4434-B0B6-F129FFE37A8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9905CA-E5D0-4ECF-98B8-03E3F19C398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78597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1B0D0F-F79E-44B6-BECA-BD8C8E4DFD4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540765-5209-4D6A-B43F-C8DAC408770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73522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EA98A-B2E8-4989-BE8C-6E953317A71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3ACA19-7A23-461C-988E-E07A7E948AB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56797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7A3C9-E58E-4007-8983-5715BDE3C7A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ADC953-8D22-445E-BA6E-1A1D298010A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95715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20F3F1-777E-46A4-88A2-C0CEC0A4E38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685AC2-67CC-425E-991D-739FE45FABF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43891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F80AC-932C-41B2-8094-39DDFDFB8D5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B62BD2-9957-4B97-804E-5EE016419F7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35622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79AC54-1294-4625-AAA3-A1A519B0EA9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E1AC20-52D5-4B67-AF83-46DB63AEC0F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04006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0EB9BD-934E-4D8D-AFC2-3CFABAC924F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012E52-3E5E-4ABA-A02B-638FA92696A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9359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7B7086-7736-4A36-A68F-392C9D0C00D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1232A-D51C-4CB7-A896-F85B679637B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27908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8191CB-A323-469C-BBB8-D29BDE5371C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2D9E95-3A3A-4559-ABD0-3093F1006C7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45142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504E83-CD54-4DEC-BC1D-09AFAFFD9D8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AABC84-74E4-4852-9495-D32E637176D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874557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D16EBC-05AF-4434-B0B6-F129FFE37A8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9905CA-E5D0-4ECF-98B8-03E3F19C398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84459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1B0D0F-F79E-44B6-BECA-BD8C8E4DFD4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540765-5209-4D6A-B43F-C8DAC408770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72043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EA98A-B2E8-4989-BE8C-6E953317A71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3ACA19-7A23-461C-988E-E07A7E948AB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33626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7A3C9-E58E-4007-8983-5715BDE3C7A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ADC953-8D22-445E-BA6E-1A1D298010A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09835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20F3F1-777E-46A4-88A2-C0CEC0A4E38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685AC2-67CC-425E-991D-739FE45FABF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15012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F80AC-932C-41B2-8094-39DDFDFB8D5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B62BD2-9957-4B97-804E-5EE016419F7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85462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79AC54-1294-4625-AAA3-A1A519B0EA9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E1AC20-52D5-4B67-AF83-46DB63AEC0F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61364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0EB9BD-934E-4D8D-AFC2-3CFABAC924F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012E52-3E5E-4ABA-A02B-638FA92696A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404558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7B7086-7736-4A36-A68F-392C9D0C00D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1232A-D51C-4CB7-A896-F85B679637B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63927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8191CB-A323-469C-BBB8-D29BDE5371C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2D9E95-3A3A-4559-ABD0-3093F1006C7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182290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504E83-CD54-4DEC-BC1D-09AFAFFD9D8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AABC84-74E4-4852-9495-D32E637176D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13043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D16EBC-05AF-4434-B0B6-F129FFE37A8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9905CA-E5D0-4ECF-98B8-03E3F19C398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46983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1B0D0F-F79E-44B6-BECA-BD8C8E4DFD4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540765-5209-4D6A-B43F-C8DAC408770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34401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EA98A-B2E8-4989-BE8C-6E953317A71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3ACA19-7A23-461C-988E-E07A7E948AB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40165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7A3C9-E58E-4007-8983-5715BDE3C7A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ADC953-8D22-445E-BA6E-1A1D298010A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70355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20F3F1-777E-46A4-88A2-C0CEC0A4E38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685AC2-67CC-425E-991D-739FE45FABF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34654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F80AC-932C-41B2-8094-39DDFDFB8D5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B62BD2-9957-4B97-804E-5EE016419F7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84708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79AC54-1294-4625-AAA3-A1A519B0EA9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E1AC20-52D5-4B67-AF83-46DB63AEC0F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415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edit Master title style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2A22C81-4A6E-457C-93B6-C48D645A0E97}" type="datetimeFigureOut">
              <a:rPr lang="en-US"/>
              <a:pPr>
                <a:defRPr/>
              </a:pPr>
              <a:t>5/24/2013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7E47DB2-47C6-4E9A-8E32-2F124CAA80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edit Master title style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2A22C81-4A6E-457C-93B6-C48D645A0E9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7E47DB2-47C6-4E9A-8E32-2F124CAA80A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603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edit Master title style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2A22C81-4A6E-457C-93B6-C48D645A0E9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7E47DB2-47C6-4E9A-8E32-2F124CAA80A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408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edit Master title style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2A22C81-4A6E-457C-93B6-C48D645A0E9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7E47DB2-47C6-4E9A-8E32-2F124CAA80A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747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edit Master title style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2A22C81-4A6E-457C-93B6-C48D645A0E9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7E47DB2-47C6-4E9A-8E32-2F124CAA80A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173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edit Master title style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2A22C81-4A6E-457C-93B6-C48D645A0E9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5/24/2013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7E47DB2-47C6-4E9A-8E32-2F124CAA80A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813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4.jp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diagramData" Target="../diagrams/data1.xml"/><Relationship Id="rId5" Type="http://schemas.openxmlformats.org/officeDocument/2006/relationships/image" Target="../media/image6.png"/><Relationship Id="rId10" Type="http://schemas.microsoft.com/office/2007/relationships/diagramDrawing" Target="../diagrams/drawing1.xml"/><Relationship Id="rId4" Type="http://schemas.openxmlformats.org/officeDocument/2006/relationships/image" Target="../media/image5.png"/><Relationship Id="rId9" Type="http://schemas.openxmlformats.org/officeDocument/2006/relationships/diagramColors" Target="../diagrams/colors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10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2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1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hyperlink" Target="http://www.rsoc.ru/news/rsoc/news20067.htm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Лого-МФИ Большое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744" y="5914589"/>
            <a:ext cx="2846642" cy="3535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0815" y="5483265"/>
            <a:ext cx="3405187" cy="117468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solidFill>
                  <a:srgbClr val="BF6595"/>
                </a:solidFill>
                <a:latin typeface="Arial"/>
                <a:cs typeface="Arial"/>
              </a:rPr>
              <a:t>«</a:t>
            </a:r>
            <a:r>
              <a:rPr lang="cs-CZ" sz="1000" dirty="0">
                <a:solidFill>
                  <a:srgbClr val="BF6595"/>
                </a:solidFill>
                <a:latin typeface="Arial"/>
                <a:cs typeface="Arial"/>
              </a:rPr>
              <a:t>МФИ Софт</a:t>
            </a:r>
            <a:r>
              <a:rPr lang="ru-RU" sz="1000" dirty="0" smtClean="0">
                <a:solidFill>
                  <a:srgbClr val="BF6595"/>
                </a:solidFill>
                <a:latin typeface="Arial"/>
                <a:cs typeface="Arial"/>
              </a:rPr>
              <a:t>» –</a:t>
            </a:r>
            <a:r>
              <a:rPr lang="cs-CZ" sz="1000" dirty="0" smtClean="0">
                <a:solidFill>
                  <a:srgbClr val="BF6595"/>
                </a:solidFill>
                <a:latin typeface="Arial"/>
                <a:cs typeface="Arial"/>
              </a:rPr>
              <a:t> Нижний Новгород </a:t>
            </a:r>
            <a:endParaRPr lang="ru-RU" sz="1000" dirty="0">
              <a:solidFill>
                <a:srgbClr val="BF6595"/>
              </a:solidFill>
              <a:latin typeface="Arial"/>
              <a:cs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rgbClr val="771F61"/>
                </a:solidFill>
                <a:latin typeface="Arial"/>
                <a:cs typeface="Arial"/>
              </a:rPr>
              <a:t>Вадим Солдатенков</a:t>
            </a:r>
            <a:r>
              <a:rPr lang="ru-RU" sz="1400" dirty="0">
                <a:solidFill>
                  <a:srgbClr val="771F61"/>
                </a:solidFill>
                <a:latin typeface="Arial"/>
                <a:cs typeface="Arial"/>
              </a:rPr>
              <a:t/>
            </a:r>
            <a:br>
              <a:rPr lang="ru-RU" sz="1400" dirty="0">
                <a:solidFill>
                  <a:srgbClr val="771F61"/>
                </a:solidFill>
                <a:latin typeface="Arial"/>
                <a:cs typeface="Arial"/>
              </a:rPr>
            </a:br>
            <a:r>
              <a:rPr lang="ru-RU" sz="1400" dirty="0">
                <a:solidFill>
                  <a:srgbClr val="771F61"/>
                </a:solidFill>
                <a:latin typeface="Arial"/>
                <a:cs typeface="Arial"/>
              </a:rPr>
              <a:t>Ведущий специалист </a:t>
            </a:r>
            <a:r>
              <a:rPr lang="ru-RU" sz="1400" dirty="0" smtClean="0">
                <a:solidFill>
                  <a:srgbClr val="771F61"/>
                </a:solidFill>
                <a:latin typeface="Arial"/>
                <a:cs typeface="Arial"/>
              </a:rPr>
              <a:t>направления </a:t>
            </a:r>
            <a:endParaRPr lang="en-US" sz="1400" dirty="0" smtClean="0">
              <a:solidFill>
                <a:srgbClr val="771F61"/>
              </a:solidFill>
              <a:latin typeface="Arial"/>
              <a:cs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solidFill>
                  <a:srgbClr val="771F61"/>
                </a:solidFill>
                <a:latin typeface="Arial"/>
                <a:cs typeface="Arial"/>
              </a:rPr>
              <a:t>«Информационная безопасность»</a:t>
            </a:r>
          </a:p>
          <a:p>
            <a:pPr fontAlgn="auto">
              <a:lnSpc>
                <a:spcPts val="14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1000" dirty="0" smtClean="0">
                <a:solidFill>
                  <a:srgbClr val="BF6595"/>
                </a:solidFill>
                <a:latin typeface="Arial"/>
                <a:cs typeface="Arial"/>
              </a:rPr>
              <a:t>КРОС, 2013</a:t>
            </a:r>
            <a:endParaRPr lang="en-US" sz="1000" dirty="0">
              <a:solidFill>
                <a:srgbClr val="BF6595"/>
              </a:solidFill>
              <a:latin typeface="Arial"/>
              <a:cs typeface="Arial"/>
            </a:endParaRPr>
          </a:p>
        </p:txBody>
      </p:sp>
      <p:sp>
        <p:nvSpPr>
          <p:cNvPr id="8" name="Прямоугольник 1"/>
          <p:cNvSpPr>
            <a:spLocks noChangeArrowheads="1"/>
          </p:cNvSpPr>
          <p:nvPr/>
        </p:nvSpPr>
        <p:spPr bwMode="auto">
          <a:xfrm>
            <a:off x="3526002" y="446493"/>
            <a:ext cx="5163669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ts val="6000"/>
              </a:lnSpc>
            </a:pPr>
            <a:r>
              <a:rPr lang="ru-RU" sz="5300" dirty="0" smtClean="0">
                <a:solidFill>
                  <a:schemeClr val="bg1"/>
                </a:solidFill>
                <a:latin typeface="Arial" charset="0"/>
              </a:rPr>
              <a:t>Фильтрация</a:t>
            </a:r>
          </a:p>
          <a:p>
            <a:pPr algn="r">
              <a:lnSpc>
                <a:spcPts val="6000"/>
              </a:lnSpc>
            </a:pPr>
            <a:r>
              <a:rPr lang="ru-RU" sz="5300" dirty="0" smtClean="0">
                <a:solidFill>
                  <a:schemeClr val="bg1"/>
                </a:solidFill>
                <a:latin typeface="Arial" charset="0"/>
              </a:rPr>
              <a:t>без вреда</a:t>
            </a:r>
          </a:p>
          <a:p>
            <a:pPr algn="r">
              <a:lnSpc>
                <a:spcPts val="6000"/>
              </a:lnSpc>
            </a:pPr>
            <a:r>
              <a:rPr lang="ru-RU" sz="5300" dirty="0">
                <a:solidFill>
                  <a:schemeClr val="bg1"/>
                </a:solidFill>
                <a:latin typeface="Arial" charset="0"/>
              </a:rPr>
              <a:t>д</a:t>
            </a:r>
            <a:r>
              <a:rPr lang="ru-RU" sz="5300" dirty="0" smtClean="0">
                <a:solidFill>
                  <a:schemeClr val="bg1"/>
                </a:solidFill>
                <a:latin typeface="Arial" charset="0"/>
              </a:rPr>
              <a:t>ля Рунета</a:t>
            </a:r>
            <a:endParaRPr lang="ru-RU" sz="53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9" name="Прямоугольник 1"/>
          <p:cNvSpPr/>
          <p:nvPr/>
        </p:nvSpPr>
        <p:spPr>
          <a:xfrm>
            <a:off x="7121113" y="3865840"/>
            <a:ext cx="1501052" cy="3616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ts val="2100"/>
              </a:lnSpc>
            </a:pPr>
            <a:r>
              <a:rPr lang="ru-RU" dirty="0" smtClean="0">
                <a:solidFill>
                  <a:schemeClr val="bg1"/>
                </a:solidFill>
                <a:latin typeface="Arial" charset="0"/>
              </a:rPr>
              <a:t>Периметр-Ф</a:t>
            </a:r>
            <a:endParaRPr lang="en-US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2" name="Picture 1" descr="Лого-Периметр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515" y="2585566"/>
            <a:ext cx="1816487" cy="15970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3"/>
          <p:cNvSpPr txBox="1">
            <a:spLocks noChangeArrowheads="1"/>
          </p:cNvSpPr>
          <p:nvPr/>
        </p:nvSpPr>
        <p:spPr bwMode="auto">
          <a:xfrm>
            <a:off x="3596639" y="566641"/>
            <a:ext cx="5206683" cy="429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>
              <a:lnSpc>
                <a:spcPts val="2600"/>
              </a:lnSpc>
            </a:pPr>
            <a:r>
              <a:rPr lang="ru-RU" sz="2300" dirty="0" smtClean="0">
                <a:solidFill>
                  <a:prstClr val="white"/>
                </a:solidFill>
                <a:latin typeface="Arial" charset="0"/>
              </a:rPr>
              <a:t>Рунет сегодня</a:t>
            </a:r>
            <a:endParaRPr lang="en-US" sz="2300" dirty="0">
              <a:solidFill>
                <a:prstClr val="white"/>
              </a:solidFill>
              <a:latin typeface="Arial" charset="0"/>
            </a:endParaRPr>
          </a:p>
        </p:txBody>
      </p:sp>
      <p:pic>
        <p:nvPicPr>
          <p:cNvPr id="4" name="Picture 3" descr="Лого-МФИ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587" y="6391172"/>
            <a:ext cx="1219119" cy="15239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24925" y="4570235"/>
            <a:ext cx="732999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endParaRPr lang="en-US" sz="16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pic>
        <p:nvPicPr>
          <p:cNvPr id="5" name="Picture 4" descr="Лого-Периметр-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760" y="463849"/>
            <a:ext cx="768045" cy="67661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69900" y="2269199"/>
            <a:ext cx="71374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>
                <a:solidFill>
                  <a:srgbClr val="A54C6A"/>
                </a:solidFill>
                <a:latin typeface="Arial" pitchFamily="34" charset="0"/>
                <a:cs typeface="Arial" pitchFamily="34" charset="0"/>
              </a:rPr>
              <a:t>5 248 687 </a:t>
            </a:r>
            <a:r>
              <a:rPr lang="ru-RU" dirty="0">
                <a:latin typeface="Arial" pitchFamily="34" charset="0"/>
                <a:cs typeface="Arial" pitchFamily="34" charset="0"/>
              </a:rPr>
              <a:t>доменов зарегистрировано в зоне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Рунета* </a:t>
            </a: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A54C6A"/>
                </a:solidFill>
                <a:latin typeface="Arial" pitchFamily="34" charset="0"/>
                <a:cs typeface="Arial" pitchFamily="34" charset="0"/>
              </a:rPr>
              <a:t>6 482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домена регистрируются ежедневно*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A54C6A"/>
                </a:solidFill>
                <a:latin typeface="Arial" pitchFamily="34" charset="0"/>
                <a:cs typeface="Arial" pitchFamily="34" charset="0"/>
              </a:rPr>
              <a:t>1,64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млн сайтов**</a:t>
            </a: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A54C6A"/>
                </a:solidFill>
                <a:latin typeface="Arial" pitchFamily="34" charset="0"/>
                <a:cs typeface="Arial" pitchFamily="34" charset="0"/>
              </a:rPr>
              <a:t>46 000 000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человек ежедневно посещают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соцсети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****</a:t>
            </a: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A54C6A"/>
                </a:solidFill>
                <a:latin typeface="Arial" pitchFamily="34" charset="0"/>
                <a:cs typeface="Arial" pitchFamily="34" charset="0"/>
              </a:rPr>
              <a:t>57%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жителей РФ используют Интернет***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Arial" pitchFamily="34" charset="0"/>
                <a:cs typeface="Arial" pitchFamily="34" charset="0"/>
              </a:rPr>
              <a:t>Более </a:t>
            </a:r>
            <a:r>
              <a:rPr lang="ru-RU" b="1" dirty="0">
                <a:solidFill>
                  <a:srgbClr val="A54C6A"/>
                </a:solidFill>
                <a:latin typeface="Arial" pitchFamily="34" charset="0"/>
                <a:cs typeface="Arial" pitchFamily="34" charset="0"/>
              </a:rPr>
              <a:t>8 000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Интернет-СМИ**</a:t>
            </a:r>
          </a:p>
          <a:p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9900" y="5466344"/>
            <a:ext cx="71374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* ТЦИ</a:t>
            </a:r>
          </a:p>
          <a:p>
            <a:r>
              <a:rPr lang="ru-RU" sz="1600" dirty="0" smtClean="0"/>
              <a:t>** </a:t>
            </a:r>
            <a:r>
              <a:rPr lang="en-US" sz="1600" dirty="0" smtClean="0"/>
              <a:t>LiveInternet.ru</a:t>
            </a:r>
            <a:endParaRPr lang="ru-RU" sz="1600" dirty="0" smtClean="0"/>
          </a:p>
          <a:p>
            <a:r>
              <a:rPr lang="en-US" sz="1600" dirty="0" smtClean="0"/>
              <a:t>*</a:t>
            </a:r>
            <a:r>
              <a:rPr lang="ru-RU" sz="1600" dirty="0" smtClean="0"/>
              <a:t>**</a:t>
            </a:r>
            <a:r>
              <a:rPr lang="en-US" sz="1600" dirty="0" smtClean="0"/>
              <a:t> </a:t>
            </a:r>
            <a:r>
              <a:rPr lang="ru-RU" sz="1600" dirty="0" smtClean="0"/>
              <a:t>Левада-центр</a:t>
            </a:r>
          </a:p>
          <a:p>
            <a:r>
              <a:rPr lang="ru-RU" sz="1600" dirty="0" smtClean="0"/>
              <a:t>**** </a:t>
            </a:r>
            <a:r>
              <a:rPr lang="ru-RU" sz="1600" dirty="0" err="1" smtClean="0"/>
              <a:t>Вконтакте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154276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3"/>
          <p:cNvSpPr txBox="1">
            <a:spLocks noChangeArrowheads="1"/>
          </p:cNvSpPr>
          <p:nvPr/>
        </p:nvSpPr>
        <p:spPr bwMode="auto">
          <a:xfrm>
            <a:off x="3596639" y="566641"/>
            <a:ext cx="5206683" cy="425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>
              <a:lnSpc>
                <a:spcPts val="2600"/>
              </a:lnSpc>
            </a:pPr>
            <a:r>
              <a:rPr lang="ru-RU" sz="2300" dirty="0" smtClean="0">
                <a:solidFill>
                  <a:prstClr val="white"/>
                </a:solidFill>
                <a:latin typeface="Arial" charset="0"/>
              </a:rPr>
              <a:t>Бесконтрольный Интернет?</a:t>
            </a:r>
          </a:p>
        </p:txBody>
      </p:sp>
      <p:pic>
        <p:nvPicPr>
          <p:cNvPr id="4" name="Picture 3" descr="Лого-МФИ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587" y="6391172"/>
            <a:ext cx="1219119" cy="15239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24925" y="4570235"/>
            <a:ext cx="732999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endParaRPr lang="en-US" sz="16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pic>
        <p:nvPicPr>
          <p:cNvPr id="5" name="Picture 4" descr="Лого-Периметр-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760" y="463849"/>
            <a:ext cx="768045" cy="676611"/>
          </a:xfrm>
          <a:prstGeom prst="rect">
            <a:avLst/>
          </a:prstGeom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511343345"/>
              </p:ext>
            </p:extLst>
          </p:nvPr>
        </p:nvGraphicFramePr>
        <p:xfrm>
          <a:off x="412829" y="1570620"/>
          <a:ext cx="7909367" cy="5146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749099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3"/>
          <p:cNvSpPr txBox="1">
            <a:spLocks noChangeArrowheads="1"/>
          </p:cNvSpPr>
          <p:nvPr/>
        </p:nvSpPr>
        <p:spPr bwMode="auto">
          <a:xfrm>
            <a:off x="3596639" y="566641"/>
            <a:ext cx="5206683" cy="425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>
              <a:lnSpc>
                <a:spcPts val="2600"/>
              </a:lnSpc>
            </a:pPr>
            <a:r>
              <a:rPr lang="ru-RU" sz="2300" dirty="0" smtClean="0">
                <a:solidFill>
                  <a:prstClr val="white"/>
                </a:solidFill>
                <a:latin typeface="Arial" charset="0"/>
              </a:rPr>
              <a:t>Бесконтрольный Интернет?</a:t>
            </a:r>
          </a:p>
        </p:txBody>
      </p:sp>
      <p:pic>
        <p:nvPicPr>
          <p:cNvPr id="4" name="Picture 3" descr="Лого-МФИ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587" y="6391172"/>
            <a:ext cx="1219119" cy="15239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24925" y="4570235"/>
            <a:ext cx="732999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endParaRPr lang="en-US" sz="16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pic>
        <p:nvPicPr>
          <p:cNvPr id="5" name="Picture 4" descr="Лого-Периметр-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760" y="463849"/>
            <a:ext cx="768045" cy="67661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69900" y="1817787"/>
            <a:ext cx="71374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A54C6A"/>
              </a:buClr>
              <a:buFont typeface="Wingdings" pitchFamily="2" charset="2"/>
              <a:buChar char="§"/>
            </a:pPr>
            <a:r>
              <a:rPr lang="en-US" dirty="0">
                <a:latin typeface="Arial" pitchFamily="34" charset="0"/>
                <a:cs typeface="Arial" pitchFamily="34" charset="0"/>
              </a:rPr>
              <a:t>BSA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Clr>
                <a:srgbClr val="A54C6A"/>
              </a:buClr>
              <a:buFont typeface="Wingdings" pitchFamily="2" charset="2"/>
              <a:buChar char="§"/>
            </a:pPr>
            <a:r>
              <a:rPr lang="en-US" dirty="0">
                <a:latin typeface="Arial" pitchFamily="34" charset="0"/>
                <a:cs typeface="Arial" pitchFamily="34" charset="0"/>
              </a:rPr>
              <a:t>IIPA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Clr>
                <a:srgbClr val="A54C6A"/>
              </a:buClr>
              <a:buFont typeface="Wingdings" pitchFamily="2" charset="2"/>
              <a:buChar char="§"/>
            </a:pPr>
            <a:r>
              <a:rPr lang="en-US" dirty="0">
                <a:latin typeface="Arial" pitchFamily="34" charset="0"/>
                <a:cs typeface="Arial" pitchFamily="34" charset="0"/>
              </a:rPr>
              <a:t>ISOC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Clr>
                <a:srgbClr val="A54C6A"/>
              </a:buClr>
              <a:buFont typeface="Wingdings" pitchFamily="2" charset="2"/>
              <a:buChar char="§"/>
            </a:pPr>
            <a:r>
              <a:rPr lang="en-US" dirty="0">
                <a:latin typeface="Arial" pitchFamily="34" charset="0"/>
                <a:cs typeface="Arial" pitchFamily="34" charset="0"/>
              </a:rPr>
              <a:t>Web Analytics Association Member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Clr>
                <a:srgbClr val="A54C6A"/>
              </a:buClr>
              <a:buFont typeface="Wingdings" pitchFamily="2" charset="2"/>
              <a:buChar char="§"/>
            </a:pPr>
            <a:r>
              <a:rPr lang="ru-RU" dirty="0">
                <a:latin typeface="Arial" pitchFamily="34" charset="0"/>
                <a:cs typeface="Arial" pitchFamily="34" charset="0"/>
              </a:rPr>
              <a:t>АКАР</a:t>
            </a:r>
          </a:p>
          <a:p>
            <a:pPr marL="285750" indent="-285750">
              <a:buClr>
                <a:srgbClr val="A54C6A"/>
              </a:buClr>
              <a:buFont typeface="Wingdings" pitchFamily="2" charset="2"/>
              <a:buChar char="§"/>
            </a:pPr>
            <a:r>
              <a:rPr lang="ru-RU" dirty="0">
                <a:latin typeface="Arial" pitchFamily="34" charset="0"/>
                <a:cs typeface="Arial" pitchFamily="34" charset="0"/>
              </a:rPr>
              <a:t>АКРЭТ</a:t>
            </a:r>
          </a:p>
          <a:p>
            <a:pPr marL="285750" indent="-285750">
              <a:buClr>
                <a:srgbClr val="A54C6A"/>
              </a:buClr>
              <a:buFont typeface="Wingdings" pitchFamily="2" charset="2"/>
              <a:buChar char="§"/>
            </a:pPr>
            <a:r>
              <a:rPr lang="ru-RU" dirty="0">
                <a:latin typeface="Arial" pitchFamily="34" charset="0"/>
                <a:cs typeface="Arial" pitchFamily="34" charset="0"/>
              </a:rPr>
              <a:t>Ассоциация Интернет-издателей</a:t>
            </a:r>
          </a:p>
          <a:p>
            <a:pPr marL="285750" indent="-285750">
              <a:buClr>
                <a:srgbClr val="A54C6A"/>
              </a:buClr>
              <a:buFont typeface="Wingdings" pitchFamily="2" charset="2"/>
              <a:buChar char="§"/>
            </a:pPr>
            <a:r>
              <a:rPr lang="ru-RU" dirty="0">
                <a:latin typeface="Arial" pitchFamily="34" charset="0"/>
                <a:cs typeface="Arial" pitchFamily="34" charset="0"/>
              </a:rPr>
              <a:t>Ассоциация Интернет-предпринимателей</a:t>
            </a:r>
          </a:p>
          <a:p>
            <a:pPr marL="285750" indent="-285750">
              <a:buClr>
                <a:srgbClr val="A54C6A"/>
              </a:buClr>
              <a:buFont typeface="Wingdings" pitchFamily="2" charset="2"/>
              <a:buChar char="§"/>
            </a:pPr>
            <a:r>
              <a:rPr lang="ru-RU" dirty="0">
                <a:latin typeface="Arial" pitchFamily="34" charset="0"/>
                <a:cs typeface="Arial" pitchFamily="34" charset="0"/>
              </a:rPr>
              <a:t>Ассоциация Интернет-разработчиков</a:t>
            </a:r>
          </a:p>
          <a:p>
            <a:pPr marL="285750" indent="-285750">
              <a:buClr>
                <a:srgbClr val="A54C6A"/>
              </a:buClr>
              <a:buFont typeface="Wingdings" pitchFamily="2" charset="2"/>
              <a:buChar char="§"/>
            </a:pPr>
            <a:r>
              <a:rPr lang="ru-RU" dirty="0">
                <a:latin typeface="Arial" pitchFamily="34" charset="0"/>
                <a:cs typeface="Arial" pitchFamily="34" charset="0"/>
              </a:rPr>
              <a:t>Ассоциация «Электронные деньги» (АЭД)</a:t>
            </a:r>
          </a:p>
          <a:p>
            <a:pPr marL="285750" indent="-285750">
              <a:buClr>
                <a:srgbClr val="A54C6A"/>
              </a:buClr>
              <a:buFont typeface="Wingdings" pitchFamily="2" charset="2"/>
              <a:buChar char="§"/>
            </a:pPr>
            <a:r>
              <a:rPr lang="ru-RU" dirty="0">
                <a:latin typeface="Arial" pitchFamily="34" charset="0"/>
                <a:cs typeface="Arial" pitchFamily="34" charset="0"/>
              </a:rPr>
              <a:t>Лига безопасного Интернета</a:t>
            </a:r>
          </a:p>
          <a:p>
            <a:pPr marL="285750" indent="-285750">
              <a:buClr>
                <a:srgbClr val="A54C6A"/>
              </a:buClr>
              <a:buFont typeface="Wingdings" pitchFamily="2" charset="2"/>
              <a:buChar char="§"/>
            </a:pPr>
            <a:r>
              <a:rPr lang="ru-RU" dirty="0">
                <a:latin typeface="Arial" pitchFamily="34" charset="0"/>
                <a:cs typeface="Arial" pitchFamily="34" charset="0"/>
              </a:rPr>
              <a:t>РАЭК</a:t>
            </a:r>
          </a:p>
          <a:p>
            <a:pPr marL="285750" indent="-285750">
              <a:buClr>
                <a:srgbClr val="A54C6A"/>
              </a:buClr>
              <a:buFont typeface="Wingdings" pitchFamily="2" charset="2"/>
              <a:buChar char="§"/>
            </a:pPr>
            <a:r>
              <a:rPr lang="ru-RU" dirty="0" err="1">
                <a:latin typeface="Arial" pitchFamily="34" charset="0"/>
                <a:cs typeface="Arial" pitchFamily="34" charset="0"/>
              </a:rPr>
              <a:t>РосНИИРОС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Clr>
                <a:srgbClr val="A54C6A"/>
              </a:buClr>
              <a:buFont typeface="Wingdings" pitchFamily="2" charset="2"/>
              <a:buChar char="§"/>
            </a:pPr>
            <a:r>
              <a:rPr lang="ru-RU" dirty="0">
                <a:latin typeface="Arial" pitchFamily="34" charset="0"/>
                <a:cs typeface="Arial" pitchFamily="34" charset="0"/>
              </a:rPr>
              <a:t>РОЦИТ</a:t>
            </a:r>
          </a:p>
          <a:p>
            <a:pPr marL="285750" indent="-285750">
              <a:buClr>
                <a:srgbClr val="A54C6A"/>
              </a:buClr>
              <a:buFont typeface="Wingdings" pitchFamily="2" charset="2"/>
              <a:buChar char="§"/>
            </a:pPr>
            <a:r>
              <a:rPr lang="ru-RU" dirty="0">
                <a:latin typeface="Arial" pitchFamily="34" charset="0"/>
                <a:cs typeface="Arial" pitchFamily="34" charset="0"/>
              </a:rPr>
              <a:t>Фонд содействия развитию технологий и инфраструктуры Интернет</a:t>
            </a:r>
          </a:p>
        </p:txBody>
      </p:sp>
    </p:spTree>
    <p:extLst>
      <p:ext uri="{BB962C8B-B14F-4D97-AF65-F5344CB8AC3E}">
        <p14:creationId xmlns:p14="http://schemas.microsoft.com/office/powerpoint/2010/main" val="802785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3"/>
          <p:cNvSpPr txBox="1">
            <a:spLocks noChangeArrowheads="1"/>
          </p:cNvSpPr>
          <p:nvPr/>
        </p:nvSpPr>
        <p:spPr bwMode="auto">
          <a:xfrm>
            <a:off x="3596639" y="566641"/>
            <a:ext cx="5206683" cy="425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>
              <a:lnSpc>
                <a:spcPts val="2600"/>
              </a:lnSpc>
            </a:pPr>
            <a:r>
              <a:rPr lang="ru-RU" sz="2300" dirty="0" smtClean="0">
                <a:solidFill>
                  <a:schemeClr val="bg1"/>
                </a:solidFill>
                <a:latin typeface="Arial" charset="0"/>
              </a:rPr>
              <a:t>«Ограничение  Интернета»</a:t>
            </a:r>
            <a:endParaRPr lang="en-US" sz="2300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4" name="Picture 3" descr="Лого-МФИ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587" y="6391172"/>
            <a:ext cx="1219119" cy="15239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24925" y="4570235"/>
            <a:ext cx="732999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endParaRPr lang="en-US" sz="1600" dirty="0">
              <a:latin typeface="Arial"/>
              <a:cs typeface="Arial"/>
            </a:endParaRPr>
          </a:p>
        </p:txBody>
      </p:sp>
      <p:pic>
        <p:nvPicPr>
          <p:cNvPr id="5" name="Picture 4" descr="Лого-Периметр-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760" y="463849"/>
            <a:ext cx="768045" cy="676611"/>
          </a:xfrm>
          <a:prstGeom prst="rect">
            <a:avLst/>
          </a:prstGeom>
        </p:spPr>
      </p:pic>
      <p:pic>
        <p:nvPicPr>
          <p:cNvPr id="9" name="Picture 2" descr="-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1988840"/>
            <a:ext cx="1099022" cy="1368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927" y="1908067"/>
            <a:ext cx="7486650" cy="455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Лого-МФИ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587" y="6391172"/>
            <a:ext cx="1219119" cy="152390"/>
          </a:xfrm>
          <a:prstGeom prst="rect">
            <a:avLst/>
          </a:prstGeom>
        </p:spPr>
      </p:pic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3596639" y="566641"/>
            <a:ext cx="5206683" cy="429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>
              <a:lnSpc>
                <a:spcPts val="2600"/>
              </a:lnSpc>
            </a:pPr>
            <a:r>
              <a:rPr lang="ru-RU" sz="2300" dirty="0" smtClean="0">
                <a:solidFill>
                  <a:prstClr val="white"/>
                </a:solidFill>
                <a:latin typeface="Arial" charset="0"/>
              </a:rPr>
              <a:t>Процедура работы</a:t>
            </a:r>
            <a:endParaRPr lang="en-US" sz="2300" dirty="0">
              <a:solidFill>
                <a:prstClr val="white"/>
              </a:solidFill>
              <a:latin typeface="Arial" charset="0"/>
            </a:endParaRPr>
          </a:p>
        </p:txBody>
      </p:sp>
      <p:pic>
        <p:nvPicPr>
          <p:cNvPr id="7" name="Picture 6" descr="Лого-Периметр-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760" y="463849"/>
            <a:ext cx="768045" cy="676611"/>
          </a:xfrm>
          <a:prstGeom prst="rect">
            <a:avLst/>
          </a:prstGeo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325" y="1813034"/>
            <a:ext cx="6418262" cy="4900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6220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Лого-МФИ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587" y="6391172"/>
            <a:ext cx="1219119" cy="152390"/>
          </a:xfrm>
          <a:prstGeom prst="rect">
            <a:avLst/>
          </a:prstGeom>
        </p:spPr>
      </p:pic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3596639" y="566641"/>
            <a:ext cx="5206683" cy="429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>
              <a:lnSpc>
                <a:spcPts val="2600"/>
              </a:lnSpc>
            </a:pPr>
            <a:r>
              <a:rPr lang="ru-RU" sz="2300" dirty="0">
                <a:solidFill>
                  <a:schemeClr val="bg1"/>
                </a:solidFill>
                <a:latin typeface="Arial" charset="0"/>
              </a:rPr>
              <a:t>Сложности реализации</a:t>
            </a:r>
            <a:endParaRPr lang="en-US" sz="2300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7" name="Picture 6" descr="Лого-Периметр-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760" y="463849"/>
            <a:ext cx="768045" cy="676611"/>
          </a:xfrm>
          <a:prstGeom prst="rect">
            <a:avLst/>
          </a:prstGeom>
        </p:spPr>
      </p:pic>
      <p:sp>
        <p:nvSpPr>
          <p:cNvPr id="6" name="Прямоугольник 2"/>
          <p:cNvSpPr/>
          <p:nvPr/>
        </p:nvSpPr>
        <p:spPr>
          <a:xfrm>
            <a:off x="812223" y="2522507"/>
            <a:ext cx="7846027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A54C6A"/>
                </a:solidFill>
                <a:latin typeface="Arial"/>
                <a:cs typeface="Arial"/>
              </a:rPr>
              <a:t>Возможности блокировки </a:t>
            </a:r>
          </a:p>
          <a:p>
            <a:endParaRPr lang="ru-RU" sz="1000" b="1" dirty="0" smtClean="0">
              <a:solidFill>
                <a:srgbClr val="A54C6A"/>
              </a:solidFill>
              <a:latin typeface="Arial"/>
              <a:cs typeface="Arial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 smtClean="0">
                <a:latin typeface="Arial"/>
                <a:cs typeface="Arial"/>
              </a:rPr>
              <a:t>По </a:t>
            </a:r>
            <a:r>
              <a:rPr lang="en-US" b="1" dirty="0" smtClean="0">
                <a:latin typeface="Arial"/>
                <a:cs typeface="Arial"/>
              </a:rPr>
              <a:t>IP</a:t>
            </a:r>
            <a:r>
              <a:rPr lang="ru-RU" b="1" dirty="0" smtClean="0">
                <a:latin typeface="Arial"/>
                <a:cs typeface="Arial"/>
              </a:rPr>
              <a:t>: </a:t>
            </a:r>
            <a:r>
              <a:rPr lang="ru-RU" dirty="0" smtClean="0">
                <a:latin typeface="Arial"/>
                <a:cs typeface="Arial"/>
              </a:rPr>
              <a:t>на одном адресе находятся несколько сайтов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latin typeface="Arial"/>
                <a:cs typeface="Arial"/>
              </a:rPr>
              <a:t>По доменному </a:t>
            </a:r>
            <a:r>
              <a:rPr lang="ru-RU" b="1" dirty="0" smtClean="0">
                <a:latin typeface="Arial"/>
                <a:cs typeface="Arial"/>
              </a:rPr>
              <a:t>имени:</a:t>
            </a:r>
            <a:r>
              <a:rPr lang="ru-RU" dirty="0" smtClean="0">
                <a:latin typeface="Arial"/>
                <a:cs typeface="Arial"/>
              </a:rPr>
              <a:t> как правило, неприемлемо</a:t>
            </a:r>
            <a:endParaRPr lang="ru-RU" dirty="0">
              <a:latin typeface="Arial"/>
              <a:cs typeface="Arial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latin typeface="Arial"/>
                <a:cs typeface="Arial"/>
              </a:rPr>
              <a:t>По </a:t>
            </a:r>
            <a:r>
              <a:rPr lang="en-US" b="1" dirty="0">
                <a:latin typeface="Arial"/>
                <a:cs typeface="Arial"/>
              </a:rPr>
              <a:t>URL</a:t>
            </a:r>
            <a:r>
              <a:rPr lang="ru-RU" b="1" dirty="0">
                <a:latin typeface="Arial"/>
                <a:cs typeface="Arial"/>
              </a:rPr>
              <a:t>-адресу страницы:</a:t>
            </a:r>
            <a:r>
              <a:rPr lang="ru-RU" dirty="0">
                <a:latin typeface="Arial"/>
                <a:cs typeface="Arial"/>
              </a:rPr>
              <a:t> </a:t>
            </a:r>
            <a:r>
              <a:rPr lang="ru-RU" dirty="0" smtClean="0">
                <a:latin typeface="Arial"/>
                <a:cs typeface="Arial"/>
              </a:rPr>
              <a:t>накладно</a:t>
            </a:r>
            <a:endParaRPr lang="ru-RU" dirty="0">
              <a:latin typeface="Arial"/>
              <a:cs typeface="Arial"/>
            </a:endParaRPr>
          </a:p>
          <a:p>
            <a:pPr marL="342900" indent="-342900">
              <a:buFont typeface="Wingdings" pitchFamily="2" charset="2"/>
              <a:buChar char="ü"/>
            </a:pPr>
            <a:endParaRPr lang="ru-RU" sz="2000" dirty="0">
              <a:solidFill>
                <a:srgbClr val="A54C6A"/>
              </a:solidFill>
              <a:latin typeface="Arial"/>
              <a:cs typeface="Arial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12221" y="4102242"/>
            <a:ext cx="7300923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ru-RU" sz="2000" dirty="0" smtClean="0">
                <a:solidFill>
                  <a:srgbClr val="A54C6A"/>
                </a:solidFill>
                <a:latin typeface="Arial" pitchFamily="34" charset="0"/>
              </a:rPr>
              <a:t>Ручной </a:t>
            </a:r>
            <a:r>
              <a:rPr lang="ru-RU" sz="2000" dirty="0">
                <a:solidFill>
                  <a:srgbClr val="A54C6A"/>
                </a:solidFill>
                <a:latin typeface="Arial" pitchFamily="34" charset="0"/>
              </a:rPr>
              <a:t>режим внесения/исключения </a:t>
            </a:r>
            <a:r>
              <a:rPr lang="en-US" sz="2000" dirty="0" smtClean="0">
                <a:solidFill>
                  <a:srgbClr val="A54C6A"/>
                </a:solidFill>
                <a:latin typeface="Arial" pitchFamily="34" charset="0"/>
              </a:rPr>
              <a:t>URL </a:t>
            </a:r>
            <a:r>
              <a:rPr lang="ru-RU" sz="2000" dirty="0" smtClean="0">
                <a:solidFill>
                  <a:srgbClr val="A54C6A"/>
                </a:solidFill>
                <a:latin typeface="Arial" pitchFamily="34" charset="0"/>
              </a:rPr>
              <a:t>и </a:t>
            </a:r>
            <a:r>
              <a:rPr lang="en-US" sz="2000" dirty="0" smtClean="0">
                <a:solidFill>
                  <a:srgbClr val="A54C6A"/>
                </a:solidFill>
                <a:latin typeface="Arial" pitchFamily="34" charset="0"/>
              </a:rPr>
              <a:t>IP-</a:t>
            </a:r>
            <a:r>
              <a:rPr lang="ru-RU" sz="2000" dirty="0" smtClean="0">
                <a:solidFill>
                  <a:srgbClr val="A54C6A"/>
                </a:solidFill>
                <a:latin typeface="Arial" pitchFamily="34" charset="0"/>
              </a:rPr>
              <a:t>адресов</a:t>
            </a:r>
          </a:p>
          <a:p>
            <a:pPr eaLnBrk="1" hangingPunct="1">
              <a:defRPr/>
            </a:pPr>
            <a:r>
              <a:rPr lang="ru-RU" dirty="0" smtClean="0">
                <a:latin typeface="Arial" pitchFamily="34" charset="0"/>
              </a:rPr>
              <a:t>Дополнительная </a:t>
            </a:r>
            <a:r>
              <a:rPr lang="ru-RU" dirty="0">
                <a:latin typeface="Arial" pitchFamily="34" charset="0"/>
              </a:rPr>
              <a:t>загрузка специалистов оператора </a:t>
            </a:r>
            <a:r>
              <a:rPr lang="ru-RU" dirty="0" smtClean="0">
                <a:latin typeface="Arial" pitchFamily="34" charset="0"/>
              </a:rPr>
              <a:t>связи и </a:t>
            </a:r>
            <a:r>
              <a:rPr lang="ru-RU" dirty="0">
                <a:latin typeface="Arial" pitchFamily="34" charset="0"/>
              </a:rPr>
              <a:t>задержки при </a:t>
            </a:r>
            <a:r>
              <a:rPr lang="ru-RU" dirty="0" smtClean="0">
                <a:latin typeface="Arial" pitchFamily="34" charset="0"/>
              </a:rPr>
              <a:t>разблокировке</a:t>
            </a:r>
            <a:endParaRPr lang="ru-RU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8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Лого-МФИ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587" y="6391172"/>
            <a:ext cx="1219119" cy="152390"/>
          </a:xfrm>
          <a:prstGeom prst="rect">
            <a:avLst/>
          </a:prstGeom>
        </p:spPr>
      </p:pic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3596639" y="566641"/>
            <a:ext cx="5206683" cy="429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>
              <a:lnSpc>
                <a:spcPts val="2600"/>
              </a:lnSpc>
            </a:pPr>
            <a:r>
              <a:rPr lang="ru-RU" sz="2300" dirty="0" smtClean="0">
                <a:solidFill>
                  <a:prstClr val="white"/>
                </a:solidFill>
                <a:latin typeface="Arial" charset="0"/>
              </a:rPr>
              <a:t>Актуальное состояние</a:t>
            </a:r>
            <a:endParaRPr lang="en-US" sz="2300" dirty="0">
              <a:solidFill>
                <a:prstClr val="white"/>
              </a:solidFill>
              <a:latin typeface="Arial" charset="0"/>
            </a:endParaRPr>
          </a:p>
        </p:txBody>
      </p:sp>
      <p:pic>
        <p:nvPicPr>
          <p:cNvPr id="7" name="Picture 6" descr="Лого-Периметр-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760" y="463849"/>
            <a:ext cx="768045" cy="676611"/>
          </a:xfrm>
          <a:prstGeom prst="rect">
            <a:avLst/>
          </a:prstGeom>
        </p:spPr>
      </p:pic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74650" y="6391172"/>
            <a:ext cx="34763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Geneva"/>
                <a:cs typeface="Geneva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Geneva"/>
                <a:cs typeface="Geneva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Geneva"/>
                <a:cs typeface="Geneva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Geneva"/>
                <a:cs typeface="Geneva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Geneva"/>
                <a:cs typeface="Geneva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Geneva"/>
                <a:cs typeface="Geneva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Geneva"/>
                <a:cs typeface="Geneva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Geneva"/>
                <a:cs typeface="Geneva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Geneva"/>
                <a:cs typeface="Geneva"/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ru-RU" sz="1200" dirty="0">
                <a:solidFill>
                  <a:srgbClr val="000000"/>
                </a:solidFill>
                <a:latin typeface="Arial" pitchFamily="34" charset="0"/>
              </a:rPr>
              <a:t>Источник: </a:t>
            </a:r>
            <a:r>
              <a:rPr lang="ru-RU" sz="1200" dirty="0" err="1">
                <a:solidFill>
                  <a:srgbClr val="000000"/>
                </a:solidFill>
                <a:latin typeface="Arial" pitchFamily="34" charset="0"/>
              </a:rPr>
              <a:t>РосКомСвобода</a:t>
            </a:r>
            <a:r>
              <a:rPr lang="ru-RU" sz="1200" dirty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</a:rPr>
              <a:t>от 18 апреля 2013</a:t>
            </a:r>
            <a:endParaRPr lang="en-US" sz="1200" dirty="0">
              <a:solidFill>
                <a:srgbClr val="000000"/>
              </a:solidFill>
              <a:latin typeface="Arial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82" y="1733256"/>
            <a:ext cx="6233259" cy="4657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2084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Лого-МФИ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587" y="6391172"/>
            <a:ext cx="1219119" cy="152390"/>
          </a:xfrm>
          <a:prstGeom prst="rect">
            <a:avLst/>
          </a:prstGeom>
        </p:spPr>
      </p:pic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3596639" y="566641"/>
            <a:ext cx="5206683" cy="429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>
              <a:lnSpc>
                <a:spcPts val="2600"/>
              </a:lnSpc>
            </a:pPr>
            <a:r>
              <a:rPr lang="ru-RU" sz="2300" dirty="0" smtClean="0">
                <a:solidFill>
                  <a:prstClr val="white"/>
                </a:solidFill>
                <a:latin typeface="Arial" charset="0"/>
              </a:rPr>
              <a:t>Расширение реестра </a:t>
            </a:r>
            <a:endParaRPr lang="en-US" sz="2300" dirty="0">
              <a:solidFill>
                <a:prstClr val="white"/>
              </a:solidFill>
              <a:latin typeface="Arial" charset="0"/>
            </a:endParaRPr>
          </a:p>
        </p:txBody>
      </p:sp>
      <p:pic>
        <p:nvPicPr>
          <p:cNvPr id="7" name="Picture 6" descr="Лого-Периметр-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760" y="463849"/>
            <a:ext cx="768045" cy="67661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18573" y="1972612"/>
            <a:ext cx="784602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Новые основания для внесения в Реестр: </a:t>
            </a:r>
          </a:p>
          <a:p>
            <a:endParaRPr lang="ru-RU" sz="2000" u="sng" dirty="0" smtClean="0"/>
          </a:p>
          <a:p>
            <a:r>
              <a:rPr lang="ru-RU" sz="2000" u="sng" dirty="0" smtClean="0"/>
              <a:t>Закон № 50-ФЗ от 5 апреля 2013</a:t>
            </a:r>
          </a:p>
          <a:p>
            <a:r>
              <a:rPr lang="ru-RU" i="1" dirty="0" smtClean="0"/>
              <a:t>"информация </a:t>
            </a:r>
            <a:r>
              <a:rPr lang="ru-RU" i="1" dirty="0"/>
              <a:t>о несовершеннолетнем, пострадавшем в результате противоправных действий (бездействия), распространение которой запрещено федеральными </a:t>
            </a:r>
            <a:r>
              <a:rPr lang="ru-RU" i="1" dirty="0" smtClean="0"/>
              <a:t>законами" </a:t>
            </a:r>
            <a:endParaRPr lang="ru-RU" i="1" dirty="0"/>
          </a:p>
          <a:p>
            <a:endParaRPr lang="ru-RU" b="1" i="1" dirty="0" smtClean="0"/>
          </a:p>
          <a:p>
            <a:r>
              <a:rPr lang="ru-RU" sz="2000" u="sng" dirty="0" smtClean="0"/>
              <a:t>Инициативы и перспективы</a:t>
            </a:r>
            <a:r>
              <a:rPr lang="ru-RU" sz="2000" b="1" dirty="0" smtClean="0"/>
              <a:t>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/>
              <a:t>Минкультуры: </a:t>
            </a:r>
            <a:r>
              <a:rPr lang="ru-RU" dirty="0" smtClean="0"/>
              <a:t>«пиратские» ресурсы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/>
              <a:t>Госдума: </a:t>
            </a:r>
            <a:r>
              <a:rPr lang="ru-RU" dirty="0" smtClean="0"/>
              <a:t>пропаганда гомосексуализма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/>
              <a:t>Лига безопасного интернета: </a:t>
            </a:r>
            <a:r>
              <a:rPr lang="ru-RU" dirty="0" smtClean="0"/>
              <a:t>мультфильмы</a:t>
            </a:r>
            <a:r>
              <a:rPr lang="ru-RU" b="1" dirty="0" smtClean="0"/>
              <a:t> </a:t>
            </a:r>
            <a:r>
              <a:rPr lang="ru-RU" dirty="0" err="1" smtClean="0"/>
              <a:t>хентай</a:t>
            </a:r>
            <a:endParaRPr lang="ru-RU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b="1" dirty="0" err="1" smtClean="0"/>
              <a:t>Росалкоголь</a:t>
            </a:r>
            <a:r>
              <a:rPr lang="ru-RU" b="1" dirty="0" smtClean="0"/>
              <a:t>: </a:t>
            </a:r>
            <a:r>
              <a:rPr lang="ru-RU" dirty="0" smtClean="0"/>
              <a:t>торговля контрафактным алкоголем</a:t>
            </a:r>
            <a:endParaRPr lang="ru-RU" dirty="0" smtClean="0"/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186175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Лого-МФИ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587" y="6391172"/>
            <a:ext cx="1219119" cy="152390"/>
          </a:xfrm>
          <a:prstGeom prst="rect">
            <a:avLst/>
          </a:prstGeom>
        </p:spPr>
      </p:pic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3596639" y="566641"/>
            <a:ext cx="5206683" cy="429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>
              <a:lnSpc>
                <a:spcPts val="2600"/>
              </a:lnSpc>
            </a:pPr>
            <a:r>
              <a:rPr lang="en-US" sz="2300" dirty="0" smtClean="0">
                <a:solidFill>
                  <a:prstClr val="white"/>
                </a:solidFill>
                <a:latin typeface="Arial" charset="0"/>
              </a:rPr>
              <a:t>DURA  LEX  SED  LEX</a:t>
            </a:r>
            <a:endParaRPr lang="en-US" sz="2300" dirty="0">
              <a:solidFill>
                <a:prstClr val="white"/>
              </a:solidFill>
              <a:latin typeface="Arial" charset="0"/>
            </a:endParaRPr>
          </a:p>
        </p:txBody>
      </p:sp>
      <p:pic>
        <p:nvPicPr>
          <p:cNvPr id="7" name="Picture 6" descr="Лого-Периметр-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760" y="463849"/>
            <a:ext cx="768045" cy="676611"/>
          </a:xfrm>
          <a:prstGeom prst="rect">
            <a:avLst/>
          </a:prstGeom>
        </p:spPr>
      </p:pic>
      <p:sp>
        <p:nvSpPr>
          <p:cNvPr id="11" name="TextBox 13"/>
          <p:cNvSpPr txBox="1">
            <a:spLocks noChangeArrowheads="1"/>
          </p:cNvSpPr>
          <p:nvPr/>
        </p:nvSpPr>
        <p:spPr bwMode="auto">
          <a:xfrm>
            <a:off x="768056" y="3997055"/>
            <a:ext cx="7954650" cy="656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176213" indent="-176213" eaLnBrk="1" fontAlgn="auto" hangingPunct="1">
              <a:lnSpc>
                <a:spcPts val="1900"/>
              </a:lnSpc>
              <a:spcBef>
                <a:spcPts val="0"/>
              </a:spcBef>
              <a:spcAft>
                <a:spcPts val="600"/>
              </a:spcAft>
              <a:buClr>
                <a:srgbClr val="A54C6A"/>
              </a:buClr>
              <a:buSzPct val="120000"/>
              <a:buFont typeface="Wingdings" charset="2"/>
              <a:buChar char="§"/>
              <a:defRPr/>
            </a:pPr>
            <a:r>
              <a:rPr lang="en-US" sz="2000" dirty="0">
                <a:solidFill>
                  <a:prstClr val="black"/>
                </a:solidFill>
                <a:latin typeface="Arial"/>
                <a:cs typeface="Arial"/>
              </a:rPr>
              <a:t>DPI</a:t>
            </a:r>
            <a:r>
              <a:rPr lang="ru-RU" sz="2000" dirty="0">
                <a:solidFill>
                  <a:prstClr val="black"/>
                </a:solidFill>
                <a:latin typeface="Arial"/>
                <a:cs typeface="Arial"/>
              </a:rPr>
              <a:t>-система   </a:t>
            </a:r>
            <a:endParaRPr lang="en-US" sz="20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176213" indent="-176213" eaLnBrk="1" fontAlgn="auto" hangingPunct="1">
              <a:lnSpc>
                <a:spcPts val="1900"/>
              </a:lnSpc>
              <a:spcBef>
                <a:spcPts val="0"/>
              </a:spcBef>
              <a:spcAft>
                <a:spcPts val="600"/>
              </a:spcAft>
              <a:buClr>
                <a:srgbClr val="A54C6A"/>
              </a:buClr>
              <a:buSzPct val="120000"/>
              <a:buFont typeface="Wingdings" charset="2"/>
              <a:buChar char="§"/>
              <a:defRPr/>
            </a:pPr>
            <a:r>
              <a:rPr lang="ru-RU" sz="2000" dirty="0" smtClean="0">
                <a:solidFill>
                  <a:prstClr val="black"/>
                </a:solidFill>
                <a:latin typeface="Arial"/>
                <a:cs typeface="Arial"/>
              </a:rPr>
              <a:t>Ручная </a:t>
            </a:r>
            <a:r>
              <a:rPr lang="ru-RU" sz="2000" dirty="0">
                <a:solidFill>
                  <a:prstClr val="black"/>
                </a:solidFill>
                <a:latin typeface="Arial"/>
                <a:cs typeface="Arial"/>
              </a:rPr>
              <a:t>блокировка </a:t>
            </a:r>
            <a:r>
              <a:rPr lang="ru-RU" sz="2000" dirty="0" smtClean="0">
                <a:solidFill>
                  <a:prstClr val="black"/>
                </a:solidFill>
                <a:latin typeface="Arial"/>
                <a:cs typeface="Arial"/>
              </a:rPr>
              <a:t>по </a:t>
            </a:r>
            <a:r>
              <a:rPr lang="en-US" sz="2000" dirty="0" smtClean="0">
                <a:solidFill>
                  <a:prstClr val="black"/>
                </a:solidFill>
                <a:latin typeface="Arial"/>
                <a:cs typeface="Arial"/>
              </a:rPr>
              <a:t>IP</a:t>
            </a:r>
            <a:endParaRPr lang="ru-RU" sz="20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Прямоугольник 2"/>
          <p:cNvSpPr/>
          <p:nvPr/>
        </p:nvSpPr>
        <p:spPr>
          <a:xfrm>
            <a:off x="818577" y="2754683"/>
            <a:ext cx="784602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A54C6A"/>
                </a:solidFill>
                <a:latin typeface="Arial"/>
                <a:cs typeface="Arial"/>
              </a:rPr>
              <a:t>Обычные сложности выбора:</a:t>
            </a:r>
            <a:endParaRPr lang="ru-RU" sz="2000" dirty="0">
              <a:solidFill>
                <a:srgbClr val="A54C6A"/>
              </a:solidFill>
              <a:latin typeface="Arial"/>
              <a:cs typeface="Arial"/>
            </a:endParaRPr>
          </a:p>
        </p:txBody>
      </p:sp>
      <p:pic>
        <p:nvPicPr>
          <p:cNvPr id="8" name="Picture 3" descr="-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4824" y="2615453"/>
            <a:ext cx="2901950" cy="210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13"/>
          <p:cNvSpPr txBox="1">
            <a:spLocks noChangeArrowheads="1"/>
          </p:cNvSpPr>
          <p:nvPr/>
        </p:nvSpPr>
        <p:spPr bwMode="auto">
          <a:xfrm>
            <a:off x="848672" y="3332770"/>
            <a:ext cx="7954650" cy="335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indent="0" eaLnBrk="1" fontAlgn="auto" hangingPunct="1">
              <a:lnSpc>
                <a:spcPts val="1900"/>
              </a:lnSpc>
              <a:spcBef>
                <a:spcPts val="0"/>
              </a:spcBef>
              <a:spcAft>
                <a:spcPts val="600"/>
              </a:spcAft>
              <a:buClr>
                <a:srgbClr val="A54C6A"/>
              </a:buClr>
              <a:buSzPct val="120000"/>
              <a:defRPr/>
            </a:pPr>
            <a:r>
              <a:rPr lang="ru-RU" sz="2000" b="1" dirty="0" smtClean="0">
                <a:solidFill>
                  <a:srgbClr val="A54C6A"/>
                </a:solidFill>
                <a:latin typeface="Arial"/>
                <a:cs typeface="Arial"/>
              </a:rPr>
              <a:t>Дорого или неэффективно?</a:t>
            </a:r>
            <a:endParaRPr lang="ru-RU" sz="2000" b="1" dirty="0">
              <a:solidFill>
                <a:srgbClr val="A54C6A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68858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Лого-МФИ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587" y="6391172"/>
            <a:ext cx="1219119" cy="152390"/>
          </a:xfrm>
          <a:prstGeom prst="rect">
            <a:avLst/>
          </a:prstGeom>
        </p:spPr>
      </p:pic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3596639" y="566641"/>
            <a:ext cx="5206683" cy="429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>
              <a:lnSpc>
                <a:spcPts val="2600"/>
              </a:lnSpc>
            </a:pPr>
            <a:r>
              <a:rPr lang="ru-RU" sz="2300" dirty="0" smtClean="0">
                <a:solidFill>
                  <a:schemeClr val="bg1"/>
                </a:solidFill>
                <a:latin typeface="Arial" charset="0"/>
              </a:rPr>
              <a:t>Пути решения</a:t>
            </a:r>
            <a:endParaRPr lang="en-US" sz="2300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7" name="Picture 6" descr="Лого-Периметр-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760" y="463849"/>
            <a:ext cx="768045" cy="676611"/>
          </a:xfrm>
          <a:prstGeom prst="rect">
            <a:avLst/>
          </a:prstGeom>
        </p:spPr>
      </p:pic>
      <p:sp>
        <p:nvSpPr>
          <p:cNvPr id="11" name="TextBox 13"/>
          <p:cNvSpPr txBox="1">
            <a:spLocks noChangeArrowheads="1"/>
          </p:cNvSpPr>
          <p:nvPr/>
        </p:nvSpPr>
        <p:spPr bwMode="auto">
          <a:xfrm>
            <a:off x="764264" y="3102958"/>
            <a:ext cx="7954650" cy="1451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176213" indent="-176213" eaLnBrk="1" fontAlgn="auto" hangingPunct="1">
              <a:lnSpc>
                <a:spcPts val="1900"/>
              </a:lnSpc>
              <a:spcBef>
                <a:spcPts val="600"/>
              </a:spcBef>
              <a:spcAft>
                <a:spcPts val="600"/>
              </a:spcAft>
              <a:buClr>
                <a:srgbClr val="A54C6A"/>
              </a:buClr>
              <a:buSzPct val="120000"/>
              <a:buFont typeface="Wingdings" charset="2"/>
              <a:buChar char="§"/>
              <a:defRPr/>
            </a:pPr>
            <a:r>
              <a:rPr lang="ru-RU" sz="2000" dirty="0" smtClean="0">
                <a:latin typeface="Arial"/>
                <a:cs typeface="Arial"/>
              </a:rPr>
              <a:t>Блокировка по </a:t>
            </a:r>
            <a:r>
              <a:rPr lang="en-US" sz="2000" dirty="0" smtClean="0">
                <a:latin typeface="Arial"/>
                <a:cs typeface="Arial"/>
              </a:rPr>
              <a:t>URL</a:t>
            </a:r>
            <a:r>
              <a:rPr lang="ru-RU" sz="2000" dirty="0" smtClean="0">
                <a:latin typeface="Arial"/>
                <a:cs typeface="Arial"/>
              </a:rPr>
              <a:t>-адресу страницы</a:t>
            </a:r>
          </a:p>
          <a:p>
            <a:pPr marL="176213" indent="-176213" eaLnBrk="1" fontAlgn="auto" hangingPunct="1">
              <a:lnSpc>
                <a:spcPts val="1900"/>
              </a:lnSpc>
              <a:spcBef>
                <a:spcPts val="600"/>
              </a:spcBef>
              <a:spcAft>
                <a:spcPts val="600"/>
              </a:spcAft>
              <a:buClr>
                <a:srgbClr val="A54C6A"/>
              </a:buClr>
              <a:buSzPct val="120000"/>
              <a:buFont typeface="Wingdings" charset="2"/>
              <a:buChar char="§"/>
              <a:defRPr/>
            </a:pPr>
            <a:r>
              <a:rPr lang="ru-RU" sz="2000" dirty="0" smtClean="0">
                <a:latin typeface="Arial"/>
                <a:cs typeface="Arial"/>
              </a:rPr>
              <a:t>Автоматизация блокировки и разблокировки</a:t>
            </a:r>
          </a:p>
          <a:p>
            <a:pPr marL="176213" indent="-176213" eaLnBrk="1" fontAlgn="auto" hangingPunct="1">
              <a:lnSpc>
                <a:spcPts val="1900"/>
              </a:lnSpc>
              <a:spcBef>
                <a:spcPts val="600"/>
              </a:spcBef>
              <a:spcAft>
                <a:spcPts val="600"/>
              </a:spcAft>
              <a:buClr>
                <a:srgbClr val="A54C6A"/>
              </a:buClr>
              <a:buSzPct val="120000"/>
              <a:buFont typeface="Wingdings" charset="2"/>
              <a:buChar char="§"/>
              <a:defRPr/>
            </a:pPr>
            <a:r>
              <a:rPr lang="ru-RU" sz="2000" dirty="0" smtClean="0">
                <a:latin typeface="Arial"/>
                <a:cs typeface="Arial"/>
              </a:rPr>
              <a:t>Удешевление решений</a:t>
            </a:r>
          </a:p>
          <a:p>
            <a:pPr marL="176213" indent="-176213" eaLnBrk="1" fontAlgn="auto" hangingPunct="1">
              <a:lnSpc>
                <a:spcPts val="1900"/>
              </a:lnSpc>
              <a:spcBef>
                <a:spcPts val="0"/>
              </a:spcBef>
              <a:spcAft>
                <a:spcPts val="600"/>
              </a:spcAft>
              <a:buClr>
                <a:srgbClr val="A54C6A"/>
              </a:buClr>
              <a:buSzPct val="120000"/>
              <a:buFont typeface="Wingdings" charset="2"/>
              <a:buChar char="§"/>
              <a:defRPr/>
            </a:pPr>
            <a:endParaRPr lang="ru-RU" sz="1600" dirty="0">
              <a:latin typeface="Arial"/>
              <a:cs typeface="Arial"/>
            </a:endParaRPr>
          </a:p>
        </p:txBody>
      </p:sp>
      <p:sp>
        <p:nvSpPr>
          <p:cNvPr id="6" name="Прямоугольник 2"/>
          <p:cNvSpPr/>
          <p:nvPr/>
        </p:nvSpPr>
        <p:spPr>
          <a:xfrm>
            <a:off x="818576" y="2354573"/>
            <a:ext cx="784602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A54C6A"/>
                </a:solidFill>
                <a:latin typeface="Arial"/>
                <a:cs typeface="Arial"/>
              </a:rPr>
              <a:t>Комплексный подход</a:t>
            </a:r>
            <a:endParaRPr lang="ru-RU" sz="2000" dirty="0">
              <a:solidFill>
                <a:srgbClr val="A54C6A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15311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Лого-МФИ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587" y="6391172"/>
            <a:ext cx="1219119" cy="152390"/>
          </a:xfrm>
          <a:prstGeom prst="rect">
            <a:avLst/>
          </a:prstGeom>
        </p:spPr>
      </p:pic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3596639" y="566641"/>
            <a:ext cx="5206683" cy="429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>
              <a:lnSpc>
                <a:spcPts val="2600"/>
              </a:lnSpc>
            </a:pPr>
            <a:r>
              <a:rPr lang="ru-RU" sz="2300" dirty="0" smtClean="0">
                <a:solidFill>
                  <a:prstClr val="white"/>
                </a:solidFill>
                <a:latin typeface="Arial" charset="0"/>
              </a:rPr>
              <a:t>Комплексный подход</a:t>
            </a:r>
            <a:endParaRPr lang="en-US" sz="2300" dirty="0">
              <a:solidFill>
                <a:prstClr val="white"/>
              </a:solidFill>
              <a:latin typeface="Arial" charset="0"/>
            </a:endParaRPr>
          </a:p>
        </p:txBody>
      </p:sp>
      <p:pic>
        <p:nvPicPr>
          <p:cNvPr id="7" name="Picture 6" descr="Лого-Периметр-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760" y="463849"/>
            <a:ext cx="768045" cy="676611"/>
          </a:xfrm>
          <a:prstGeom prst="rect">
            <a:avLst/>
          </a:prstGeom>
        </p:spPr>
      </p:pic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1044760" y="2232025"/>
            <a:ext cx="707707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sz="3600" b="1" dirty="0">
                <a:solidFill>
                  <a:srgbClr val="8B3D83"/>
                </a:solidFill>
                <a:latin typeface="Arial" pitchFamily="34" charset="0"/>
              </a:rPr>
              <a:t>Периметр-Ф </a:t>
            </a:r>
          </a:p>
        </p:txBody>
      </p:sp>
      <p:pic>
        <p:nvPicPr>
          <p:cNvPr id="8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199" y="3051678"/>
            <a:ext cx="6529388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3136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Лого-МФИ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587" y="6391172"/>
            <a:ext cx="1219119" cy="152390"/>
          </a:xfrm>
          <a:prstGeom prst="rect">
            <a:avLst/>
          </a:prstGeom>
        </p:spPr>
      </p:pic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3596639" y="566641"/>
            <a:ext cx="5206683" cy="429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>
              <a:lnSpc>
                <a:spcPts val="2600"/>
              </a:lnSpc>
            </a:pPr>
            <a:r>
              <a:rPr lang="ru-RU" sz="2300" dirty="0" smtClean="0">
                <a:solidFill>
                  <a:schemeClr val="bg1"/>
                </a:solidFill>
                <a:latin typeface="Arial" charset="0"/>
              </a:rPr>
              <a:t>Схема работы</a:t>
            </a:r>
            <a:endParaRPr lang="en-US" sz="2300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7" name="Picture 6" descr="Лого-Периметр-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760" y="463849"/>
            <a:ext cx="768045" cy="676611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916832"/>
            <a:ext cx="9034818" cy="3890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3086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Лого-МФИ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587" y="6391172"/>
            <a:ext cx="1219119" cy="152390"/>
          </a:xfrm>
          <a:prstGeom prst="rect">
            <a:avLst/>
          </a:prstGeom>
        </p:spPr>
      </p:pic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3596639" y="566641"/>
            <a:ext cx="5206683" cy="429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>
              <a:lnSpc>
                <a:spcPts val="2600"/>
              </a:lnSpc>
            </a:pPr>
            <a:r>
              <a:rPr lang="ru-RU" sz="2300" dirty="0" smtClean="0">
                <a:solidFill>
                  <a:schemeClr val="bg1"/>
                </a:solidFill>
                <a:latin typeface="Arial" charset="0"/>
              </a:rPr>
              <a:t>Решение</a:t>
            </a:r>
            <a:endParaRPr lang="en-US" sz="2300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7" name="Picture 6" descr="Лого-Периметр-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760" y="463849"/>
            <a:ext cx="768045" cy="676611"/>
          </a:xfrm>
          <a:prstGeom prst="rect">
            <a:avLst/>
          </a:prstGeom>
        </p:spPr>
      </p:pic>
      <p:sp>
        <p:nvSpPr>
          <p:cNvPr id="19" name="TextBox 13"/>
          <p:cNvSpPr txBox="1">
            <a:spLocks noChangeArrowheads="1"/>
          </p:cNvSpPr>
          <p:nvPr/>
        </p:nvSpPr>
        <p:spPr bwMode="auto">
          <a:xfrm>
            <a:off x="901699" y="2578100"/>
            <a:ext cx="7485555" cy="2746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176213" indent="-176213" eaLnBrk="1" fontAlgn="auto" hangingPunct="1">
              <a:lnSpc>
                <a:spcPts val="1900"/>
              </a:lnSpc>
              <a:spcBef>
                <a:spcPts val="0"/>
              </a:spcBef>
              <a:spcAft>
                <a:spcPts val="600"/>
              </a:spcAft>
              <a:buClr>
                <a:srgbClr val="A54C6A"/>
              </a:buClr>
              <a:buSzPct val="120000"/>
              <a:buFont typeface="Wingdings" charset="2"/>
              <a:buChar char="§"/>
              <a:defRPr/>
            </a:pPr>
            <a:r>
              <a:rPr lang="ru-RU" dirty="0">
                <a:latin typeface="Arial"/>
                <a:cs typeface="Arial"/>
              </a:rPr>
              <a:t>Фильтрация запросов абонентов сети к </a:t>
            </a:r>
            <a:r>
              <a:rPr lang="ru-RU" dirty="0" err="1">
                <a:latin typeface="Arial"/>
                <a:cs typeface="Arial"/>
              </a:rPr>
              <a:t>интернет-ресурсам</a:t>
            </a:r>
            <a:r>
              <a:rPr lang="ru-RU" dirty="0">
                <a:latin typeface="Arial"/>
                <a:cs typeface="Arial"/>
              </a:rPr>
              <a:t> по URL  или </a:t>
            </a:r>
            <a:r>
              <a:rPr lang="ru-RU" dirty="0" smtClean="0">
                <a:latin typeface="Arial"/>
                <a:cs typeface="Arial"/>
              </a:rPr>
              <a:t>IP-адресам</a:t>
            </a:r>
          </a:p>
          <a:p>
            <a:pPr marL="176213" indent="-176213" eaLnBrk="1" fontAlgn="auto" hangingPunct="1">
              <a:lnSpc>
                <a:spcPts val="1900"/>
              </a:lnSpc>
              <a:spcBef>
                <a:spcPts val="0"/>
              </a:spcBef>
              <a:spcAft>
                <a:spcPts val="600"/>
              </a:spcAft>
              <a:buClr>
                <a:srgbClr val="A54C6A"/>
              </a:buClr>
              <a:buSzPct val="120000"/>
              <a:buFont typeface="Wingdings" charset="2"/>
              <a:buChar char="§"/>
              <a:defRPr/>
            </a:pPr>
            <a:endParaRPr lang="ru-RU" dirty="0">
              <a:latin typeface="Arial"/>
              <a:cs typeface="Arial"/>
            </a:endParaRPr>
          </a:p>
          <a:p>
            <a:pPr marL="176213" indent="-176213" eaLnBrk="1" fontAlgn="auto" hangingPunct="1">
              <a:lnSpc>
                <a:spcPts val="1900"/>
              </a:lnSpc>
              <a:spcBef>
                <a:spcPts val="0"/>
              </a:spcBef>
              <a:spcAft>
                <a:spcPts val="600"/>
              </a:spcAft>
              <a:buClr>
                <a:srgbClr val="A54C6A"/>
              </a:buClr>
              <a:buSzPct val="120000"/>
              <a:buFont typeface="Wingdings" charset="2"/>
              <a:buChar char="§"/>
              <a:defRPr/>
            </a:pPr>
            <a:r>
              <a:rPr lang="ru-RU" dirty="0">
                <a:latin typeface="Arial"/>
                <a:cs typeface="Arial"/>
              </a:rPr>
              <a:t>Поддержка фильтрации кириллических доменных имён и кириллицы в </a:t>
            </a:r>
            <a:r>
              <a:rPr lang="ru-RU" dirty="0" smtClean="0">
                <a:latin typeface="Arial"/>
                <a:cs typeface="Arial"/>
              </a:rPr>
              <a:t>URL</a:t>
            </a:r>
          </a:p>
          <a:p>
            <a:pPr marL="176213" indent="-176213" eaLnBrk="1" fontAlgn="auto" hangingPunct="1">
              <a:lnSpc>
                <a:spcPts val="1900"/>
              </a:lnSpc>
              <a:spcBef>
                <a:spcPts val="0"/>
              </a:spcBef>
              <a:spcAft>
                <a:spcPts val="600"/>
              </a:spcAft>
              <a:buClr>
                <a:srgbClr val="A54C6A"/>
              </a:buClr>
              <a:buSzPct val="120000"/>
              <a:buFont typeface="Wingdings" charset="2"/>
              <a:buChar char="§"/>
              <a:defRPr/>
            </a:pPr>
            <a:endParaRPr lang="ru-RU" dirty="0">
              <a:latin typeface="Arial"/>
              <a:cs typeface="Arial"/>
            </a:endParaRPr>
          </a:p>
          <a:p>
            <a:pPr marL="176213" indent="-176213" eaLnBrk="1" fontAlgn="auto" hangingPunct="1">
              <a:lnSpc>
                <a:spcPts val="1900"/>
              </a:lnSpc>
              <a:spcBef>
                <a:spcPts val="0"/>
              </a:spcBef>
              <a:spcAft>
                <a:spcPts val="600"/>
              </a:spcAft>
              <a:buClr>
                <a:srgbClr val="A54C6A"/>
              </a:buClr>
              <a:buSzPct val="120000"/>
              <a:buFont typeface="Wingdings" charset="2"/>
              <a:buChar char="§"/>
              <a:defRPr/>
            </a:pPr>
            <a:r>
              <a:rPr lang="ru-RU" dirty="0" smtClean="0">
                <a:latin typeface="Arial"/>
                <a:cs typeface="Arial"/>
              </a:rPr>
              <a:t>Фильтрация </a:t>
            </a:r>
            <a:r>
              <a:rPr lang="ru-RU" dirty="0">
                <a:latin typeface="Arial"/>
                <a:cs typeface="Arial"/>
              </a:rPr>
              <a:t>запросов с мобильных клиентов (</a:t>
            </a:r>
            <a:r>
              <a:rPr lang="ru-RU" dirty="0" err="1">
                <a:latin typeface="Arial"/>
                <a:cs typeface="Arial"/>
              </a:rPr>
              <a:t>Android</a:t>
            </a:r>
            <a:r>
              <a:rPr lang="ru-RU" dirty="0">
                <a:latin typeface="Arial"/>
                <a:cs typeface="Arial"/>
              </a:rPr>
              <a:t>, </a:t>
            </a:r>
            <a:r>
              <a:rPr lang="ru-RU" dirty="0" err="1">
                <a:latin typeface="Arial"/>
                <a:cs typeface="Arial"/>
              </a:rPr>
              <a:t>iOS</a:t>
            </a:r>
            <a:r>
              <a:rPr lang="ru-RU" dirty="0">
                <a:latin typeface="Arial"/>
                <a:cs typeface="Arial"/>
              </a:rPr>
              <a:t> и т.п</a:t>
            </a:r>
            <a:r>
              <a:rPr lang="ru-RU" dirty="0" smtClean="0">
                <a:latin typeface="Arial"/>
                <a:cs typeface="Arial"/>
              </a:rPr>
              <a:t>.)</a:t>
            </a:r>
          </a:p>
          <a:p>
            <a:pPr marL="176213" indent="-176213" eaLnBrk="1" fontAlgn="auto" hangingPunct="1">
              <a:lnSpc>
                <a:spcPts val="1900"/>
              </a:lnSpc>
              <a:spcBef>
                <a:spcPts val="0"/>
              </a:spcBef>
              <a:spcAft>
                <a:spcPts val="600"/>
              </a:spcAft>
              <a:buClr>
                <a:srgbClr val="A54C6A"/>
              </a:buClr>
              <a:buSzPct val="120000"/>
              <a:buFont typeface="Wingdings" charset="2"/>
              <a:buChar char="§"/>
              <a:defRPr/>
            </a:pPr>
            <a:endParaRPr lang="ru-RU" dirty="0" smtClean="0">
              <a:latin typeface="Arial"/>
              <a:cs typeface="Arial"/>
            </a:endParaRPr>
          </a:p>
          <a:p>
            <a:pPr marL="176213" indent="-176213" eaLnBrk="1" fontAlgn="auto" hangingPunct="1">
              <a:lnSpc>
                <a:spcPts val="1900"/>
              </a:lnSpc>
              <a:spcBef>
                <a:spcPts val="0"/>
              </a:spcBef>
              <a:spcAft>
                <a:spcPts val="600"/>
              </a:spcAft>
              <a:buClr>
                <a:srgbClr val="A54C6A"/>
              </a:buClr>
              <a:buSzPct val="120000"/>
              <a:buFont typeface="Wingdings" charset="2"/>
              <a:buChar char="§"/>
              <a:defRPr/>
            </a:pPr>
            <a:r>
              <a:rPr lang="ru-RU" dirty="0" smtClean="0">
                <a:latin typeface="Arial"/>
                <a:cs typeface="Arial"/>
              </a:rPr>
              <a:t>Автоматическая синхронизация с Реестром (</a:t>
            </a:r>
            <a:r>
              <a:rPr lang="en-US" dirty="0" smtClean="0">
                <a:latin typeface="Arial"/>
                <a:cs typeface="Arial"/>
              </a:rPr>
              <a:t>zapret-info.gov.ru</a:t>
            </a:r>
            <a:endParaRPr lang="ru-RU" dirty="0">
              <a:latin typeface="Arial"/>
              <a:cs typeface="Arial"/>
            </a:endParaRPr>
          </a:p>
        </p:txBody>
      </p:sp>
      <p:sp>
        <p:nvSpPr>
          <p:cNvPr id="22" name="Прямоугольник 2"/>
          <p:cNvSpPr/>
          <p:nvPr/>
        </p:nvSpPr>
        <p:spPr>
          <a:xfrm>
            <a:off x="342582" y="1841494"/>
            <a:ext cx="784602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A54C6A"/>
                </a:solidFill>
                <a:latin typeface="Arial"/>
                <a:cs typeface="Arial"/>
              </a:rPr>
              <a:t>Функции</a:t>
            </a:r>
            <a:endParaRPr lang="ru-RU" sz="2000" dirty="0">
              <a:solidFill>
                <a:srgbClr val="A54C6A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18784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Лого-МФИ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587" y="6391172"/>
            <a:ext cx="1219119" cy="152390"/>
          </a:xfrm>
          <a:prstGeom prst="rect">
            <a:avLst/>
          </a:prstGeom>
        </p:spPr>
      </p:pic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3596639" y="566641"/>
            <a:ext cx="5206683" cy="425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>
              <a:lnSpc>
                <a:spcPts val="2600"/>
              </a:lnSpc>
            </a:pPr>
            <a:r>
              <a:rPr lang="ru-RU" sz="2300" dirty="0" smtClean="0">
                <a:solidFill>
                  <a:prstClr val="white"/>
                </a:solidFill>
                <a:latin typeface="Arial" charset="0"/>
              </a:rPr>
              <a:t>Почему</a:t>
            </a:r>
            <a:r>
              <a:rPr lang="ru-RU" sz="2300" dirty="0">
                <a:solidFill>
                  <a:prstClr val="white"/>
                </a:solidFill>
                <a:latin typeface="Arial" charset="0"/>
              </a:rPr>
              <a:t>?</a:t>
            </a:r>
          </a:p>
        </p:txBody>
      </p:sp>
      <p:pic>
        <p:nvPicPr>
          <p:cNvPr id="7" name="Picture 6" descr="Лого-Периметр-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760" y="463849"/>
            <a:ext cx="768045" cy="676611"/>
          </a:xfrm>
          <a:prstGeom prst="rect">
            <a:avLst/>
          </a:prstGeom>
        </p:spPr>
      </p:pic>
      <p:sp>
        <p:nvSpPr>
          <p:cNvPr id="22" name="Прямоугольник 2"/>
          <p:cNvSpPr/>
          <p:nvPr/>
        </p:nvSpPr>
        <p:spPr>
          <a:xfrm>
            <a:off x="504825" y="1841494"/>
            <a:ext cx="76837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A54C6A"/>
                </a:solidFill>
                <a:latin typeface="Arial"/>
                <a:cs typeface="Arial"/>
              </a:rPr>
              <a:t>Периметр-Ф</a:t>
            </a:r>
            <a:endParaRPr lang="ru-RU" sz="2000" dirty="0">
              <a:solidFill>
                <a:srgbClr val="A54C6A"/>
              </a:solidFill>
              <a:latin typeface="Arial"/>
              <a:cs typeface="Arial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771524" y="2241604"/>
            <a:ext cx="7568435" cy="3644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Geneva"/>
                <a:cs typeface="Geneva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Geneva"/>
                <a:cs typeface="Geneva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Geneva"/>
                <a:cs typeface="Geneva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Geneva"/>
                <a:cs typeface="Geneva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Geneva"/>
                <a:cs typeface="Geneva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Geneva"/>
                <a:cs typeface="Geneva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Geneva"/>
                <a:cs typeface="Geneva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Geneva"/>
                <a:cs typeface="Geneva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Geneva"/>
                <a:cs typeface="Geneva"/>
              </a:defRPr>
            </a:lvl9pPr>
          </a:lstStyle>
          <a:p>
            <a:pPr eaLnBrk="1" hangingPunct="1">
              <a:lnSpc>
                <a:spcPts val="1900"/>
              </a:lnSpc>
              <a:spcBef>
                <a:spcPts val="1300"/>
              </a:spcBef>
            </a:pPr>
            <a:r>
              <a:rPr lang="ru-RU" dirty="0" smtClean="0">
                <a:solidFill>
                  <a:srgbClr val="000000"/>
                </a:solidFill>
                <a:latin typeface="Arial" pitchFamily="34" charset="0"/>
              </a:rPr>
              <a:t>Возможность блокировки запрещённых страниц по </a:t>
            </a:r>
            <a:r>
              <a:rPr lang="en-US" dirty="0" smtClean="0">
                <a:solidFill>
                  <a:srgbClr val="000000"/>
                </a:solidFill>
                <a:latin typeface="Arial" pitchFamily="34" charset="0"/>
              </a:rPr>
              <a:t>URL</a:t>
            </a:r>
            <a:r>
              <a:rPr lang="ru-RU" dirty="0" smtClean="0">
                <a:solidFill>
                  <a:srgbClr val="000000"/>
                </a:solidFill>
                <a:latin typeface="Arial" pitchFamily="34" charset="0"/>
              </a:rPr>
              <a:t/>
            </a:r>
            <a:br>
              <a:rPr lang="ru-RU" dirty="0" smtClean="0">
                <a:solidFill>
                  <a:srgbClr val="000000"/>
                </a:solidFill>
                <a:latin typeface="Arial" pitchFamily="34" charset="0"/>
              </a:rPr>
            </a:br>
            <a:r>
              <a:rPr lang="ru-RU" sz="16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</a:rPr>
              <a:t>Минимизация случаев блокировки благонадёжных ресурсов по общему </a:t>
            </a:r>
            <a:r>
              <a:rPr lang="en-US" sz="16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</a:rPr>
              <a:t>IP</a:t>
            </a:r>
            <a:endParaRPr lang="ru-RU" sz="1600" i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</a:endParaRPr>
          </a:p>
          <a:p>
            <a:pPr eaLnBrk="1" hangingPunct="1">
              <a:lnSpc>
                <a:spcPts val="1100"/>
              </a:lnSpc>
              <a:spcBef>
                <a:spcPts val="1300"/>
              </a:spcBef>
            </a:pPr>
            <a:r>
              <a:rPr lang="ru-RU" sz="1400" i="1" dirty="0" smtClean="0">
                <a:solidFill>
                  <a:srgbClr val="7F7F7F"/>
                </a:solidFill>
                <a:latin typeface="Arial" pitchFamily="34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Arial" pitchFamily="34" charset="0"/>
              </a:rPr>
              <a:t>Нулевое воздействие на обычный трафик пользователей</a:t>
            </a:r>
          </a:p>
          <a:p>
            <a:pPr eaLnBrk="1" hangingPunct="1">
              <a:lnSpc>
                <a:spcPts val="1100"/>
              </a:lnSpc>
              <a:spcBef>
                <a:spcPts val="600"/>
              </a:spcBef>
            </a:pPr>
            <a:r>
              <a:rPr lang="ru-RU" sz="1600" i="1" dirty="0" smtClean="0">
                <a:solidFill>
                  <a:srgbClr val="7F7F7F"/>
                </a:solidFill>
                <a:latin typeface="Arial" pitchFamily="34" charset="0"/>
              </a:rPr>
              <a:t>Через комплекс проходят только запросы к </a:t>
            </a:r>
            <a:r>
              <a:rPr lang="en-US" sz="1600" i="1" dirty="0" smtClean="0">
                <a:solidFill>
                  <a:srgbClr val="7F7F7F"/>
                </a:solidFill>
                <a:latin typeface="Arial" pitchFamily="34" charset="0"/>
              </a:rPr>
              <a:t>IP</a:t>
            </a:r>
            <a:r>
              <a:rPr lang="ru-RU" sz="1600" i="1" dirty="0" smtClean="0">
                <a:solidFill>
                  <a:srgbClr val="7F7F7F"/>
                </a:solidFill>
                <a:latin typeface="Arial" pitchFamily="34" charset="0"/>
              </a:rPr>
              <a:t> из «черного списка»</a:t>
            </a:r>
          </a:p>
          <a:p>
            <a:pPr eaLnBrk="1" hangingPunct="1">
              <a:lnSpc>
                <a:spcPts val="1900"/>
              </a:lnSpc>
              <a:spcBef>
                <a:spcPts val="1300"/>
              </a:spcBef>
            </a:pPr>
            <a:r>
              <a:rPr lang="ru-RU" dirty="0">
                <a:solidFill>
                  <a:srgbClr val="000000"/>
                </a:solidFill>
                <a:latin typeface="Arial" pitchFamily="34" charset="0"/>
              </a:rPr>
              <a:t>Автоматизация блокировки/разблокировки запрещённых ресурсов</a:t>
            </a:r>
            <a:br>
              <a:rPr lang="ru-RU" dirty="0">
                <a:solidFill>
                  <a:srgbClr val="000000"/>
                </a:solidFill>
                <a:latin typeface="Arial" pitchFamily="34" charset="0"/>
              </a:rPr>
            </a:br>
            <a:r>
              <a:rPr lang="ru-RU" sz="1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</a:rPr>
              <a:t>Блокировка новых сайтов и разблокировка сайтов, удаливших запрещённый контент, производится без заминок.</a:t>
            </a:r>
          </a:p>
          <a:p>
            <a:pPr eaLnBrk="1" hangingPunct="1">
              <a:lnSpc>
                <a:spcPts val="1900"/>
              </a:lnSpc>
              <a:spcBef>
                <a:spcPts val="1300"/>
              </a:spcBef>
            </a:pPr>
            <a:r>
              <a:rPr lang="ru-RU" dirty="0" smtClean="0">
                <a:solidFill>
                  <a:srgbClr val="000000"/>
                </a:solidFill>
                <a:latin typeface="Arial" pitchFamily="34" charset="0"/>
              </a:rPr>
              <a:t>Дополнительные возможности</a:t>
            </a:r>
          </a:p>
          <a:p>
            <a:pPr eaLnBrk="1" hangingPunct="1">
              <a:lnSpc>
                <a:spcPts val="1900"/>
              </a:lnSpc>
              <a:spcBef>
                <a:spcPts val="0"/>
              </a:spcBef>
            </a:pPr>
            <a:r>
              <a:rPr lang="ru-RU" sz="1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</a:rPr>
              <a:t>Загрузка дополнительных списков для блокировки</a:t>
            </a:r>
          </a:p>
          <a:p>
            <a:pPr eaLnBrk="1" hangingPunct="1">
              <a:lnSpc>
                <a:spcPts val="1900"/>
              </a:lnSpc>
              <a:spcBef>
                <a:spcPts val="1300"/>
              </a:spcBef>
            </a:pPr>
            <a:r>
              <a:rPr lang="ru-RU" dirty="0" smtClean="0">
                <a:solidFill>
                  <a:srgbClr val="000000"/>
                </a:solidFill>
                <a:latin typeface="Arial" pitchFamily="34" charset="0"/>
              </a:rPr>
              <a:t>Производительное и доступное решение</a:t>
            </a:r>
            <a:r>
              <a:rPr lang="ru-RU" sz="2000" dirty="0" smtClean="0">
                <a:solidFill>
                  <a:srgbClr val="000000"/>
                </a:solidFill>
                <a:latin typeface="Arial" pitchFamily="34" charset="0"/>
              </a:rPr>
              <a:t/>
            </a:r>
            <a:br>
              <a:rPr lang="ru-RU" sz="2000" dirty="0" smtClean="0">
                <a:solidFill>
                  <a:srgbClr val="000000"/>
                </a:solidFill>
                <a:latin typeface="Arial" pitchFamily="34" charset="0"/>
              </a:rPr>
            </a:br>
            <a:r>
              <a:rPr lang="ru-RU" sz="1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</a:rPr>
              <a:t>Автоматизация ручного труда, стоимость услуг для конечных потребителей не увеличится</a:t>
            </a:r>
          </a:p>
        </p:txBody>
      </p:sp>
      <p:pic>
        <p:nvPicPr>
          <p:cNvPr id="10" name="Picture 9" descr="9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2409825"/>
            <a:ext cx="247650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 descr="9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3024900"/>
            <a:ext cx="247650" cy="18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 descr="9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3640852"/>
            <a:ext cx="247650" cy="18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1" descr="9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5181304"/>
            <a:ext cx="247650" cy="18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1" descr="9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03" y="4460082"/>
            <a:ext cx="247650" cy="18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2621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Лого-МФИ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587" y="6391172"/>
            <a:ext cx="1219119" cy="152390"/>
          </a:xfrm>
          <a:prstGeom prst="rect">
            <a:avLst/>
          </a:prstGeom>
        </p:spPr>
      </p:pic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3596639" y="566641"/>
            <a:ext cx="5206683" cy="429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>
              <a:lnSpc>
                <a:spcPts val="2600"/>
              </a:lnSpc>
            </a:pPr>
            <a:r>
              <a:rPr lang="en-US" sz="2300" dirty="0" smtClean="0">
                <a:solidFill>
                  <a:schemeClr val="bg1"/>
                </a:solidFill>
                <a:latin typeface="Arial" charset="0"/>
              </a:rPr>
              <a:t>P.S.</a:t>
            </a:r>
            <a:endParaRPr lang="en-US" sz="2300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7" name="Picture 6" descr="Лого-Периметр-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760" y="463849"/>
            <a:ext cx="768045" cy="676611"/>
          </a:xfrm>
          <a:prstGeom prst="rect">
            <a:avLst/>
          </a:prstGeom>
        </p:spPr>
      </p:pic>
      <p:sp>
        <p:nvSpPr>
          <p:cNvPr id="22" name="Прямоугольник 2"/>
          <p:cNvSpPr/>
          <p:nvPr/>
        </p:nvSpPr>
        <p:spPr>
          <a:xfrm>
            <a:off x="350197" y="2049994"/>
            <a:ext cx="5983415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Arial"/>
                <a:cs typeface="Arial"/>
              </a:rPr>
              <a:t>Судебная практика:</a:t>
            </a:r>
          </a:p>
          <a:p>
            <a:pPr algn="just"/>
            <a:endParaRPr lang="ru-RU" sz="2000" b="1" dirty="0" smtClean="0">
              <a:latin typeface="Arial"/>
              <a:cs typeface="Arial"/>
            </a:endParaRPr>
          </a:p>
          <a:p>
            <a:pPr algn="just"/>
            <a:r>
              <a:rPr lang="ru-RU" sz="2000" dirty="0" err="1" smtClean="0">
                <a:latin typeface="Arial"/>
                <a:cs typeface="Arial"/>
              </a:rPr>
              <a:t>Неблокировка</a:t>
            </a:r>
            <a:r>
              <a:rPr lang="ru-RU" sz="2000" dirty="0" smtClean="0">
                <a:latin typeface="Arial"/>
                <a:cs typeface="Arial"/>
              </a:rPr>
              <a:t> доступа к ресурсу в течение</a:t>
            </a:r>
          </a:p>
          <a:p>
            <a:pPr algn="just"/>
            <a:r>
              <a:rPr lang="ru-RU" sz="2000" dirty="0" smtClean="0">
                <a:latin typeface="Arial"/>
                <a:cs typeface="Arial"/>
              </a:rPr>
              <a:t>1 суток со дня внесения в Реестр</a:t>
            </a:r>
          </a:p>
          <a:p>
            <a:pPr algn="ctr"/>
            <a:r>
              <a:rPr lang="ru-RU" sz="2400" b="1" dirty="0" smtClean="0">
                <a:latin typeface="Arial"/>
                <a:cs typeface="Arial"/>
              </a:rPr>
              <a:t>=</a:t>
            </a:r>
            <a:endParaRPr lang="ru-RU" sz="2400" b="1" dirty="0">
              <a:latin typeface="Arial"/>
              <a:cs typeface="Arial"/>
            </a:endParaRPr>
          </a:p>
          <a:p>
            <a:pPr algn="just"/>
            <a:r>
              <a:rPr lang="ru-RU" sz="2000" dirty="0" smtClean="0">
                <a:latin typeface="Arial"/>
                <a:cs typeface="Arial"/>
              </a:rPr>
              <a:t>Привлечение оператора по ч.3 ст.14.1 КоАП РФ за несоблюдение лицензионных условий деятельности</a:t>
            </a:r>
            <a:endParaRPr lang="ru-RU" sz="2000" dirty="0">
              <a:latin typeface="Arial"/>
              <a:cs typeface="Arial"/>
            </a:endParaRPr>
          </a:p>
        </p:txBody>
      </p:sp>
      <p:pic>
        <p:nvPicPr>
          <p:cNvPr id="1028" name="Picture 4" descr="http://i1.tatar-inform.ru/image/2010_new/proishestviya/molotok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3613" y="2760688"/>
            <a:ext cx="2589015" cy="1728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49430" y="5132511"/>
            <a:ext cx="70051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u="sng" dirty="0" smtClean="0"/>
              <a:t>Недавний пример:</a:t>
            </a:r>
            <a:r>
              <a:rPr lang="ru-RU" i="1" dirty="0" smtClean="0"/>
              <a:t> </a:t>
            </a:r>
          </a:p>
          <a:p>
            <a:r>
              <a:rPr lang="ru-RU" i="1" dirty="0" smtClean="0"/>
              <a:t>Решение Арбитражного суда Краснодарского края в отношении ООО «</a:t>
            </a:r>
            <a:r>
              <a:rPr lang="ru-RU" i="1" dirty="0" err="1" smtClean="0"/>
              <a:t>Связьэнерго</a:t>
            </a:r>
            <a:r>
              <a:rPr lang="ru-RU" i="1" dirty="0" smtClean="0"/>
              <a:t>» по делу №А32-6682/2013 от 30.04.2013 г.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661260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Лого-МФИ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587" y="6391172"/>
            <a:ext cx="1219119" cy="152390"/>
          </a:xfrm>
          <a:prstGeom prst="rect">
            <a:avLst/>
          </a:prstGeom>
        </p:spPr>
      </p:pic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3596639" y="566641"/>
            <a:ext cx="5206683" cy="429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>
              <a:lnSpc>
                <a:spcPts val="2600"/>
              </a:lnSpc>
            </a:pPr>
            <a:r>
              <a:rPr lang="en-US" sz="2300" dirty="0" smtClean="0">
                <a:solidFill>
                  <a:schemeClr val="bg1"/>
                </a:solidFill>
                <a:latin typeface="Arial" charset="0"/>
              </a:rPr>
              <a:t>P.S.</a:t>
            </a:r>
            <a:endParaRPr lang="en-US" sz="2300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7" name="Picture 6" descr="Лого-Периметр-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760" y="463849"/>
            <a:ext cx="768045" cy="676611"/>
          </a:xfrm>
          <a:prstGeom prst="rect">
            <a:avLst/>
          </a:prstGeom>
        </p:spPr>
      </p:pic>
      <p:sp>
        <p:nvSpPr>
          <p:cNvPr id="22" name="Прямоугольник 2"/>
          <p:cNvSpPr/>
          <p:nvPr/>
        </p:nvSpPr>
        <p:spPr>
          <a:xfrm>
            <a:off x="896462" y="2144996"/>
            <a:ext cx="530351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err="1" smtClean="0">
                <a:latin typeface="Arial"/>
                <a:cs typeface="Arial"/>
              </a:rPr>
              <a:t>Роскомнадзор</a:t>
            </a:r>
            <a:r>
              <a:rPr lang="ru-RU" sz="2000" dirty="0" smtClean="0">
                <a:latin typeface="Arial"/>
                <a:cs typeface="Arial"/>
              </a:rPr>
              <a:t> </a:t>
            </a:r>
            <a:r>
              <a:rPr lang="ru-RU" sz="2000" dirty="0">
                <a:latin typeface="Arial"/>
                <a:cs typeface="Arial"/>
              </a:rPr>
              <a:t>в течение полутора месяцев выберет новую методику блокировки ресурсов, попавших в реестр запрещенных сайтов</a:t>
            </a:r>
            <a:r>
              <a:rPr lang="ru-RU" sz="2000" dirty="0" smtClean="0">
                <a:latin typeface="Arial"/>
                <a:cs typeface="Arial"/>
              </a:rPr>
              <a:t>.</a:t>
            </a:r>
            <a:endParaRPr lang="ru-RU" sz="2000" dirty="0">
              <a:latin typeface="Arial"/>
              <a:cs typeface="Arial"/>
            </a:endParaRPr>
          </a:p>
          <a:p>
            <a:pPr algn="just"/>
            <a:endParaRPr lang="ru-RU" sz="2000" dirty="0">
              <a:latin typeface="Arial"/>
              <a:cs typeface="Arial"/>
            </a:endParaRPr>
          </a:p>
          <a:p>
            <a:pPr algn="just"/>
            <a:r>
              <a:rPr lang="ru-RU" sz="2000" dirty="0" smtClean="0">
                <a:latin typeface="Arial"/>
                <a:cs typeface="Arial"/>
              </a:rPr>
              <a:t>Глава </a:t>
            </a:r>
            <a:r>
              <a:rPr lang="ru-RU" sz="2000" dirty="0" err="1" smtClean="0">
                <a:latin typeface="Arial"/>
                <a:cs typeface="Arial"/>
              </a:rPr>
              <a:t>Роскомнадзора</a:t>
            </a:r>
            <a:r>
              <a:rPr lang="ru-RU" sz="2000" dirty="0" smtClean="0">
                <a:latin typeface="Arial"/>
                <a:cs typeface="Arial"/>
              </a:rPr>
              <a:t> </a:t>
            </a:r>
            <a:r>
              <a:rPr lang="ru-RU" sz="2000" dirty="0">
                <a:latin typeface="Arial"/>
                <a:cs typeface="Arial"/>
              </a:rPr>
              <a:t>Александр </a:t>
            </a:r>
            <a:r>
              <a:rPr lang="ru-RU" sz="2000" dirty="0" smtClean="0">
                <a:latin typeface="Arial"/>
                <a:cs typeface="Arial"/>
              </a:rPr>
              <a:t>Жаров: </a:t>
            </a:r>
            <a:r>
              <a:rPr lang="ru-RU" sz="2000" b="1" dirty="0" smtClean="0">
                <a:latin typeface="Arial"/>
                <a:cs typeface="Arial"/>
              </a:rPr>
              <a:t>«</a:t>
            </a:r>
            <a:r>
              <a:rPr lang="ru-RU" sz="2000" b="1" dirty="0">
                <a:latin typeface="Arial"/>
                <a:cs typeface="Arial"/>
              </a:rPr>
              <a:t>элементом списка блокирования должен быть URL»</a:t>
            </a:r>
            <a:r>
              <a:rPr lang="ru-RU" sz="2000" dirty="0">
                <a:latin typeface="Arial"/>
                <a:cs typeface="Arial"/>
              </a:rPr>
              <a:t>, </a:t>
            </a:r>
            <a:r>
              <a:rPr lang="ru-RU" sz="2000" b="1" dirty="0" smtClean="0">
                <a:latin typeface="Arial"/>
                <a:cs typeface="Arial"/>
              </a:rPr>
              <a:t>а</a:t>
            </a:r>
            <a:r>
              <a:rPr lang="ru-RU" sz="2000" dirty="0" smtClean="0">
                <a:latin typeface="Arial"/>
                <a:cs typeface="Arial"/>
              </a:rPr>
              <a:t> </a:t>
            </a:r>
            <a:r>
              <a:rPr lang="ru-RU" sz="2000" b="1" dirty="0" smtClean="0">
                <a:latin typeface="Arial"/>
                <a:cs typeface="Arial"/>
              </a:rPr>
              <a:t>«</a:t>
            </a:r>
            <a:r>
              <a:rPr lang="ru-RU" sz="2000" b="1" dirty="0">
                <a:latin typeface="Arial"/>
                <a:cs typeface="Arial"/>
              </a:rPr>
              <a:t>блокирование добросовестных ресурсов должно быть исключено».</a:t>
            </a:r>
          </a:p>
        </p:txBody>
      </p:sp>
      <p:pic>
        <p:nvPicPr>
          <p:cNvPr id="1026" name="Picture 2" descr="http://www.rsoc.ru/images/news/image20067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9980" y="2525581"/>
            <a:ext cx="2819400" cy="195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630084" y="4586818"/>
            <a:ext cx="19591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u="sng" dirty="0" smtClean="0"/>
              <a:t>21 </a:t>
            </a:r>
            <a:r>
              <a:rPr lang="ru-RU" sz="2400" b="1" u="sng" dirty="0"/>
              <a:t>мая 2013 </a:t>
            </a:r>
            <a:r>
              <a:rPr lang="ru-RU" sz="2400" b="1" u="sng" dirty="0" smtClean="0"/>
              <a:t>г</a:t>
            </a:r>
            <a:endParaRPr lang="ru-RU" sz="2400" b="1" u="sng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90758" y="5744841"/>
            <a:ext cx="51149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7"/>
              </a:rPr>
              <a:t>http</a:t>
            </a:r>
            <a:r>
              <a:rPr lang="en-US" dirty="0">
                <a:hlinkClick r:id="rId7"/>
              </a:rPr>
              <a:t>://www.rsoc.ru/news/rsoc/news20067.htm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743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6"/>
          <p:cNvSpPr txBox="1">
            <a:spLocks noChangeArrowheads="1"/>
          </p:cNvSpPr>
          <p:nvPr/>
        </p:nvSpPr>
        <p:spPr bwMode="auto">
          <a:xfrm>
            <a:off x="4445101" y="5183748"/>
            <a:ext cx="4519221" cy="144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>
              <a:lnSpc>
                <a:spcPts val="2100"/>
              </a:lnSpc>
            </a:pPr>
            <a:r>
              <a:rPr lang="pl-PL" sz="1600" b="1" dirty="0">
                <a:solidFill>
                  <a:srgbClr val="771F61"/>
                </a:solidFill>
                <a:latin typeface="Arial" charset="0"/>
              </a:rPr>
              <a:t>ООО «МФИ Софт»</a:t>
            </a:r>
          </a:p>
          <a:p>
            <a:pPr algn="r" eaLnBrk="1" hangingPunct="1">
              <a:lnSpc>
                <a:spcPts val="2100"/>
              </a:lnSpc>
            </a:pPr>
            <a:r>
              <a:rPr lang="pl-PL" sz="1600" dirty="0">
                <a:solidFill>
                  <a:srgbClr val="771F61"/>
                </a:solidFill>
                <a:latin typeface="Arial" charset="0"/>
              </a:rPr>
              <a:t>603104, Нижний Новгород,ул. Нартова, 6/6</a:t>
            </a:r>
          </a:p>
          <a:p>
            <a:pPr algn="r" eaLnBrk="1" hangingPunct="1">
              <a:lnSpc>
                <a:spcPts val="2100"/>
              </a:lnSpc>
            </a:pPr>
            <a:r>
              <a:rPr lang="ru-RU" sz="1600" dirty="0" smtClean="0">
                <a:solidFill>
                  <a:srgbClr val="771F61"/>
                </a:solidFill>
                <a:latin typeface="Arial" charset="0"/>
              </a:rPr>
              <a:t>8 </a:t>
            </a:r>
            <a:r>
              <a:rPr lang="pl-PL" sz="1600" dirty="0" smtClean="0">
                <a:solidFill>
                  <a:srgbClr val="771F61"/>
                </a:solidFill>
                <a:latin typeface="Arial" charset="0"/>
              </a:rPr>
              <a:t>(</a:t>
            </a:r>
            <a:r>
              <a:rPr lang="pl-PL" sz="1600" dirty="0">
                <a:solidFill>
                  <a:srgbClr val="771F61"/>
                </a:solidFill>
                <a:latin typeface="Arial" charset="0"/>
              </a:rPr>
              <a:t>831) 220 32 39</a:t>
            </a:r>
          </a:p>
          <a:p>
            <a:pPr algn="r" eaLnBrk="1" hangingPunct="1">
              <a:lnSpc>
                <a:spcPts val="2100"/>
              </a:lnSpc>
            </a:pPr>
            <a:r>
              <a:rPr lang="pl-PL" sz="1600" dirty="0">
                <a:solidFill>
                  <a:srgbClr val="771F61"/>
                </a:solidFill>
                <a:latin typeface="Arial" charset="0"/>
              </a:rPr>
              <a:t>ib.sales@mfisoft.ru</a:t>
            </a:r>
          </a:p>
          <a:p>
            <a:pPr algn="r" eaLnBrk="1" hangingPunct="1">
              <a:lnSpc>
                <a:spcPts val="2100"/>
              </a:lnSpc>
            </a:pPr>
            <a:r>
              <a:rPr lang="pl-PL" sz="1600" b="1" dirty="0">
                <a:solidFill>
                  <a:srgbClr val="771F61"/>
                </a:solidFill>
                <a:latin typeface="Arial" charset="0"/>
              </a:rPr>
              <a:t>www.mfisoft.ru</a:t>
            </a:r>
            <a:endParaRPr lang="en-US" sz="1600" b="1" dirty="0">
              <a:solidFill>
                <a:srgbClr val="771F61"/>
              </a:solidFill>
              <a:latin typeface="Arial" charset="0"/>
            </a:endParaRPr>
          </a:p>
        </p:txBody>
      </p:sp>
      <p:pic>
        <p:nvPicPr>
          <p:cNvPr id="8" name="Picture 7" descr="Лого-МФИ Большое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856" y="5914589"/>
            <a:ext cx="2846642" cy="353544"/>
          </a:xfrm>
          <a:prstGeom prst="rect">
            <a:avLst/>
          </a:prstGeom>
        </p:spPr>
      </p:pic>
      <p:sp>
        <p:nvSpPr>
          <p:cNvPr id="11" name="Прямоугольник 1"/>
          <p:cNvSpPr>
            <a:spLocks noChangeArrowheads="1"/>
          </p:cNvSpPr>
          <p:nvPr/>
        </p:nvSpPr>
        <p:spPr bwMode="auto">
          <a:xfrm>
            <a:off x="3526002" y="954350"/>
            <a:ext cx="5163669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ts val="6000"/>
              </a:lnSpc>
            </a:pPr>
            <a:r>
              <a:rPr lang="ru-RU" sz="5300" dirty="0" smtClean="0">
                <a:solidFill>
                  <a:schemeClr val="bg1"/>
                </a:solidFill>
                <a:latin typeface="Arial" charset="0"/>
              </a:rPr>
              <a:t>Спасибо</a:t>
            </a:r>
          </a:p>
          <a:p>
            <a:pPr algn="r">
              <a:lnSpc>
                <a:spcPts val="6000"/>
              </a:lnSpc>
            </a:pPr>
            <a:r>
              <a:rPr lang="ru-RU" sz="5300" dirty="0" smtClean="0">
                <a:solidFill>
                  <a:schemeClr val="bg1"/>
                </a:solidFill>
                <a:latin typeface="Arial" charset="0"/>
              </a:rPr>
              <a:t>за внимание!</a:t>
            </a:r>
            <a:endParaRPr lang="en-US" sz="5300" dirty="0" smtClean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6" name="Picture 5" descr="Лого-Периметр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515" y="2585566"/>
            <a:ext cx="1816487" cy="15970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19483</TotalTime>
  <Words>485</Words>
  <Application>Microsoft Office PowerPoint</Application>
  <PresentationFormat>Экран (4:3)</PresentationFormat>
  <Paragraphs>140</Paragraphs>
  <Slides>18</Slides>
  <Notes>18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Office Theme</vt:lpstr>
      <vt:lpstr>1_Office Theme</vt:lpstr>
      <vt:lpstr>4_Office Theme</vt:lpstr>
      <vt:lpstr>6_Office Theme</vt:lpstr>
      <vt:lpstr>7_Office Theme</vt:lpstr>
      <vt:lpstr>8_Office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АртЧердак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Денис К</dc:creator>
  <cp:lastModifiedBy>Vadim Soldatenkov</cp:lastModifiedBy>
  <cp:revision>419</cp:revision>
  <cp:lastPrinted>2012-09-21T07:54:49Z</cp:lastPrinted>
  <dcterms:created xsi:type="dcterms:W3CDTF">2012-02-25T07:30:07Z</dcterms:created>
  <dcterms:modified xsi:type="dcterms:W3CDTF">2013-05-24T04:10:55Z</dcterms:modified>
</cp:coreProperties>
</file>