
<file path=[Content_Types].xml><?xml version="1.0" encoding="utf-8"?>
<Types xmlns="http://schemas.openxmlformats.org/package/2006/content-types"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charts/chart1.xml" ContentType="application/vnd.openxmlformats-officedocument.drawingml.chart+xml"/>
  <Default Extension="rels" ContentType="application/vnd.openxmlformats-package.relationships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notesSlides/notesSlide3.xml" ContentType="application/vnd.openxmlformats-officedocument.presentationml.notesSlide+xml"/>
  <Default Extension="package" ContentType="application/vnd.openxmlformats-officedocument.package"/>
  <Override PartName="/ppt/tableStyles.xml" ContentType="application/vnd.openxmlformats-officedocument.presentationml.tableStyles+xml"/>
  <Override PartName="/ppt/notesSlides/notesSlide10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notesSlides/notesSlide6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notesSlides/notesSlide7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6CDEFC"/>
    <a:srgbClr val="0077CF"/>
    <a:srgbClr val="0096D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54" d="100"/>
          <a:sy n="154" d="100"/>
        </p:scale>
        <p:origin x="-1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6" d="100"/>
          <a:sy n="136" d="100"/>
        </p:scale>
        <p:origin x="-680" y="-12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ackage1.package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8"/>
  <c:chart>
    <c:plotArea>
      <c:layout>
        <c:manualLayout>
          <c:layoutTarget val="inner"/>
          <c:xMode val="edge"/>
          <c:yMode val="edge"/>
          <c:x val="0.0607318301140309"/>
          <c:y val="0.0394590875592069"/>
          <c:w val="0.803950401475015"/>
          <c:h val="0.855852168237318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май 2012</c:v>
                </c:pt>
              </c:strCache>
            </c:strRef>
          </c:tx>
          <c:spPr>
            <a:gradFill rotWithShape="0">
              <a:gsLst>
                <a:gs pos="0">
                  <a:srgbClr val="6CDEFC"/>
                </a:gs>
                <a:gs pos="100000">
                  <a:srgbClr val="0077CF"/>
                </a:gs>
              </a:gsLst>
              <a:lin ang="5400000"/>
            </a:gradFill>
            <a:ln w="25378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Sheet1!$A$2:$A$5</c:f>
              <c:strCache>
                <c:ptCount val="4"/>
                <c:pt idx="0">
                  <c:v>Узлы и Дата-центры</c:v>
                </c:pt>
                <c:pt idx="1">
                  <c:v>Участники</c:v>
                </c:pt>
                <c:pt idx="2">
                  <c:v>Префиксы</c:v>
                </c:pt>
                <c:pt idx="3">
                  <c:v>Трафик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45.0</c:v>
                </c:pt>
                <c:pt idx="1">
                  <c:v>40.0</c:v>
                </c:pt>
                <c:pt idx="2">
                  <c:v>120.0</c:v>
                </c:pt>
                <c:pt idx="3">
                  <c:v>80.0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май 2013</c:v>
                </c:pt>
              </c:strCache>
            </c:strRef>
          </c:tx>
          <c:spPr>
            <a:gradFill flip="none" rotWithShape="1">
              <a:gsLst>
                <a:gs pos="0">
                  <a:srgbClr val="0096D5"/>
                </a:gs>
                <a:gs pos="100000">
                  <a:schemeClr val="tx2">
                    <a:lumMod val="75000"/>
                  </a:schemeClr>
                </a:gs>
              </a:gsLst>
              <a:lin ang="5400000" scaled="0"/>
              <a:tileRect/>
            </a:gradFill>
            <a:ln w="25378">
              <a:noFill/>
            </a:ln>
            <a:effectLst>
              <a:outerShdw dist="35921" dir="2700000" algn="br">
                <a:srgbClr val="000000"/>
              </a:outerShdw>
            </a:effectLst>
          </c:spPr>
          <c:cat>
            <c:strRef>
              <c:f>Sheet1!$A$2:$A$5</c:f>
              <c:strCache>
                <c:ptCount val="4"/>
                <c:pt idx="0">
                  <c:v>Узлы и Дата-центры</c:v>
                </c:pt>
                <c:pt idx="1">
                  <c:v>Участники</c:v>
                </c:pt>
                <c:pt idx="2">
                  <c:v>Префиксы</c:v>
                </c:pt>
                <c:pt idx="3">
                  <c:v>Трафик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90.0</c:v>
                </c:pt>
                <c:pt idx="1">
                  <c:v>121.0</c:v>
                </c:pt>
                <c:pt idx="2">
                  <c:v>290.0</c:v>
                </c:pt>
                <c:pt idx="3">
                  <c:v>460.0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май 2012</c:v>
                </c:pt>
              </c:strCache>
            </c:strRef>
          </c:tx>
          <c:spPr>
            <a:gradFill flip="none" rotWithShape="1">
              <a:gsLst>
                <a:gs pos="0">
                  <a:srgbClr val="80B606"/>
                </a:gs>
                <a:gs pos="100000">
                  <a:prstClr val="white"/>
                </a:gs>
              </a:gsLst>
              <a:path path="rect">
                <a:fillToRect l="100000" t="100000"/>
              </a:path>
              <a:tileRect r="-100000" b="-100000"/>
            </a:gradFill>
          </c:spPr>
          <c:cat>
            <c:strRef>
              <c:f>Sheet1!$A$2:$A$5</c:f>
              <c:strCache>
                <c:ptCount val="4"/>
                <c:pt idx="0">
                  <c:v>Узлы и Дата-центры</c:v>
                </c:pt>
                <c:pt idx="1">
                  <c:v>Участники</c:v>
                </c:pt>
                <c:pt idx="2">
                  <c:v>Префиксы</c:v>
                </c:pt>
                <c:pt idx="3">
                  <c:v>Трафик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</c:ser>
        <c:axId val="437116712"/>
        <c:axId val="419585256"/>
      </c:barChart>
      <c:catAx>
        <c:axId val="437116712"/>
        <c:scaling>
          <c:orientation val="minMax"/>
        </c:scaling>
        <c:axPos val="b"/>
        <c:numFmt formatCode="General" sourceLinked="1"/>
        <c:tickLblPos val="nextTo"/>
        <c:spPr>
          <a:ln w="3172">
            <a:solidFill>
              <a:schemeClr val="bg1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bg1"/>
                </a:solidFill>
                <a:latin typeface="Calisto MT"/>
                <a:ea typeface="Calisto MT"/>
                <a:cs typeface="Calisto MT"/>
              </a:defRPr>
            </a:pPr>
            <a:endParaRPr lang="en-US"/>
          </a:p>
        </c:txPr>
        <c:crossAx val="419585256"/>
        <c:crosses val="autoZero"/>
        <c:auto val="1"/>
        <c:lblAlgn val="ctr"/>
        <c:lblOffset val="100"/>
      </c:catAx>
      <c:valAx>
        <c:axId val="419585256"/>
        <c:scaling>
          <c:orientation val="minMax"/>
        </c:scaling>
        <c:axPos val="l"/>
        <c:majorGridlines>
          <c:spPr>
            <a:ln w="3172">
              <a:solidFill>
                <a:schemeClr val="bg1"/>
              </a:solidFill>
              <a:prstDash val="solid"/>
            </a:ln>
          </c:spPr>
        </c:majorGridlines>
        <c:numFmt formatCode="General" sourceLinked="1"/>
        <c:tickLblPos val="nextTo"/>
        <c:spPr>
          <a:ln w="3172">
            <a:solidFill>
              <a:srgbClr val="80808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chemeClr val="bg1"/>
                </a:solidFill>
                <a:latin typeface="Calisto MT"/>
                <a:ea typeface="Calisto MT"/>
                <a:cs typeface="Calisto MT"/>
              </a:defRPr>
            </a:pPr>
            <a:endParaRPr lang="en-US"/>
          </a:p>
        </c:txPr>
        <c:crossAx val="437116712"/>
        <c:crosses val="autoZero"/>
        <c:crossBetween val="between"/>
      </c:valAx>
      <c:spPr>
        <a:noFill/>
        <a:ln w="25378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400">
                <a:solidFill>
                  <a:schemeClr val="bg1"/>
                </a:solidFill>
              </a:defRPr>
            </a:pPr>
            <a:endParaRPr lang="en-US"/>
          </a:p>
        </c:txPr>
      </c:legendEntry>
      <c:legendEntry>
        <c:idx val="2"/>
        <c:delete val="1"/>
      </c:legendEntry>
      <c:layout/>
      <c:spPr>
        <a:noFill/>
        <a:ln w="25378">
          <a:noFill/>
        </a:ln>
      </c:spPr>
      <c:txPr>
        <a:bodyPr/>
        <a:lstStyle/>
        <a:p>
          <a:pPr>
            <a:defRPr sz="1400" b="0" i="0" u="none" strike="noStrike" baseline="0">
              <a:solidFill>
                <a:schemeClr val="bg1"/>
              </a:solidFill>
              <a:latin typeface="Calisto MT"/>
              <a:ea typeface="Calisto MT"/>
              <a:cs typeface="Calisto MT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999" b="0" i="0" u="none" strike="noStrike" baseline="0">
          <a:solidFill>
            <a:srgbClr val="000000"/>
          </a:solidFill>
          <a:latin typeface="Calisto MT"/>
          <a:ea typeface="Calisto MT"/>
          <a:cs typeface="Calisto MT"/>
        </a:defRPr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E0A5C-FE31-5B4E-AFA9-3724849E014B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A2B30-A6EF-A641-A9E8-2854B4736E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A2B30-A6EF-A641-A9E8-2854B4736ED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8B2D1-217D-0F46-93CC-6AD731F0F272}" type="datetimeFigureOut">
              <a:rPr lang="en-US" smtClean="0"/>
              <a:pPr/>
              <a:t>5/23/13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9A300-C0B3-2541-BEDB-01B2D68FF60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hyperlink" Target="http://www.w-ix.ru" TargetMode="External"/><Relationship Id="rId5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5158"/>
            <a:ext cx="9144000" cy="55476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17442" y="2836798"/>
            <a:ext cx="6958512" cy="1331423"/>
          </a:xfrm>
        </p:spPr>
        <p:txBody>
          <a:bodyPr>
            <a:no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ru-RU" sz="2400" i="1" dirty="0" smtClean="0">
                <a:solidFill>
                  <a:schemeClr val="bg1"/>
                </a:solidFill>
                <a:latin typeface="Arial" pitchFamily="-1" charset="0"/>
              </a:rPr>
              <a:t>ТЕРРИТОРИАЛЬНО РАСПРЕДЕЛЕННЫЙ ПИРИНГ. РАЗВИТИЕ.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96722" y="4733494"/>
            <a:ext cx="3857593" cy="1832194"/>
          </a:xfrm>
        </p:spPr>
        <p:txBody>
          <a:bodyPr>
            <a:noAutofit/>
            <a:scene3d>
              <a:camera prst="orthographicFront"/>
              <a:lightRig rig="threePt" dir="t"/>
            </a:scene3d>
            <a:sp3d/>
          </a:bodyPr>
          <a:lstStyle/>
          <a:p>
            <a:pPr algn="r">
              <a:spcBef>
                <a:spcPts val="300"/>
              </a:spcBef>
            </a:pPr>
            <a:r>
              <a:rPr kumimoji="0" lang="en-US" sz="2400" dirty="0" err="1" smtClean="0">
                <a:solidFill>
                  <a:srgbClr val="4F81BD"/>
                </a:solidFill>
                <a:latin typeface="Arial" pitchFamily="-1" charset="0"/>
              </a:rPr>
              <a:t>www.w-ix.ru</a:t>
            </a:r>
            <a:endParaRPr kumimoji="0" lang="en-US" sz="2400" dirty="0" smtClean="0">
              <a:solidFill>
                <a:srgbClr val="4F81BD"/>
              </a:solidFill>
              <a:latin typeface="Arial" pitchFamily="-1" charset="0"/>
            </a:endParaRPr>
          </a:p>
          <a:p>
            <a:pPr algn="r">
              <a:spcBef>
                <a:spcPts val="300"/>
              </a:spcBef>
            </a:pPr>
            <a:r>
              <a:rPr kumimoji="0" lang="ru-RU" sz="2400" dirty="0" smtClean="0">
                <a:solidFill>
                  <a:srgbClr val="4F81BD"/>
                </a:solidFill>
                <a:latin typeface="Arial" pitchFamily="-1" charset="0"/>
              </a:rPr>
              <a:t>Масловский В.В.</a:t>
            </a:r>
            <a:endParaRPr kumimoji="0" lang="en-US" sz="2400" dirty="0" smtClean="0">
              <a:solidFill>
                <a:srgbClr val="4F81BD"/>
              </a:solidFill>
              <a:latin typeface="Arial" pitchFamily="-1" charset="0"/>
            </a:endParaRPr>
          </a:p>
          <a:p>
            <a:pPr algn="r">
              <a:spcBef>
                <a:spcPts val="300"/>
              </a:spcBef>
            </a:pPr>
            <a:r>
              <a:rPr kumimoji="0" lang="en-US" sz="2400" dirty="0" err="1" smtClean="0">
                <a:solidFill>
                  <a:srgbClr val="4F81BD"/>
                </a:solidFill>
                <a:latin typeface="Arial" pitchFamily="-1" charset="0"/>
              </a:rPr>
              <a:t>vasily@w-ix.com</a:t>
            </a:r>
            <a:endParaRPr kumimoji="0" lang="en-US" sz="2400" dirty="0" smtClean="0">
              <a:solidFill>
                <a:srgbClr val="4F81BD"/>
              </a:solidFill>
              <a:latin typeface="Arial" pitchFamily="-1" charset="0"/>
            </a:endParaRPr>
          </a:p>
          <a:p>
            <a:pPr algn="r">
              <a:spcBef>
                <a:spcPts val="300"/>
              </a:spcBef>
            </a:pPr>
            <a:r>
              <a:rPr kumimoji="0" lang="en-US" sz="2400" dirty="0" smtClean="0">
                <a:solidFill>
                  <a:srgbClr val="4F81BD"/>
                </a:solidFill>
                <a:latin typeface="Arial" pitchFamily="-1" charset="0"/>
              </a:rPr>
              <a:t>+7 (495) 9823333</a:t>
            </a:r>
            <a:endParaRPr lang="en-US" sz="2400" dirty="0">
              <a:solidFill>
                <a:srgbClr val="4F81BD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2141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r>
              <a:rPr lang="ru-RU" altLang="zh-CN" sz="2000" dirty="0" smtClean="0">
                <a:solidFill>
                  <a:schemeClr val="bg1"/>
                </a:solidFill>
                <a:latin typeface="Arial" pitchFamily="-1" charset="0"/>
              </a:rPr>
              <a:t>Теория </a:t>
            </a:r>
            <a:r>
              <a:rPr kumimoji="0" lang="ru-RU" altLang="zh-CN" sz="2000" dirty="0" smtClean="0">
                <a:solidFill>
                  <a:schemeClr val="bg1"/>
                </a:solidFill>
                <a:latin typeface="Arial" pitchFamily="-1" charset="0"/>
              </a:rPr>
              <a:t>большого взрыва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7997" y="698101"/>
            <a:ext cx="5917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1969 - </a:t>
            </a:r>
            <a:r>
              <a:rPr lang="ru-RU" sz="1600" dirty="0" smtClean="0">
                <a:solidFill>
                  <a:schemeClr val="bg1"/>
                </a:solidFill>
              </a:rPr>
              <a:t>О</a:t>
            </a:r>
            <a:r>
              <a:rPr lang="en-US" sz="1600" dirty="0" err="1" smtClean="0">
                <a:solidFill>
                  <a:schemeClr val="bg1"/>
                </a:solidFill>
              </a:rPr>
              <a:t>существляется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первая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связь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между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двумя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компьютерами</a:t>
            </a:r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1971 - </a:t>
            </a:r>
            <a:r>
              <a:rPr lang="ru-RU" sz="1600" dirty="0" smtClean="0">
                <a:solidFill>
                  <a:schemeClr val="bg1"/>
                </a:solidFill>
              </a:rPr>
              <a:t>Р</a:t>
            </a:r>
            <a:r>
              <a:rPr lang="en-US" sz="1600" dirty="0" err="1" smtClean="0">
                <a:solidFill>
                  <a:schemeClr val="bg1"/>
                </a:solidFill>
              </a:rPr>
              <a:t>ождается</a:t>
            </a:r>
            <a:r>
              <a:rPr lang="en-US" sz="1600" dirty="0" smtClean="0">
                <a:solidFill>
                  <a:schemeClr val="bg1"/>
                </a:solidFill>
              </a:rPr>
              <a:t> e-mail.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1976 </a:t>
            </a:r>
            <a:r>
              <a:rPr lang="ru-RU" sz="1600" dirty="0" smtClean="0">
                <a:solidFill>
                  <a:schemeClr val="bg1"/>
                </a:solidFill>
              </a:rPr>
              <a:t>-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Появление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ru-RU" sz="1600" dirty="0" smtClean="0">
                <a:solidFill>
                  <a:schemeClr val="bg1"/>
                </a:solidFill>
              </a:rPr>
              <a:t>доступа </a:t>
            </a:r>
            <a:r>
              <a:rPr lang="en-US" sz="1600" dirty="0" smtClean="0">
                <a:solidFill>
                  <a:schemeClr val="bg1"/>
                </a:solidFill>
              </a:rPr>
              <a:t>Dialup.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1985 </a:t>
            </a:r>
            <a:r>
              <a:rPr lang="ru-RU" sz="1600" dirty="0" smtClean="0">
                <a:solidFill>
                  <a:schemeClr val="bg1"/>
                </a:solidFill>
              </a:rPr>
              <a:t>-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Появление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выделенных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линий</a:t>
            </a:r>
            <a:r>
              <a:rPr lang="en-US" sz="1600" dirty="0" smtClean="0">
                <a:solidFill>
                  <a:schemeClr val="bg1"/>
                </a:solidFill>
              </a:rPr>
              <a:t> T1</a:t>
            </a:r>
          </a:p>
          <a:p>
            <a:r>
              <a:rPr lang="en-US" sz="1600" dirty="0" smtClean="0">
                <a:solidFill>
                  <a:schemeClr val="bg1"/>
                </a:solidFill>
              </a:rPr>
              <a:t>1987</a:t>
            </a:r>
            <a:r>
              <a:rPr lang="ru-RU" sz="1600" dirty="0" smtClean="0">
                <a:solidFill>
                  <a:schemeClr val="bg1"/>
                </a:solidFill>
              </a:rPr>
              <a:t> -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Появление</a:t>
            </a:r>
            <a:r>
              <a:rPr lang="en-US" sz="1600" dirty="0" smtClean="0">
                <a:solidFill>
                  <a:schemeClr val="bg1"/>
                </a:solidFill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</a:rPr>
              <a:t>первого</a:t>
            </a:r>
            <a:r>
              <a:rPr lang="en-US" sz="1600" dirty="0" smtClean="0">
                <a:solidFill>
                  <a:schemeClr val="bg1"/>
                </a:solidFill>
              </a:rPr>
              <a:t> ISP – UUNET</a:t>
            </a:r>
            <a:endParaRPr lang="ru-RU" sz="16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  <a:cs typeface=""/>
              </a:rPr>
              <a:t>1991 </a:t>
            </a:r>
            <a:r>
              <a:rPr lang="ru-RU" sz="1600" dirty="0" smtClean="0">
                <a:solidFill>
                  <a:schemeClr val="bg1"/>
                </a:solidFill>
                <a:cs typeface=""/>
              </a:rPr>
              <a:t>-</a:t>
            </a:r>
            <a:r>
              <a:rPr lang="en-US" sz="1600" dirty="0" smtClean="0">
                <a:solidFill>
                  <a:schemeClr val="bg1"/>
                </a:solidFill>
                <a:cs typeface="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cs typeface=""/>
              </a:rPr>
              <a:t>Рождение</a:t>
            </a:r>
            <a:r>
              <a:rPr lang="en-US" sz="1600" dirty="0" smtClean="0">
                <a:solidFill>
                  <a:schemeClr val="bg1"/>
                </a:solidFill>
                <a:cs typeface=""/>
              </a:rPr>
              <a:t> WWW </a:t>
            </a:r>
            <a:r>
              <a:rPr lang="en-US" sz="1600" dirty="0" err="1" smtClean="0">
                <a:solidFill>
                  <a:schemeClr val="bg1"/>
                </a:solidFill>
                <a:cs typeface=""/>
              </a:rPr>
              <a:t>и</a:t>
            </a:r>
            <a:r>
              <a:rPr lang="en-US" sz="1600" dirty="0" smtClean="0">
                <a:solidFill>
                  <a:schemeClr val="bg1"/>
                </a:solidFill>
                <a:cs typeface=""/>
              </a:rPr>
              <a:t> </a:t>
            </a:r>
            <a:r>
              <a:rPr lang="en-US" sz="1600" dirty="0" err="1" smtClean="0">
                <a:solidFill>
                  <a:schemeClr val="bg1"/>
                </a:solidFill>
                <a:cs typeface=""/>
              </a:rPr>
              <a:t>появление</a:t>
            </a:r>
            <a:r>
              <a:rPr lang="en-US" sz="1600" dirty="0" smtClean="0">
                <a:solidFill>
                  <a:schemeClr val="bg1"/>
                </a:solidFill>
                <a:cs typeface=""/>
              </a:rPr>
              <a:t> HTML</a:t>
            </a:r>
            <a:endParaRPr lang="ru-RU" sz="1600" dirty="0" smtClean="0">
              <a:solidFill>
                <a:schemeClr val="bg1"/>
              </a:solidFill>
              <a:cs typeface=""/>
            </a:endParaRPr>
          </a:p>
          <a:p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327997" y="4853063"/>
            <a:ext cx="67954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00" dirty="0" smtClean="0">
                <a:solidFill>
                  <a:srgbClr val="FFFFFF"/>
                </a:solidFill>
                <a:latin typeface="+mj-lt"/>
                <a:cs typeface=""/>
              </a:rPr>
              <a:t>1991 - Появление первого коммерческого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Пиринга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– CIX</a:t>
            </a:r>
            <a:endParaRPr sz="1600" dirty="0" smtClean="0">
              <a:solidFill>
                <a:srgbClr val="FFFFFF"/>
              </a:solidFill>
              <a:latin typeface="+mj-lt"/>
              <a:cs typeface=""/>
            </a:endParaRPr>
          </a:p>
          <a:p>
            <a:r>
              <a:rPr sz="1600" dirty="0" smtClean="0">
                <a:solidFill>
                  <a:srgbClr val="FFFFFF"/>
                </a:solidFill>
                <a:latin typeface="+mj-lt"/>
                <a:cs typeface=""/>
              </a:rPr>
              <a:t>2001 - Появление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первого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российского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пиринга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MSK-ix</a:t>
            </a:r>
            <a:endParaRPr sz="1600" dirty="0" smtClean="0">
              <a:solidFill>
                <a:srgbClr val="FFFFFF"/>
              </a:solidFill>
              <a:latin typeface="+mj-lt"/>
              <a:cs typeface=""/>
            </a:endParaRPr>
          </a:p>
          <a:p>
            <a:r>
              <a:rPr sz="1600" dirty="0" smtClean="0">
                <a:solidFill>
                  <a:srgbClr val="FFFFFF"/>
                </a:solidFill>
                <a:latin typeface="+mj-lt"/>
                <a:cs typeface=""/>
              </a:rPr>
              <a:t>2008 - Появление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первого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распределенного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пиринга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W-ix</a:t>
            </a:r>
            <a:endParaRPr sz="1600" dirty="0" smtClean="0">
              <a:solidFill>
                <a:srgbClr val="FFFFFF"/>
              </a:solidFill>
              <a:latin typeface="+mj-lt"/>
              <a:cs typeface=""/>
            </a:endParaRPr>
          </a:p>
          <a:p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2009-2013 -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Новые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пиринги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появляются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как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</a:rPr>
              <a:t>грибы</a:t>
            </a:r>
            <a:endParaRPr sz="1600" dirty="0" smtClean="0">
              <a:solidFill>
                <a:srgbClr val="FFFFFF"/>
              </a:solidFill>
              <a:latin typeface="+mj-lt"/>
              <a:cs typeface=""/>
            </a:endParaRPr>
          </a:p>
          <a:p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20</a:t>
            </a:r>
            <a:r>
              <a:rPr sz="1600" dirty="0" smtClean="0">
                <a:solidFill>
                  <a:srgbClr val="FFFFFF"/>
                </a:solidFill>
                <a:latin typeface="+mj-lt"/>
                <a:cs typeface=""/>
              </a:rPr>
              <a:t>ХХ </a:t>
            </a:r>
            <a:r>
              <a:rPr lang="ru-RU" sz="1600" dirty="0" smtClean="0">
                <a:solidFill>
                  <a:srgbClr val="FFFFFF"/>
                </a:solidFill>
                <a:latin typeface="+mj-lt"/>
                <a:cs typeface=""/>
              </a:rPr>
              <a:t>-</a:t>
            </a:r>
            <a:r>
              <a:rPr sz="1600" dirty="0" smtClean="0">
                <a:solidFill>
                  <a:srgbClr val="FFFFFF"/>
                </a:solidFill>
                <a:latin typeface="+mj-lt"/>
                <a:cs typeface=""/>
              </a:rPr>
              <a:t> Все пиринги объединились в 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"/>
              </a:rPr>
              <a:t>W-ix</a:t>
            </a:r>
            <a:r>
              <a:rPr lang="ru-RU" sz="1600" dirty="0" smtClean="0">
                <a:solidFill>
                  <a:srgbClr val="FFFFFF"/>
                </a:solidFill>
                <a:latin typeface="+mj-lt"/>
                <a:cs typeface=""/>
              </a:rPr>
              <a:t> </a:t>
            </a:r>
            <a:r>
              <a:rPr lang="en-US" sz="1600" dirty="0" err="1" smtClean="0">
                <a:solidFill>
                  <a:srgbClr val="FFFFFF"/>
                </a:solidFill>
                <a:latin typeface="+mj-lt"/>
                <a:cs typeface=""/>
                <a:sym typeface="Wingdings"/>
              </a:rPr>
              <a:t></a:t>
            </a:r>
            <a:r>
              <a:rPr lang="en-US" sz="1600" dirty="0" smtClean="0">
                <a:solidFill>
                  <a:srgbClr val="FFFFFF"/>
                </a:solidFill>
                <a:latin typeface="+mj-lt"/>
                <a:cs typeface="Arial"/>
              </a:rPr>
              <a:t> </a:t>
            </a:r>
            <a:r>
              <a:rPr sz="1600" dirty="0" smtClean="0">
                <a:latin typeface="+mj-lt"/>
                <a:cs typeface="Arial"/>
              </a:rPr>
              <a:t> </a:t>
            </a:r>
            <a:endParaRPr lang="en-US" sz="1600" dirty="0">
              <a:latin typeface="+mj-lt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997" y="3103605"/>
            <a:ext cx="1855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Рождение Интернета</a:t>
            </a:r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511" y="0"/>
            <a:ext cx="686297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kumimoji="0" lang="ru-RU" altLang="zh-CN" sz="2400" dirty="0" smtClean="0">
                <a:solidFill>
                  <a:srgbClr val="FFFFFF"/>
                </a:solidFill>
                <a:latin typeface="Arial" pitchFamily="-1" charset="0"/>
              </a:rPr>
              <a:t>Почему</a:t>
            </a:r>
            <a:r>
              <a:rPr kumimoji="0" lang="en-US" altLang="zh-CN" sz="2400" dirty="0" smtClean="0">
                <a:solidFill>
                  <a:srgbClr val="FFFFFF"/>
                </a:solidFill>
                <a:latin typeface="Arial" pitchFamily="-1" charset="0"/>
              </a:rPr>
              <a:t/>
            </a:r>
            <a:br>
              <a:rPr kumimoji="0" lang="en-US" altLang="zh-CN" sz="2400" dirty="0" smtClean="0">
                <a:solidFill>
                  <a:srgbClr val="FFFFFF"/>
                </a:solidFill>
                <a:latin typeface="Arial" pitchFamily="-1" charset="0"/>
              </a:rPr>
            </a:br>
            <a:r>
              <a:rPr kumimoji="0" lang="ru-RU" altLang="zh-CN" sz="2400" dirty="0" smtClean="0">
                <a:solidFill>
                  <a:srgbClr val="FFFFFF"/>
                </a:solidFill>
                <a:latin typeface="Arial" pitchFamily="-1" charset="0"/>
              </a:rPr>
              <a:t>пиринг</a:t>
            </a:r>
            <a:r>
              <a:rPr kumimoji="0" lang="en-US" altLang="zh-CN" sz="2400" dirty="0" smtClean="0">
                <a:solidFill>
                  <a:srgbClr val="FFFFFF"/>
                </a:solidFill>
                <a:latin typeface="Arial" pitchFamily="-1" charset="0"/>
              </a:rPr>
              <a:t/>
            </a:r>
            <a:br>
              <a:rPr kumimoji="0" lang="en-US" altLang="zh-CN" sz="2400" dirty="0" smtClean="0">
                <a:solidFill>
                  <a:srgbClr val="FFFFFF"/>
                </a:solidFill>
                <a:latin typeface="Arial" pitchFamily="-1" charset="0"/>
              </a:rPr>
            </a:br>
            <a:r>
              <a:rPr kumimoji="0" lang="ru-RU" altLang="zh-CN" sz="2400" dirty="0" smtClean="0">
                <a:solidFill>
                  <a:srgbClr val="FFFFFF"/>
                </a:solidFill>
                <a:latin typeface="Arial" pitchFamily="-1" charset="0"/>
              </a:rPr>
              <a:t>так популярен?</a:t>
            </a:r>
            <a:r>
              <a:rPr kumimoji="0" lang="ru-RU" altLang="zh-CN" sz="2400" dirty="0" smtClean="0">
                <a:solidFill>
                  <a:srgbClr val="FFFFFF"/>
                </a:solidFill>
              </a:rPr>
              <a:t> 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4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4" y="0"/>
            <a:ext cx="78765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751" y="0"/>
            <a:ext cx="8229600" cy="1143000"/>
          </a:xfrm>
        </p:spPr>
        <p:txBody>
          <a:bodyPr>
            <a:normAutofit/>
          </a:bodyPr>
          <a:lstStyle/>
          <a:p>
            <a:r>
              <a:rPr kumimoji="0" lang="ru-RU" altLang="zh-CN" sz="3200" dirty="0" smtClean="0">
                <a:solidFill>
                  <a:srgbClr val="FFFFFF"/>
                </a:solidFill>
                <a:latin typeface="Arial" pitchFamily="-1" charset="0"/>
              </a:rPr>
              <a:t>Модель </a:t>
            </a:r>
            <a:r>
              <a:rPr kumimoji="0" lang="en-US" altLang="zh-CN" sz="3200" dirty="0" smtClean="0">
                <a:solidFill>
                  <a:srgbClr val="FFFFFF"/>
                </a:solidFill>
                <a:latin typeface="Arial" pitchFamily="-1" charset="0"/>
              </a:rPr>
              <a:t>W</a:t>
            </a:r>
            <a:r>
              <a:rPr kumimoji="0" lang="ru-RU" altLang="zh-CN" sz="3200" dirty="0" smtClean="0">
                <a:solidFill>
                  <a:srgbClr val="FFFFFF"/>
                </a:solidFill>
                <a:latin typeface="Arial" pitchFamily="-1" charset="0"/>
              </a:rPr>
              <a:t>-</a:t>
            </a:r>
            <a:r>
              <a:rPr kumimoji="0" lang="en-US" altLang="zh-CN" sz="3200" dirty="0" smtClean="0">
                <a:solidFill>
                  <a:srgbClr val="FFFFFF"/>
                </a:solidFill>
                <a:latin typeface="Arial" pitchFamily="-1" charset="0"/>
              </a:rPr>
              <a:t>ix 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5360630" y="964841"/>
            <a:ext cx="3593685" cy="5037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spcAft>
                <a:spcPts val="1000"/>
              </a:spcAft>
              <a:buFont typeface="Arial" pitchFamily="-1" charset="0"/>
              <a:buChar char="•"/>
            </a:pP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Маршруты короче, так как участников</a:t>
            </a:r>
            <a:r>
              <a:rPr lang="en-US" altLang="zh-CN" sz="1600" dirty="0">
                <a:solidFill>
                  <a:srgbClr val="FFFFFF"/>
                </a:solidFill>
                <a:latin typeface="Arial" pitchFamily="-1" charset="0"/>
              </a:rPr>
              <a:t> W-ix</a:t>
            </a: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 вы видите напрямую через роут-сервера</a:t>
            </a:r>
          </a:p>
          <a:p>
            <a:pPr marL="457200" indent="-457200">
              <a:spcAft>
                <a:spcPts val="1000"/>
              </a:spcAft>
              <a:buFont typeface="Arial" pitchFamily="-1" charset="0"/>
              <a:buChar char="•"/>
            </a:pPr>
            <a:r>
              <a:rPr lang="en-US" altLang="zh-CN" sz="1600" dirty="0">
                <a:solidFill>
                  <a:srgbClr val="FFFFFF"/>
                </a:solidFill>
                <a:latin typeface="Arial" pitchFamily="-1" charset="0"/>
              </a:rPr>
              <a:t>IX-</a:t>
            </a: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транзит до </a:t>
            </a:r>
            <a:r>
              <a:rPr lang="en-US" altLang="zh-CN" sz="1600" dirty="0">
                <a:solidFill>
                  <a:srgbClr val="FFFFFF"/>
                </a:solidFill>
                <a:latin typeface="Arial" pitchFamily="-1" charset="0"/>
              </a:rPr>
              <a:t>10</a:t>
            </a: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 крупнейших пирингов мира с более 1000 операторами и контент-провайдерами доступен всего через одну </a:t>
            </a:r>
            <a:r>
              <a:rPr lang="en-US" altLang="zh-CN" sz="1600" dirty="0" smtClean="0">
                <a:solidFill>
                  <a:srgbClr val="FFFFFF"/>
                </a:solidFill>
                <a:latin typeface="Arial" pitchFamily="-1" charset="0"/>
              </a:rPr>
              <a:t>AS</a:t>
            </a:r>
            <a:endParaRPr lang="ru-RU" altLang="zh-CN" sz="1600" dirty="0" smtClean="0">
              <a:solidFill>
                <a:srgbClr val="FFFFFF"/>
              </a:solidFill>
              <a:latin typeface="Arial" pitchFamily="-1" charset="0"/>
            </a:endParaRPr>
          </a:p>
          <a:p>
            <a:pPr marL="457200" indent="-457200">
              <a:spcAft>
                <a:spcPts val="1000"/>
              </a:spcAft>
              <a:buFont typeface="Arial" pitchFamily="-1" charset="0"/>
              <a:buChar char="•"/>
            </a:pP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Качество выше, так как пиринговые порты всегда расширяются в первую очередь</a:t>
            </a:r>
          </a:p>
          <a:p>
            <a:pPr marL="457200" indent="-457200">
              <a:spcAft>
                <a:spcPts val="1000"/>
              </a:spcAft>
              <a:buFont typeface="Arial" pitchFamily="-1" charset="0"/>
              <a:buChar char="•"/>
            </a:pP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W-ix дешевле стоимости </a:t>
            </a:r>
            <a:r>
              <a:rPr lang="en-US" altLang="zh-CN" sz="1600" dirty="0">
                <a:solidFill>
                  <a:srgbClr val="FFFFFF"/>
                </a:solidFill>
                <a:latin typeface="Arial" pitchFamily="-1" charset="0"/>
              </a:rPr>
              <a:t>IP-</a:t>
            </a: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транзита</a:t>
            </a:r>
          </a:p>
          <a:p>
            <a:pPr marL="457200" indent="-457200">
              <a:spcAft>
                <a:spcPts val="1000"/>
              </a:spcAft>
              <a:buFont typeface="Arial" pitchFamily="-1" charset="0"/>
              <a:buChar char="•"/>
            </a:pP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Всего 1 порт</a:t>
            </a:r>
            <a:r>
              <a:rPr lang="ru-RU" altLang="zh-CN" sz="1600" dirty="0" smtClean="0">
                <a:solidFill>
                  <a:srgbClr val="FFFFFF"/>
                </a:solidFill>
                <a:latin typeface="Arial" pitchFamily="-1" charset="0"/>
              </a:rPr>
              <a:t> </a:t>
            </a:r>
            <a:r>
              <a:rPr lang="en-US" altLang="zh-CN" sz="1600" dirty="0" smtClean="0">
                <a:solidFill>
                  <a:srgbClr val="FFFFFF"/>
                </a:solidFill>
                <a:latin typeface="Arial" pitchFamily="-1" charset="0"/>
              </a:rPr>
              <a:t>- </a:t>
            </a:r>
            <a:r>
              <a:rPr lang="ru-RU" altLang="zh-CN" sz="1600" dirty="0" smtClean="0">
                <a:solidFill>
                  <a:srgbClr val="FFFFFF"/>
                </a:solidFill>
                <a:latin typeface="Arial" pitchFamily="-1" charset="0"/>
              </a:rPr>
              <a:t>и </a:t>
            </a: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вы обмениваетесь трафиком через W-ix по всему миру (</a:t>
            </a:r>
            <a:r>
              <a:rPr lang="en-US" altLang="zh-CN" sz="1600" dirty="0">
                <a:solidFill>
                  <a:srgbClr val="FFFFFF"/>
                </a:solidFill>
                <a:latin typeface="Arial" pitchFamily="-1" charset="0"/>
              </a:rPr>
              <a:t>30</a:t>
            </a:r>
            <a:r>
              <a:rPr lang="ru-RU" altLang="zh-CN" sz="1600" dirty="0">
                <a:solidFill>
                  <a:srgbClr val="FFFFFF"/>
                </a:solidFill>
                <a:latin typeface="Arial" pitchFamily="-1" charset="0"/>
              </a:rPr>
              <a:t>0 тыс.</a:t>
            </a:r>
            <a:r>
              <a:rPr lang="ru-RU" altLang="zh-CN" sz="1600" dirty="0" smtClean="0">
                <a:solidFill>
                  <a:srgbClr val="FFFFFF"/>
                </a:solidFill>
                <a:latin typeface="Arial" pitchFamily="-1" charset="0"/>
              </a:rPr>
              <a:t> префиксов)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544265"/>
          </a:xfrm>
          <a:prstGeom prst="rect">
            <a:avLst/>
          </a:prstGeom>
        </p:spPr>
      </p:pic>
      <p:pic>
        <p:nvPicPr>
          <p:cNvPr id="4" name="Picture 4" descr="shemaseti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159318"/>
            <a:ext cx="9144000" cy="4706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азвание 4"/>
          <p:cNvSpPr>
            <a:spLocks noGrp="1"/>
          </p:cNvSpPr>
          <p:nvPr>
            <p:ph type="title" idx="4294967295"/>
          </p:nvPr>
        </p:nvSpPr>
        <p:spPr>
          <a:xfrm>
            <a:off x="280401" y="131944"/>
            <a:ext cx="8229600" cy="449262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zh-CN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" charset="0"/>
              </a:rPr>
              <a:t>Структура сети </a:t>
            </a:r>
            <a:r>
              <a:rPr kumimoji="0" lang="en-US" altLang="zh-CN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" charset="0"/>
              </a:rPr>
              <a:t>W</a:t>
            </a:r>
            <a:r>
              <a:rPr kumimoji="0" lang="ru-RU" altLang="zh-CN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" charset="0"/>
              </a:rPr>
              <a:t>-</a:t>
            </a:r>
            <a:r>
              <a:rPr kumimoji="0" lang="en-US" altLang="zh-CN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1" charset="0"/>
              </a:rPr>
              <a:t>ix</a:t>
            </a:r>
            <a:r>
              <a:rPr kumimoji="0" lang="ru-RU" altLang="zh-CN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 </a:t>
            </a:r>
            <a:endParaRPr kumimoji="0" lang="ru-RU" sz="3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5460" y="832897"/>
            <a:ext cx="9028540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1900"/>
              </a:lnSpc>
              <a:spcAft>
                <a:spcPts val="800"/>
              </a:spcAft>
              <a:buFont typeface="Arial"/>
              <a:buChar char="•"/>
            </a:pPr>
            <a:r>
              <a:rPr lang="ru-RU" altLang="zh-CN" sz="1600" dirty="0" smtClean="0">
                <a:solidFill>
                  <a:srgbClr val="FFFFFF"/>
                </a:solidFill>
                <a:latin typeface="Arial" pitchFamily="-1" charset="0"/>
              </a:rPr>
              <a:t>Сеть построена</a:t>
            </a:r>
            <a:r>
              <a:rPr lang="en-US" altLang="zh-CN" sz="1600" dirty="0" smtClean="0">
                <a:solidFill>
                  <a:srgbClr val="FFFFFF"/>
                </a:solidFill>
                <a:latin typeface="Arial" pitchFamily="-1" charset="0"/>
              </a:rPr>
              <a:t> </a:t>
            </a:r>
            <a:r>
              <a:rPr lang="ru-RU" altLang="zh-CN" sz="1600" dirty="0" smtClean="0">
                <a:solidFill>
                  <a:srgbClr val="FFFFFF"/>
                </a:solidFill>
                <a:latin typeface="Arial" pitchFamily="-1" charset="0"/>
              </a:rPr>
              <a:t>по технологии </a:t>
            </a:r>
            <a:r>
              <a:rPr lang="en-US" altLang="zh-CN" sz="1600" dirty="0" smtClean="0">
                <a:solidFill>
                  <a:srgbClr val="FFFFFF"/>
                </a:solidFill>
                <a:latin typeface="Arial" pitchFamily="-1" charset="0"/>
              </a:rPr>
              <a:t>MPLS </a:t>
            </a:r>
            <a:r>
              <a:rPr lang="ru-RU" altLang="zh-CN" sz="1600" dirty="0" smtClean="0">
                <a:solidFill>
                  <a:srgbClr val="FFFFFF"/>
                </a:solidFill>
                <a:latin typeface="Arial" pitchFamily="-1" charset="0"/>
              </a:rPr>
              <a:t>на маршрутизаторах Juniper Networks</a:t>
            </a:r>
            <a:r>
              <a:rPr lang="en-US" altLang="zh-CN" sz="1600" dirty="0" smtClean="0">
                <a:solidFill>
                  <a:srgbClr val="FFFFFF"/>
                </a:solidFill>
                <a:latin typeface="Arial" pitchFamily="-1" charset="0"/>
              </a:rPr>
              <a:t>, </a:t>
            </a:r>
            <a:r>
              <a:rPr lang="ru-RU" altLang="zh-CN" sz="1600" dirty="0" smtClean="0">
                <a:solidFill>
                  <a:srgbClr val="FFFFFF"/>
                </a:solidFill>
                <a:latin typeface="Arial" pitchFamily="-1" charset="0"/>
              </a:rPr>
              <a:t>участники и внутригородской пиринг работают на коммутаторах Extreme Networks</a:t>
            </a:r>
            <a:r>
              <a:rPr lang="en-US" altLang="zh-CN" sz="1600" dirty="0" smtClean="0">
                <a:solidFill>
                  <a:srgbClr val="FFFFFF"/>
                </a:solidFill>
                <a:latin typeface="Arial" pitchFamily="-1" charset="0"/>
              </a:rPr>
              <a:t> X670</a:t>
            </a:r>
            <a:endParaRPr lang="ru-RU" altLang="zh-CN" sz="1600" dirty="0" smtClean="0">
              <a:solidFill>
                <a:srgbClr val="FFFFFF"/>
              </a:solidFill>
              <a:latin typeface="Arial" pitchFamily="-1" charset="0"/>
            </a:endParaRPr>
          </a:p>
          <a:p>
            <a:pPr marL="457200" indent="-457200">
              <a:lnSpc>
                <a:spcPts val="1900"/>
              </a:lnSpc>
              <a:spcAft>
                <a:spcPts val="800"/>
              </a:spcAft>
              <a:buFont typeface="Arial"/>
              <a:buChar char="•"/>
            </a:pPr>
            <a:r>
              <a:rPr lang="ru-RU" altLang="zh-CN" sz="1600" dirty="0" smtClean="0">
                <a:solidFill>
                  <a:srgbClr val="FFFFFF"/>
                </a:solidFill>
                <a:latin typeface="Arial" pitchFamily="-1" charset="0"/>
              </a:rPr>
              <a:t>Каналы и маршрутизаторы зарезервированы</a:t>
            </a:r>
            <a:endParaRPr lang="ru-RU" sz="1600" dirty="0" smtClean="0">
              <a:solidFill>
                <a:srgbClr val="FFFFFF"/>
              </a:solidFill>
              <a:latin typeface="Arial" pitchFamily="-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азвание 4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57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altLang="zh-CN" sz="3000" dirty="0">
                <a:solidFill>
                  <a:schemeClr val="bg1"/>
                </a:solidFill>
                <a:latin typeface="Arial" pitchFamily="-1" charset="0"/>
              </a:rPr>
              <a:t>Карта покрытия</a:t>
            </a:r>
            <a:r>
              <a:rPr kumimoji="0" lang="en-US" altLang="zh-CN" sz="3000" dirty="0">
                <a:solidFill>
                  <a:schemeClr val="bg1"/>
                </a:solidFill>
                <a:latin typeface="Arial" pitchFamily="-1" charset="0"/>
              </a:rPr>
              <a:t> </a:t>
            </a:r>
            <a:r>
              <a:rPr kumimoji="0" lang="ru-RU" altLang="zh-CN" sz="3000" dirty="0">
                <a:solidFill>
                  <a:schemeClr val="bg1"/>
                </a:solidFill>
                <a:latin typeface="Arial" pitchFamily="-1" charset="0"/>
              </a:rPr>
              <a:t>сети </a:t>
            </a:r>
            <a:r>
              <a:rPr kumimoji="0" lang="en-US" altLang="zh-CN" sz="3000" dirty="0">
                <a:solidFill>
                  <a:schemeClr val="bg1"/>
                </a:solidFill>
                <a:latin typeface="Arial" pitchFamily="-1" charset="0"/>
              </a:rPr>
              <a:t>W-ix</a:t>
            </a:r>
            <a:endParaRPr kumimoji="0" lang="ru-RU" sz="3000" dirty="0">
              <a:solidFill>
                <a:schemeClr val="bg1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4618391" y="1253469"/>
            <a:ext cx="28520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30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 городов по России, Украине, Европе и США</a:t>
            </a:r>
            <a:endParaRPr lang="ru-RU" dirty="0">
              <a:solidFill>
                <a:srgbClr val="FFFFFF"/>
              </a:solidFill>
              <a:latin typeface="Arial" pitchFamily="-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0101" y="-1407"/>
            <a:ext cx="9144000" cy="6836913"/>
          </a:xfrm>
          <a:prstGeom prst="rect">
            <a:avLst/>
          </a:prstGeom>
        </p:spPr>
      </p:pic>
      <p:sp>
        <p:nvSpPr>
          <p:cNvPr id="7" name="Название 4"/>
          <p:cNvSpPr>
            <a:spLocks noGrp="1"/>
          </p:cNvSpPr>
          <p:nvPr>
            <p:ph type="title"/>
          </p:nvPr>
        </p:nvSpPr>
        <p:spPr>
          <a:xfrm>
            <a:off x="457200" y="-1407"/>
            <a:ext cx="8229600" cy="855300"/>
          </a:xfrm>
        </p:spPr>
        <p:txBody>
          <a:bodyPr/>
          <a:lstStyle/>
          <a:p>
            <a:pPr eaLnBrk="1" hangingPunct="1"/>
            <a:r>
              <a:rPr kumimoji="0" lang="ru-RU" sz="3200" dirty="0">
                <a:solidFill>
                  <a:srgbClr val="FFFFFF"/>
                </a:solidFill>
                <a:latin typeface="Arial" pitchFamily="-1" charset="0"/>
              </a:rPr>
              <a:t>И чего же мы достигли за год?</a:t>
            </a:r>
            <a:endParaRPr kumimoji="0" lang="ru-RU" sz="3200" dirty="0">
              <a:solidFill>
                <a:srgbClr val="FFFFFF"/>
              </a:solidFill>
            </a:endParaRPr>
          </a:p>
        </p:txBody>
      </p:sp>
      <p:graphicFrame>
        <p:nvGraphicFramePr>
          <p:cNvPr id="10" name="C 3"/>
          <p:cNvGraphicFramePr>
            <a:graphicFrameLocks/>
          </p:cNvGraphicFramePr>
          <p:nvPr/>
        </p:nvGraphicFramePr>
        <p:xfrm>
          <a:off x="1255484" y="1075789"/>
          <a:ext cx="7313282" cy="4248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366925" y="5047241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rgbClr val="FFFFFF"/>
                </a:solidFill>
              </a:rPr>
              <a:t>шт.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9618" y="5061141"/>
            <a:ext cx="3898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rgbClr val="FFFFFF"/>
                </a:solidFill>
              </a:rPr>
              <a:t>шт.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54101" y="5047241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rgbClr val="FFFFFF"/>
                </a:solidFill>
              </a:rPr>
              <a:t>тыс.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51376" y="5061141"/>
            <a:ext cx="596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solidFill>
                  <a:srgbClr val="FFFFFF"/>
                </a:solidFill>
              </a:rPr>
              <a:t>Гбит/с</a:t>
            </a:r>
            <a:endParaRPr lang="en-US" sz="12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4"/>
          <p:cNvSpPr>
            <a:spLocks noGrp="1"/>
          </p:cNvSpPr>
          <p:nvPr>
            <p:ph type="title" idx="4294967295"/>
          </p:nvPr>
        </p:nvSpPr>
        <p:spPr>
          <a:xfrm>
            <a:off x="308752" y="1368920"/>
            <a:ext cx="8229600" cy="4492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0" lang="ru-RU" sz="3000" dirty="0" smtClean="0">
                <a:solidFill>
                  <a:srgbClr val="FFFFFF"/>
                </a:solidFill>
                <a:latin typeface="Arial" pitchFamily="-1" charset="0"/>
              </a:rPr>
              <a:t>Весь интересный контент уже внутри </a:t>
            </a:r>
            <a:r>
              <a:rPr kumimoji="0" lang="en-US" sz="3000" dirty="0" smtClean="0">
                <a:solidFill>
                  <a:srgbClr val="FFFFFF"/>
                </a:solidFill>
                <a:latin typeface="Arial" pitchFamily="-1" charset="0"/>
              </a:rPr>
              <a:t>W-ix</a:t>
            </a:r>
            <a:endParaRPr kumimoji="0" lang="ru-RU" sz="30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21558"/>
            <a:ext cx="9144000" cy="5414883"/>
          </a:xfrm>
          <a:prstGeom prst="rect">
            <a:avLst/>
          </a:prstGeom>
        </p:spPr>
      </p:pic>
      <p:sp>
        <p:nvSpPr>
          <p:cNvPr id="4" name="Название 4"/>
          <p:cNvSpPr>
            <a:spLocks noGrp="1"/>
          </p:cNvSpPr>
          <p:nvPr>
            <p:ph type="title" idx="4294967295"/>
          </p:nvPr>
        </p:nvSpPr>
        <p:spPr>
          <a:xfrm>
            <a:off x="457200" y="296874"/>
            <a:ext cx="8229600" cy="449262"/>
          </a:xfrm>
        </p:spPr>
        <p:txBody>
          <a:bodyPr>
            <a:normAutofit fontScale="90000"/>
          </a:bodyPr>
          <a:lstStyle/>
          <a:p>
            <a:r>
              <a:rPr kumimoji="0" lang="ru-RU" sz="3000" dirty="0" smtClean="0">
                <a:solidFill>
                  <a:srgbClr val="FFFFFF"/>
                </a:solidFill>
                <a:latin typeface="Arial" pitchFamily="-1" charset="0"/>
              </a:rPr>
              <a:t>В </a:t>
            </a:r>
            <a:r>
              <a:rPr kumimoji="0" lang="en-US" sz="3000" dirty="0" smtClean="0">
                <a:solidFill>
                  <a:srgbClr val="FFFFFF"/>
                </a:solidFill>
                <a:latin typeface="Arial" pitchFamily="-1" charset="0"/>
              </a:rPr>
              <a:t>W-ix  </a:t>
            </a:r>
            <a:r>
              <a:rPr kumimoji="0" lang="ru-RU" sz="3000" dirty="0" smtClean="0">
                <a:solidFill>
                  <a:srgbClr val="FFFFFF"/>
                </a:solidFill>
                <a:latin typeface="Arial" pitchFamily="-1" charset="0"/>
              </a:rPr>
              <a:t>стало больше внутреннего трафика</a:t>
            </a:r>
            <a:endParaRPr kumimoji="0" lang="ru-RU" sz="3000" dirty="0" smtClean="0">
              <a:solidFill>
                <a:srgbClr val="FFFF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45315" y="5747812"/>
            <a:ext cx="7191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FFFF"/>
                </a:solidFill>
              </a:rPr>
              <a:t>Внутренний трафик – между участниками </a:t>
            </a:r>
            <a:r>
              <a:rPr lang="en-US" dirty="0" err="1" smtClean="0">
                <a:solidFill>
                  <a:srgbClr val="FFFFFF"/>
                </a:solidFill>
              </a:rPr>
              <a:t>w</a:t>
            </a:r>
            <a:r>
              <a:rPr lang="en-US" dirty="0" smtClean="0">
                <a:solidFill>
                  <a:srgbClr val="FFFFFF"/>
                </a:solidFill>
              </a:rPr>
              <a:t>-ix</a:t>
            </a:r>
          </a:p>
          <a:p>
            <a:r>
              <a:rPr lang="ru-RU" dirty="0" smtClean="0">
                <a:solidFill>
                  <a:srgbClr val="FFFFFF"/>
                </a:solidFill>
              </a:rPr>
              <a:t>Внешний трафик – из других </a:t>
            </a:r>
            <a:r>
              <a:rPr lang="en-US" dirty="0" smtClean="0">
                <a:solidFill>
                  <a:srgbClr val="FFFFFF"/>
                </a:solidFill>
              </a:rPr>
              <a:t>IX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83334" y="3991309"/>
            <a:ext cx="2935976" cy="874129"/>
          </a:xfrm>
          <a:prstGeom prst="rect">
            <a:avLst/>
          </a:prstGeom>
          <a:solidFill>
            <a:schemeClr val="tx1"/>
          </a:solidFill>
          <a:ln w="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Название 4"/>
          <p:cNvSpPr>
            <a:spLocks noGrp="1"/>
          </p:cNvSpPr>
          <p:nvPr>
            <p:ph type="title" idx="4294967295"/>
          </p:nvPr>
        </p:nvSpPr>
        <p:spPr>
          <a:xfrm>
            <a:off x="3447298" y="404079"/>
            <a:ext cx="5412691" cy="449262"/>
          </a:xfrm>
        </p:spPr>
        <p:txBody>
          <a:bodyPr>
            <a:normAutofit fontScale="90000"/>
          </a:bodyPr>
          <a:lstStyle/>
          <a:p>
            <a:r>
              <a:rPr kumimoji="0" lang="ru-RU" sz="3000" dirty="0" smtClean="0">
                <a:solidFill>
                  <a:srgbClr val="FFFFFF"/>
                </a:solidFill>
                <a:latin typeface="Arial" pitchFamily="-1" charset="0"/>
              </a:rPr>
              <a:t>Возможности инфраструктуры</a:t>
            </a:r>
            <a:endParaRPr kumimoji="0" lang="ru-RU" sz="3000" dirty="0" smtClean="0">
              <a:solidFill>
                <a:srgbClr val="FFFFFF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175143" y="1426645"/>
            <a:ext cx="5968857" cy="4462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14400" lvl="1" indent="-457200">
              <a:spcAft>
                <a:spcPts val="1000"/>
              </a:spcAft>
              <a:buFont typeface="Arial"/>
              <a:buChar char="•"/>
            </a:pP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Выделенные каналы связи между точками присутствия </a:t>
            </a: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W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-</a:t>
            </a: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ix</a:t>
            </a:r>
          </a:p>
          <a:p>
            <a:pPr marL="914400" lvl="1" indent="-457200">
              <a:spcAft>
                <a:spcPts val="1000"/>
              </a:spcAft>
              <a:buFont typeface="Arial"/>
              <a:buChar char="•"/>
            </a:pP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IP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-транзит от Tier1 операторов (</a:t>
            </a: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Cogent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, </a:t>
            </a: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Level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3, </a:t>
            </a:r>
            <a:r>
              <a:rPr lang="en-US" altLang="zh-CN" dirty="0" err="1">
                <a:solidFill>
                  <a:srgbClr val="FFFFFF"/>
                </a:solidFill>
                <a:latin typeface="Arial" pitchFamily="-1" charset="0"/>
              </a:rPr>
              <a:t>TeliaSonera</a:t>
            </a: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 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и т.д.)</a:t>
            </a:r>
          </a:p>
          <a:p>
            <a:pPr marL="914400" lvl="1" indent="-457200">
              <a:spcAft>
                <a:spcPts val="1000"/>
              </a:spcAft>
              <a:buFont typeface="Arial"/>
              <a:buChar char="•"/>
            </a:pP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Услуги удаленного подключения (</a:t>
            </a: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Remote-IX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)</a:t>
            </a:r>
            <a:endParaRPr lang="ru-RU" altLang="zh-CN" dirty="0" smtClean="0">
              <a:solidFill>
                <a:srgbClr val="FFFFFF"/>
              </a:solidFill>
              <a:latin typeface="Arial" pitchFamily="-1" charset="0"/>
            </a:endParaRPr>
          </a:p>
          <a:p>
            <a:pPr marL="914400" lvl="1" indent="-457200">
              <a:spcAft>
                <a:spcPts val="1000"/>
              </a:spcAft>
              <a:buFont typeface="Arial"/>
              <a:buChar char="•"/>
            </a:pPr>
            <a:r>
              <a:rPr lang="ru-RU" altLang="zh-CN" dirty="0" smtClean="0">
                <a:solidFill>
                  <a:srgbClr val="FFFFFF"/>
                </a:solidFill>
                <a:latin typeface="Arial" pitchFamily="-1" charset="0"/>
              </a:rPr>
              <a:t>Доступ 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к сетям операторов последней мили в городах присутствия</a:t>
            </a:r>
            <a:r>
              <a:rPr lang="ru-RU" altLang="zh-CN" dirty="0" smtClean="0">
                <a:solidFill>
                  <a:srgbClr val="FFFFFF"/>
                </a:solidFill>
                <a:latin typeface="Arial" pitchFamily="-1" charset="0"/>
              </a:rPr>
              <a:t> (собственная оптическая 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сеть более 1000км по г. Москве)</a:t>
            </a:r>
          </a:p>
          <a:p>
            <a:pPr marL="914400" lvl="1" indent="-457200">
              <a:spcAft>
                <a:spcPts val="1000"/>
              </a:spcAft>
              <a:buFont typeface="Arial"/>
              <a:buChar char="•"/>
            </a:pP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Доступ к контент </a:t>
            </a:r>
            <a:r>
              <a:rPr lang="ru-RU" altLang="zh-CN" dirty="0" smtClean="0">
                <a:solidFill>
                  <a:srgbClr val="FFFFFF"/>
                </a:solidFill>
                <a:latin typeface="Arial" pitchFamily="-1" charset="0"/>
              </a:rPr>
              <a:t>операторам, 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предоставляющим услугу </a:t>
            </a:r>
            <a:r>
              <a:rPr lang="en-US" altLang="zh-CN" dirty="0" smtClean="0">
                <a:solidFill>
                  <a:srgbClr val="FFFFFF"/>
                </a:solidFill>
                <a:latin typeface="Arial" pitchFamily="-1" charset="0"/>
              </a:rPr>
              <a:t>IPTV</a:t>
            </a:r>
            <a:endParaRPr lang="ru-RU" altLang="zh-CN" dirty="0" smtClean="0">
              <a:solidFill>
                <a:srgbClr val="FFFFFF"/>
              </a:solidFill>
              <a:latin typeface="Arial" pitchFamily="-1" charset="0"/>
            </a:endParaRPr>
          </a:p>
          <a:p>
            <a:pPr marL="914400" lvl="1" indent="-457200">
              <a:spcAft>
                <a:spcPts val="1000"/>
              </a:spcAft>
              <a:buFont typeface="Arial"/>
              <a:buChar char="•"/>
            </a:pP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Возможность аренды оборудования в наших точках </a:t>
            </a:r>
            <a:r>
              <a:rPr lang="ru-RU" altLang="zh-CN" dirty="0" smtClean="0">
                <a:solidFill>
                  <a:srgbClr val="FFFFFF"/>
                </a:solidFill>
                <a:latin typeface="Arial" pitchFamily="-1" charset="0"/>
              </a:rPr>
              <a:t>присутствия</a:t>
            </a:r>
          </a:p>
          <a:p>
            <a:pPr marL="914400" lvl="1" indent="-457200">
              <a:spcAft>
                <a:spcPts val="1000"/>
              </a:spcAft>
            </a:pPr>
            <a:endParaRPr lang="ru-RU" dirty="0">
              <a:solidFill>
                <a:srgbClr val="FFFFFF"/>
              </a:solidFill>
              <a:latin typeface="Arial" pitchFamily="-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звание 4"/>
          <p:cNvSpPr>
            <a:spLocks noGrp="1"/>
          </p:cNvSpPr>
          <p:nvPr>
            <p:ph type="title" idx="4294967295"/>
          </p:nvPr>
        </p:nvSpPr>
        <p:spPr>
          <a:xfrm>
            <a:off x="457200" y="182562"/>
            <a:ext cx="2660213" cy="1227589"/>
          </a:xfrm>
        </p:spPr>
        <p:txBody>
          <a:bodyPr>
            <a:normAutofit/>
          </a:bodyPr>
          <a:lstStyle/>
          <a:p>
            <a:pPr algn="l"/>
            <a:r>
              <a:rPr lang="ru-RU" altLang="zh-CN" sz="3000" dirty="0" smtClean="0">
                <a:solidFill>
                  <a:srgbClr val="FFFFFF"/>
                </a:solidFill>
                <a:latin typeface="Arial" pitchFamily="-1" charset="0"/>
              </a:rPr>
              <a:t>Дальнейшее</a:t>
            </a:r>
            <a:br>
              <a:rPr lang="ru-RU" altLang="zh-CN" sz="3000" dirty="0" smtClean="0">
                <a:solidFill>
                  <a:srgbClr val="FFFFFF"/>
                </a:solidFill>
                <a:latin typeface="Arial" pitchFamily="-1" charset="0"/>
              </a:rPr>
            </a:br>
            <a:r>
              <a:rPr lang="ru-RU" altLang="zh-CN" sz="3000" dirty="0" smtClean="0">
                <a:solidFill>
                  <a:srgbClr val="FFFFFF"/>
                </a:solidFill>
                <a:latin typeface="Arial" pitchFamily="-1" charset="0"/>
              </a:rPr>
              <a:t>развитие </a:t>
            </a:r>
            <a:r>
              <a:rPr lang="en-US" altLang="zh-CN" sz="3000" dirty="0" smtClean="0">
                <a:solidFill>
                  <a:srgbClr val="FFFFFF"/>
                </a:solidFill>
                <a:latin typeface="Arial" pitchFamily="-1" charset="0"/>
              </a:rPr>
              <a:t>W-ix</a:t>
            </a:r>
            <a:endParaRPr kumimoji="0" lang="ru-RU" sz="3000" dirty="0" smtClean="0">
              <a:solidFill>
                <a:srgbClr val="FFFFFF"/>
              </a:solidFill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232400" y="321614"/>
            <a:ext cx="3454400" cy="2436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>
              <a:spcAft>
                <a:spcPts val="1000"/>
              </a:spcAft>
              <a:buFont typeface="Arial"/>
              <a:buChar char="•"/>
            </a:pP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W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-</a:t>
            </a:r>
            <a:r>
              <a:rPr lang="en-US" altLang="zh-CN" dirty="0">
                <a:solidFill>
                  <a:srgbClr val="FFFFFF"/>
                </a:solidFill>
                <a:latin typeface="Arial" pitchFamily="-1" charset="0"/>
              </a:rPr>
              <a:t>ix </a:t>
            </a:r>
            <a:r>
              <a:rPr lang="ru-RU" altLang="zh-CN" dirty="0">
                <a:solidFill>
                  <a:srgbClr val="FFFFFF"/>
                </a:solidFill>
                <a:latin typeface="Arial" pitchFamily="-1" charset="0"/>
              </a:rPr>
              <a:t>доказал свою эффективность, постоянно расширяется и повышает качество услуг</a:t>
            </a:r>
            <a:endParaRPr lang="ru-RU" altLang="zh-CN" dirty="0" smtClean="0">
              <a:solidFill>
                <a:srgbClr val="FFFFFF"/>
              </a:solidFill>
              <a:latin typeface="Arial" pitchFamily="-1" charset="0"/>
            </a:endParaRPr>
          </a:p>
          <a:p>
            <a:pPr marL="457200" indent="-457200">
              <a:spcAft>
                <a:spcPts val="1000"/>
              </a:spcAft>
              <a:buFont typeface="Arial"/>
              <a:buChar char="•"/>
            </a:pPr>
            <a:r>
              <a:rPr lang="ru-RU" altLang="zh-CN" dirty="0" smtClean="0">
                <a:solidFill>
                  <a:srgbClr val="FFFFFF"/>
                </a:solidFill>
                <a:latin typeface="Arial" pitchFamily="-1" charset="0"/>
              </a:rPr>
              <a:t>Мы</a:t>
            </a:r>
            <a:r>
              <a:rPr lang="en-US" altLang="zh-CN" dirty="0" smtClean="0">
                <a:solidFill>
                  <a:srgbClr val="FFFFFF"/>
                </a:solidFill>
                <a:latin typeface="Arial" pitchFamily="-1" charset="0"/>
              </a:rPr>
              <a:t> </a:t>
            </a:r>
            <a:r>
              <a:rPr lang="ru-RU" altLang="zh-CN" dirty="0" smtClean="0">
                <a:solidFill>
                  <a:srgbClr val="FFFFFF"/>
                </a:solidFill>
                <a:latin typeface="Arial" pitchFamily="-1" charset="0"/>
              </a:rPr>
              <a:t>будем и дальше увеличивать трафик и добавлять новые ресурсы внутрь пиринга</a:t>
            </a:r>
            <a:endParaRPr lang="ru-RU" altLang="zh-CN" dirty="0">
              <a:solidFill>
                <a:srgbClr val="FFFFFF"/>
              </a:solidFill>
              <a:latin typeface="Arial" pitchFamily="-1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232400" y="4989136"/>
            <a:ext cx="373875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algn="ctr">
              <a:spcAft>
                <a:spcPts val="1000"/>
              </a:spcAft>
              <a:buFont typeface="Arial"/>
              <a:buChar char="•"/>
            </a:pPr>
            <a:r>
              <a:rPr lang="ru-RU" altLang="zh-CN" dirty="0" smtClean="0">
                <a:solidFill>
                  <a:srgbClr val="FFFFFF"/>
                </a:solidFill>
                <a:latin typeface="Arial" pitchFamily="-1" charset="0"/>
              </a:rPr>
              <a:t>Присоединяйтесь к нашей сети. </a:t>
            </a:r>
            <a:endParaRPr lang="ru-RU" altLang="zh-CN" dirty="0">
              <a:solidFill>
                <a:srgbClr val="FFFFFF"/>
              </a:solidFill>
              <a:latin typeface="Arial" pitchFamily="-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4"/>
          <p:cNvSpPr>
            <a:spLocks noGrp="1"/>
          </p:cNvSpPr>
          <p:nvPr>
            <p:ph type="title" idx="4294967295"/>
          </p:nvPr>
        </p:nvSpPr>
        <p:spPr>
          <a:xfrm>
            <a:off x="457200" y="189670"/>
            <a:ext cx="8229600" cy="449262"/>
          </a:xfrm>
        </p:spPr>
        <p:txBody>
          <a:bodyPr>
            <a:normAutofit fontScale="90000"/>
          </a:bodyPr>
          <a:lstStyle/>
          <a:p>
            <a:r>
              <a:rPr kumimoji="0" lang="ru-RU" sz="3000" smtClean="0">
                <a:solidFill>
                  <a:srgbClr val="FFFFFF"/>
                </a:solidFill>
                <a:latin typeface="Arial" pitchFamily="-1" charset="0"/>
              </a:rPr>
              <a:t>Да </a:t>
            </a:r>
            <a:r>
              <a:rPr kumimoji="0" lang="ru-RU" sz="3000" smtClean="0">
                <a:solidFill>
                  <a:srgbClr val="FFFFFF"/>
                </a:solidFill>
                <a:latin typeface="Arial" pitchFamily="-1" charset="0"/>
              </a:rPr>
              <a:t>здравствует </a:t>
            </a:r>
            <a:r>
              <a:rPr lang="ru-RU" sz="3000" dirty="0" smtClean="0">
                <a:solidFill>
                  <a:srgbClr val="FFFFFF"/>
                </a:solidFill>
                <a:latin typeface="Arial" pitchFamily="-1" charset="0"/>
              </a:rPr>
              <a:t>любовь к пирингу - </a:t>
            </a:r>
            <a:r>
              <a:rPr kumimoji="0" lang="en-US" sz="3000" dirty="0" err="1" smtClean="0">
                <a:solidFill>
                  <a:srgbClr val="FFFFFF"/>
                </a:solidFill>
                <a:latin typeface="Arial" pitchFamily="-1" charset="0"/>
              </a:rPr>
              <a:t>Peeromania</a:t>
            </a:r>
            <a:r>
              <a:rPr kumimoji="0" lang="en-US" sz="3000" dirty="0" smtClean="0">
                <a:solidFill>
                  <a:srgbClr val="FFFFFF"/>
                </a:solidFill>
                <a:latin typeface="Arial" pitchFamily="-1" charset="0"/>
              </a:rPr>
              <a:t>!</a:t>
            </a:r>
            <a:r>
              <a:rPr kumimoji="0" lang="ru-RU" sz="3000" dirty="0" smtClean="0">
                <a:solidFill>
                  <a:srgbClr val="FFFFFF"/>
                </a:solidFill>
                <a:latin typeface="Arial" pitchFamily="-1" charset="0"/>
              </a:rPr>
              <a:t/>
            </a:r>
            <a:br>
              <a:rPr kumimoji="0" lang="ru-RU" sz="3000" dirty="0" smtClean="0">
                <a:solidFill>
                  <a:srgbClr val="FFFFFF"/>
                </a:solidFill>
                <a:latin typeface="Arial" pitchFamily="-1" charset="0"/>
              </a:rPr>
            </a:br>
            <a:endParaRPr kumimoji="0" lang="ru-RU" sz="3000" dirty="0" smtClean="0">
              <a:solidFill>
                <a:srgbClr val="FFFFFF"/>
              </a:solidFill>
            </a:endParaRP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6375028" y="5360228"/>
            <a:ext cx="2768972" cy="1200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err="1" smtClean="0">
                <a:solidFill>
                  <a:srgbClr val="FFFFFF"/>
                </a:solidFill>
                <a:latin typeface="Arial" pitchFamily="-1" charset="0"/>
              </a:rPr>
              <a:t>www.w-ix.ru</a:t>
            </a:r>
            <a:endParaRPr lang="ru-RU" sz="2400" dirty="0" smtClean="0">
              <a:solidFill>
                <a:srgbClr val="FFFFFF"/>
              </a:solidFill>
              <a:latin typeface="Arial" pitchFamily="-1" charset="0"/>
              <a:hlinkClick r:id="rId4"/>
            </a:endParaRPr>
          </a:p>
          <a:p>
            <a:r>
              <a:rPr lang="en-US" sz="2400" dirty="0" err="1" smtClean="0">
                <a:solidFill>
                  <a:srgbClr val="FFFFFF"/>
                </a:solidFill>
                <a:latin typeface="Arial" pitchFamily="-1" charset="0"/>
              </a:rPr>
              <a:t>noc</a:t>
            </a:r>
            <a:r>
              <a:rPr lang="en-US" sz="2400" dirty="0" err="1">
                <a:solidFill>
                  <a:srgbClr val="FFFFFF"/>
                </a:solidFill>
                <a:latin typeface="Arial" pitchFamily="-1" charset="0"/>
              </a:rPr>
              <a:t>@w-ix.</a:t>
            </a:r>
            <a:r>
              <a:rPr lang="en-US" sz="2400" dirty="0" err="1" smtClean="0">
                <a:solidFill>
                  <a:srgbClr val="FFFFFF"/>
                </a:solidFill>
                <a:latin typeface="Arial" pitchFamily="-1" charset="0"/>
              </a:rPr>
              <a:t>com</a:t>
            </a:r>
            <a:r>
              <a:rPr lang="ru-RU" sz="2400" dirty="0" smtClean="0">
                <a:solidFill>
                  <a:srgbClr val="FFFFFF"/>
                </a:solidFill>
                <a:latin typeface="Arial" pitchFamily="-1" charset="0"/>
              </a:rPr>
              <a:t> </a:t>
            </a:r>
            <a:endParaRPr lang="en-US" sz="2400" dirty="0" smtClean="0">
              <a:solidFill>
                <a:srgbClr val="FFFFFF"/>
              </a:solidFill>
              <a:latin typeface="Arial" pitchFamily="-1" charset="0"/>
            </a:endParaRPr>
          </a:p>
          <a:p>
            <a:r>
              <a:rPr lang="en-US" sz="2400" dirty="0">
                <a:solidFill>
                  <a:srgbClr val="FFFFFF"/>
                </a:solidFill>
                <a:latin typeface="Arial" pitchFamily="-1" charset="0"/>
              </a:rPr>
              <a:t>+7 </a:t>
            </a:r>
            <a:r>
              <a:rPr lang="ru-RU" sz="2400" dirty="0">
                <a:solidFill>
                  <a:srgbClr val="FFFFFF"/>
                </a:solidFill>
                <a:latin typeface="Arial" pitchFamily="-1" charset="0"/>
              </a:rPr>
              <a:t>(</a:t>
            </a:r>
            <a:r>
              <a:rPr lang="en-US" sz="2400" dirty="0">
                <a:solidFill>
                  <a:srgbClr val="FFFFFF"/>
                </a:solidFill>
                <a:latin typeface="Arial" pitchFamily="-1" charset="0"/>
              </a:rPr>
              <a:t>495</a:t>
            </a:r>
            <a:r>
              <a:rPr lang="ru-RU" sz="2400" dirty="0">
                <a:solidFill>
                  <a:srgbClr val="FFFFFF"/>
                </a:solidFill>
                <a:latin typeface="Arial" pitchFamily="-1" charset="0"/>
              </a:rPr>
              <a:t>)</a:t>
            </a:r>
            <a:r>
              <a:rPr lang="en-US" sz="2400" dirty="0">
                <a:solidFill>
                  <a:srgbClr val="FFFFFF"/>
                </a:solidFill>
                <a:latin typeface="Arial" pitchFamily="-1" charset="0"/>
              </a:rPr>
              <a:t> </a:t>
            </a:r>
            <a:r>
              <a:rPr lang="en-US" sz="2400" dirty="0" smtClean="0">
                <a:solidFill>
                  <a:srgbClr val="FFFFFF"/>
                </a:solidFill>
                <a:latin typeface="Arial" pitchFamily="-1" charset="0"/>
              </a:rPr>
              <a:t>982333</a:t>
            </a:r>
            <a:r>
              <a:rPr lang="ru-RU" sz="2400" dirty="0" smtClean="0">
                <a:solidFill>
                  <a:srgbClr val="FFFFFF"/>
                </a:solidFill>
                <a:latin typeface="Arial" pitchFamily="-1" charset="0"/>
              </a:rPr>
              <a:t>3</a:t>
            </a:r>
            <a:endParaRPr lang="ru-RU" sz="2400" dirty="0"/>
          </a:p>
        </p:txBody>
      </p:sp>
      <p:pic>
        <p:nvPicPr>
          <p:cNvPr id="8" name="Picture 7" descr="Fotolia_46941047_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5777530"/>
            <a:ext cx="1484482" cy="1050307"/>
          </a:xfrm>
          <a:prstGeom prst="rect">
            <a:avLst/>
          </a:prstGeom>
        </p:spPr>
      </p:pic>
      <p:sp>
        <p:nvSpPr>
          <p:cNvPr id="6" name="Название 4"/>
          <p:cNvSpPr>
            <a:spLocks noGrp="1"/>
          </p:cNvSpPr>
          <p:nvPr>
            <p:ph type="title" idx="4294967295"/>
          </p:nvPr>
        </p:nvSpPr>
        <p:spPr>
          <a:xfrm>
            <a:off x="4634884" y="2741790"/>
            <a:ext cx="3480287" cy="449262"/>
          </a:xfrm>
        </p:spPr>
        <p:txBody>
          <a:bodyPr>
            <a:normAutofit fontScale="90000"/>
          </a:bodyPr>
          <a:lstStyle/>
          <a:p>
            <a:r>
              <a:rPr kumimoji="0" lang="ru-RU" sz="3000" dirty="0" smtClean="0">
                <a:solidFill>
                  <a:srgbClr val="FFFFFF"/>
                </a:solidFill>
                <a:latin typeface="Arial" pitchFamily="-1" charset="0"/>
              </a:rPr>
              <a:t>Вопросы?</a:t>
            </a:r>
            <a:br>
              <a:rPr kumimoji="0" lang="ru-RU" sz="3000" dirty="0" smtClean="0">
                <a:solidFill>
                  <a:srgbClr val="FFFFFF"/>
                </a:solidFill>
                <a:latin typeface="Arial" pitchFamily="-1" charset="0"/>
              </a:rPr>
            </a:br>
            <a:endParaRPr kumimoji="0" lang="ru-RU" sz="30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</TotalTime>
  <Words>439</Words>
  <Application>Microsoft Macintosh PowerPoint</Application>
  <PresentationFormat>On-screen Show (4:3)</PresentationFormat>
  <Paragraphs>67</Paragraphs>
  <Slides>12</Slides>
  <Notes>12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ТЕРРИТОРИАЛЬНО РАСПРЕДЕЛЕННЫЙ ПИРИНГ. РАЗВИТИЕ.</vt:lpstr>
      <vt:lpstr>Теория большого взрыва</vt:lpstr>
      <vt:lpstr>Почему пиринг так популярен? </vt:lpstr>
      <vt:lpstr>Модель W-ix </vt:lpstr>
      <vt:lpstr>Структура сети W-ix </vt:lpstr>
      <vt:lpstr>Карта покрытия сети W-ix</vt:lpstr>
      <vt:lpstr>И чего же мы достигли за год?</vt:lpstr>
      <vt:lpstr>Весь интересный контент уже внутри W-ix</vt:lpstr>
      <vt:lpstr>В W-ix  стало больше внутреннего трафика</vt:lpstr>
      <vt:lpstr>Возможности инфраструктуры</vt:lpstr>
      <vt:lpstr>Дальнейшее развитие W-ix</vt:lpstr>
      <vt:lpstr>Да здравствует любовь к пирингу - Peeromania!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W-ix территориально распределенный пиринг. Развитие</dc:title>
  <dc:creator>Vasily</dc:creator>
  <cp:lastModifiedBy>Vasily</cp:lastModifiedBy>
  <cp:revision>86</cp:revision>
  <dcterms:created xsi:type="dcterms:W3CDTF">2013-05-23T04:40:56Z</dcterms:created>
  <dcterms:modified xsi:type="dcterms:W3CDTF">2013-05-23T04:41:22Z</dcterms:modified>
</cp:coreProperties>
</file>