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5" r:id="rId2"/>
    <p:sldId id="316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26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3300"/>
    <a:srgbClr val="1F5A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13" autoAdjust="0"/>
    <p:restoredTop sz="97681" autoAdjust="0"/>
  </p:normalViewPr>
  <p:slideViewPr>
    <p:cSldViewPr>
      <p:cViewPr>
        <p:scale>
          <a:sx n="90" d="100"/>
          <a:sy n="90" d="100"/>
        </p:scale>
        <p:origin x="-714" y="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30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3C11C-0C45-42D5-88FF-F9134BC000D1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E6F6E-F924-4DED-8A93-59A515EB4E1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0476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2CD16-DA38-4FF7-94D4-746AC3CA1218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CEB05-9C71-45F1-AC21-9BC651F060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230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E404CD-13D3-41E0-9033-AF999423028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57158" y="5143512"/>
            <a:ext cx="8358246" cy="571504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2000" b="0" i="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Текст подзаголовка Текст подзаголовка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357158" y="5000636"/>
            <a:ext cx="8358246" cy="0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357158" y="3714752"/>
            <a:ext cx="8358246" cy="50006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80000"/>
              </a:lnSpc>
              <a:defRPr sz="3200" b="1" i="0" cap="none" spc="-1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ru-RU" dirty="0" smtClean="0"/>
              <a:t>Текст заголовка текст заголовка</a:t>
            </a:r>
            <a:r>
              <a:rPr lang="en-US" dirty="0" smtClean="0"/>
              <a:t> </a:t>
            </a:r>
            <a:r>
              <a:rPr lang="ru-RU" dirty="0" smtClean="0"/>
              <a:t>текст</a:t>
            </a:r>
            <a:endParaRPr lang="ru-RU" dirty="0"/>
          </a:p>
        </p:txBody>
      </p:sp>
      <p:sp>
        <p:nvSpPr>
          <p:cNvPr id="26" name="Текст 2"/>
          <p:cNvSpPr>
            <a:spLocks noGrp="1"/>
          </p:cNvSpPr>
          <p:nvPr>
            <p:ph type="body" idx="10"/>
          </p:nvPr>
        </p:nvSpPr>
        <p:spPr>
          <a:xfrm>
            <a:off x="357158" y="4214818"/>
            <a:ext cx="8358246" cy="71438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200" b="0" spc="-1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_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57158" y="4286256"/>
            <a:ext cx="8358246" cy="1428760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000" b="1" i="0" spc="-1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Информация об авторе </a:t>
            </a:r>
          </a:p>
          <a:p>
            <a:r>
              <a:rPr lang="ru-RU" dirty="0" smtClean="0"/>
              <a:t>Информация об авторе</a:t>
            </a:r>
          </a:p>
          <a:p>
            <a:r>
              <a:rPr lang="ru-RU" dirty="0" smtClean="0"/>
              <a:t>Информация об авторе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2844" y="6367483"/>
            <a:ext cx="8858312" cy="365125"/>
          </a:xfrm>
        </p:spPr>
        <p:txBody>
          <a:bodyPr/>
          <a:lstStyle>
            <a:lvl1pPr>
              <a:defRPr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www.mail.ru</a:t>
            </a:r>
            <a:endParaRPr lang="ru-RU" dirty="0" smtClean="0"/>
          </a:p>
        </p:txBody>
      </p:sp>
      <p:sp>
        <p:nvSpPr>
          <p:cNvPr id="9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357158" y="3714752"/>
            <a:ext cx="8358246" cy="5715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 i="0" cap="all" spc="-1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Спасибо!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pc="-100" baseline="0"/>
            </a:lvl1pPr>
            <a:lvl2pPr>
              <a:defRPr spc="-100" baseline="0"/>
            </a:lvl2pPr>
            <a:lvl3pPr>
              <a:defRPr spc="-100" baseline="0"/>
            </a:lvl3pPr>
            <a:lvl4pPr>
              <a:defRPr spc="-100" baseline="0"/>
            </a:lvl4pPr>
            <a:lvl5pPr>
              <a:defRPr spc="-100" baseline="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www.mail.ru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E44E0-EE33-4320-BC2A-D773A13C54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285860"/>
            <a:ext cx="4352956" cy="5000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352956" cy="50006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www.mail.ru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E44E0-EE33-4320-BC2A-D773A13C54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285860"/>
            <a:ext cx="4354515" cy="42862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42844" y="1714488"/>
            <a:ext cx="4354544" cy="45720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3438" y="1285860"/>
            <a:ext cx="4357718" cy="42862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714488"/>
            <a:ext cx="4356131" cy="45720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www.mail.ru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E44E0-EE33-4320-BC2A-D773A13C54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www.mail.ru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E44E0-EE33-4320-BC2A-D773A13C54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142984"/>
            <a:ext cx="8715436" cy="500066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www.mail.ru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8E44E0-EE33-4320-BC2A-D773A13C54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1714488"/>
            <a:ext cx="8715436" cy="4643470"/>
          </a:xfrm>
        </p:spPr>
        <p:txBody>
          <a:bodyPr>
            <a:normAutofit/>
          </a:bodyPr>
          <a:lstStyle>
            <a:lvl1pPr marL="0" indent="0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5" y="1285860"/>
            <a:ext cx="3322640" cy="77628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1285860"/>
            <a:ext cx="5354668" cy="50006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44" y="2071678"/>
            <a:ext cx="3322669" cy="4214842"/>
          </a:xfrm>
        </p:spPr>
        <p:txBody>
          <a:bodyPr>
            <a:normAutofit/>
          </a:bodyPr>
          <a:lstStyle>
            <a:lvl1pPr marL="0" indent="0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www.mail.ru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E44E0-EE33-4320-BC2A-D773A13C54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1285860"/>
            <a:ext cx="5486400" cy="34417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919182"/>
          </a:xfrm>
        </p:spPr>
        <p:txBody>
          <a:bodyPr>
            <a:normAutofit/>
          </a:bodyPr>
          <a:lstStyle>
            <a:lvl1pPr marL="0" indent="0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www.mail.ru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E44E0-EE33-4320-BC2A-D773A13C54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www.mail.ru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E44E0-EE33-4320-BC2A-D773A13C54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29454" y="1285860"/>
            <a:ext cx="2071702" cy="5000660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2844" y="1285860"/>
            <a:ext cx="6715172" cy="50006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www.mail.ru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E44E0-EE33-4320-BC2A-D773A13C54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714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1F776-1626-4412-B29D-AAD1EADAFA2F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9FCDE-F9A6-4CC0-A267-4ADDA9A9B2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214422"/>
            <a:ext cx="8858312" cy="5072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42844" y="6434159"/>
            <a:ext cx="8143932" cy="280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 b="1" baseline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Arial Narrow" pitchFamily="34" charset="0"/>
              </a:defRPr>
            </a:lvl1pPr>
          </a:lstStyle>
          <a:p>
            <a:r>
              <a:rPr lang="en-US" dirty="0" smtClean="0"/>
              <a:t>www.mail.ru</a:t>
            </a:r>
            <a:endParaRPr lang="ru-RU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91538" y="6434159"/>
            <a:ext cx="714380" cy="2809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 baseline="0">
                <a:solidFill>
                  <a:schemeClr val="bg1"/>
                </a:solidFill>
                <a:effectLst/>
                <a:latin typeface="Century Gothic" pitchFamily="34" charset="0"/>
              </a:defRPr>
            </a:lvl1pPr>
          </a:lstStyle>
          <a:p>
            <a:fld id="{4B8E44E0-EE33-4320-BC2A-D773A13C54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50" r:id="rId3"/>
    <p:sldLayoutId id="2147483652" r:id="rId4"/>
    <p:sldLayoutId id="2147483653" r:id="rId5"/>
    <p:sldLayoutId id="2147483654" r:id="rId6"/>
    <p:sldLayoutId id="2147483673" r:id="rId7"/>
    <p:sldLayoutId id="2147483656" r:id="rId8"/>
    <p:sldLayoutId id="2147483657" r:id="rId9"/>
    <p:sldLayoutId id="2147483658" r:id="rId10"/>
    <p:sldLayoutId id="2147483659" r:id="rId11"/>
    <p:sldLayoutId id="2147483674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2600" b="1" i="0" kern="1200" baseline="0">
          <a:solidFill>
            <a:schemeClr val="tx2">
              <a:lumMod val="20000"/>
              <a:lumOff val="80000"/>
            </a:schemeClr>
          </a:solidFill>
          <a:effectLst/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 spc="-1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 spc="-1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 spc="-1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 spc="-1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 spc="-1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3429000"/>
            <a:ext cx="8358246" cy="142876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b="0" dirty="0" err="1"/>
              <a:t>Mail.Ru</a:t>
            </a:r>
            <a:r>
              <a:rPr lang="ru-RU" b="0" dirty="0"/>
              <a:t>: </a:t>
            </a:r>
            <a:r>
              <a:rPr lang="ru-RU" b="0" dirty="0" smtClean="0"/>
              <a:t>Правила распределения </a:t>
            </a:r>
            <a:r>
              <a:rPr lang="ru-RU" b="0" dirty="0"/>
              <a:t>трафика и как на этом экономить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5786" y="5643578"/>
            <a:ext cx="65008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987824" y="332656"/>
            <a:ext cx="3528392" cy="864096"/>
          </a:xfrm>
        </p:spPr>
        <p:txBody>
          <a:bodyPr/>
          <a:lstStyle/>
          <a:p>
            <a:r>
              <a:rPr lang="ru-RU" dirty="0" smtClean="0"/>
              <a:t>Как было до 2006г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" y="1196752"/>
            <a:ext cx="8286750" cy="20726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625" y="3501008"/>
            <a:ext cx="8391847" cy="2016224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lang="en-US" sz="2000" dirty="0" smtClean="0">
              <a:latin typeface="Arial Narrow" pitchFamily="34" charset="0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dirty="0" smtClean="0">
                <a:latin typeface="Arial Narrow" pitchFamily="34" charset="0"/>
              </a:rPr>
              <a:t>Вся сетевая инфраструктура </a:t>
            </a:r>
            <a:r>
              <a:rPr lang="en-US" sz="2000" dirty="0" err="1" smtClean="0">
                <a:latin typeface="Arial Narrow" pitchFamily="34" charset="0"/>
              </a:rPr>
              <a:t>Mail.Ru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ru-RU" sz="2000" dirty="0" smtClean="0">
                <a:latin typeface="Arial Narrow" pitchFamily="34" charset="0"/>
              </a:rPr>
              <a:t>ограничивалась </a:t>
            </a:r>
            <a:r>
              <a:rPr lang="en-US" sz="2000" dirty="0" smtClean="0">
                <a:latin typeface="Arial Narrow" pitchFamily="34" charset="0"/>
              </a:rPr>
              <a:t>L2 </a:t>
            </a:r>
            <a:r>
              <a:rPr lang="ru-RU" sz="2000" dirty="0" smtClean="0">
                <a:latin typeface="Arial Narrow" pitchFamily="34" charset="0"/>
              </a:rPr>
              <a:t>свитчами</a:t>
            </a:r>
            <a:r>
              <a:rPr lang="en-US" sz="2000" dirty="0" smtClean="0">
                <a:latin typeface="Arial Narrow" pitchFamily="34" charset="0"/>
              </a:rPr>
              <a:t>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noProof="0" dirty="0" smtClean="0">
                <a:latin typeface="Arial Narrow" pitchFamily="34" charset="0"/>
              </a:rPr>
              <a:t>Трафика мало</a:t>
            </a:r>
            <a:r>
              <a:rPr lang="en-US" sz="2000" noProof="0" dirty="0" smtClean="0">
                <a:latin typeface="Arial Narrow" pitchFamily="34" charset="0"/>
              </a:rPr>
              <a:t>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dirty="0" smtClean="0">
                <a:latin typeface="Arial Narrow" pitchFamily="34" charset="0"/>
              </a:rPr>
              <a:t>Не было требований по отказоустойчивости</a:t>
            </a:r>
            <a:r>
              <a:rPr lang="en-US" sz="2000" dirty="0" smtClean="0">
                <a:latin typeface="Arial Narrow" pitchFamily="34" charset="0"/>
              </a:rPr>
              <a:t>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noProof="0" dirty="0" smtClean="0">
                <a:latin typeface="Arial Narrow" pitchFamily="34" charset="0"/>
              </a:rPr>
              <a:t>Чужие </a:t>
            </a:r>
            <a:r>
              <a:rPr lang="en-US" sz="2000" noProof="0" dirty="0" smtClean="0">
                <a:latin typeface="Arial Narrow" pitchFamily="34" charset="0"/>
              </a:rPr>
              <a:t>IP-</a:t>
            </a:r>
            <a:r>
              <a:rPr lang="ru-RU" sz="2000" noProof="0" dirty="0" smtClean="0">
                <a:latin typeface="Arial Narrow" pitchFamily="34" charset="0"/>
              </a:rPr>
              <a:t>ресурсы</a:t>
            </a:r>
            <a:r>
              <a:rPr lang="en-US" sz="2000" noProof="0" dirty="0" smtClean="0">
                <a:latin typeface="Arial Narrow" pitchFamily="34" charset="0"/>
              </a:rPr>
              <a:t>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dirty="0">
                <a:latin typeface="Arial Narrow" pitchFamily="34" charset="0"/>
              </a:rPr>
              <a:t>Эксклюзив у одного </a:t>
            </a:r>
            <a:r>
              <a:rPr lang="en-US" sz="2000" dirty="0" smtClean="0">
                <a:latin typeface="Arial Narrow" pitchFamily="34" charset="0"/>
              </a:rPr>
              <a:t>ISP.</a:t>
            </a:r>
            <a:endParaRPr lang="ru-RU" sz="2000" dirty="0" err="1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ru-RU" dirty="0" smtClean="0"/>
              <a:t>Сеть </a:t>
            </a:r>
            <a:r>
              <a:rPr lang="en-US" dirty="0" err="1" smtClean="0"/>
              <a:t>Mail.Ru</a:t>
            </a:r>
            <a:r>
              <a:rPr lang="en-US" dirty="0" smtClean="0"/>
              <a:t> </a:t>
            </a:r>
            <a:r>
              <a:rPr lang="ru-RU" dirty="0" smtClean="0"/>
              <a:t>в </a:t>
            </a:r>
            <a:r>
              <a:rPr lang="en-US" dirty="0" smtClean="0"/>
              <a:t>2007</a:t>
            </a:r>
            <a:r>
              <a:rPr lang="ru-RU" dirty="0" smtClean="0"/>
              <a:t>г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19FCDE-F9A6-4CC0-A267-4ADDA9A9B2B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4455"/>
            <a:ext cx="9144000" cy="32166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4509120"/>
            <a:ext cx="8640960" cy="180020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dirty="0">
                <a:latin typeface="Arial Narrow" pitchFamily="34" charset="0"/>
              </a:rPr>
              <a:t>Появились требования сетевой отказоустойчивости</a:t>
            </a:r>
            <a:r>
              <a:rPr lang="en-US" sz="2000" dirty="0">
                <a:latin typeface="Arial Narrow" pitchFamily="34" charset="0"/>
              </a:rPr>
              <a:t>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dirty="0">
                <a:latin typeface="Arial Narrow" pitchFamily="34" charset="0"/>
              </a:rPr>
              <a:t>Появилось несколько ДЦ</a:t>
            </a:r>
            <a:r>
              <a:rPr lang="en-US" sz="2000" dirty="0" smtClean="0">
                <a:latin typeface="Arial Narrow" pitchFamily="34" charset="0"/>
              </a:rPr>
              <a:t>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dirty="0" smtClean="0">
                <a:latin typeface="Arial Narrow" pitchFamily="34" charset="0"/>
              </a:rPr>
              <a:t>Начался бурный рост трафика</a:t>
            </a:r>
            <a:r>
              <a:rPr lang="en-US" sz="2000" dirty="0" smtClean="0">
                <a:latin typeface="Arial Narrow" pitchFamily="34" charset="0"/>
              </a:rPr>
              <a:t>;</a:t>
            </a:r>
            <a:endParaRPr lang="en-US" sz="2000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2000" dirty="0">
                <a:latin typeface="Arial Narrow" pitchFamily="34" charset="0"/>
              </a:rPr>
              <a:t>Чужие </a:t>
            </a:r>
            <a:r>
              <a:rPr lang="en-US" sz="2000" dirty="0">
                <a:latin typeface="Arial Narrow" pitchFamily="34" charset="0"/>
              </a:rPr>
              <a:t>IP-</a:t>
            </a:r>
            <a:r>
              <a:rPr lang="ru-RU" sz="2000" dirty="0">
                <a:latin typeface="Arial Narrow" pitchFamily="34" charset="0"/>
              </a:rPr>
              <a:t>ресурсы</a:t>
            </a:r>
            <a:r>
              <a:rPr lang="en-US" sz="2000" dirty="0">
                <a:latin typeface="Arial Narrow" pitchFamily="34" charset="0"/>
              </a:rPr>
              <a:t>;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2000" dirty="0">
                <a:latin typeface="Arial Narrow" pitchFamily="34" charset="0"/>
              </a:rPr>
              <a:t>Эксклюзив у одного </a:t>
            </a:r>
            <a:r>
              <a:rPr lang="en-US" sz="2000" dirty="0">
                <a:latin typeface="Arial Narrow" pitchFamily="34" charset="0"/>
              </a:rPr>
              <a:t>ISP</a:t>
            </a:r>
            <a:r>
              <a:rPr lang="en-US" sz="2000" dirty="0" smtClean="0">
                <a:latin typeface="Arial Narrow" pitchFamily="34" charset="0"/>
              </a:rPr>
              <a:t>.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ru-RU" sz="2000" b="0" i="0" u="none" strike="noStrike" kern="1200" cap="none" spc="0" normalizeH="0" baseline="0" noProof="0" dirty="0" err="1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150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ru-RU" dirty="0"/>
              <a:t>Сеть </a:t>
            </a:r>
            <a:r>
              <a:rPr lang="en-US" dirty="0" err="1"/>
              <a:t>Mail.Ru</a:t>
            </a:r>
            <a:r>
              <a:rPr lang="en-US" dirty="0"/>
              <a:t> </a:t>
            </a:r>
            <a:r>
              <a:rPr lang="ru-RU" dirty="0"/>
              <a:t>в </a:t>
            </a:r>
            <a:r>
              <a:rPr lang="en-US" dirty="0" smtClean="0"/>
              <a:t>2008</a:t>
            </a:r>
            <a:r>
              <a:rPr lang="ru-RU" dirty="0" smtClean="0"/>
              <a:t>г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19FCDE-F9A6-4CC0-A267-4ADDA9A9B2B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7504" y="4653136"/>
            <a:ext cx="8784976" cy="1584176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dirty="0" smtClean="0">
                <a:latin typeface="Arial Narrow" pitchFamily="34" charset="0"/>
              </a:rPr>
              <a:t>Первые проблемы из-за пиринговой политики нашего провайдера</a:t>
            </a:r>
            <a:r>
              <a:rPr lang="en-US" sz="2000" dirty="0" smtClean="0">
                <a:latin typeface="Arial Narrow" pitchFamily="34" charset="0"/>
              </a:rPr>
              <a:t>;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2000" dirty="0">
                <a:latin typeface="Arial Narrow" pitchFamily="34" charset="0"/>
              </a:rPr>
              <a:t>Трафик за год вырос в 6 раз</a:t>
            </a:r>
            <a:r>
              <a:rPr lang="en-US" sz="2000" dirty="0" smtClean="0">
                <a:latin typeface="Arial Narrow" pitchFamily="34" charset="0"/>
              </a:rPr>
              <a:t>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dirty="0" smtClean="0">
                <a:latin typeface="Arial Narrow" pitchFamily="34" charset="0"/>
              </a:rPr>
              <a:t>Свои </a:t>
            </a:r>
            <a:r>
              <a:rPr lang="en-US" sz="2000" dirty="0" smtClean="0">
                <a:latin typeface="Arial Narrow" pitchFamily="34" charset="0"/>
              </a:rPr>
              <a:t>IP-</a:t>
            </a:r>
            <a:r>
              <a:rPr lang="ru-RU" sz="2000" dirty="0" smtClean="0">
                <a:latin typeface="Arial Narrow" pitchFamily="34" charset="0"/>
              </a:rPr>
              <a:t>ресурсы</a:t>
            </a:r>
            <a:r>
              <a:rPr lang="en-US" sz="2000" dirty="0" smtClean="0">
                <a:latin typeface="Arial Narrow" pitchFamily="34" charset="0"/>
              </a:rPr>
              <a:t>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dirty="0" smtClean="0">
                <a:latin typeface="Arial Narrow" pitchFamily="34" charset="0"/>
              </a:rPr>
              <a:t>Все еще эксклюзив</a:t>
            </a:r>
            <a:r>
              <a:rPr lang="en-US" sz="2000" dirty="0" smtClean="0">
                <a:latin typeface="Arial Narrow" pitchFamily="34" charset="0"/>
              </a:rPr>
              <a:t>.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ru-RU" sz="2000" b="0" i="0" u="none" strike="noStrike" kern="1200" cap="none" spc="0" normalizeH="0" baseline="0" noProof="0" dirty="0" err="1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4454"/>
            <a:ext cx="9144000" cy="328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0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События </a:t>
            </a:r>
            <a:r>
              <a:rPr lang="en-US" dirty="0" smtClean="0"/>
              <a:t>2009-2010</a:t>
            </a:r>
            <a:r>
              <a:rPr lang="ru-RU" dirty="0" err="1" smtClean="0"/>
              <a:t>гг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19FCDE-F9A6-4CC0-A267-4ADDA9A9B2B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4554" y="1412776"/>
            <a:ext cx="8856984" cy="93610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dirty="0" err="1" smtClean="0">
                <a:latin typeface="Arial Narrow" pitchFamily="34" charset="0"/>
              </a:rPr>
              <a:t>Mail.Ru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ru-RU" sz="2000" dirty="0" smtClean="0">
                <a:latin typeface="Arial Narrow" pitchFamily="34" charset="0"/>
              </a:rPr>
              <a:t>перерастает возможности единственного </a:t>
            </a:r>
            <a:r>
              <a:rPr lang="ru-RU" sz="2000" dirty="0" err="1" smtClean="0">
                <a:latin typeface="Arial Narrow" pitchFamily="34" charset="0"/>
              </a:rPr>
              <a:t>апстрима</a:t>
            </a:r>
            <a:r>
              <a:rPr lang="en-US" sz="2000" dirty="0" smtClean="0">
                <a:latin typeface="Arial Narrow" pitchFamily="34" charset="0"/>
              </a:rPr>
              <a:t>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dirty="0" smtClean="0">
                <a:latin typeface="Arial Narrow" pitchFamily="34" charset="0"/>
              </a:rPr>
              <a:t>Появление онлайн игр</a:t>
            </a:r>
            <a:r>
              <a:rPr lang="en-US" sz="2000" dirty="0" smtClean="0">
                <a:latin typeface="Arial Narrow" pitchFamily="34" charset="0"/>
              </a:rPr>
              <a:t>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ru-RU" sz="2000" b="0" i="0" u="none" strike="noStrike" kern="1200" cap="none" spc="0" normalizeH="0" baseline="0" noProof="0" dirty="0" err="1" smtClean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6341" y="2947200"/>
            <a:ext cx="8856984" cy="100811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dirty="0" smtClean="0">
                <a:latin typeface="Arial Narrow" pitchFamily="34" charset="0"/>
              </a:rPr>
              <a:t>Появление приватного </a:t>
            </a:r>
            <a:r>
              <a:rPr lang="ru-RU" sz="2000" dirty="0" err="1" smtClean="0">
                <a:latin typeface="Arial Narrow" pitchFamily="34" charset="0"/>
              </a:rPr>
              <a:t>пиринга</a:t>
            </a:r>
            <a:r>
              <a:rPr lang="en-US" sz="2000" dirty="0" smtClean="0">
                <a:latin typeface="Arial Narrow" pitchFamily="34" charset="0"/>
              </a:rPr>
              <a:t>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dirty="0" smtClean="0">
                <a:latin typeface="Arial Narrow" pitchFamily="34" charset="0"/>
              </a:rPr>
              <a:t>Подключение к </a:t>
            </a:r>
            <a:r>
              <a:rPr lang="en-US" sz="2000" dirty="0" smtClean="0">
                <a:latin typeface="Arial Narrow" pitchFamily="34" charset="0"/>
              </a:rPr>
              <a:t>IX</a:t>
            </a:r>
            <a:r>
              <a:rPr lang="ru-RU" sz="2000" dirty="0" err="1" smtClean="0">
                <a:latin typeface="Arial Narrow" pitchFamily="34" charset="0"/>
              </a:rPr>
              <a:t>ам</a:t>
            </a:r>
            <a:r>
              <a:rPr lang="en-US" sz="2000" dirty="0" smtClean="0">
                <a:latin typeface="Arial Narrow" pitchFamily="34" charset="0"/>
              </a:rPr>
              <a:t>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ru-RU" sz="2000" b="0" i="0" u="none" strike="noStrike" kern="1200" cap="none" spc="0" normalizeH="0" baseline="0" noProof="0" dirty="0" err="1" smtClean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9275" y="4581128"/>
            <a:ext cx="8856984" cy="93610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dirty="0" smtClean="0">
                <a:latin typeface="Arial Narrow" pitchFamily="34" charset="0"/>
              </a:rPr>
              <a:t>К 2011г</a:t>
            </a:r>
            <a:r>
              <a:rPr lang="en-US" sz="2000" dirty="0" smtClean="0">
                <a:latin typeface="Arial Narrow" pitchFamily="34" charset="0"/>
              </a:rPr>
              <a:t>.</a:t>
            </a:r>
            <a:r>
              <a:rPr lang="ru-RU" sz="2000" dirty="0" smtClean="0">
                <a:latin typeface="Arial Narrow" pitchFamily="34" charset="0"/>
              </a:rPr>
              <a:t> у </a:t>
            </a:r>
            <a:r>
              <a:rPr lang="en-US" sz="2000" dirty="0" err="1" smtClean="0">
                <a:latin typeface="Arial Narrow" pitchFamily="34" charset="0"/>
              </a:rPr>
              <a:t>Mail.Ru</a:t>
            </a:r>
            <a:r>
              <a:rPr lang="en-US" sz="2000" dirty="0" smtClean="0">
                <a:latin typeface="Arial Narrow" pitchFamily="34" charset="0"/>
              </a:rPr>
              <a:t> </a:t>
            </a:r>
            <a:r>
              <a:rPr lang="ru-RU" sz="2000" dirty="0" smtClean="0">
                <a:latin typeface="Arial Narrow" pitchFamily="34" charset="0"/>
              </a:rPr>
              <a:t>уже </a:t>
            </a:r>
            <a:r>
              <a:rPr lang="ru-RU" sz="2000" smtClean="0">
                <a:latin typeface="Arial Narrow" pitchFamily="34" charset="0"/>
              </a:rPr>
              <a:t>хорошая </a:t>
            </a:r>
            <a:r>
              <a:rPr lang="ru-RU" sz="2000" smtClean="0">
                <a:latin typeface="Arial Narrow" pitchFamily="34" charset="0"/>
              </a:rPr>
              <a:t> </a:t>
            </a:r>
            <a:r>
              <a:rPr lang="ru-RU" sz="2000" dirty="0" smtClean="0">
                <a:latin typeface="Arial Narrow" pitchFamily="34" charset="0"/>
              </a:rPr>
              <a:t>связанность</a:t>
            </a:r>
            <a:r>
              <a:rPr lang="en-US" sz="2000" dirty="0" smtClean="0">
                <a:latin typeface="Arial Narrow" pitchFamily="34" charset="0"/>
              </a:rPr>
              <a:t>.</a:t>
            </a:r>
            <a:r>
              <a:rPr lang="ru-RU" sz="2000" dirty="0" smtClean="0">
                <a:latin typeface="Arial Narrow" pitchFamily="34" charset="0"/>
              </a:rPr>
              <a:t> </a:t>
            </a:r>
            <a:endParaRPr lang="en-US" sz="2000" dirty="0" smtClean="0">
              <a:latin typeface="Arial Narrow" pitchFamily="34" charset="0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ru-RU" sz="2000" b="0" i="0" u="none" strike="noStrike" kern="1200" cap="none" spc="0" normalizeH="0" baseline="0" noProof="0" dirty="0" err="1" smtClean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64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Политика </a:t>
            </a:r>
            <a:r>
              <a:rPr lang="en-US" dirty="0" smtClean="0"/>
              <a:t>2011</a:t>
            </a:r>
            <a:r>
              <a:rPr lang="ru-RU" dirty="0" smtClean="0"/>
              <a:t>г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19FCDE-F9A6-4CC0-A267-4ADDA9A9B2BE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79512" y="2564904"/>
            <a:ext cx="3816424" cy="360040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Own prefixes: LP = 400;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dirty="0" smtClean="0">
                <a:latin typeface="Arial Narrow" pitchFamily="34" charset="0"/>
              </a:rPr>
              <a:t>Clients: LP = 300;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dirty="0" smtClean="0">
                <a:latin typeface="Arial Narrow" pitchFamily="34" charset="0"/>
              </a:rPr>
              <a:t>Tech peers: LP = 250;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Small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peers: LP = 200;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baseline="0" dirty="0" smtClean="0">
                <a:latin typeface="Arial Narrow" pitchFamily="34" charset="0"/>
              </a:rPr>
              <a:t>Large</a:t>
            </a:r>
            <a:r>
              <a:rPr lang="en-US" sz="2000" dirty="0" smtClean="0">
                <a:latin typeface="Arial Narrow" pitchFamily="34" charset="0"/>
              </a:rPr>
              <a:t> peers: LP = 150;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Russian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IXes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: LP = 140;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Foreign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IXes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: LP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= 85;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baseline="0" dirty="0" smtClean="0">
                <a:latin typeface="Arial Narrow" pitchFamily="34" charset="0"/>
              </a:rPr>
              <a:t>Transit</a:t>
            </a:r>
            <a:r>
              <a:rPr lang="en-US" sz="2000" dirty="0" smtClean="0">
                <a:latin typeface="Arial Narrow" pitchFamily="34" charset="0"/>
              </a:rPr>
              <a:t>: LP = 70.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endParaRPr kumimoji="0" lang="ru-RU" sz="2000" b="0" i="0" u="none" strike="noStrike" kern="1200" cap="none" spc="0" normalizeH="0" baseline="0" noProof="0" dirty="0" err="1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8024" y="2564903"/>
            <a:ext cx="4176464" cy="3591711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2000" dirty="0">
                <a:latin typeface="Arial Narrow" pitchFamily="34" charset="0"/>
              </a:rPr>
              <a:t>“</a:t>
            </a:r>
            <a:r>
              <a:rPr lang="ru-RU" sz="2000" dirty="0">
                <a:latin typeface="Arial Narrow" pitchFamily="34" charset="0"/>
              </a:rPr>
              <a:t>Это пользователь </a:t>
            </a:r>
            <a:r>
              <a:rPr lang="en-US" sz="2000" dirty="0">
                <a:latin typeface="Arial Narrow" pitchFamily="34" charset="0"/>
              </a:rPr>
              <a:t>YYY. </a:t>
            </a:r>
            <a:r>
              <a:rPr lang="ru-RU" sz="2000" dirty="0">
                <a:latin typeface="Arial Narrow" pitchFamily="34" charset="0"/>
              </a:rPr>
              <a:t>Невозможно играть</a:t>
            </a:r>
            <a:r>
              <a:rPr lang="en-US" sz="2000" dirty="0">
                <a:latin typeface="Arial Narrow" pitchFamily="34" charset="0"/>
              </a:rPr>
              <a:t>!”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lang="en-US" sz="2000" dirty="0">
              <a:latin typeface="Arial Narrow" pitchFamily="34" charset="0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dirty="0" smtClean="0">
                <a:latin typeface="Arial Narrow" pitchFamily="34" charset="0"/>
              </a:rPr>
              <a:t>“</a:t>
            </a:r>
            <a:r>
              <a:rPr lang="ru-RU" sz="2000" dirty="0" smtClean="0">
                <a:latin typeface="Arial Narrow" pitchFamily="34" charset="0"/>
              </a:rPr>
              <a:t>Это оператор </a:t>
            </a:r>
            <a:r>
              <a:rPr lang="en-US" sz="2000" dirty="0" smtClean="0">
                <a:latin typeface="Arial Narrow" pitchFamily="34" charset="0"/>
              </a:rPr>
              <a:t>XXX. </a:t>
            </a:r>
            <a:r>
              <a:rPr lang="ru-RU" sz="2000" dirty="0" smtClean="0">
                <a:latin typeface="Arial Narrow" pitchFamily="34" charset="0"/>
              </a:rPr>
              <a:t>Я подключился к </a:t>
            </a:r>
            <a:r>
              <a:rPr lang="en-US" sz="2000" dirty="0" smtClean="0">
                <a:latin typeface="Arial Narrow" pitchFamily="34" charset="0"/>
              </a:rPr>
              <a:t>IX </a:t>
            </a:r>
            <a:r>
              <a:rPr lang="ru-RU" sz="2000" dirty="0" smtClean="0">
                <a:latin typeface="Arial Narrow" pitchFamily="34" charset="0"/>
              </a:rPr>
              <a:t>где вы есть</a:t>
            </a:r>
            <a:r>
              <a:rPr lang="en-US" sz="2000" dirty="0" smtClean="0">
                <a:latin typeface="Arial Narrow" pitchFamily="34" charset="0"/>
              </a:rPr>
              <a:t>, </a:t>
            </a:r>
            <a:r>
              <a:rPr lang="ru-RU" sz="2000" dirty="0" smtClean="0">
                <a:latin typeface="Arial Narrow" pitchFamily="34" charset="0"/>
              </a:rPr>
              <a:t>а ваш трафик ко мне идет через перегр</a:t>
            </a:r>
            <a:r>
              <a:rPr lang="ru-RU" sz="2000" dirty="0">
                <a:latin typeface="Arial Narrow" pitchFamily="34" charset="0"/>
              </a:rPr>
              <a:t>у</a:t>
            </a:r>
            <a:r>
              <a:rPr lang="ru-RU" sz="2000" dirty="0" smtClean="0">
                <a:latin typeface="Arial Narrow" pitchFamily="34" charset="0"/>
              </a:rPr>
              <a:t>женный </a:t>
            </a:r>
            <a:r>
              <a:rPr lang="ru-RU" sz="2000" dirty="0" err="1" smtClean="0">
                <a:latin typeface="Arial Narrow" pitchFamily="34" charset="0"/>
              </a:rPr>
              <a:t>апстрим</a:t>
            </a:r>
            <a:r>
              <a:rPr lang="en-US" sz="2000" dirty="0" smtClean="0">
                <a:latin typeface="Arial Narrow" pitchFamily="34" charset="0"/>
              </a:rPr>
              <a:t>!”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dirty="0" smtClean="0">
                <a:latin typeface="Arial Narrow" pitchFamily="34" charset="0"/>
              </a:rPr>
              <a:t>“</a:t>
            </a:r>
            <a:r>
              <a:rPr lang="ru-RU" sz="2000" dirty="0" smtClean="0">
                <a:latin typeface="Arial Narrow" pitchFamily="34" charset="0"/>
              </a:rPr>
              <a:t>Это ваш пир </a:t>
            </a:r>
            <a:r>
              <a:rPr lang="en-US" sz="2000" dirty="0" smtClean="0">
                <a:latin typeface="Arial Narrow" pitchFamily="34" charset="0"/>
              </a:rPr>
              <a:t>ZZZ. </a:t>
            </a:r>
            <a:r>
              <a:rPr lang="ru-RU" sz="2000" dirty="0" smtClean="0">
                <a:latin typeface="Arial Narrow" pitchFamily="34" charset="0"/>
              </a:rPr>
              <a:t>Мы провели работы</a:t>
            </a:r>
            <a:r>
              <a:rPr lang="en-US" sz="2000" dirty="0" smtClean="0">
                <a:latin typeface="Arial Narrow" pitchFamily="34" charset="0"/>
              </a:rPr>
              <a:t>, </a:t>
            </a:r>
            <a:r>
              <a:rPr lang="ru-RU" sz="2000" dirty="0" smtClean="0">
                <a:latin typeface="Arial Narrow" pitchFamily="34" charset="0"/>
              </a:rPr>
              <a:t>но весь трафик не вернулся</a:t>
            </a:r>
            <a:r>
              <a:rPr lang="en-US" sz="2000" dirty="0" smtClean="0">
                <a:latin typeface="Arial Narrow" pitchFamily="34" charset="0"/>
              </a:rPr>
              <a:t>!”</a:t>
            </a:r>
            <a:endParaRPr kumimoji="0" lang="ru-RU" sz="2000" b="0" i="0" u="none" strike="noStrike" kern="1200" cap="none" spc="0" normalizeH="0" baseline="0" noProof="0" dirty="0" err="1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484784"/>
            <a:ext cx="8856984" cy="864096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Операторская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политика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baseline="0" dirty="0" smtClean="0">
                <a:latin typeface="Arial Narrow" pitchFamily="34" charset="0"/>
              </a:rPr>
              <a:t>Не</a:t>
            </a:r>
            <a:r>
              <a:rPr lang="ru-RU" sz="2000" dirty="0" smtClean="0">
                <a:latin typeface="Arial Narrow" pitchFamily="34" charset="0"/>
              </a:rPr>
              <a:t> всегда подходит для контента</a:t>
            </a:r>
            <a:r>
              <a:rPr lang="en-US" sz="2000" dirty="0" smtClean="0">
                <a:latin typeface="Arial Narrow" pitchFamily="34" charset="0"/>
              </a:rPr>
              <a:t>.</a:t>
            </a:r>
            <a:endParaRPr kumimoji="0" lang="ru-RU" sz="2000" b="0" i="0" u="none" strike="noStrike" kern="1200" cap="none" spc="0" normalizeH="0" baseline="0" noProof="0" dirty="0" err="1" smtClean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07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Политика </a:t>
            </a:r>
            <a:r>
              <a:rPr lang="en-US" dirty="0" smtClean="0"/>
              <a:t>2012</a:t>
            </a:r>
            <a:r>
              <a:rPr lang="ru-RU" dirty="0" smtClean="0"/>
              <a:t>г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19FCDE-F9A6-4CC0-A267-4ADDA9A9B2BE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79512" y="1484784"/>
            <a:ext cx="2664296" cy="4824536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Local Preference: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dirty="0" smtClean="0">
                <a:latin typeface="Arial Narrow" pitchFamily="34" charset="0"/>
              </a:rPr>
              <a:t>Own = 400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Clients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= 300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dirty="0" smtClean="0">
                <a:latin typeface="Arial Narrow" pitchFamily="34" charset="0"/>
              </a:rPr>
              <a:t>Tech peers = 250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baseline="0" dirty="0" smtClean="0">
                <a:latin typeface="Arial Narrow" pitchFamily="34" charset="0"/>
              </a:rPr>
              <a:t>All</a:t>
            </a:r>
            <a:r>
              <a:rPr lang="en-US" sz="2000" dirty="0" smtClean="0">
                <a:latin typeface="Arial Narrow" pitchFamily="34" charset="0"/>
              </a:rPr>
              <a:t> other = 200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dirty="0" smtClean="0">
                <a:latin typeface="Arial Narrow" pitchFamily="34" charset="0"/>
              </a:rPr>
              <a:t>MED: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dirty="0" err="1" smtClean="0">
                <a:latin typeface="Arial Narrow" pitchFamily="34" charset="0"/>
              </a:rPr>
              <a:t>allways</a:t>
            </a:r>
            <a:r>
              <a:rPr lang="en-US" sz="2000" dirty="0" smtClean="0">
                <a:latin typeface="Arial Narrow" pitchFamily="34" charset="0"/>
              </a:rPr>
              <a:t>-compare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noProof="0" dirty="0" smtClean="0">
                <a:latin typeface="Arial Narrow" pitchFamily="34" charset="0"/>
              </a:rPr>
              <a:t>MED values: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sz="20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Small</a:t>
            </a:r>
            <a:r>
              <a:rPr kumimoji="0" lang="en-US" sz="20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peer = 100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baseline="0" noProof="0" dirty="0" smtClean="0">
                <a:latin typeface="Arial Narrow" pitchFamily="34" charset="0"/>
              </a:rPr>
              <a:t>Large</a:t>
            </a:r>
            <a:r>
              <a:rPr lang="en-US" sz="2000" noProof="0" dirty="0" smtClean="0">
                <a:latin typeface="Arial Narrow" pitchFamily="34" charset="0"/>
              </a:rPr>
              <a:t> peer = 200-299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sz="20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IX</a:t>
            </a:r>
            <a:r>
              <a:rPr kumimoji="0" lang="en-US" sz="20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= 300 | 310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dirty="0" smtClean="0">
                <a:latin typeface="Arial Narrow" pitchFamily="34" charset="0"/>
              </a:rPr>
              <a:t>Foreign IX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= 400 | 410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dirty="0" smtClean="0">
                <a:latin typeface="Arial Narrow" pitchFamily="34" charset="0"/>
              </a:rPr>
              <a:t>Transit: 500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8064" y="1459745"/>
            <a:ext cx="3744416" cy="4824536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dirty="0" smtClean="0">
                <a:latin typeface="Arial Narrow" pitchFamily="34" charset="0"/>
              </a:rPr>
              <a:t>AS47764 Best Path Selection: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457200" marR="0" indent="-45720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</a:pPr>
            <a:r>
              <a:rPr lang="en-US" sz="2000" dirty="0" smtClean="0">
                <a:latin typeface="Arial Narrow" pitchFamily="34" charset="0"/>
              </a:rPr>
              <a:t>AS-PATH</a:t>
            </a:r>
          </a:p>
          <a:p>
            <a:pPr marL="457200" marR="0" indent="-45720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ORIGIN</a:t>
            </a:r>
          </a:p>
          <a:p>
            <a:pPr marL="457200" marR="0" indent="-45720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</a:pPr>
            <a:r>
              <a:rPr lang="en-US" sz="2000" dirty="0" smtClean="0">
                <a:latin typeface="Arial Narrow" pitchFamily="34" charset="0"/>
              </a:rPr>
              <a:t>MED</a:t>
            </a:r>
          </a:p>
          <a:p>
            <a:pPr marL="457200" marR="0" indent="-45720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</a:pPr>
            <a:endParaRPr lang="en-US" sz="2000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2000" dirty="0" smtClean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95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AS-PATH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19FCDE-F9A6-4CC0-A267-4ADDA9A9B2BE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220072" y="1484784"/>
            <a:ext cx="3672408" cy="475252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Оператор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( AS1)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покупает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каналы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у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AS100 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и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AS10. 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20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AS10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ru-RU" sz="2000" dirty="0" smtClean="0">
                <a:latin typeface="Arial Narrow" pitchFamily="34" charset="0"/>
              </a:rPr>
              <a:t>дешевле</a:t>
            </a:r>
            <a:r>
              <a:rPr lang="en-US" sz="2000" dirty="0" smtClean="0">
                <a:latin typeface="Arial Narrow" pitchFamily="34" charset="0"/>
              </a:rPr>
              <a:t>, </a:t>
            </a:r>
            <a:r>
              <a:rPr lang="ru-RU" sz="2000" dirty="0" smtClean="0">
                <a:latin typeface="Arial Narrow" pitchFamily="34" charset="0"/>
              </a:rPr>
              <a:t>но трафик </a:t>
            </a:r>
            <a:r>
              <a:rPr lang="en-US" sz="2000" dirty="0" smtClean="0">
                <a:latin typeface="Arial Narrow" pitchFamily="34" charset="0"/>
              </a:rPr>
              <a:t>AS47764-&gt;AS1 </a:t>
            </a:r>
            <a:r>
              <a:rPr lang="ru-RU" sz="2000" dirty="0" smtClean="0">
                <a:latin typeface="Arial Narrow" pitchFamily="34" charset="0"/>
              </a:rPr>
              <a:t>идет через </a:t>
            </a:r>
            <a:r>
              <a:rPr lang="en-US" sz="2000" dirty="0" smtClean="0">
                <a:latin typeface="Arial Narrow" pitchFamily="34" charset="0"/>
              </a:rPr>
              <a:t>AS100: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lang="en-US" sz="2000" dirty="0">
              <a:latin typeface="Arial Narrow" pitchFamily="34" charset="0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AS47764: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1.1.1.0/24         -&gt; AS path</a:t>
            </a:r>
            <a:r>
              <a:rPr lang="en-US" sz="1600" i="1" dirty="0" smtClean="0">
                <a:latin typeface="Arial Narrow" pitchFamily="34" charset="0"/>
              </a:rPr>
              <a:t>: 100 1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	</a:t>
            </a:r>
            <a:r>
              <a:rPr lang="en-US" sz="1600" i="1" dirty="0">
                <a:latin typeface="Arial Narrow" pitchFamily="34" charset="0"/>
              </a:rPr>
              <a:t> </a:t>
            </a:r>
            <a:r>
              <a:rPr lang="en-US" sz="1600" i="1" dirty="0" smtClean="0">
                <a:latin typeface="Arial Narrow" pitchFamily="34" charset="0"/>
              </a:rPr>
              <a:t>         AS path: 20 10 1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 </a:t>
            </a:r>
            <a:endParaRPr kumimoji="0" lang="ru-RU" sz="1600" b="0" i="1" u="none" strike="noStrike" kern="1200" cap="none" spc="0" normalizeH="0" baseline="0" noProof="0" dirty="0" err="1" smtClean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52410"/>
            <a:ext cx="4333272" cy="475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64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1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AS-PATH </a:t>
            </a:r>
            <a:br>
              <a:rPr lang="en-US" dirty="0" smtClean="0"/>
            </a:br>
            <a:r>
              <a:rPr lang="en-US" dirty="0" smtClean="0"/>
              <a:t>manipulations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19FCDE-F9A6-4CC0-A267-4ADDA9A9B2BE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4327555" cy="47461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32040" y="1412776"/>
            <a:ext cx="3960440" cy="4896544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Вариант 1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: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lang="en-US" sz="2000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 smtClean="0">
                <a:latin typeface="Arial Narrow" pitchFamily="34" charset="0"/>
              </a:rPr>
              <a:t>#</a:t>
            </a:r>
            <a:r>
              <a:rPr lang="en-US" sz="1600" i="1" dirty="0" err="1" smtClean="0">
                <a:latin typeface="Arial Narrow" pitchFamily="34" charset="0"/>
              </a:rPr>
              <a:t>whois</a:t>
            </a:r>
            <a:r>
              <a:rPr lang="en-US" sz="1600" i="1" dirty="0" smtClean="0">
                <a:latin typeface="Arial Narrow" pitchFamily="34" charset="0"/>
              </a:rPr>
              <a:t> </a:t>
            </a:r>
            <a:r>
              <a:rPr lang="en-US" sz="1600" i="1" dirty="0">
                <a:latin typeface="Arial Narrow" pitchFamily="34" charset="0"/>
              </a:rPr>
              <a:t>-r </a:t>
            </a:r>
            <a:r>
              <a:rPr lang="en-US" sz="1600" i="1" dirty="0" smtClean="0">
                <a:latin typeface="Arial Narrow" pitchFamily="34" charset="0"/>
              </a:rPr>
              <a:t>as100 </a:t>
            </a:r>
            <a:r>
              <a:rPr lang="en-US" sz="1600" i="1" dirty="0">
                <a:latin typeface="Arial Narrow" pitchFamily="34" charset="0"/>
              </a:rPr>
              <a:t>| less -</a:t>
            </a:r>
            <a:r>
              <a:rPr lang="en-US" sz="1600" i="1" dirty="0" smtClean="0">
                <a:latin typeface="Arial Narrow" pitchFamily="34" charset="0"/>
              </a:rPr>
              <a:t>pAS47764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kumimoji="0" lang="en-US" sz="16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 smtClean="0">
                <a:latin typeface="Arial Narrow" pitchFamily="34" charset="0"/>
              </a:rPr>
              <a:t>100:NNy </a:t>
            </a:r>
            <a:r>
              <a:rPr lang="en-US" sz="1600" i="1" dirty="0">
                <a:latin typeface="Arial Narrow" pitchFamily="34" charset="0"/>
              </a:rPr>
              <a:t>When advertising to </a:t>
            </a:r>
            <a:r>
              <a:rPr lang="en-US" sz="1600" i="1" dirty="0" err="1">
                <a:latin typeface="Arial Narrow" pitchFamily="34" charset="0"/>
              </a:rPr>
              <a:t>Mail.Ru</a:t>
            </a:r>
            <a:r>
              <a:rPr lang="en-US" sz="1600" i="1" dirty="0">
                <a:latin typeface="Arial Narrow" pitchFamily="34" charset="0"/>
              </a:rPr>
              <a:t> (AS47764</a:t>
            </a:r>
            <a:r>
              <a:rPr lang="en-US" sz="1600" i="1" dirty="0" smtClean="0">
                <a:latin typeface="Arial Narrow" pitchFamily="3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</a:rPr>
              <a:t>…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...y=1,2,3 </a:t>
            </a:r>
            <a:r>
              <a:rPr lang="en-US" sz="1600" i="1" dirty="0" smtClean="0">
                <a:latin typeface="Arial Narrow" pitchFamily="34" charset="0"/>
              </a:rPr>
              <a:t>- </a:t>
            </a:r>
            <a:r>
              <a:rPr lang="en-US" sz="1600" i="1" dirty="0">
                <a:latin typeface="Arial Narrow" pitchFamily="34" charset="0"/>
              </a:rPr>
              <a:t>prepend </a:t>
            </a:r>
            <a:r>
              <a:rPr lang="en-US" sz="1600" i="1" dirty="0" smtClean="0">
                <a:latin typeface="Arial Narrow" pitchFamily="34" charset="0"/>
              </a:rPr>
              <a:t>100 </a:t>
            </a:r>
            <a:r>
              <a:rPr lang="en-US" sz="1600" i="1" dirty="0">
                <a:latin typeface="Arial Narrow" pitchFamily="34" charset="0"/>
              </a:rPr>
              <a:t>(</a:t>
            </a:r>
            <a:r>
              <a:rPr lang="en-US" sz="1600" i="1" dirty="0" smtClean="0">
                <a:latin typeface="Arial Narrow" pitchFamily="34" charset="0"/>
              </a:rPr>
              <a:t>1,2,3) times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1600" i="1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1600" i="1" dirty="0" smtClean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AS47764: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1.1.1.0/24         -&gt; AS path: </a:t>
            </a:r>
            <a:r>
              <a:rPr lang="en-US" sz="1600" i="1" dirty="0" smtClean="0">
                <a:latin typeface="Arial Narrow" pitchFamily="34" charset="0"/>
              </a:rPr>
              <a:t>20 10 </a:t>
            </a:r>
            <a:r>
              <a:rPr lang="en-US" sz="1600" i="1" dirty="0">
                <a:latin typeface="Arial Narrow" pitchFamily="34" charset="0"/>
              </a:rPr>
              <a:t>1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	         </a:t>
            </a:r>
            <a:r>
              <a:rPr lang="en-US" sz="1600" i="1" dirty="0" smtClean="0">
                <a:latin typeface="Arial Narrow" pitchFamily="34" charset="0"/>
              </a:rPr>
              <a:t>AS </a:t>
            </a:r>
            <a:r>
              <a:rPr lang="en-US" sz="1600" i="1" dirty="0">
                <a:latin typeface="Arial Narrow" pitchFamily="34" charset="0"/>
              </a:rPr>
              <a:t>path: </a:t>
            </a:r>
            <a:r>
              <a:rPr lang="en-US" sz="1600" i="1" dirty="0" smtClean="0">
                <a:latin typeface="Arial Narrow" pitchFamily="34" charset="0"/>
              </a:rPr>
              <a:t>100 100 100 </a:t>
            </a:r>
            <a:r>
              <a:rPr lang="en-US" sz="1600" i="1" dirty="0">
                <a:latin typeface="Arial Narrow" pitchFamily="34" charset="0"/>
              </a:rPr>
              <a:t>1 </a:t>
            </a:r>
            <a:endParaRPr lang="ru-RU" sz="1600" i="1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1600" i="1" dirty="0" smtClean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kumimoji="0" lang="en-US" sz="16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kumimoji="0" lang="ru-RU" sz="1600" b="0" i="1" u="none" strike="noStrike" kern="1200" cap="none" spc="0" normalizeH="0" baseline="0" noProof="0" dirty="0" err="1" smtClean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08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1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AS-PATH </a:t>
            </a:r>
            <a:br>
              <a:rPr lang="en-US" dirty="0" smtClean="0"/>
            </a:br>
            <a:r>
              <a:rPr lang="en-US" dirty="0" smtClean="0"/>
              <a:t>manipulations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19FCDE-F9A6-4CC0-A267-4ADDA9A9B2BE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4327555" cy="47461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32040" y="1412776"/>
            <a:ext cx="3960440" cy="4896544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Вариант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2: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lang="en-US" sz="2000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#</a:t>
            </a:r>
            <a:r>
              <a:rPr lang="en-US" sz="1600" i="1" dirty="0" err="1">
                <a:latin typeface="Arial Narrow" pitchFamily="34" charset="0"/>
              </a:rPr>
              <a:t>whois</a:t>
            </a:r>
            <a:r>
              <a:rPr lang="en-US" sz="1600" i="1" dirty="0">
                <a:latin typeface="Arial Narrow" pitchFamily="34" charset="0"/>
              </a:rPr>
              <a:t> -r as47764 | less -</a:t>
            </a:r>
            <a:r>
              <a:rPr lang="en-US" sz="1600" i="1" dirty="0" err="1">
                <a:latin typeface="Arial Narrow" pitchFamily="34" charset="0"/>
              </a:rPr>
              <a:t>p"control</a:t>
            </a:r>
            <a:r>
              <a:rPr lang="en-US" sz="1600" i="1" dirty="0">
                <a:latin typeface="Arial Narrow" pitchFamily="34" charset="0"/>
              </a:rPr>
              <a:t> </a:t>
            </a:r>
            <a:r>
              <a:rPr lang="en-US" sz="1600" i="1" dirty="0" smtClean="0">
                <a:latin typeface="Arial Narrow" pitchFamily="34" charset="0"/>
              </a:rPr>
              <a:t>communities“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kumimoji="0" lang="en-US" sz="16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 smtClean="0">
                <a:latin typeface="Arial Narrow" pitchFamily="34" charset="0"/>
              </a:rPr>
              <a:t>47764:2x </a:t>
            </a:r>
            <a:r>
              <a:rPr lang="en-US" sz="1600" i="1" dirty="0">
                <a:latin typeface="Arial Narrow" pitchFamily="34" charset="0"/>
              </a:rPr>
              <a:t>- Accept prefix and expand its as-path </a:t>
            </a:r>
            <a:r>
              <a:rPr lang="en-US" sz="1600" i="1" dirty="0" smtClean="0">
                <a:latin typeface="Arial Narrow" pitchFamily="34" charset="0"/>
              </a:rPr>
              <a:t>with last </a:t>
            </a:r>
            <a:r>
              <a:rPr lang="en-US" sz="1600" i="1" dirty="0">
                <a:latin typeface="Arial Narrow" pitchFamily="34" charset="0"/>
              </a:rPr>
              <a:t>AS x (x=1, 2 or 3) times.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1600" i="1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1600" i="1" dirty="0" smtClean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AS47764: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1.1.1.0/24         -&gt; AS path: </a:t>
            </a:r>
            <a:r>
              <a:rPr lang="en-US" sz="1600" i="1" dirty="0" smtClean="0">
                <a:latin typeface="Arial Narrow" pitchFamily="34" charset="0"/>
              </a:rPr>
              <a:t>20 10 </a:t>
            </a:r>
            <a:r>
              <a:rPr lang="en-US" sz="1600" i="1" dirty="0">
                <a:latin typeface="Arial Narrow" pitchFamily="34" charset="0"/>
              </a:rPr>
              <a:t>1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	         </a:t>
            </a:r>
            <a:r>
              <a:rPr lang="en-US" sz="1600" i="1" dirty="0" smtClean="0">
                <a:latin typeface="Arial Narrow" pitchFamily="34" charset="0"/>
              </a:rPr>
              <a:t>AS </a:t>
            </a:r>
            <a:r>
              <a:rPr lang="en-US" sz="1600" i="1" dirty="0">
                <a:latin typeface="Arial Narrow" pitchFamily="34" charset="0"/>
              </a:rPr>
              <a:t>path: </a:t>
            </a:r>
            <a:r>
              <a:rPr lang="en-US" sz="1600" i="1" dirty="0" smtClean="0">
                <a:latin typeface="Arial Narrow" pitchFamily="34" charset="0"/>
              </a:rPr>
              <a:t>100 100 100 </a:t>
            </a:r>
            <a:r>
              <a:rPr lang="en-US" sz="1600" i="1" dirty="0">
                <a:latin typeface="Arial Narrow" pitchFamily="34" charset="0"/>
              </a:rPr>
              <a:t>1 </a:t>
            </a:r>
            <a:endParaRPr lang="ru-RU" sz="1600" i="1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1600" i="1" dirty="0" smtClean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kumimoji="0" lang="en-US" sz="16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kumimoji="0" lang="ru-RU" sz="1600" b="0" i="1" u="none" strike="noStrike" kern="1200" cap="none" spc="0" normalizeH="0" baseline="0" noProof="0" dirty="0" err="1" smtClean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94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1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AS-PATH </a:t>
            </a:r>
            <a:br>
              <a:rPr lang="en-US" dirty="0" smtClean="0"/>
            </a:br>
            <a:r>
              <a:rPr lang="en-US" dirty="0" smtClean="0"/>
              <a:t>manipulations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19FCDE-F9A6-4CC0-A267-4ADDA9A9B2BE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4327555" cy="47461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32040" y="1412776"/>
            <a:ext cx="3960440" cy="4896544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Вариант </a:t>
            </a:r>
            <a:r>
              <a:rPr lang="en-US" sz="2000" dirty="0">
                <a:latin typeface="Arial Narrow" pitchFamily="34" charset="0"/>
              </a:rPr>
              <a:t>3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: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lang="en-US" sz="2000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 smtClean="0">
                <a:latin typeface="Arial Narrow" pitchFamily="34" charset="0"/>
              </a:rPr>
              <a:t>AS-PATH PREPEND</a:t>
            </a:r>
            <a:endParaRPr lang="en-US" sz="1600" i="1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1600" i="1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1600" i="1" dirty="0" smtClean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AS47764: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1.1.1.0/24         -&gt; AS path: </a:t>
            </a:r>
            <a:r>
              <a:rPr lang="en-US" sz="1600" i="1" dirty="0" smtClean="0">
                <a:latin typeface="Arial Narrow" pitchFamily="34" charset="0"/>
              </a:rPr>
              <a:t>20 10 </a:t>
            </a:r>
            <a:r>
              <a:rPr lang="en-US" sz="1600" i="1" dirty="0">
                <a:latin typeface="Arial Narrow" pitchFamily="34" charset="0"/>
              </a:rPr>
              <a:t>1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	         </a:t>
            </a:r>
            <a:r>
              <a:rPr lang="en-US" sz="1600" i="1" dirty="0" smtClean="0">
                <a:latin typeface="Arial Narrow" pitchFamily="34" charset="0"/>
              </a:rPr>
              <a:t>AS </a:t>
            </a:r>
            <a:r>
              <a:rPr lang="en-US" sz="1600" i="1" dirty="0">
                <a:latin typeface="Arial Narrow" pitchFamily="34" charset="0"/>
              </a:rPr>
              <a:t>path: </a:t>
            </a:r>
            <a:r>
              <a:rPr lang="en-US" sz="1600" i="1" dirty="0" smtClean="0">
                <a:latin typeface="Arial Narrow" pitchFamily="34" charset="0"/>
              </a:rPr>
              <a:t>100 1 1 1 </a:t>
            </a:r>
            <a:endParaRPr lang="ru-RU" sz="1600" i="1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1600" i="1" dirty="0" smtClean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kumimoji="0" lang="en-US" sz="16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kumimoji="0" lang="ru-RU" sz="1600" b="0" i="1" u="none" strike="noStrike" kern="1200" cap="none" spc="0" normalizeH="0" baseline="0" noProof="0" dirty="0" err="1" smtClean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07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1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AS-PATH </a:t>
            </a:r>
            <a:br>
              <a:rPr lang="en-US" dirty="0" smtClean="0"/>
            </a:br>
            <a:r>
              <a:rPr lang="en-US" dirty="0" smtClean="0"/>
              <a:t>manipulations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19FCDE-F9A6-4CC0-A267-4ADDA9A9B2BE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932040" y="1412776"/>
            <a:ext cx="3960440" cy="4896544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Вариант </a:t>
            </a:r>
            <a:r>
              <a:rPr lang="en-US" sz="2000" noProof="0" dirty="0" smtClean="0">
                <a:latin typeface="Arial Narrow" pitchFamily="34" charset="0"/>
              </a:rPr>
              <a:t>4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:</a:t>
            </a:r>
          </a:p>
          <a:p>
            <a:pPr marL="0" marR="0" indent="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lang="en-US" sz="2000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1600" i="1" dirty="0" smtClean="0">
                <a:latin typeface="Arial Narrow" pitchFamily="34" charset="0"/>
              </a:rPr>
              <a:t>Пишите нам</a:t>
            </a:r>
            <a:r>
              <a:rPr lang="en-US" sz="1600" i="1" dirty="0" smtClean="0">
                <a:latin typeface="Arial Narrow" pitchFamily="34" charset="0"/>
              </a:rPr>
              <a:t>: noc@corp.mail.ru</a:t>
            </a:r>
            <a:endParaRPr lang="en-US" sz="1600" i="1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1600" i="1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1600" i="1" dirty="0" smtClean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AS47764: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1.1.1.0/24         -&gt; </a:t>
            </a:r>
            <a:r>
              <a:rPr lang="en-US" sz="1600" i="1" dirty="0" smtClean="0">
                <a:latin typeface="Arial Narrow" pitchFamily="34" charset="0"/>
              </a:rPr>
              <a:t>AS path: 1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	 </a:t>
            </a:r>
            <a:r>
              <a:rPr lang="en-US" sz="1600" i="1" dirty="0" smtClean="0">
                <a:latin typeface="Arial Narrow" pitchFamily="34" charset="0"/>
              </a:rPr>
              <a:t>        AS </a:t>
            </a:r>
            <a:r>
              <a:rPr lang="en-US" sz="1600" i="1" dirty="0">
                <a:latin typeface="Arial Narrow" pitchFamily="34" charset="0"/>
              </a:rPr>
              <a:t>path: </a:t>
            </a:r>
            <a:r>
              <a:rPr lang="en-US" sz="1600" i="1" dirty="0" smtClean="0">
                <a:latin typeface="Arial Narrow" pitchFamily="34" charset="0"/>
              </a:rPr>
              <a:t>100 </a:t>
            </a:r>
            <a:r>
              <a:rPr lang="en-US" sz="1600" i="1" dirty="0">
                <a:latin typeface="Arial Narrow" pitchFamily="34" charset="0"/>
              </a:rPr>
              <a:t>1</a:t>
            </a:r>
            <a:endParaRPr lang="en-US" sz="1600" i="1" dirty="0" smtClean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	 </a:t>
            </a:r>
            <a:r>
              <a:rPr lang="en-US" sz="1600" i="1" dirty="0" smtClean="0">
                <a:latin typeface="Arial Narrow" pitchFamily="34" charset="0"/>
              </a:rPr>
              <a:t>        AS </a:t>
            </a:r>
            <a:r>
              <a:rPr lang="en-US" sz="1600" i="1" dirty="0">
                <a:latin typeface="Arial Narrow" pitchFamily="34" charset="0"/>
              </a:rPr>
              <a:t>path: </a:t>
            </a:r>
            <a:r>
              <a:rPr lang="en-US" sz="1600" i="1" dirty="0" smtClean="0">
                <a:latin typeface="Arial Narrow" pitchFamily="34" charset="0"/>
              </a:rPr>
              <a:t>20 10 </a:t>
            </a:r>
            <a:r>
              <a:rPr lang="en-US" sz="1600" i="1" dirty="0">
                <a:latin typeface="Arial Narrow" pitchFamily="34" charset="0"/>
              </a:rPr>
              <a:t>1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600" i="1" dirty="0">
                <a:latin typeface="Arial Narrow" pitchFamily="34" charset="0"/>
              </a:rPr>
              <a:t>	</a:t>
            </a:r>
            <a:endParaRPr lang="ru-RU" sz="1600" i="1" dirty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1600" i="1" dirty="0" smtClean="0"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kumimoji="0" lang="en-US" sz="16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kumimoji="0" lang="ru-RU" sz="1600" b="0" i="1" u="none" strike="noStrike" kern="1200" cap="none" spc="0" normalizeH="0" baseline="0" noProof="0" dirty="0" err="1" smtClean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10814"/>
            <a:ext cx="4267614" cy="468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08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http://net.mail.ru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19FCDE-F9A6-4CC0-A267-4ADDA9A9B2BE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4482"/>
            <a:ext cx="9144000" cy="424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ru-RU" dirty="0" smtClean="0"/>
              <a:t>Треухов Владимир</a:t>
            </a:r>
          </a:p>
          <a:p>
            <a:r>
              <a:rPr lang="en-US" dirty="0" smtClean="0"/>
              <a:t>treukhov@corp.mail.ru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www.mail.ru</a:t>
            </a:r>
            <a:endParaRPr lang="ru-RU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il.ru_whi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>
        <a:noAutofit/>
      </a:bodyPr>
      <a:lstStyle>
        <a:defPPr marL="0" marR="0" indent="0" algn="ctr" defTabSz="914400" rtl="0" eaLnBrk="1" fontAlgn="auto" latinLnBrk="0" hangingPunct="1">
          <a:lnSpc>
            <a:spcPct val="80000"/>
          </a:lnSpc>
          <a:spcBef>
            <a:spcPct val="20000"/>
          </a:spcBef>
          <a:spcAft>
            <a:spcPts val="0"/>
          </a:spcAft>
          <a:buClrTx/>
          <a:buSzTx/>
          <a:buFont typeface="Arial" pitchFamily="34" charset="0"/>
          <a:buNone/>
          <a:tabLst/>
          <a:defRPr kumimoji="0" sz="2000" b="0" i="0" u="none" strike="noStrike" kern="1200" cap="none" spc="0" normalizeH="0" baseline="0" noProof="0" dirty="0" err="1" smtClean="0">
            <a:ln>
              <a:noFill/>
            </a:ln>
            <a:solidFill>
              <a:schemeClr val="accent1">
                <a:lumMod val="60000"/>
                <a:lumOff val="40000"/>
              </a:schemeClr>
            </a:solidFill>
            <a:effectLst/>
            <a:uLnTx/>
            <a:uFillTx/>
            <a:latin typeface="Arial Narrow" pitchFamily="34" charset="0"/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28918</TotalTime>
  <Words>445</Words>
  <Application>Microsoft Office PowerPoint</Application>
  <PresentationFormat>Экран (4:3)</PresentationFormat>
  <Paragraphs>138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Mail.ru_white</vt:lpstr>
      <vt:lpstr>Mail.Ru: Правила распределения трафика и как на этом экономить</vt:lpstr>
      <vt:lpstr>Как было до 2006г.</vt:lpstr>
      <vt:lpstr> Сеть Mail.Ru в 2007г.</vt:lpstr>
      <vt:lpstr> Сеть Mail.Ru в 2008г.</vt:lpstr>
      <vt:lpstr> События 2009-2010гг.</vt:lpstr>
      <vt:lpstr> Политика 2011г.</vt:lpstr>
      <vt:lpstr> Политика 2012г.</vt:lpstr>
      <vt:lpstr> AS-PATH</vt:lpstr>
      <vt:lpstr> AS-PATH  manipulations</vt:lpstr>
      <vt:lpstr> AS-PATH  manipulations</vt:lpstr>
      <vt:lpstr> AS-PATH  manipulations</vt:lpstr>
      <vt:lpstr> AS-PATH  manipulations</vt:lpstr>
      <vt:lpstr> http://net.mail.ru</vt:lpstr>
      <vt:lpstr>Спасибо!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123</dc:creator>
  <cp:lastModifiedBy>treukhov</cp:lastModifiedBy>
  <cp:revision>952</cp:revision>
  <dcterms:created xsi:type="dcterms:W3CDTF">2010-04-28T12:14:20Z</dcterms:created>
  <dcterms:modified xsi:type="dcterms:W3CDTF">2013-05-23T02:03:27Z</dcterms:modified>
</cp:coreProperties>
</file>