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2.bin" ContentType="application/vnd.openxmlformats-officedocument.oleObject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notesSlides/notesSlide5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20.bin" ContentType="application/vnd.openxmlformats-officedocument.oleObject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notesSlides/notesSlide7.xml" ContentType="application/vnd.openxmlformats-officedocument.presentationml.notesSlide+xml"/>
  <Override PartName="/ppt/embeddings/oleObject21.bin" ContentType="application/vnd.openxmlformats-officedocument.oleObject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notesSlides/notesSlide8.xml" ContentType="application/vnd.openxmlformats-officedocument.presentationml.notesSlide+xml"/>
  <Override PartName="/ppt/embeddings/oleObject24.bin" ContentType="application/vnd.openxmlformats-officedocument.oleObject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notesSlides/notesSlide9.xml" ContentType="application/vnd.openxmlformats-officedocument.presentationml.notesSlide+xml"/>
  <Override PartName="/ppt/embeddings/oleObject25.bin" ContentType="application/vnd.openxmlformats-officedocument.oleObject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notesSlides/notesSlide10.xml" ContentType="application/vnd.openxmlformats-officedocument.presentationml.notesSlide+xml"/>
  <Override PartName="/ppt/embeddings/oleObject26.bin" ContentType="application/vnd.openxmlformats-officedocument.oleObject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notesSlides/notesSlide11.xml" ContentType="application/vnd.openxmlformats-officedocument.presentationml.notesSlide+xml"/>
  <Override PartName="/ppt/embeddings/oleObject27.bin" ContentType="application/vnd.openxmlformats-officedocument.oleObject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notesSlides/notesSlide12.xml" ContentType="application/vnd.openxmlformats-officedocument.presentationml.notesSlide+xml"/>
  <Override PartName="/ppt/embeddings/oleObject28.bin" ContentType="application/vnd.openxmlformats-officedocument.oleObject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notesSlides/notesSlide13.xml" ContentType="application/vnd.openxmlformats-officedocument.presentationml.notesSlide+xml"/>
  <Override PartName="/ppt/embeddings/oleObject29.bin" ContentType="application/vnd.openxmlformats-officedocument.oleObject"/>
  <Override PartName="/ppt/tags/tag370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32" r:id="rId2"/>
    <p:sldId id="354" r:id="rId3"/>
    <p:sldId id="359" r:id="rId4"/>
    <p:sldId id="353" r:id="rId5"/>
    <p:sldId id="355" r:id="rId6"/>
    <p:sldId id="356" r:id="rId7"/>
    <p:sldId id="357" r:id="rId8"/>
    <p:sldId id="360" r:id="rId9"/>
    <p:sldId id="361" r:id="rId10"/>
    <p:sldId id="362" r:id="rId11"/>
    <p:sldId id="363" r:id="rId12"/>
    <p:sldId id="368" r:id="rId13"/>
    <p:sldId id="377" r:id="rId14"/>
    <p:sldId id="365" r:id="rId15"/>
    <p:sldId id="366" r:id="rId16"/>
    <p:sldId id="367" r:id="rId17"/>
    <p:sldId id="380" r:id="rId18"/>
    <p:sldId id="349" r:id="rId19"/>
  </p:sldIdLst>
  <p:sldSz cx="10333038" cy="7200900"/>
  <p:notesSz cx="6797675" cy="9926638"/>
  <p:custDataLst>
    <p:tags r:id="rId23"/>
  </p:custDataLst>
  <p:defaultTextStyle>
    <a:defPPr>
      <a:defRPr lang="en-US"/>
    </a:defPPr>
    <a:lvl1pPr marL="0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185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6371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4556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2742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0927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9113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7298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5484" algn="l" defTabSz="95637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FF99"/>
    <a:srgbClr val="00FF00"/>
    <a:srgbClr val="66FF66"/>
    <a:srgbClr val="66FF33"/>
    <a:srgbClr val="F71A15"/>
    <a:srgbClr val="2D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85" autoAdjust="0"/>
    <p:restoredTop sz="51687" autoAdjust="0"/>
  </p:normalViewPr>
  <p:slideViewPr>
    <p:cSldViewPr>
      <p:cViewPr>
        <p:scale>
          <a:sx n="90" d="100"/>
          <a:sy n="90" d="100"/>
        </p:scale>
        <p:origin x="-2168" y="-448"/>
      </p:cViewPr>
      <p:guideLst>
        <p:guide orient="horz" pos="2268"/>
        <p:guide pos="12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9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tags" Target="tags/tag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0DE59-F592-4E02-92DF-1FF42356B99F}" type="doc">
      <dgm:prSet loTypeId="urn:microsoft.com/office/officeart/2005/8/layout/chevronAccent+Icon#1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8E087D1D-E17B-47D8-8844-A3E68793809A}">
      <dgm:prSet/>
      <dgm:spPr>
        <a:ln>
          <a:solidFill>
            <a:srgbClr val="29177A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rgbClr val="29177A"/>
              </a:solidFill>
            </a:rPr>
            <a:t>Подготовка к продаже активов</a:t>
          </a:r>
          <a:endParaRPr lang="ru-RU" dirty="0">
            <a:solidFill>
              <a:srgbClr val="29177A"/>
            </a:solidFill>
          </a:endParaRPr>
        </a:p>
      </dgm:t>
    </dgm:pt>
    <dgm:pt modelId="{986AF609-FBA2-4467-899E-C311DA4086FE}" type="parTrans" cxnId="{319DFE55-E719-4298-BBFB-4EA081F769EE}">
      <dgm:prSet/>
      <dgm:spPr/>
      <dgm:t>
        <a:bodyPr/>
        <a:lstStyle/>
        <a:p>
          <a:endParaRPr lang="ru-RU"/>
        </a:p>
      </dgm:t>
    </dgm:pt>
    <dgm:pt modelId="{960644B7-8156-4A01-9E5B-C58EB2BF8F6F}" type="sibTrans" cxnId="{319DFE55-E719-4298-BBFB-4EA081F769EE}">
      <dgm:prSet/>
      <dgm:spPr/>
      <dgm:t>
        <a:bodyPr/>
        <a:lstStyle/>
        <a:p>
          <a:endParaRPr lang="ru-RU"/>
        </a:p>
      </dgm:t>
    </dgm:pt>
    <dgm:pt modelId="{A542499D-07A2-41CA-8B90-42E1348CA4FE}">
      <dgm:prSet/>
      <dgm:spPr>
        <a:ln>
          <a:solidFill>
            <a:srgbClr val="29177A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Поиск инвесторов</a:t>
          </a:r>
          <a:endParaRPr lang="ru-RU" dirty="0">
            <a:solidFill>
              <a:srgbClr val="29177A"/>
            </a:solidFill>
          </a:endParaRPr>
        </a:p>
      </dgm:t>
    </dgm:pt>
    <dgm:pt modelId="{487A3CD3-644A-4FD6-94DC-B14F52A4F6E6}" type="parTrans" cxnId="{F6D6C274-B846-4574-B76C-338E0DFA9150}">
      <dgm:prSet/>
      <dgm:spPr/>
      <dgm:t>
        <a:bodyPr/>
        <a:lstStyle/>
        <a:p>
          <a:endParaRPr lang="ru-RU"/>
        </a:p>
      </dgm:t>
    </dgm:pt>
    <dgm:pt modelId="{EB94936F-E416-4C94-8994-A30460711E04}" type="sibTrans" cxnId="{F6D6C274-B846-4574-B76C-338E0DFA9150}">
      <dgm:prSet/>
      <dgm:spPr/>
      <dgm:t>
        <a:bodyPr/>
        <a:lstStyle/>
        <a:p>
          <a:endParaRPr lang="ru-RU"/>
        </a:p>
      </dgm:t>
    </dgm:pt>
    <dgm:pt modelId="{42E7AF08-2D26-49E9-A733-85027AE7FB68}">
      <dgm:prSet/>
      <dgm:spPr>
        <a:ln>
          <a:solidFill>
            <a:srgbClr val="666699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Переговоры и </a:t>
          </a:r>
          <a:r>
            <a:rPr lang="en-US" b="1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Due Diligence</a:t>
          </a:r>
          <a:endParaRPr lang="ru-RU" dirty="0">
            <a:solidFill>
              <a:srgbClr val="29177A"/>
            </a:solidFill>
          </a:endParaRPr>
        </a:p>
      </dgm:t>
    </dgm:pt>
    <dgm:pt modelId="{E2609CB0-60B6-41F7-913A-C4BF1EBFBE3A}" type="parTrans" cxnId="{F210DD05-6D57-47A3-8A03-AF0132E50944}">
      <dgm:prSet/>
      <dgm:spPr/>
      <dgm:t>
        <a:bodyPr/>
        <a:lstStyle/>
        <a:p>
          <a:endParaRPr lang="ru-RU"/>
        </a:p>
      </dgm:t>
    </dgm:pt>
    <dgm:pt modelId="{88540575-73A8-4B61-A106-B348BAFB6931}" type="sibTrans" cxnId="{F210DD05-6D57-47A3-8A03-AF0132E50944}">
      <dgm:prSet/>
      <dgm:spPr/>
      <dgm:t>
        <a:bodyPr/>
        <a:lstStyle/>
        <a:p>
          <a:endParaRPr lang="ru-RU"/>
        </a:p>
      </dgm:t>
    </dgm:pt>
    <dgm:pt modelId="{03919F53-0B4E-49A2-B981-1FB7FA2B0C0A}">
      <dgm:prSet/>
      <dgm:spPr>
        <a:ln>
          <a:solidFill>
            <a:srgbClr val="666699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Закрытие сделки</a:t>
          </a:r>
          <a:endParaRPr lang="ru-RU" dirty="0">
            <a:solidFill>
              <a:srgbClr val="29177A"/>
            </a:solidFill>
          </a:endParaRPr>
        </a:p>
      </dgm:t>
    </dgm:pt>
    <dgm:pt modelId="{F42BB6BC-DE65-499C-AD00-B1066BD28B2C}" type="parTrans" cxnId="{8AF17010-1C91-42B9-9704-0353E08A0FC6}">
      <dgm:prSet/>
      <dgm:spPr/>
      <dgm:t>
        <a:bodyPr/>
        <a:lstStyle/>
        <a:p>
          <a:endParaRPr lang="ru-RU"/>
        </a:p>
      </dgm:t>
    </dgm:pt>
    <dgm:pt modelId="{E93388F2-0654-4289-83B0-2B4284EEAF9C}" type="sibTrans" cxnId="{8AF17010-1C91-42B9-9704-0353E08A0FC6}">
      <dgm:prSet/>
      <dgm:spPr/>
      <dgm:t>
        <a:bodyPr/>
        <a:lstStyle/>
        <a:p>
          <a:endParaRPr lang="ru-RU"/>
        </a:p>
      </dgm:t>
    </dgm:pt>
    <dgm:pt modelId="{E6EABE6B-4F65-4B54-9FF2-119E9435D0EE}" type="pres">
      <dgm:prSet presAssocID="{AD50DE59-F592-4E02-92DF-1FF42356B99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B7819F-1089-4F6D-8896-1726B83C1F6A}" type="pres">
      <dgm:prSet presAssocID="{8E087D1D-E17B-47D8-8844-A3E68793809A}" presName="composite" presStyleCnt="0"/>
      <dgm:spPr/>
    </dgm:pt>
    <dgm:pt modelId="{3E28F984-DDBD-4A59-BBB5-BF2BBDA40B70}" type="pres">
      <dgm:prSet presAssocID="{8E087D1D-E17B-47D8-8844-A3E68793809A}" presName="bgChev" presStyleLbl="node1" presStyleIdx="0" presStyleCnt="4"/>
      <dgm:spPr>
        <a:solidFill>
          <a:srgbClr val="29177A"/>
        </a:solidFill>
      </dgm:spPr>
      <dgm:t>
        <a:bodyPr/>
        <a:lstStyle/>
        <a:p>
          <a:endParaRPr lang="ru-RU"/>
        </a:p>
      </dgm:t>
    </dgm:pt>
    <dgm:pt modelId="{D5402921-D76B-433A-A0A9-3E081EA744DA}" type="pres">
      <dgm:prSet presAssocID="{8E087D1D-E17B-47D8-8844-A3E68793809A}" presName="tx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4DFDA5-36CC-4477-832C-689166FEBB07}" type="pres">
      <dgm:prSet presAssocID="{960644B7-8156-4A01-9E5B-C58EB2BF8F6F}" presName="compositeSpace" presStyleCnt="0"/>
      <dgm:spPr/>
    </dgm:pt>
    <dgm:pt modelId="{F5A87C13-6168-4977-BB49-CCC71FC608CD}" type="pres">
      <dgm:prSet presAssocID="{A542499D-07A2-41CA-8B90-42E1348CA4FE}" presName="composite" presStyleCnt="0"/>
      <dgm:spPr/>
    </dgm:pt>
    <dgm:pt modelId="{3F6CCD61-164D-46FC-AA93-85F31EA084DD}" type="pres">
      <dgm:prSet presAssocID="{A542499D-07A2-41CA-8B90-42E1348CA4FE}" presName="bgChev" presStyleLbl="node1" presStyleIdx="1" presStyleCnt="4"/>
      <dgm:spPr>
        <a:solidFill>
          <a:srgbClr val="29177A"/>
        </a:solidFill>
      </dgm:spPr>
      <dgm:t>
        <a:bodyPr/>
        <a:lstStyle/>
        <a:p>
          <a:endParaRPr lang="ru-RU"/>
        </a:p>
      </dgm:t>
    </dgm:pt>
    <dgm:pt modelId="{EF319426-EB47-4A51-AAF4-D3183EBED6A2}" type="pres">
      <dgm:prSet presAssocID="{A542499D-07A2-41CA-8B90-42E1348CA4FE}" presName="tx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971D29-5B1D-42EF-9F7C-D92B489BFC46}" type="pres">
      <dgm:prSet presAssocID="{EB94936F-E416-4C94-8994-A30460711E04}" presName="compositeSpace" presStyleCnt="0"/>
      <dgm:spPr/>
    </dgm:pt>
    <dgm:pt modelId="{998C2FEE-928C-48DD-BC6B-B4F9BD7E8DA7}" type="pres">
      <dgm:prSet presAssocID="{42E7AF08-2D26-49E9-A733-85027AE7FB68}" presName="composite" presStyleCnt="0"/>
      <dgm:spPr/>
    </dgm:pt>
    <dgm:pt modelId="{89D5000D-C5A8-492F-A94D-408AE9238304}" type="pres">
      <dgm:prSet presAssocID="{42E7AF08-2D26-49E9-A733-85027AE7FB68}" presName="bgChev" presStyleLbl="node1" presStyleIdx="2" presStyleCnt="4"/>
      <dgm:spPr>
        <a:solidFill>
          <a:srgbClr val="29177A"/>
        </a:solidFill>
      </dgm:spPr>
      <dgm:t>
        <a:bodyPr/>
        <a:lstStyle/>
        <a:p>
          <a:endParaRPr lang="ru-RU"/>
        </a:p>
      </dgm:t>
    </dgm:pt>
    <dgm:pt modelId="{AD3216D9-A824-48C9-9424-0E90BBE7A6DE}" type="pres">
      <dgm:prSet presAssocID="{42E7AF08-2D26-49E9-A733-85027AE7FB68}" presName="tx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E9EEF-273A-4B5E-97CE-5F2857209EEF}" type="pres">
      <dgm:prSet presAssocID="{88540575-73A8-4B61-A106-B348BAFB6931}" presName="compositeSpace" presStyleCnt="0"/>
      <dgm:spPr/>
    </dgm:pt>
    <dgm:pt modelId="{19861AB7-2096-4E9A-B880-D3F0174D6623}" type="pres">
      <dgm:prSet presAssocID="{03919F53-0B4E-49A2-B981-1FB7FA2B0C0A}" presName="composite" presStyleCnt="0"/>
      <dgm:spPr/>
    </dgm:pt>
    <dgm:pt modelId="{9A87F2C7-47DE-4DDE-AD2A-94E3385DE07B}" type="pres">
      <dgm:prSet presAssocID="{03919F53-0B4E-49A2-B981-1FB7FA2B0C0A}" presName="bgChev" presStyleLbl="node1" presStyleIdx="3" presStyleCnt="4"/>
      <dgm:spPr>
        <a:solidFill>
          <a:srgbClr val="29177A"/>
        </a:solidFill>
      </dgm:spPr>
      <dgm:t>
        <a:bodyPr/>
        <a:lstStyle/>
        <a:p>
          <a:endParaRPr lang="ru-RU"/>
        </a:p>
      </dgm:t>
    </dgm:pt>
    <dgm:pt modelId="{19077AAA-D1F8-4A0A-B33C-7699812AEF55}" type="pres">
      <dgm:prSet presAssocID="{03919F53-0B4E-49A2-B981-1FB7FA2B0C0A}" presName="tx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7C4D74-E23D-47D7-A99A-42C4632631D7}" type="presOf" srcId="{A542499D-07A2-41CA-8B90-42E1348CA4FE}" destId="{EF319426-EB47-4A51-AAF4-D3183EBED6A2}" srcOrd="0" destOrd="0" presId="urn:microsoft.com/office/officeart/2005/8/layout/chevronAccent+Icon#1"/>
    <dgm:cxn modelId="{52418366-600B-41C1-AED4-757C0B50C4E4}" type="presOf" srcId="{42E7AF08-2D26-49E9-A733-85027AE7FB68}" destId="{AD3216D9-A824-48C9-9424-0E90BBE7A6DE}" srcOrd="0" destOrd="0" presId="urn:microsoft.com/office/officeart/2005/8/layout/chevronAccent+Icon#1"/>
    <dgm:cxn modelId="{56639C06-594A-4E8D-8B84-F62654C3E9E1}" type="presOf" srcId="{AD50DE59-F592-4E02-92DF-1FF42356B99F}" destId="{E6EABE6B-4F65-4B54-9FF2-119E9435D0EE}" srcOrd="0" destOrd="0" presId="urn:microsoft.com/office/officeart/2005/8/layout/chevronAccent+Icon#1"/>
    <dgm:cxn modelId="{E1831A08-26F7-4EFB-A0CF-9D1D71B129AB}" type="presOf" srcId="{03919F53-0B4E-49A2-B981-1FB7FA2B0C0A}" destId="{19077AAA-D1F8-4A0A-B33C-7699812AEF55}" srcOrd="0" destOrd="0" presId="urn:microsoft.com/office/officeart/2005/8/layout/chevronAccent+Icon#1"/>
    <dgm:cxn modelId="{F210DD05-6D57-47A3-8A03-AF0132E50944}" srcId="{AD50DE59-F592-4E02-92DF-1FF42356B99F}" destId="{42E7AF08-2D26-49E9-A733-85027AE7FB68}" srcOrd="2" destOrd="0" parTransId="{E2609CB0-60B6-41F7-913A-C4BF1EBFBE3A}" sibTransId="{88540575-73A8-4B61-A106-B348BAFB6931}"/>
    <dgm:cxn modelId="{9DC80970-8FB3-41C1-BC20-97EAF88DF7DB}" type="presOf" srcId="{8E087D1D-E17B-47D8-8844-A3E68793809A}" destId="{D5402921-D76B-433A-A0A9-3E081EA744DA}" srcOrd="0" destOrd="0" presId="urn:microsoft.com/office/officeart/2005/8/layout/chevronAccent+Icon#1"/>
    <dgm:cxn modelId="{319DFE55-E719-4298-BBFB-4EA081F769EE}" srcId="{AD50DE59-F592-4E02-92DF-1FF42356B99F}" destId="{8E087D1D-E17B-47D8-8844-A3E68793809A}" srcOrd="0" destOrd="0" parTransId="{986AF609-FBA2-4467-899E-C311DA4086FE}" sibTransId="{960644B7-8156-4A01-9E5B-C58EB2BF8F6F}"/>
    <dgm:cxn modelId="{F6D6C274-B846-4574-B76C-338E0DFA9150}" srcId="{AD50DE59-F592-4E02-92DF-1FF42356B99F}" destId="{A542499D-07A2-41CA-8B90-42E1348CA4FE}" srcOrd="1" destOrd="0" parTransId="{487A3CD3-644A-4FD6-94DC-B14F52A4F6E6}" sibTransId="{EB94936F-E416-4C94-8994-A30460711E04}"/>
    <dgm:cxn modelId="{8AF17010-1C91-42B9-9704-0353E08A0FC6}" srcId="{AD50DE59-F592-4E02-92DF-1FF42356B99F}" destId="{03919F53-0B4E-49A2-B981-1FB7FA2B0C0A}" srcOrd="3" destOrd="0" parTransId="{F42BB6BC-DE65-499C-AD00-B1066BD28B2C}" sibTransId="{E93388F2-0654-4289-83B0-2B4284EEAF9C}"/>
    <dgm:cxn modelId="{2DE1292B-0BE0-4FDA-A48E-3D068D596A67}" type="presParOf" srcId="{E6EABE6B-4F65-4B54-9FF2-119E9435D0EE}" destId="{CEB7819F-1089-4F6D-8896-1726B83C1F6A}" srcOrd="0" destOrd="0" presId="urn:microsoft.com/office/officeart/2005/8/layout/chevronAccent+Icon#1"/>
    <dgm:cxn modelId="{B9B460CF-1AF3-4F29-B353-48CA01F34D7D}" type="presParOf" srcId="{CEB7819F-1089-4F6D-8896-1726B83C1F6A}" destId="{3E28F984-DDBD-4A59-BBB5-BF2BBDA40B70}" srcOrd="0" destOrd="0" presId="urn:microsoft.com/office/officeart/2005/8/layout/chevronAccent+Icon#1"/>
    <dgm:cxn modelId="{53964D68-98E0-4E55-9F2A-01134E431BD6}" type="presParOf" srcId="{CEB7819F-1089-4F6D-8896-1726B83C1F6A}" destId="{D5402921-D76B-433A-A0A9-3E081EA744DA}" srcOrd="1" destOrd="0" presId="urn:microsoft.com/office/officeart/2005/8/layout/chevronAccent+Icon#1"/>
    <dgm:cxn modelId="{17348AE8-0007-4E0E-9181-123232740C93}" type="presParOf" srcId="{E6EABE6B-4F65-4B54-9FF2-119E9435D0EE}" destId="{734DFDA5-36CC-4477-832C-689166FEBB07}" srcOrd="1" destOrd="0" presId="urn:microsoft.com/office/officeart/2005/8/layout/chevronAccent+Icon#1"/>
    <dgm:cxn modelId="{FA3CB562-0F10-4AD4-A9A1-6BA0F6A449B7}" type="presParOf" srcId="{E6EABE6B-4F65-4B54-9FF2-119E9435D0EE}" destId="{F5A87C13-6168-4977-BB49-CCC71FC608CD}" srcOrd="2" destOrd="0" presId="urn:microsoft.com/office/officeart/2005/8/layout/chevronAccent+Icon#1"/>
    <dgm:cxn modelId="{D35DB615-D721-4067-A0B7-0DA6874D41DC}" type="presParOf" srcId="{F5A87C13-6168-4977-BB49-CCC71FC608CD}" destId="{3F6CCD61-164D-46FC-AA93-85F31EA084DD}" srcOrd="0" destOrd="0" presId="urn:microsoft.com/office/officeart/2005/8/layout/chevronAccent+Icon#1"/>
    <dgm:cxn modelId="{526343FD-33D9-41DF-A2FA-F791C6EA809D}" type="presParOf" srcId="{F5A87C13-6168-4977-BB49-CCC71FC608CD}" destId="{EF319426-EB47-4A51-AAF4-D3183EBED6A2}" srcOrd="1" destOrd="0" presId="urn:microsoft.com/office/officeart/2005/8/layout/chevronAccent+Icon#1"/>
    <dgm:cxn modelId="{DBC9A4A1-B785-4D9F-8F92-F514AFF26BAC}" type="presParOf" srcId="{E6EABE6B-4F65-4B54-9FF2-119E9435D0EE}" destId="{01971D29-5B1D-42EF-9F7C-D92B489BFC46}" srcOrd="3" destOrd="0" presId="urn:microsoft.com/office/officeart/2005/8/layout/chevronAccent+Icon#1"/>
    <dgm:cxn modelId="{BB508BED-D548-4779-AAA5-D99827B9AABD}" type="presParOf" srcId="{E6EABE6B-4F65-4B54-9FF2-119E9435D0EE}" destId="{998C2FEE-928C-48DD-BC6B-B4F9BD7E8DA7}" srcOrd="4" destOrd="0" presId="urn:microsoft.com/office/officeart/2005/8/layout/chevronAccent+Icon#1"/>
    <dgm:cxn modelId="{9BEF4D6B-CA61-42FA-A090-D3380C8349C1}" type="presParOf" srcId="{998C2FEE-928C-48DD-BC6B-B4F9BD7E8DA7}" destId="{89D5000D-C5A8-492F-A94D-408AE9238304}" srcOrd="0" destOrd="0" presId="urn:microsoft.com/office/officeart/2005/8/layout/chevronAccent+Icon#1"/>
    <dgm:cxn modelId="{7CCE6579-80C8-46C5-BD7F-CA2C2506FBCB}" type="presParOf" srcId="{998C2FEE-928C-48DD-BC6B-B4F9BD7E8DA7}" destId="{AD3216D9-A824-48C9-9424-0E90BBE7A6DE}" srcOrd="1" destOrd="0" presId="urn:microsoft.com/office/officeart/2005/8/layout/chevronAccent+Icon#1"/>
    <dgm:cxn modelId="{2AAE66AD-73E7-456B-909A-F50381F7B0FC}" type="presParOf" srcId="{E6EABE6B-4F65-4B54-9FF2-119E9435D0EE}" destId="{C01E9EEF-273A-4B5E-97CE-5F2857209EEF}" srcOrd="5" destOrd="0" presId="urn:microsoft.com/office/officeart/2005/8/layout/chevronAccent+Icon#1"/>
    <dgm:cxn modelId="{DCDEAA25-9128-4C97-B854-49F2E4E3DD90}" type="presParOf" srcId="{E6EABE6B-4F65-4B54-9FF2-119E9435D0EE}" destId="{19861AB7-2096-4E9A-B880-D3F0174D6623}" srcOrd="6" destOrd="0" presId="urn:microsoft.com/office/officeart/2005/8/layout/chevronAccent+Icon#1"/>
    <dgm:cxn modelId="{15860CDE-21B6-4ED8-A040-30014DAD20FE}" type="presParOf" srcId="{19861AB7-2096-4E9A-B880-D3F0174D6623}" destId="{9A87F2C7-47DE-4DDE-AD2A-94E3385DE07B}" srcOrd="0" destOrd="0" presId="urn:microsoft.com/office/officeart/2005/8/layout/chevronAccent+Icon#1"/>
    <dgm:cxn modelId="{FFBD355A-CBB4-443F-9FAC-84D158BC8F64}" type="presParOf" srcId="{19861AB7-2096-4E9A-B880-D3F0174D6623}" destId="{19077AAA-D1F8-4A0A-B33C-7699812AEF55}" srcOrd="1" destOrd="0" presId="urn:microsoft.com/office/officeart/2005/8/layout/chevronAccent+Icon#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0C5450-FD4B-4BAB-9607-45F51BF0F58F}" type="doc">
      <dgm:prSet loTypeId="urn:microsoft.com/office/officeart/2005/8/layout/process1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C6729AF4-8125-4358-8101-3A53CC04EF73}">
      <dgm:prSet custT="1"/>
      <dgm:spPr>
        <a:solidFill>
          <a:srgbClr val="666699"/>
        </a:solidFill>
        <a:ln>
          <a:noFill/>
        </a:ln>
      </dgm:spPr>
      <dgm:t>
        <a:bodyPr/>
        <a:lstStyle/>
        <a:p>
          <a:r>
            <a:rPr lang="ru-RU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6-7 недель</a:t>
          </a:r>
          <a:endParaRPr lang="ru-RU" sz="1200" dirty="0">
            <a:solidFill>
              <a:schemeClr val="bg1"/>
            </a:solidFill>
          </a:endParaRPr>
        </a:p>
      </dgm:t>
    </dgm:pt>
    <dgm:pt modelId="{EEEF0698-0392-4C0C-8FCC-8F8452971694}" type="parTrans" cxnId="{E59FB6F0-46F2-4487-9134-0165BAD68B4A}">
      <dgm:prSet/>
      <dgm:spPr/>
      <dgm:t>
        <a:bodyPr/>
        <a:lstStyle/>
        <a:p>
          <a:endParaRPr lang="ru-RU" sz="3200"/>
        </a:p>
      </dgm:t>
    </dgm:pt>
    <dgm:pt modelId="{2C0378A5-F7DD-45F9-8010-F9B119CAFC14}" type="sibTrans" cxnId="{E59FB6F0-46F2-4487-9134-0165BAD68B4A}">
      <dgm:prSet/>
      <dgm:spPr/>
      <dgm:t>
        <a:bodyPr/>
        <a:lstStyle/>
        <a:p>
          <a:endParaRPr lang="ru-RU" sz="3200" dirty="0"/>
        </a:p>
      </dgm:t>
    </dgm:pt>
    <dgm:pt modelId="{560D09C2-0900-4D22-8868-0EA596CF5A68}">
      <dgm:prSet phldrT="[Text]" custT="1"/>
      <dgm:spPr>
        <a:solidFill>
          <a:srgbClr val="666699"/>
        </a:solidFill>
      </dgm:spPr>
      <dgm:t>
        <a:bodyPr/>
        <a:lstStyle/>
        <a:p>
          <a:r>
            <a:rPr lang="ru-RU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7-9 недель</a:t>
          </a:r>
          <a:endParaRPr lang="ru-RU" sz="1200" dirty="0">
            <a:solidFill>
              <a:schemeClr val="bg1"/>
            </a:solidFill>
          </a:endParaRPr>
        </a:p>
      </dgm:t>
    </dgm:pt>
    <dgm:pt modelId="{B5384FEC-5CBB-4066-A316-B766698767E7}" type="parTrans" cxnId="{AAE5309B-03B1-4A11-91AB-D8DB0A35B014}">
      <dgm:prSet/>
      <dgm:spPr/>
      <dgm:t>
        <a:bodyPr/>
        <a:lstStyle/>
        <a:p>
          <a:endParaRPr lang="ru-RU" sz="3200"/>
        </a:p>
      </dgm:t>
    </dgm:pt>
    <dgm:pt modelId="{BFC9033B-D0C2-4DCD-8038-88CBC42A6120}" type="sibTrans" cxnId="{AAE5309B-03B1-4A11-91AB-D8DB0A35B014}">
      <dgm:prSet/>
      <dgm:spPr/>
      <dgm:t>
        <a:bodyPr/>
        <a:lstStyle/>
        <a:p>
          <a:endParaRPr lang="ru-RU" sz="3200" dirty="0"/>
        </a:p>
      </dgm:t>
    </dgm:pt>
    <dgm:pt modelId="{BF7ECA3A-E21D-4D80-9C34-116656EB0A6F}">
      <dgm:prSet phldrT="[Text]" custT="1"/>
      <dgm:spPr>
        <a:solidFill>
          <a:srgbClr val="666699"/>
        </a:solidFill>
      </dgm:spPr>
      <dgm:t>
        <a:bodyPr/>
        <a:lstStyle/>
        <a:p>
          <a:r>
            <a:rPr kumimoji="0" lang="ru-RU" sz="1200" b="1" i="0" u="none" strike="noStrike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rPr>
            <a:t>6-8 недель</a:t>
          </a:r>
          <a:endParaRPr lang="ru-RU" sz="1200" dirty="0">
            <a:solidFill>
              <a:schemeClr val="bg1"/>
            </a:solidFill>
          </a:endParaRPr>
        </a:p>
      </dgm:t>
    </dgm:pt>
    <dgm:pt modelId="{2E4D2B59-09A0-49F1-BD07-B4EAED30D71F}" type="parTrans" cxnId="{F0A91E57-6661-4C8A-88CF-E7B748748B63}">
      <dgm:prSet/>
      <dgm:spPr/>
      <dgm:t>
        <a:bodyPr/>
        <a:lstStyle/>
        <a:p>
          <a:endParaRPr lang="ru-RU" sz="3200"/>
        </a:p>
      </dgm:t>
    </dgm:pt>
    <dgm:pt modelId="{E8636F56-06A0-43B3-A25F-245A991808DD}" type="sibTrans" cxnId="{F0A91E57-6661-4C8A-88CF-E7B748748B63}">
      <dgm:prSet/>
      <dgm:spPr/>
      <dgm:t>
        <a:bodyPr/>
        <a:lstStyle/>
        <a:p>
          <a:endParaRPr lang="ru-RU" sz="3200" dirty="0"/>
        </a:p>
      </dgm:t>
    </dgm:pt>
    <dgm:pt modelId="{7B1A6004-6F19-4DEF-BE9B-52053596BC7F}">
      <dgm:prSet phldrT="[Text]" custT="1"/>
      <dgm:spPr>
        <a:solidFill>
          <a:srgbClr val="666699"/>
        </a:solidFill>
      </dgm:spPr>
      <dgm:t>
        <a:bodyPr/>
        <a:lstStyle/>
        <a:p>
          <a:r>
            <a:rPr lang="en-US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6-</a:t>
          </a:r>
          <a:r>
            <a:rPr lang="ru-RU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12 недель</a:t>
          </a:r>
          <a:endParaRPr lang="ru-RU" sz="1200" dirty="0">
            <a:solidFill>
              <a:schemeClr val="bg1"/>
            </a:solidFill>
          </a:endParaRPr>
        </a:p>
      </dgm:t>
    </dgm:pt>
    <dgm:pt modelId="{0C83E294-32A4-4ECC-BD9B-83494DFD3D14}" type="parTrans" cxnId="{887C3C8D-4B8A-4AB1-848D-6C65844055EF}">
      <dgm:prSet/>
      <dgm:spPr/>
      <dgm:t>
        <a:bodyPr/>
        <a:lstStyle/>
        <a:p>
          <a:endParaRPr lang="ru-RU" sz="3200"/>
        </a:p>
      </dgm:t>
    </dgm:pt>
    <dgm:pt modelId="{2376855D-A218-4156-B85C-24B51B732235}" type="sibTrans" cxnId="{887C3C8D-4B8A-4AB1-848D-6C65844055EF}">
      <dgm:prSet/>
      <dgm:spPr/>
      <dgm:t>
        <a:bodyPr/>
        <a:lstStyle/>
        <a:p>
          <a:endParaRPr lang="ru-RU" sz="3200"/>
        </a:p>
      </dgm:t>
    </dgm:pt>
    <dgm:pt modelId="{C1AD8299-26B1-4005-832E-A5940553A358}" type="pres">
      <dgm:prSet presAssocID="{D30C5450-FD4B-4BAB-9607-45F51BF0F58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D472B2-22C0-4182-B2CC-CE7FBA4DAD72}" type="pres">
      <dgm:prSet presAssocID="{C6729AF4-8125-4358-8101-3A53CC04EF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025A3B-D0D0-42BC-8D95-DF10DE8BCF4C}" type="pres">
      <dgm:prSet presAssocID="{2C0378A5-F7DD-45F9-8010-F9B119CAFC14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B00074D-DBD6-4396-AE64-8D505724D841}" type="pres">
      <dgm:prSet presAssocID="{2C0378A5-F7DD-45F9-8010-F9B119CAFC14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637FB4A1-672F-41E4-ABE2-B8CF7B31E240}" type="pres">
      <dgm:prSet presAssocID="{560D09C2-0900-4D22-8868-0EA596CF5A6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C949B-4BBA-4C3F-8F02-5CE8AF32DABF}" type="pres">
      <dgm:prSet presAssocID="{BFC9033B-D0C2-4DCD-8038-88CBC42A612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7587E9AC-5FB8-4F17-83AF-02407F21BF0C}" type="pres">
      <dgm:prSet presAssocID="{BFC9033B-D0C2-4DCD-8038-88CBC42A6120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4A41C80B-29DE-4A2E-86F5-AC278940037B}" type="pres">
      <dgm:prSet presAssocID="{BF7ECA3A-E21D-4D80-9C34-116656EB0A6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ADEB9-4038-4998-BCBD-149129013351}" type="pres">
      <dgm:prSet presAssocID="{E8636F56-06A0-43B3-A25F-245A991808DD}" presName="sibTrans" presStyleLbl="sibTrans2D1" presStyleIdx="2" presStyleCnt="3"/>
      <dgm:spPr/>
      <dgm:t>
        <a:bodyPr/>
        <a:lstStyle/>
        <a:p>
          <a:endParaRPr lang="ru-RU"/>
        </a:p>
      </dgm:t>
    </dgm:pt>
    <dgm:pt modelId="{56AFED78-EAF2-400D-978F-06F9910AC605}" type="pres">
      <dgm:prSet presAssocID="{E8636F56-06A0-43B3-A25F-245A991808DD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9384BDC8-524A-4C51-BC6B-398AE482B5E8}" type="pres">
      <dgm:prSet presAssocID="{7B1A6004-6F19-4DEF-BE9B-52053596BC7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366CFD-6842-434B-99F3-8397290ED82D}" type="presOf" srcId="{BF7ECA3A-E21D-4D80-9C34-116656EB0A6F}" destId="{4A41C80B-29DE-4A2E-86F5-AC278940037B}" srcOrd="0" destOrd="0" presId="urn:microsoft.com/office/officeart/2005/8/layout/process1"/>
    <dgm:cxn modelId="{AAE5309B-03B1-4A11-91AB-D8DB0A35B014}" srcId="{D30C5450-FD4B-4BAB-9607-45F51BF0F58F}" destId="{560D09C2-0900-4D22-8868-0EA596CF5A68}" srcOrd="1" destOrd="0" parTransId="{B5384FEC-5CBB-4066-A316-B766698767E7}" sibTransId="{BFC9033B-D0C2-4DCD-8038-88CBC42A6120}"/>
    <dgm:cxn modelId="{6E1505A4-FDBF-4622-8B1D-6D0E277D693A}" type="presOf" srcId="{E8636F56-06A0-43B3-A25F-245A991808DD}" destId="{56AFED78-EAF2-400D-978F-06F9910AC605}" srcOrd="1" destOrd="0" presId="urn:microsoft.com/office/officeart/2005/8/layout/process1"/>
    <dgm:cxn modelId="{E59FB6F0-46F2-4487-9134-0165BAD68B4A}" srcId="{D30C5450-FD4B-4BAB-9607-45F51BF0F58F}" destId="{C6729AF4-8125-4358-8101-3A53CC04EF73}" srcOrd="0" destOrd="0" parTransId="{EEEF0698-0392-4C0C-8FCC-8F8452971694}" sibTransId="{2C0378A5-F7DD-45F9-8010-F9B119CAFC14}"/>
    <dgm:cxn modelId="{C582C2DA-8D70-40F9-A54F-3F491A13009A}" type="presOf" srcId="{560D09C2-0900-4D22-8868-0EA596CF5A68}" destId="{637FB4A1-672F-41E4-ABE2-B8CF7B31E240}" srcOrd="0" destOrd="0" presId="urn:microsoft.com/office/officeart/2005/8/layout/process1"/>
    <dgm:cxn modelId="{9D080967-7C94-45DB-B1E1-5BBB09C5EF5D}" type="presOf" srcId="{2C0378A5-F7DD-45F9-8010-F9B119CAFC14}" destId="{5B00074D-DBD6-4396-AE64-8D505724D841}" srcOrd="1" destOrd="0" presId="urn:microsoft.com/office/officeart/2005/8/layout/process1"/>
    <dgm:cxn modelId="{F8F27D2B-EC21-43F3-8EAF-E6EF4A856446}" type="presOf" srcId="{7B1A6004-6F19-4DEF-BE9B-52053596BC7F}" destId="{9384BDC8-524A-4C51-BC6B-398AE482B5E8}" srcOrd="0" destOrd="0" presId="urn:microsoft.com/office/officeart/2005/8/layout/process1"/>
    <dgm:cxn modelId="{D42241D3-343B-43CC-BE5E-7A6A84D027ED}" type="presOf" srcId="{BFC9033B-D0C2-4DCD-8038-88CBC42A6120}" destId="{C21C949B-4BBA-4C3F-8F02-5CE8AF32DABF}" srcOrd="0" destOrd="0" presId="urn:microsoft.com/office/officeart/2005/8/layout/process1"/>
    <dgm:cxn modelId="{1E97A5A6-9A61-4681-93E7-9E3C2157FAA1}" type="presOf" srcId="{E8636F56-06A0-43B3-A25F-245A991808DD}" destId="{25FADEB9-4038-4998-BCBD-149129013351}" srcOrd="0" destOrd="0" presId="urn:microsoft.com/office/officeart/2005/8/layout/process1"/>
    <dgm:cxn modelId="{F0A91E57-6661-4C8A-88CF-E7B748748B63}" srcId="{D30C5450-FD4B-4BAB-9607-45F51BF0F58F}" destId="{BF7ECA3A-E21D-4D80-9C34-116656EB0A6F}" srcOrd="2" destOrd="0" parTransId="{2E4D2B59-09A0-49F1-BD07-B4EAED30D71F}" sibTransId="{E8636F56-06A0-43B3-A25F-245A991808DD}"/>
    <dgm:cxn modelId="{887C3C8D-4B8A-4AB1-848D-6C65844055EF}" srcId="{D30C5450-FD4B-4BAB-9607-45F51BF0F58F}" destId="{7B1A6004-6F19-4DEF-BE9B-52053596BC7F}" srcOrd="3" destOrd="0" parTransId="{0C83E294-32A4-4ECC-BD9B-83494DFD3D14}" sibTransId="{2376855D-A218-4156-B85C-24B51B732235}"/>
    <dgm:cxn modelId="{AB956D23-D7E4-4C40-94C8-EBACDF14498C}" type="presOf" srcId="{D30C5450-FD4B-4BAB-9607-45F51BF0F58F}" destId="{C1AD8299-26B1-4005-832E-A5940553A358}" srcOrd="0" destOrd="0" presId="urn:microsoft.com/office/officeart/2005/8/layout/process1"/>
    <dgm:cxn modelId="{403BA120-438B-469F-A6D6-8CA3169F9827}" type="presOf" srcId="{C6729AF4-8125-4358-8101-3A53CC04EF73}" destId="{F3D472B2-22C0-4182-B2CC-CE7FBA4DAD72}" srcOrd="0" destOrd="0" presId="urn:microsoft.com/office/officeart/2005/8/layout/process1"/>
    <dgm:cxn modelId="{6EFD9980-8D65-42E1-A695-1DD475FD1396}" type="presOf" srcId="{BFC9033B-D0C2-4DCD-8038-88CBC42A6120}" destId="{7587E9AC-5FB8-4F17-83AF-02407F21BF0C}" srcOrd="1" destOrd="0" presId="urn:microsoft.com/office/officeart/2005/8/layout/process1"/>
    <dgm:cxn modelId="{CB26F2BF-3B76-48B0-BF30-EB83296671A0}" type="presOf" srcId="{2C0378A5-F7DD-45F9-8010-F9B119CAFC14}" destId="{6A025A3B-D0D0-42BC-8D95-DF10DE8BCF4C}" srcOrd="0" destOrd="0" presId="urn:microsoft.com/office/officeart/2005/8/layout/process1"/>
    <dgm:cxn modelId="{0C87D71C-668A-4093-B2AA-6938975D959D}" type="presParOf" srcId="{C1AD8299-26B1-4005-832E-A5940553A358}" destId="{F3D472B2-22C0-4182-B2CC-CE7FBA4DAD72}" srcOrd="0" destOrd="0" presId="urn:microsoft.com/office/officeart/2005/8/layout/process1"/>
    <dgm:cxn modelId="{D79C9663-019C-45B1-B087-9C0A82BCA53A}" type="presParOf" srcId="{C1AD8299-26B1-4005-832E-A5940553A358}" destId="{6A025A3B-D0D0-42BC-8D95-DF10DE8BCF4C}" srcOrd="1" destOrd="0" presId="urn:microsoft.com/office/officeart/2005/8/layout/process1"/>
    <dgm:cxn modelId="{2A708528-7074-43B2-B5C1-D54A7296DAA9}" type="presParOf" srcId="{6A025A3B-D0D0-42BC-8D95-DF10DE8BCF4C}" destId="{5B00074D-DBD6-4396-AE64-8D505724D841}" srcOrd="0" destOrd="0" presId="urn:microsoft.com/office/officeart/2005/8/layout/process1"/>
    <dgm:cxn modelId="{478B7D7C-D41C-48E4-A09B-C2FB3B756129}" type="presParOf" srcId="{C1AD8299-26B1-4005-832E-A5940553A358}" destId="{637FB4A1-672F-41E4-ABE2-B8CF7B31E240}" srcOrd="2" destOrd="0" presId="urn:microsoft.com/office/officeart/2005/8/layout/process1"/>
    <dgm:cxn modelId="{324DFA80-1E5D-4D95-B138-B83766AD26FC}" type="presParOf" srcId="{C1AD8299-26B1-4005-832E-A5940553A358}" destId="{C21C949B-4BBA-4C3F-8F02-5CE8AF32DABF}" srcOrd="3" destOrd="0" presId="urn:microsoft.com/office/officeart/2005/8/layout/process1"/>
    <dgm:cxn modelId="{A6D0BA9A-E285-45E9-B7E0-E659C8211562}" type="presParOf" srcId="{C21C949B-4BBA-4C3F-8F02-5CE8AF32DABF}" destId="{7587E9AC-5FB8-4F17-83AF-02407F21BF0C}" srcOrd="0" destOrd="0" presId="urn:microsoft.com/office/officeart/2005/8/layout/process1"/>
    <dgm:cxn modelId="{AFFC21D2-4C2E-44EB-8CF3-D04E50D16EE8}" type="presParOf" srcId="{C1AD8299-26B1-4005-832E-A5940553A358}" destId="{4A41C80B-29DE-4A2E-86F5-AC278940037B}" srcOrd="4" destOrd="0" presId="urn:microsoft.com/office/officeart/2005/8/layout/process1"/>
    <dgm:cxn modelId="{14DE4CC8-63DC-4A31-9ED7-21ABCF987FEF}" type="presParOf" srcId="{C1AD8299-26B1-4005-832E-A5940553A358}" destId="{25FADEB9-4038-4998-BCBD-149129013351}" srcOrd="5" destOrd="0" presId="urn:microsoft.com/office/officeart/2005/8/layout/process1"/>
    <dgm:cxn modelId="{5874EFE4-BC4E-4D4A-B28A-935DB09195B9}" type="presParOf" srcId="{25FADEB9-4038-4998-BCBD-149129013351}" destId="{56AFED78-EAF2-400D-978F-06F9910AC605}" srcOrd="0" destOrd="0" presId="urn:microsoft.com/office/officeart/2005/8/layout/process1"/>
    <dgm:cxn modelId="{D37A5B70-98F6-401C-843C-87BC7984AE40}" type="presParOf" srcId="{C1AD8299-26B1-4005-832E-A5940553A358}" destId="{9384BDC8-524A-4C51-BC6B-398AE482B5E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8F984-DDBD-4A59-BBB5-BF2BBDA40B70}">
      <dsp:nvSpPr>
        <dsp:cNvPr id="0" name=""/>
        <dsp:cNvSpPr/>
      </dsp:nvSpPr>
      <dsp:spPr>
        <a:xfrm>
          <a:off x="4446" y="0"/>
          <a:ext cx="2092690" cy="576579"/>
        </a:xfrm>
        <a:prstGeom prst="chevron">
          <a:avLst>
            <a:gd name="adj" fmla="val 40000"/>
          </a:avLst>
        </a:prstGeom>
        <a:solidFill>
          <a:srgbClr val="29177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02921-D76B-433A-A0A9-3E081EA744DA}">
      <dsp:nvSpPr>
        <dsp:cNvPr id="0" name=""/>
        <dsp:cNvSpPr/>
      </dsp:nvSpPr>
      <dsp:spPr>
        <a:xfrm>
          <a:off x="562496" y="144144"/>
          <a:ext cx="1767160" cy="576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9177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29177A"/>
              </a:solidFill>
            </a:rPr>
            <a:t>Подготовка к продаже активов</a:t>
          </a:r>
          <a:endParaRPr lang="ru-RU" sz="1200" kern="1200" dirty="0">
            <a:solidFill>
              <a:srgbClr val="29177A"/>
            </a:solidFill>
          </a:endParaRPr>
        </a:p>
      </dsp:txBody>
      <dsp:txXfrm>
        <a:off x="579383" y="161031"/>
        <a:ext cx="1733386" cy="542805"/>
      </dsp:txXfrm>
    </dsp:sp>
    <dsp:sp modelId="{3F6CCD61-164D-46FC-AA93-85F31EA084DD}">
      <dsp:nvSpPr>
        <dsp:cNvPr id="0" name=""/>
        <dsp:cNvSpPr/>
      </dsp:nvSpPr>
      <dsp:spPr>
        <a:xfrm>
          <a:off x="2394763" y="0"/>
          <a:ext cx="2092690" cy="576579"/>
        </a:xfrm>
        <a:prstGeom prst="chevron">
          <a:avLst>
            <a:gd name="adj" fmla="val 40000"/>
          </a:avLst>
        </a:prstGeom>
        <a:solidFill>
          <a:srgbClr val="29177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19426-EB47-4A51-AAF4-D3183EBED6A2}">
      <dsp:nvSpPr>
        <dsp:cNvPr id="0" name=""/>
        <dsp:cNvSpPr/>
      </dsp:nvSpPr>
      <dsp:spPr>
        <a:xfrm>
          <a:off x="2952814" y="144144"/>
          <a:ext cx="1767160" cy="576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9177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Поиск инвесторов</a:t>
          </a:r>
          <a:endParaRPr lang="ru-RU" sz="1200" kern="1200" dirty="0">
            <a:solidFill>
              <a:srgbClr val="29177A"/>
            </a:solidFill>
          </a:endParaRPr>
        </a:p>
      </dsp:txBody>
      <dsp:txXfrm>
        <a:off x="2969701" y="161031"/>
        <a:ext cx="1733386" cy="542805"/>
      </dsp:txXfrm>
    </dsp:sp>
    <dsp:sp modelId="{89D5000D-C5A8-492F-A94D-408AE9238304}">
      <dsp:nvSpPr>
        <dsp:cNvPr id="0" name=""/>
        <dsp:cNvSpPr/>
      </dsp:nvSpPr>
      <dsp:spPr>
        <a:xfrm>
          <a:off x="4785080" y="0"/>
          <a:ext cx="2092690" cy="576579"/>
        </a:xfrm>
        <a:prstGeom prst="chevron">
          <a:avLst>
            <a:gd name="adj" fmla="val 40000"/>
          </a:avLst>
        </a:prstGeom>
        <a:solidFill>
          <a:srgbClr val="29177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216D9-A824-48C9-9424-0E90BBE7A6DE}">
      <dsp:nvSpPr>
        <dsp:cNvPr id="0" name=""/>
        <dsp:cNvSpPr/>
      </dsp:nvSpPr>
      <dsp:spPr>
        <a:xfrm>
          <a:off x="5343131" y="144144"/>
          <a:ext cx="1767160" cy="576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6666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Переговоры и </a:t>
          </a:r>
          <a:r>
            <a:rPr lang="en-US" sz="1200" b="1" kern="1200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Due Diligence</a:t>
          </a:r>
          <a:endParaRPr lang="ru-RU" sz="1200" kern="1200" dirty="0">
            <a:solidFill>
              <a:srgbClr val="29177A"/>
            </a:solidFill>
          </a:endParaRPr>
        </a:p>
      </dsp:txBody>
      <dsp:txXfrm>
        <a:off x="5360018" y="161031"/>
        <a:ext cx="1733386" cy="542805"/>
      </dsp:txXfrm>
    </dsp:sp>
    <dsp:sp modelId="{9A87F2C7-47DE-4DDE-AD2A-94E3385DE07B}">
      <dsp:nvSpPr>
        <dsp:cNvPr id="0" name=""/>
        <dsp:cNvSpPr/>
      </dsp:nvSpPr>
      <dsp:spPr>
        <a:xfrm>
          <a:off x="7175398" y="0"/>
          <a:ext cx="2092690" cy="576579"/>
        </a:xfrm>
        <a:prstGeom prst="chevron">
          <a:avLst>
            <a:gd name="adj" fmla="val 40000"/>
          </a:avLst>
        </a:prstGeom>
        <a:solidFill>
          <a:srgbClr val="29177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77AAA-D1F8-4A0A-B33C-7699812AEF55}">
      <dsp:nvSpPr>
        <dsp:cNvPr id="0" name=""/>
        <dsp:cNvSpPr/>
      </dsp:nvSpPr>
      <dsp:spPr>
        <a:xfrm>
          <a:off x="7733449" y="144144"/>
          <a:ext cx="1767160" cy="576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66669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29177A"/>
              </a:solidFill>
              <a:latin typeface="Arial"/>
              <a:cs typeface="Arial"/>
              <a:sym typeface="Arial"/>
            </a:rPr>
            <a:t>Закрытие сделки</a:t>
          </a:r>
          <a:endParaRPr lang="ru-RU" sz="1200" kern="1200" dirty="0">
            <a:solidFill>
              <a:srgbClr val="29177A"/>
            </a:solidFill>
          </a:endParaRPr>
        </a:p>
      </dsp:txBody>
      <dsp:txXfrm>
        <a:off x="7750336" y="161031"/>
        <a:ext cx="1733386" cy="5428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472B2-22C0-4182-B2CC-CE7FBA4DAD72}">
      <dsp:nvSpPr>
        <dsp:cNvPr id="0" name=""/>
        <dsp:cNvSpPr/>
      </dsp:nvSpPr>
      <dsp:spPr>
        <a:xfrm>
          <a:off x="4068" y="0"/>
          <a:ext cx="1778824" cy="359885"/>
        </a:xfrm>
        <a:prstGeom prst="roundRect">
          <a:avLst>
            <a:gd name="adj" fmla="val 10000"/>
          </a:avLst>
        </a:prstGeom>
        <a:solidFill>
          <a:srgbClr val="66669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6-7 недель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14609" y="10541"/>
        <a:ext cx="1757742" cy="338803"/>
      </dsp:txXfrm>
    </dsp:sp>
    <dsp:sp modelId="{6A025A3B-D0D0-42BC-8D95-DF10DE8BCF4C}">
      <dsp:nvSpPr>
        <dsp:cNvPr id="0" name=""/>
        <dsp:cNvSpPr/>
      </dsp:nvSpPr>
      <dsp:spPr>
        <a:xfrm>
          <a:off x="1960775" y="0"/>
          <a:ext cx="377110" cy="359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1960775" y="71977"/>
        <a:ext cx="269145" cy="215931"/>
      </dsp:txXfrm>
    </dsp:sp>
    <dsp:sp modelId="{637FB4A1-672F-41E4-ABE2-B8CF7B31E240}">
      <dsp:nvSpPr>
        <dsp:cNvPr id="0" name=""/>
        <dsp:cNvSpPr/>
      </dsp:nvSpPr>
      <dsp:spPr>
        <a:xfrm>
          <a:off x="2494422" y="0"/>
          <a:ext cx="1778824" cy="359885"/>
        </a:xfrm>
        <a:prstGeom prst="roundRect">
          <a:avLst>
            <a:gd name="adj" fmla="val 10000"/>
          </a:avLst>
        </a:prstGeom>
        <a:solidFill>
          <a:srgbClr val="66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7-9 недель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2504963" y="10541"/>
        <a:ext cx="1757742" cy="338803"/>
      </dsp:txXfrm>
    </dsp:sp>
    <dsp:sp modelId="{C21C949B-4BBA-4C3F-8F02-5CE8AF32DABF}">
      <dsp:nvSpPr>
        <dsp:cNvPr id="0" name=""/>
        <dsp:cNvSpPr/>
      </dsp:nvSpPr>
      <dsp:spPr>
        <a:xfrm>
          <a:off x="4451129" y="0"/>
          <a:ext cx="377110" cy="359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4451129" y="71977"/>
        <a:ext cx="269145" cy="215931"/>
      </dsp:txXfrm>
    </dsp:sp>
    <dsp:sp modelId="{4A41C80B-29DE-4A2E-86F5-AC278940037B}">
      <dsp:nvSpPr>
        <dsp:cNvPr id="0" name=""/>
        <dsp:cNvSpPr/>
      </dsp:nvSpPr>
      <dsp:spPr>
        <a:xfrm>
          <a:off x="4984776" y="0"/>
          <a:ext cx="1778824" cy="359885"/>
        </a:xfrm>
        <a:prstGeom prst="roundRect">
          <a:avLst>
            <a:gd name="adj" fmla="val 10000"/>
          </a:avLst>
        </a:prstGeom>
        <a:solidFill>
          <a:srgbClr val="66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rPr>
            <a:t>6-8 недель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4995317" y="10541"/>
        <a:ext cx="1757742" cy="338803"/>
      </dsp:txXfrm>
    </dsp:sp>
    <dsp:sp modelId="{25FADEB9-4038-4998-BCBD-149129013351}">
      <dsp:nvSpPr>
        <dsp:cNvPr id="0" name=""/>
        <dsp:cNvSpPr/>
      </dsp:nvSpPr>
      <dsp:spPr>
        <a:xfrm>
          <a:off x="6941483" y="0"/>
          <a:ext cx="377110" cy="3598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6941483" y="71977"/>
        <a:ext cx="269145" cy="215931"/>
      </dsp:txXfrm>
    </dsp:sp>
    <dsp:sp modelId="{9384BDC8-524A-4C51-BC6B-398AE482B5E8}">
      <dsp:nvSpPr>
        <dsp:cNvPr id="0" name=""/>
        <dsp:cNvSpPr/>
      </dsp:nvSpPr>
      <dsp:spPr>
        <a:xfrm>
          <a:off x="7475130" y="0"/>
          <a:ext cx="1778824" cy="359885"/>
        </a:xfrm>
        <a:prstGeom prst="roundRect">
          <a:avLst>
            <a:gd name="adj" fmla="val 10000"/>
          </a:avLst>
        </a:prstGeom>
        <a:solidFill>
          <a:srgbClr val="66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6-</a:t>
          </a:r>
          <a:r>
            <a:rPr lang="ru-RU" sz="12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12 недель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7485671" y="10541"/>
        <a:ext cx="1757742" cy="338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#1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image" Target="../media/image8.emf"/><Relationship Id="rId2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image" Target="../media/image8.emf"/><Relationship Id="rId2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image" Target="../media/image8.emf"/><Relationship Id="rId2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EB37D9CB-5F62-4F6D-AE3F-AE1B57615C1A}" type="datetimeFigureOut">
              <a:rPr lang="ru-RU" smtClean="0"/>
              <a:t>23.05.13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BCCFF5DF-4FE3-4EA7-AF4D-033D87F5E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839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332"/>
          </a:xfrm>
          <a:prstGeom prst="rect">
            <a:avLst/>
          </a:prstGeom>
        </p:spPr>
        <p:txBody>
          <a:bodyPr vert="horz" lIns="91303" tIns="45653" rIns="91303" bIns="456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303" tIns="45653" rIns="91303" bIns="45653" rtlCol="0"/>
          <a:lstStyle>
            <a:lvl1pPr algn="r">
              <a:defRPr sz="1200"/>
            </a:lvl1pPr>
          </a:lstStyle>
          <a:p>
            <a:fld id="{E2D79704-E6AD-40ED-B133-B7C4AF288D3A}" type="datetimeFigureOut">
              <a:rPr lang="en-US" smtClean="0"/>
              <a:t>23.05.13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44538"/>
            <a:ext cx="5340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3" rIns="91303" bIns="456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03" tIns="45653" rIns="91303" bIns="4565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9" cy="496332"/>
          </a:xfrm>
          <a:prstGeom prst="rect">
            <a:avLst/>
          </a:prstGeom>
        </p:spPr>
        <p:txBody>
          <a:bodyPr vert="horz" lIns="91303" tIns="45653" rIns="91303" bIns="456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6332"/>
          </a:xfrm>
          <a:prstGeom prst="rect">
            <a:avLst/>
          </a:prstGeom>
        </p:spPr>
        <p:txBody>
          <a:bodyPr vert="horz" lIns="91303" tIns="45653" rIns="91303" bIns="45653" rtlCol="0" anchor="b"/>
          <a:lstStyle>
            <a:lvl1pPr algn="r">
              <a:defRPr sz="1200"/>
            </a:lvl1pPr>
          </a:lstStyle>
          <a:p>
            <a:fld id="{77BBB59A-9BA7-4FC0-8407-13769B973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12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78185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56371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34556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12742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390927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69113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47298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25484" algn="l" defTabSz="956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744538"/>
            <a:ext cx="5340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45453-5268-45F9-85B5-D080A60118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6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98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98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93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07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60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60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744538"/>
            <a:ext cx="5340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45453-5268-45F9-85B5-D080A60118D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034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54239" fontAlgn="base">
              <a:spcBef>
                <a:spcPct val="0"/>
              </a:spcBef>
              <a:spcAft>
                <a:spcPct val="0"/>
              </a:spcAft>
            </a:pPr>
            <a:fld id="{47276426-F98F-4FAC-AAFE-81D18C90A4B5}" type="slidenum">
              <a:rPr lang="en-US"/>
              <a:pPr defTabSz="954239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744538"/>
            <a:ext cx="5340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45453-5268-45F9-85B5-D080A60118D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744538"/>
            <a:ext cx="5340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45453-5268-45F9-85B5-D080A60118D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744538"/>
            <a:ext cx="5340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45453-5268-45F9-85B5-D080A60118D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BB59A-9BA7-4FC0-8407-13769B9733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1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1.jpeg"/><Relationship Id="rId1" Type="http://schemas.openxmlformats.org/officeDocument/2006/relationships/tags" Target="../tags/tag2.xml"/><Relationship Id="rId2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69" y="144066"/>
            <a:ext cx="9654217" cy="659882"/>
          </a:xfrm>
        </p:spPr>
        <p:txBody>
          <a:bodyPr>
            <a:noAutofit/>
          </a:bodyPr>
          <a:lstStyle>
            <a:lvl1pPr algn="l">
              <a:defRPr sz="2000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37144" y="6770665"/>
            <a:ext cx="7340706" cy="38338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41954" y="6770665"/>
            <a:ext cx="458125" cy="383381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74EC83D-46D9-4B4D-B24E-7213AFAB8AF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>
            <p:custDataLst>
              <p:tags r:id="rId1"/>
            </p:custDataLst>
          </p:nvPr>
        </p:nvCxnSpPr>
        <p:spPr>
          <a:xfrm>
            <a:off x="162169" y="6758640"/>
            <a:ext cx="100087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>
            <p:custDataLst>
              <p:tags r:id="rId2"/>
            </p:custDataLst>
          </p:nvPr>
        </p:nvCxnSpPr>
        <p:spPr>
          <a:xfrm>
            <a:off x="9641954" y="6851611"/>
            <a:ext cx="0" cy="18900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9" y="6826209"/>
            <a:ext cx="1619974" cy="37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06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4978" y="2236948"/>
            <a:ext cx="8783082" cy="15435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9956" y="4080510"/>
            <a:ext cx="7233127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6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2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0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69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47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5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37144" y="6770665"/>
            <a:ext cx="7340706" cy="38338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41954" y="6770665"/>
            <a:ext cx="458125" cy="383381"/>
          </a:xfrm>
        </p:spPr>
        <p:txBody>
          <a:bodyPr/>
          <a:lstStyle/>
          <a:p>
            <a:fld id="{B74EC83D-46D9-4B4D-B24E-7213AFA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62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618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1200150"/>
          </a:xfrm>
          <a:prstGeom prst="rect">
            <a:avLst/>
          </a:prstGeom>
        </p:spPr>
        <p:txBody>
          <a:bodyPr vert="horz" lIns="95637" tIns="47819" rIns="95637" bIns="47819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652" y="1680212"/>
            <a:ext cx="9299734" cy="4752261"/>
          </a:xfrm>
          <a:prstGeom prst="rect">
            <a:avLst/>
          </a:prstGeom>
        </p:spPr>
        <p:txBody>
          <a:bodyPr vert="horz" lIns="95637" tIns="47819" rIns="95637" bIns="4781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652" y="6674169"/>
            <a:ext cx="2411042" cy="383381"/>
          </a:xfrm>
          <a:prstGeom prst="rect">
            <a:avLst/>
          </a:prstGeom>
        </p:spPr>
        <p:txBody>
          <a:bodyPr vert="horz" lIns="95637" tIns="47819" rIns="95637" bIns="47819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30455" y="6674169"/>
            <a:ext cx="3272129" cy="383381"/>
          </a:xfrm>
          <a:prstGeom prst="rect">
            <a:avLst/>
          </a:prstGeom>
        </p:spPr>
        <p:txBody>
          <a:bodyPr vert="horz" lIns="95637" tIns="47819" rIns="95637" bIns="47819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3655" y="6695057"/>
            <a:ext cx="2411042" cy="383381"/>
          </a:xfrm>
          <a:prstGeom prst="rect">
            <a:avLst/>
          </a:prstGeom>
        </p:spPr>
        <p:txBody>
          <a:bodyPr vert="horz" lIns="95637" tIns="47819" rIns="95637" bIns="47819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EC83D-46D9-4B4D-B24E-7213AFAB8A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71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5" r:id="rId3"/>
  </p:sldLayoutIdLst>
  <p:hf hdr="0" ftr="0" dt="0"/>
  <p:txStyles>
    <p:titleStyle>
      <a:lvl1pPr algn="l" defTabSz="956371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58639" indent="-358639" algn="l" defTabSz="95637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77051" indent="-298866" algn="l" defTabSz="956371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95464" indent="-239093" algn="l" defTabSz="956371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73649" indent="-239093" algn="l" defTabSz="956371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151835" indent="-239093" algn="l" defTabSz="956371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630020" indent="-239093" algn="l" defTabSz="95637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8206" indent="-239093" algn="l" defTabSz="95637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6391" indent="-239093" algn="l" defTabSz="95637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4577" indent="-239093" algn="l" defTabSz="95637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185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6371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4556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2742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0927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9113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7298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5484" algn="l" defTabSz="956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jpeg"/><Relationship Id="rId12" Type="http://schemas.openxmlformats.org/officeDocument/2006/relationships/image" Target="../media/image4.jpeg"/><Relationship Id="rId13" Type="http://schemas.openxmlformats.org/officeDocument/2006/relationships/image" Target="../media/image5.jpeg"/><Relationship Id="rId14" Type="http://schemas.openxmlformats.org/officeDocument/2006/relationships/image" Target="../media/image6.jpeg"/><Relationship Id="rId15" Type="http://schemas.openxmlformats.org/officeDocument/2006/relationships/image" Target="../media/image7.jpeg"/><Relationship Id="rId1" Type="http://schemas.openxmlformats.org/officeDocument/2006/relationships/vmlDrawing" Target="../drawings/vmlDrawing1.vml"/><Relationship Id="rId2" Type="http://schemas.openxmlformats.org/officeDocument/2006/relationships/tags" Target="../tags/tag4.xml"/><Relationship Id="rId3" Type="http://schemas.openxmlformats.org/officeDocument/2006/relationships/tags" Target="../tags/tag5.xml"/><Relationship Id="rId4" Type="http://schemas.openxmlformats.org/officeDocument/2006/relationships/tags" Target="../tags/tag6.xml"/><Relationship Id="rId5" Type="http://schemas.openxmlformats.org/officeDocument/2006/relationships/tags" Target="../tags/tag7.xml"/><Relationship Id="rId6" Type="http://schemas.openxmlformats.org/officeDocument/2006/relationships/tags" Target="../tags/tag8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.xml"/><Relationship Id="rId9" Type="http://schemas.openxmlformats.org/officeDocument/2006/relationships/oleObject" Target="../embeddings/oleObject1.bin"/><Relationship Id="rId10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tags" Target="../tags/tag12.xml"/><Relationship Id="rId6" Type="http://schemas.openxmlformats.org/officeDocument/2006/relationships/tags" Target="../tags/tag13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Relationship Id="rId9" Type="http://schemas.openxmlformats.org/officeDocument/2006/relationships/oleObject" Target="../embeddings/oleObject2.bin"/><Relationship Id="rId10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25.xml"/><Relationship Id="rId14" Type="http://schemas.openxmlformats.org/officeDocument/2006/relationships/tags" Target="../tags/tag26.xml"/><Relationship Id="rId15" Type="http://schemas.openxmlformats.org/officeDocument/2006/relationships/tags" Target="../tags/tag27.xml"/><Relationship Id="rId16" Type="http://schemas.openxmlformats.org/officeDocument/2006/relationships/tags" Target="../tags/tag28.xml"/><Relationship Id="rId17" Type="http://schemas.openxmlformats.org/officeDocument/2006/relationships/tags" Target="../tags/tag29.xml"/><Relationship Id="rId18" Type="http://schemas.openxmlformats.org/officeDocument/2006/relationships/tags" Target="../tags/tag30.xml"/><Relationship Id="rId19" Type="http://schemas.openxmlformats.org/officeDocument/2006/relationships/tags" Target="../tags/tag31.xml"/><Relationship Id="rId63" Type="http://schemas.openxmlformats.org/officeDocument/2006/relationships/tags" Target="../tags/tag75.xml"/><Relationship Id="rId64" Type="http://schemas.openxmlformats.org/officeDocument/2006/relationships/tags" Target="../tags/tag76.xml"/><Relationship Id="rId65" Type="http://schemas.openxmlformats.org/officeDocument/2006/relationships/tags" Target="../tags/tag77.xml"/><Relationship Id="rId66" Type="http://schemas.openxmlformats.org/officeDocument/2006/relationships/tags" Target="../tags/tag78.xml"/><Relationship Id="rId67" Type="http://schemas.openxmlformats.org/officeDocument/2006/relationships/tags" Target="../tags/tag79.xml"/><Relationship Id="rId68" Type="http://schemas.openxmlformats.org/officeDocument/2006/relationships/tags" Target="../tags/tag80.xml"/><Relationship Id="rId69" Type="http://schemas.openxmlformats.org/officeDocument/2006/relationships/tags" Target="../tags/tag81.xml"/><Relationship Id="rId50" Type="http://schemas.openxmlformats.org/officeDocument/2006/relationships/tags" Target="../tags/tag62.xml"/><Relationship Id="rId51" Type="http://schemas.openxmlformats.org/officeDocument/2006/relationships/tags" Target="../tags/tag63.xml"/><Relationship Id="rId52" Type="http://schemas.openxmlformats.org/officeDocument/2006/relationships/tags" Target="../tags/tag64.xml"/><Relationship Id="rId53" Type="http://schemas.openxmlformats.org/officeDocument/2006/relationships/tags" Target="../tags/tag65.xml"/><Relationship Id="rId54" Type="http://schemas.openxmlformats.org/officeDocument/2006/relationships/tags" Target="../tags/tag66.xml"/><Relationship Id="rId55" Type="http://schemas.openxmlformats.org/officeDocument/2006/relationships/tags" Target="../tags/tag67.xml"/><Relationship Id="rId56" Type="http://schemas.openxmlformats.org/officeDocument/2006/relationships/tags" Target="../tags/tag68.xml"/><Relationship Id="rId57" Type="http://schemas.openxmlformats.org/officeDocument/2006/relationships/tags" Target="../tags/tag69.xml"/><Relationship Id="rId58" Type="http://schemas.openxmlformats.org/officeDocument/2006/relationships/tags" Target="../tags/tag70.xml"/><Relationship Id="rId59" Type="http://schemas.openxmlformats.org/officeDocument/2006/relationships/tags" Target="../tags/tag71.xml"/><Relationship Id="rId40" Type="http://schemas.openxmlformats.org/officeDocument/2006/relationships/tags" Target="../tags/tag52.xml"/><Relationship Id="rId41" Type="http://schemas.openxmlformats.org/officeDocument/2006/relationships/tags" Target="../tags/tag53.xml"/><Relationship Id="rId42" Type="http://schemas.openxmlformats.org/officeDocument/2006/relationships/tags" Target="../tags/tag54.xml"/><Relationship Id="rId43" Type="http://schemas.openxmlformats.org/officeDocument/2006/relationships/tags" Target="../tags/tag55.xml"/><Relationship Id="rId44" Type="http://schemas.openxmlformats.org/officeDocument/2006/relationships/tags" Target="../tags/tag56.xml"/><Relationship Id="rId45" Type="http://schemas.openxmlformats.org/officeDocument/2006/relationships/tags" Target="../tags/tag57.xml"/><Relationship Id="rId46" Type="http://schemas.openxmlformats.org/officeDocument/2006/relationships/tags" Target="../tags/tag58.xml"/><Relationship Id="rId47" Type="http://schemas.openxmlformats.org/officeDocument/2006/relationships/tags" Target="../tags/tag59.xml"/><Relationship Id="rId48" Type="http://schemas.openxmlformats.org/officeDocument/2006/relationships/tags" Target="../tags/tag60.xml"/><Relationship Id="rId49" Type="http://schemas.openxmlformats.org/officeDocument/2006/relationships/tags" Target="../tags/tag61.xml"/><Relationship Id="rId1" Type="http://schemas.openxmlformats.org/officeDocument/2006/relationships/vmlDrawing" Target="../drawings/vmlDrawing3.vml"/><Relationship Id="rId2" Type="http://schemas.openxmlformats.org/officeDocument/2006/relationships/tags" Target="../tags/tag14.xml"/><Relationship Id="rId3" Type="http://schemas.openxmlformats.org/officeDocument/2006/relationships/tags" Target="../tags/tag15.xml"/><Relationship Id="rId4" Type="http://schemas.openxmlformats.org/officeDocument/2006/relationships/tags" Target="../tags/tag16.xml"/><Relationship Id="rId5" Type="http://schemas.openxmlformats.org/officeDocument/2006/relationships/tags" Target="../tags/tag17.xml"/><Relationship Id="rId6" Type="http://schemas.openxmlformats.org/officeDocument/2006/relationships/tags" Target="../tags/tag18.xml"/><Relationship Id="rId7" Type="http://schemas.openxmlformats.org/officeDocument/2006/relationships/tags" Target="../tags/tag19.xml"/><Relationship Id="rId8" Type="http://schemas.openxmlformats.org/officeDocument/2006/relationships/tags" Target="../tags/tag20.xml"/><Relationship Id="rId9" Type="http://schemas.openxmlformats.org/officeDocument/2006/relationships/tags" Target="../tags/tag21.xml"/><Relationship Id="rId30" Type="http://schemas.openxmlformats.org/officeDocument/2006/relationships/tags" Target="../tags/tag42.xml"/><Relationship Id="rId31" Type="http://schemas.openxmlformats.org/officeDocument/2006/relationships/tags" Target="../tags/tag43.xml"/><Relationship Id="rId32" Type="http://schemas.openxmlformats.org/officeDocument/2006/relationships/tags" Target="../tags/tag44.xml"/><Relationship Id="rId33" Type="http://schemas.openxmlformats.org/officeDocument/2006/relationships/tags" Target="../tags/tag45.xml"/><Relationship Id="rId34" Type="http://schemas.openxmlformats.org/officeDocument/2006/relationships/tags" Target="../tags/tag46.xml"/><Relationship Id="rId35" Type="http://schemas.openxmlformats.org/officeDocument/2006/relationships/tags" Target="../tags/tag47.xml"/><Relationship Id="rId36" Type="http://schemas.openxmlformats.org/officeDocument/2006/relationships/tags" Target="../tags/tag48.xml"/><Relationship Id="rId37" Type="http://schemas.openxmlformats.org/officeDocument/2006/relationships/tags" Target="../tags/tag49.xml"/><Relationship Id="rId38" Type="http://schemas.openxmlformats.org/officeDocument/2006/relationships/tags" Target="../tags/tag50.xml"/><Relationship Id="rId39" Type="http://schemas.openxmlformats.org/officeDocument/2006/relationships/tags" Target="../tags/tag51.xml"/><Relationship Id="rId80" Type="http://schemas.openxmlformats.org/officeDocument/2006/relationships/image" Target="../media/image11.emf"/><Relationship Id="rId81" Type="http://schemas.openxmlformats.org/officeDocument/2006/relationships/oleObject" Target="../embeddings/oleObject7.bin"/><Relationship Id="rId82" Type="http://schemas.openxmlformats.org/officeDocument/2006/relationships/image" Target="../media/image12.emf"/><Relationship Id="rId70" Type="http://schemas.openxmlformats.org/officeDocument/2006/relationships/tags" Target="../tags/tag82.xml"/><Relationship Id="rId71" Type="http://schemas.openxmlformats.org/officeDocument/2006/relationships/tags" Target="../tags/tag83.xml"/><Relationship Id="rId72" Type="http://schemas.openxmlformats.org/officeDocument/2006/relationships/slideLayout" Target="../slideLayouts/slideLayout1.xml"/><Relationship Id="rId20" Type="http://schemas.openxmlformats.org/officeDocument/2006/relationships/tags" Target="../tags/tag32.xml"/><Relationship Id="rId21" Type="http://schemas.openxmlformats.org/officeDocument/2006/relationships/tags" Target="../tags/tag33.xml"/><Relationship Id="rId22" Type="http://schemas.openxmlformats.org/officeDocument/2006/relationships/tags" Target="../tags/tag34.xml"/><Relationship Id="rId23" Type="http://schemas.openxmlformats.org/officeDocument/2006/relationships/tags" Target="../tags/tag35.xml"/><Relationship Id="rId24" Type="http://schemas.openxmlformats.org/officeDocument/2006/relationships/tags" Target="../tags/tag36.xml"/><Relationship Id="rId25" Type="http://schemas.openxmlformats.org/officeDocument/2006/relationships/tags" Target="../tags/tag37.xml"/><Relationship Id="rId26" Type="http://schemas.openxmlformats.org/officeDocument/2006/relationships/tags" Target="../tags/tag38.xml"/><Relationship Id="rId27" Type="http://schemas.openxmlformats.org/officeDocument/2006/relationships/tags" Target="../tags/tag39.xml"/><Relationship Id="rId28" Type="http://schemas.openxmlformats.org/officeDocument/2006/relationships/tags" Target="../tags/tag40.xml"/><Relationship Id="rId29" Type="http://schemas.openxmlformats.org/officeDocument/2006/relationships/tags" Target="../tags/tag41.xml"/><Relationship Id="rId73" Type="http://schemas.openxmlformats.org/officeDocument/2006/relationships/oleObject" Target="../embeddings/oleObject3.bin"/><Relationship Id="rId74" Type="http://schemas.openxmlformats.org/officeDocument/2006/relationships/image" Target="../media/image8.emf"/><Relationship Id="rId75" Type="http://schemas.openxmlformats.org/officeDocument/2006/relationships/oleObject" Target="../embeddings/oleObject4.bin"/><Relationship Id="rId76" Type="http://schemas.openxmlformats.org/officeDocument/2006/relationships/image" Target="../media/image9.emf"/><Relationship Id="rId77" Type="http://schemas.openxmlformats.org/officeDocument/2006/relationships/oleObject" Target="../embeddings/oleObject5.bin"/><Relationship Id="rId78" Type="http://schemas.openxmlformats.org/officeDocument/2006/relationships/image" Target="../media/image10.emf"/><Relationship Id="rId79" Type="http://schemas.openxmlformats.org/officeDocument/2006/relationships/oleObject" Target="../embeddings/oleObject6.bin"/><Relationship Id="rId60" Type="http://schemas.openxmlformats.org/officeDocument/2006/relationships/tags" Target="../tags/tag72.xml"/><Relationship Id="rId61" Type="http://schemas.openxmlformats.org/officeDocument/2006/relationships/tags" Target="../tags/tag73.xml"/><Relationship Id="rId62" Type="http://schemas.openxmlformats.org/officeDocument/2006/relationships/tags" Target="../tags/tag74.xml"/><Relationship Id="rId10" Type="http://schemas.openxmlformats.org/officeDocument/2006/relationships/tags" Target="../tags/tag22.xml"/><Relationship Id="rId11" Type="http://schemas.openxmlformats.org/officeDocument/2006/relationships/tags" Target="../tags/tag23.xml"/><Relationship Id="rId12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4.vml"/><Relationship Id="rId2" Type="http://schemas.openxmlformats.org/officeDocument/2006/relationships/tags" Target="../tags/tag84.xml"/><Relationship Id="rId3" Type="http://schemas.openxmlformats.org/officeDocument/2006/relationships/tags" Target="../tags/tag85.xml"/><Relationship Id="rId4" Type="http://schemas.openxmlformats.org/officeDocument/2006/relationships/tags" Target="../tags/tag86.xml"/><Relationship Id="rId5" Type="http://schemas.openxmlformats.org/officeDocument/2006/relationships/tags" Target="../tags/tag87.xml"/><Relationship Id="rId6" Type="http://schemas.openxmlformats.org/officeDocument/2006/relationships/tags" Target="../tags/tag88.xml"/><Relationship Id="rId7" Type="http://schemas.openxmlformats.org/officeDocument/2006/relationships/tags" Target="../tags/tag89.xml"/><Relationship Id="rId8" Type="http://schemas.openxmlformats.org/officeDocument/2006/relationships/tags" Target="../tags/tag90.xml"/><Relationship Id="rId9" Type="http://schemas.openxmlformats.org/officeDocument/2006/relationships/tags" Target="../tags/tag91.xml"/><Relationship Id="rId10" Type="http://schemas.openxmlformats.org/officeDocument/2006/relationships/tags" Target="../tags/tag92.xml"/><Relationship Id="rId11" Type="http://schemas.openxmlformats.org/officeDocument/2006/relationships/tags" Target="../tags/tag93.xml"/><Relationship Id="rId12" Type="http://schemas.openxmlformats.org/officeDocument/2006/relationships/tags" Target="../tags/tag94.xml"/><Relationship Id="rId13" Type="http://schemas.openxmlformats.org/officeDocument/2006/relationships/tags" Target="../tags/tag95.xml"/><Relationship Id="rId14" Type="http://schemas.openxmlformats.org/officeDocument/2006/relationships/tags" Target="../tags/tag96.xml"/><Relationship Id="rId15" Type="http://schemas.openxmlformats.org/officeDocument/2006/relationships/tags" Target="../tags/tag97.xml"/><Relationship Id="rId16" Type="http://schemas.openxmlformats.org/officeDocument/2006/relationships/tags" Target="../tags/tag98.xml"/><Relationship Id="rId17" Type="http://schemas.openxmlformats.org/officeDocument/2006/relationships/tags" Target="../tags/tag99.xml"/><Relationship Id="rId18" Type="http://schemas.openxmlformats.org/officeDocument/2006/relationships/tags" Target="../tags/tag100.xml"/><Relationship Id="rId19" Type="http://schemas.openxmlformats.org/officeDocument/2006/relationships/tags" Target="../tags/tag101.xml"/><Relationship Id="rId30" Type="http://schemas.openxmlformats.org/officeDocument/2006/relationships/tags" Target="../tags/tag112.xml"/><Relationship Id="rId31" Type="http://schemas.openxmlformats.org/officeDocument/2006/relationships/tags" Target="../tags/tag113.xml"/><Relationship Id="rId32" Type="http://schemas.openxmlformats.org/officeDocument/2006/relationships/tags" Target="../tags/tag114.xml"/><Relationship Id="rId33" Type="http://schemas.openxmlformats.org/officeDocument/2006/relationships/tags" Target="../tags/tag115.xml"/><Relationship Id="rId34" Type="http://schemas.openxmlformats.org/officeDocument/2006/relationships/tags" Target="../tags/tag116.xml"/><Relationship Id="rId35" Type="http://schemas.openxmlformats.org/officeDocument/2006/relationships/tags" Target="../tags/tag117.xml"/><Relationship Id="rId36" Type="http://schemas.openxmlformats.org/officeDocument/2006/relationships/tags" Target="../tags/tag118.xml"/><Relationship Id="rId37" Type="http://schemas.openxmlformats.org/officeDocument/2006/relationships/tags" Target="../tags/tag119.xml"/><Relationship Id="rId38" Type="http://schemas.openxmlformats.org/officeDocument/2006/relationships/tags" Target="../tags/tag120.xml"/><Relationship Id="rId39" Type="http://schemas.openxmlformats.org/officeDocument/2006/relationships/tags" Target="../tags/tag121.xml"/><Relationship Id="rId50" Type="http://schemas.openxmlformats.org/officeDocument/2006/relationships/tags" Target="../tags/tag132.xml"/><Relationship Id="rId51" Type="http://schemas.openxmlformats.org/officeDocument/2006/relationships/tags" Target="../tags/tag133.xml"/><Relationship Id="rId52" Type="http://schemas.openxmlformats.org/officeDocument/2006/relationships/tags" Target="../tags/tag134.xml"/><Relationship Id="rId53" Type="http://schemas.openxmlformats.org/officeDocument/2006/relationships/tags" Target="../tags/tag135.xml"/><Relationship Id="rId54" Type="http://schemas.openxmlformats.org/officeDocument/2006/relationships/tags" Target="../tags/tag136.xml"/><Relationship Id="rId55" Type="http://schemas.openxmlformats.org/officeDocument/2006/relationships/tags" Target="../tags/tag137.xml"/><Relationship Id="rId56" Type="http://schemas.openxmlformats.org/officeDocument/2006/relationships/tags" Target="../tags/tag138.xml"/><Relationship Id="rId57" Type="http://schemas.openxmlformats.org/officeDocument/2006/relationships/tags" Target="../tags/tag139.xml"/><Relationship Id="rId58" Type="http://schemas.openxmlformats.org/officeDocument/2006/relationships/tags" Target="../tags/tag140.xml"/><Relationship Id="rId59" Type="http://schemas.openxmlformats.org/officeDocument/2006/relationships/tags" Target="../tags/tag141.xml"/><Relationship Id="rId70" Type="http://schemas.openxmlformats.org/officeDocument/2006/relationships/tags" Target="../tags/tag152.xml"/><Relationship Id="rId71" Type="http://schemas.openxmlformats.org/officeDocument/2006/relationships/tags" Target="../tags/tag153.xml"/><Relationship Id="rId72" Type="http://schemas.openxmlformats.org/officeDocument/2006/relationships/tags" Target="../tags/tag154.xml"/><Relationship Id="rId73" Type="http://schemas.openxmlformats.org/officeDocument/2006/relationships/tags" Target="../tags/tag155.xml"/><Relationship Id="rId74" Type="http://schemas.openxmlformats.org/officeDocument/2006/relationships/tags" Target="../tags/tag156.xml"/><Relationship Id="rId75" Type="http://schemas.openxmlformats.org/officeDocument/2006/relationships/tags" Target="../tags/tag157.xml"/><Relationship Id="rId76" Type="http://schemas.openxmlformats.org/officeDocument/2006/relationships/tags" Target="../tags/tag158.xml"/><Relationship Id="rId77" Type="http://schemas.openxmlformats.org/officeDocument/2006/relationships/tags" Target="../tags/tag159.xml"/><Relationship Id="rId78" Type="http://schemas.openxmlformats.org/officeDocument/2006/relationships/tags" Target="../tags/tag160.xml"/><Relationship Id="rId79" Type="http://schemas.openxmlformats.org/officeDocument/2006/relationships/tags" Target="../tags/tag161.xml"/><Relationship Id="rId90" Type="http://schemas.openxmlformats.org/officeDocument/2006/relationships/image" Target="../media/image14.emf"/><Relationship Id="rId91" Type="http://schemas.openxmlformats.org/officeDocument/2006/relationships/oleObject" Target="../embeddings/oleObject11.bin"/><Relationship Id="rId92" Type="http://schemas.openxmlformats.org/officeDocument/2006/relationships/image" Target="../media/image15.emf"/><Relationship Id="rId20" Type="http://schemas.openxmlformats.org/officeDocument/2006/relationships/tags" Target="../tags/tag102.xml"/><Relationship Id="rId21" Type="http://schemas.openxmlformats.org/officeDocument/2006/relationships/tags" Target="../tags/tag103.xml"/><Relationship Id="rId22" Type="http://schemas.openxmlformats.org/officeDocument/2006/relationships/tags" Target="../tags/tag104.xml"/><Relationship Id="rId23" Type="http://schemas.openxmlformats.org/officeDocument/2006/relationships/tags" Target="../tags/tag105.xml"/><Relationship Id="rId24" Type="http://schemas.openxmlformats.org/officeDocument/2006/relationships/tags" Target="../tags/tag106.xml"/><Relationship Id="rId25" Type="http://schemas.openxmlformats.org/officeDocument/2006/relationships/tags" Target="../tags/tag107.xml"/><Relationship Id="rId26" Type="http://schemas.openxmlformats.org/officeDocument/2006/relationships/tags" Target="../tags/tag108.xml"/><Relationship Id="rId27" Type="http://schemas.openxmlformats.org/officeDocument/2006/relationships/tags" Target="../tags/tag109.xml"/><Relationship Id="rId28" Type="http://schemas.openxmlformats.org/officeDocument/2006/relationships/tags" Target="../tags/tag110.xml"/><Relationship Id="rId29" Type="http://schemas.openxmlformats.org/officeDocument/2006/relationships/tags" Target="../tags/tag111.xml"/><Relationship Id="rId40" Type="http://schemas.openxmlformats.org/officeDocument/2006/relationships/tags" Target="../tags/tag122.xml"/><Relationship Id="rId41" Type="http://schemas.openxmlformats.org/officeDocument/2006/relationships/tags" Target="../tags/tag123.xml"/><Relationship Id="rId42" Type="http://schemas.openxmlformats.org/officeDocument/2006/relationships/tags" Target="../tags/tag124.xml"/><Relationship Id="rId43" Type="http://schemas.openxmlformats.org/officeDocument/2006/relationships/tags" Target="../tags/tag125.xml"/><Relationship Id="rId44" Type="http://schemas.openxmlformats.org/officeDocument/2006/relationships/tags" Target="../tags/tag126.xml"/><Relationship Id="rId45" Type="http://schemas.openxmlformats.org/officeDocument/2006/relationships/tags" Target="../tags/tag127.xml"/><Relationship Id="rId46" Type="http://schemas.openxmlformats.org/officeDocument/2006/relationships/tags" Target="../tags/tag128.xml"/><Relationship Id="rId47" Type="http://schemas.openxmlformats.org/officeDocument/2006/relationships/tags" Target="../tags/tag129.xml"/><Relationship Id="rId48" Type="http://schemas.openxmlformats.org/officeDocument/2006/relationships/tags" Target="../tags/tag130.xml"/><Relationship Id="rId49" Type="http://schemas.openxmlformats.org/officeDocument/2006/relationships/tags" Target="../tags/tag131.xml"/><Relationship Id="rId60" Type="http://schemas.openxmlformats.org/officeDocument/2006/relationships/tags" Target="../tags/tag142.xml"/><Relationship Id="rId61" Type="http://schemas.openxmlformats.org/officeDocument/2006/relationships/tags" Target="../tags/tag143.xml"/><Relationship Id="rId62" Type="http://schemas.openxmlformats.org/officeDocument/2006/relationships/tags" Target="../tags/tag144.xml"/><Relationship Id="rId63" Type="http://schemas.openxmlformats.org/officeDocument/2006/relationships/tags" Target="../tags/tag145.xml"/><Relationship Id="rId64" Type="http://schemas.openxmlformats.org/officeDocument/2006/relationships/tags" Target="../tags/tag146.xml"/><Relationship Id="rId65" Type="http://schemas.openxmlformats.org/officeDocument/2006/relationships/tags" Target="../tags/tag147.xml"/><Relationship Id="rId66" Type="http://schemas.openxmlformats.org/officeDocument/2006/relationships/tags" Target="../tags/tag148.xml"/><Relationship Id="rId67" Type="http://schemas.openxmlformats.org/officeDocument/2006/relationships/tags" Target="../tags/tag149.xml"/><Relationship Id="rId68" Type="http://schemas.openxmlformats.org/officeDocument/2006/relationships/tags" Target="../tags/tag150.xml"/><Relationship Id="rId69" Type="http://schemas.openxmlformats.org/officeDocument/2006/relationships/tags" Target="../tags/tag151.xml"/><Relationship Id="rId80" Type="http://schemas.openxmlformats.org/officeDocument/2006/relationships/tags" Target="../tags/tag162.xml"/><Relationship Id="rId81" Type="http://schemas.openxmlformats.org/officeDocument/2006/relationships/tags" Target="../tags/tag163.xml"/><Relationship Id="rId82" Type="http://schemas.openxmlformats.org/officeDocument/2006/relationships/tags" Target="../tags/tag164.xml"/><Relationship Id="rId83" Type="http://schemas.openxmlformats.org/officeDocument/2006/relationships/slideLayout" Target="../slideLayouts/slideLayout1.xml"/><Relationship Id="rId84" Type="http://schemas.openxmlformats.org/officeDocument/2006/relationships/notesSlide" Target="../notesSlides/notesSlide3.xml"/><Relationship Id="rId85" Type="http://schemas.openxmlformats.org/officeDocument/2006/relationships/oleObject" Target="../embeddings/oleObject8.bin"/><Relationship Id="rId86" Type="http://schemas.openxmlformats.org/officeDocument/2006/relationships/image" Target="../media/image8.emf"/><Relationship Id="rId87" Type="http://schemas.openxmlformats.org/officeDocument/2006/relationships/oleObject" Target="../embeddings/oleObject9.bin"/><Relationship Id="rId88" Type="http://schemas.openxmlformats.org/officeDocument/2006/relationships/image" Target="../media/image13.emf"/><Relationship Id="rId8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76.xml"/><Relationship Id="rId14" Type="http://schemas.openxmlformats.org/officeDocument/2006/relationships/tags" Target="../tags/tag177.xml"/><Relationship Id="rId15" Type="http://schemas.openxmlformats.org/officeDocument/2006/relationships/tags" Target="../tags/tag178.xml"/><Relationship Id="rId16" Type="http://schemas.openxmlformats.org/officeDocument/2006/relationships/tags" Target="../tags/tag179.xml"/><Relationship Id="rId17" Type="http://schemas.openxmlformats.org/officeDocument/2006/relationships/tags" Target="../tags/tag180.xml"/><Relationship Id="rId18" Type="http://schemas.openxmlformats.org/officeDocument/2006/relationships/tags" Target="../tags/tag181.xml"/><Relationship Id="rId19" Type="http://schemas.openxmlformats.org/officeDocument/2006/relationships/tags" Target="../tags/tag182.xml"/><Relationship Id="rId63" Type="http://schemas.openxmlformats.org/officeDocument/2006/relationships/oleObject" Target="../embeddings/oleObject15.bin"/><Relationship Id="rId64" Type="http://schemas.openxmlformats.org/officeDocument/2006/relationships/image" Target="../media/image18.emf"/><Relationship Id="rId50" Type="http://schemas.openxmlformats.org/officeDocument/2006/relationships/tags" Target="../tags/tag213.xml"/><Relationship Id="rId51" Type="http://schemas.openxmlformats.org/officeDocument/2006/relationships/tags" Target="../tags/tag214.xml"/><Relationship Id="rId52" Type="http://schemas.openxmlformats.org/officeDocument/2006/relationships/tags" Target="../tags/tag215.xml"/><Relationship Id="rId53" Type="http://schemas.openxmlformats.org/officeDocument/2006/relationships/tags" Target="../tags/tag216.xml"/><Relationship Id="rId54" Type="http://schemas.openxmlformats.org/officeDocument/2006/relationships/tags" Target="../tags/tag217.xml"/><Relationship Id="rId55" Type="http://schemas.openxmlformats.org/officeDocument/2006/relationships/slideLayout" Target="../slideLayouts/slideLayout1.xml"/><Relationship Id="rId56" Type="http://schemas.openxmlformats.org/officeDocument/2006/relationships/notesSlide" Target="../notesSlides/notesSlide4.xml"/><Relationship Id="rId57" Type="http://schemas.openxmlformats.org/officeDocument/2006/relationships/oleObject" Target="../embeddings/oleObject12.bin"/><Relationship Id="rId58" Type="http://schemas.openxmlformats.org/officeDocument/2006/relationships/image" Target="../media/image8.emf"/><Relationship Id="rId59" Type="http://schemas.openxmlformats.org/officeDocument/2006/relationships/oleObject" Target="../embeddings/oleObject13.bin"/><Relationship Id="rId40" Type="http://schemas.openxmlformats.org/officeDocument/2006/relationships/tags" Target="../tags/tag203.xml"/><Relationship Id="rId41" Type="http://schemas.openxmlformats.org/officeDocument/2006/relationships/tags" Target="../tags/tag204.xml"/><Relationship Id="rId42" Type="http://schemas.openxmlformats.org/officeDocument/2006/relationships/tags" Target="../tags/tag205.xml"/><Relationship Id="rId43" Type="http://schemas.openxmlformats.org/officeDocument/2006/relationships/tags" Target="../tags/tag206.xml"/><Relationship Id="rId44" Type="http://schemas.openxmlformats.org/officeDocument/2006/relationships/tags" Target="../tags/tag207.xml"/><Relationship Id="rId45" Type="http://schemas.openxmlformats.org/officeDocument/2006/relationships/tags" Target="../tags/tag208.xml"/><Relationship Id="rId46" Type="http://schemas.openxmlformats.org/officeDocument/2006/relationships/tags" Target="../tags/tag209.xml"/><Relationship Id="rId47" Type="http://schemas.openxmlformats.org/officeDocument/2006/relationships/tags" Target="../tags/tag210.xml"/><Relationship Id="rId48" Type="http://schemas.openxmlformats.org/officeDocument/2006/relationships/tags" Target="../tags/tag211.xml"/><Relationship Id="rId49" Type="http://schemas.openxmlformats.org/officeDocument/2006/relationships/tags" Target="../tags/tag212.xml"/><Relationship Id="rId1" Type="http://schemas.openxmlformats.org/officeDocument/2006/relationships/vmlDrawing" Target="../drawings/vmlDrawing5.vml"/><Relationship Id="rId2" Type="http://schemas.openxmlformats.org/officeDocument/2006/relationships/tags" Target="../tags/tag165.xml"/><Relationship Id="rId3" Type="http://schemas.openxmlformats.org/officeDocument/2006/relationships/tags" Target="../tags/tag166.xml"/><Relationship Id="rId4" Type="http://schemas.openxmlformats.org/officeDocument/2006/relationships/tags" Target="../tags/tag167.xml"/><Relationship Id="rId5" Type="http://schemas.openxmlformats.org/officeDocument/2006/relationships/tags" Target="../tags/tag168.xml"/><Relationship Id="rId6" Type="http://schemas.openxmlformats.org/officeDocument/2006/relationships/tags" Target="../tags/tag169.xml"/><Relationship Id="rId7" Type="http://schemas.openxmlformats.org/officeDocument/2006/relationships/tags" Target="../tags/tag170.xml"/><Relationship Id="rId8" Type="http://schemas.openxmlformats.org/officeDocument/2006/relationships/tags" Target="../tags/tag171.xml"/><Relationship Id="rId9" Type="http://schemas.openxmlformats.org/officeDocument/2006/relationships/tags" Target="../tags/tag172.xml"/><Relationship Id="rId30" Type="http://schemas.openxmlformats.org/officeDocument/2006/relationships/tags" Target="../tags/tag193.xml"/><Relationship Id="rId31" Type="http://schemas.openxmlformats.org/officeDocument/2006/relationships/tags" Target="../tags/tag194.xml"/><Relationship Id="rId32" Type="http://schemas.openxmlformats.org/officeDocument/2006/relationships/tags" Target="../tags/tag195.xml"/><Relationship Id="rId33" Type="http://schemas.openxmlformats.org/officeDocument/2006/relationships/tags" Target="../tags/tag196.xml"/><Relationship Id="rId34" Type="http://schemas.openxmlformats.org/officeDocument/2006/relationships/tags" Target="../tags/tag197.xml"/><Relationship Id="rId35" Type="http://schemas.openxmlformats.org/officeDocument/2006/relationships/tags" Target="../tags/tag198.xml"/><Relationship Id="rId36" Type="http://schemas.openxmlformats.org/officeDocument/2006/relationships/tags" Target="../tags/tag199.xml"/><Relationship Id="rId37" Type="http://schemas.openxmlformats.org/officeDocument/2006/relationships/tags" Target="../tags/tag200.xml"/><Relationship Id="rId38" Type="http://schemas.openxmlformats.org/officeDocument/2006/relationships/tags" Target="../tags/tag201.xml"/><Relationship Id="rId39" Type="http://schemas.openxmlformats.org/officeDocument/2006/relationships/tags" Target="../tags/tag202.xml"/><Relationship Id="rId20" Type="http://schemas.openxmlformats.org/officeDocument/2006/relationships/tags" Target="../tags/tag183.xml"/><Relationship Id="rId21" Type="http://schemas.openxmlformats.org/officeDocument/2006/relationships/tags" Target="../tags/tag184.xml"/><Relationship Id="rId22" Type="http://schemas.openxmlformats.org/officeDocument/2006/relationships/tags" Target="../tags/tag185.xml"/><Relationship Id="rId23" Type="http://schemas.openxmlformats.org/officeDocument/2006/relationships/tags" Target="../tags/tag186.xml"/><Relationship Id="rId24" Type="http://schemas.openxmlformats.org/officeDocument/2006/relationships/tags" Target="../tags/tag187.xml"/><Relationship Id="rId25" Type="http://schemas.openxmlformats.org/officeDocument/2006/relationships/tags" Target="../tags/tag188.xml"/><Relationship Id="rId26" Type="http://schemas.openxmlformats.org/officeDocument/2006/relationships/tags" Target="../tags/tag189.xml"/><Relationship Id="rId27" Type="http://schemas.openxmlformats.org/officeDocument/2006/relationships/tags" Target="../tags/tag190.xml"/><Relationship Id="rId28" Type="http://schemas.openxmlformats.org/officeDocument/2006/relationships/tags" Target="../tags/tag191.xml"/><Relationship Id="rId29" Type="http://schemas.openxmlformats.org/officeDocument/2006/relationships/tags" Target="../tags/tag192.xml"/><Relationship Id="rId60" Type="http://schemas.openxmlformats.org/officeDocument/2006/relationships/image" Target="../media/image16.emf"/><Relationship Id="rId61" Type="http://schemas.openxmlformats.org/officeDocument/2006/relationships/oleObject" Target="../embeddings/oleObject14.bin"/><Relationship Id="rId62" Type="http://schemas.openxmlformats.org/officeDocument/2006/relationships/image" Target="../media/image17.emf"/><Relationship Id="rId10" Type="http://schemas.openxmlformats.org/officeDocument/2006/relationships/tags" Target="../tags/tag173.xml"/><Relationship Id="rId11" Type="http://schemas.openxmlformats.org/officeDocument/2006/relationships/tags" Target="../tags/tag174.xml"/><Relationship Id="rId12" Type="http://schemas.openxmlformats.org/officeDocument/2006/relationships/tags" Target="../tags/tag175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29.xml"/><Relationship Id="rId14" Type="http://schemas.openxmlformats.org/officeDocument/2006/relationships/tags" Target="../tags/tag230.xml"/><Relationship Id="rId15" Type="http://schemas.openxmlformats.org/officeDocument/2006/relationships/tags" Target="../tags/tag231.xml"/><Relationship Id="rId16" Type="http://schemas.openxmlformats.org/officeDocument/2006/relationships/tags" Target="../tags/tag232.xml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63" Type="http://schemas.openxmlformats.org/officeDocument/2006/relationships/oleObject" Target="../embeddings/oleObject17.bin"/><Relationship Id="rId64" Type="http://schemas.openxmlformats.org/officeDocument/2006/relationships/image" Target="../media/image19.emf"/><Relationship Id="rId65" Type="http://schemas.openxmlformats.org/officeDocument/2006/relationships/image" Target="../media/image22.jpeg"/><Relationship Id="rId66" Type="http://schemas.openxmlformats.org/officeDocument/2006/relationships/hyperlink" Target="http://tdc.dk/" TargetMode="External"/><Relationship Id="rId67" Type="http://schemas.openxmlformats.org/officeDocument/2006/relationships/image" Target="../media/image23.png"/><Relationship Id="rId68" Type="http://schemas.openxmlformats.org/officeDocument/2006/relationships/oleObject" Target="../embeddings/oleObject18.bin"/><Relationship Id="rId69" Type="http://schemas.openxmlformats.org/officeDocument/2006/relationships/image" Target="../media/image20.emf"/><Relationship Id="rId50" Type="http://schemas.openxmlformats.org/officeDocument/2006/relationships/tags" Target="../tags/tag266.xml"/><Relationship Id="rId51" Type="http://schemas.openxmlformats.org/officeDocument/2006/relationships/tags" Target="../tags/tag267.xml"/><Relationship Id="rId52" Type="http://schemas.openxmlformats.org/officeDocument/2006/relationships/tags" Target="../tags/tag268.xml"/><Relationship Id="rId53" Type="http://schemas.openxmlformats.org/officeDocument/2006/relationships/tags" Target="../tags/tag269.xml"/><Relationship Id="rId54" Type="http://schemas.openxmlformats.org/officeDocument/2006/relationships/tags" Target="../tags/tag270.xml"/><Relationship Id="rId55" Type="http://schemas.openxmlformats.org/officeDocument/2006/relationships/tags" Target="../tags/tag271.xml"/><Relationship Id="rId56" Type="http://schemas.openxmlformats.org/officeDocument/2006/relationships/tags" Target="../tags/tag272.xml"/><Relationship Id="rId57" Type="http://schemas.openxmlformats.org/officeDocument/2006/relationships/tags" Target="../tags/tag273.xml"/><Relationship Id="rId58" Type="http://schemas.openxmlformats.org/officeDocument/2006/relationships/tags" Target="../tags/tag274.xml"/><Relationship Id="rId59" Type="http://schemas.openxmlformats.org/officeDocument/2006/relationships/slideLayout" Target="../slideLayouts/slideLayout1.xml"/><Relationship Id="rId40" Type="http://schemas.openxmlformats.org/officeDocument/2006/relationships/tags" Target="../tags/tag256.xml"/><Relationship Id="rId41" Type="http://schemas.openxmlformats.org/officeDocument/2006/relationships/tags" Target="../tags/tag257.xml"/><Relationship Id="rId42" Type="http://schemas.openxmlformats.org/officeDocument/2006/relationships/tags" Target="../tags/tag258.xml"/><Relationship Id="rId43" Type="http://schemas.openxmlformats.org/officeDocument/2006/relationships/tags" Target="../tags/tag259.xml"/><Relationship Id="rId44" Type="http://schemas.openxmlformats.org/officeDocument/2006/relationships/tags" Target="../tags/tag260.xml"/><Relationship Id="rId45" Type="http://schemas.openxmlformats.org/officeDocument/2006/relationships/tags" Target="../tags/tag261.xml"/><Relationship Id="rId46" Type="http://schemas.openxmlformats.org/officeDocument/2006/relationships/tags" Target="../tags/tag262.xml"/><Relationship Id="rId47" Type="http://schemas.openxmlformats.org/officeDocument/2006/relationships/tags" Target="../tags/tag263.xml"/><Relationship Id="rId48" Type="http://schemas.openxmlformats.org/officeDocument/2006/relationships/tags" Target="../tags/tag264.xml"/><Relationship Id="rId49" Type="http://schemas.openxmlformats.org/officeDocument/2006/relationships/tags" Target="../tags/tag265.xml"/><Relationship Id="rId1" Type="http://schemas.openxmlformats.org/officeDocument/2006/relationships/vmlDrawing" Target="../drawings/vmlDrawing6.vml"/><Relationship Id="rId2" Type="http://schemas.openxmlformats.org/officeDocument/2006/relationships/tags" Target="../tags/tag218.xml"/><Relationship Id="rId3" Type="http://schemas.openxmlformats.org/officeDocument/2006/relationships/tags" Target="../tags/tag219.xml"/><Relationship Id="rId4" Type="http://schemas.openxmlformats.org/officeDocument/2006/relationships/tags" Target="../tags/tag220.xml"/><Relationship Id="rId5" Type="http://schemas.openxmlformats.org/officeDocument/2006/relationships/tags" Target="../tags/tag221.xml"/><Relationship Id="rId6" Type="http://schemas.openxmlformats.org/officeDocument/2006/relationships/tags" Target="../tags/tag222.xml"/><Relationship Id="rId7" Type="http://schemas.openxmlformats.org/officeDocument/2006/relationships/tags" Target="../tags/tag223.xml"/><Relationship Id="rId8" Type="http://schemas.openxmlformats.org/officeDocument/2006/relationships/tags" Target="../tags/tag224.xml"/><Relationship Id="rId9" Type="http://schemas.openxmlformats.org/officeDocument/2006/relationships/tags" Target="../tags/tag225.xml"/><Relationship Id="rId30" Type="http://schemas.openxmlformats.org/officeDocument/2006/relationships/tags" Target="../tags/tag246.xml"/><Relationship Id="rId31" Type="http://schemas.openxmlformats.org/officeDocument/2006/relationships/tags" Target="../tags/tag247.xml"/><Relationship Id="rId32" Type="http://schemas.openxmlformats.org/officeDocument/2006/relationships/tags" Target="../tags/tag248.xml"/><Relationship Id="rId33" Type="http://schemas.openxmlformats.org/officeDocument/2006/relationships/tags" Target="../tags/tag249.xml"/><Relationship Id="rId34" Type="http://schemas.openxmlformats.org/officeDocument/2006/relationships/tags" Target="../tags/tag250.xml"/><Relationship Id="rId35" Type="http://schemas.openxmlformats.org/officeDocument/2006/relationships/tags" Target="../tags/tag251.xml"/><Relationship Id="rId36" Type="http://schemas.openxmlformats.org/officeDocument/2006/relationships/tags" Target="../tags/tag252.xml"/><Relationship Id="rId37" Type="http://schemas.openxmlformats.org/officeDocument/2006/relationships/tags" Target="../tags/tag253.xml"/><Relationship Id="rId38" Type="http://schemas.openxmlformats.org/officeDocument/2006/relationships/tags" Target="../tags/tag254.xml"/><Relationship Id="rId39" Type="http://schemas.openxmlformats.org/officeDocument/2006/relationships/tags" Target="../tags/tag255.xml"/><Relationship Id="rId70" Type="http://schemas.openxmlformats.org/officeDocument/2006/relationships/oleObject" Target="../embeddings/oleObject19.bin"/><Relationship Id="rId71" Type="http://schemas.openxmlformats.org/officeDocument/2006/relationships/image" Target="../media/image21.emf"/><Relationship Id="rId20" Type="http://schemas.openxmlformats.org/officeDocument/2006/relationships/tags" Target="../tags/tag236.xml"/><Relationship Id="rId21" Type="http://schemas.openxmlformats.org/officeDocument/2006/relationships/tags" Target="../tags/tag237.xml"/><Relationship Id="rId22" Type="http://schemas.openxmlformats.org/officeDocument/2006/relationships/tags" Target="../tags/tag238.xml"/><Relationship Id="rId23" Type="http://schemas.openxmlformats.org/officeDocument/2006/relationships/tags" Target="../tags/tag239.xml"/><Relationship Id="rId24" Type="http://schemas.openxmlformats.org/officeDocument/2006/relationships/tags" Target="../tags/tag240.xml"/><Relationship Id="rId25" Type="http://schemas.openxmlformats.org/officeDocument/2006/relationships/tags" Target="../tags/tag241.xml"/><Relationship Id="rId26" Type="http://schemas.openxmlformats.org/officeDocument/2006/relationships/tags" Target="../tags/tag242.xml"/><Relationship Id="rId27" Type="http://schemas.openxmlformats.org/officeDocument/2006/relationships/tags" Target="../tags/tag243.xml"/><Relationship Id="rId28" Type="http://schemas.openxmlformats.org/officeDocument/2006/relationships/tags" Target="../tags/tag244.xml"/><Relationship Id="rId29" Type="http://schemas.openxmlformats.org/officeDocument/2006/relationships/tags" Target="../tags/tag245.xml"/><Relationship Id="rId60" Type="http://schemas.openxmlformats.org/officeDocument/2006/relationships/notesSlide" Target="../notesSlides/notesSlide5.xml"/><Relationship Id="rId61" Type="http://schemas.openxmlformats.org/officeDocument/2006/relationships/oleObject" Target="../embeddings/oleObject16.bin"/><Relationship Id="rId62" Type="http://schemas.openxmlformats.org/officeDocument/2006/relationships/image" Target="../media/image8.emf"/><Relationship Id="rId10" Type="http://schemas.openxmlformats.org/officeDocument/2006/relationships/tags" Target="../tags/tag226.xml"/><Relationship Id="rId11" Type="http://schemas.openxmlformats.org/officeDocument/2006/relationships/tags" Target="../tags/tag227.xml"/><Relationship Id="rId12" Type="http://schemas.openxmlformats.org/officeDocument/2006/relationships/tags" Target="../tags/tag228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Relationship Id="rId13" Type="http://schemas.openxmlformats.org/officeDocument/2006/relationships/oleObject" Target="../embeddings/oleObject20.bin"/><Relationship Id="rId14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tags" Target="../tags/tag275.xml"/><Relationship Id="rId3" Type="http://schemas.openxmlformats.org/officeDocument/2006/relationships/tags" Target="../tags/tag276.xml"/><Relationship Id="rId4" Type="http://schemas.openxmlformats.org/officeDocument/2006/relationships/tags" Target="../tags/tag277.xml"/><Relationship Id="rId5" Type="http://schemas.openxmlformats.org/officeDocument/2006/relationships/tags" Target="../tags/tag278.xml"/><Relationship Id="rId6" Type="http://schemas.openxmlformats.org/officeDocument/2006/relationships/tags" Target="../tags/tag279.xml"/><Relationship Id="rId7" Type="http://schemas.openxmlformats.org/officeDocument/2006/relationships/tags" Target="../tags/tag280.xml"/><Relationship Id="rId8" Type="http://schemas.openxmlformats.org/officeDocument/2006/relationships/tags" Target="../tags/tag281.xml"/><Relationship Id="rId9" Type="http://schemas.openxmlformats.org/officeDocument/2006/relationships/tags" Target="../tags/tag282.xml"/><Relationship Id="rId10" Type="http://schemas.openxmlformats.org/officeDocument/2006/relationships/tags" Target="../tags/tag28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85.xml"/><Relationship Id="rId4" Type="http://schemas.openxmlformats.org/officeDocument/2006/relationships/tags" Target="../tags/tag286.xml"/><Relationship Id="rId5" Type="http://schemas.openxmlformats.org/officeDocument/2006/relationships/tags" Target="../tags/tag287.xml"/><Relationship Id="rId6" Type="http://schemas.openxmlformats.org/officeDocument/2006/relationships/tags" Target="../tags/tag288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Relationship Id="rId9" Type="http://schemas.openxmlformats.org/officeDocument/2006/relationships/oleObject" Target="../embeddings/oleObject21.bin"/><Relationship Id="rId10" Type="http://schemas.openxmlformats.org/officeDocument/2006/relationships/image" Target="../media/image8.emf"/><Relationship Id="rId1" Type="http://schemas.openxmlformats.org/officeDocument/2006/relationships/vmlDrawing" Target="../drawings/vmlDrawing8.vml"/><Relationship Id="rId2" Type="http://schemas.openxmlformats.org/officeDocument/2006/relationships/tags" Target="../tags/tag28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96.xml"/><Relationship Id="rId20" Type="http://schemas.openxmlformats.org/officeDocument/2006/relationships/oleObject" Target="../embeddings/oleObject22.bin"/><Relationship Id="rId21" Type="http://schemas.openxmlformats.org/officeDocument/2006/relationships/image" Target="../media/image8.emf"/><Relationship Id="rId22" Type="http://schemas.openxmlformats.org/officeDocument/2006/relationships/oleObject" Target="../embeddings/oleObject23.bin"/><Relationship Id="rId23" Type="http://schemas.openxmlformats.org/officeDocument/2006/relationships/image" Target="../media/image24.emf"/><Relationship Id="rId10" Type="http://schemas.openxmlformats.org/officeDocument/2006/relationships/tags" Target="../tags/tag297.xml"/><Relationship Id="rId11" Type="http://schemas.openxmlformats.org/officeDocument/2006/relationships/tags" Target="../tags/tag298.xml"/><Relationship Id="rId12" Type="http://schemas.openxmlformats.org/officeDocument/2006/relationships/tags" Target="../tags/tag299.xml"/><Relationship Id="rId13" Type="http://schemas.openxmlformats.org/officeDocument/2006/relationships/tags" Target="../tags/tag300.xml"/><Relationship Id="rId14" Type="http://schemas.openxmlformats.org/officeDocument/2006/relationships/tags" Target="../tags/tag301.xml"/><Relationship Id="rId15" Type="http://schemas.openxmlformats.org/officeDocument/2006/relationships/tags" Target="../tags/tag302.xml"/><Relationship Id="rId16" Type="http://schemas.openxmlformats.org/officeDocument/2006/relationships/tags" Target="../tags/tag303.xml"/><Relationship Id="rId17" Type="http://schemas.openxmlformats.org/officeDocument/2006/relationships/tags" Target="../tags/tag304.xml"/><Relationship Id="rId18" Type="http://schemas.openxmlformats.org/officeDocument/2006/relationships/tags" Target="../tags/tag305.xml"/><Relationship Id="rId19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2" Type="http://schemas.openxmlformats.org/officeDocument/2006/relationships/tags" Target="../tags/tag289.xml"/><Relationship Id="rId3" Type="http://schemas.openxmlformats.org/officeDocument/2006/relationships/tags" Target="../tags/tag290.xml"/><Relationship Id="rId4" Type="http://schemas.openxmlformats.org/officeDocument/2006/relationships/tags" Target="../tags/tag291.xml"/><Relationship Id="rId5" Type="http://schemas.openxmlformats.org/officeDocument/2006/relationships/tags" Target="../tags/tag292.xml"/><Relationship Id="rId6" Type="http://schemas.openxmlformats.org/officeDocument/2006/relationships/tags" Target="../tags/tag293.xml"/><Relationship Id="rId7" Type="http://schemas.openxmlformats.org/officeDocument/2006/relationships/tags" Target="../tags/tag294.xml"/><Relationship Id="rId8" Type="http://schemas.openxmlformats.org/officeDocument/2006/relationships/tags" Target="../tags/tag2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tags" Target="../tags/tag306.xml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08.xml"/><Relationship Id="rId4" Type="http://schemas.openxmlformats.org/officeDocument/2006/relationships/tags" Target="../tags/tag309.xml"/><Relationship Id="rId5" Type="http://schemas.openxmlformats.org/officeDocument/2006/relationships/tags" Target="../tags/tag310.xml"/><Relationship Id="rId6" Type="http://schemas.openxmlformats.org/officeDocument/2006/relationships/tags" Target="../tags/tag311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Relationship Id="rId9" Type="http://schemas.openxmlformats.org/officeDocument/2006/relationships/oleObject" Target="../embeddings/oleObject24.bin"/><Relationship Id="rId10" Type="http://schemas.openxmlformats.org/officeDocument/2006/relationships/image" Target="../media/image8.emf"/><Relationship Id="rId1" Type="http://schemas.openxmlformats.org/officeDocument/2006/relationships/vmlDrawing" Target="../drawings/vmlDrawing10.vml"/><Relationship Id="rId2" Type="http://schemas.openxmlformats.org/officeDocument/2006/relationships/tags" Target="../tags/tag30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13.xml"/><Relationship Id="rId4" Type="http://schemas.openxmlformats.org/officeDocument/2006/relationships/tags" Target="../tags/tag314.xml"/><Relationship Id="rId5" Type="http://schemas.openxmlformats.org/officeDocument/2006/relationships/tags" Target="../tags/tag315.xml"/><Relationship Id="rId6" Type="http://schemas.openxmlformats.org/officeDocument/2006/relationships/tags" Target="../tags/tag316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Relationship Id="rId9" Type="http://schemas.openxmlformats.org/officeDocument/2006/relationships/oleObject" Target="../embeddings/oleObject25.bin"/><Relationship Id="rId10" Type="http://schemas.openxmlformats.org/officeDocument/2006/relationships/image" Target="../media/image2.emf"/><Relationship Id="rId1" Type="http://schemas.openxmlformats.org/officeDocument/2006/relationships/vmlDrawing" Target="../drawings/vmlDrawing11.vml"/><Relationship Id="rId2" Type="http://schemas.openxmlformats.org/officeDocument/2006/relationships/tags" Target="../tags/tag312.xml"/></Relationships>
</file>

<file path=ppt/slides/_rels/slide14.xml.rels><?xml version="1.0" encoding="UTF-8" standalone="yes"?>
<Relationships xmlns="http://schemas.openxmlformats.org/package/2006/relationships"><Relationship Id="rId20" Type="http://schemas.openxmlformats.org/officeDocument/2006/relationships/tags" Target="../tags/tag335.xml"/><Relationship Id="rId21" Type="http://schemas.openxmlformats.org/officeDocument/2006/relationships/tags" Target="../tags/tag336.xml"/><Relationship Id="rId22" Type="http://schemas.openxmlformats.org/officeDocument/2006/relationships/tags" Target="../tags/tag337.xml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10.xml"/><Relationship Id="rId25" Type="http://schemas.openxmlformats.org/officeDocument/2006/relationships/oleObject" Target="../embeddings/oleObject26.bin"/><Relationship Id="rId26" Type="http://schemas.openxmlformats.org/officeDocument/2006/relationships/image" Target="../media/image2.emf"/><Relationship Id="rId27" Type="http://schemas.openxmlformats.org/officeDocument/2006/relationships/diagramData" Target="../diagrams/data1.xml"/><Relationship Id="rId28" Type="http://schemas.openxmlformats.org/officeDocument/2006/relationships/diagramLayout" Target="../diagrams/layout1.xml"/><Relationship Id="rId29" Type="http://schemas.openxmlformats.org/officeDocument/2006/relationships/diagramQuickStyle" Target="../diagrams/quickStyle1.xml"/><Relationship Id="rId1" Type="http://schemas.openxmlformats.org/officeDocument/2006/relationships/vmlDrawing" Target="../drawings/vmlDrawing12.vml"/><Relationship Id="rId2" Type="http://schemas.openxmlformats.org/officeDocument/2006/relationships/tags" Target="../tags/tag317.xml"/><Relationship Id="rId3" Type="http://schemas.openxmlformats.org/officeDocument/2006/relationships/tags" Target="../tags/tag318.xml"/><Relationship Id="rId4" Type="http://schemas.openxmlformats.org/officeDocument/2006/relationships/tags" Target="../tags/tag319.xml"/><Relationship Id="rId5" Type="http://schemas.openxmlformats.org/officeDocument/2006/relationships/tags" Target="../tags/tag320.xml"/><Relationship Id="rId30" Type="http://schemas.openxmlformats.org/officeDocument/2006/relationships/diagramColors" Target="../diagrams/colors1.xml"/><Relationship Id="rId31" Type="http://schemas.microsoft.com/office/2007/relationships/diagramDrawing" Target="../diagrams/drawing1.xml"/><Relationship Id="rId32" Type="http://schemas.openxmlformats.org/officeDocument/2006/relationships/diagramData" Target="../diagrams/data2.xml"/><Relationship Id="rId9" Type="http://schemas.openxmlformats.org/officeDocument/2006/relationships/tags" Target="../tags/tag324.xml"/><Relationship Id="rId6" Type="http://schemas.openxmlformats.org/officeDocument/2006/relationships/tags" Target="../tags/tag321.xml"/><Relationship Id="rId7" Type="http://schemas.openxmlformats.org/officeDocument/2006/relationships/tags" Target="../tags/tag322.xml"/><Relationship Id="rId8" Type="http://schemas.openxmlformats.org/officeDocument/2006/relationships/tags" Target="../tags/tag323.xml"/><Relationship Id="rId33" Type="http://schemas.openxmlformats.org/officeDocument/2006/relationships/diagramLayout" Target="../diagrams/layout2.xml"/><Relationship Id="rId34" Type="http://schemas.openxmlformats.org/officeDocument/2006/relationships/diagramQuickStyle" Target="../diagrams/quickStyle2.xml"/><Relationship Id="rId35" Type="http://schemas.openxmlformats.org/officeDocument/2006/relationships/diagramColors" Target="../diagrams/colors2.xml"/><Relationship Id="rId36" Type="http://schemas.microsoft.com/office/2007/relationships/diagramDrawing" Target="../diagrams/drawing2.xml"/><Relationship Id="rId10" Type="http://schemas.openxmlformats.org/officeDocument/2006/relationships/tags" Target="../tags/tag325.xml"/><Relationship Id="rId11" Type="http://schemas.openxmlformats.org/officeDocument/2006/relationships/tags" Target="../tags/tag326.xml"/><Relationship Id="rId12" Type="http://schemas.openxmlformats.org/officeDocument/2006/relationships/tags" Target="../tags/tag327.xml"/><Relationship Id="rId13" Type="http://schemas.openxmlformats.org/officeDocument/2006/relationships/tags" Target="../tags/tag328.xml"/><Relationship Id="rId14" Type="http://schemas.openxmlformats.org/officeDocument/2006/relationships/tags" Target="../tags/tag329.xml"/><Relationship Id="rId15" Type="http://schemas.openxmlformats.org/officeDocument/2006/relationships/tags" Target="../tags/tag330.xml"/><Relationship Id="rId16" Type="http://schemas.openxmlformats.org/officeDocument/2006/relationships/tags" Target="../tags/tag331.xml"/><Relationship Id="rId17" Type="http://schemas.openxmlformats.org/officeDocument/2006/relationships/tags" Target="../tags/tag332.xml"/><Relationship Id="rId18" Type="http://schemas.openxmlformats.org/officeDocument/2006/relationships/tags" Target="../tags/tag333.xml"/><Relationship Id="rId19" Type="http://schemas.openxmlformats.org/officeDocument/2006/relationships/tags" Target="../tags/tag334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tags" Target="../tags/tag347.xml"/><Relationship Id="rId12" Type="http://schemas.openxmlformats.org/officeDocument/2006/relationships/tags" Target="../tags/tag348.xml"/><Relationship Id="rId13" Type="http://schemas.openxmlformats.org/officeDocument/2006/relationships/tags" Target="../tags/tag349.xml"/><Relationship Id="rId14" Type="http://schemas.openxmlformats.org/officeDocument/2006/relationships/tags" Target="../tags/tag350.xml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Relationship Id="rId17" Type="http://schemas.openxmlformats.org/officeDocument/2006/relationships/oleObject" Target="../embeddings/oleObject27.bin"/><Relationship Id="rId18" Type="http://schemas.openxmlformats.org/officeDocument/2006/relationships/image" Target="../media/image2.emf"/><Relationship Id="rId1" Type="http://schemas.openxmlformats.org/officeDocument/2006/relationships/vmlDrawing" Target="../drawings/vmlDrawing13.vml"/><Relationship Id="rId2" Type="http://schemas.openxmlformats.org/officeDocument/2006/relationships/tags" Target="../tags/tag338.xml"/><Relationship Id="rId3" Type="http://schemas.openxmlformats.org/officeDocument/2006/relationships/tags" Target="../tags/tag339.xml"/><Relationship Id="rId4" Type="http://schemas.openxmlformats.org/officeDocument/2006/relationships/tags" Target="../tags/tag340.xml"/><Relationship Id="rId5" Type="http://schemas.openxmlformats.org/officeDocument/2006/relationships/tags" Target="../tags/tag341.xml"/><Relationship Id="rId6" Type="http://schemas.openxmlformats.org/officeDocument/2006/relationships/tags" Target="../tags/tag342.xml"/><Relationship Id="rId7" Type="http://schemas.openxmlformats.org/officeDocument/2006/relationships/tags" Target="../tags/tag343.xml"/><Relationship Id="rId8" Type="http://schemas.openxmlformats.org/officeDocument/2006/relationships/tags" Target="../tags/tag344.xml"/><Relationship Id="rId9" Type="http://schemas.openxmlformats.org/officeDocument/2006/relationships/tags" Target="../tags/tag345.xml"/><Relationship Id="rId10" Type="http://schemas.openxmlformats.org/officeDocument/2006/relationships/tags" Target="../tags/tag34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58.xml"/><Relationship Id="rId20" Type="http://schemas.openxmlformats.org/officeDocument/2006/relationships/image" Target="../media/image2.emf"/><Relationship Id="rId10" Type="http://schemas.openxmlformats.org/officeDocument/2006/relationships/tags" Target="../tags/tag359.xml"/><Relationship Id="rId11" Type="http://schemas.openxmlformats.org/officeDocument/2006/relationships/tags" Target="../tags/tag360.xml"/><Relationship Id="rId12" Type="http://schemas.openxmlformats.org/officeDocument/2006/relationships/tags" Target="../tags/tag361.xml"/><Relationship Id="rId13" Type="http://schemas.openxmlformats.org/officeDocument/2006/relationships/tags" Target="../tags/tag362.xml"/><Relationship Id="rId14" Type="http://schemas.openxmlformats.org/officeDocument/2006/relationships/tags" Target="../tags/tag363.xml"/><Relationship Id="rId15" Type="http://schemas.openxmlformats.org/officeDocument/2006/relationships/tags" Target="../tags/tag364.xml"/><Relationship Id="rId16" Type="http://schemas.openxmlformats.org/officeDocument/2006/relationships/tags" Target="../tags/tag365.xml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Relationship Id="rId19" Type="http://schemas.openxmlformats.org/officeDocument/2006/relationships/oleObject" Target="../embeddings/oleObject28.bin"/><Relationship Id="rId1" Type="http://schemas.openxmlformats.org/officeDocument/2006/relationships/vmlDrawing" Target="../drawings/vmlDrawing14.vml"/><Relationship Id="rId2" Type="http://schemas.openxmlformats.org/officeDocument/2006/relationships/tags" Target="../tags/tag351.xml"/><Relationship Id="rId3" Type="http://schemas.openxmlformats.org/officeDocument/2006/relationships/tags" Target="../tags/tag352.xml"/><Relationship Id="rId4" Type="http://schemas.openxmlformats.org/officeDocument/2006/relationships/tags" Target="../tags/tag353.xml"/><Relationship Id="rId5" Type="http://schemas.openxmlformats.org/officeDocument/2006/relationships/tags" Target="../tags/tag354.xml"/><Relationship Id="rId6" Type="http://schemas.openxmlformats.org/officeDocument/2006/relationships/tags" Target="../tags/tag355.xml"/><Relationship Id="rId7" Type="http://schemas.openxmlformats.org/officeDocument/2006/relationships/tags" Target="../tags/tag356.xml"/><Relationship Id="rId8" Type="http://schemas.openxmlformats.org/officeDocument/2006/relationships/tags" Target="../tags/tag357.xml"/></Relationships>
</file>

<file path=ppt/slides/_rels/slide17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9.png"/><Relationship Id="rId21" Type="http://schemas.openxmlformats.org/officeDocument/2006/relationships/image" Target="../media/image40.jpeg"/><Relationship Id="rId22" Type="http://schemas.openxmlformats.org/officeDocument/2006/relationships/hyperlink" Target="http://holding.intersputnik.ru/" TargetMode="External"/><Relationship Id="rId23" Type="http://schemas.openxmlformats.org/officeDocument/2006/relationships/image" Target="../media/image41.gif"/><Relationship Id="rId24" Type="http://schemas.openxmlformats.org/officeDocument/2006/relationships/hyperlink" Target="http://www.balderton.com/" TargetMode="External"/><Relationship Id="rId25" Type="http://schemas.openxmlformats.org/officeDocument/2006/relationships/image" Target="../media/image42.png"/><Relationship Id="rId26" Type="http://schemas.openxmlformats.org/officeDocument/2006/relationships/image" Target="../media/image43.png"/><Relationship Id="rId27" Type="http://schemas.openxmlformats.org/officeDocument/2006/relationships/image" Target="../media/image44.png"/><Relationship Id="rId28" Type="http://schemas.openxmlformats.org/officeDocument/2006/relationships/image" Target="../media/image45.png"/><Relationship Id="rId29" Type="http://schemas.openxmlformats.org/officeDocument/2006/relationships/image" Target="../media/image46.png"/><Relationship Id="rId1" Type="http://schemas.openxmlformats.org/officeDocument/2006/relationships/vmlDrawing" Target="../drawings/vmlDrawing15.vml"/><Relationship Id="rId2" Type="http://schemas.openxmlformats.org/officeDocument/2006/relationships/tags" Target="../tags/tag366.xml"/><Relationship Id="rId3" Type="http://schemas.openxmlformats.org/officeDocument/2006/relationships/tags" Target="../tags/tag367.xml"/><Relationship Id="rId4" Type="http://schemas.openxmlformats.org/officeDocument/2006/relationships/tags" Target="../tags/tag368.xml"/><Relationship Id="rId5" Type="http://schemas.openxmlformats.org/officeDocument/2006/relationships/tags" Target="../tags/tag369.xml"/><Relationship Id="rId30" Type="http://schemas.openxmlformats.org/officeDocument/2006/relationships/image" Target="../media/image47.png"/><Relationship Id="rId31" Type="http://schemas.openxmlformats.org/officeDocument/2006/relationships/hyperlink" Target="http://www.nrgc.com/" TargetMode="External"/><Relationship Id="rId32" Type="http://schemas.openxmlformats.org/officeDocument/2006/relationships/image" Target="../media/image48.png"/><Relationship Id="rId9" Type="http://schemas.openxmlformats.org/officeDocument/2006/relationships/image" Target="../media/image2.emf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Relationship Id="rId8" Type="http://schemas.openxmlformats.org/officeDocument/2006/relationships/oleObject" Target="../embeddings/oleObject29.bin"/><Relationship Id="rId33" Type="http://schemas.openxmlformats.org/officeDocument/2006/relationships/image" Target="../media/image49.jpeg"/><Relationship Id="rId34" Type="http://schemas.openxmlformats.org/officeDocument/2006/relationships/image" Target="../media/image50.png"/><Relationship Id="rId10" Type="http://schemas.openxmlformats.org/officeDocument/2006/relationships/image" Target="../media/image31.png"/><Relationship Id="rId11" Type="http://schemas.openxmlformats.org/officeDocument/2006/relationships/image" Target="../media/image32.jpeg"/><Relationship Id="rId12" Type="http://schemas.openxmlformats.org/officeDocument/2006/relationships/image" Target="../media/image26.png"/><Relationship Id="rId13" Type="http://schemas.openxmlformats.org/officeDocument/2006/relationships/image" Target="../media/image33.png"/><Relationship Id="rId14" Type="http://schemas.openxmlformats.org/officeDocument/2006/relationships/image" Target="../media/image27.png"/><Relationship Id="rId15" Type="http://schemas.openxmlformats.org/officeDocument/2006/relationships/image" Target="../media/image34.jpeg"/><Relationship Id="rId16" Type="http://schemas.openxmlformats.org/officeDocument/2006/relationships/image" Target="../media/image35.png"/><Relationship Id="rId17" Type="http://schemas.openxmlformats.org/officeDocument/2006/relationships/image" Target="../media/image36.gif"/><Relationship Id="rId18" Type="http://schemas.openxmlformats.org/officeDocument/2006/relationships/image" Target="../media/image37.jpeg"/><Relationship Id="rId19" Type="http://schemas.openxmlformats.org/officeDocument/2006/relationships/image" Target="../media/image38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37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1073684"/>
              </p:ext>
            </p:extLst>
          </p:nvPr>
        </p:nvGraphicFramePr>
        <p:xfrm>
          <a:off x="0" y="0"/>
          <a:ext cx="179393" cy="16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50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79393" cy="166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9393" cy="166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b="1">
                <a:latin typeface="Calibri"/>
                <a:cs typeface="Arial"/>
                <a:sym typeface="Calibri"/>
              </a:rPr>
              <a:t>%</a:t>
            </a:r>
          </a:p>
        </p:txBody>
      </p:sp>
      <p:sp>
        <p:nvSpPr>
          <p:cNvPr id="4" name="Прямоугольник 3"/>
          <p:cNvSpPr/>
          <p:nvPr>
            <p:custDataLst>
              <p:tags r:id="rId4"/>
            </p:custDataLst>
          </p:nvPr>
        </p:nvSpPr>
        <p:spPr>
          <a:xfrm>
            <a:off x="-794" y="1944266"/>
            <a:ext cx="10333038" cy="216029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3" name="Title 1032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702023" y="2376314"/>
            <a:ext cx="9073008" cy="792088"/>
          </a:xfrm>
        </p:spPr>
        <p:txBody>
          <a:bodyPr lIns="0" anchor="t" anchorCtr="0"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  <a:ea typeface="Verdana" pitchFamily="34" charset="0"/>
              </a:rPr>
              <a:t>«Продавать поздно развивать» </a:t>
            </a:r>
            <a:r>
              <a:rPr lang="ru-RU" sz="2800" dirty="0" smtClean="0">
                <a:solidFill>
                  <a:schemeClr val="bg1"/>
                </a:solidFill>
                <a:ea typeface="Verdana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a typeface="Verdana" pitchFamily="34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ea typeface="Verdana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ea typeface="Verdana" pitchFamily="34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ea typeface="Verdana" pitchFamily="34" charset="0"/>
              </a:rPr>
            </a:br>
            <a:r>
              <a:rPr lang="ru-RU" sz="2000" dirty="0" smtClean="0">
                <a:solidFill>
                  <a:schemeClr val="bg1"/>
                </a:solidFill>
                <a:ea typeface="Verdana" pitchFamily="34" charset="0"/>
              </a:rPr>
              <a:t>-  </a:t>
            </a:r>
            <a:r>
              <a:rPr lang="ru-RU" sz="2000" dirty="0">
                <a:solidFill>
                  <a:schemeClr val="bg1"/>
                </a:solidFill>
                <a:ea typeface="Verdana" pitchFamily="34" charset="0"/>
              </a:rPr>
              <a:t>Где </a:t>
            </a:r>
            <a:r>
              <a:rPr lang="ru-RU" sz="2000" dirty="0" smtClean="0">
                <a:solidFill>
                  <a:schemeClr val="bg1"/>
                </a:solidFill>
                <a:ea typeface="Verdana" pitchFamily="34" charset="0"/>
              </a:rPr>
              <a:t>поставить</a:t>
            </a:r>
            <a:r>
              <a:rPr lang="en-US" sz="2000" dirty="0" smtClean="0">
                <a:solidFill>
                  <a:schemeClr val="bg1"/>
                </a:solidFill>
                <a:ea typeface="Verdana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ea typeface="Verdana" pitchFamily="34" charset="0"/>
              </a:rPr>
              <a:t>нужный знак</a:t>
            </a:r>
            <a:r>
              <a:rPr lang="en-US" sz="2000" dirty="0" smtClean="0">
                <a:solidFill>
                  <a:schemeClr val="bg1"/>
                </a:solidFill>
                <a:ea typeface="Verdana" pitchFamily="34" charset="0"/>
              </a:rPr>
              <a:t> ?</a:t>
            </a:r>
            <a:r>
              <a:rPr lang="ru-RU" sz="2000" dirty="0" smtClean="0">
                <a:solidFill>
                  <a:schemeClr val="bg1"/>
                </a:solidFill>
                <a:ea typeface="Verdana" pitchFamily="34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ea typeface="Verdana" pitchFamily="34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</a:br>
            <a:endParaRPr lang="en-US" sz="2000" dirty="0">
              <a:solidFill>
                <a:schemeClr val="bg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1" y="216074"/>
            <a:ext cx="3704874" cy="856802"/>
          </a:xfrm>
          <a:prstGeom prst="rect">
            <a:avLst/>
          </a:prstGeom>
        </p:spPr>
      </p:pic>
      <p:pic>
        <p:nvPicPr>
          <p:cNvPr id="80000" name="Picture 128" descr="http://danateq.com/wp-content/uploads/2012/10/telecoms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" y="4752578"/>
            <a:ext cx="2074169" cy="156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004" name="Picture 132" descr="http://www.istools.com/sites/default/files/telecom_sector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495" y="4716883"/>
            <a:ext cx="2952328" cy="159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006" name="Picture 134" descr="http://graphics8.nytimes.com/images/2010/08/23/technology/23couch600/23couch600-articleLarge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207" y="4779891"/>
            <a:ext cx="2304256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008" name="Picture 136" descr="http://www.mobilenewscwp.co.uk/wp-content/uploads/2011/06/Mobile-phone-base-station-web.jpg?2bf7c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839" y="4695882"/>
            <a:ext cx="2160240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445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21454622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56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>
            <p:custDataLst>
              <p:tags r:id="rId3"/>
            </p:custDataLst>
          </p:nvPr>
        </p:nvSpPr>
        <p:spPr>
          <a:xfrm>
            <a:off x="2286199" y="1303851"/>
            <a:ext cx="576064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>
            <p:custDataLst>
              <p:tags r:id="rId6"/>
            </p:custDataLst>
          </p:nvPr>
        </p:nvSpPr>
        <p:spPr>
          <a:xfrm>
            <a:off x="2286199" y="1152178"/>
            <a:ext cx="60486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Тенденции развития телекоммуникационного рынка РФ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Обзор рынка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M&amp;A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 телекоммуникационной отрасли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Тенденции на рынке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M&amp;A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Подготовка компании к продаже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Опыт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Constanta Capital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643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6048143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78" name="think-cell Slide" r:id="rId73" imgW="270" imgH="270" progId="TCLayout.ActiveDocument.1">
                  <p:embed/>
                </p:oleObj>
              </mc:Choice>
              <mc:Fallback>
                <p:oleObj name="think-cell Slide" r:id="rId7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000">
              <a:latin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Структура телеком рынка </a:t>
            </a:r>
            <a:r>
              <a:rPr lang="ru-RU" dirty="0" smtClean="0"/>
              <a:t>РФ</a:t>
            </a:r>
            <a:r>
              <a:rPr lang="en-US" dirty="0" smtClean="0"/>
              <a:t>: </a:t>
            </a:r>
            <a:r>
              <a:rPr lang="ru-RU" dirty="0" smtClean="0"/>
              <a:t>большие уже слишком велики ?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54496587"/>
              </p:ext>
            </p:extLst>
          </p:nvPr>
        </p:nvGraphicFramePr>
        <p:xfrm>
          <a:off x="311151" y="1122363"/>
          <a:ext cx="5067233" cy="1762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79" name="Диаграмма" r:id="rId75" imgW="5067233" imgH="1762057" progId="MSGraph.Chart.8">
                  <p:embed followColorScheme="full"/>
                </p:oleObj>
              </mc:Choice>
              <mc:Fallback>
                <p:oleObj name="Диаграмма" r:id="rId75" imgW="5067233" imgH="1762057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311151" y="1122363"/>
                        <a:ext cx="5067233" cy="1762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9" name="Прямая соединительная линия 118"/>
          <p:cNvCxnSpPr/>
          <p:nvPr>
            <p:custDataLst>
              <p:tags r:id="rId7"/>
            </p:custDataLst>
          </p:nvPr>
        </p:nvCxnSpPr>
        <p:spPr bwMode="auto">
          <a:xfrm flipH="1">
            <a:off x="4014788" y="2630488"/>
            <a:ext cx="84137" cy="77787"/>
          </a:xfrm>
          <a:prstGeom prst="line">
            <a:avLst/>
          </a:prstGeom>
          <a:ln w="63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>
            <p:custDataLst>
              <p:tags r:id="rId8"/>
            </p:custDataLst>
          </p:nvPr>
        </p:nvSpPr>
        <p:spPr bwMode="auto">
          <a:xfrm>
            <a:off x="4578350" y="2833688"/>
            <a:ext cx="40957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0C1D48E-2E63-4B22-BE85-D2D6AD8E2942}" type="datetime'''''Т''''''''''''''''''''''''''е''л''е'''''''' 2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Теле 2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Прямоугольник 18"/>
          <p:cNvSpPr/>
          <p:nvPr>
            <p:custDataLst>
              <p:tags r:id="rId9"/>
            </p:custDataLst>
          </p:nvPr>
        </p:nvSpPr>
        <p:spPr bwMode="auto">
          <a:xfrm>
            <a:off x="3536950" y="2833688"/>
            <a:ext cx="54927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D572F7B-B9A1-4132-8929-F9F4FC955770}" type="datetime'''''М''''''е''''''''г''а''''''''''''''''''''фон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Мегафон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" name="Прямоугольник 26"/>
          <p:cNvSpPr/>
          <p:nvPr>
            <p:custDataLst>
              <p:tags r:id="rId10"/>
            </p:custDataLst>
          </p:nvPr>
        </p:nvSpPr>
        <p:spPr bwMode="auto">
          <a:xfrm>
            <a:off x="3636963" y="1344613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F20B4BF-2614-4C95-B7D7-DE1F5010F0F7}" type="datetime'''''''2''''''''''''''6''9'''''''''',''''''''''6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269,6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Прямоугольник 27"/>
          <p:cNvSpPr/>
          <p:nvPr>
            <p:custDataLst>
              <p:tags r:id="rId11"/>
            </p:custDataLst>
          </p:nvPr>
        </p:nvSpPr>
        <p:spPr bwMode="gray">
          <a:xfrm>
            <a:off x="3671888" y="2570163"/>
            <a:ext cx="279400" cy="152400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45B0285-6AAC-47F8-AFB0-B8F8790BECB3}" type="datetime'1''''''''7'''''''''',''''''''''''''''''9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17,9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6" name="Прямоугольник 35"/>
          <p:cNvSpPr/>
          <p:nvPr>
            <p:custDataLst>
              <p:tags r:id="rId12"/>
            </p:custDataLst>
          </p:nvPr>
        </p:nvSpPr>
        <p:spPr bwMode="gray">
          <a:xfrm>
            <a:off x="3636963" y="1989138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BDA5972-F990-45D7-9933-B4D784D60461}" type="datetime'''''''''''''''2''41'''''''''',''''7''''''''''''''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241,7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" name="Прямоугольник 17"/>
          <p:cNvSpPr/>
          <p:nvPr>
            <p:custDataLst>
              <p:tags r:id="rId13"/>
            </p:custDataLst>
          </p:nvPr>
        </p:nvSpPr>
        <p:spPr bwMode="auto">
          <a:xfrm>
            <a:off x="2608263" y="2833688"/>
            <a:ext cx="45402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5CDA41D-2F18-4CB7-BE49-E163E4F97F8A}" type="datetime'''''''''''''''''''''''Б''''''''''''и''л''''''''''ай''н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Билайн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" name="Прямоугольник 25"/>
          <p:cNvSpPr/>
          <p:nvPr>
            <p:custDataLst>
              <p:tags r:id="rId14"/>
            </p:custDataLst>
          </p:nvPr>
        </p:nvSpPr>
        <p:spPr bwMode="auto">
          <a:xfrm>
            <a:off x="2660650" y="1277938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26B609B-B05C-4D15-8BAF-1B6A07CA7FF3}" type="datetime'''''''''''''''2''''''''8''''''''''4'''''''',''''''4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284,4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" name="Прямоугольник 34"/>
          <p:cNvSpPr/>
          <p:nvPr>
            <p:custDataLst>
              <p:tags r:id="rId15"/>
            </p:custDataLst>
          </p:nvPr>
        </p:nvSpPr>
        <p:spPr bwMode="gray">
          <a:xfrm>
            <a:off x="2695575" y="2546350"/>
            <a:ext cx="2794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7FA141D-314E-402B-90B9-72D09728BA9F}" type="datetime'''''''''4''8'''''''''''''',''''''4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48,4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" name="Прямоугольник 33"/>
          <p:cNvSpPr/>
          <p:nvPr>
            <p:custDataLst>
              <p:tags r:id="rId16"/>
            </p:custDataLst>
          </p:nvPr>
        </p:nvSpPr>
        <p:spPr bwMode="gray">
          <a:xfrm>
            <a:off x="2660650" y="1908175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E0FEB82-1D15-4C4C-A20E-865A6624C7DD}" type="datetime'''''''''''2''''''''''''''''3''6,''0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236,0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Прямоугольник 16"/>
          <p:cNvSpPr/>
          <p:nvPr>
            <p:custDataLst>
              <p:tags r:id="rId17"/>
            </p:custDataLst>
          </p:nvPr>
        </p:nvSpPr>
        <p:spPr bwMode="auto">
          <a:xfrm>
            <a:off x="1735138" y="2833688"/>
            <a:ext cx="2492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6652F11-1D3D-4527-B214-4E50AF096641}" type="datetime'''''''''''Р''''''''Т''''''''''''''''''К''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РТК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" name="Прямоугольник 24"/>
          <p:cNvSpPr/>
          <p:nvPr>
            <p:custDataLst>
              <p:tags r:id="rId18"/>
            </p:custDataLst>
          </p:nvPr>
        </p:nvSpPr>
        <p:spPr bwMode="auto">
          <a:xfrm>
            <a:off x="1684338" y="1116013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4E87C08-2CBA-4275-96E6-663A25F29B58}" type="datetime'''''''''''''''''''''321'''''',2''''''''''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321,2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3" name="Прямоугольник 32"/>
          <p:cNvSpPr/>
          <p:nvPr>
            <p:custDataLst>
              <p:tags r:id="rId19"/>
            </p:custDataLst>
          </p:nvPr>
        </p:nvSpPr>
        <p:spPr bwMode="gray">
          <a:xfrm>
            <a:off x="1684338" y="2027238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453106A-80A7-4EE1-B78B-F5DBC372FEB6}" type="datetime'''''''''2''''''''''''''8''0'',''1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280,1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" name="Прямоугольник 31"/>
          <p:cNvSpPr/>
          <p:nvPr>
            <p:custDataLst>
              <p:tags r:id="rId20"/>
            </p:custDataLst>
          </p:nvPr>
        </p:nvSpPr>
        <p:spPr bwMode="gray">
          <a:xfrm>
            <a:off x="1719263" y="1308100"/>
            <a:ext cx="2794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80DD323-72AF-4A1B-8C3D-85FCDE2722D3}" type="datetime'''''''''''''''''''''''''4''1'',''''''1''''''''''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41,1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Прямоугольник 4"/>
          <p:cNvSpPr/>
          <p:nvPr>
            <p:custDataLst>
              <p:tags r:id="rId21"/>
            </p:custDataLst>
          </p:nvPr>
        </p:nvSpPr>
        <p:spPr bwMode="auto">
          <a:xfrm>
            <a:off x="742950" y="2833688"/>
            <a:ext cx="28892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D84F8E5-A94F-4836-A879-AD21BEB9DD51}" type="datetime'''''''''''''М''''''''''Т''''''''''''''''''''С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МТС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Прямоугольник 11"/>
          <p:cNvSpPr/>
          <p:nvPr>
            <p:custDataLst>
              <p:tags r:id="rId22"/>
            </p:custDataLst>
          </p:nvPr>
        </p:nvSpPr>
        <p:spPr bwMode="auto">
          <a:xfrm>
            <a:off x="712788" y="1039813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B70FF1E-0554-4302-8823-9891E3BC1D6F}" type="datetime'''''''''''''''3''''''''''''''3''''8'',''4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338,4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" name="Прямоугольник 21"/>
          <p:cNvSpPr/>
          <p:nvPr>
            <p:custDataLst>
              <p:tags r:id="rId23"/>
            </p:custDataLst>
          </p:nvPr>
        </p:nvSpPr>
        <p:spPr bwMode="gray">
          <a:xfrm>
            <a:off x="747713" y="2589213"/>
            <a:ext cx="2794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A153FBB-A04D-44C3-BCB4-7931200F2F51}" type="datetime'2''''''''''''8'''''''''',''''''''''''''''''''8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28,8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" name="Прямоугольник 30"/>
          <p:cNvSpPr/>
          <p:nvPr>
            <p:custDataLst>
              <p:tags r:id="rId24"/>
            </p:custDataLst>
          </p:nvPr>
        </p:nvSpPr>
        <p:spPr bwMode="gray">
          <a:xfrm>
            <a:off x="747713" y="2393950"/>
            <a:ext cx="2794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87659CF-C58A-458E-8858-E9C233643856}" type="datetime'''''''''''''''''''''''5''8'''',''''''3''''''''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58,3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" name="Прямоугольник 29"/>
          <p:cNvSpPr/>
          <p:nvPr>
            <p:custDataLst>
              <p:tags r:id="rId25"/>
            </p:custDataLst>
          </p:nvPr>
        </p:nvSpPr>
        <p:spPr bwMode="gray">
          <a:xfrm>
            <a:off x="712788" y="1703388"/>
            <a:ext cx="3492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0C874719-57DC-405E-8958-0774715644FE}" type="datetime'''''''25''1'''''''''''',''''''''''''''''''''3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251,3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" name="Прямоугольник 40"/>
          <p:cNvSpPr/>
          <p:nvPr>
            <p:custDataLst>
              <p:tags r:id="rId26"/>
            </p:custDataLst>
          </p:nvPr>
        </p:nvSpPr>
        <p:spPr bwMode="auto">
          <a:xfrm>
            <a:off x="2859088" y="3128963"/>
            <a:ext cx="179388" cy="13335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>
            <p:custDataLst>
              <p:tags r:id="rId27"/>
            </p:custDataLst>
          </p:nvPr>
        </p:nvSpPr>
        <p:spPr bwMode="auto">
          <a:xfrm>
            <a:off x="1587500" y="3128963"/>
            <a:ext cx="179388" cy="1333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>
            <p:custDataLst>
              <p:tags r:id="rId28"/>
            </p:custDataLst>
          </p:nvPr>
        </p:nvSpPr>
        <p:spPr bwMode="auto">
          <a:xfrm>
            <a:off x="560388" y="3128963"/>
            <a:ext cx="179388" cy="133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>
            <p:custDataLst>
              <p:tags r:id="rId29"/>
            </p:custDataLst>
          </p:nvPr>
        </p:nvSpPr>
        <p:spPr bwMode="auto">
          <a:xfrm>
            <a:off x="3089275" y="3125788"/>
            <a:ext cx="4381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D87FE5C-C3D3-4635-82AB-7EFB861A6737}" type="datetime'''П''''''''''''''''''''р''''''''''''''''о''''''ч''ее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Прочее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Прямоугольник 9"/>
          <p:cNvSpPr/>
          <p:nvPr>
            <p:custDataLst>
              <p:tags r:id="rId30"/>
            </p:custDataLst>
          </p:nvPr>
        </p:nvSpPr>
        <p:spPr bwMode="auto">
          <a:xfrm>
            <a:off x="1817688" y="3125788"/>
            <a:ext cx="9398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8B9C44C4-3328-4ED9-B6E6-FD1F7377CB0E}" type="datetime'''Фи''''к''с''''и''''''р''''''ов''а''''н''''''''''''ны''й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Фиксированный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Прямоугольник 8"/>
          <p:cNvSpPr/>
          <p:nvPr>
            <p:custDataLst>
              <p:tags r:id="rId31"/>
            </p:custDataLst>
          </p:nvPr>
        </p:nvSpPr>
        <p:spPr bwMode="auto">
          <a:xfrm>
            <a:off x="790575" y="3125788"/>
            <a:ext cx="69532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BDEF593A-2067-4C9A-B349-71259A5121F5}" type="datetime'''Мо''б''ил''ь''''н''''''''''ый''''''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Мобильный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3" name="TextBox 42"/>
          <p:cNvSpPr txBox="1"/>
          <p:nvPr>
            <p:custDataLst>
              <p:tags r:id="rId32"/>
            </p:custDataLst>
          </p:nvPr>
        </p:nvSpPr>
        <p:spPr>
          <a:xfrm>
            <a:off x="887413" y="720130"/>
            <a:ext cx="3487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Топ-5 игроков телеком рынка (млрд. руб.)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9" name="Объект 68"/>
          <p:cNvGraphicFramePr>
            <a:graphicFrameLocks/>
          </p:cNvGraphicFramePr>
          <p:nvPr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634933223"/>
              </p:ext>
            </p:extLst>
          </p:nvPr>
        </p:nvGraphicFramePr>
        <p:xfrm>
          <a:off x="6961188" y="1249363"/>
          <a:ext cx="1838241" cy="1838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0" name="Диаграмма" r:id="rId77" imgW="1838241" imgH="1838257" progId="MSGraph.Chart.8">
                  <p:embed followColorScheme="full"/>
                </p:oleObj>
              </mc:Choice>
              <mc:Fallback>
                <p:oleObj name="Диаграмма" r:id="rId77" imgW="1838241" imgH="1838257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6961188" y="1249363"/>
                        <a:ext cx="1838241" cy="1838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Прямоугольник 71"/>
          <p:cNvSpPr/>
          <p:nvPr>
            <p:custDataLst>
              <p:tags r:id="rId34"/>
            </p:custDataLst>
          </p:nvPr>
        </p:nvSpPr>
        <p:spPr bwMode="auto">
          <a:xfrm>
            <a:off x="8416925" y="2805113"/>
            <a:ext cx="52228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B848D218-5F86-45A6-A59E-A70275E7AEA4}" type="datetime'''''''П''''''''''р''о''ч''е''''''е ''''''''''''''''''*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Прочее *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8" name="Прямоугольник 77"/>
          <p:cNvSpPr/>
          <p:nvPr>
            <p:custDataLst>
              <p:tags r:id="rId35"/>
            </p:custDataLst>
          </p:nvPr>
        </p:nvSpPr>
        <p:spPr bwMode="gray">
          <a:xfrm>
            <a:off x="8205788" y="2605088"/>
            <a:ext cx="217488" cy="152400"/>
          </a:xfrm>
          <a:prstGeom prst="rect">
            <a:avLst/>
          </a:prstGeom>
          <a:solidFill>
            <a:schemeClr val="hlink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DFAC225D-B828-40B7-8C6E-A0E9D55BF7AB}" type="datetime'''3''''''''''%''''''''''''''''''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3%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" name="Прямоугольник 69"/>
          <p:cNvSpPr/>
          <p:nvPr>
            <p:custDataLst>
              <p:tags r:id="rId36"/>
            </p:custDataLst>
          </p:nvPr>
        </p:nvSpPr>
        <p:spPr bwMode="auto">
          <a:xfrm>
            <a:off x="8680450" y="1712913"/>
            <a:ext cx="9144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9DF18D9-14C7-4135-9292-54F4D50EA87E}" type="datetime'Ф''''''''''и''''''''кс''''иро''в''''''''''''а''нна''''я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Фиксированная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0" name="Прямоугольник 79"/>
          <p:cNvSpPr/>
          <p:nvPr>
            <p:custDataLst>
              <p:tags r:id="rId37"/>
            </p:custDataLst>
          </p:nvPr>
        </p:nvSpPr>
        <p:spPr bwMode="gray">
          <a:xfrm>
            <a:off x="8331200" y="1824038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7A7C20A-8BF3-4884-A0E3-2C6537999446}" type="datetime'3''''7%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37%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7" name="Прямоугольник 116"/>
          <p:cNvSpPr/>
          <p:nvPr>
            <p:custDataLst>
              <p:tags r:id="rId38"/>
            </p:custDataLst>
          </p:nvPr>
        </p:nvSpPr>
        <p:spPr bwMode="auto">
          <a:xfrm>
            <a:off x="6361113" y="2359025"/>
            <a:ext cx="66992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CBAEA0F4-B58C-46AA-8992-8690B637DD92}" type="datetime'М''''''''''о''б''''''и''''''''''ль''''''''''''''н''а''я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Мобильная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8" name="Прямоугольник 117"/>
          <p:cNvSpPr/>
          <p:nvPr>
            <p:custDataLst>
              <p:tags r:id="rId39"/>
            </p:custDataLst>
          </p:nvPr>
        </p:nvSpPr>
        <p:spPr bwMode="gray">
          <a:xfrm>
            <a:off x="7100888" y="2276475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DF65CF1-6DD0-47D8-A2E9-DB58670F65F9}" type="datetime'''''''''''60''''''''''''''''%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60%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9" name="TextBox 78"/>
          <p:cNvSpPr txBox="1"/>
          <p:nvPr>
            <p:custDataLst>
              <p:tags r:id="rId40"/>
            </p:custDataLst>
          </p:nvPr>
        </p:nvSpPr>
        <p:spPr>
          <a:xfrm>
            <a:off x="6267017" y="762814"/>
            <a:ext cx="3487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Фиксированная связь занимает около 37% рынка объемом 1,4 трлн. руб.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2" name="Объект 81"/>
          <p:cNvGraphicFramePr>
            <a:graphicFrameLocks/>
          </p:cNvGraphicFramePr>
          <p:nvPr>
            <p:custDataLst>
              <p:tags r:id="rId41"/>
            </p:custDataLst>
            <p:extLst>
              <p:ext uri="{D42A27DB-BD31-4B8C-83A1-F6EECF244321}">
                <p14:modId xmlns:p14="http://schemas.microsoft.com/office/powerpoint/2010/main" val="3658374642"/>
              </p:ext>
            </p:extLst>
          </p:nvPr>
        </p:nvGraphicFramePr>
        <p:xfrm>
          <a:off x="168275" y="4003675"/>
          <a:ext cx="5962751" cy="211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1" name="Диаграмма" r:id="rId79" imgW="5962751" imgH="2114685" progId="MSGraph.Chart.8">
                  <p:embed followColorScheme="full"/>
                </p:oleObj>
              </mc:Choice>
              <mc:Fallback>
                <p:oleObj name="Диаграмма" r:id="rId79" imgW="5962751" imgH="211468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168275" y="4003675"/>
                        <a:ext cx="5962751" cy="2114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Прямоугольник 112"/>
          <p:cNvSpPr/>
          <p:nvPr>
            <p:custDataLst>
              <p:tags r:id="rId42"/>
            </p:custDataLst>
          </p:nvPr>
        </p:nvSpPr>
        <p:spPr bwMode="auto">
          <a:xfrm>
            <a:off x="5510213" y="6067425"/>
            <a:ext cx="4524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907020D-1598-4476-844E-22370FB739AD}" type="datetime'''''П''''р''о''''''''''''''ч''''''''''и''''''''е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Прочие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9" name="Прямоугольник 108"/>
          <p:cNvSpPr/>
          <p:nvPr>
            <p:custDataLst>
              <p:tags r:id="rId43"/>
            </p:custDataLst>
          </p:nvPr>
        </p:nvSpPr>
        <p:spPr bwMode="auto">
          <a:xfrm>
            <a:off x="4884738" y="6067425"/>
            <a:ext cx="54927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DDC1C7B3-83A6-4635-91CA-F1B89F1F752A}" type="datetime'''С''''''''МА''РТ''''''''С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СМАРТС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8" name="Прямоугольник 107"/>
          <p:cNvSpPr/>
          <p:nvPr>
            <p:custDataLst>
              <p:tags r:id="rId44"/>
            </p:custDataLst>
          </p:nvPr>
        </p:nvSpPr>
        <p:spPr bwMode="auto">
          <a:xfrm>
            <a:off x="4302125" y="6067425"/>
            <a:ext cx="5635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EE699E3D-1E50-4D26-88F1-724C017D808B}" type="datetime'''''''''''''''''''''''''''''''В''е''с''''''''''т''колл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Вестколл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7" name="Прямоугольник 106"/>
          <p:cNvSpPr/>
          <p:nvPr>
            <p:custDataLst>
              <p:tags r:id="rId45"/>
            </p:custDataLst>
          </p:nvPr>
        </p:nvSpPr>
        <p:spPr bwMode="auto">
          <a:xfrm>
            <a:off x="3794125" y="6067425"/>
            <a:ext cx="4270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D522F01-72F0-41A0-8ACD-289887A74FEA}" type="datetime'''''''''''''''''''''''''''Э''''кв''''''''а''н''''т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Эквант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6" name="Прямоугольник 105"/>
          <p:cNvSpPr/>
          <p:nvPr>
            <p:custDataLst>
              <p:tags r:id="rId46"/>
            </p:custDataLst>
          </p:nvPr>
        </p:nvSpPr>
        <p:spPr bwMode="auto">
          <a:xfrm>
            <a:off x="3078163" y="6067425"/>
            <a:ext cx="7048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E8C4509-A671-4274-867F-8B3EC1BE5131}" type="datetime'''''''''Татт''''е''''''''''''''''''''л''е''''''к''''о''м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Таттелеком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5" name="Прямоугольник 104"/>
          <p:cNvSpPr/>
          <p:nvPr>
            <p:custDataLst>
              <p:tags r:id="rId47"/>
            </p:custDataLst>
          </p:nvPr>
        </p:nvSpPr>
        <p:spPr bwMode="auto">
          <a:xfrm>
            <a:off x="2660650" y="6067425"/>
            <a:ext cx="3873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F8BDBED-2F45-4CF2-A8DD-C57A7041B792}" type="datetime'''М''о''т''''''''''''''и''''''''''''в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Мотив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4" name="Прямоугольник 103"/>
          <p:cNvSpPr/>
          <p:nvPr>
            <p:custDataLst>
              <p:tags r:id="rId48"/>
            </p:custDataLst>
          </p:nvPr>
        </p:nvSpPr>
        <p:spPr bwMode="auto">
          <a:xfrm>
            <a:off x="2019300" y="6067425"/>
            <a:ext cx="517525" cy="3048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B99753A8-799E-43C0-A5DB-FFA252C407FD}" type="datetime'''''''''''''Э''''''''''''р'''''''' Те''''''''''''л''е''ком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Эр Телеком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3" name="Прямоугольник 102"/>
          <p:cNvSpPr/>
          <p:nvPr>
            <p:custDataLst>
              <p:tags r:id="rId49"/>
            </p:custDataLst>
          </p:nvPr>
        </p:nvSpPr>
        <p:spPr bwMode="auto">
          <a:xfrm>
            <a:off x="1519238" y="6067425"/>
            <a:ext cx="36671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55F8968-66C2-49FA-8E59-0942DB03A91B}" type="datetime'''''А''''''''''''''''ка''''д''о''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Акадо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2" name="Прямоугольник 101"/>
          <p:cNvSpPr/>
          <p:nvPr>
            <p:custDataLst>
              <p:tags r:id="rId50"/>
            </p:custDataLst>
          </p:nvPr>
        </p:nvSpPr>
        <p:spPr bwMode="auto">
          <a:xfrm>
            <a:off x="989013" y="6067425"/>
            <a:ext cx="2746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9048C1B-000D-4E3C-924A-FBBB9606B093}" type="datetime'''М''''''''''''''''''''''''''''''''''Т''''''''''''''Т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МТТ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3" name="Прямоугольник 82"/>
          <p:cNvSpPr/>
          <p:nvPr>
            <p:custDataLst>
              <p:tags r:id="rId51"/>
            </p:custDataLst>
          </p:nvPr>
        </p:nvSpPr>
        <p:spPr bwMode="auto">
          <a:xfrm>
            <a:off x="428625" y="6067425"/>
            <a:ext cx="24288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576F394-7C9F-499C-959A-4775A265FBA7}" type="datetime'''''Т''''''Т''''''К''''''''''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ТТК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6432550" y="3024188"/>
            <a:ext cx="33214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latin typeface="Arial" pitchFamily="34" charset="0"/>
                <a:cs typeface="Arial" pitchFamily="34" charset="0"/>
              </a:rPr>
              <a:t>* Прочее – спутниковые операторы (</a:t>
            </a:r>
            <a:r>
              <a:rPr lang="ru-RU" sz="1000" i="1" dirty="0" err="1" smtClean="0">
                <a:latin typeface="Arial" pitchFamily="34" charset="0"/>
                <a:cs typeface="Arial" pitchFamily="34" charset="0"/>
              </a:rPr>
              <a:t>Триколор</a:t>
            </a:r>
            <a:r>
              <a:rPr lang="ru-RU" sz="1000" i="1" dirty="0" smtClean="0">
                <a:latin typeface="Arial" pitchFamily="34" charset="0"/>
                <a:cs typeface="Arial" pitchFamily="34" charset="0"/>
              </a:rPr>
              <a:t>, ГПКС, </a:t>
            </a:r>
            <a:r>
              <a:rPr lang="en-US" sz="1000" i="1" dirty="0" err="1" smtClean="0">
                <a:latin typeface="Arial" pitchFamily="34" charset="0"/>
                <a:cs typeface="Arial" pitchFamily="34" charset="0"/>
              </a:rPr>
              <a:t>AltegroSky</a:t>
            </a:r>
            <a:r>
              <a:rPr lang="en-US" sz="10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000" i="1" dirty="0" smtClean="0">
                <a:latin typeface="Arial" pitchFamily="34" charset="0"/>
                <a:cs typeface="Arial" pitchFamily="34" charset="0"/>
              </a:rPr>
              <a:t>НТВ Плюс) и телерадиовещательные компании (РТРС)</a:t>
            </a:r>
            <a:endParaRPr lang="ru-RU" sz="1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Прямоугольник 113"/>
          <p:cNvSpPr/>
          <p:nvPr>
            <p:custDataLst>
              <p:tags r:id="rId53"/>
            </p:custDataLst>
          </p:nvPr>
        </p:nvSpPr>
        <p:spPr bwMode="auto">
          <a:xfrm>
            <a:off x="752475" y="6462713"/>
            <a:ext cx="179388" cy="133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>
            <p:custDataLst>
              <p:tags r:id="rId54"/>
            </p:custDataLst>
          </p:nvPr>
        </p:nvSpPr>
        <p:spPr bwMode="auto">
          <a:xfrm>
            <a:off x="2024063" y="6462713"/>
            <a:ext cx="179388" cy="1333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>
            <p:custDataLst>
              <p:tags r:id="rId55"/>
            </p:custDataLst>
          </p:nvPr>
        </p:nvSpPr>
        <p:spPr bwMode="auto">
          <a:xfrm>
            <a:off x="2254250" y="6459538"/>
            <a:ext cx="69532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921D6BF-D60C-41BF-8E3C-7254B8966F4D}" type="datetime'''''''М''''''оби''''''''л''ь''''ный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Мобильный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0" name="Прямоугольник 109"/>
          <p:cNvSpPr/>
          <p:nvPr>
            <p:custDataLst>
              <p:tags r:id="rId56"/>
            </p:custDataLst>
          </p:nvPr>
        </p:nvSpPr>
        <p:spPr bwMode="auto">
          <a:xfrm>
            <a:off x="982663" y="6459538"/>
            <a:ext cx="9398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6895C16B-C954-41F6-9994-4FC4648EBA14}" type="datetime'''Фи''к''си''''''''''р''о''''''в''''''''''''''''анн''ый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Фиксированный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6" name="TextBox 115"/>
          <p:cNvSpPr txBox="1"/>
          <p:nvPr>
            <p:custDataLst>
              <p:tags r:id="rId57"/>
            </p:custDataLst>
          </p:nvPr>
        </p:nvSpPr>
        <p:spPr>
          <a:xfrm>
            <a:off x="1391468" y="3930873"/>
            <a:ext cx="4495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Крупнейшие игроки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Tier-2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Tier-3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и др.  (млрд. руб.)</a:t>
            </a:r>
          </a:p>
          <a:p>
            <a:pPr algn="ctr"/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58"/>
            </p:custDataLst>
          </p:nvPr>
        </p:nvSpPr>
        <p:spPr>
          <a:xfrm>
            <a:off x="376598" y="3312418"/>
            <a:ext cx="471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latin typeface="Arial" pitchFamily="34" charset="0"/>
                <a:cs typeface="Arial" pitchFamily="34" charset="0"/>
              </a:rPr>
              <a:t>Расчет </a:t>
            </a:r>
            <a:r>
              <a:rPr lang="en-US" sz="1000" i="1" dirty="0" smtClean="0">
                <a:latin typeface="Arial" pitchFamily="34" charset="0"/>
                <a:cs typeface="Arial" pitchFamily="34" charset="0"/>
              </a:rPr>
              <a:t>Constanta</a:t>
            </a:r>
            <a:r>
              <a:rPr lang="ru-RU" sz="1000" i="1" dirty="0" smtClean="0">
                <a:latin typeface="Arial" pitchFamily="34" charset="0"/>
                <a:cs typeface="Arial" pitchFamily="34" charset="0"/>
              </a:rPr>
              <a:t> - отсутствует детальная информация в необходимых разрезах в общедоступной отчетности</a:t>
            </a:r>
            <a:endParaRPr lang="ru-RU" sz="1000" i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2" name="Прямая со стрелкой 121"/>
          <p:cNvCxnSpPr/>
          <p:nvPr>
            <p:custDataLst>
              <p:tags r:id="rId59"/>
            </p:custDataLst>
          </p:nvPr>
        </p:nvCxnSpPr>
        <p:spPr>
          <a:xfrm>
            <a:off x="5962651" y="5455548"/>
            <a:ext cx="460375" cy="716652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>
            <p:custDataLst>
              <p:tags r:id="rId60"/>
            </p:custDataLst>
          </p:nvPr>
        </p:nvSpPr>
        <p:spPr>
          <a:xfrm>
            <a:off x="5859191" y="6358240"/>
            <a:ext cx="1523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 smtClean="0">
                <a:latin typeface="Arial" pitchFamily="34" charset="0"/>
                <a:cs typeface="Arial" pitchFamily="34" charset="0"/>
              </a:rPr>
              <a:t>Выручка каждой компании менее 3 млрд. руб.</a:t>
            </a:r>
            <a:endParaRPr lang="ru-RU" sz="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Прямоугольная выноска 129"/>
          <p:cNvSpPr/>
          <p:nvPr>
            <p:custDataLst>
              <p:tags r:id="rId61"/>
            </p:custDataLst>
          </p:nvPr>
        </p:nvSpPr>
        <p:spPr>
          <a:xfrm>
            <a:off x="2228056" y="4392817"/>
            <a:ext cx="2642816" cy="523465"/>
          </a:xfrm>
          <a:prstGeom prst="wedgeRectCallout">
            <a:avLst>
              <a:gd name="adj1" fmla="val -34769"/>
              <a:gd name="adj2" fmla="val -70655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Доля</a:t>
            </a:r>
            <a:r>
              <a:rPr lang="en-US" sz="9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9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игроков второго и третьего эшелонов составляет не более 25% рынка фиксированной </a:t>
            </a:r>
            <a:r>
              <a:rPr lang="ru-RU" sz="9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связи</a:t>
            </a:r>
            <a:endParaRPr lang="ru-RU" sz="900" dirty="0">
              <a:solidFill>
                <a:srgbClr val="0070C0"/>
              </a:solidFill>
            </a:endParaRPr>
          </a:p>
        </p:txBody>
      </p:sp>
      <p:graphicFrame>
        <p:nvGraphicFramePr>
          <p:cNvPr id="62" name="Объект 61"/>
          <p:cNvGraphicFramePr>
            <a:graphicFrameLocks/>
          </p:cNvGraphicFramePr>
          <p:nvPr>
            <p:custDataLst>
              <p:tags r:id="rId62"/>
            </p:custDataLst>
            <p:extLst>
              <p:ext uri="{D42A27DB-BD31-4B8C-83A1-F6EECF244321}">
                <p14:modId xmlns:p14="http://schemas.microsoft.com/office/powerpoint/2010/main" val="4181714937"/>
              </p:ext>
            </p:extLst>
          </p:nvPr>
        </p:nvGraphicFramePr>
        <p:xfrm>
          <a:off x="7369175" y="4191000"/>
          <a:ext cx="18288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2" name="Диаграмма" r:id="rId81" imgW="1828800" imgH="1828800" progId="MSGraph.Chart.8">
                  <p:embed followColorScheme="full"/>
                </p:oleObj>
              </mc:Choice>
              <mc:Fallback>
                <p:oleObj name="Диаграмма" r:id="rId81" imgW="1828800" imgH="182880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7369175" y="4191000"/>
                        <a:ext cx="1828800" cy="182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Прямоугольник 63"/>
          <p:cNvSpPr/>
          <p:nvPr>
            <p:custDataLst>
              <p:tags r:id="rId63"/>
            </p:custDataLst>
          </p:nvPr>
        </p:nvSpPr>
        <p:spPr bwMode="auto">
          <a:xfrm>
            <a:off x="9031288" y="4549775"/>
            <a:ext cx="5588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C8089C20-DB51-4483-BEC2-E712DCE892A9}" type="datetime'''И''''н''т''''е''''''''''''р''''''''''н''''''е''''''''''т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Интернет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3" name="Прямоугольник 62"/>
          <p:cNvSpPr/>
          <p:nvPr>
            <p:custDataLst>
              <p:tags r:id="rId64"/>
            </p:custDataLst>
          </p:nvPr>
        </p:nvSpPr>
        <p:spPr bwMode="gray">
          <a:xfrm>
            <a:off x="8694738" y="4694238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D1DB5FB-B340-4B9F-BB04-D32073F0EE0C}" type="datetime'''''''''''3''''''3%''''''''''''''''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33%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5" name="Прямоугольник 64"/>
          <p:cNvSpPr/>
          <p:nvPr>
            <p:custDataLst>
              <p:tags r:id="rId65"/>
            </p:custDataLst>
          </p:nvPr>
        </p:nvSpPr>
        <p:spPr bwMode="auto">
          <a:xfrm>
            <a:off x="6881813" y="4479925"/>
            <a:ext cx="67627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F4CC715B-65F5-4F8F-9428-C88A5AE185A7}" type="datetime'''''''''Те''''''''л''''''''е''''''ф''о''''''''''н''и''''''я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Телефония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6" name="Прямоугольник 65"/>
          <p:cNvSpPr/>
          <p:nvPr>
            <p:custDataLst>
              <p:tags r:id="rId66"/>
            </p:custDataLst>
          </p:nvPr>
        </p:nvSpPr>
        <p:spPr bwMode="gray">
          <a:xfrm>
            <a:off x="7599363" y="4646613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BC25B3E-0B40-4976-BB36-BD0666ED71C7}" type="datetime'3''''''''''1''''''''''''''''''''''''''''''''''%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31%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8" name="Прямоугольник 67"/>
          <p:cNvSpPr/>
          <p:nvPr>
            <p:custDataLst>
              <p:tags r:id="rId67"/>
            </p:custDataLst>
          </p:nvPr>
        </p:nvSpPr>
        <p:spPr bwMode="auto">
          <a:xfrm>
            <a:off x="8810625" y="5741988"/>
            <a:ext cx="161925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8D025AE8-7EAD-4AA4-935C-35F2D90B64D8}" type="datetime'''''''''''''''''''''''''Т''''''''''''''''В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ТВ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7" name="Прямоугольник 66"/>
          <p:cNvSpPr/>
          <p:nvPr>
            <p:custDataLst>
              <p:tags r:id="rId68"/>
            </p:custDataLst>
          </p:nvPr>
        </p:nvSpPr>
        <p:spPr bwMode="gray">
          <a:xfrm>
            <a:off x="8553450" y="5522913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48ACA8F-B801-4E32-8431-34834ACBCFF5}" type="datetime'''''''''''''''''''1''''''1''''''''''''%''''''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11%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Прямоугольник 15"/>
          <p:cNvSpPr/>
          <p:nvPr>
            <p:custDataLst>
              <p:tags r:id="rId69"/>
            </p:custDataLst>
          </p:nvPr>
        </p:nvSpPr>
        <p:spPr bwMode="gray">
          <a:xfrm>
            <a:off x="7848600" y="5626100"/>
            <a:ext cx="287338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42433D9-4D05-4E6F-BDB3-72AD2CF6DE06}" type="datetime'''''''''''''''2''''5''''''''''''''%'''''''''''">
              <a:rPr lang="en-US" sz="10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25%</a:t>
            </a:fld>
            <a:endParaRPr lang="ru-RU" sz="10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Прямоугольник 13"/>
          <p:cNvSpPr/>
          <p:nvPr>
            <p:custDataLst>
              <p:tags r:id="rId70"/>
            </p:custDataLst>
          </p:nvPr>
        </p:nvSpPr>
        <p:spPr bwMode="auto">
          <a:xfrm>
            <a:off x="7516813" y="5867400"/>
            <a:ext cx="4381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4DDF2110-23EC-49D4-AFF1-3E8966F13629}" type="datetime'''П''''''''р''''''''о''''''''ч''''''''''''''е''''е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Прочее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TextBox 70"/>
          <p:cNvSpPr txBox="1"/>
          <p:nvPr>
            <p:custDataLst>
              <p:tags r:id="rId71"/>
            </p:custDataLst>
          </p:nvPr>
        </p:nvSpPr>
        <p:spPr>
          <a:xfrm>
            <a:off x="6504037" y="3827507"/>
            <a:ext cx="3487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Структура рынка по видам услуг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214191" y="6840810"/>
            <a:ext cx="2945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 smtClean="0">
                <a:latin typeface="Arial" pitchFamily="34" charset="0"/>
                <a:cs typeface="Arial" pitchFamily="34" charset="0"/>
              </a:rPr>
              <a:t>Оценка </a:t>
            </a:r>
            <a:r>
              <a:rPr lang="en-US" sz="800" i="1" dirty="0" smtClean="0">
                <a:latin typeface="Arial" pitchFamily="34" charset="0"/>
                <a:cs typeface="Arial" pitchFamily="34" charset="0"/>
              </a:rPr>
              <a:t>Constanta, </a:t>
            </a:r>
            <a:r>
              <a:rPr lang="ru-RU" sz="800" i="1" dirty="0" smtClean="0">
                <a:latin typeface="Arial" pitchFamily="34" charset="0"/>
                <a:cs typeface="Arial" pitchFamily="34" charset="0"/>
              </a:rPr>
              <a:t>данные Компаний</a:t>
            </a:r>
            <a:endParaRPr lang="ru-RU" sz="8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882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Объект 2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71952991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2" name="think-cell Slide" r:id="rId85" imgW="270" imgH="270" progId="TCLayout.ActiveDocument.1">
                  <p:embed/>
                </p:oleObj>
              </mc:Choice>
              <mc:Fallback>
                <p:oleObj name="think-cell Slide" r:id="rId8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600">
              <a:latin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Основные тенденции телекоммуникационного рынка </a:t>
            </a:r>
            <a:r>
              <a:rPr lang="ru-RU" dirty="0" smtClean="0"/>
              <a:t>РФ: </a:t>
            </a:r>
            <a:br>
              <a:rPr lang="ru-RU" dirty="0" smtClean="0"/>
            </a:br>
            <a:r>
              <a:rPr lang="ru-RU" dirty="0" smtClean="0"/>
              <a:t>Все еще быстрее инфляции ?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Прямоугольник 3"/>
          <p:cNvSpPr/>
          <p:nvPr>
            <p:custDataLst>
              <p:tags r:id="rId6"/>
            </p:custDataLst>
          </p:nvPr>
        </p:nvSpPr>
        <p:spPr>
          <a:xfrm>
            <a:off x="630015" y="801688"/>
            <a:ext cx="1946045" cy="720080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Мобильная связь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>
            <p:custDataLst>
              <p:tags r:id="rId7"/>
            </p:custDataLst>
          </p:nvPr>
        </p:nvSpPr>
        <p:spPr>
          <a:xfrm>
            <a:off x="3213100" y="801688"/>
            <a:ext cx="6633121" cy="335828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Фиксированная связь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>
            <p:custDataLst>
              <p:tags r:id="rId8"/>
            </p:custDataLst>
          </p:nvPr>
        </p:nvSpPr>
        <p:spPr>
          <a:xfrm>
            <a:off x="3213100" y="1198563"/>
            <a:ext cx="2024337" cy="324036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ШПД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>
            <p:custDataLst>
              <p:tags r:id="rId9"/>
            </p:custDataLst>
          </p:nvPr>
        </p:nvSpPr>
        <p:spPr>
          <a:xfrm>
            <a:off x="5670550" y="1198563"/>
            <a:ext cx="1872208" cy="324036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КТВ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>
            <p:custDataLst>
              <p:tags r:id="rId10"/>
            </p:custDataLst>
          </p:nvPr>
        </p:nvSpPr>
        <p:spPr>
          <a:xfrm>
            <a:off x="7966075" y="1198563"/>
            <a:ext cx="1880146" cy="324036"/>
          </a:xfrm>
          <a:prstGeom prst="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Телефония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>
            <p:custDataLst>
              <p:tags r:id="rId11"/>
            </p:custDataLst>
          </p:nvPr>
        </p:nvSpPr>
        <p:spPr>
          <a:xfrm>
            <a:off x="630015" y="1597025"/>
            <a:ext cx="1952329" cy="2877711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txBody>
          <a:bodyPr wrap="square" lIns="36000" rIns="36000" rtlCol="0">
            <a:spAutoFit/>
          </a:bodyPr>
          <a:lstStyle/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Рост рынка составил около 9%, при этом основной рост пришелся на рост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VAS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услуг – передача данных и контент. 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Объем рынка составил более 840 млрд. руб. в 2012 г.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Рост числа абонентов замедлился и составляет не более 1,5%.При этом наблюдается рост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ARPU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MOU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Выручка по мобильному Интернету составила свыше 100 млрд. руб. (рост более 30% за год) и обогнала выручку по фиксированному ШПД</a:t>
            </a:r>
            <a:endParaRPr lang="en-US" sz="900" dirty="0" smtClean="0">
              <a:latin typeface="Arial" pitchFamily="34" charset="0"/>
              <a:cs typeface="Arial" pitchFamily="34" charset="0"/>
            </a:endParaRP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Основной акцент операторы делают на развитие в смежных бизнесах – контент, мобильные деньги, ИТ услуги, ритейл и пр.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2" name="Группа 61"/>
          <p:cNvGrpSpPr/>
          <p:nvPr>
            <p:custDataLst>
              <p:tags r:id="rId12"/>
            </p:custDataLst>
          </p:nvPr>
        </p:nvGrpSpPr>
        <p:grpSpPr>
          <a:xfrm>
            <a:off x="703040" y="4602163"/>
            <a:ext cx="2008111" cy="1872698"/>
            <a:chOff x="269975" y="4824586"/>
            <a:chExt cx="2008111" cy="1872698"/>
          </a:xfrm>
        </p:grpSpPr>
        <p:sp>
          <p:nvSpPr>
            <p:cNvPr id="52" name="TextBox 51"/>
            <p:cNvSpPr txBox="1"/>
            <p:nvPr/>
          </p:nvSpPr>
          <p:spPr>
            <a:xfrm>
              <a:off x="710136" y="6192738"/>
              <a:ext cx="136815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 smtClean="0">
                  <a:latin typeface="Arial" pitchFamily="34" charset="0"/>
                  <a:cs typeface="Arial" pitchFamily="34" charset="0"/>
                </a:rPr>
                <a:t>Число абонентов, млн.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13991" y="6220816"/>
              <a:ext cx="270030" cy="1280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7" name="Группа 56"/>
            <p:cNvGrpSpPr/>
            <p:nvPr/>
          </p:nvGrpSpPr>
          <p:grpSpPr>
            <a:xfrm>
              <a:off x="269975" y="4824586"/>
              <a:ext cx="1802029" cy="1388187"/>
              <a:chOff x="412162" y="4932598"/>
              <a:chExt cx="1802029" cy="1388187"/>
            </a:xfrm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630015" y="5616674"/>
                <a:ext cx="108012" cy="50405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738027" y="5868702"/>
                <a:ext cx="108012" cy="252028"/>
              </a:xfrm>
              <a:prstGeom prst="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1206079" y="5472658"/>
                <a:ext cx="108012" cy="648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1314091" y="5949094"/>
                <a:ext cx="108012" cy="171636"/>
              </a:xfrm>
              <a:prstGeom prst="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1782143" y="5400650"/>
                <a:ext cx="108012" cy="7200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1890155" y="6034912"/>
                <a:ext cx="108012" cy="85818"/>
              </a:xfrm>
              <a:prstGeom prst="rect">
                <a:avLst/>
              </a:prstGeom>
              <a:solidFill>
                <a:srgbClr val="00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4" name="Прямая соединительная линия 33"/>
              <p:cNvCxnSpPr/>
              <p:nvPr/>
            </p:nvCxnSpPr>
            <p:spPr>
              <a:xfrm flipV="1">
                <a:off x="630015" y="5220630"/>
                <a:ext cx="540060" cy="72008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 flipV="1">
                <a:off x="1314091" y="5076614"/>
                <a:ext cx="486054" cy="144016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Овал 40"/>
              <p:cNvSpPr/>
              <p:nvPr/>
            </p:nvSpPr>
            <p:spPr>
              <a:xfrm>
                <a:off x="431993" y="5184626"/>
                <a:ext cx="360040" cy="2160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147%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Овал 41"/>
              <p:cNvSpPr/>
              <p:nvPr/>
            </p:nvSpPr>
            <p:spPr>
              <a:xfrm>
                <a:off x="1134071" y="5076614"/>
                <a:ext cx="360040" cy="2160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157%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1782143" y="4932598"/>
                <a:ext cx="360040" cy="2160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161%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12162" y="5427568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219,0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58007" y="5632643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11,0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134071" y="5785043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8,6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990055" y="5328642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227,6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638127" y="5256634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230,5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710135" y="5832698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Arial" pitchFamily="34" charset="0"/>
                    <a:cs typeface="Arial" pitchFamily="34" charset="0"/>
                  </a:rPr>
                  <a:t>2,9</a:t>
                </a:r>
                <a:endParaRPr lang="ru-RU" sz="7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1" name="Прямая соединительная линия 50"/>
              <p:cNvCxnSpPr/>
              <p:nvPr/>
            </p:nvCxnSpPr>
            <p:spPr>
              <a:xfrm>
                <a:off x="485999" y="6120730"/>
                <a:ext cx="1728192" cy="0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85999" y="6120730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b="1" dirty="0" smtClean="0">
                    <a:latin typeface="Arial" pitchFamily="34" charset="0"/>
                    <a:cs typeface="Arial" pitchFamily="34" charset="0"/>
                  </a:rPr>
                  <a:t>2010</a:t>
                </a:r>
                <a:endParaRPr lang="ru-RU" sz="7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62063" y="6120730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b="1" dirty="0" smtClean="0">
                    <a:latin typeface="Arial" pitchFamily="34" charset="0"/>
                    <a:cs typeface="Arial" pitchFamily="34" charset="0"/>
                  </a:rPr>
                  <a:t>2011</a:t>
                </a:r>
                <a:endParaRPr lang="ru-RU" sz="7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638127" y="6120730"/>
                <a:ext cx="50405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b="1" dirty="0" smtClean="0">
                    <a:latin typeface="Arial" pitchFamily="34" charset="0"/>
                    <a:cs typeface="Arial" pitchFamily="34" charset="0"/>
                  </a:rPr>
                  <a:t>2012</a:t>
                </a:r>
                <a:endParaRPr lang="ru-RU" sz="7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>
              <a:off x="413991" y="6392793"/>
              <a:ext cx="270029" cy="116055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02023" y="6352723"/>
              <a:ext cx="157606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 smtClean="0">
                  <a:latin typeface="Arial" pitchFamily="34" charset="0"/>
                  <a:cs typeface="Arial" pitchFamily="34" charset="0"/>
                </a:rPr>
                <a:t>Число чистых подключений, млн.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416749" y="6552778"/>
              <a:ext cx="240027" cy="1440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ru-RU" sz="700" dirty="0" smtClean="0">
                  <a:latin typeface="Arial" pitchFamily="34" charset="0"/>
                  <a:cs typeface="Arial" pitchFamily="34" charset="0"/>
                </a:rPr>
                <a:t>%</a:t>
              </a:r>
              <a:endParaRPr lang="ru-RU" sz="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13865" y="6512618"/>
              <a:ext cx="98009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 smtClean="0">
                  <a:latin typeface="Arial" pitchFamily="34" charset="0"/>
                  <a:cs typeface="Arial" pitchFamily="34" charset="0"/>
                </a:rPr>
                <a:t>Проникновение, %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3" name="TextBox 62"/>
          <p:cNvSpPr txBox="1"/>
          <p:nvPr>
            <p:custDataLst>
              <p:tags r:id="rId13"/>
            </p:custDataLst>
          </p:nvPr>
        </p:nvSpPr>
        <p:spPr>
          <a:xfrm>
            <a:off x="3213100" y="1597025"/>
            <a:ext cx="2024338" cy="2600712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txBody>
          <a:bodyPr wrap="square" lIns="36000" rIns="36000" rtlCol="0">
            <a:spAutoFit/>
          </a:bodyPr>
          <a:lstStyle/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Проникновение услуг ШПД достигло 40% по России и продолжает расти, но уже за счет небольших городов. В крупных городах проникновение достигло насыщения и составляет 70-80%.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Объем рынка ШПД оценивается на уровне 92 млрд. руб.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Топ-6 операторов контролируют почти 80% рынка.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С ростом сетей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4G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900" dirty="0" err="1" smtClean="0">
                <a:latin typeface="Arial" pitchFamily="34" charset="0"/>
                <a:cs typeface="Arial" pitchFamily="34" charset="0"/>
              </a:rPr>
              <a:t>Wimax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растет давление на ШПД операторов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В ряде регионов наблюдается тенденция консолидации локальных игроков и уход от ценовых войн.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4"/>
            </p:custDataLst>
          </p:nvPr>
        </p:nvSpPr>
        <p:spPr>
          <a:xfrm>
            <a:off x="3222625" y="4383246"/>
            <a:ext cx="4320310" cy="369332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txBody>
          <a:bodyPr wrap="square" lIns="36000" rIns="36000" rtlCol="0">
            <a:spAutoFit/>
          </a:bodyPr>
          <a:lstStyle/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Пакетное предложение ШПД и КТВ является критичным для агрессивного развития на рынке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и конкурентной борьбы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5"/>
            </p:custDataLst>
          </p:nvPr>
        </p:nvSpPr>
        <p:spPr>
          <a:xfrm>
            <a:off x="5662613" y="1597025"/>
            <a:ext cx="1880322" cy="2739211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txBody>
          <a:bodyPr wrap="square" lIns="36000" rIns="36000" rtlCol="0">
            <a:spAutoFit/>
          </a:bodyPr>
          <a:lstStyle/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Уровень проникновения достиг 56%. Объем рынка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~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60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0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млрд. руб.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Появилась тенденция к росту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ARPU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в регионах, даже с устойчивой конкуренцией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Доля кабельного телевидения сокращается за счет развития спутникового ТВ и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IPTV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но технология КТВ остается доминирующей. 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В регионах операторы активно развивают цифровое ТВ и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HDTV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для привлечения абонентов и повышения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ARPU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Существенное давление на КТВ операторов уже оказывает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OTT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технология.</a:t>
            </a:r>
          </a:p>
        </p:txBody>
      </p:sp>
      <p:sp>
        <p:nvSpPr>
          <p:cNvPr id="66" name="TextBox 65"/>
          <p:cNvSpPr txBox="1"/>
          <p:nvPr>
            <p:custDataLst>
              <p:tags r:id="rId16"/>
            </p:custDataLst>
          </p:nvPr>
        </p:nvSpPr>
        <p:spPr>
          <a:xfrm>
            <a:off x="1998167" y="6913398"/>
            <a:ext cx="33825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Источник: 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AC&amp;M Consulting,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Comnews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Эксперт, 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о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ценка 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Constanta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7"/>
            </p:custDataLst>
          </p:nvPr>
        </p:nvSpPr>
        <p:spPr>
          <a:xfrm>
            <a:off x="7966075" y="1593850"/>
            <a:ext cx="1880322" cy="1792798"/>
          </a:xfrm>
          <a:prstGeom prst="rect">
            <a:avLst/>
          </a:prstGeom>
          <a:noFill/>
          <a:ln>
            <a:solidFill>
              <a:srgbClr val="0070C0"/>
            </a:solidFill>
            <a:prstDash val="sysDot"/>
          </a:ln>
        </p:spPr>
        <p:txBody>
          <a:bodyPr wrap="square" lIns="36000" rIns="36000" rtlCol="0">
            <a:spAutoFit/>
          </a:bodyPr>
          <a:lstStyle/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аблюдается стремительный отток абонентов фиксированной телефонной связи в пользу мобильной связи.</a:t>
            </a:r>
          </a:p>
          <a:p>
            <a:pPr marL="93663" indent="-93663">
              <a:spcBef>
                <a:spcPts val="3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Даже индексация тарифов не позволяет компенсировать снижение абонентской базы. При этом под давлением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IP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телефонии снижаются тарифы и 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MOU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зоновую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и МГМН связь</a:t>
            </a:r>
          </a:p>
        </p:txBody>
      </p:sp>
      <p:sp>
        <p:nvSpPr>
          <p:cNvPr id="113" name="TextBox 112"/>
          <p:cNvSpPr txBox="1"/>
          <p:nvPr>
            <p:custDataLst>
              <p:tags r:id="rId18"/>
            </p:custDataLst>
          </p:nvPr>
        </p:nvSpPr>
        <p:spPr>
          <a:xfrm>
            <a:off x="8037513" y="3754438"/>
            <a:ext cx="16642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" pitchFamily="34" charset="0"/>
                <a:cs typeface="Arial" pitchFamily="34" charset="0"/>
              </a:rPr>
              <a:t>Статистика по фикс. телефонии по Ростелекому 2010-2012 гг., млрд. руб.</a:t>
            </a:r>
            <a:endParaRPr lang="ru-RU" sz="7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>
            <p:custDataLst>
              <p:tags r:id="rId19"/>
            </p:custDataLst>
          </p:nvPr>
        </p:nvCxnSpPr>
        <p:spPr bwMode="auto">
          <a:xfrm>
            <a:off x="9048750" y="4648200"/>
            <a:ext cx="228600" cy="4762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>
            <p:custDataLst>
              <p:tags r:id="rId20"/>
            </p:custDataLst>
          </p:nvPr>
        </p:nvCxnSpPr>
        <p:spPr bwMode="auto">
          <a:xfrm>
            <a:off x="8524875" y="4629150"/>
            <a:ext cx="228600" cy="19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3" name="Объект 202"/>
          <p:cNvGraphicFramePr>
            <a:graphicFrameLocks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4092466476"/>
              </p:ext>
            </p:extLst>
          </p:nvPr>
        </p:nvGraphicFramePr>
        <p:xfrm>
          <a:off x="7981950" y="4038600"/>
          <a:ext cx="1847951" cy="1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3" name="Диаграмма" r:id="rId87" imgW="1847951" imgH="1543185" progId="MSGraph.Chart.8">
                  <p:embed followColorScheme="full"/>
                </p:oleObj>
              </mc:Choice>
              <mc:Fallback>
                <p:oleObj name="Диаграмма" r:id="rId87" imgW="1847951" imgH="1543185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8"/>
                      <a:stretch>
                        <a:fillRect/>
                      </a:stretch>
                    </p:blipFill>
                    <p:spPr>
                      <a:xfrm>
                        <a:off x="7981950" y="4038600"/>
                        <a:ext cx="1847951" cy="1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" name="Прямоугольник 151"/>
          <p:cNvSpPr/>
          <p:nvPr>
            <p:custDataLst>
              <p:tags r:id="rId22"/>
            </p:custDataLst>
          </p:nvPr>
        </p:nvSpPr>
        <p:spPr bwMode="auto">
          <a:xfrm>
            <a:off x="9337675" y="5540375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65DF11C-09ED-42C0-9B93-EACB66DAF131}" type="datetime'''''20''''''''''''''''''''1''''''''''''''2''''''''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2012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5" name="Прямоугольник 154"/>
          <p:cNvSpPr/>
          <p:nvPr>
            <p:custDataLst>
              <p:tags r:id="rId23"/>
            </p:custDataLst>
          </p:nvPr>
        </p:nvSpPr>
        <p:spPr bwMode="auto">
          <a:xfrm>
            <a:off x="9324975" y="4578350"/>
            <a:ext cx="2111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EA5579D-FB8C-490C-9975-BA0F7840416D}" type="datetime'''''''''''''''1''2''''''4,''''''''''''''''''''''5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124,5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8" name="Прямоугольник 177"/>
          <p:cNvSpPr/>
          <p:nvPr>
            <p:custDataLst>
              <p:tags r:id="rId24"/>
            </p:custDataLst>
          </p:nvPr>
        </p:nvSpPr>
        <p:spPr bwMode="gray">
          <a:xfrm>
            <a:off x="9345613" y="5216525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DCFCAD5-4BE8-4F9F-9526-08D873177AD2}" type="datetime'''''1''''''''''''''''''''''''''''''''''''''8'''''''',''7'''''">
              <a:rPr lang="en-US" sz="6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18,7</a:t>
            </a:fld>
            <a:endParaRPr lang="ru-RU" sz="6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5" name="Прямоугольник 174"/>
          <p:cNvSpPr/>
          <p:nvPr>
            <p:custDataLst>
              <p:tags r:id="rId25"/>
            </p:custDataLst>
          </p:nvPr>
        </p:nvSpPr>
        <p:spPr bwMode="gray">
          <a:xfrm>
            <a:off x="9345613" y="4906963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E5AF81C-EDC5-47F8-8D11-3C07D0B9D6DF}" type="datetime'''''''8''''''''''''''''''''''''''''''''5'',6'''''''''''''''''">
              <a:rPr lang="en-US" sz="6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85,6</a:t>
            </a:fld>
            <a:endParaRPr lang="ru-RU" sz="6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1" name="Прямоугольник 150"/>
          <p:cNvSpPr/>
          <p:nvPr>
            <p:custDataLst>
              <p:tags r:id="rId26"/>
            </p:custDataLst>
          </p:nvPr>
        </p:nvSpPr>
        <p:spPr bwMode="auto">
          <a:xfrm>
            <a:off x="8809038" y="5540375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AF3E3A78-EB2A-4E11-A97F-D954DBAA8F05}" type="datetime'''''''''''''20''1''''''''''''1''''''''''''''''''''''''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2011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 useBgFill="1">
        <p:nvSpPr>
          <p:cNvPr id="154" name="Прямоугольник 153"/>
          <p:cNvSpPr/>
          <p:nvPr>
            <p:custDataLst>
              <p:tags r:id="rId27"/>
            </p:custDataLst>
          </p:nvPr>
        </p:nvSpPr>
        <p:spPr bwMode="white">
          <a:xfrm>
            <a:off x="8796338" y="4530725"/>
            <a:ext cx="2111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DDF5CF7-F388-4C46-834C-6B1A7B93B600}" type="datetime'''''''''''''''''''''''''''''''1''''33'''''''',''''''''5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133,5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7" name="Прямоугольник 176"/>
          <p:cNvSpPr/>
          <p:nvPr>
            <p:custDataLst>
              <p:tags r:id="rId28"/>
            </p:custDataLst>
          </p:nvPr>
        </p:nvSpPr>
        <p:spPr bwMode="gray">
          <a:xfrm>
            <a:off x="8816975" y="5187950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87CB07C-085A-4A4C-9D24-CE2B3E365617}" type="datetime'21'''',''''''''''''''''''''''''4'''''''''''''''''''''">
              <a:rPr lang="en-US" sz="6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21,4</a:t>
            </a:fld>
            <a:endParaRPr lang="ru-RU" sz="6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4" name="Прямоугольник 173"/>
          <p:cNvSpPr/>
          <p:nvPr>
            <p:custDataLst>
              <p:tags r:id="rId29"/>
            </p:custDataLst>
          </p:nvPr>
        </p:nvSpPr>
        <p:spPr bwMode="gray">
          <a:xfrm>
            <a:off x="8816975" y="4864100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11D6ECE-FEAD-4585-9482-52CC303E222D}" type="datetime'''''''''''''''''''88'''''''''''''''',''''''''0'">
              <a:rPr lang="en-US" sz="6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88,0</a:t>
            </a:fld>
            <a:endParaRPr lang="ru-RU" sz="6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0" name="Прямоугольник 149"/>
          <p:cNvSpPr/>
          <p:nvPr>
            <p:custDataLst>
              <p:tags r:id="rId30"/>
            </p:custDataLst>
          </p:nvPr>
        </p:nvSpPr>
        <p:spPr bwMode="auto">
          <a:xfrm>
            <a:off x="8280400" y="5540375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6E038D6-1AAB-46DF-8464-5A648A731656}" type="datetime'''''2''''''''''''0''''1''''''''''''''''0''''''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2010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3" name="Прямоугольник 152"/>
          <p:cNvSpPr/>
          <p:nvPr>
            <p:custDataLst>
              <p:tags r:id="rId31"/>
            </p:custDataLst>
          </p:nvPr>
        </p:nvSpPr>
        <p:spPr bwMode="auto">
          <a:xfrm>
            <a:off x="8267700" y="4511675"/>
            <a:ext cx="2111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6425AB1-0911-433A-8BCA-7E447A505A27}" type="datetime'''''''136'''''''''''''',''''''''7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136,7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6" name="Прямоугольник 175"/>
          <p:cNvSpPr/>
          <p:nvPr>
            <p:custDataLst>
              <p:tags r:id="rId32"/>
            </p:custDataLst>
          </p:nvPr>
        </p:nvSpPr>
        <p:spPr bwMode="gray">
          <a:xfrm>
            <a:off x="8288338" y="5159375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763200D8-956B-45E3-9ADA-8C7B57572B90}" type="datetime'''''''''''2''''''''3'''''''''''''''''''''''''''''',''4'''''">
              <a:rPr lang="en-US" sz="6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23,4</a:t>
            </a:fld>
            <a:endParaRPr lang="ru-RU" sz="6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3" name="Прямоугольник 172"/>
          <p:cNvSpPr/>
          <p:nvPr>
            <p:custDataLst>
              <p:tags r:id="rId33"/>
            </p:custDataLst>
          </p:nvPr>
        </p:nvSpPr>
        <p:spPr bwMode="gray">
          <a:xfrm>
            <a:off x="8288338" y="4835525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8BF02061-45C7-4D5D-9EC0-00A107212FBA}" type="datetime'''8''''''5'''''''',''''''''''''''''''4'''''''''''">
              <a:rPr lang="en-US" sz="600">
                <a:solidFill>
                  <a:schemeClr val="bg1"/>
                </a:solidFill>
                <a:latin typeface="Arial"/>
                <a:cs typeface="Arial"/>
                <a:sym typeface="Arial"/>
              </a:rPr>
              <a:pPr/>
              <a:t>85,4</a:t>
            </a:fld>
            <a:endParaRPr lang="ru-RU" sz="60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2" name="Прямоугольник 161"/>
          <p:cNvSpPr/>
          <p:nvPr>
            <p:custDataLst>
              <p:tags r:id="rId34"/>
            </p:custDataLst>
          </p:nvPr>
        </p:nvSpPr>
        <p:spPr bwMode="auto">
          <a:xfrm>
            <a:off x="8337550" y="6178550"/>
            <a:ext cx="107950" cy="80963"/>
          </a:xfrm>
          <a:prstGeom prst="rect">
            <a:avLst/>
          </a:prstGeom>
          <a:solidFill>
            <a:srgbClr val="C3CFE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ик 160"/>
          <p:cNvSpPr/>
          <p:nvPr>
            <p:custDataLst>
              <p:tags r:id="rId35"/>
            </p:custDataLst>
          </p:nvPr>
        </p:nvSpPr>
        <p:spPr bwMode="auto">
          <a:xfrm>
            <a:off x="8337550" y="6035675"/>
            <a:ext cx="107950" cy="80963"/>
          </a:xfrm>
          <a:prstGeom prst="rect">
            <a:avLst/>
          </a:prstGeom>
          <a:solidFill>
            <a:srgbClr val="00B05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Прямоугольник 159"/>
          <p:cNvSpPr/>
          <p:nvPr>
            <p:custDataLst>
              <p:tags r:id="rId36"/>
            </p:custDataLst>
          </p:nvPr>
        </p:nvSpPr>
        <p:spPr bwMode="auto">
          <a:xfrm>
            <a:off x="8337550" y="5892800"/>
            <a:ext cx="107950" cy="80963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>
            <p:custDataLst>
              <p:tags r:id="rId37"/>
            </p:custDataLst>
          </p:nvPr>
        </p:nvCxnSpPr>
        <p:spPr bwMode="gray">
          <a:xfrm>
            <a:off x="8159750" y="5789613"/>
            <a:ext cx="285750" cy="0"/>
          </a:xfrm>
          <a:prstGeom prst="line">
            <a:avLst/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Овал 180"/>
          <p:cNvSpPr/>
          <p:nvPr>
            <p:custDataLst>
              <p:tags r:id="rId38"/>
            </p:custDataLst>
          </p:nvPr>
        </p:nvSpPr>
        <p:spPr bwMode="auto">
          <a:xfrm>
            <a:off x="8269288" y="5756275"/>
            <a:ext cx="66675" cy="66675"/>
          </a:xfrm>
          <a:prstGeom prst="ellipse">
            <a:avLst/>
          </a:prstGeom>
          <a:solidFill>
            <a:srgbClr val="3366CC"/>
          </a:solidFill>
          <a:ln w="9525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Прямоугольник 158"/>
          <p:cNvSpPr/>
          <p:nvPr>
            <p:custDataLst>
              <p:tags r:id="rId39"/>
            </p:custDataLst>
          </p:nvPr>
        </p:nvSpPr>
        <p:spPr bwMode="auto">
          <a:xfrm>
            <a:off x="8496300" y="6176963"/>
            <a:ext cx="2238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03557895-5395-4A24-B8A9-54D6A26D71BB}" type="datetime'''''''''М''Г''''''''М''''''''''''''''''''''''''''''''Н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МГМН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8" name="Прямоугольник 157"/>
          <p:cNvSpPr/>
          <p:nvPr>
            <p:custDataLst>
              <p:tags r:id="rId40"/>
            </p:custDataLst>
          </p:nvPr>
        </p:nvSpPr>
        <p:spPr bwMode="auto">
          <a:xfrm>
            <a:off x="8496300" y="6034088"/>
            <a:ext cx="5413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F7B8F3A7-260C-46E5-8E81-4B0F04E2C093}" type="datetime'''''В''н''''''''''''''''''''ут''''''р''''''''изоно''''''ва''я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Внутризоновая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7" name="Прямоугольник 156"/>
          <p:cNvSpPr/>
          <p:nvPr>
            <p:custDataLst>
              <p:tags r:id="rId41"/>
            </p:custDataLst>
          </p:nvPr>
        </p:nvSpPr>
        <p:spPr bwMode="auto">
          <a:xfrm>
            <a:off x="8496300" y="5891213"/>
            <a:ext cx="30638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9095AC6F-75CA-468F-A4EC-64C1A8CF6CF8}" type="datetime'''''''''''М''''ест''н''а''''''я''''''''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Местная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9" name="Прямоугольник 178"/>
          <p:cNvSpPr/>
          <p:nvPr>
            <p:custDataLst>
              <p:tags r:id="rId42"/>
            </p:custDataLst>
          </p:nvPr>
        </p:nvSpPr>
        <p:spPr bwMode="auto">
          <a:xfrm>
            <a:off x="8496300" y="5748338"/>
            <a:ext cx="118268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2CE9D1A1-002C-4194-9F27-36C04EA30F63}" type="datetime'Колич''е''ст''во ''а''бо''н''ентов ''''''B2C,'' ''м''лн''''.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Количество абонентов B2C, млн.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3" name="TextBox 242"/>
          <p:cNvSpPr txBox="1"/>
          <p:nvPr>
            <p:custDataLst>
              <p:tags r:id="rId43"/>
            </p:custDataLst>
          </p:nvPr>
        </p:nvSpPr>
        <p:spPr>
          <a:xfrm>
            <a:off x="8396288" y="4438650"/>
            <a:ext cx="4320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-2,3%</a:t>
            </a:r>
            <a:endParaRPr lang="ru-RU" sz="600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4" name="TextBox 243"/>
          <p:cNvSpPr txBox="1"/>
          <p:nvPr>
            <p:custDataLst>
              <p:tags r:id="rId44"/>
            </p:custDataLst>
          </p:nvPr>
        </p:nvSpPr>
        <p:spPr>
          <a:xfrm>
            <a:off x="8972550" y="4505325"/>
            <a:ext cx="4320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-6,7%</a:t>
            </a:r>
            <a:endParaRPr lang="ru-RU" sz="600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>
            <p:custDataLst>
              <p:tags r:id="rId45"/>
            </p:custDataLst>
          </p:nvPr>
        </p:nvCxnSpPr>
        <p:spPr bwMode="auto">
          <a:xfrm flipV="1">
            <a:off x="3687763" y="5634038"/>
            <a:ext cx="238125" cy="571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>
            <p:custDataLst>
              <p:tags r:id="rId46"/>
            </p:custDataLst>
          </p:nvPr>
        </p:nvCxnSpPr>
        <p:spPr bwMode="auto">
          <a:xfrm flipV="1">
            <a:off x="4221163" y="5595938"/>
            <a:ext cx="238125" cy="3810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8" name="Объект 247"/>
          <p:cNvGraphicFramePr>
            <a:graphicFrameLocks/>
          </p:cNvGraphicFramePr>
          <p:nvPr>
            <p:custDataLst>
              <p:tags r:id="rId47"/>
            </p:custDataLst>
            <p:extLst>
              <p:ext uri="{D42A27DB-BD31-4B8C-83A1-F6EECF244321}">
                <p14:modId xmlns:p14="http://schemas.microsoft.com/office/powerpoint/2010/main" val="2709203828"/>
              </p:ext>
            </p:extLst>
          </p:nvPr>
        </p:nvGraphicFramePr>
        <p:xfrm>
          <a:off x="3154363" y="4948238"/>
          <a:ext cx="1847951" cy="1095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4" name="Диаграмма" r:id="rId89" imgW="1847951" imgH="1095443" progId="MSGraph.Chart.8">
                  <p:embed followColorScheme="full"/>
                </p:oleObj>
              </mc:Choice>
              <mc:Fallback>
                <p:oleObj name="Диаграмма" r:id="rId89" imgW="1847951" imgH="109544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0"/>
                      <a:stretch>
                        <a:fillRect/>
                      </a:stretch>
                    </p:blipFill>
                    <p:spPr>
                      <a:xfrm>
                        <a:off x="3154363" y="4948238"/>
                        <a:ext cx="1847951" cy="1095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" name="Прямоугольник 258"/>
          <p:cNvSpPr/>
          <p:nvPr>
            <p:custDataLst>
              <p:tags r:id="rId48"/>
            </p:custDataLst>
          </p:nvPr>
        </p:nvSpPr>
        <p:spPr bwMode="auto">
          <a:xfrm>
            <a:off x="3981450" y="6011863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4845831-9175-431F-AEE6-A28B30DBCF01}" type="datetime'''''2''''''''''''0''''''''''''1''''''''''''''1''''''''''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2011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5" name="Прямоугольник 254"/>
          <p:cNvSpPr/>
          <p:nvPr>
            <p:custDataLst>
              <p:tags r:id="rId49"/>
            </p:custDataLst>
          </p:nvPr>
        </p:nvSpPr>
        <p:spPr bwMode="auto">
          <a:xfrm>
            <a:off x="4514850" y="6011863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D645143-1268-4654-B46C-2F19757E930D}" type="datetime'''''''''''''''''''''''''2''''''''''''''''''''''01''''2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2012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2" name="Прямоугольник 301"/>
          <p:cNvSpPr/>
          <p:nvPr>
            <p:custDataLst>
              <p:tags r:id="rId50"/>
            </p:custDataLst>
          </p:nvPr>
        </p:nvSpPr>
        <p:spPr bwMode="auto">
          <a:xfrm>
            <a:off x="4522788" y="5478463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ACFEBF7-5A26-4742-BDA0-A55818423F36}" type="datetime'''21''''''''''''''''''''''''''''''.''''''9''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21.9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5" name="Прямоугольник 304"/>
          <p:cNvSpPr/>
          <p:nvPr>
            <p:custDataLst>
              <p:tags r:id="rId51"/>
            </p:custDataLst>
          </p:nvPr>
        </p:nvSpPr>
        <p:spPr bwMode="auto">
          <a:xfrm>
            <a:off x="4494213" y="5124450"/>
            <a:ext cx="2365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B8BD33E-ED96-4BC7-8668-B03E171B2E34}" type="datetime'''''''''''''''''''4''''''2.''''''9''''''''''''''''''%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42.9%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1" name="Прямоугольник 300"/>
          <p:cNvSpPr/>
          <p:nvPr>
            <p:custDataLst>
              <p:tags r:id="rId52"/>
            </p:custDataLst>
          </p:nvPr>
        </p:nvSpPr>
        <p:spPr bwMode="auto">
          <a:xfrm>
            <a:off x="3989388" y="5516563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C3FB1D9-615C-4108-8113-829944BA9E36}" type="datetime'''''''''1''''9''.''''''''''''''''2''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19.2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4" name="Прямоугольник 303"/>
          <p:cNvSpPr/>
          <p:nvPr>
            <p:custDataLst>
              <p:tags r:id="rId53"/>
            </p:custDataLst>
          </p:nvPr>
        </p:nvSpPr>
        <p:spPr bwMode="auto">
          <a:xfrm>
            <a:off x="3960813" y="5200650"/>
            <a:ext cx="2365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52B9BAB0-1536-4983-8197-C453C10FDE31}" type="datetime'''''3''''''''''''''''7''''''''''.''6''''''''''''''''''%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37.6%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1" name="Прямоугольник 250"/>
          <p:cNvSpPr/>
          <p:nvPr>
            <p:custDataLst>
              <p:tags r:id="rId54"/>
            </p:custDataLst>
          </p:nvPr>
        </p:nvSpPr>
        <p:spPr bwMode="auto">
          <a:xfrm>
            <a:off x="3448050" y="6011863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376CFE43-7011-4F6D-96E9-D8E2CA445DA4}" type="datetime'''2''01''''''''''''''''''''''''''''''''''''''''0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2010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0" name="Прямоугольник 299"/>
          <p:cNvSpPr/>
          <p:nvPr>
            <p:custDataLst>
              <p:tags r:id="rId55"/>
            </p:custDataLst>
          </p:nvPr>
        </p:nvSpPr>
        <p:spPr bwMode="auto">
          <a:xfrm>
            <a:off x="3455988" y="5573713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CC3996B4-2FDF-4EB6-A51C-E56E4E261136}" type="datetime'''''''1''''''''''''''''''''''''''''''''''''''5''''.4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15.4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3" name="Прямоугольник 302"/>
          <p:cNvSpPr/>
          <p:nvPr>
            <p:custDataLst>
              <p:tags r:id="rId56"/>
            </p:custDataLst>
          </p:nvPr>
        </p:nvSpPr>
        <p:spPr bwMode="auto">
          <a:xfrm>
            <a:off x="3427413" y="5305425"/>
            <a:ext cx="2365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A42F3AE-664A-408C-9144-91F2524EECD0}" type="datetime'''3''''''''''''''''''''''''''0''.''''''''2%''''''''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30.2%</a:t>
            </a:fld>
            <a:endParaRPr lang="ru-RU" sz="600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2" name="Прямоугольник 261"/>
          <p:cNvSpPr/>
          <p:nvPr>
            <p:custDataLst>
              <p:tags r:id="rId57"/>
            </p:custDataLst>
          </p:nvPr>
        </p:nvSpPr>
        <p:spPr bwMode="auto">
          <a:xfrm>
            <a:off x="3586163" y="6348413"/>
            <a:ext cx="107950" cy="80963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>
            <p:custDataLst>
              <p:tags r:id="rId58"/>
            </p:custDataLst>
          </p:nvPr>
        </p:nvCxnSpPr>
        <p:spPr bwMode="gray">
          <a:xfrm>
            <a:off x="3408363" y="6245225"/>
            <a:ext cx="285750" cy="0"/>
          </a:xfrm>
          <a:prstGeom prst="line">
            <a:avLst/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Овал 264"/>
          <p:cNvSpPr/>
          <p:nvPr>
            <p:custDataLst>
              <p:tags r:id="rId59"/>
            </p:custDataLst>
          </p:nvPr>
        </p:nvSpPr>
        <p:spPr bwMode="auto">
          <a:xfrm>
            <a:off x="3517900" y="6211888"/>
            <a:ext cx="66675" cy="666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8" name="Прямоугольник 267"/>
          <p:cNvSpPr/>
          <p:nvPr>
            <p:custDataLst>
              <p:tags r:id="rId60"/>
            </p:custDataLst>
          </p:nvPr>
        </p:nvSpPr>
        <p:spPr bwMode="auto">
          <a:xfrm>
            <a:off x="3744913" y="6346825"/>
            <a:ext cx="78422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6F391E09-03C1-4C8D-97E6-EA2685B9D964}" type="datetime'Або''''''''не''''''н''''''тов ШПД'''''''''''','''' м''л''''н.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Абонентов ШПД, млн.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9" name="Прямоугольник 268"/>
          <p:cNvSpPr/>
          <p:nvPr>
            <p:custDataLst>
              <p:tags r:id="rId61"/>
            </p:custDataLst>
          </p:nvPr>
        </p:nvSpPr>
        <p:spPr bwMode="auto">
          <a:xfrm>
            <a:off x="3744913" y="6203950"/>
            <a:ext cx="6683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7737DACD-BF58-4BA8-AD07-9C781D3CD2DE}" type="datetime'П''''''рон''''''''ик''но''в''е''''ни''''е'''''','' ''''''''%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Проникновение, %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7" name="TextBox 296"/>
          <p:cNvSpPr txBox="1"/>
          <p:nvPr>
            <p:custDataLst>
              <p:tags r:id="rId62"/>
            </p:custDataLst>
          </p:nvPr>
        </p:nvSpPr>
        <p:spPr>
          <a:xfrm>
            <a:off x="3600450" y="5703888"/>
            <a:ext cx="4320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ru-RU" sz="6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3,8</a:t>
            </a:r>
            <a:endParaRPr lang="ru-RU" sz="6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8" name="TextBox 297"/>
          <p:cNvSpPr txBox="1"/>
          <p:nvPr>
            <p:custDataLst>
              <p:tags r:id="rId63"/>
            </p:custDataLst>
          </p:nvPr>
        </p:nvSpPr>
        <p:spPr>
          <a:xfrm>
            <a:off x="4116388" y="5664200"/>
            <a:ext cx="4320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+2,7</a:t>
            </a:r>
            <a:endParaRPr lang="ru-RU" sz="6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6" name="TextBox 305"/>
          <p:cNvSpPr txBox="1"/>
          <p:nvPr>
            <p:custDataLst>
              <p:tags r:id="rId64"/>
            </p:custDataLst>
          </p:nvPr>
        </p:nvSpPr>
        <p:spPr>
          <a:xfrm>
            <a:off x="3211513" y="4757738"/>
            <a:ext cx="1664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" pitchFamily="34" charset="0"/>
                <a:cs typeface="Arial" pitchFamily="34" charset="0"/>
              </a:rPr>
              <a:t>Динамика проникновения услуг ШПД в России 2010-2012 гг.</a:t>
            </a:r>
            <a:endParaRPr lang="ru-RU" sz="7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>
            <p:custDataLst>
              <p:tags r:id="rId65"/>
            </p:custDataLst>
          </p:nvPr>
        </p:nvCxnSpPr>
        <p:spPr bwMode="auto">
          <a:xfrm flipV="1">
            <a:off x="6078538" y="5613400"/>
            <a:ext cx="228600" cy="666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>
            <p:custDataLst>
              <p:tags r:id="rId66"/>
            </p:custDataLst>
          </p:nvPr>
        </p:nvCxnSpPr>
        <p:spPr bwMode="auto">
          <a:xfrm flipV="1">
            <a:off x="6602413" y="5565775"/>
            <a:ext cx="228600" cy="4762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9" name="Объект 308"/>
          <p:cNvGraphicFramePr>
            <a:graphicFrameLocks/>
          </p:cNvGraphicFramePr>
          <p:nvPr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2731002736"/>
              </p:ext>
            </p:extLst>
          </p:nvPr>
        </p:nvGraphicFramePr>
        <p:xfrm>
          <a:off x="5535613" y="5137150"/>
          <a:ext cx="1847951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305" name="Диаграмма" r:id="rId91" imgW="1847951" imgH="914400" progId="MSGraph.Chart.8">
                  <p:embed followColorScheme="full"/>
                </p:oleObj>
              </mc:Choice>
              <mc:Fallback>
                <p:oleObj name="Диаграмма" r:id="rId91" imgW="1847951" imgH="91440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2"/>
                      <a:stretch>
                        <a:fillRect/>
                      </a:stretch>
                    </p:blipFill>
                    <p:spPr>
                      <a:xfrm>
                        <a:off x="5535613" y="5137150"/>
                        <a:ext cx="1847951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315" name="Прямоугольник 314"/>
          <p:cNvSpPr/>
          <p:nvPr>
            <p:custDataLst>
              <p:tags r:id="rId68"/>
            </p:custDataLst>
          </p:nvPr>
        </p:nvSpPr>
        <p:spPr bwMode="white">
          <a:xfrm>
            <a:off x="6332538" y="5170488"/>
            <a:ext cx="2365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06124C9-1FEE-4D98-B17D-00E78B855CE8}" type="datetime'5''''''''''''''0''''''''''''.''''''''''''''''''9''%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50.9%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0" name="Прямоугольник 309"/>
          <p:cNvSpPr/>
          <p:nvPr>
            <p:custDataLst>
              <p:tags r:id="rId69"/>
            </p:custDataLst>
          </p:nvPr>
        </p:nvSpPr>
        <p:spPr bwMode="auto">
          <a:xfrm>
            <a:off x="6891338" y="6010275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DA858A35-3145-452F-90E5-0A325C4DF88A}" type="datetime'''''''''''''2''''''''''''0''1''''''''''''''''''''2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2012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1" name="Прямоугольник 310"/>
          <p:cNvSpPr/>
          <p:nvPr>
            <p:custDataLst>
              <p:tags r:id="rId70"/>
            </p:custDataLst>
          </p:nvPr>
        </p:nvSpPr>
        <p:spPr bwMode="auto">
          <a:xfrm>
            <a:off x="6899275" y="5448300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D3863902-FD50-4BBD-BACD-A4E96C48D873}" type="datetime'''''''''''3''''''0''''''''''''''''''''''.5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30.5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2" name="Прямоугольник 311"/>
          <p:cNvSpPr/>
          <p:nvPr>
            <p:custDataLst>
              <p:tags r:id="rId71"/>
            </p:custDataLst>
          </p:nvPr>
        </p:nvSpPr>
        <p:spPr bwMode="auto">
          <a:xfrm>
            <a:off x="6865938" y="5065713"/>
            <a:ext cx="2365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080B114F-44E9-4F26-A799-1D0D95C60C36}" type="datetime'5''9''''.7''''''''''''''''''''''''''''''''%''''''''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59.7%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3" name="Прямоугольник 312"/>
          <p:cNvSpPr/>
          <p:nvPr>
            <p:custDataLst>
              <p:tags r:id="rId72"/>
            </p:custDataLst>
          </p:nvPr>
        </p:nvSpPr>
        <p:spPr bwMode="auto">
          <a:xfrm>
            <a:off x="6362700" y="6010275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01729C8A-6B5B-4316-BFFF-608B09C59371}" type="datetime'''''''''''''''2''''''''''''''''''''''''0''11''''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2011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4" name="Прямоугольник 313"/>
          <p:cNvSpPr/>
          <p:nvPr>
            <p:custDataLst>
              <p:tags r:id="rId73"/>
            </p:custDataLst>
          </p:nvPr>
        </p:nvSpPr>
        <p:spPr bwMode="auto">
          <a:xfrm>
            <a:off x="6370638" y="5495925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985D8856-FADB-42D3-92D7-8593E1579A2D}" type="datetime'''''''''''''''''2''''6''''''''''''''.''''''''''''''''''0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26.0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6" name="Прямоугольник 315"/>
          <p:cNvSpPr/>
          <p:nvPr>
            <p:custDataLst>
              <p:tags r:id="rId74"/>
            </p:custDataLst>
          </p:nvPr>
        </p:nvSpPr>
        <p:spPr bwMode="auto">
          <a:xfrm>
            <a:off x="5834063" y="6010275"/>
            <a:ext cx="184150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FD30445-5652-4324-85C5-788E92CA7DBC}" type="datetime'''''''2''0''''''''''''''''''1''''''0'''''">
              <a:rPr lang="en-US" sz="6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2010</a:t>
            </a:fld>
            <a:endParaRPr lang="ru-RU" sz="6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7" name="Прямоугольник 316"/>
          <p:cNvSpPr/>
          <p:nvPr>
            <p:custDataLst>
              <p:tags r:id="rId75"/>
            </p:custDataLst>
          </p:nvPr>
        </p:nvSpPr>
        <p:spPr bwMode="auto">
          <a:xfrm>
            <a:off x="5842000" y="5562600"/>
            <a:ext cx="1682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26B4BB83-DC26-4706-98FC-91B5D66BB629}" type="datetime'2''''''''0''''''''''''''''''.''''''''''''3''''''''''''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20.3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8" name="Прямоугольник 317"/>
          <p:cNvSpPr/>
          <p:nvPr>
            <p:custDataLst>
              <p:tags r:id="rId76"/>
            </p:custDataLst>
          </p:nvPr>
        </p:nvSpPr>
        <p:spPr bwMode="auto">
          <a:xfrm>
            <a:off x="5808663" y="5294313"/>
            <a:ext cx="2365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525" tIns="0" rIns="9525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DB38AE2-2D3E-458B-A0FC-36807C33F3B4}" type="datetime'''3''''''''9''''.7''''''%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39.7%</a:t>
            </a:fld>
            <a:endParaRPr lang="ru-RU" sz="600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9" name="Прямоугольник 318"/>
          <p:cNvSpPr/>
          <p:nvPr>
            <p:custDataLst>
              <p:tags r:id="rId77"/>
            </p:custDataLst>
          </p:nvPr>
        </p:nvSpPr>
        <p:spPr bwMode="auto">
          <a:xfrm>
            <a:off x="6107113" y="6334125"/>
            <a:ext cx="107950" cy="80963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>
            <p:custDataLst>
              <p:tags r:id="rId78"/>
            </p:custDataLst>
          </p:nvPr>
        </p:nvCxnSpPr>
        <p:spPr bwMode="gray">
          <a:xfrm>
            <a:off x="5929313" y="6230938"/>
            <a:ext cx="285750" cy="0"/>
          </a:xfrm>
          <a:prstGeom prst="line">
            <a:avLst/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Овал 320"/>
          <p:cNvSpPr/>
          <p:nvPr>
            <p:custDataLst>
              <p:tags r:id="rId79"/>
            </p:custDataLst>
          </p:nvPr>
        </p:nvSpPr>
        <p:spPr bwMode="auto">
          <a:xfrm>
            <a:off x="6038850" y="6197600"/>
            <a:ext cx="66675" cy="666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2" name="Прямоугольник 321"/>
          <p:cNvSpPr/>
          <p:nvPr>
            <p:custDataLst>
              <p:tags r:id="rId80"/>
            </p:custDataLst>
          </p:nvPr>
        </p:nvSpPr>
        <p:spPr bwMode="auto">
          <a:xfrm>
            <a:off x="6265863" y="6332538"/>
            <a:ext cx="1044575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DD0FA4B1-8AF2-43F1-A1A8-32AF7A043CC1}" type="datetime'Або''''''не''нто''в платн''ого'' ''Т''''В,'' ''м''лн''''.''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Абонентов платного ТВ, млн.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3" name="Прямоугольник 322"/>
          <p:cNvSpPr/>
          <p:nvPr>
            <p:custDataLst>
              <p:tags r:id="rId81"/>
            </p:custDataLst>
          </p:nvPr>
        </p:nvSpPr>
        <p:spPr bwMode="auto">
          <a:xfrm>
            <a:off x="6265863" y="6189663"/>
            <a:ext cx="668338" cy="920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12A7CE16-5C11-4FCC-AFB4-A82E45C3051A}" type="datetime'П''''р''''''''''''''''оникн''''''''ов''е''''''''н''''ие, ''%'">
              <a:rPr lang="en-US" sz="6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Проникновение, %</a:t>
            </a:fld>
            <a:endParaRPr lang="ru-RU" sz="6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4" name="TextBox 323"/>
          <p:cNvSpPr txBox="1"/>
          <p:nvPr>
            <p:custDataLst>
              <p:tags r:id="rId82"/>
            </p:custDataLst>
          </p:nvPr>
        </p:nvSpPr>
        <p:spPr>
          <a:xfrm>
            <a:off x="5670550" y="4770438"/>
            <a:ext cx="1792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" pitchFamily="34" charset="0"/>
                <a:cs typeface="Arial" pitchFamily="34" charset="0"/>
              </a:rPr>
              <a:t>Динамика проникновения услуг платного ТВ в России 2010-2012 гг.</a:t>
            </a:r>
            <a:endParaRPr lang="ru-RU" sz="7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89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09960312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9" name="think-cell Slide" r:id="rId57" imgW="270" imgH="270" progId="TCLayout.ActiveDocument.1">
                  <p:embed/>
                </p:oleObj>
              </mc:Choice>
              <mc:Fallback>
                <p:oleObj name="think-cell Slide" r:id="rId5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800" b="1">
              <a:latin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Тенденции </a:t>
            </a:r>
            <a:r>
              <a:rPr lang="ru-RU" dirty="0" smtClean="0"/>
              <a:t>в области ШПД и КТВ (1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Объект 6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40258040"/>
              </p:ext>
            </p:extLst>
          </p:nvPr>
        </p:nvGraphicFramePr>
        <p:xfrm>
          <a:off x="6700838" y="1333500"/>
          <a:ext cx="2790943" cy="1095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0" name="Диаграмма" r:id="rId59" imgW="2790943" imgH="1095443" progId="MSGraph.Chart.8">
                  <p:embed followColorScheme="full"/>
                </p:oleObj>
              </mc:Choice>
              <mc:Fallback>
                <p:oleObj name="Диаграмма" r:id="rId59" imgW="2790943" imgH="109544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6700838" y="1333500"/>
                        <a:ext cx="2790943" cy="1095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>
            <p:custDataLst>
              <p:tags r:id="rId7"/>
            </p:custDataLst>
          </p:nvPr>
        </p:nvSpPr>
        <p:spPr bwMode="auto">
          <a:xfrm>
            <a:off x="8828088" y="2397125"/>
            <a:ext cx="2413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656631B-3098-435B-A043-784E7BA01391}" type="datetime'''2''''012'''''''''''''''''''">
              <a:rPr lang="en-US" sz="8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2012</a:t>
            </a:fld>
            <a:endParaRPr lang="ru-RU" sz="8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Прямоугольник 9"/>
          <p:cNvSpPr/>
          <p:nvPr>
            <p:custDataLst>
              <p:tags r:id="rId8"/>
            </p:custDataLst>
          </p:nvPr>
        </p:nvSpPr>
        <p:spPr bwMode="auto">
          <a:xfrm>
            <a:off x="7966075" y="2397125"/>
            <a:ext cx="2413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7FF2501-23C7-4874-A4DC-34C0A9133B83}" type="datetime'''2''''''''''''''''''0''''1''''''''''''''1'''''''''''''''''">
              <a:rPr lang="en-US" sz="8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2011</a:t>
            </a:fld>
            <a:endParaRPr lang="ru-RU" sz="8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Прямоугольник 7"/>
          <p:cNvSpPr/>
          <p:nvPr>
            <p:custDataLst>
              <p:tags r:id="rId9"/>
            </p:custDataLst>
          </p:nvPr>
        </p:nvSpPr>
        <p:spPr bwMode="auto">
          <a:xfrm>
            <a:off x="7104063" y="2397125"/>
            <a:ext cx="2413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F312BD2-8343-444F-B698-2CE49AF3DF7F}" type="datetime'''''''''''''''''''''''''''''''2''''''''''''0''1''''0'''''''''">
              <a:rPr lang="en-US" sz="800" b="1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2010</a:t>
            </a:fld>
            <a:endParaRPr lang="ru-RU" sz="800" b="1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Прямоугольник 16"/>
          <p:cNvSpPr/>
          <p:nvPr>
            <p:custDataLst>
              <p:tags r:id="rId10"/>
            </p:custDataLst>
          </p:nvPr>
        </p:nvSpPr>
        <p:spPr bwMode="auto">
          <a:xfrm>
            <a:off x="8507413" y="2566988"/>
            <a:ext cx="142875" cy="106363"/>
          </a:xfrm>
          <a:prstGeom prst="rect">
            <a:avLst/>
          </a:prstGeom>
          <a:solidFill>
            <a:srgbClr val="9DB1C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>
            <p:custDataLst>
              <p:tags r:id="rId11"/>
            </p:custDataLst>
          </p:nvPr>
        </p:nvSpPr>
        <p:spPr bwMode="auto">
          <a:xfrm>
            <a:off x="7443788" y="2566988"/>
            <a:ext cx="142875" cy="106363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>
            <p:custDataLst>
              <p:tags r:id="rId12"/>
            </p:custDataLst>
          </p:nvPr>
        </p:nvSpPr>
        <p:spPr bwMode="auto">
          <a:xfrm>
            <a:off x="6800850" y="2566988"/>
            <a:ext cx="142875" cy="1063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>
            <p:custDataLst>
              <p:tags r:id="rId13"/>
            </p:custDataLst>
          </p:nvPr>
        </p:nvSpPr>
        <p:spPr bwMode="auto">
          <a:xfrm>
            <a:off x="8701088" y="2563813"/>
            <a:ext cx="682625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186D90F1-1FDE-4968-A573-35A0B4FD0255}" type="datetime'''''М''''алые'' г''''''''о''р''''''о''''д''''''''''''''а'''">
              <a:rPr lang="en-US" sz="8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Малые города</a:t>
            </a:fld>
            <a:endParaRPr lang="ru-RU" sz="8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Прямоугольник 13"/>
          <p:cNvSpPr/>
          <p:nvPr>
            <p:custDataLst>
              <p:tags r:id="rId14"/>
            </p:custDataLst>
          </p:nvPr>
        </p:nvSpPr>
        <p:spPr bwMode="auto">
          <a:xfrm>
            <a:off x="7637463" y="2563813"/>
            <a:ext cx="76835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487EBBB0-DC29-4751-9F6A-D076D41C1BED}" type="datetime'''''''С''''''''р''е''''''''''''''дн''''и''''е город''а'''''''">
              <a:rPr lang="en-US" sz="8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Средние города</a:t>
            </a:fld>
            <a:endParaRPr lang="ru-RU" sz="8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Прямоугольник 11"/>
          <p:cNvSpPr/>
          <p:nvPr>
            <p:custDataLst>
              <p:tags r:id="rId15"/>
            </p:custDataLst>
          </p:nvPr>
        </p:nvSpPr>
        <p:spPr bwMode="auto">
          <a:xfrm>
            <a:off x="6994525" y="2563813"/>
            <a:ext cx="34766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E03905EC-4AA3-40AC-8AF2-B9E6E185701D}" type="datetime'''''М''''''о''''''''''''''''''''с''''кв''''''''''а'''">
              <a:rPr lang="en-US" sz="8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Москва</a:t>
            </a:fld>
            <a:endParaRPr lang="ru-RU" sz="8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Овал 19"/>
          <p:cNvSpPr/>
          <p:nvPr>
            <p:custDataLst>
              <p:tags r:id="rId16"/>
            </p:custDataLst>
          </p:nvPr>
        </p:nvSpPr>
        <p:spPr>
          <a:xfrm>
            <a:off x="125959" y="1616571"/>
            <a:ext cx="432048" cy="432048"/>
          </a:xfrm>
          <a:prstGeom prst="ellipse">
            <a:avLst/>
          </a:prstGeom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TextBox 30"/>
          <p:cNvSpPr txBox="1"/>
          <p:nvPr>
            <p:custDataLst>
              <p:tags r:id="rId17"/>
            </p:custDataLst>
          </p:nvPr>
        </p:nvSpPr>
        <p:spPr>
          <a:xfrm>
            <a:off x="6958013" y="996950"/>
            <a:ext cx="2327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latin typeface="Arial" pitchFamily="34" charset="0"/>
                <a:cs typeface="Arial" pitchFamily="34" charset="0"/>
              </a:rPr>
              <a:t>Динамика проникновения услуг ШПД в России 2010-2012 гг., %</a:t>
            </a:r>
            <a:endParaRPr lang="ru-RU" sz="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Группа 32"/>
          <p:cNvGrpSpPr/>
          <p:nvPr>
            <p:custDataLst>
              <p:tags r:id="rId18"/>
            </p:custDataLst>
          </p:nvPr>
        </p:nvGrpSpPr>
        <p:grpSpPr>
          <a:xfrm>
            <a:off x="875954" y="3168402"/>
            <a:ext cx="4968552" cy="1008112"/>
            <a:chOff x="702023" y="1224186"/>
            <a:chExt cx="4536504" cy="1008112"/>
          </a:xfrm>
        </p:grpSpPr>
        <p:sp>
          <p:nvSpPr>
            <p:cNvPr id="5" name="Прямоугольник 4"/>
            <p:cNvSpPr/>
            <p:nvPr>
              <p:custDataLst>
                <p:tags r:id="rId53"/>
              </p:custDataLst>
            </p:nvPr>
          </p:nvSpPr>
          <p:spPr>
            <a:xfrm>
              <a:off x="702023" y="1224186"/>
              <a:ext cx="4536504" cy="100811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ятиугольник 3"/>
            <p:cNvSpPr/>
            <p:nvPr>
              <p:custDataLst>
                <p:tags r:id="rId54"/>
              </p:custDataLst>
            </p:nvPr>
          </p:nvSpPr>
          <p:spPr>
            <a:xfrm>
              <a:off x="702023" y="1224186"/>
              <a:ext cx="1008112" cy="1008112"/>
            </a:xfrm>
            <a:prstGeom prst="homePlate">
              <a:avLst>
                <a:gd name="adj" fmla="val 16329"/>
              </a:avLst>
            </a:prstGeom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Стабилизация и рост 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ARPU</a:t>
              </a: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02694" y="1296194"/>
              <a:ext cx="3508519" cy="869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Операторы борются за повышение рентабельности бизнеса в связи с этим наблюдается постепенный уход от ценовых войн и повышение нижней границы тарифов, чтобы обеспечить рост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ARPU.</a:t>
              </a: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В этой связи операторы больше ориентируются на дополнительные сервисы, пакетные предложения и бонусные программы с целью сохранения клиентской базы и привлечения новых абонентов</a:t>
              </a:r>
              <a:endParaRPr lang="ru-RU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Овал 33"/>
          <p:cNvSpPr/>
          <p:nvPr>
            <p:custDataLst>
              <p:tags r:id="rId19"/>
            </p:custDataLst>
          </p:nvPr>
        </p:nvSpPr>
        <p:spPr>
          <a:xfrm>
            <a:off x="125959" y="3436689"/>
            <a:ext cx="432048" cy="432048"/>
          </a:xfrm>
          <a:prstGeom prst="ellipse">
            <a:avLst/>
          </a:prstGeom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Группа 34"/>
          <p:cNvGrpSpPr/>
          <p:nvPr>
            <p:custDataLst>
              <p:tags r:id="rId20"/>
            </p:custDataLst>
          </p:nvPr>
        </p:nvGrpSpPr>
        <p:grpSpPr>
          <a:xfrm>
            <a:off x="854423" y="947738"/>
            <a:ext cx="4960168" cy="1769715"/>
            <a:chOff x="702023" y="1215802"/>
            <a:chExt cx="4536504" cy="1769715"/>
          </a:xfrm>
        </p:grpSpPr>
        <p:sp>
          <p:nvSpPr>
            <p:cNvPr id="36" name="Прямоугольник 35"/>
            <p:cNvSpPr/>
            <p:nvPr>
              <p:custDataLst>
                <p:tags r:id="rId51"/>
              </p:custDataLst>
            </p:nvPr>
          </p:nvSpPr>
          <p:spPr>
            <a:xfrm>
              <a:off x="702023" y="1224185"/>
              <a:ext cx="4536504" cy="1761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ятиугольник 36"/>
            <p:cNvSpPr/>
            <p:nvPr>
              <p:custDataLst>
                <p:tags r:id="rId52"/>
              </p:custDataLst>
            </p:nvPr>
          </p:nvSpPr>
          <p:spPr>
            <a:xfrm>
              <a:off x="702023" y="1224185"/>
              <a:ext cx="1008112" cy="1761331"/>
            </a:xfrm>
            <a:prstGeom prst="homePlate">
              <a:avLst>
                <a:gd name="adj" fmla="val 16329"/>
              </a:avLst>
            </a:prstGeom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Замедление темпов роста</a:t>
              </a: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702694" y="1215802"/>
              <a:ext cx="3535833" cy="1769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Рост проникновения в крупных населенных пунктах практически замедлился. Серьезный потенциал развития сохраняется в небольших городах (особенно в городах до 100 тыс. жителей), где можно рассчитывать на 2-кратный рост объема рынка.</a:t>
              </a:r>
              <a:endParaRPr lang="en-US" sz="800" dirty="0" smtClean="0">
                <a:latin typeface="Arial" pitchFamily="34" charset="0"/>
                <a:cs typeface="Arial" pitchFamily="34" charset="0"/>
              </a:endParaRP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Дополнительным потенциалом развития является сегмент малоэтажной застройки, которую крупные игроки пока не рассматривают как коммерчески привлекательную. </a:t>
              </a:r>
              <a:r>
                <a:rPr lang="ru-RU" sz="800" dirty="0" err="1" smtClean="0">
                  <a:latin typeface="Arial" pitchFamily="34" charset="0"/>
                  <a:cs typeface="Arial" pitchFamily="34" charset="0"/>
                </a:rPr>
                <a:t>Нишевые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 решения позволяют привлечь абонентов с высоким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ARPU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и готовыми платить инсталляционный платеж (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GPON, </a:t>
              </a:r>
              <a:r>
                <a:rPr lang="en-US" sz="800" dirty="0" err="1" smtClean="0">
                  <a:latin typeface="Arial" pitchFamily="34" charset="0"/>
                  <a:cs typeface="Arial" pitchFamily="34" charset="0"/>
                </a:rPr>
                <a:t>Wi-FI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800" dirty="0" err="1" smtClean="0">
                  <a:latin typeface="Arial" pitchFamily="34" charset="0"/>
                  <a:cs typeface="Arial" pitchFamily="34" charset="0"/>
                </a:rPr>
                <a:t>Wimax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, VSAT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)</a:t>
              </a: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Проникновение услуг платного ТВ достигло 56%, что также существенно ограничивает потенциал роста. При этом быстрыми темпами развивается спутниковое ТВ, предлагая услуги в местах недоступных для КТВ.</a:t>
              </a:r>
              <a:endParaRPr lang="ru-RU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" name="Rectangular Callout 101"/>
          <p:cNvSpPr/>
          <p:nvPr>
            <p:custDataLst>
              <p:tags r:id="rId21"/>
            </p:custDataLst>
          </p:nvPr>
        </p:nvSpPr>
        <p:spPr>
          <a:xfrm>
            <a:off x="6107386" y="3168402"/>
            <a:ext cx="4104456" cy="542062"/>
          </a:xfrm>
          <a:prstGeom prst="wedgeRectCallout">
            <a:avLst>
              <a:gd name="adj1" fmla="val -54112"/>
              <a:gd name="adj2" fmla="val -29449"/>
            </a:avLst>
          </a:prstGeom>
          <a:solidFill>
            <a:srgbClr val="F0D79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большинстве случаев </a:t>
            </a: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операторы аккуратно проводят смену тарифных планов при этом устанавливая новые тарифы с минимальным входом выше чем ранее действовавшие тарифы</a:t>
            </a:r>
            <a:endParaRPr lang="en-US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300"/>
              </a:spcBef>
            </a:pP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Например, в 2012 </a:t>
            </a:r>
            <a:r>
              <a:rPr lang="ru-RU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году в Санкт-Петербурге </a:t>
            </a: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такие операторы как  операторы «Дом.ru</a:t>
            </a:r>
            <a:r>
              <a:rPr lang="ru-RU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», «Ростелеком», «Билайн</a:t>
            </a: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», </a:t>
            </a:r>
            <a:r>
              <a:rPr lang="ru-RU" sz="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провели повышение тарифов </a:t>
            </a:r>
            <a:endParaRPr lang="ru-RU" sz="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ular Callout 101"/>
          <p:cNvSpPr/>
          <p:nvPr>
            <p:custDataLst>
              <p:tags r:id="rId22"/>
            </p:custDataLst>
          </p:nvPr>
        </p:nvSpPr>
        <p:spPr>
          <a:xfrm>
            <a:off x="6102623" y="3781177"/>
            <a:ext cx="4104456" cy="395869"/>
          </a:xfrm>
          <a:prstGeom prst="wedgeRectCallout">
            <a:avLst>
              <a:gd name="adj1" fmla="val -53881"/>
              <a:gd name="adj2" fmla="val -26583"/>
            </a:avLst>
          </a:prstGeom>
          <a:solidFill>
            <a:srgbClr val="F0D79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отношении услуги КТВ операторы в  ряде городов также проводят повышение цен на фоне увеличения количества предлагаемых каналов и/или ограничение количества каналов на базовых (экономичных) тарифах</a:t>
            </a:r>
          </a:p>
        </p:txBody>
      </p:sp>
      <p:grpSp>
        <p:nvGrpSpPr>
          <p:cNvPr id="42" name="Группа 41"/>
          <p:cNvGrpSpPr/>
          <p:nvPr>
            <p:custDataLst>
              <p:tags r:id="rId23"/>
            </p:custDataLst>
          </p:nvPr>
        </p:nvGrpSpPr>
        <p:grpSpPr>
          <a:xfrm>
            <a:off x="875954" y="4665904"/>
            <a:ext cx="4968552" cy="1310809"/>
            <a:chOff x="702023" y="1224185"/>
            <a:chExt cx="4536504" cy="1310809"/>
          </a:xfrm>
        </p:grpSpPr>
        <p:sp>
          <p:nvSpPr>
            <p:cNvPr id="43" name="Прямоугольник 42"/>
            <p:cNvSpPr/>
            <p:nvPr>
              <p:custDataLst>
                <p:tags r:id="rId49"/>
              </p:custDataLst>
            </p:nvPr>
          </p:nvSpPr>
          <p:spPr>
            <a:xfrm>
              <a:off x="702023" y="1224185"/>
              <a:ext cx="4536504" cy="131080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ятиугольник 43"/>
            <p:cNvSpPr/>
            <p:nvPr>
              <p:custDataLst>
                <p:tags r:id="rId50"/>
              </p:custDataLst>
            </p:nvPr>
          </p:nvSpPr>
          <p:spPr>
            <a:xfrm>
              <a:off x="702023" y="1224186"/>
              <a:ext cx="1008112" cy="1310808"/>
            </a:xfrm>
            <a:prstGeom prst="homePlate">
              <a:avLst>
                <a:gd name="adj" fmla="val 16329"/>
              </a:avLst>
            </a:prstGeom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Высокий коэффициент оттока</a:t>
              </a: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702694" y="1296194"/>
              <a:ext cx="3508519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Уровень конкуренции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(в городах, где присутствует несколько сильных игроков) в ряде регионов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определяет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существенный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объем «бегущих»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абонентов.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Такая ситуация существенно увеличивает затраты на подключение абонентов и снижает денежный потока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компании.</a:t>
              </a:r>
              <a:endParaRPr lang="ru-RU" sz="800" dirty="0" smtClean="0">
                <a:latin typeface="Arial" pitchFamily="34" charset="0"/>
                <a:cs typeface="Arial" pitchFamily="34" charset="0"/>
              </a:endParaRP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Операторы экспериментируют с различными мероприятиями для снижения уровня оттока, но эффективное «лекарство» пока не было найдено</a:t>
              </a:r>
              <a:endParaRPr lang="ru-RU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Овал 45"/>
          <p:cNvSpPr/>
          <p:nvPr>
            <p:custDataLst>
              <p:tags r:id="rId24"/>
            </p:custDataLst>
          </p:nvPr>
        </p:nvSpPr>
        <p:spPr>
          <a:xfrm>
            <a:off x="125959" y="5105285"/>
            <a:ext cx="432048" cy="432048"/>
          </a:xfrm>
          <a:prstGeom prst="ellipse">
            <a:avLst/>
          </a:prstGeom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7" name="TextBox 46"/>
          <p:cNvSpPr txBox="1"/>
          <p:nvPr>
            <p:custDataLst>
              <p:tags r:id="rId25"/>
            </p:custDataLst>
          </p:nvPr>
        </p:nvSpPr>
        <p:spPr>
          <a:xfrm>
            <a:off x="6858075" y="4464034"/>
            <a:ext cx="2327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latin typeface="Arial" pitchFamily="34" charset="0"/>
                <a:cs typeface="Arial" pitchFamily="34" charset="0"/>
              </a:rPr>
              <a:t>Пример, крупный оператор ШПД и КТВ</a:t>
            </a:r>
            <a:r>
              <a:rPr lang="en-US" sz="800" b="1" dirty="0" smtClean="0">
                <a:latin typeface="Arial" pitchFamily="34" charset="0"/>
                <a:cs typeface="Arial" pitchFamily="34" charset="0"/>
              </a:rPr>
              <a:t> (2012)</a:t>
            </a:r>
            <a:endParaRPr lang="ru-RU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3" name="Прямая соединительная линия 132"/>
          <p:cNvCxnSpPr/>
          <p:nvPr>
            <p:custDataLst>
              <p:tags r:id="rId26"/>
            </p:custDataLst>
          </p:nvPr>
        </p:nvCxnSpPr>
        <p:spPr bwMode="auto">
          <a:xfrm>
            <a:off x="7712075" y="5756275"/>
            <a:ext cx="0" cy="1428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>
            <p:custDataLst>
              <p:tags r:id="rId27"/>
            </p:custDataLst>
          </p:nvPr>
        </p:nvCxnSpPr>
        <p:spPr bwMode="auto">
          <a:xfrm>
            <a:off x="7654925" y="5127625"/>
            <a:ext cx="0" cy="1428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>
            <p:custDataLst>
              <p:tags r:id="rId28"/>
            </p:custDataLst>
          </p:nvPr>
        </p:nvCxnSpPr>
        <p:spPr bwMode="auto">
          <a:xfrm>
            <a:off x="7750175" y="5441950"/>
            <a:ext cx="0" cy="1428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7" name="Объект 116"/>
          <p:cNvGraphicFramePr>
            <a:graphicFrameLocks/>
          </p:cNvGraphicFramePr>
          <p:nvPr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435170020"/>
              </p:ext>
            </p:extLst>
          </p:nvPr>
        </p:nvGraphicFramePr>
        <p:xfrm>
          <a:off x="6892925" y="4794250"/>
          <a:ext cx="1381041" cy="1457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1" name="Диаграмма" r:id="rId61" imgW="1381041" imgH="1457257" progId="MSGraph.Chart.8">
                  <p:embed followColorScheme="full"/>
                </p:oleObj>
              </mc:Choice>
              <mc:Fallback>
                <p:oleObj name="Диаграмма" r:id="rId61" imgW="1381041" imgH="1457257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6892925" y="4794250"/>
                        <a:ext cx="1381041" cy="1457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" name="Прямоугольник 117"/>
          <p:cNvSpPr/>
          <p:nvPr>
            <p:custDataLst>
              <p:tags r:id="rId30"/>
            </p:custDataLst>
          </p:nvPr>
        </p:nvSpPr>
        <p:spPr bwMode="auto">
          <a:xfrm>
            <a:off x="6410325" y="4889500"/>
            <a:ext cx="514350" cy="3048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A7046730-F03A-4EA4-AA75-64ADF2CD0EBC}" type="datetime'А''бо''''''''''н''. &#10;баз''''''''а'''' ''н''н''''''п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Абон. 
база ннп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4" name="Прямоугольник 133"/>
          <p:cNvSpPr/>
          <p:nvPr>
            <p:custDataLst>
              <p:tags r:id="rId31"/>
            </p:custDataLst>
          </p:nvPr>
        </p:nvSpPr>
        <p:spPr bwMode="auto">
          <a:xfrm>
            <a:off x="7680325" y="4965700"/>
            <a:ext cx="4619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A4BE19F2-A598-4232-AA21-0E091E55CBB2}" type="datetime'''10''''''''''''''''0''''''.''''''''''0''''''%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100.0%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 useBgFill="1">
        <p:nvSpPr>
          <p:cNvPr id="121" name="Прямоугольник 120"/>
          <p:cNvSpPr/>
          <p:nvPr>
            <p:custDataLst>
              <p:tags r:id="rId32"/>
            </p:custDataLst>
          </p:nvPr>
        </p:nvSpPr>
        <p:spPr bwMode="white">
          <a:xfrm>
            <a:off x="7507288" y="5280025"/>
            <a:ext cx="392113" cy="152400"/>
          </a:xfrm>
          <a:prstGeom prst="rect">
            <a:avLst/>
          </a:pr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4E953102-DC52-485B-86E1-ADA256863807}" type="datetime'''''''''1''''''''''''''''5.''''0''''''''''''''''%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15.0%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9" name="Прямоугольник 118"/>
          <p:cNvSpPr/>
          <p:nvPr>
            <p:custDataLst>
              <p:tags r:id="rId33"/>
            </p:custDataLst>
          </p:nvPr>
        </p:nvSpPr>
        <p:spPr bwMode="auto">
          <a:xfrm>
            <a:off x="6507163" y="5280025"/>
            <a:ext cx="41751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197A9B55-CC70-48FD-98CC-2EE3AB3EAA91}" type="datetime'''''''Пр''''''''''''''и''''''''''''''''''т''''ок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Приток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0" name="Прямоугольник 119"/>
          <p:cNvSpPr/>
          <p:nvPr>
            <p:custDataLst>
              <p:tags r:id="rId34"/>
            </p:custDataLst>
          </p:nvPr>
        </p:nvSpPr>
        <p:spPr bwMode="auto">
          <a:xfrm>
            <a:off x="6583363" y="5594350"/>
            <a:ext cx="34131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10468A93-1292-4C2D-A4CF-061FF656241A}" type="datetime'''О''''''''''т''''то''''''''''''''к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Отток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2" name="Прямоугольник 131"/>
          <p:cNvSpPr/>
          <p:nvPr>
            <p:custDataLst>
              <p:tags r:id="rId35"/>
            </p:custDataLst>
          </p:nvPr>
        </p:nvSpPr>
        <p:spPr bwMode="auto">
          <a:xfrm>
            <a:off x="6424613" y="5832475"/>
            <a:ext cx="500063" cy="3048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fld id="{49423D4D-FBFF-4FE5-9E6E-298341E40775}" type="datetime'А''''''''''''''''бон''.'''' &#10;''б''''аз''''''''''''''а н''к''п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Абон. 
база нкп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5" name="Прямоугольник 134"/>
          <p:cNvSpPr/>
          <p:nvPr>
            <p:custDataLst>
              <p:tags r:id="rId36"/>
            </p:custDataLst>
          </p:nvPr>
        </p:nvSpPr>
        <p:spPr bwMode="auto">
          <a:xfrm>
            <a:off x="7737475" y="5908675"/>
            <a:ext cx="4619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36FC00FC-6DC8-495E-8151-1ADBA0049554}" type="datetime'''1''''''''''''''''0''''''''''8''''''.8''''''''''''''''''''%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108.8%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 useBgFill="1">
        <p:nvSpPr>
          <p:cNvPr id="138" name="Прямоугольник 137"/>
          <p:cNvSpPr/>
          <p:nvPr>
            <p:custDataLst>
              <p:tags r:id="rId37"/>
            </p:custDataLst>
          </p:nvPr>
        </p:nvSpPr>
        <p:spPr bwMode="auto">
          <a:xfrm>
            <a:off x="7570788" y="5594350"/>
            <a:ext cx="322263" cy="152400"/>
          </a:xfrm>
          <a:prstGeom prst="rect">
            <a:avLst/>
          </a:pr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152F5F87-E63B-4057-A8F9-9BA1F3316317}" type="datetime'''''''''''6''.''''''''''''''''''''2''''''%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6.2%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9" name="TextBox 138"/>
          <p:cNvSpPr txBox="1"/>
          <p:nvPr>
            <p:custDataLst>
              <p:tags r:id="rId38"/>
            </p:custDataLst>
          </p:nvPr>
        </p:nvSpPr>
        <p:spPr>
          <a:xfrm>
            <a:off x="6967538" y="4679562"/>
            <a:ext cx="6990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latin typeface="Arial" pitchFamily="34" charset="0"/>
                <a:cs typeface="Arial" pitchFamily="34" charset="0"/>
              </a:rPr>
              <a:t>ШПД</a:t>
            </a:r>
          </a:p>
        </p:txBody>
      </p:sp>
      <p:cxnSp>
        <p:nvCxnSpPr>
          <p:cNvPr id="140" name="Прямая соединительная линия 139"/>
          <p:cNvCxnSpPr/>
          <p:nvPr>
            <p:custDataLst>
              <p:tags r:id="rId39"/>
            </p:custDataLst>
          </p:nvPr>
        </p:nvCxnSpPr>
        <p:spPr bwMode="auto">
          <a:xfrm>
            <a:off x="9148763" y="5756275"/>
            <a:ext cx="0" cy="1428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>
            <p:custDataLst>
              <p:tags r:id="rId40"/>
            </p:custDataLst>
          </p:nvPr>
        </p:nvCxnSpPr>
        <p:spPr bwMode="auto">
          <a:xfrm>
            <a:off x="9110663" y="5127625"/>
            <a:ext cx="0" cy="1428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>
            <p:custDataLst>
              <p:tags r:id="rId41"/>
            </p:custDataLst>
          </p:nvPr>
        </p:nvCxnSpPr>
        <p:spPr bwMode="auto">
          <a:xfrm>
            <a:off x="9263063" y="5441950"/>
            <a:ext cx="0" cy="142875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3" name="Объект 142"/>
          <p:cNvGraphicFramePr>
            <a:graphicFrameLocks/>
          </p:cNvGraphicFramePr>
          <p:nvPr>
            <p:custDataLst>
              <p:tags r:id="rId42"/>
            </p:custDataLst>
            <p:extLst>
              <p:ext uri="{D42A27DB-BD31-4B8C-83A1-F6EECF244321}">
                <p14:modId xmlns:p14="http://schemas.microsoft.com/office/powerpoint/2010/main" val="1480603876"/>
              </p:ext>
            </p:extLst>
          </p:nvPr>
        </p:nvGraphicFramePr>
        <p:xfrm>
          <a:off x="8405813" y="4794250"/>
          <a:ext cx="1381041" cy="1457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2" name="Диаграмма" r:id="rId63" imgW="1381041" imgH="1457257" progId="MSGraph.Chart.8">
                  <p:embed followColorScheme="full"/>
                </p:oleObj>
              </mc:Choice>
              <mc:Fallback>
                <p:oleObj name="Диаграмма" r:id="rId63" imgW="1381041" imgH="1457257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8405813" y="4794250"/>
                        <a:ext cx="1381041" cy="1457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Прямоугольник 144"/>
          <p:cNvSpPr/>
          <p:nvPr>
            <p:custDataLst>
              <p:tags r:id="rId43"/>
            </p:custDataLst>
          </p:nvPr>
        </p:nvSpPr>
        <p:spPr bwMode="auto">
          <a:xfrm>
            <a:off x="9136063" y="4965700"/>
            <a:ext cx="4619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7C451C8F-6AC0-46CA-972B-5F0D5FF96E9A}" type="datetime'''''''1''''''''''''''''''''''''''''0''0''''''.0''''''''''%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100.0%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 useBgFill="1">
        <p:nvSpPr>
          <p:cNvPr id="146" name="Прямоугольник 145"/>
          <p:cNvSpPr/>
          <p:nvPr>
            <p:custDataLst>
              <p:tags r:id="rId44"/>
            </p:custDataLst>
          </p:nvPr>
        </p:nvSpPr>
        <p:spPr bwMode="white">
          <a:xfrm>
            <a:off x="8991600" y="5280025"/>
            <a:ext cx="392113" cy="152400"/>
          </a:xfrm>
          <a:prstGeom prst="rect">
            <a:avLst/>
          </a:pr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C41AA40-EE41-4ED3-AB5F-FB68E842E0D6}" type="datetime'''''''''''''2''7''.''''''''''''5''''''''''''%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27.5%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0" name="Прямоугольник 149"/>
          <p:cNvSpPr/>
          <p:nvPr>
            <p:custDataLst>
              <p:tags r:id="rId45"/>
            </p:custDataLst>
          </p:nvPr>
        </p:nvSpPr>
        <p:spPr bwMode="auto">
          <a:xfrm>
            <a:off x="9174163" y="5908675"/>
            <a:ext cx="4619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fld id="{B6190FD4-26E1-4213-B2DD-455A8C897BF9}" type="datetime'''''''1''0''''''''7.''''''''''0''''''%''''''''''''''''''''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107.0%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 useBgFill="1">
        <p:nvSpPr>
          <p:cNvPr id="151" name="Прямоугольник 150"/>
          <p:cNvSpPr/>
          <p:nvPr>
            <p:custDataLst>
              <p:tags r:id="rId46"/>
            </p:custDataLst>
          </p:nvPr>
        </p:nvSpPr>
        <p:spPr bwMode="auto">
          <a:xfrm>
            <a:off x="9010650" y="5594350"/>
            <a:ext cx="392113" cy="152400"/>
          </a:xfrm>
          <a:prstGeom prst="rect">
            <a:avLst/>
          </a:prstGeom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3" tIns="0" rIns="17463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fld id="{F6D93A65-7BB0-4C5E-B0F7-042B6F24EE2C}" type="datetime'''''''''''2''''''''''''0''''.''''5''''''''''''''''''''%'''">
              <a:rPr lang="en-US" sz="100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20.5%</a:t>
            </a:fld>
            <a:endParaRPr lang="ru-RU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2" name="TextBox 151"/>
          <p:cNvSpPr txBox="1"/>
          <p:nvPr>
            <p:custDataLst>
              <p:tags r:id="rId47"/>
            </p:custDataLst>
          </p:nvPr>
        </p:nvSpPr>
        <p:spPr>
          <a:xfrm>
            <a:off x="8428038" y="4681150"/>
            <a:ext cx="6990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latin typeface="Arial" pitchFamily="34" charset="0"/>
                <a:cs typeface="Arial" pitchFamily="34" charset="0"/>
              </a:rPr>
              <a:t>КТВ</a:t>
            </a:r>
          </a:p>
        </p:txBody>
      </p:sp>
      <p:sp>
        <p:nvSpPr>
          <p:cNvPr id="153" name="Rectangular Callout 101"/>
          <p:cNvSpPr/>
          <p:nvPr>
            <p:custDataLst>
              <p:tags r:id="rId48"/>
            </p:custDataLst>
          </p:nvPr>
        </p:nvSpPr>
        <p:spPr>
          <a:xfrm>
            <a:off x="7104063" y="6264746"/>
            <a:ext cx="2031206" cy="395869"/>
          </a:xfrm>
          <a:prstGeom prst="wedgeRectCallout">
            <a:avLst>
              <a:gd name="adj1" fmla="val -27271"/>
              <a:gd name="adj2" fmla="val -71497"/>
            </a:avLst>
          </a:prstGeom>
          <a:solidFill>
            <a:srgbClr val="F0D79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>
              <a:spcBef>
                <a:spcPts val="300"/>
              </a:spcBef>
            </a:pP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Объем затрат на </a:t>
            </a:r>
            <a:r>
              <a:rPr lang="ru-RU" sz="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переподключение</a:t>
            </a: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абонентов  - один из существенных факторов определяющих эффективность компании</a:t>
            </a:r>
            <a:endParaRPr lang="ru-RU" sz="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278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Объект 4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45302058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3" name="think-cell Slide" r:id="rId61" imgW="270" imgH="270" progId="TCLayout.ActiveDocument.1">
                  <p:embed/>
                </p:oleObj>
              </mc:Choice>
              <mc:Fallback>
                <p:oleObj name="think-cell Slide" r:id="rId6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Прямоугольник 39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800">
              <a:latin typeface="Calibri"/>
              <a:sym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/>
              <a:t>Основные тенденции в области ШПД и КТВ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Овал 3"/>
          <p:cNvSpPr/>
          <p:nvPr>
            <p:custDataLst>
              <p:tags r:id="rId6"/>
            </p:custDataLst>
          </p:nvPr>
        </p:nvSpPr>
        <p:spPr>
          <a:xfrm>
            <a:off x="125959" y="1616571"/>
            <a:ext cx="432048" cy="432048"/>
          </a:xfrm>
          <a:prstGeom prst="ellipse">
            <a:avLst/>
          </a:prstGeom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>
            <p:custDataLst>
              <p:tags r:id="rId7"/>
            </p:custDataLst>
          </p:nvPr>
        </p:nvGrpSpPr>
        <p:grpSpPr>
          <a:xfrm>
            <a:off x="702023" y="956122"/>
            <a:ext cx="4960169" cy="1492200"/>
            <a:chOff x="702022" y="1224185"/>
            <a:chExt cx="4536505" cy="1761332"/>
          </a:xfrm>
        </p:grpSpPr>
        <p:sp>
          <p:nvSpPr>
            <p:cNvPr id="6" name="Прямоугольник 5"/>
            <p:cNvSpPr/>
            <p:nvPr>
              <p:custDataLst>
                <p:tags r:id="rId57"/>
              </p:custDataLst>
            </p:nvPr>
          </p:nvSpPr>
          <p:spPr>
            <a:xfrm>
              <a:off x="702023" y="1224185"/>
              <a:ext cx="4536504" cy="1761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ятиугольник 6"/>
            <p:cNvSpPr/>
            <p:nvPr>
              <p:custDataLst>
                <p:tags r:id="rId58"/>
              </p:custDataLst>
            </p:nvPr>
          </p:nvSpPr>
          <p:spPr>
            <a:xfrm>
              <a:off x="702022" y="1224185"/>
              <a:ext cx="1111910" cy="1761331"/>
            </a:xfrm>
            <a:prstGeom prst="homePlate">
              <a:avLst>
                <a:gd name="adj" fmla="val 16329"/>
              </a:avLst>
            </a:prstGeom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Пакетное предложение критично для операторов</a:t>
              </a: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13933" y="1357093"/>
              <a:ext cx="3424594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Большинство операторов-лидеров в регионах присутствия предлагают две </a:t>
              </a:r>
              <a:r>
                <a:rPr lang="ru-RU" sz="800" dirty="0">
                  <a:latin typeface="Arial" pitchFamily="34" charset="0"/>
                  <a:cs typeface="Arial" pitchFamily="34" charset="0"/>
                </a:rPr>
                <a:t>базовые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 услуги – ШПД и КТВ. При этом пока доминирует аналоговое КТВ с плавным переходом на «цифру»</a:t>
              </a: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Наличие в портфеле продуктов только ШПД (даже включая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IPTV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)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существенно ограничивает конкурентную позицию оператора и в долгосрочной перспективе приводит к сокращению доли на рынке.</a:t>
              </a: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При этом пакетное предложение обеспечивает снижение оттока клиентов по сравнению с операторами, предлагающими только ШПД</a:t>
              </a:r>
              <a:endParaRPr lang="ru-RU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Овал 8"/>
          <p:cNvSpPr/>
          <p:nvPr>
            <p:custDataLst>
              <p:tags r:id="rId8"/>
            </p:custDataLst>
          </p:nvPr>
        </p:nvSpPr>
        <p:spPr>
          <a:xfrm>
            <a:off x="148110" y="3468812"/>
            <a:ext cx="432048" cy="432048"/>
          </a:xfrm>
          <a:prstGeom prst="ellipse">
            <a:avLst/>
          </a:prstGeom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grpSp>
        <p:nvGrpSpPr>
          <p:cNvPr id="10" name="Группа 9"/>
          <p:cNvGrpSpPr/>
          <p:nvPr>
            <p:custDataLst>
              <p:tags r:id="rId9"/>
            </p:custDataLst>
          </p:nvPr>
        </p:nvGrpSpPr>
        <p:grpSpPr>
          <a:xfrm>
            <a:off x="724174" y="2808362"/>
            <a:ext cx="4960169" cy="1626280"/>
            <a:chOff x="702022" y="1224185"/>
            <a:chExt cx="4536505" cy="1894247"/>
          </a:xfrm>
        </p:grpSpPr>
        <p:sp>
          <p:nvSpPr>
            <p:cNvPr id="11" name="Прямоугольник 10"/>
            <p:cNvSpPr/>
            <p:nvPr>
              <p:custDataLst>
                <p:tags r:id="rId55"/>
              </p:custDataLst>
            </p:nvPr>
          </p:nvSpPr>
          <p:spPr>
            <a:xfrm>
              <a:off x="702023" y="1224185"/>
              <a:ext cx="4536504" cy="18942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ятиугольник 11"/>
            <p:cNvSpPr/>
            <p:nvPr>
              <p:custDataLst>
                <p:tags r:id="rId56"/>
              </p:custDataLst>
            </p:nvPr>
          </p:nvSpPr>
          <p:spPr>
            <a:xfrm>
              <a:off x="702022" y="1224185"/>
              <a:ext cx="1091652" cy="1894247"/>
            </a:xfrm>
            <a:prstGeom prst="homePlate">
              <a:avLst>
                <a:gd name="adj" fmla="val 16329"/>
              </a:avLst>
            </a:prstGeom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Развитие дополнительных услуг  необходимо для повышения лояльности и роста выручки</a:t>
              </a: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3674" y="1259016"/>
              <a:ext cx="3444853" cy="181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В случае ухода компаний от ценовой конкуренции на первый план выходят наличие дополнительных услуг и качество обслуживания</a:t>
              </a: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К основным предложениям операторов , которые позволяют повысить привлекательность оператора, относятся следующие:</a:t>
              </a:r>
            </a:p>
            <a:p>
              <a:pPr marL="649635" lvl="1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Собственный ТВ контент (региональный новостной канал)</a:t>
              </a:r>
            </a:p>
            <a:p>
              <a:pPr marL="649635" lvl="1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Бонусная программа</a:t>
              </a:r>
            </a:p>
            <a:p>
              <a:pPr marL="649635" lvl="1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Wi-Fi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доступ по городу</a:t>
              </a:r>
            </a:p>
            <a:p>
              <a:pPr marL="649635" lvl="1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Мультимедиа ресурсы (игры, развлечения, городские порталы)</a:t>
              </a:r>
            </a:p>
            <a:p>
              <a:pPr marL="649635" lvl="1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Услуги видеонаблюдения и др.</a:t>
              </a:r>
              <a:endParaRPr lang="ru-RU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Овал 13"/>
          <p:cNvSpPr/>
          <p:nvPr>
            <p:custDataLst>
              <p:tags r:id="rId10"/>
            </p:custDataLst>
          </p:nvPr>
        </p:nvSpPr>
        <p:spPr>
          <a:xfrm>
            <a:off x="197967" y="5523904"/>
            <a:ext cx="432048" cy="432048"/>
          </a:xfrm>
          <a:prstGeom prst="ellipse">
            <a:avLst/>
          </a:prstGeom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6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/>
          <p:cNvGrpSpPr/>
          <p:nvPr>
            <p:custDataLst>
              <p:tags r:id="rId11"/>
            </p:custDataLst>
          </p:nvPr>
        </p:nvGrpSpPr>
        <p:grpSpPr>
          <a:xfrm>
            <a:off x="724174" y="4863454"/>
            <a:ext cx="4960168" cy="1473300"/>
            <a:chOff x="702023" y="1224185"/>
            <a:chExt cx="4536504" cy="1761332"/>
          </a:xfrm>
        </p:grpSpPr>
        <p:sp>
          <p:nvSpPr>
            <p:cNvPr id="16" name="Прямоугольник 15"/>
            <p:cNvSpPr/>
            <p:nvPr>
              <p:custDataLst>
                <p:tags r:id="rId53"/>
              </p:custDataLst>
            </p:nvPr>
          </p:nvSpPr>
          <p:spPr>
            <a:xfrm>
              <a:off x="702023" y="1224185"/>
              <a:ext cx="4536504" cy="1761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ятиугольник 16"/>
            <p:cNvSpPr/>
            <p:nvPr>
              <p:custDataLst>
                <p:tags r:id="rId54"/>
              </p:custDataLst>
            </p:nvPr>
          </p:nvSpPr>
          <p:spPr>
            <a:xfrm>
              <a:off x="702023" y="1224185"/>
              <a:ext cx="1091651" cy="1761331"/>
            </a:xfrm>
            <a:prstGeom prst="homePlate">
              <a:avLst>
                <a:gd name="adj" fmla="val 16329"/>
              </a:avLst>
            </a:prstGeom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Продажи в сегмента 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B2B </a:t>
              </a:r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и 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B2G </a:t>
              </a:r>
              <a:r>
                <a:rPr lang="ru-RU" sz="1000" dirty="0" smtClean="0">
                  <a:latin typeface="Arial" pitchFamily="34" charset="0"/>
                  <a:cs typeface="Arial" pitchFamily="34" charset="0"/>
                </a:rPr>
                <a:t>повышают финансовую устойчивость компании</a:t>
              </a:r>
              <a:endParaRPr lang="ru-RU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93674" y="1417520"/>
              <a:ext cx="3444853" cy="1480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Обслуживание клиентов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B2B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и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B2G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позволяет существенно повысить рентабельность и финансовую устойчивость компании за счет более низкого уровня оттока, более высокой рентабельности и высокого среднего счета. Но при этом появляется риск задержки платежей и неплатежей со стороны клиентов.</a:t>
              </a:r>
            </a:p>
            <a:p>
              <a:pPr marL="171450" indent="-171450">
                <a:spcBef>
                  <a:spcPts val="300"/>
                </a:spcBef>
                <a:buFont typeface="Arial" pitchFamily="34" charset="0"/>
                <a:buChar char="•"/>
              </a:pP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Даже при наличии агрессивной конкуренции в сегменте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B2C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грамотная клиентская политика и высокое качество обслуживания позволяют компания достаточно эффективно удерживать позиции в сегменте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B2B </a:t>
              </a:r>
              <a:r>
                <a:rPr lang="ru-RU" sz="800" dirty="0" smtClean="0">
                  <a:latin typeface="Arial" pitchFamily="34" charset="0"/>
                  <a:cs typeface="Arial" pitchFamily="34" charset="0"/>
                </a:rPr>
                <a:t>и </a:t>
              </a:r>
              <a:r>
                <a:rPr lang="en-US" sz="800" dirty="0" smtClean="0">
                  <a:latin typeface="Arial" pitchFamily="34" charset="0"/>
                  <a:cs typeface="Arial" pitchFamily="34" charset="0"/>
                </a:rPr>
                <a:t>B2G.</a:t>
              </a:r>
              <a:endParaRPr lang="ru-RU" sz="8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22" name="Object 11"/>
          <p:cNvGraphicFramePr>
            <a:graphicFrameLocks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240394856"/>
              </p:ext>
            </p:extLst>
          </p:nvPr>
        </p:nvGraphicFramePr>
        <p:xfrm>
          <a:off x="6392863" y="1627188"/>
          <a:ext cx="1885984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4" name="Диаграмма" r:id="rId63" imgW="1885984" imgH="914400" progId="MSGraph.Chart.8">
                  <p:embed followColorScheme="full"/>
                </p:oleObj>
              </mc:Choice>
              <mc:Fallback>
                <p:oleObj name="Диаграмма" r:id="rId63" imgW="1885984" imgH="91440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6392863" y="1627188"/>
                        <a:ext cx="1885984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Прямая соединительная линия 65"/>
          <p:cNvCxnSpPr/>
          <p:nvPr>
            <p:custDataLst>
              <p:tags r:id="rId13"/>
            </p:custDataLst>
          </p:nvPr>
        </p:nvCxnSpPr>
        <p:spPr bwMode="auto">
          <a:xfrm>
            <a:off x="7964488" y="1631950"/>
            <a:ext cx="0" cy="161925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>
            <p:custDataLst>
              <p:tags r:id="rId14"/>
            </p:custDataLst>
          </p:nvPr>
        </p:nvCxnSpPr>
        <p:spPr bwMode="auto">
          <a:xfrm>
            <a:off x="7545388" y="1631950"/>
            <a:ext cx="419100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>
            <p:custDataLst>
              <p:tags r:id="rId15"/>
            </p:custDataLst>
          </p:nvPr>
        </p:nvCxnSpPr>
        <p:spPr bwMode="auto">
          <a:xfrm flipV="1">
            <a:off x="7545388" y="1631950"/>
            <a:ext cx="0" cy="7620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>
            <p:custDataLst>
              <p:tags r:id="rId16"/>
            </p:custDataLst>
          </p:nvPr>
        </p:nvCxnSpPr>
        <p:spPr bwMode="auto">
          <a:xfrm flipV="1">
            <a:off x="6697663" y="1460500"/>
            <a:ext cx="0" cy="7620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>
            <p:custDataLst>
              <p:tags r:id="rId17"/>
            </p:custDataLst>
          </p:nvPr>
        </p:nvCxnSpPr>
        <p:spPr bwMode="auto">
          <a:xfrm>
            <a:off x="7121525" y="1460501"/>
            <a:ext cx="0" cy="219075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>
            <p:custDataLst>
              <p:tags r:id="rId18"/>
            </p:custDataLst>
          </p:nvPr>
        </p:nvCxnSpPr>
        <p:spPr bwMode="auto">
          <a:xfrm>
            <a:off x="6697663" y="1460500"/>
            <a:ext cx="423863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>
            <p:custDataLst>
              <p:tags r:id="rId19"/>
            </p:custDataLst>
          </p:nvPr>
        </p:nvSpPr>
        <p:spPr bwMode="auto">
          <a:xfrm>
            <a:off x="6557963" y="1574800"/>
            <a:ext cx="2794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/>
          <a:lstStyle/>
          <a:p>
            <a:pPr algn="ctr"/>
            <a:fld id="{5316E385-D324-454B-8EF8-1668AF53C18E}" type="datetime'33''''.''''''''''''''''''''''''0''''''%'''''''''''''''''''">
              <a:rPr lang="en-US" sz="800">
                <a:solidFill>
                  <a:schemeClr val="tx1"/>
                </a:solidFill>
              </a:rPr>
              <a:pPr/>
              <a:t>33.0%</a:t>
            </a:fld>
            <a:endParaRPr lang="ru-RU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26" name="Rectangle 18"/>
          <p:cNvSpPr/>
          <p:nvPr>
            <p:custDataLst>
              <p:tags r:id="rId20"/>
            </p:custDataLst>
          </p:nvPr>
        </p:nvSpPr>
        <p:spPr bwMode="auto">
          <a:xfrm>
            <a:off x="7778750" y="2157412"/>
            <a:ext cx="37306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5FC8251F-3376-4AAE-9E4D-C17E9BB48796}" type="datetime'''4''''''''''''''''''''-''''''''ус''''л''у''''''ги'''''''''''">
              <a:rPr lang="en-US" sz="800">
                <a:solidFill>
                  <a:schemeClr val="tx1"/>
                </a:solidFill>
              </a:rPr>
              <a:pPr/>
              <a:t>4-услуги</a:t>
            </a:fld>
            <a:endParaRPr lang="en-US" sz="80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27" name="Прямоугольник 26"/>
          <p:cNvSpPr/>
          <p:nvPr>
            <p:custDataLst>
              <p:tags r:id="rId21"/>
            </p:custDataLst>
          </p:nvPr>
        </p:nvSpPr>
        <p:spPr bwMode="auto">
          <a:xfrm>
            <a:off x="7850188" y="1831975"/>
            <a:ext cx="2286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/>
          <a:lstStyle/>
          <a:p>
            <a:pPr algn="ctr"/>
            <a:fld id="{22760A7B-191A-49F7-9628-C8A7A7C4F95D}" type="datetime'7.''8''%'''''''''''''''''''''''''''''''''''''''''''''">
              <a:rPr lang="en-US" sz="800">
                <a:solidFill>
                  <a:schemeClr val="tx1"/>
                </a:solidFill>
              </a:rPr>
              <a:pPr/>
              <a:t>7.8%</a:t>
            </a:fld>
            <a:endParaRPr lang="ru-RU" sz="80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28" name="Rectangle 12"/>
          <p:cNvSpPr/>
          <p:nvPr>
            <p:custDataLst>
              <p:tags r:id="rId22"/>
            </p:custDataLst>
          </p:nvPr>
        </p:nvSpPr>
        <p:spPr bwMode="auto">
          <a:xfrm>
            <a:off x="7359650" y="2157412"/>
            <a:ext cx="37306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EAF050B2-6EBD-4CC8-99A3-BC3B091CA5ED}" type="datetime'''3''''''''-''у''''''''''''с''''''''л''''уг''''''''''и'''">
              <a:rPr lang="en-US" sz="800">
                <a:solidFill>
                  <a:schemeClr val="tx1"/>
                </a:solidFill>
              </a:rPr>
              <a:pPr/>
              <a:t>3-услуги</a:t>
            </a:fld>
            <a:endParaRPr lang="en-US" sz="80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29" name="Прямоугольник 28"/>
          <p:cNvSpPr/>
          <p:nvPr>
            <p:custDataLst>
              <p:tags r:id="rId23"/>
            </p:custDataLst>
          </p:nvPr>
        </p:nvSpPr>
        <p:spPr bwMode="auto">
          <a:xfrm>
            <a:off x="7405688" y="1746250"/>
            <a:ext cx="2794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/>
          <a:lstStyle/>
          <a:p>
            <a:pPr algn="ctr"/>
            <a:fld id="{89BFC984-C834-4C93-B757-6AD1BC0A63D6}" type="datetime'''1''''''''6''''''''.''''''''''''''''''5''%'">
              <a:rPr lang="en-US" sz="800">
                <a:solidFill>
                  <a:schemeClr val="tx1"/>
                </a:solidFill>
              </a:rPr>
              <a:pPr/>
              <a:t>16.5%</a:t>
            </a:fld>
            <a:endParaRPr lang="ru-RU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30" name="Rectangle 14"/>
          <p:cNvSpPr/>
          <p:nvPr>
            <p:custDataLst>
              <p:tags r:id="rId24"/>
            </p:custDataLst>
          </p:nvPr>
        </p:nvSpPr>
        <p:spPr bwMode="auto">
          <a:xfrm>
            <a:off x="6935788" y="2157412"/>
            <a:ext cx="37306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7A5EE0E9-F6F6-434D-8205-3C2664683659}" type="datetime'2''''-у''''сл''''''''уг''''''''''''''''''''''''и'''''">
              <a:rPr lang="en-US" sz="800">
                <a:solidFill>
                  <a:schemeClr val="tx1"/>
                </a:solidFill>
              </a:rPr>
              <a:pPr/>
              <a:t>2-услуги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31" name="Прямоугольник 30"/>
          <p:cNvSpPr/>
          <p:nvPr>
            <p:custDataLst>
              <p:tags r:id="rId25"/>
            </p:custDataLst>
          </p:nvPr>
        </p:nvSpPr>
        <p:spPr bwMode="auto">
          <a:xfrm>
            <a:off x="6981825" y="1717675"/>
            <a:ext cx="2794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/>
          <a:lstStyle/>
          <a:p>
            <a:pPr algn="ctr"/>
            <a:fld id="{89F83556-7F5C-42D1-A02C-7D28C49BA9F9}" type="datetime'''1''8''''''''''''''.''''5''''''%'''''''''''''">
              <a:rPr lang="en-US" sz="800">
                <a:solidFill>
                  <a:schemeClr val="tx1"/>
                </a:solidFill>
              </a:rPr>
              <a:pPr/>
              <a:t>18.5%</a:t>
            </a:fld>
            <a:endParaRPr lang="ru-RU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32" name="Rectangle 16"/>
          <p:cNvSpPr/>
          <p:nvPr>
            <p:custDataLst>
              <p:tags r:id="rId26"/>
            </p:custDataLst>
          </p:nvPr>
        </p:nvSpPr>
        <p:spPr bwMode="auto">
          <a:xfrm>
            <a:off x="6515100" y="2157412"/>
            <a:ext cx="36671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584AE385-D537-4522-A42C-84A725711A19}" type="datetime'1''''''-''''''''''''''''ус''''''''л''''у''''г''''а'''''''">
              <a:rPr lang="en-US" sz="800">
                <a:solidFill>
                  <a:schemeClr val="tx1"/>
                </a:solidFill>
              </a:rPr>
              <a:pPr/>
              <a:t>1-услуга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pic>
        <p:nvPicPr>
          <p:cNvPr id="34" name="Picture 2" descr="C:\Users\Sergey Isaev\Downloads\Столовые приборы\New Virgin Media Logo.jpg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91" y="1138238"/>
            <a:ext cx="658800" cy="46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TDC logo">
            <a:hlinkClick r:id="rId66"/>
          </p:cNvPr>
          <p:cNvPicPr>
            <a:picLocks noChangeAspect="1" noChangeArrowheads="1"/>
          </p:cNvPicPr>
          <p:nvPr>
            <p:custDataLst>
              <p:tags r:id="rId28"/>
            </p:custDataLst>
          </p:nvPr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896" y="1120934"/>
            <a:ext cx="340112" cy="29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itle 1"/>
          <p:cNvSpPr txBox="1">
            <a:spLocks/>
          </p:cNvSpPr>
          <p:nvPr>
            <p:custDataLst>
              <p:tags r:id="rId29"/>
            </p:custDataLst>
          </p:nvPr>
        </p:nvSpPr>
        <p:spPr bwMode="auto">
          <a:xfrm>
            <a:off x="6030615" y="874713"/>
            <a:ext cx="368547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800" b="1" dirty="0" smtClean="0">
                <a:latin typeface="Arial" charset="0"/>
              </a:rPr>
              <a:t>Уровень оттока среди абонентов различных пакетных предложений</a:t>
            </a:r>
          </a:p>
          <a:p>
            <a:pPr eaLnBrk="1" hangingPunct="1"/>
            <a:r>
              <a:rPr lang="ru-RU" sz="800" i="1" dirty="0" smtClean="0">
                <a:latin typeface="Arial" charset="0"/>
              </a:rPr>
              <a:t>%</a:t>
            </a:r>
            <a:r>
              <a:rPr lang="en-US" sz="800" i="1" dirty="0" smtClean="0">
                <a:latin typeface="Arial" charset="0"/>
              </a:rPr>
              <a:t> </a:t>
            </a:r>
            <a:r>
              <a:rPr lang="ru-RU" sz="800" i="1" dirty="0" err="1" smtClean="0">
                <a:latin typeface="Arial" charset="0"/>
              </a:rPr>
              <a:t>аннуализированный</a:t>
            </a:r>
            <a:r>
              <a:rPr lang="ru-RU" sz="800" i="1" dirty="0" smtClean="0">
                <a:latin typeface="Arial" charset="0"/>
              </a:rPr>
              <a:t> отток</a:t>
            </a:r>
            <a:endParaRPr lang="en-US" sz="800" i="1" baseline="30000" dirty="0">
              <a:latin typeface="Arial" charset="0"/>
            </a:endParaRPr>
          </a:p>
        </p:txBody>
      </p:sp>
      <p:sp>
        <p:nvSpPr>
          <p:cNvPr id="37" name="Title 1"/>
          <p:cNvSpPr txBox="1">
            <a:spLocks/>
          </p:cNvSpPr>
          <p:nvPr>
            <p:custDataLst>
              <p:tags r:id="rId30"/>
            </p:custDataLst>
          </p:nvPr>
        </p:nvSpPr>
        <p:spPr bwMode="auto">
          <a:xfrm>
            <a:off x="7038727" y="1152178"/>
            <a:ext cx="925314" cy="1938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>
            <a:lvl1pPr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1" dirty="0">
                <a:latin typeface="Arial"/>
                <a:sym typeface="Arial"/>
              </a:rPr>
              <a:t>&gt;50% </a:t>
            </a:r>
            <a:r>
              <a:rPr lang="ru-RU" sz="700" b="1" dirty="0">
                <a:latin typeface="Arial"/>
                <a:sym typeface="Arial"/>
              </a:rPr>
              <a:t>снижение </a:t>
            </a:r>
          </a:p>
          <a:p>
            <a:pPr algn="ctr">
              <a:lnSpc>
                <a:spcPct val="90000"/>
              </a:lnSpc>
            </a:pPr>
            <a:r>
              <a:rPr lang="ru-RU" sz="700" b="1" dirty="0" smtClean="0">
                <a:latin typeface="Arial"/>
                <a:sym typeface="Arial"/>
              </a:rPr>
              <a:t>оттока</a:t>
            </a:r>
            <a:endParaRPr lang="en-US" sz="700" b="1" dirty="0">
              <a:latin typeface="Arial"/>
              <a:sym typeface="Arial"/>
            </a:endParaRPr>
          </a:p>
        </p:txBody>
      </p:sp>
      <p:graphicFrame>
        <p:nvGraphicFramePr>
          <p:cNvPr id="42" name="Object 23"/>
          <p:cNvGraphicFramePr>
            <a:graphicFrameLocks/>
          </p:cNvGraphicFramePr>
          <p:nvPr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54491686"/>
              </p:ext>
            </p:extLst>
          </p:nvPr>
        </p:nvGraphicFramePr>
        <p:xfrm>
          <a:off x="8553450" y="1266825"/>
          <a:ext cx="1381041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5" name="Диаграмма" r:id="rId68" imgW="1381041" imgH="914400" progId="MSGraph.Chart.8">
                  <p:embed followColorScheme="full"/>
                </p:oleObj>
              </mc:Choice>
              <mc:Fallback>
                <p:oleObj name="Диаграмма" r:id="rId68" imgW="1381041" imgH="91440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8553450" y="1266825"/>
                        <a:ext cx="1381041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5" name="Прямая соединительная линия 74"/>
          <p:cNvCxnSpPr/>
          <p:nvPr>
            <p:custDataLst>
              <p:tags r:id="rId32"/>
            </p:custDataLst>
          </p:nvPr>
        </p:nvCxnSpPr>
        <p:spPr bwMode="auto">
          <a:xfrm>
            <a:off x="9339263" y="1100138"/>
            <a:ext cx="0" cy="161925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>
            <p:custDataLst>
              <p:tags r:id="rId33"/>
            </p:custDataLst>
          </p:nvPr>
        </p:nvCxnSpPr>
        <p:spPr bwMode="auto">
          <a:xfrm flipV="1">
            <a:off x="8877300" y="1100138"/>
            <a:ext cx="0" cy="7620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>
            <p:custDataLst>
              <p:tags r:id="rId34"/>
            </p:custDataLst>
          </p:nvPr>
        </p:nvCxnSpPr>
        <p:spPr bwMode="auto">
          <a:xfrm>
            <a:off x="8877300" y="1100138"/>
            <a:ext cx="461963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29"/>
          <p:cNvSpPr/>
          <p:nvPr>
            <p:custDataLst>
              <p:tags r:id="rId35"/>
            </p:custDataLst>
          </p:nvPr>
        </p:nvSpPr>
        <p:spPr bwMode="auto">
          <a:xfrm>
            <a:off x="9124950" y="1682750"/>
            <a:ext cx="43021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107611B3-FE54-41A5-87A6-241F26BE3BA4}" type="datetime'Т''''''л''''ф+''''''''''''мо''''б''''.'''''''''''">
              <a:rPr lang="en-US" sz="800">
                <a:solidFill>
                  <a:schemeClr val="tx1"/>
                </a:solidFill>
              </a:rPr>
              <a:pPr/>
              <a:t>Тлф+моб.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47" name="Rectangle 27"/>
          <p:cNvSpPr/>
          <p:nvPr>
            <p:custDataLst>
              <p:tags r:id="rId36"/>
            </p:custDataLst>
          </p:nvPr>
        </p:nvSpPr>
        <p:spPr bwMode="auto">
          <a:xfrm>
            <a:off x="9224963" y="1300163"/>
            <a:ext cx="2286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>
            <a:noAutofit/>
          </a:bodyPr>
          <a:lstStyle/>
          <a:p>
            <a:pPr algn="ctr"/>
            <a:fld id="{32D667B1-D95E-46FE-B7D9-51AEC6079692}" type="datetime'''''9''''''.''''9''%'''''''''">
              <a:rPr lang="en-US" sz="800">
                <a:solidFill>
                  <a:schemeClr val="tx1"/>
                </a:solidFill>
              </a:rPr>
              <a:pPr/>
              <a:t>9.9%</a:t>
            </a:fld>
            <a:endParaRPr lang="en-US" sz="80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48" name="Rectangle 28"/>
          <p:cNvSpPr/>
          <p:nvPr>
            <p:custDataLst>
              <p:tags r:id="rId37"/>
            </p:custDataLst>
          </p:nvPr>
        </p:nvSpPr>
        <p:spPr bwMode="auto">
          <a:xfrm>
            <a:off x="8788400" y="1682749"/>
            <a:ext cx="1778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A86D6936-0D92-4E0C-A2D9-B4FE961C918A}" type="datetime'''''''''''''''''''''''''''Т''л''''''''''''''''''''''''''ф'''''">
              <a:rPr lang="en-US" sz="800">
                <a:solidFill>
                  <a:schemeClr val="tx1"/>
                </a:solidFill>
              </a:rPr>
              <a:pPr/>
              <a:t>Тлф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49" name="Rectangle 32"/>
          <p:cNvSpPr/>
          <p:nvPr>
            <p:custDataLst>
              <p:tags r:id="rId38"/>
            </p:custDataLst>
          </p:nvPr>
        </p:nvSpPr>
        <p:spPr bwMode="auto">
          <a:xfrm>
            <a:off x="8737600" y="1214438"/>
            <a:ext cx="2794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>
            <a:noAutofit/>
          </a:bodyPr>
          <a:lstStyle/>
          <a:p>
            <a:pPr algn="ctr"/>
            <a:fld id="{46CEA7C3-F1CA-40D5-96C3-0AF7A0F197C6}" type="datetime'''''1''''''''''''''''6''''''''''''''''''''''.5''''''''%'">
              <a:rPr lang="en-US" sz="800">
                <a:solidFill>
                  <a:schemeClr val="tx1"/>
                </a:solidFill>
              </a:rPr>
              <a:pPr/>
              <a:t>16.5%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graphicFrame>
        <p:nvGraphicFramePr>
          <p:cNvPr id="50" name="Object 37"/>
          <p:cNvGraphicFramePr>
            <a:graphicFrameLocks/>
          </p:cNvGraphicFramePr>
          <p:nvPr>
            <p:custDataLst>
              <p:tags r:id="rId39"/>
            </p:custDataLst>
            <p:extLst>
              <p:ext uri="{D42A27DB-BD31-4B8C-83A1-F6EECF244321}">
                <p14:modId xmlns:p14="http://schemas.microsoft.com/office/powerpoint/2010/main" val="2043166345"/>
              </p:ext>
            </p:extLst>
          </p:nvPr>
        </p:nvGraphicFramePr>
        <p:xfrm>
          <a:off x="8593138" y="1985963"/>
          <a:ext cx="1381041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6" name="Диаграмма" r:id="rId70" imgW="1381041" imgH="914400" progId="MSGraph.Chart.8">
                  <p:embed followColorScheme="full"/>
                </p:oleObj>
              </mc:Choice>
              <mc:Fallback>
                <p:oleObj name="Диаграмма" r:id="rId70" imgW="1381041" imgH="914400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8593138" y="1985963"/>
                        <a:ext cx="1381041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Прямая соединительная линия 71"/>
          <p:cNvCxnSpPr/>
          <p:nvPr>
            <p:custDataLst>
              <p:tags r:id="rId40"/>
            </p:custDataLst>
          </p:nvPr>
        </p:nvCxnSpPr>
        <p:spPr bwMode="auto">
          <a:xfrm>
            <a:off x="9326563" y="1819275"/>
            <a:ext cx="0" cy="17145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>
            <p:custDataLst>
              <p:tags r:id="rId41"/>
            </p:custDataLst>
          </p:nvPr>
        </p:nvCxnSpPr>
        <p:spPr bwMode="auto">
          <a:xfrm>
            <a:off x="8902700" y="1819275"/>
            <a:ext cx="423863" cy="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>
            <p:custDataLst>
              <p:tags r:id="rId42"/>
            </p:custDataLst>
          </p:nvPr>
        </p:nvCxnSpPr>
        <p:spPr bwMode="auto">
          <a:xfrm flipV="1">
            <a:off x="8902700" y="1819275"/>
            <a:ext cx="0" cy="76200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43"/>
          <p:cNvSpPr/>
          <p:nvPr>
            <p:custDataLst>
              <p:tags r:id="rId43"/>
            </p:custDataLst>
          </p:nvPr>
        </p:nvSpPr>
        <p:spPr bwMode="auto">
          <a:xfrm>
            <a:off x="9124950" y="2363788"/>
            <a:ext cx="404813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11AA9ADF-8197-418B-93B0-101A615D6DD9}" type="datetime'''''''Т''''л''''''ф''''''''''''+''м''''''''о''б'''''''''''''">
              <a:rPr lang="en-US" sz="800">
                <a:solidFill>
                  <a:schemeClr val="tx1"/>
                </a:solidFill>
              </a:rPr>
              <a:pPr/>
              <a:t>Тлф+моб</a:t>
            </a:fld>
            <a:endParaRPr lang="en-US" sz="80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55" name="Rectangle 35"/>
          <p:cNvSpPr/>
          <p:nvPr>
            <p:custDataLst>
              <p:tags r:id="rId44"/>
            </p:custDataLst>
          </p:nvPr>
        </p:nvSpPr>
        <p:spPr bwMode="auto">
          <a:xfrm>
            <a:off x="9212263" y="2028825"/>
            <a:ext cx="2286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>
            <a:noAutofit/>
          </a:bodyPr>
          <a:lstStyle/>
          <a:p>
            <a:pPr algn="ctr"/>
            <a:fld id="{D100D7AF-BAFF-4CCA-8D01-8C9A2394EEA8}" type="datetime'6.''5''''''''''''''''''''''''''''''''''%'''''''''''''''''">
              <a:rPr lang="en-US" sz="800">
                <a:solidFill>
                  <a:schemeClr val="tx1"/>
                </a:solidFill>
              </a:rPr>
              <a:pPr/>
              <a:t>6.5%</a:t>
            </a:fld>
            <a:endParaRPr lang="en-US" sz="80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56" name="Rectangle 42"/>
          <p:cNvSpPr/>
          <p:nvPr>
            <p:custDataLst>
              <p:tags r:id="rId45"/>
            </p:custDataLst>
          </p:nvPr>
        </p:nvSpPr>
        <p:spPr bwMode="auto">
          <a:xfrm>
            <a:off x="8813800" y="2363787"/>
            <a:ext cx="1778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/>
            <a:fld id="{B3936B97-FE3F-4F4E-BA52-1190B322BA43}" type="datetime'Т''''''''''''''''''''''''''''''''''л''''''''ф'''">
              <a:rPr lang="en-US" sz="800">
                <a:solidFill>
                  <a:schemeClr val="tx1"/>
                </a:solidFill>
              </a:rPr>
              <a:pPr/>
              <a:t>Тлф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57" name="Rectangle 44"/>
          <p:cNvSpPr/>
          <p:nvPr>
            <p:custDataLst>
              <p:tags r:id="rId46"/>
            </p:custDataLst>
          </p:nvPr>
        </p:nvSpPr>
        <p:spPr bwMode="auto">
          <a:xfrm>
            <a:off x="8763000" y="1933575"/>
            <a:ext cx="279400" cy="1222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288" tIns="0" rIns="14288" bIns="0" rtlCol="0" anchor="b">
            <a:noAutofit/>
          </a:bodyPr>
          <a:lstStyle/>
          <a:p>
            <a:pPr algn="ctr"/>
            <a:fld id="{271396BB-9882-4FD8-B82A-9288D6E0CBFD}" type="datetime'''''1''''''''4''''''''.''''3%'">
              <a:rPr lang="en-US" sz="800">
                <a:solidFill>
                  <a:schemeClr val="tx1"/>
                </a:solidFill>
              </a:rPr>
              <a:pPr/>
              <a:t>14.3%</a:t>
            </a:fld>
            <a:endParaRPr lang="en-US" sz="800" dirty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38" name="Title 1"/>
          <p:cNvSpPr txBox="1">
            <a:spLocks/>
          </p:cNvSpPr>
          <p:nvPr>
            <p:custDataLst>
              <p:tags r:id="rId47"/>
            </p:custDataLst>
          </p:nvPr>
        </p:nvSpPr>
        <p:spPr bwMode="auto">
          <a:xfrm>
            <a:off x="9541793" y="1877219"/>
            <a:ext cx="592363" cy="2908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>
            <a:lvl1pPr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700" b="1" dirty="0">
                <a:latin typeface="Arial"/>
                <a:sym typeface="Arial"/>
              </a:rPr>
              <a:t>&gt;50% </a:t>
            </a:r>
            <a:r>
              <a:rPr lang="ru-RU" sz="700" b="1" dirty="0">
                <a:latin typeface="Arial"/>
                <a:sym typeface="Arial"/>
              </a:rPr>
              <a:t>снижение </a:t>
            </a:r>
          </a:p>
          <a:p>
            <a:pPr algn="ctr">
              <a:lnSpc>
                <a:spcPct val="90000"/>
              </a:lnSpc>
            </a:pPr>
            <a:r>
              <a:rPr lang="ru-RU" sz="700" b="1" dirty="0" smtClean="0">
                <a:latin typeface="Arial"/>
                <a:sym typeface="Arial"/>
              </a:rPr>
              <a:t>оттока</a:t>
            </a:r>
            <a:endParaRPr lang="en-US" sz="700" b="1" dirty="0">
              <a:latin typeface="Arial"/>
              <a:sym typeface="Arial"/>
            </a:endParaRPr>
          </a:p>
        </p:txBody>
      </p:sp>
      <p:sp>
        <p:nvSpPr>
          <p:cNvPr id="39" name="Title 1"/>
          <p:cNvSpPr txBox="1">
            <a:spLocks/>
          </p:cNvSpPr>
          <p:nvPr>
            <p:custDataLst>
              <p:tags r:id="rId48"/>
            </p:custDataLst>
          </p:nvPr>
        </p:nvSpPr>
        <p:spPr bwMode="auto">
          <a:xfrm>
            <a:off x="9551988" y="1217501"/>
            <a:ext cx="517118" cy="2908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>
            <a:lvl1pPr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defTabSz="895350" eaLnBrk="0" hangingPunct="0"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700" b="1" dirty="0">
                <a:latin typeface="Arial"/>
                <a:sym typeface="Arial"/>
              </a:rPr>
              <a:t>4</a:t>
            </a:r>
            <a:r>
              <a:rPr lang="en-US" sz="700" b="1" dirty="0" smtClean="0">
                <a:latin typeface="Arial"/>
                <a:sym typeface="Arial"/>
              </a:rPr>
              <a:t>0</a:t>
            </a:r>
            <a:r>
              <a:rPr lang="en-US" sz="700" b="1" dirty="0">
                <a:latin typeface="Arial"/>
                <a:sym typeface="Arial"/>
              </a:rPr>
              <a:t>% </a:t>
            </a:r>
            <a:r>
              <a:rPr lang="ru-RU" sz="700" b="1" dirty="0">
                <a:latin typeface="Arial"/>
                <a:sym typeface="Arial"/>
              </a:rPr>
              <a:t>снижение </a:t>
            </a:r>
          </a:p>
          <a:p>
            <a:pPr algn="ctr">
              <a:lnSpc>
                <a:spcPct val="90000"/>
              </a:lnSpc>
            </a:pPr>
            <a:r>
              <a:rPr lang="ru-RU" sz="700" b="1" dirty="0" smtClean="0">
                <a:latin typeface="Arial"/>
                <a:sym typeface="Arial"/>
              </a:rPr>
              <a:t>оттока</a:t>
            </a:r>
            <a:endParaRPr lang="en-US" sz="700" b="1" dirty="0">
              <a:latin typeface="Arial"/>
              <a:sym typeface="Arial"/>
            </a:endParaRPr>
          </a:p>
        </p:txBody>
      </p:sp>
      <p:cxnSp>
        <p:nvCxnSpPr>
          <p:cNvPr id="69" name="Прямая со стрелкой 68"/>
          <p:cNvCxnSpPr>
            <a:endCxn id="37" idx="1"/>
          </p:cNvCxnSpPr>
          <p:nvPr>
            <p:custDataLst>
              <p:tags r:id="rId49"/>
            </p:custDataLst>
          </p:nvPr>
        </p:nvCxnSpPr>
        <p:spPr>
          <a:xfrm flipV="1">
            <a:off x="6909594" y="1249128"/>
            <a:ext cx="129133" cy="162319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endCxn id="37" idx="2"/>
          </p:cNvCxnSpPr>
          <p:nvPr>
            <p:custDataLst>
              <p:tags r:id="rId50"/>
            </p:custDataLst>
          </p:nvPr>
        </p:nvCxnSpPr>
        <p:spPr>
          <a:xfrm flipH="1" flipV="1">
            <a:off x="7501384" y="1346077"/>
            <a:ext cx="183705" cy="228724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ая выноска 79"/>
          <p:cNvSpPr/>
          <p:nvPr>
            <p:custDataLst>
              <p:tags r:id="rId51"/>
            </p:custDataLst>
          </p:nvPr>
        </p:nvSpPr>
        <p:spPr>
          <a:xfrm>
            <a:off x="5823148" y="803102"/>
            <a:ext cx="4311008" cy="1861244"/>
          </a:xfrm>
          <a:prstGeom prst="wedgeRectCallout">
            <a:avLst>
              <a:gd name="adj1" fmla="val -53067"/>
              <a:gd name="adj2" fmla="val -21541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/>
          <p:cNvSpPr txBox="1"/>
          <p:nvPr>
            <p:custDataLst>
              <p:tags r:id="rId52"/>
            </p:custDataLst>
          </p:nvPr>
        </p:nvSpPr>
        <p:spPr>
          <a:xfrm>
            <a:off x="5862836" y="2316748"/>
            <a:ext cx="1703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 примере международных компаний</a:t>
            </a:r>
            <a:endParaRPr lang="ru-RU" sz="800" b="1" i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ular Callout 101"/>
          <p:cNvSpPr/>
          <p:nvPr/>
        </p:nvSpPr>
        <p:spPr>
          <a:xfrm>
            <a:off x="5958606" y="3023297"/>
            <a:ext cx="2592289" cy="865228"/>
          </a:xfrm>
          <a:prstGeom prst="wedgeRectCallout">
            <a:avLst>
              <a:gd name="adj1" fmla="val -58533"/>
              <a:gd name="adj2" fmla="val -16959"/>
            </a:avLst>
          </a:prstGeom>
          <a:solidFill>
            <a:srgbClr val="F0D79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marL="171450" indent="-1714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Отсутствует «</a:t>
            </a:r>
            <a:r>
              <a:rPr lang="en-US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killer-application</a:t>
            </a: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en-US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7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кот.позволяет</a:t>
            </a: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 высокой степенью вероятности гарантировать повышение лояльности и повышение дохода. Компаниям необходимо экспериментировать с различными сервисами и дополнительными предложениями</a:t>
            </a:r>
          </a:p>
          <a:p>
            <a:pPr marL="171450" indent="-1714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Некоторые услуги являются якорными для привлечения абонентов – ТВ, собственный ТВ контент.</a:t>
            </a:r>
          </a:p>
        </p:txBody>
      </p:sp>
    </p:spTree>
    <p:extLst>
      <p:ext uri="{BB962C8B-B14F-4D97-AF65-F5344CB8AC3E}">
        <p14:creationId xmlns:p14="http://schemas.microsoft.com/office/powerpoint/2010/main" val="4107274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1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17245291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34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400" b="1">
              <a:latin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Развитие новых услуг со стороны телеком </a:t>
            </a:r>
            <a:r>
              <a:rPr lang="ru-RU" dirty="0" smtClean="0"/>
              <a:t>операторов – много направлений поддержать рост, но есть ли новый бизнес ?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Прямоугольник 6"/>
          <p:cNvSpPr/>
          <p:nvPr>
            <p:custDataLst>
              <p:tags r:id="rId6"/>
            </p:custDataLst>
          </p:nvPr>
        </p:nvSpPr>
        <p:spPr>
          <a:xfrm>
            <a:off x="1998167" y="864146"/>
            <a:ext cx="39604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Мобильная связь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>
            <p:custDataLst>
              <p:tags r:id="rId7"/>
            </p:custDataLst>
          </p:nvPr>
        </p:nvSpPr>
        <p:spPr>
          <a:xfrm>
            <a:off x="6174629" y="864146"/>
            <a:ext cx="388843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" pitchFamily="34" charset="0"/>
                <a:cs typeface="Arial" pitchFamily="34" charset="0"/>
              </a:rPr>
              <a:t>Фиксированная связь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30412" y="2219738"/>
            <a:ext cx="3888433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Видео/ ТВ-услуги: создание интегрированного продукта на базе DTH,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OTT технологий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, а также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интернет-портала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ятиугольник 11"/>
          <p:cNvSpPr/>
          <p:nvPr>
            <p:custDataLst>
              <p:tags r:id="rId8"/>
            </p:custDataLst>
          </p:nvPr>
        </p:nvSpPr>
        <p:spPr bwMode="auto">
          <a:xfrm>
            <a:off x="139700" y="1439863"/>
            <a:ext cx="1570038" cy="720725"/>
          </a:xfrm>
          <a:prstGeom prst="homePlate">
            <a:avLst>
              <a:gd name="adj" fmla="val 18282"/>
            </a:avLst>
          </a:prstGeom>
          <a:solidFill>
            <a:srgbClr val="9DB1C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438" tIns="254000" rIns="87313" bIns="25400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B2C</a:t>
            </a:r>
            <a:endParaRPr lang="ru-RU" sz="1400" b="1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Пятиугольник 13"/>
          <p:cNvSpPr/>
          <p:nvPr>
            <p:custDataLst>
              <p:tags r:id="rId9"/>
            </p:custDataLst>
          </p:nvPr>
        </p:nvSpPr>
        <p:spPr bwMode="auto">
          <a:xfrm>
            <a:off x="139700" y="3671888"/>
            <a:ext cx="1570038" cy="720725"/>
          </a:xfrm>
          <a:prstGeom prst="homePlate">
            <a:avLst>
              <a:gd name="adj" fmla="val 18282"/>
            </a:avLst>
          </a:prstGeom>
          <a:solidFill>
            <a:srgbClr val="9DB1C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438" tIns="254000" rIns="87313" bIns="25400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B2B</a:t>
            </a:r>
            <a: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 /</a:t>
            </a:r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 B2G</a:t>
            </a:r>
            <a:endParaRPr lang="ru-RU" sz="1400" b="1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17118" y="1439863"/>
            <a:ext cx="3941489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Мобильная коммерция: развитие продуктов на базе NFC-технологии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выход 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на рынок электронных платежей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38227" y="3684727"/>
            <a:ext cx="6840760" cy="10926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М2М-услуги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: развитие интегрированных М2М-решений в партнерстве с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нишевыми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системными интеграторами </a:t>
            </a:r>
          </a:p>
          <a:p>
            <a:pPr marL="171450" indent="-1714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Облачные 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сервисы: использование существующих возможностей собственных дата-центров </a:t>
            </a:r>
          </a:p>
          <a:p>
            <a:pPr marL="171450" indent="-1714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ИКТ-услуги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: развитие комплексных решений для СМБ и корпоративных клиентов за счет приобретения 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926159" y="1296194"/>
            <a:ext cx="0" cy="5256584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030615" y="1224186"/>
            <a:ext cx="0" cy="5256584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174631" y="2880370"/>
            <a:ext cx="3888433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Видеонаблюдение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Охрана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Домофон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>
            <p:custDataLst>
              <p:tags r:id="rId10"/>
            </p:custDataLst>
          </p:nvPr>
        </p:nvSpPr>
        <p:spPr>
          <a:xfrm>
            <a:off x="6174631" y="4896594"/>
            <a:ext cx="3888433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Видеонаблюдение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Охрана</a:t>
            </a:r>
          </a:p>
        </p:txBody>
      </p:sp>
    </p:spTree>
    <p:extLst>
      <p:ext uri="{BB962C8B-B14F-4D97-AF65-F5344CB8AC3E}">
        <p14:creationId xmlns:p14="http://schemas.microsoft.com/office/powerpoint/2010/main" val="2969684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1578045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9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>
            <p:custDataLst>
              <p:tags r:id="rId3"/>
            </p:custDataLst>
          </p:nvPr>
        </p:nvSpPr>
        <p:spPr>
          <a:xfrm>
            <a:off x="2286199" y="1785729"/>
            <a:ext cx="576064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>
            <p:custDataLst>
              <p:tags r:id="rId6"/>
            </p:custDataLst>
          </p:nvPr>
        </p:nvSpPr>
        <p:spPr>
          <a:xfrm>
            <a:off x="2286199" y="1209665"/>
            <a:ext cx="6048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Тенденции развития телекоммуникационного рынка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РФ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Обзор рынка 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M&amp;A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телекоммуникационной отрасли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Подготовка компании к продаже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Опыт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Constanta Capital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33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91157565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1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1400">
              <a:latin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Динамика мультипликатора </a:t>
            </a:r>
            <a:r>
              <a:rPr lang="en-US" dirty="0" smtClean="0"/>
              <a:t>EV/EBITDA </a:t>
            </a:r>
            <a:r>
              <a:rPr lang="ru-RU" dirty="0" smtClean="0"/>
              <a:t>по сделкам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34" name="Объект 33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042320"/>
              </p:ext>
            </p:extLst>
          </p:nvPr>
        </p:nvGraphicFramePr>
        <p:xfrm>
          <a:off x="1227138" y="847725"/>
          <a:ext cx="6343616" cy="3610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42" name="Диаграмма" r:id="rId22" imgW="6343616" imgH="3610043" progId="MSGraph.Chart.8">
                  <p:embed followColorScheme="full"/>
                </p:oleObj>
              </mc:Choice>
              <mc:Fallback>
                <p:oleObj name="Диаграмма" r:id="rId22" imgW="6343616" imgH="3610043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27138" y="847725"/>
                        <a:ext cx="6343616" cy="3610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Прямоугольник 32"/>
          <p:cNvSpPr/>
          <p:nvPr>
            <p:custDataLst>
              <p:tags r:id="rId7"/>
            </p:custDataLst>
          </p:nvPr>
        </p:nvSpPr>
        <p:spPr bwMode="auto">
          <a:xfrm>
            <a:off x="960438" y="717550"/>
            <a:ext cx="1354138" cy="1825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b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EV/EBITDA multiple</a:t>
            </a:r>
            <a:endParaRPr lang="ru-RU" sz="1200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5" name="TextBox 754"/>
          <p:cNvSpPr txBox="1"/>
          <p:nvPr>
            <p:custDataLst>
              <p:tags r:id="rId8"/>
            </p:custDataLst>
          </p:nvPr>
        </p:nvSpPr>
        <p:spPr>
          <a:xfrm>
            <a:off x="1779315" y="4392537"/>
            <a:ext cx="72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2008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6" name="TextBox 755"/>
          <p:cNvSpPr txBox="1"/>
          <p:nvPr>
            <p:custDataLst>
              <p:tags r:id="rId9"/>
            </p:custDataLst>
          </p:nvPr>
        </p:nvSpPr>
        <p:spPr>
          <a:xfrm>
            <a:off x="2788841" y="4392538"/>
            <a:ext cx="72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2009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" name="TextBox 756"/>
          <p:cNvSpPr txBox="1"/>
          <p:nvPr>
            <p:custDataLst>
              <p:tags r:id="rId10"/>
            </p:custDataLst>
          </p:nvPr>
        </p:nvSpPr>
        <p:spPr>
          <a:xfrm>
            <a:off x="4086399" y="4392538"/>
            <a:ext cx="72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2010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8" name="TextBox 757"/>
          <p:cNvSpPr txBox="1"/>
          <p:nvPr>
            <p:custDataLst>
              <p:tags r:id="rId11"/>
            </p:custDataLst>
          </p:nvPr>
        </p:nvSpPr>
        <p:spPr>
          <a:xfrm>
            <a:off x="5310535" y="4392538"/>
            <a:ext cx="72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2011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9" name="TextBox 758"/>
          <p:cNvSpPr txBox="1"/>
          <p:nvPr>
            <p:custDataLst>
              <p:tags r:id="rId12"/>
            </p:custDataLst>
          </p:nvPr>
        </p:nvSpPr>
        <p:spPr>
          <a:xfrm>
            <a:off x="6462663" y="4392538"/>
            <a:ext cx="72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2012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62" name="Прямая соединительная линия 761"/>
          <p:cNvCxnSpPr/>
          <p:nvPr>
            <p:custDataLst>
              <p:tags r:id="rId13"/>
            </p:custDataLst>
          </p:nvPr>
        </p:nvCxnSpPr>
        <p:spPr>
          <a:xfrm>
            <a:off x="2574231" y="1008162"/>
            <a:ext cx="0" cy="3240360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3" name="Прямая соединительная линия 762"/>
          <p:cNvCxnSpPr/>
          <p:nvPr>
            <p:custDataLst>
              <p:tags r:id="rId14"/>
            </p:custDataLst>
          </p:nvPr>
        </p:nvCxnSpPr>
        <p:spPr>
          <a:xfrm>
            <a:off x="3840188" y="1020304"/>
            <a:ext cx="0" cy="3240360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4" name="Прямая соединительная линия 763"/>
          <p:cNvCxnSpPr/>
          <p:nvPr>
            <p:custDataLst>
              <p:tags r:id="rId15"/>
            </p:custDataLst>
          </p:nvPr>
        </p:nvCxnSpPr>
        <p:spPr>
          <a:xfrm>
            <a:off x="5022503" y="1008162"/>
            <a:ext cx="0" cy="3240360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5" name="Прямая соединительная линия 764"/>
          <p:cNvCxnSpPr/>
          <p:nvPr>
            <p:custDataLst>
              <p:tags r:id="rId16"/>
            </p:custDataLst>
          </p:nvPr>
        </p:nvCxnSpPr>
        <p:spPr>
          <a:xfrm>
            <a:off x="6246639" y="1008162"/>
            <a:ext cx="0" cy="3240360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6" name="TextBox 765"/>
          <p:cNvSpPr txBox="1"/>
          <p:nvPr>
            <p:custDataLst>
              <p:tags r:id="rId17"/>
            </p:custDataLst>
          </p:nvPr>
        </p:nvSpPr>
        <p:spPr>
          <a:xfrm>
            <a:off x="2862263" y="2531363"/>
            <a:ext cx="721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Нет сделок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7" name="Полилиния 826"/>
          <p:cNvSpPr/>
          <p:nvPr/>
        </p:nvSpPr>
        <p:spPr>
          <a:xfrm>
            <a:off x="4203700" y="3251161"/>
            <a:ext cx="2743200" cy="177839"/>
          </a:xfrm>
          <a:custGeom>
            <a:avLst/>
            <a:gdLst>
              <a:gd name="connsiteX0" fmla="*/ 0 w 2743200"/>
              <a:gd name="connsiteY0" fmla="*/ 165139 h 177839"/>
              <a:gd name="connsiteX1" fmla="*/ 1447800 w 2743200"/>
              <a:gd name="connsiteY1" fmla="*/ 39 h 177839"/>
              <a:gd name="connsiteX2" fmla="*/ 2743200 w 2743200"/>
              <a:gd name="connsiteY2" fmla="*/ 177839 h 177839"/>
              <a:gd name="connsiteX3" fmla="*/ 2743200 w 2743200"/>
              <a:gd name="connsiteY3" fmla="*/ 177839 h 17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177839">
                <a:moveTo>
                  <a:pt x="0" y="165139"/>
                </a:moveTo>
                <a:cubicBezTo>
                  <a:pt x="495300" y="81530"/>
                  <a:pt x="990600" y="-2078"/>
                  <a:pt x="1447800" y="39"/>
                </a:cubicBezTo>
                <a:cubicBezTo>
                  <a:pt x="1905000" y="2156"/>
                  <a:pt x="2743200" y="177839"/>
                  <a:pt x="2743200" y="177839"/>
                </a:cubicBezTo>
                <a:lnTo>
                  <a:pt x="2743200" y="177839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8" name="TextBox 827"/>
          <p:cNvSpPr txBox="1"/>
          <p:nvPr/>
        </p:nvSpPr>
        <p:spPr>
          <a:xfrm>
            <a:off x="6658868" y="3112661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6,2</a:t>
            </a:r>
            <a:endParaRPr lang="ru-RU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9" name="TextBox 828"/>
          <p:cNvSpPr txBox="1"/>
          <p:nvPr/>
        </p:nvSpPr>
        <p:spPr>
          <a:xfrm>
            <a:off x="3835723" y="3152001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6,3</a:t>
            </a:r>
            <a:endParaRPr lang="ru-RU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0" name="TextBox 829"/>
          <p:cNvSpPr txBox="1"/>
          <p:nvPr/>
        </p:nvSpPr>
        <p:spPr>
          <a:xfrm>
            <a:off x="5455965" y="3018859"/>
            <a:ext cx="576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6,7</a:t>
            </a:r>
            <a:endParaRPr lang="ru-RU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1" name="TextBox 830"/>
          <p:cNvSpPr txBox="1"/>
          <p:nvPr>
            <p:custDataLst>
              <p:tags r:id="rId18"/>
            </p:custDataLst>
          </p:nvPr>
        </p:nvSpPr>
        <p:spPr>
          <a:xfrm>
            <a:off x="7686799" y="2939970"/>
            <a:ext cx="1523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latin typeface="Arial" pitchFamily="34" charset="0"/>
                <a:cs typeface="Arial" pitchFamily="34" charset="0"/>
              </a:rPr>
              <a:t>Медиана по сделкам снижается</a:t>
            </a:r>
            <a:endParaRPr lang="ru-RU" sz="10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58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M&amp;A </a:t>
            </a:r>
            <a:r>
              <a:rPr lang="ru-RU" dirty="0" smtClean="0"/>
              <a:t>активность основных игроков снижается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630015" y="1368202"/>
            <a:ext cx="705678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02223" y="1008162"/>
            <a:ext cx="1584176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2010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2423" y="1008162"/>
            <a:ext cx="1584176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2623" y="1008161"/>
            <a:ext cx="1584176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C:\Users\Sergey Isaev\Downloads\MTS_Logo_RGB.GIF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3" y="3378106"/>
            <a:ext cx="1013445" cy="4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6" descr="Beeline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3" y="2406081"/>
            <a:ext cx="751346" cy="53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8" descr="http://www.megafon.ru/download/~federal/~federal/partners/brandguide/MegaFon_4colour_horizont_slog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85" y="1445231"/>
            <a:ext cx="1627954" cy="60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3" y="4222662"/>
            <a:ext cx="1327689" cy="343174"/>
          </a:xfrm>
          <a:prstGeom prst="rect">
            <a:avLst/>
          </a:prstGeom>
        </p:spPr>
      </p:pic>
      <p:pic>
        <p:nvPicPr>
          <p:cNvPr id="100354" name="Picture 2" descr="http://www.ttk.ru/img/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3" y="5185590"/>
            <a:ext cx="1557338" cy="21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702023" y="2232298"/>
            <a:ext cx="698477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02023" y="3096394"/>
            <a:ext cx="698477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02023" y="4032498"/>
            <a:ext cx="698477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02023" y="4896594"/>
            <a:ext cx="698477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46239" y="1584226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54451" y="1584226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5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54651" y="1584226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-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46239" y="2531363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54451" y="2531363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54651" y="2531363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-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46510" y="3323451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5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54722" y="3323451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54922" y="3323451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6239" y="4295347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54451" y="4295347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54651" y="4295347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46239" y="5154246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-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54451" y="5154246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54651" y="5154246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702294" y="5688682"/>
            <a:ext cx="6984505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839199" y="1008160"/>
            <a:ext cx="1584176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363" name="Прямоугольник 100362"/>
          <p:cNvSpPr/>
          <p:nvPr/>
        </p:nvSpPr>
        <p:spPr>
          <a:xfrm>
            <a:off x="7839199" y="1368202"/>
            <a:ext cx="1584176" cy="43204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77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Присутствие «Большой Тройки» и Эр-</a:t>
            </a:r>
            <a:r>
              <a:rPr lang="ru-RU" dirty="0" smtClean="0"/>
              <a:t>Телеком</a:t>
            </a:r>
            <a:r>
              <a:rPr lang="en-US" dirty="0" smtClean="0"/>
              <a:t> </a:t>
            </a:r>
            <a:r>
              <a:rPr lang="ru-RU" dirty="0" smtClean="0"/>
              <a:t>на рынке фиксированной связи по регионам России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5" y="887665"/>
            <a:ext cx="9671719" cy="566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86599" y="1106444"/>
            <a:ext cx="3941489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100" dirty="0" smtClean="0">
                <a:latin typeface="Arial" pitchFamily="34" charset="0"/>
                <a:cs typeface="Arial" pitchFamily="34" charset="0"/>
              </a:rPr>
              <a:t>Вопрос: какая региональная стратегия подразумевает развитие через покупки конкурентов ? 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831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79626616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1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>
            <p:custDataLst>
              <p:tags r:id="rId3"/>
            </p:custDataLst>
          </p:nvPr>
        </p:nvSpPr>
        <p:spPr>
          <a:xfrm>
            <a:off x="2286199" y="2160290"/>
            <a:ext cx="576064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Box 3"/>
          <p:cNvSpPr txBox="1"/>
          <p:nvPr>
            <p:custDataLst>
              <p:tags r:id="rId6"/>
            </p:custDataLst>
          </p:nvPr>
        </p:nvSpPr>
        <p:spPr>
          <a:xfrm>
            <a:off x="2286199" y="1208504"/>
            <a:ext cx="6048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Тенденции развития телекоммуникационного рынка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РФ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Обзор рынка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M&amp;A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 телекоммуникационной отрасли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Подготовка компании к продаже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Опыт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Constanta Capital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812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7110735" y="864146"/>
            <a:ext cx="2592288" cy="5256584"/>
          </a:xfrm>
          <a:prstGeom prst="rect">
            <a:avLst/>
          </a:prstGeom>
          <a:solidFill>
            <a:srgbClr val="D1D1F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142183" y="864146"/>
            <a:ext cx="2376264" cy="5544616"/>
          </a:xfrm>
          <a:prstGeom prst="rect">
            <a:avLst/>
          </a:prstGeom>
          <a:solidFill>
            <a:srgbClr val="D1D1F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30713032"/>
              </p:ext>
            </p:extLst>
          </p:nvPr>
        </p:nvGraphicFramePr>
        <p:xfrm>
          <a:off x="0" y="0"/>
          <a:ext cx="179393" cy="16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70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9393" cy="16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9393" cy="166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b="1" dirty="0">
                <a:latin typeface="Calibri"/>
                <a:cs typeface="Arial"/>
                <a:sym typeface="Calibri"/>
              </a:rPr>
              <a:t>%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288000" y="288000"/>
            <a:ext cx="10113450" cy="288000"/>
          </a:xfrm>
        </p:spPr>
        <p:txBody>
          <a:bodyPr>
            <a:noAutofit/>
          </a:bodyPr>
          <a:lstStyle/>
          <a:p>
            <a:pPr algn="l"/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Возможные </a:t>
            </a:r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формы продажи</a:t>
            </a:r>
            <a:endParaRPr lang="ru-RU" sz="2100" b="1" dirty="0">
              <a:solidFill>
                <a:srgbClr val="29177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023" y="1368202"/>
            <a:ext cx="129614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Открытый тендер</a:t>
            </a:r>
            <a:endParaRPr lang="en-US" sz="1200" b="1" dirty="0">
              <a:solidFill>
                <a:srgbClr val="29177A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0000" y="2376314"/>
            <a:ext cx="8820000" cy="0"/>
          </a:xfrm>
          <a:prstGeom prst="line">
            <a:avLst/>
          </a:prstGeom>
          <a:ln w="12700">
            <a:solidFill>
              <a:srgbClr val="2D2D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608000" y="1296194"/>
            <a:ext cx="241226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Наиболее сложная предпродажная подготовка и организация продажи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Негативное отношение стратегов к формальным тендерам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32000" y="1296194"/>
            <a:ext cx="216024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Максимальное число покупателей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Формально контролируемый процесс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Максимальная цена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64000" y="1296194"/>
            <a:ext cx="2539023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Широкая известность объекта </a:t>
            </a:r>
            <a:b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его масштабность на целевом рынке присутствия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Список заинтересованных покупателей очень широк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2023" y="2592338"/>
            <a:ext cx="129614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Закрытый тендер</a:t>
            </a:r>
            <a:endParaRPr lang="en-US" sz="1200" b="1" dirty="0">
              <a:solidFill>
                <a:srgbClr val="29177A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02023" y="3672458"/>
            <a:ext cx="8820000" cy="0"/>
          </a:xfrm>
          <a:prstGeom prst="line">
            <a:avLst/>
          </a:prstGeom>
          <a:ln w="12700">
            <a:solidFill>
              <a:srgbClr val="2D2D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608000" y="2448000"/>
            <a:ext cx="2448272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Отсутствие в процессе максимального круга возможных покупателей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Сложная предпродажная подготовка и организация процесса продажи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Негативное отношение стратегов к формальным тендерам</a:t>
            </a:r>
          </a:p>
          <a:p>
            <a:pPr marL="171450" indent="-171450" algn="just">
              <a:buFont typeface="Wingdings" pitchFamily="2" charset="2"/>
              <a:buChar char="§"/>
            </a:pP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32000" y="2448000"/>
            <a:ext cx="2448272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Необходимое число участников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Контролируемый процесс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Цена близкая к максимальной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63999" y="2448000"/>
            <a:ext cx="2539023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Все потенциальные покупатели хорошо известны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Широкий список потенциальных покупателей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702023" y="4896594"/>
            <a:ext cx="8820000" cy="0"/>
          </a:xfrm>
          <a:prstGeom prst="line">
            <a:avLst/>
          </a:prstGeom>
          <a:ln w="12700">
            <a:solidFill>
              <a:srgbClr val="2D2D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02023" y="5184626"/>
            <a:ext cx="129614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Эксклюзивная продажа</a:t>
            </a:r>
            <a:endParaRPr lang="en-US" sz="1200" b="1" dirty="0">
              <a:solidFill>
                <a:srgbClr val="29177A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720000" y="6408762"/>
            <a:ext cx="8820000" cy="0"/>
          </a:xfrm>
          <a:prstGeom prst="line">
            <a:avLst/>
          </a:prstGeom>
          <a:ln w="12700">
            <a:solidFill>
              <a:srgbClr val="2D2D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608000" y="4968602"/>
            <a:ext cx="2448272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Потенциал роста цены ограничен, возможно движение вниз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Отсутствие рычагов давления на покупателя в  рамках процесса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232000" y="4968602"/>
            <a:ext cx="2214439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Процесс продажи выстраивается под единственного покупателя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Усилия по предпродажной подготовке минимальны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163999" y="4968602"/>
            <a:ext cx="2539023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Компания интересна только одному покупателю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Предлагаются привлекательные условия в обмен на эксклюзивность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42183" y="864146"/>
            <a:ext cx="2376264" cy="288032"/>
          </a:xfrm>
          <a:prstGeom prst="rect">
            <a:avLst/>
          </a:prstGeom>
          <a:solidFill>
            <a:srgbClr val="291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Преимущества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90455" y="864146"/>
            <a:ext cx="2448272" cy="288032"/>
          </a:xfrm>
          <a:prstGeom prst="rect">
            <a:avLst/>
          </a:prstGeom>
          <a:solidFill>
            <a:srgbClr val="291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Недостатки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10735" y="864146"/>
            <a:ext cx="2592288" cy="288032"/>
          </a:xfrm>
          <a:prstGeom prst="rect">
            <a:avLst/>
          </a:prstGeom>
          <a:solidFill>
            <a:srgbClr val="291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Практика применения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McK Confidential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8334871" y="6912818"/>
            <a:ext cx="122413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КОНФИДЕНЦИАЛЬНО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0015" y="3816474"/>
            <a:ext cx="129614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Частная продажа</a:t>
            </a:r>
            <a:endParaRPr lang="en-US" sz="1200" b="1" dirty="0">
              <a:solidFill>
                <a:srgbClr val="29177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32000" y="3708000"/>
            <a:ext cx="216024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Позволяет целенаправленно работать с 2-3 наиболее перспективными покупателями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Быстрый, хорошо управляемый процесс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Возможность максимально вовлечь стратегов </a:t>
            </a:r>
          </a:p>
          <a:p>
            <a:pPr marL="171450" indent="-171450">
              <a:buFont typeface="Wingdings" pitchFamily="2" charset="2"/>
              <a:buChar char="§"/>
            </a:pPr>
            <a:endParaRPr lang="ru-RU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608000" y="3708000"/>
            <a:ext cx="2448272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Ограниченноая конкуренция покупателей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Тендерный процесс не является формальным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Возможны требовая по эксклюзивным срокам на определенных сроках процесса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64000" y="3708000"/>
            <a:ext cx="2539023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t" anchorCtr="0"/>
          <a:lstStyle/>
          <a:p>
            <a:pPr marL="171450" indent="-171450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Небольшой круг наиболее прерспективных покупателей определяется на ранненей стадии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Нет уверенности в продаже по целевой стоимости</a:t>
            </a:r>
          </a:p>
        </p:txBody>
      </p:sp>
      <p:sp>
        <p:nvSpPr>
          <p:cNvPr id="41" name="Rectangle 32"/>
          <p:cNvSpPr/>
          <p:nvPr/>
        </p:nvSpPr>
        <p:spPr>
          <a:xfrm>
            <a:off x="630015" y="864146"/>
            <a:ext cx="1440160" cy="288032"/>
          </a:xfrm>
          <a:prstGeom prst="rect">
            <a:avLst/>
          </a:prstGeom>
          <a:solidFill>
            <a:srgbClr val="291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349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95288" y="5328097"/>
            <a:ext cx="9451750" cy="1224681"/>
          </a:xfrm>
          <a:prstGeom prst="rect">
            <a:avLst/>
          </a:prstGeom>
          <a:solidFill>
            <a:srgbClr val="D1D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63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rgbClr val="D1D1F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47" name="Object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79388" cy="16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6"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9388" cy="16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9388" cy="166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956371" fontAlgn="auto">
              <a:defRPr/>
            </a:pPr>
            <a:r>
              <a:rPr lang="en-US" sz="1200" dirty="0"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61451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87338" y="144066"/>
            <a:ext cx="10045700" cy="432048"/>
          </a:xfrm>
        </p:spPr>
        <p:txBody>
          <a:bodyPr>
            <a:normAutofit/>
          </a:bodyPr>
          <a:lstStyle/>
          <a:p>
            <a:r>
              <a:rPr lang="ru-RU" sz="21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Подготовка и реализация процесса продажи актива</a:t>
            </a:r>
            <a:endParaRPr lang="ru-RU" sz="2100" b="1" dirty="0">
              <a:solidFill>
                <a:srgbClr val="2D2D8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Line 28"/>
          <p:cNvSpPr>
            <a:spLocks noChangeAspect="1" noChangeShapeType="1"/>
          </p:cNvSpPr>
          <p:nvPr>
            <p:custDataLst>
              <p:tags r:id="rId5"/>
            </p:custDataLst>
          </p:nvPr>
        </p:nvSpPr>
        <p:spPr bwMode="gray">
          <a:xfrm>
            <a:off x="414338" y="1122533"/>
            <a:ext cx="475297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Rectangle 29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gray">
          <a:xfrm>
            <a:off x="2614613" y="979658"/>
            <a:ext cx="892175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algn="ctr" defTabSz="895350" fontAlgn="auto">
              <a:spcBef>
                <a:spcPts val="0"/>
              </a:spcBef>
              <a:spcAft>
                <a:spcPts val="0"/>
              </a:spcAft>
              <a:buSzPct val="120000"/>
              <a:defRPr/>
            </a:pP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Подготовка сделки</a:t>
            </a:r>
            <a:endParaRPr lang="en-US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Line 30"/>
          <p:cNvSpPr>
            <a:spLocks noChangeAspect="1" noChangeShapeType="1"/>
          </p:cNvSpPr>
          <p:nvPr>
            <p:custDataLst>
              <p:tags r:id="rId7"/>
            </p:custDataLst>
          </p:nvPr>
        </p:nvSpPr>
        <p:spPr bwMode="gray">
          <a:xfrm>
            <a:off x="5167313" y="1122533"/>
            <a:ext cx="46797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Rectangle 31"/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gray">
          <a:xfrm>
            <a:off x="7142535" y="943146"/>
            <a:ext cx="976312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algn="ctr" defTabSz="895350" fontAlgn="auto">
              <a:spcBef>
                <a:spcPts val="0"/>
              </a:spcBef>
              <a:spcAft>
                <a:spcPts val="0"/>
              </a:spcAft>
              <a:buSzPct val="120000"/>
              <a:defRPr/>
            </a:pP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Реализация сделки</a:t>
            </a:r>
            <a:endParaRPr lang="en-US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727213581"/>
              </p:ext>
            </p:extLst>
          </p:nvPr>
        </p:nvGraphicFramePr>
        <p:xfrm>
          <a:off x="341983" y="1295549"/>
          <a:ext cx="9505056" cy="72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32" name="McK Confidential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34375" y="6913563"/>
            <a:ext cx="1223963" cy="1381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defTabSz="956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КОНФИДЕНЦИАЛЬНО</a:t>
            </a:r>
            <a:endParaRPr lang="en-US" sz="9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59" name="Rectangle 22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86346" y="4320034"/>
            <a:ext cx="1871861" cy="6617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73038" lvl="1" indent="-171450" algn="just" defTabSz="895350">
              <a:lnSpc>
                <a:spcPct val="950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Подготовка всех документов</a:t>
            </a:r>
          </a:p>
          <a:p>
            <a:pPr marL="173038" lvl="1" indent="-171450" algn="just" defTabSz="895350">
              <a:lnSpc>
                <a:spcPct val="950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Согласование оценки</a:t>
            </a:r>
          </a:p>
          <a:p>
            <a:pPr marL="173038" lvl="1" indent="-171450" algn="just" defTabSz="895350">
              <a:lnSpc>
                <a:spcPct val="95000"/>
              </a:lnSpc>
              <a:spcAft>
                <a:spcPts val="300"/>
              </a:spcAft>
              <a:buFont typeface="Arial" pitchFamily="34" charset="0"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Координация процесса подписания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NDA</a:t>
            </a:r>
            <a:endParaRPr lang="ru-RU" sz="1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Rectangle 22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558800" y="5661823"/>
            <a:ext cx="1727398" cy="53091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lnSpc>
                <a:spcPct val="80000"/>
              </a:lnSpc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Предоставление полного объема информации</a:t>
            </a:r>
          </a:p>
          <a:p>
            <a:pPr marL="144463" lvl="1" indent="-142875" defTabSz="895350">
              <a:lnSpc>
                <a:spcPct val="80000"/>
              </a:lnSpc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Подготовка структуры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компании для сделки</a:t>
            </a:r>
          </a:p>
        </p:txBody>
      </p:sp>
      <p:sp>
        <p:nvSpPr>
          <p:cNvPr id="162" name="Rectangle 22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2646238" y="4304705"/>
            <a:ext cx="2474923" cy="8079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Тестирование интереса покупателей к активу, получение индикативов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Получение информации об основных рисках, сложностях для потенциальных покупателей</a:t>
            </a:r>
          </a:p>
        </p:txBody>
      </p:sp>
      <p:sp>
        <p:nvSpPr>
          <p:cNvPr id="163" name="Rectangle 22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5382642" y="4304705"/>
            <a:ext cx="2016125" cy="8079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>
            <a:spAutoFit/>
          </a:bodyPr>
          <a:lstStyle/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Координация процедуры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DD </a:t>
            </a: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для минимизации временных затрат клиента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Согласование проектов документов по сделке</a:t>
            </a:r>
          </a:p>
        </p:txBody>
      </p:sp>
      <p:sp>
        <p:nvSpPr>
          <p:cNvPr id="164" name="Rectangle 22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7758807" y="4320530"/>
            <a:ext cx="2016223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Переговоры </a:t>
            </a: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потенциальными</a:t>
            </a:r>
            <a:r>
              <a:rPr lang="en-US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покупателями,</a:t>
            </a:r>
            <a:r>
              <a:rPr lang="en-US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максимизация стоимости </a:t>
            </a: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компании</a:t>
            </a:r>
          </a:p>
        </p:txBody>
      </p:sp>
      <p:sp>
        <p:nvSpPr>
          <p:cNvPr id="165" name="Rectangle 22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5382195" y="5615459"/>
            <a:ext cx="1944564" cy="6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lnSpc>
                <a:spcPct val="80000"/>
              </a:lnSpc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Выделение лиц, ответствен-</a:t>
            </a:r>
            <a:b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ных за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due</a:t>
            </a: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diligence</a:t>
            </a: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ответы </a:t>
            </a:r>
            <a:b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 вопросы</a:t>
            </a:r>
          </a:p>
          <a:p>
            <a:pPr marL="144463" lvl="1" indent="-142875" defTabSz="895350">
              <a:lnSpc>
                <a:spcPct val="80000"/>
              </a:lnSpc>
              <a:spcAft>
                <a:spcPts val="300"/>
              </a:spcAft>
              <a:buFontTx/>
              <a:buChar char="•"/>
            </a:pP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Согласование документов по сделке, принятие решений</a:t>
            </a:r>
          </a:p>
        </p:txBody>
      </p:sp>
      <p:sp>
        <p:nvSpPr>
          <p:cNvPr id="166" name="Rectangle 22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7903691" y="5669518"/>
            <a:ext cx="1859434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lnSpc>
                <a:spcPct val="85000"/>
              </a:lnSpc>
              <a:spcAft>
                <a:spcPts val="300"/>
              </a:spcAft>
              <a:buFontTx/>
              <a:buChar char="•"/>
            </a:pP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Принятие </a:t>
            </a: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решений по </a:t>
            </a:r>
            <a:r>
              <a:rPr lang="ru-RU" sz="1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окончательной </a:t>
            </a:r>
            <a:r>
              <a:rPr lang="ru-RU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цене продажи и фактическому покупателю</a:t>
            </a: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827050428"/>
              </p:ext>
            </p:extLst>
          </p:nvPr>
        </p:nvGraphicFramePr>
        <p:xfrm>
          <a:off x="505101" y="5184111"/>
          <a:ext cx="9258023" cy="359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38" name="Rectangle 4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395288" y="6336878"/>
            <a:ext cx="945175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37594" tIns="37594" rIns="37594" bIns="37594" anchor="ctr"/>
          <a:lstStyle/>
          <a:p>
            <a:pPr marL="3175" algn="ctr" defTabSz="956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spc="200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Необходимые условия</a:t>
            </a:r>
            <a:endParaRPr lang="ru-RU" sz="1000" b="1" kern="0" spc="200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95287" y="4222823"/>
            <a:ext cx="9451751" cy="2329955"/>
          </a:xfrm>
          <a:prstGeom prst="rect">
            <a:avLst/>
          </a:prstGeom>
          <a:noFill/>
          <a:ln w="6350">
            <a:solidFill>
              <a:srgbClr val="66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63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22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341983" y="2060301"/>
            <a:ext cx="2272630" cy="1500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Консолидация финансовых и управленческих данных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Подготовка тизера и</a:t>
            </a:r>
            <a:r>
              <a:rPr lang="en-US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информационного меморандума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Разработка финансовой модели и оценка </a:t>
            </a: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целевой стоимости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компании</a:t>
            </a:r>
            <a:endParaRPr lang="ru-RU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Привлечение </a:t>
            </a: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интереса со стороны потенциальных покупателей</a:t>
            </a:r>
          </a:p>
        </p:txBody>
      </p:sp>
      <p:sp>
        <p:nvSpPr>
          <p:cNvPr id="35" name="Rectangle 22"/>
          <p:cNvSpPr>
            <a:spLocks noChangeArrowheads="1"/>
          </p:cNvSpPr>
          <p:nvPr>
            <p:custDataLst>
              <p:tags r:id="rId19"/>
            </p:custDataLst>
          </p:nvPr>
        </p:nvSpPr>
        <p:spPr bwMode="gray">
          <a:xfrm>
            <a:off x="2760700" y="2060550"/>
            <a:ext cx="2360463" cy="211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Рассылка тизера и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информаци</a:t>
            </a:r>
            <a:r>
              <a:rPr lang="en-US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онного </a:t>
            </a: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меморандума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потенциальным покупателям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Подписание соглашения о конфиденциальности</a:t>
            </a:r>
            <a:endParaRPr lang="ru-RU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Анализ содержания меморандума участниками, предварительные встречи с </a:t>
            </a:r>
            <a:r>
              <a:rPr lang="ru-RU" sz="1000" kern="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Constanta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kern="0" dirty="0" err="1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Capital</a:t>
            </a:r>
            <a:endParaRPr lang="ru-RU" sz="10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Выход на получение </a:t>
            </a: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индикативных заявок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определение условий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 возможности подписания договора </a:t>
            </a:r>
            <a:r>
              <a:rPr lang="ru-RU" sz="1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об эксклюзивности с одним из участников тендера</a:t>
            </a:r>
          </a:p>
        </p:txBody>
      </p:sp>
      <p:sp>
        <p:nvSpPr>
          <p:cNvPr id="37" name="Rectangle 22"/>
          <p:cNvSpPr>
            <a:spLocks noChangeArrowheads="1"/>
          </p:cNvSpPr>
          <p:nvPr>
            <p:custDataLst>
              <p:tags r:id="rId20"/>
            </p:custDataLst>
          </p:nvPr>
        </p:nvSpPr>
        <p:spPr bwMode="gray">
          <a:xfrm>
            <a:off x="5310535" y="2060300"/>
            <a:ext cx="2232248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Подготовка к проведению</a:t>
            </a:r>
            <a:r>
              <a:rPr lang="en-US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due diligence</a:t>
            </a:r>
            <a:endParaRPr lang="ru-RU" sz="1000" kern="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Подготовка «комнаты данных»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Организация и проведение встреч с менеджментом компании, посещение производственных мощностей, интервью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Предоставление участникам </a:t>
            </a:r>
            <a:r>
              <a:rPr lang="en-US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due diligence </a:t>
            </a: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дополнительной информации по бизнесу</a:t>
            </a:r>
          </a:p>
          <a:p>
            <a:pPr marL="144463" lvl="1" indent="-142875" algn="just" defTabSz="895350">
              <a:spcAft>
                <a:spcPts val="3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Переговоры по условиям продажи</a:t>
            </a:r>
          </a:p>
        </p:txBody>
      </p:sp>
      <p:sp>
        <p:nvSpPr>
          <p:cNvPr id="40" name="Rectangle 22"/>
          <p:cNvSpPr>
            <a:spLocks noChangeArrowheads="1"/>
          </p:cNvSpPr>
          <p:nvPr>
            <p:custDataLst>
              <p:tags r:id="rId21"/>
            </p:custDataLst>
          </p:nvPr>
        </p:nvSpPr>
        <p:spPr bwMode="gray">
          <a:xfrm>
            <a:off x="7830815" y="2060300"/>
            <a:ext cx="1932310" cy="1656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/>
          <a:p>
            <a:pPr marL="144463" lvl="1" indent="-142875" algn="just" defTabSz="895350">
              <a:spcAft>
                <a:spcPts val="2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Согласование договора купли-продажи, соглашения акционеров и др.</a:t>
            </a:r>
          </a:p>
          <a:p>
            <a:pPr marL="144463" lvl="1" indent="-142875" algn="just" defTabSz="895350">
              <a:spcAft>
                <a:spcPts val="2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Получение окончательных предложений по цене</a:t>
            </a:r>
          </a:p>
          <a:p>
            <a:pPr marL="144463" lvl="1" indent="-142875" algn="just" defTabSz="895350">
              <a:spcAft>
                <a:spcPts val="2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Выбор лучшего предложения</a:t>
            </a:r>
          </a:p>
          <a:p>
            <a:pPr marL="144463" lvl="1" indent="-142875" algn="just" defTabSz="895350">
              <a:spcAft>
                <a:spcPts val="2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Подписание документов по сделке</a:t>
            </a:r>
          </a:p>
          <a:p>
            <a:pPr marL="144463" lvl="1" indent="-142875" algn="just" defTabSz="895350">
              <a:spcAft>
                <a:spcPts val="200"/>
              </a:spcAft>
              <a:buFontTx/>
              <a:buChar char="•"/>
            </a:pPr>
            <a:r>
              <a:rPr lang="ru-RU" sz="1000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Техническое завершение продажи</a:t>
            </a:r>
          </a:p>
        </p:txBody>
      </p:sp>
      <p:sp>
        <p:nvSpPr>
          <p:cNvPr id="30" name="Slide Number Placeholder 1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9641954" y="6770665"/>
            <a:ext cx="458125" cy="383381"/>
          </a:xfrm>
        </p:spPr>
        <p:txBody>
          <a:bodyPr/>
          <a:lstStyle/>
          <a:p>
            <a:fld id="{B74EC83D-46D9-4B4D-B24E-7213AFAB8AFD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4" name="Straight Connector 3"/>
          <p:cNvCxnSpPr>
            <a:stCxn id="128" idx="0"/>
          </p:cNvCxnSpPr>
          <p:nvPr/>
        </p:nvCxnSpPr>
        <p:spPr>
          <a:xfrm flipV="1">
            <a:off x="414338" y="783379"/>
            <a:ext cx="0" cy="339154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130" idx="1"/>
          </p:cNvCxnSpPr>
          <p:nvPr/>
        </p:nvCxnSpPr>
        <p:spPr>
          <a:xfrm flipV="1">
            <a:off x="9847038" y="783379"/>
            <a:ext cx="0" cy="33915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3991" y="783379"/>
            <a:ext cx="3744416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59231" y="783379"/>
            <a:ext cx="4387807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83824" y="621632"/>
            <a:ext cx="1175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12 месяцев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89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6948130"/>
              </p:ext>
            </p:extLst>
          </p:nvPr>
        </p:nvGraphicFramePr>
        <p:xfrm>
          <a:off x="0" y="0"/>
          <a:ext cx="179393" cy="16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0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9393" cy="16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9393" cy="166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latin typeface="Arial"/>
                <a:cs typeface="Arial"/>
                <a:sym typeface="Arial"/>
              </a:rPr>
              <a:t> </a:t>
            </a:r>
            <a:endParaRPr lang="en-US" sz="1300" b="1" dirty="0">
              <a:latin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2" name="McK Confidential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34871" y="6912818"/>
            <a:ext cx="122413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КОНФИДЕНЦИАЛЬНО</a:t>
            </a:r>
            <a:endParaRPr lang="en-US" sz="9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65637" y="72000"/>
            <a:ext cx="10113450" cy="720138"/>
          </a:xfrm>
          <a:prstGeom prst="rect">
            <a:avLst/>
          </a:prstGeom>
        </p:spPr>
        <p:txBody>
          <a:bodyPr vert="horz" lIns="95637" tIns="47819" rIns="95637" bIns="47819" rtlCol="0" anchor="t" anchorCtr="0">
            <a:noAutofit/>
          </a:bodyPr>
          <a:lstStyle>
            <a:lvl1pPr algn="l" defTabSz="956371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Финансовая модель </a:t>
            </a:r>
            <a:r>
              <a:rPr lang="ru-RU" sz="2100" b="1" dirty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этапы </a:t>
            </a:r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подготовки </a:t>
            </a:r>
            <a:endParaRPr lang="en-US" sz="2100" b="1" dirty="0">
              <a:solidFill>
                <a:srgbClr val="29177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341983" y="1080170"/>
            <a:ext cx="1231280" cy="55924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/>
          <a:p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3078287" y="1032367"/>
            <a:ext cx="683212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078287" y="823496"/>
            <a:ext cx="69732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/>
          <a:p>
            <a:pPr>
              <a:spcBef>
                <a:spcPts val="300"/>
              </a:spcBef>
            </a:pPr>
            <a:r>
              <a:rPr lang="ru-RU" sz="1200" b="1" dirty="0">
                <a:latin typeface="Arial" pitchFamily="34" charset="0"/>
                <a:cs typeface="Arial" pitchFamily="34" charset="0"/>
              </a:rPr>
              <a:t>Подготовка финансовой модели включает следующие основные этапы: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3078287" y="1178744"/>
            <a:ext cx="6832128" cy="148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Финансовая, управленческая отчетность и бюджет на следующий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год; 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Операционные показатели;</a:t>
            </a: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Расшифровки по основным статьям затрат с комментариями по их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драйверам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Расшифровки по кредиторской и дебиторской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задолженностям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Расшифровка по кредитам 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займам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Детализация по внутригрупповым расчетам при отсутствии консолидированной отчетности (финансовой и управленческой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Group 8"/>
          <p:cNvGrpSpPr>
            <a:grpSpLocks/>
          </p:cNvGrpSpPr>
          <p:nvPr/>
        </p:nvGrpSpPr>
        <p:grpSpPr bwMode="auto">
          <a:xfrm>
            <a:off x="911024" y="1178744"/>
            <a:ext cx="2052000" cy="1044000"/>
            <a:chOff x="2400" y="1968"/>
            <a:chExt cx="960" cy="960"/>
          </a:xfrm>
        </p:grpSpPr>
        <p:sp>
          <p:nvSpPr>
            <p:cNvPr id="25" name="Rectangle 9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blackWhite">
            <a:xfrm>
              <a:off x="2400" y="1968"/>
              <a:ext cx="960" cy="960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</p:spPr>
          <p:txBody>
            <a:bodyPr lIns="37594" tIns="37594" rIns="37594" bIns="37594" anchor="ctr"/>
            <a:lstStyle/>
            <a:p>
              <a:pPr marL="534988"/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blackWhite">
            <a:xfrm>
              <a:off x="2440" y="2008"/>
              <a:ext cx="880" cy="880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  <a:extLst/>
          </p:spPr>
          <p:txBody>
            <a:bodyPr lIns="37594" tIns="37594" rIns="37594" bIns="37594" anchor="ctr"/>
            <a:lstStyle/>
            <a:p>
              <a:r>
                <a:rPr lang="ru-RU" sz="1200" b="1" dirty="0">
                  <a:latin typeface="Arial" pitchFamily="34" charset="0"/>
                  <a:cs typeface="Arial" pitchFamily="34" charset="0"/>
                </a:rPr>
                <a:t>Сбор необходимой информации</a:t>
              </a:r>
              <a:endParaRPr lang="en-US" altLang="ko-K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12"/>
          <p:cNvGrpSpPr>
            <a:grpSpLocks/>
          </p:cNvGrpSpPr>
          <p:nvPr/>
        </p:nvGrpSpPr>
        <p:grpSpPr bwMode="auto">
          <a:xfrm>
            <a:off x="911022" y="2880370"/>
            <a:ext cx="2052000" cy="1044000"/>
            <a:chOff x="2400" y="1968"/>
            <a:chExt cx="960" cy="960"/>
          </a:xfrm>
          <a:solidFill>
            <a:srgbClr val="29177A"/>
          </a:solidFill>
        </p:grpSpPr>
        <p:sp>
          <p:nvSpPr>
            <p:cNvPr id="29" name="Rectangl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blackWhite">
            <a:xfrm>
              <a:off x="2400" y="1968"/>
              <a:ext cx="960" cy="960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</p:spPr>
          <p:txBody>
            <a:bodyPr lIns="37594" tIns="37594" rIns="37594" bIns="37594" anchor="ctr"/>
            <a:lstStyle/>
            <a:p>
              <a:pPr marL="534988"/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blackWhite">
            <a:xfrm>
              <a:off x="2440" y="2008"/>
              <a:ext cx="880" cy="880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  <a:extLst/>
          </p:spPr>
          <p:txBody>
            <a:bodyPr lIns="37594" tIns="37594" rIns="37594" bIns="37594" anchor="ctr"/>
            <a:lstStyle/>
            <a:p>
              <a:r>
                <a:rPr lang="ru-RU" sz="1200" b="1" dirty="0">
                  <a:latin typeface="Arial" pitchFamily="34" charset="0"/>
                  <a:cs typeface="Arial" pitchFamily="34" charset="0"/>
                </a:rPr>
                <a:t>Обработка информации</a:t>
              </a:r>
              <a:endParaRPr lang="en-US" altLang="ko-K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11025" y="4176514"/>
            <a:ext cx="2052000" cy="1152000"/>
            <a:chOff x="911026" y="3942169"/>
            <a:chExt cx="2023245" cy="985213"/>
          </a:xfrm>
        </p:grpSpPr>
        <p:sp>
          <p:nvSpPr>
            <p:cNvPr id="33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blackWhite">
            <a:xfrm>
              <a:off x="911026" y="3942169"/>
              <a:ext cx="2023245" cy="985213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</p:spPr>
          <p:txBody>
            <a:bodyPr lIns="37594" tIns="37594" rIns="37594" bIns="37594" anchor="ctr"/>
            <a:lstStyle/>
            <a:p>
              <a:pPr marL="534988"/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18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blackWhite">
            <a:xfrm>
              <a:off x="974401" y="3942170"/>
              <a:ext cx="1875565" cy="954424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  <a:extLst/>
          </p:spPr>
          <p:txBody>
            <a:bodyPr lIns="37594" tIns="37594" rIns="37594" bIns="37594" anchor="ctr"/>
            <a:lstStyle/>
            <a:p>
              <a:pPr marL="0" lvl="1"/>
              <a:r>
                <a:rPr lang="ru-RU" sz="1200" b="1" dirty="0">
                  <a:latin typeface="Arial" pitchFamily="34" charset="0"/>
                  <a:cs typeface="Arial" pitchFamily="34" charset="0"/>
                </a:rPr>
                <a:t>Прогноз основных тенденций развития компании в соответствие с ее стратегией и рыночной конъюнктурой</a:t>
              </a:r>
            </a:p>
          </p:txBody>
        </p:sp>
      </p:grp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3078287" y="2880370"/>
            <a:ext cx="6832128" cy="7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Составление аналитических таблиц и агрегированных форм, необходимых для раскладки отчетности по основным видам доходов (линиям бизнеса) и затрат с указанием их ключевых операционных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драйверов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Промежуточная оценка состава доходов и затрат, динамики их состояния 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движения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3078287" y="4176515"/>
            <a:ext cx="6832128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Разработка предварительных прогнозов развития компании (возможен сценарный анализ по требованию Заказчика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Согласование прогнозов с менеджментом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Компании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11025" y="5526344"/>
            <a:ext cx="2052000" cy="1044000"/>
            <a:chOff x="911026" y="3942169"/>
            <a:chExt cx="2023245" cy="954425"/>
          </a:xfrm>
          <a:solidFill>
            <a:srgbClr val="29177A"/>
          </a:solidFill>
        </p:grpSpPr>
        <p:sp>
          <p:nvSpPr>
            <p:cNvPr id="40" name="Rectangle 1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blackWhite">
            <a:xfrm>
              <a:off x="911026" y="3942169"/>
              <a:ext cx="2023245" cy="954425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</p:spPr>
          <p:txBody>
            <a:bodyPr lIns="37594" tIns="37594" rIns="37594" bIns="37594" anchor="ctr"/>
            <a:lstStyle/>
            <a:p>
              <a:pPr marL="534988"/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1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blackWhite">
            <a:xfrm>
              <a:off x="995326" y="3942170"/>
              <a:ext cx="1854642" cy="954424"/>
            </a:xfrm>
            <a:prstGeom prst="rect">
              <a:avLst/>
            </a:prstGeom>
            <a:solidFill>
              <a:srgbClr val="C1CFEB"/>
            </a:solidFill>
            <a:ln>
              <a:noFill/>
            </a:ln>
            <a:effectLst/>
            <a:extLst/>
          </p:spPr>
          <p:txBody>
            <a:bodyPr lIns="37594" tIns="37594" rIns="37594" bIns="37594" anchor="ctr"/>
            <a:lstStyle/>
            <a:p>
              <a:pPr marL="0" lvl="1"/>
              <a:r>
                <a:rPr lang="ru-RU" sz="1200" b="1" dirty="0">
                  <a:latin typeface="Arial" pitchFamily="34" charset="0"/>
                  <a:cs typeface="Arial" pitchFamily="34" charset="0"/>
                </a:rPr>
                <a:t>Подготовка результирующих форм финансовой модели</a:t>
              </a:r>
            </a:p>
          </p:txBody>
        </p:sp>
      </p:grp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3078287" y="5526345"/>
            <a:ext cx="6984776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Формы отчетности - Отчет прибылях и убытках, Баланс, Отчет о движении денежных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средств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Форма оценки - Финансовая оценка стоимости Компании, Анализ чувствительности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оценки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marL="355600" lvl="2" indent="-260350">
              <a:spcBef>
                <a:spcPts val="300"/>
              </a:spcBef>
              <a:buFont typeface="Arial" pitchFamily="34" charset="0"/>
              <a:buChar char="•"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Сравнительная оценка по последним сделкам в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отрасли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4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97322702"/>
              </p:ext>
            </p:extLst>
          </p:nvPr>
        </p:nvGraphicFramePr>
        <p:xfrm>
          <a:off x="0" y="0"/>
          <a:ext cx="179393" cy="16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4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9393" cy="16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9393" cy="166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latin typeface="Arial"/>
                <a:cs typeface="Arial"/>
                <a:sym typeface="Arial"/>
              </a:rPr>
              <a:t> </a:t>
            </a:r>
            <a:endParaRPr lang="en-US" sz="1300" b="1" dirty="0">
              <a:latin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2" name="McK Confidential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34871" y="6912818"/>
            <a:ext cx="1224136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КОНФИДЕНЦИАЛЬНО</a:t>
            </a:r>
            <a:endParaRPr lang="en-US" sz="1000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96850" y="144066"/>
            <a:ext cx="10113450" cy="792088"/>
          </a:xfrm>
          <a:prstGeom prst="rect">
            <a:avLst/>
          </a:prstGeom>
        </p:spPr>
        <p:txBody>
          <a:bodyPr vert="horz" lIns="95637" tIns="47819" rIns="95637" bIns="47819" rtlCol="0" anchor="t" anchorCtr="0">
            <a:noAutofit/>
          </a:bodyPr>
          <a:lstStyle>
            <a:lvl1pPr algn="l" defTabSz="956371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dirty="0" smtClean="0">
                <a:solidFill>
                  <a:srgbClr val="29177A"/>
                </a:solidFill>
                <a:latin typeface="Arial" pitchFamily="34" charset="0"/>
                <a:cs typeface="Arial" pitchFamily="34" charset="0"/>
              </a:rPr>
              <a:t>Оценка потенциальных синергий: коммерческие инициативы и оптимизация затрат</a:t>
            </a:r>
          </a:p>
        </p:txBody>
      </p:sp>
      <p:sp>
        <p:nvSpPr>
          <p:cNvPr id="12" name="AutoShape 7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96850" y="4680570"/>
            <a:ext cx="1801317" cy="1028650"/>
          </a:xfrm>
          <a:prstGeom prst="homePlate">
            <a:avLst>
              <a:gd name="adj" fmla="val 22029"/>
            </a:avLst>
          </a:prstGeom>
          <a:solidFill>
            <a:srgbClr val="C1CFE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88" tIns="161925" rIns="82550" bIns="161925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Капитальные затраты</a:t>
            </a:r>
          </a:p>
        </p:txBody>
      </p:sp>
      <p:sp>
        <p:nvSpPr>
          <p:cNvPr id="14" name="AutoShape 8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196850" y="2664345"/>
            <a:ext cx="1801317" cy="1800201"/>
          </a:xfrm>
          <a:prstGeom prst="homePlate">
            <a:avLst>
              <a:gd name="adj" fmla="val 11372"/>
            </a:avLst>
          </a:prstGeom>
          <a:solidFill>
            <a:srgbClr val="C1CFE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88" tIns="161925" rIns="82550" bIns="161925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Операционные затраты</a:t>
            </a:r>
          </a:p>
        </p:txBody>
      </p:sp>
      <p:sp>
        <p:nvSpPr>
          <p:cNvPr id="15" name="Rectangle 10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142184" y="2664345"/>
            <a:ext cx="8064895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Интернет трафик</a:t>
            </a: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Междугородние каналы</a:t>
            </a:r>
            <a:endParaRPr lang="en-US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Спутниковая емкость</a:t>
            </a: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Аренда и обслуживание местных каналов (без детального наложения сетей)</a:t>
            </a: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Комиссия за сбор платежей</a:t>
            </a: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МГ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МН трафик</a:t>
            </a: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ТВ каналы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контент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Административные расходы </a:t>
            </a:r>
            <a:r>
              <a:rPr lang="en-GB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уровень детализации зависит от предоставленных данных)</a:t>
            </a:r>
            <a:endParaRPr lang="en-US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endParaRPr lang="ru-RU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197553" y="4608562"/>
            <a:ext cx="9721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228689" y="5781228"/>
            <a:ext cx="9721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13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196850" y="5858433"/>
            <a:ext cx="1767979" cy="792088"/>
          </a:xfrm>
          <a:prstGeom prst="homePlate">
            <a:avLst>
              <a:gd name="adj" fmla="val 13564"/>
            </a:avLst>
          </a:prstGeom>
          <a:solidFill>
            <a:srgbClr val="C1CFE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88" tIns="161925" rIns="82550" bIns="161925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Организационная структура</a:t>
            </a:r>
          </a:p>
        </p:txBody>
      </p:sp>
      <p:sp>
        <p:nvSpPr>
          <p:cNvPr id="19" name="Rectangle 1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163681" y="4680570"/>
            <a:ext cx="793087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Строительство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фиксированной/мобильной сети передачи данных. Потенциальные экономии при развёртывании сетей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3G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LTE –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например, совместное строительство опорной и транспортной сетей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3G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FTTB</a:t>
            </a:r>
            <a:endParaRPr lang="ru-RU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Закупки (по основным категориям закупок)</a:t>
            </a:r>
          </a:p>
          <a:p>
            <a:pPr marL="285750" indent="-28575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ИТ системы</a:t>
            </a:r>
            <a:endParaRPr lang="en-US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142183" y="5904706"/>
            <a:ext cx="7952372" cy="69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66700" indent="-2667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Корпоративное управление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 управленческий персонал (уровень детализации зависит от предоставленных данных)</a:t>
            </a:r>
          </a:p>
        </p:txBody>
      </p:sp>
      <p:sp>
        <p:nvSpPr>
          <p:cNvPr id="21" name="AutoShape 13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197553" y="1172716"/>
            <a:ext cx="1800614" cy="1203598"/>
          </a:xfrm>
          <a:prstGeom prst="homePlate">
            <a:avLst>
              <a:gd name="adj" fmla="val 13564"/>
            </a:avLst>
          </a:prstGeom>
          <a:solidFill>
            <a:srgbClr val="C1CFE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88" tIns="161925" rIns="82550" bIns="161925" rtlCol="0" anchor="ctr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Коммерческие инициативы</a:t>
            </a:r>
            <a:endParaRPr lang="ru-RU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2189" y="1152178"/>
            <a:ext cx="79308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Вывод новых и пакетных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предложений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Кросс-продажи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B2B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B2C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клиентам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Развитие бизнеса с потенциальным Инвестором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Оптимизация портфеля продуктов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Повышение эффективности продаж через оптимизацию каналов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продаж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Line 11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197553" y="2520330"/>
            <a:ext cx="9721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28689" y="1152178"/>
            <a:ext cx="176947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214191" y="1152178"/>
            <a:ext cx="773634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7553" y="844401"/>
            <a:ext cx="1800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Инициативы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183" y="844401"/>
            <a:ext cx="1800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Краткое описание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01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51688486"/>
              </p:ext>
            </p:extLst>
          </p:nvPr>
        </p:nvGraphicFramePr>
        <p:xfrm>
          <a:off x="0" y="0"/>
          <a:ext cx="179393" cy="16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1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9393" cy="166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79393" cy="1666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300" b="1" dirty="0">
                <a:latin typeface="Calibri"/>
                <a:cs typeface="Arial"/>
                <a:sym typeface="Calibri"/>
              </a:rPr>
              <a:t>%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8106" y="76963"/>
            <a:ext cx="10113450" cy="499151"/>
          </a:xfrm>
        </p:spPr>
        <p:txBody>
          <a:bodyPr vert="horz" lIns="95637" tIns="47819" rIns="95637" bIns="47819" rtlCol="0" anchor="ctr">
            <a:normAutofit/>
          </a:bodyPr>
          <a:lstStyle/>
          <a:p>
            <a:r>
              <a:rPr lang="ru-RU" sz="2100" b="1" dirty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Некоторые клиенты</a:t>
            </a:r>
            <a:endParaRPr lang="en-US" sz="2100" b="1" dirty="0">
              <a:solidFill>
                <a:srgbClr val="2D2D8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5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1" y="4001621"/>
            <a:ext cx="123825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85" descr="C:\Users\Sergey Isaev\Documents\Assignments\Napoli\1. General\Meetings with client\kick-off meeting 28.06\NKS logo.jpg"/>
          <p:cNvPicPr>
            <a:picLocks noChangeAspect="1" noChangeArrowheads="1"/>
          </p:cNvPicPr>
          <p:nvPr/>
        </p:nvPicPr>
        <p:blipFill>
          <a:blip r:embed="rId11" cstate="print"/>
          <a:srcRect l="7077" t="18898" r="7077" b="18898"/>
          <a:stretch>
            <a:fillRect/>
          </a:stretch>
        </p:blipFill>
        <p:spPr bwMode="auto">
          <a:xfrm>
            <a:off x="8010835" y="2105164"/>
            <a:ext cx="1647487" cy="80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86" descr="Beeline-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22879" y="927505"/>
            <a:ext cx="1440160" cy="1031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 descr="http://www.tascom.ru/i/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55" y="2999378"/>
            <a:ext cx="1670184" cy="112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 descr="http://www.megafon.ru/download/~federal/~federal/partners/brandguide/MegaFon_4colour_horizont_slogan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219" y="919272"/>
            <a:ext cx="2600062" cy="9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89" descr="http://static.mts.ru/uploadmsk/contents/1655/mts_rus_sign_05_04_11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539" y="919275"/>
            <a:ext cx="1932200" cy="9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109" descr="sup_logo_en"/>
          <p:cNvPicPr>
            <a:picLocks noChangeAspect="1" noChangeArrowheads="1"/>
          </p:cNvPicPr>
          <p:nvPr/>
        </p:nvPicPr>
        <p:blipFill>
          <a:blip r:embed="rId16" cstate="print"/>
          <a:srcRect l="12192" r="12192"/>
          <a:stretch>
            <a:fillRect/>
          </a:stretch>
        </p:blipFill>
        <p:spPr bwMode="auto">
          <a:xfrm>
            <a:off x="6210635" y="4219432"/>
            <a:ext cx="1969547" cy="75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10" descr="CapMan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569" y="5547192"/>
            <a:ext cx="1844445" cy="69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111" descr="http://corp.euroset.ru/common/img/uploaded/logo1.jpg"/>
          <p:cNvPicPr>
            <a:picLocks noChangeAspect="1" noChangeArrowheads="1"/>
          </p:cNvPicPr>
          <p:nvPr/>
        </p:nvPicPr>
        <p:blipFill>
          <a:blip r:embed="rId18" cstate="print"/>
          <a:srcRect l="2983" t="5785" r="2983" b="5785"/>
          <a:stretch>
            <a:fillRect/>
          </a:stretch>
        </p:blipFill>
        <p:spPr bwMode="auto">
          <a:xfrm>
            <a:off x="7864728" y="970528"/>
            <a:ext cx="1874299" cy="80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 descr="NetByNet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847" y="2945821"/>
            <a:ext cx="1230692" cy="123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1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668" y="2869503"/>
            <a:ext cx="1905394" cy="1219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" name="Picture 114" descr="http://www.quadriga-capital.ru/images/head_02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2" y="5423388"/>
            <a:ext cx="1460470" cy="87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115" descr="Интерспутник Холдинг">
            <a:hlinkClick r:id="rId22" tooltip="Интерспутник Холдинг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277" y="3192455"/>
            <a:ext cx="1860349" cy="58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116" descr="Balderton.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314" y="4355361"/>
            <a:ext cx="1939057" cy="58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117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720" y="5510704"/>
            <a:ext cx="1801954" cy="70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" name="Picture 118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75" y="4315946"/>
            <a:ext cx="13335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" name="Picture 119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23" y="2100178"/>
            <a:ext cx="2385839" cy="653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" name="Picture 120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575" y="2062909"/>
            <a:ext cx="1988140" cy="69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" name="Picture 121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20" y="4665504"/>
            <a:ext cx="2128399" cy="51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122" descr="Home">
            <a:hlinkClick r:id="rId31" tooltip="Home"/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258" y="5370537"/>
            <a:ext cx="87630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3" name="Picture 7" descr="https://encrypted-tbn2.gstatic.com/images?q=tbn:ANd9GcSTnlJE_KgMs2_FvKn5oEYcO612dVDHKYKe2wzNF84coJF9Ycwyxw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578" y="5386262"/>
            <a:ext cx="1271999" cy="95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data:image/jpeg;base64,/9j/4AAQSkZJRgABAQAAAQABAAD/2wCEAAkGBhQSERQUEhQWFRQUFRcYGBYVFxUXFRUXFBUXGBgaGBYaHigeFxojHRUUHy8gIycpLCwsFx4xNTAqNSYrLSkBCQoKDgwOGA8PFCkcFR81KTUtKSk1LikqLC4tNTUrNSk1NTI1KSkpKTMpKSk1NSwpNSkpLDIpLDUtNTQpKSksLv/AABEIAH4BkQMBIgACEQEDEQH/xAAbAAACAgMBAAAAAAAAAAAAAAAABgUHAQIEA//EAFYQAAIBAgIFBQoHCg0DBAMAAAECAwAEBREGBxIhMRNBUWFxFCIyNDV0gZGhtFJykrGys8EjM0JTVHN1lKLRFRYXJCVDYmOCg5PC02TS4TZEVaSEw/H/xAAaAQEBAAIDAAAAAAAAAAAAAAAAAQIEAwUG/8QAJxEBAAEDAwMCBwAAAAAAAAAAAAECAxEEEiEiMUETFBUyUXGh4fH/2gAMAwEAAhEDEQA/ALxooooCiiigKKKKBP1loWitE2nVZL+2jYxuyMUdiGG0pBGYr2/k1tPhXX65d/8AJWmsXwbD9J2n1hptFAqfya2nwrr9cu/+StdX4MfdtsWdhbXjqhkdnfk5I45UBZt5y2yN5PCm2lPBVEeMX8Y/roLWf0jlIWPqjSgbKUdYe1ILK2VmXum8jVyjMjclGryyAMpBGYTLcRxpupSxTKXGrOPjyFrcTkdDO0cKHq3GUeug2/k1tPhXX65d/wDJQdWtp8K6/XLv/kprrBoFbVdMz4Vas7M7FGzZyWY5SuN5O801UpaqfJNp8V/rXpoubpI1LSMqKOLMQqjtJ3Cg9aKWn1k4YDl3db+iRT7RQusrDD/7639Mij56Blornsr+OZA8UiSIeDIwZT2EHKuigr7CdErS7v8AFGubeOZluYwC6gkDuWE5A9GZNeGn+gVhBh1xLDaQpIigq6qAynbXeDU7oj47ivnUfukFbaz/ACVdfEH01oGePgOwVtWsfAdgqNxDSm0gfYnuoInyB2ZJY0bI8DkxByORoJSioIaeYd+X2n6xD/3V0YhpVaQQrNLcRJE4BRy67MgIzGxl4eY37s6CVopT/lLtuIivCn4wWdzsZdOexnl6KYcKxaK5iWWCRZI24MpzByOR7CCCCOag66K8bu7SJGkkZURRmzOQqqBzljuApbk1oYeD3szSdcMM8q/KjQj20DVRSl/KlY/Cn/VLv/iqSwjTSzun5OC4RpPxZJWTd/dtk3OOagm6KKV7vT6NJpYVt7yVoWCOYYDIgYqrgbQPQyn00DRRSp/H8fkOI/qr/vqR0f0qju2lRY5onh2NtJ4zG45QEqdkngcjvoJqiioHHNMY7WZITFcTSOhfZt4jLkobZzbI7t9BPUUrfx+H5DiH6q/7668D0xjupngEVxFIkYkKzxGM7DMVBAJzO8MPQaCeooJpQg1kRyDajtL6RMyA6WzMjbJIOTA5EZjjQN9FKn8fx+Q4j+qP++pPRzSeO8EuwksbQuEdJk5NwxUOO9JzyyYUExRWk0uyrMcyFBOQ47hnu66UrTWXHKiyRWl+6OM1ZbZirDpBB3igcKKVF1iRB41ktr2ISyJGry27JHtyHZUFichmTUxpBj8dnAZpQ5UMi7Ma7bs0jhFCrznNhuoJOilT+P4/IcR/VH/fXXgWmcd1O8AiuIpEjEhE8Rj7xm2QRmczmQfUaBgooooCiiigKKKKAooooFLWL4Nh+k7T6w02ilLWL4Nh+k7T6w02igKU8Tfk8as25p7S5i6i0bwyr6ctv20yQXW08i/AK/tKD++lrTjvJsNn5o75UJ6FuIpIfpOlA20p4F90xbEJeaJLa2HaqvM2R/zl9VNdKerkbcVzcHjc3ty/+FJORT9mIUDbWDXMbv7sI/7suflAD7a6TQKWqo/0Ra/Ef6164tH8ITFP59eLysLu3ctu4zhjiViqytGdzSPkWzYbgQBXrq7OWBwfmZvpyVKauh/RVj5rD9WKCTu3t7eMvIYoY14s2wiDo3nIVrh93bXUe3C0M0eZG0hR1z5xmMxn1VBaaW6yXeFo6hkN25KsAVJW1mKkg9B31rg9sseNXaxqEVrS2dlUBVL8pOu0QN21kAM+qg8NI9GBZBr7DkEUsXfywJ3sN1GpzcNGO9EmztFXAzz3HPOtJsauru+WKzulhgNjFcgmFZS3LSOo3lhluUU53y5xuP7LfMarrQzReeS1sru3uhAxsIYGDQrKCqMzg72GW9jQNui2jklq1y804nkuZVkZhGIwNmNI8tkMRwQV06U4H3ZaTW23scquzt7IbZ3g+CSM+FRuhmIXDy3sNzKszW06orrGI81aGOTwQTzvlx5q6tOcVktrC4mhIWSNAVJAYAlgN4PHiaCNvsKxKOJ3GIodhGYA2ke/ZUnLw+qoXQhFvbuSa5jjleTDsOkO2isA0izFtkEd7meipybR3EZEZWxJNl1IOVomeTDI79vrrj0Kwrua/uLfa2+RscPj2sstrkxOueXNnlQMdzovalGAtoASCAeSj4kdlQOhmhVpZGNGlW4vI41XbkZWkRFGQWKMkmKMb+HpJpvvGIjcjiFJHaAaqZsDgiwS0vEjUXZazlNzl93Z5p4hIWl8JtoOwIJy30FvUoYJD3Pi13Am6KeGO6CDLZWUu8cpA5trZjJ68z003gUqL5dP6OHvRoOS3sVxS9mkn7+1s5TDFDnnFJMgBllkXg5VjsKDmAVY8TTkzJGhJKoijMk5KqgDeTzAUs6t/FZT03t6f/tS1trO8l3A5jyQPWGmjBB6iCRQSGD6ZWd05jt7mKVwCdlWG1kDkSB+EM92Y3UaR6KwXsezKuTDekqd7NE43q8cg3qwO/o6c6idKLZVvcJKqoIuZFBAAIU2k3ejq3Dd1U3DhQL2hWLySwvFcHO4tZWgmYDIOVAKyAc22jI2XSTXPod43ivni+6wVposP6SxYf3tsfSbVB9grfQ7xvFfPF91goGqlKE8njko5riwjYdbW8zq3smWm2lPSEbGKYbLzP3Tbn/HGJV9sB9dA2Up4MOUxi/k/Ew2tvn1kSTMPVLHTWaVNX3freT/AI++uCPiwkQL7Is/TQNlKVv5en/R0HvE9NtKVv5en/R0HvE9Ay4jPsQyOfwUZvkqTUHq4g2MKsR020TfLQN9tbaw7jYwu+OeX81mHpZCo+epTD4eSto14BIlHyUA+yg97O/jmUtFIkihipKMGAZTkwzHODuIpZwBdjF8TXmkSzmHaY5Ij9UtQGoHEDLh0pbiLuXP/GqP/vphU7GON/fYepy/MXBz+uFA1EUp6tJMrSSDntbq5g38wSZmQdmw6ZdWVNppT0b+54liUPM7QXK/5sXJN+1AT6aA1n7sOeQcYJbebsENxGzfshqxp0Q5sIuaW/hJ7IQ8/wA8YqS03sjNh15GOL20oHbsHL25Uum97pusEIPemCa5PXlbpGvtnJ9FA+UqaO/dMTxKX4Hc9uP8uIyt7Z/ZTXSpq67+G4n/ACi9uXz6VSUxJ+zEtA2UUUUBRQaib7SiCIkF9phzJ33t4D10EtRSfcaen+ri9LN9gH21wyabTnhsDsX95q4D9RnVctpZcn+sy7FT91afxnufxp9SfupgTesQ97YfpO0+sNNwqpMYxmaWSyWRyyi/tTlko38qOgddW2KgWMNvz/C15CTu7ntXA6y0ysfYleetBD/Bk0i+FAYpx/8AjzJIfWFI9NQHd2xpWUz3S2AXLpKsXHsVqedI7AT2lxCeEsMifKQj7aDbF8SWG1lmJyVIXkz6lQtXBoJYGHDbSNvCEEZb4zKGb2k0g3+mhusGjh2CHuYreDaDA75mjjY5Zcci1WzEgVQBwAAHYN1AtWd4Wxm5TPdHZ2+7oZ5ZyfWNj1Uzmq40KvuVx/GDnmFECDq5NSpHrDVY5oEnV75Ch/MzfTkqV1d+SrHzWH6sVFavfIUP5mb6clSurvyVY+aw/Vig59K/HcK86l9znrWw8uXXmNt9dcVtpX47hXnUvuc9a2Hly68xtvrrigZrv72/xW+Y0v6s/JNj5unzUwXf3t/it8xpf1Z+SbHzdPmoPLRHx3FfOo/dIK21n+Srr4g+mta6I+O4r51H7pBW2s/yVdfEH01oGePgOwUrYT5Zv/NrL6VxTTHwHYKVsJ8s3/m1l9K4oGS++9v8RvmNVre/+mbP4uH+8QVZV997f4jfMaTME0f7twGzg5QxbVvasHUBipiKSDIHcd6DjQPVKa+XT+jh701a/wAVcQ/+Xl/VbP8A7K6MC0SlhumuZ7x7mQw8iNqKKPZUPt/1YAO/PiOeg89W/iknnl571LWdZ3kyfth+vjrGrfxSTzy896lrOs7yZP2w/Xx0GNLPHMK87k90nppHClbSzxzCvO5PdJ6aRwoFTRfyli35y192WttDvG8V88X3WCtdF/KWLfnLX3Za20O8bxXzxfdYKBhuLrZkjX8YWA7Qpb5lNLmsMbMdnN+Iv7Vv8Mj8i37Mp9lbaZ3vJXGGHPIG+2D/AJltcIPawrfWVb7eFXZHGOIyqehoCJVPoKZ0E/iN0IoZJDwjRmPYqk/ZUHq4tDHhdoD4TwrI2e4l5vurE9ZLmuXT+/2sHmKcbiJIl6zdFY1+spkJEMP9mKP2Iv7hQGGXPKRh+kt6g5A9gFLlv5en/R0HvE9dWrmYvhdmzHNmgQk9JIzJrlt/L0/6Og94noNtZxzw9kH9dNbRdokuY1I9RNTmNz8nazvzJDIfkox+yoHT8Fzh8Q/rMQgJ7IQ83zxAemuvWHLs4VfH/pZh8pCPtoFfUtbcjFcREZEdyOR1y2MBPtDD0VO422xjGHtwEkF5Fn0kCGQD1Ix9Brn0Sh5PErxOY2lgwHxVmQ/RHqrp0z727wqTovGT/Vtpl+cCgbKUrz7ljcDcBc2UsR6C9vKkiekLJL6z0U20pad95Lh1xluhvkVj0Jco8B/adKBqmjDKyngwI9YyqsNWM3Kz2oOednhphPRtm6eJvdfUatE1W2qrCWivsYLHMC62F6l2pZsh/rigf8XvRDBLKxyEcbuT0BFJ+yonV9ZmLDLNW3N3PGWz47TqGOfXmxrn1mykYZcqvhTKsC9txIsQ+nTLbRBUVRwUADsAyoPSiiigQ9JtImkdo0OUanI5cXI45no6qXq97+EpK6niGI9teFZQCiiiqgooooOS7+/WXn1r9ctXQKpe7+/WXn1r9ctXQKxlVQ6VSCPSOGb4DWak9U/dMPzutW6apfWcxF9eOOMVtZyjthllk/2ZemrmglDKGHBgCPSM6gpDRuzzu7O1O/kb+4zGXBLRpmTd0A8j7KvFjuqsNG8KYaS35P3uKPlF4+FdrBmR/pP7aftJb/kLO5lP9XBI/wAlCfsoK11PENf30oy+7qJsxziS6uSp+Ts1bZqqNT9tydzIh4rYWgPaGmz9udWuaCltE8Xljw+NUkIXk2GzuI3s2e41ZGrvyVY+aw/Viqs0c8Rj+I30mq09Xfkqx81h+rWqDSvAZ52tpLaSOOS2laQcqjOjbUTxkEKwPByeNeWj2j90l5NdXcsLtJDHEBDG8YAjd2zIdmzJ5Q89cmsXHLi37lW2kEZmmZGYor96sLvwbrUUtfw/iP5YP1eKoLRu/Af4rfMaX9Wfkmx83T5qTHx3ECCDeDIjLxeLnrv0a0hks7eK3AV0iQIMxstkoy4j91XAn9EfHcV86j90grbWf5KuviD6a1x6vr3lrjE5Mstq6jOXHL+awj7K7NZ/kq6+IPprUDPHwHYKVsJ8s3/m1l9K4ppj4DsFK2E+Wb/zay+lcUDJffe3+I3zGoPVz5KsfNYfoCpy++9v8RvmNQernyVY+aw/QFAx0UUUCrq38Uk88vPepazrO8mT9sP18dY1b+KSeeXnvUtZ1neTJ+2H6+OgxpZ45hXncnuk9NI4UraWeOYV53J7pPTSOFAqaL+UsW/OWvuy1tod43ivni+6wVrov5Sxb85a+7LW2h3jeK+eL7rBQLuvO95GCwlPCPEIX+QsjfZVg4jbiWCROIkjZe0OpH20k64cMFxDaw/jLh1HUe47nI+g5GmvRLEeXsbWXnkgiYjoJQZj150CNaXBmw/AoDxkngDgnflZRvI2fT30K026w77kcLvHByIt5AD0M67I9rCkvQltrEltuHcD4kxX4PdFyvJE9GaO5Hppl1qxcpYrB+UXNvHl0jlVdh8lGoOvVn5JsfN4/mrwt/L0/wCjoPeJ699Wfkmx83T5q8Lfy9P+joPeJ6DfSTv8SwuPPwXuZiOqOAx/PMKxrRP9F3C7/uvJxbuP3aZI/wDdWty+3jsC8eRsJnPVy08Sr6+Tb1VnWQ2dtAn4y+sk9dzGf9tAW6bGNyDmkw+LLtinkB9kgrOsY7NvBIN3J31m2fUbhEPscisXve43an4dlcr8iaBvtNb6z488KuiOMarKO2CRZR7UoGmlXWeP6MuGHhpybx/nUmRo/wBoLTPFJtKD0gH1ilbWEdtLSD8ovrdT8WJjO2fVlDl6aBqU7t/HKofAcOEU16wOfLXIfs/m0C5etSfTUzSboNjQmvMWTazMV4u7PgORSMdgzhb20HvrCPeWQb72cQtds9ADkp25yCMenPmprFLOsuAthlwy+FConX41s6yj6FMNncCSNHXg6hh2MAR89B7UUUUCppfgJb7tGMyB34HOBwb0c/VSbVu0paRaJZ5yQDfzxjn61/dVgJ9FDLkSDuI5uiiskFFFFByXf36y8+tfrlq6BVL3f36y8+tfrlq6BWMqqPTa3EmJ3aHg9pbqexjcCn3QK+M2G2chObGCMN8ZVCt7QaSNKfLFx5tbfSnpi1UTfzJovxFzcJl0BpDKo6u9lWoGK2wdUup7j8KaOFD/AJJkP/7PZULrTuNnC7heeXk4d399KkZ9jGmykPWzLnHZxfjLxCR0iGOSX6SpQcGrkf0ldea2/wBbPVlGq11deUrrzW3+tnqyjQUXo54jH8RvpNVp6u/JVj5rD9WtVZo54jH8RvpNVp6u/JVj5rD9WtWRBa1PDw/zl/dpaXcFwN729lh7pkhSK3icCNYjmzvIpzLqeZBTFrU8PD/OX92lrj1d+U7rzS3+tmqeB1T6rmVWP8IXO4E+Bbcw/N0p4BctJawO5zZ41ZjuGZI38Kue7+9v8VvmNUpov4lbfmU+arActVXh4j5zH7tFUrrR8lXf5sfTWorVV4eI+cx+7RVK60PJV3+bH01qCFsNLJ48gWDgczjf6xvrr0PxPujFL6TZ2c7ezGWefBrjnpaqW1a+P335i1+lcVZFg333t/iN8xqD1c+SrHzWH6Aqcvvvb/Eb5jVcaA6YNFY2qOoZFgiAK7mACD0H2VBZ1FR+HY5FP4Db/gncw9HP6KkKBV1b+KSeeXnvUtZ1neTJ+2H6+Osat/FJPPLz3qWs6zvJk/bD9fHQY0s8cwrzuT3SemkcKVtLPHMK87k90nppHCgVNF/KWLfnLX3Za20O8bxXzxfdYK10X8pYt+ctfdlrbQ7xvFfPF91goMabj7vhfXfD221xWNWJysFi/J5Z4OwQzuqj5IWs6an+cYX5+PdrisaFryd1ikPDZvBKB1XEEbkjqLB/TnQeGjGAGLF8UnPCbufZ3f3RLb+fflWdNW27zDYuP3W4mPUIbWQA/KlUemm9YgCSBvPE9OW6lHEDymMAc1vh0hPbcygD2QNQderPyTY+bp81eFv5en/R0HvE9e+rPyTY+bp81eFv5en/AEdB7xPQZwvvsavW/F2tpHnzZs88hHtU+mpnH8AgvIxHcrtIrq4AdkIdc9k5qQcxnUNogNq8xWT/AKuOP/StoftY+uufTrDI7q7wy3mRZI2mnd0beCI7dwN3xnWgkMG0FsraZZoVblVVlBeeeTJXy2gA7kb8hzc1dmmFnythdx/Dt5l9JjbKlXG9EbSyu8NmtreOJjecmzIuWayQTDI9WeVPtwm0jD4QI9YIoI/RW95aytZfxlvE3yo1NRGPDlMWw+PmiS5uD2qqQru/zmr01ZSZ4VZg8UiEZ6jEShHoK152A5TG7p+PIWdvEDzAyySysB1kCPPsWgayaqjVXGI715P/AJGGe4HQTFfSgNnz5pNGeyrKx2+ENtPKTkI4ZHz+IhP2Uh4ZZm2Gj7HceSa3ftnthJ69uEes0FiXlsJI3Q8HVlPYwI+2l/VtcFsMtg3hxIYX+Pbu0Te1KZaU9Bxyc+I2+/KO8Mig8yXUaS7urbMlA20UUUBRRRQROMaORz7z3r/DA3+kc4pIxTApYD365rzOvg/+PTVm1hlBGR3joq5FR0U+YnobFJmY/ubdW9D/AIeb0Up4jgM0Php3vwl3r6+b05VciEu/v1l59a/XLV0CqRxa7SJ7SSRgqJe2zMx8FVWUEknmAFWR/KXhn5db/wCoKkhP0q8r3Hm1t9KepTVfNs3F/D0vDOOySPkz7YfbS9ieNQ3WKXElvKksfIWy7SHMZhp8xn6R669tH8fhssS27iRIo57VlLuchtQyIVHblK/qp4Fu1W+sibav7OPmSG4lI6y0Uan2tTF/KZhn5db/AOoKRcWxqK8xKaaCRZYkt4IldDmue1K7gH0rn6KkCV1deUrrzW3+tnqyjVSaJ6RW1piNwbmaOEPbQBTIwXaIlmzy9Yp1OszDPy63+WKSKx0bH8yj+I30mq0tXLZ4VY+bRexAPsqr9E2zs4SOdT9Jqn9EtLP4NTueeN2tQzGKWJWkMQdixjkjGbbIJOyyg7txAyzqyJbWyCqWcxB5OG4YyMASEVoJFDNlwXMgZ8BnXFqvBlu7m4QEwGCGNZCCFd1eRm2M/CADLvG7fTEus/DCPHYR1MxU+kEA0HWhhY/97D6GJ9gFQMV++UTk8AjE+hTVK6MeJW35lPoimTSnT3uyN7ayWQJKCsly6tGqo25hCrZO7kZjayCjPPM1GRxhQFXcAAAOgAZCrAYNVZ+6YiOfuiM+g28eR9h9VMenGFPc4fcwxAGR4jsA8CwyYD0kZVXdjiMtlcm5gQSrIipPFmFZ1Qko0bHdtrtNuO4g8RlTlba1cOZc5JzAedJ45ImB6O+GR9BIqCvDpJCu6XahdfCSVHVkI4g7st3SCRTPqunV728ZTmrW9oQRzgtcEGpnFtY2GtBKBewEtG4A2xmSVIApG1WaS21nI/dU8cO3ZWIXbYDa2RNnl2bQ9dUXJffe3+I3zGqW0Z8TtvzMf0BViXmsrDTG4F7BmVb8MdBqu9GfE7f8zH9AUgSanLeONT2FaYSx5CT7ovX4Y7Dz+moGiqhv1YzhrOTL8svN3OM7mRh7CK69Ydk8uHTrEhd8kYKvhNyciOQo5zkpyFI+j+kL4dLKTG8ttO4dhHkZIZNkKzBPw0IVSQN4I3A504x60cNPG7jQ/BkDRsO1XAIrFUXNpFFiF7h4tBI/c8sksxMUiLEvc8sYDF1A2yzgbIzPop9pXOs7Cx/72D5VeM2saKXvbCOW8lPg8mjLCOuSdwFVenLM9VBtooc8RxY83LW6+lbVCfpCt9DvG8V88X3WCu3Q/AntoW5dle4mkaadkz2DI+W5c9+yoCqM+ZaXMG0stLS9xNLm4ihZrtWCyMFJXuaAZjqzB9VBK6beMYX5+PdritLU8njk6/lFjE4PSbeWRG9QmT11F4/pbaXd3hiW1xFM63oYqjAkL3POM+zMgemu3S/EY7TEMPuZnEcRW5gd23KNtFkXM9sWXpoHWk7CTymI4rJzIlvbj/BC0re2cD0dddZ1lYZ+XW/+oK4NApxLbXtypDLc3dy6sDmGRPuKEdWzEKDv1Z+SbHzdPmrwtvL0/wCjoPeJ6h9X+n2HxYZaRy3kCOkCKys4BUgbwR010YLj8FzjNzLbypKi4fCCyEEBlnmYjPpyI9dBI6uVzhupOea/u3z6QsxjXtyWNR6KMWG1jViPgWt4/wAprdKgtXmnmHw4dAst3Akh25HRnGavLI8jA59b13YRjcF7jZkt5VlSCw2dpCGUNNcAkZ9IES/KoJDWNut7dxu5O+s2z6jcIh9jmmoUp61FP8FXLDjFyco7YZo5P9te66y8M/Lrf/UFB46txs2s0f4q9vE/+zIw9jA+mtdBO/mxKfLdJfOg61to44fpI9c2r/FonbFHikWSIXjSKynNSHt4icj2hvbUbq+06w+Kwi5W8hSWRpZZFaQBleeV5CD1jay9FAw6zp9nCrsDjJHyQ62nZYlHreuXWDGIbGGXh3Jc2kmfwVWZI3PZsO2fVnUdpdpdaXq2ttbXEUzy3ttmqMGOxHKJHJy5gE+amfTfD+Xw67iHF4JAPjbJI9oFBOUpRjkscYfg3Vipz/t2sxB/ZnX1GtMJ1oYc0ETPeQK5jQsrOAysVGYIPODnURjumVlLf4ZJb3UUji4eFgjAnk7iJl39XKLF6cqCx6K891YoPWiiigKKKKArBFZooIbEtFYJsyV2G6U3b+scDS5f6ESpmY9mQdHgt6uB9dPlFBUs9q0ZydCp6CMv/wC15kVbUsCsMmAYHmIBHqNQt5obA+9QYz/ZO71HdVyK/wBkdFAFMt3oNKv3tlcdB70/u9tQ91g00fhxsB05Zj1jdVRxFaNkdFZoqjFZoooMEUZVmigKKKKArGVZooNdkdAo2R0VtRQY2R0UVmigKKKKArBFZooGHRbHhGwikyKE5KSB3hPX8H5qcsQxCOCNpJWCIgzJPAf+aqwV5a0cZdrSyiJOTqztv8Ix5KufTxJ9VcN6vZTNTd0Om9zfptZxE/17Yvrml2yttAoXPcZdosw6dhSNnn5zXRgGtxXcLeQKue4yxgkKf7SnMgbuOZ7K9MQQfxitN27kR9VLUPgQHJ47u/Bb6c1aO+5E/N9fw9H7fSVWYj0ccUznPPVO39rhhRCAyhcjvBAG/oINerxg8QD2iqfssbY6OXBaSZO522A8LBZNnbjYBWPAd/l2bqYNL9ILmG1w2C0k2Jr14YuXlAd0VkGbnmZ94OeXTW9RVupip5jU2JsXarU+JPvcyfBX1Ct1QAZADKqhuFxhMRjwz+EgVljM/dJhTlVRdoFAvA7wOfn4jhU1orpPdwvidreSLcSYfGsizBQhkV4jIAyjdu731ms2usHuZPgr6hWyQqOCgdgFVDo/obc4hYi/mxK7juZleRBFJswR5EhByYHDvRmARx9JkMOkucXwGKZJGS9j2mR0YrykkDkZMBkCHCjMEZZ81BZncqfBX1CtkiUcAB2ACqq0d0gnxy6t90sFtZKrXKgsnLXR3cnu3lFyJIPMSCN4qxMT0mtbZgk88cTEAgO2RIJIGXaQRQSbKDxGdefcyfBX1CsWl4kqK8bBkYZqw4EdVe1BqsQHAAZ9AFadyp8FfUKILlXz2WB2WKnLmZeIPWK9aDzW3Ubwqg9gr0Ioryt7lXXaRgy5kZjhmpKn1EEeigO5U+AvqFZFsvwV9Qr0ooMZVmiigKKKKAooooCiiigKKKKAooooCsZVmig5LnCYZPDjQ9eyM/WN9RVzoTA3g7SdhzHqbOmCigS59A2HgSqepgR7RnUbPoncL+BtfFIP/mrGoq5FUz4fInhxuvapA9deFW4RXjNYxv4SK3aoNMiqaKseXRa2b+qA+KWHzGuObQmA8C69hB+cUyESinCTQNfwZSO1QfmIrmbQR+aVT2gj99XKFiip2XQ6UfhR+tv+2uSXAJF4lPQT+6io2iup8OYc49Z/dWEw5jzj1n91BzUVJRaPyNwKekt/21IQ6Eyni6D5R+wUQu1inK30EX8OUnqVQPac6l7PRi3jyITaI5374+3d7KZUmYNo7JOQcisfO56P7PSa6taGiJntI2gXN7bgoGZMZADZDnIyU9eR56fQKzlXHcpiunbLY01+rT3abtHeFPw6fWLSxXksM3dkUexkpHJsciu1nnw75uPTz5CuS+0otOSuY7CGYzX25w+8LtEkhQCSSdpsgOnqqycW0Asrly8kA2zvLIWQk9eyRn6a6MF0NtLQ5wQqrb+/ObPv4982ZA7K1PRuTxMw7r4ho6Y3U0V7uOmZ6eOYj7RPPYhaS6Omz0auI3y5RlV3y+E0qbuvIBRn1V76X+Fo95xB9WlWcyA8d9BjG7dw4dVbdNMUxiHQ3btV2ublXeSDiP8A6mtf0fJ9Y1RC+U9I/NIfdKtUoM8+fpo5Mbzlx49dZONUOg+q20uMLt55Gn23iLELM6rnm3BRuA3VxaI6Ry22jtvHaoz3V1LNFDsjPYLysDI27IBcx6SObPK7AoAyHCsKgHAZdlBUeGYFJgF5bMGeW0u0WK6O9glyN4my3kKST2Daz5qf9MT9xhP/AFln71FU9lWskKsMmAIBBGYByIOYPaDQI+P4pOLqfZl5MQdzcmDMkafdG3l4ypMgkbOL/D3uTb67Zb0m7uDLcPCIZ7aOJARsSJKkZ3x5ZvyjvJHnzbG7Ig0yzYbE7pI8aM8eew7KpdM+OyxGa+iiTDo2kWRo0MiAhXKqXUHiA2WYoFO0jdJxIs0mT4jLGY8xyRQxvmNnLjtIH2uPNnluryw6+mE0MhnkcTYleW5QkcmsMS3ZRVUDipt1O0czvI4ZAOgtE+CvhbXAeF8L43XxoFom7vV3MWG4bmbPNh0E7Tb+s0Cdh+Jy8tbPy7O893cxSwk94kcQnI2U/AKGOIFvwts555rli0mJWzhMrQxSyXhZkYIzvHK5SPb4jMGR92RPJdGYLfHhkSyNKsaCVwA0gVQ7AcAzZZkVi5wqGSPk5Io3jJz2GRWTPPPPZIyzz30CbbYvJMtkstw8cUkNy5nVlQzNA6LCdsDZG1Gzy7IADbPQCD5jSGeOxsbnlWkM9qY8mGSyXM0avbu27vM2Vl/zR0CmvGcGMqoEcRhM9xjSRDwyOw24MuWanm6+FeK6NqEtYg55G22MkIDGQxACMs5396RtbuJy6KDj/ixP+Wz/ACx+6imXKig//9k="/>
          <p:cNvSpPr>
            <a:spLocks noChangeAspect="1" noChangeArrowheads="1"/>
          </p:cNvSpPr>
          <p:nvPr/>
        </p:nvSpPr>
        <p:spPr bwMode="auto">
          <a:xfrm>
            <a:off x="63500" y="-158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2109" name="Picture 13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619" y="3241198"/>
            <a:ext cx="1550516" cy="487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40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7200" y="75600"/>
            <a:ext cx="10116000" cy="500400"/>
          </a:xfrm>
        </p:spPr>
        <p:txBody>
          <a:bodyPr vert="horz" lIns="95637" tIns="47819" rIns="95637" bIns="47819" rtlCol="0" anchor="ctr">
            <a:noAutofit/>
          </a:bodyPr>
          <a:lstStyle/>
          <a:p>
            <a:r>
              <a:rPr lang="ru-RU" sz="21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Вопросы ? </a:t>
            </a:r>
            <a:endParaRPr lang="en-US" sz="2100" b="1" dirty="0">
              <a:solidFill>
                <a:srgbClr val="2D2D8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C83D-46D9-4B4D-B24E-7213AFAB8AF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67" y="4680570"/>
            <a:ext cx="9775031" cy="1476000"/>
          </a:xfrm>
          <a:prstGeom prst="rect">
            <a:avLst/>
          </a:prstGeom>
          <a:solidFill>
            <a:srgbClr val="E0E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398767" y="5544666"/>
            <a:ext cx="2520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1001713">
              <a:spcBef>
                <a:spcPct val="50000"/>
              </a:spcBef>
            </a:pPr>
            <a:r>
              <a:rPr lang="ru-RU" sz="1400" b="1" cap="small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Георгий Никольский</a:t>
            </a:r>
            <a:endParaRPr lang="ru-RU" sz="1400" b="1" cap="small" dirty="0">
              <a:solidFill>
                <a:srgbClr val="2D2D8A"/>
              </a:solidFill>
              <a:latin typeface="Arial" pitchFamily="34" charset="0"/>
              <a:cs typeface="Arial" pitchFamily="34" charset="0"/>
            </a:endParaRPr>
          </a:p>
          <a:p>
            <a:pPr algn="r" defTabSz="1001713">
              <a:spcBef>
                <a:spcPts val="0"/>
              </a:spcBef>
            </a:pPr>
            <a:r>
              <a:rPr lang="ru-RU" sz="1400" i="1" dirty="0">
                <a:latin typeface="Arial" pitchFamily="34" charset="0"/>
                <a:cs typeface="Arial" pitchFamily="34" charset="0"/>
              </a:rPr>
              <a:t>Партнер</a:t>
            </a:r>
          </a:p>
          <a:p>
            <a:pPr algn="r" defTabSz="1001713">
              <a:spcBef>
                <a:spcPts val="0"/>
              </a:spcBef>
            </a:pP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4"/>
          <p:cNvSpPr>
            <a:spLocks/>
          </p:cNvSpPr>
          <p:nvPr/>
        </p:nvSpPr>
        <p:spPr bwMode="gray">
          <a:xfrm>
            <a:off x="3006279" y="3888482"/>
            <a:ext cx="4284000" cy="401816"/>
          </a:xfrm>
          <a:custGeom>
            <a:avLst/>
            <a:gdLst/>
            <a:ahLst/>
            <a:cxnLst>
              <a:cxn ang="0">
                <a:pos x="1120" y="252"/>
              </a:cxn>
              <a:cxn ang="0">
                <a:pos x="1116" y="250"/>
              </a:cxn>
              <a:cxn ang="0">
                <a:pos x="1100" y="246"/>
              </a:cxn>
              <a:cxn ang="0">
                <a:pos x="1074" y="240"/>
              </a:cxn>
              <a:cxn ang="0">
                <a:pos x="1038" y="232"/>
              </a:cxn>
              <a:cxn ang="0">
                <a:pos x="992" y="222"/>
              </a:cxn>
              <a:cxn ang="0">
                <a:pos x="938" y="212"/>
              </a:cxn>
              <a:cxn ang="0">
                <a:pos x="876" y="204"/>
              </a:cxn>
              <a:cxn ang="0">
                <a:pos x="806" y="196"/>
              </a:cxn>
              <a:cxn ang="0">
                <a:pos x="730" y="190"/>
              </a:cxn>
              <a:cxn ang="0">
                <a:pos x="646" y="184"/>
              </a:cxn>
              <a:cxn ang="0">
                <a:pos x="556" y="184"/>
              </a:cxn>
              <a:cxn ang="0">
                <a:pos x="466" y="184"/>
              </a:cxn>
              <a:cxn ang="0">
                <a:pos x="384" y="190"/>
              </a:cxn>
              <a:cxn ang="0">
                <a:pos x="308" y="196"/>
              </a:cxn>
              <a:cxn ang="0">
                <a:pos x="238" y="204"/>
              </a:cxn>
              <a:cxn ang="0">
                <a:pos x="178" y="212"/>
              </a:cxn>
              <a:cxn ang="0">
                <a:pos x="126" y="222"/>
              </a:cxn>
              <a:cxn ang="0">
                <a:pos x="82" y="232"/>
              </a:cxn>
              <a:cxn ang="0">
                <a:pos x="46" y="240"/>
              </a:cxn>
              <a:cxn ang="0">
                <a:pos x="20" y="246"/>
              </a:cxn>
              <a:cxn ang="0">
                <a:pos x="6" y="250"/>
              </a:cxn>
              <a:cxn ang="0">
                <a:pos x="0" y="252"/>
              </a:cxn>
              <a:cxn ang="0">
                <a:pos x="0" y="62"/>
              </a:cxn>
              <a:cxn ang="0">
                <a:pos x="560" y="0"/>
              </a:cxn>
              <a:cxn ang="0">
                <a:pos x="1120" y="62"/>
              </a:cxn>
              <a:cxn ang="0">
                <a:pos x="1120" y="252"/>
              </a:cxn>
              <a:cxn ang="0">
                <a:pos x="1120" y="252"/>
              </a:cxn>
            </a:cxnLst>
            <a:rect l="0" t="0" r="r" b="b"/>
            <a:pathLst>
              <a:path w="1120" h="252">
                <a:moveTo>
                  <a:pt x="1120" y="252"/>
                </a:moveTo>
                <a:lnTo>
                  <a:pt x="1116" y="250"/>
                </a:lnTo>
                <a:lnTo>
                  <a:pt x="1100" y="246"/>
                </a:lnTo>
                <a:lnTo>
                  <a:pt x="1074" y="240"/>
                </a:lnTo>
                <a:lnTo>
                  <a:pt x="1038" y="232"/>
                </a:lnTo>
                <a:lnTo>
                  <a:pt x="992" y="222"/>
                </a:lnTo>
                <a:lnTo>
                  <a:pt x="938" y="212"/>
                </a:lnTo>
                <a:lnTo>
                  <a:pt x="876" y="204"/>
                </a:lnTo>
                <a:lnTo>
                  <a:pt x="806" y="196"/>
                </a:lnTo>
                <a:lnTo>
                  <a:pt x="730" y="190"/>
                </a:lnTo>
                <a:lnTo>
                  <a:pt x="646" y="184"/>
                </a:lnTo>
                <a:lnTo>
                  <a:pt x="556" y="184"/>
                </a:lnTo>
                <a:lnTo>
                  <a:pt x="466" y="184"/>
                </a:lnTo>
                <a:lnTo>
                  <a:pt x="384" y="190"/>
                </a:lnTo>
                <a:lnTo>
                  <a:pt x="308" y="196"/>
                </a:lnTo>
                <a:lnTo>
                  <a:pt x="238" y="204"/>
                </a:lnTo>
                <a:lnTo>
                  <a:pt x="178" y="212"/>
                </a:lnTo>
                <a:lnTo>
                  <a:pt x="126" y="222"/>
                </a:lnTo>
                <a:lnTo>
                  <a:pt x="82" y="232"/>
                </a:lnTo>
                <a:lnTo>
                  <a:pt x="46" y="240"/>
                </a:lnTo>
                <a:lnTo>
                  <a:pt x="20" y="246"/>
                </a:lnTo>
                <a:lnTo>
                  <a:pt x="6" y="250"/>
                </a:lnTo>
                <a:lnTo>
                  <a:pt x="0" y="252"/>
                </a:lnTo>
                <a:lnTo>
                  <a:pt x="0" y="62"/>
                </a:lnTo>
                <a:lnTo>
                  <a:pt x="560" y="0"/>
                </a:lnTo>
                <a:lnTo>
                  <a:pt x="1120" y="62"/>
                </a:lnTo>
                <a:lnTo>
                  <a:pt x="1120" y="252"/>
                </a:lnTo>
                <a:lnTo>
                  <a:pt x="1120" y="252"/>
                </a:lnTo>
                <a:close/>
              </a:path>
            </a:pathLst>
          </a:custGeom>
          <a:solidFill>
            <a:srgbClr val="969696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15"/>
          <p:cNvSpPr/>
          <p:nvPr/>
        </p:nvSpPr>
        <p:spPr>
          <a:xfrm>
            <a:off x="2862263" y="1298809"/>
            <a:ext cx="4536000" cy="288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80808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2718247" y="2882985"/>
            <a:ext cx="4824536" cy="1164554"/>
          </a:xfrm>
          <a:prstGeom prst="rect">
            <a:avLst/>
          </a:prstGeom>
          <a:effectLst/>
        </p:spPr>
        <p:txBody>
          <a:bodyPr lIns="36000" anchor="ctr" anchorCtr="1"/>
          <a:lstStyle>
            <a:lvl1pPr marL="358639" indent="-358639" algn="l" defTabSz="9563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051" indent="-298866" algn="l" defTabSz="95637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5464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3649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1835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30020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8206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6391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4577" indent="-239093" algn="l" defTabSz="9563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0">
              <a:spcBef>
                <a:spcPts val="600"/>
              </a:spcBef>
              <a:buNone/>
            </a:pPr>
            <a:r>
              <a:rPr lang="ru-RU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Москва</a:t>
            </a:r>
            <a:r>
              <a:rPr lang="ru-RU" sz="1800" b="1" dirty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GB" sz="1800" b="1" dirty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107045</a:t>
            </a:r>
            <a:br>
              <a:rPr lang="en-GB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Большой </a:t>
            </a:r>
            <a:r>
              <a:rPr lang="ru-RU" sz="1800" b="1" dirty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Головин пер., 12, </a:t>
            </a:r>
            <a:r>
              <a:rPr lang="en-US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стр</a:t>
            </a:r>
            <a:r>
              <a:rPr lang="ru-RU" sz="1800" b="1" dirty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. 2, </a:t>
            </a:r>
            <a:r>
              <a:rPr lang="ru-RU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офис 214</a:t>
            </a:r>
            <a:endParaRPr lang="ru-RU" sz="1800" b="1" dirty="0">
              <a:solidFill>
                <a:srgbClr val="2D2D8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2"/>
          <p:cNvSpPr/>
          <p:nvPr/>
        </p:nvSpPr>
        <p:spPr>
          <a:xfrm>
            <a:off x="2934271" y="1548024"/>
            <a:ext cx="4392488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defTabSz="0">
              <a:spcBef>
                <a:spcPts val="600"/>
              </a:spcBef>
            </a:pPr>
            <a:r>
              <a:rPr lang="en-US" sz="1800" b="1" dirty="0" err="1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www.cpartners.ru</a:t>
            </a:r>
            <a:r>
              <a:rPr lang="en-US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2D2D8A"/>
                </a:solidFill>
                <a:latin typeface="Arial" pitchFamily="34" charset="0"/>
                <a:cs typeface="Arial" pitchFamily="34" charset="0"/>
              </a:rPr>
              <a:t>info@cpartners.ru</a:t>
            </a:r>
          </a:p>
        </p:txBody>
      </p:sp>
    </p:spTree>
    <p:extLst>
      <p:ext uri="{BB962C8B-B14F-4D97-AF65-F5344CB8AC3E}">
        <p14:creationId xmlns:p14="http://schemas.microsoft.com/office/powerpoint/2010/main" val="327317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7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7&quot;&gt;&lt;elem m_fUsage=&quot;3.82346445184605830000E+000&quot;&gt;&lt;m_ppcolschidx val=&quot;0&quot;/&gt;&lt;m_rgb r=&quot;33&quot; g=&quot;66&quot; b=&quot;cc&quot;/&gt;&lt;/elem&gt;&lt;elem m_fUsage=&quot;2.84130738900000020000E+000&quot;&gt;&lt;m_ppcolschidx val=&quot;0&quot;/&gt;&lt;m_rgb r=&quot;0&quot; g=&quot;b0&quot; b=&quot;50&quot;/&gt;&lt;/elem&gt;&lt;elem m_fUsage=&quot;6.88845639477159160000E-001&quot;&gt;&lt;m_ppcolschidx val=&quot;0&quot;/&gt;&lt;m_rgb r=&quot;fd&quot; g=&quot;c5&quot; b=&quot;bb&quot;/&gt;&lt;/elem&gt;&lt;elem m_fUsage=&quot;6.75150933661687210000E-001&quot;&gt;&lt;m_ppcolschidx val=&quot;0&quot;/&gt;&lt;m_rgb r=&quot;33&quot; g=&quot;33&quot; b=&quot;99&quot;/&gt;&lt;/elem&gt;&lt;elem m_fUsage=&quot;6.31107976581000150000E-001&quot;&gt;&lt;m_ppcolschidx val=&quot;0&quot;/&gt;&lt;m_rgb r=&quot;34&quot; g=&quot;ef&quot; b=&quot;96&quot;/&gt;&lt;/elem&gt;&lt;elem m_fUsage=&quot;4.44815643313695720000E-001&quot;&gt;&lt;m_ppcolschidx val=&quot;0&quot;/&gt;&lt;m_rgb r=&quot;29&quot; g=&quot;17&quot; b=&quot;7a&quot;/&gt;&lt;/elem&gt;&lt;elem m_fUsage=&quot;3.13810596090000170000E-001&quot;&gt;&lt;m_ppcolschidx val=&quot;0&quot;/&gt;&lt;m_rgb r=&quot;f7&quot; g=&quot;bb&quot; b=&quot;6&quot;/&gt;&lt;/elem&gt;&lt;/m_vecMRU&gt;&lt;/m_mruColor&gt;&lt;m_mapectfillschemeMRU&gt;&lt;key val=&quot;0&quot;/&gt;&lt;elem&gt;&lt;m_nPartnerID val=&quot;530&quot;/&gt;&lt;m_nIndex val=&quot;2&quot;/&gt;&lt;/elem&gt;&lt;key val=&quot;1&quot;/&gt;&lt;elem&gt;&lt;m_nPartnerID val=&quot;530&quot;/&gt;&lt;m_nIndex val=&quot;2&quot;/&gt;&lt;/elem&gt;&lt;key val=&quot;3&quot;/&gt;&lt;elem&gt;&lt;m_nPartnerID val=&quot;530&quot;/&gt;&lt;m_nIndex val=&quot;2&quot;/&gt;&lt;/elem&gt;&lt;key val=&quot;4&quot;/&gt;&lt;elem&gt;&lt;m_nPartnerID val=&quot;530&quot;/&gt;&lt;m_nIndex val=&quot;2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21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ODa6_5x8E.A3HfQBTH6f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kG5Ov_LUOkfaARhtnyl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ihqmHXeUuan.2Q4wyRB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RaiBxX4qEiwV7vXEXxAa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r8zPUffP0WZl7Uyl38a3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bRk4cIsk.bzf1v_t_uy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UexdOLS_EW1JjItjx8Nt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4.N9pTlBkKyqP2meroyu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oeHnWYNAkSKdl2A61R6_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sXmcs1GE6cDRZxD4vxo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fDD73bCTkS5ooJEQANbE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foRnR1g10uI8HTmOKdH5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94uxGXadkaKKOsozlQrq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dgFzQt.0SJIhwlal7iT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yicR2dcEGdild0ux7nX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Uu0LUj0m0eJd4YCzHiSY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mJjOtaYUaMrsyj22GeA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iLDMwUQEeUhGxWJx_hF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lNphIvzk6DvyAOWVQPA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qQbYn140WwdysfX6pTY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73sfIl2EesYQWyf8SLa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OihfOxB7UamQt2gtar_C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z5Lb5MRky.mHJm96Wra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MNkHM0HkeX1rJHQfeiN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jv9Dwzeskqc5A17q7tqn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Sos75EBEe92AAtgp7aO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Agfpf_.0eUc4ymt9IKI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nrO8xtU4ki1jciida6Fd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_4Up6H5FEiB6VAozkv25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H7.3gtKUmvbPP1ZhCd6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cZuUaLYEyDTM0pbawE5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7gVHgoUG0qSa6DLW5cAt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_TOI_wh7EWnF1B7RCLif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_GUT4ihlUKt2yJa6LGe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_ym7VWuW0i_VAMZEjQkD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o.ENhNQEq4_59iGnd4d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_68JWHgbUSEH4bcchipD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QMX5Ff4ki5WZTCzJElz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lFV1FNekW3qTdhnv_Im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yL.iWMcd0efiLcz8Z7Mj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pJlw0nD_kykVtPsMpYLt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WNJgBu_0mFDlNn4ZYYa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lePKXi6UmMl6dd4sbCv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KHVdSZVEUyegph3LPyw7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w19moYu4UiMTRYXxc8jG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hlypZGPnEeY_PBidku5P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NFTGy3jk20Y7zRqOmFi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QfOdpZZ90a8HwBn9As3T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C_JnPvwSESUwnQkwDkSW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i0_.mu3Eetu16ajlyyS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CGLHAmSkqhlKpIesqow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.LTZ0adU2_0gwRXg12P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4a.8XhBkaMIosOnXTIv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K8kvFJZkOWEyJuH5ebu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cH72JvN06V_1qjS3PQs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hf1RTWJ0uOwpFqnHVdJ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2LQnuyo0usHiGy43KR1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3YXu_fsUqHN7kmGnwOE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_Uf0wEzkk.7djWyyFiHx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S9zX7Draki3sCEryLBj0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nS8zZ6gE2uTkDRV90AG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hBWN.syOUafgXTqZ281s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zkRZL.sk2Q2FjNBNegf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9y5YoEkS0GaZWrc1i9dl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XQDh84lCkmynz2GMtcB.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2E9gsWGEi5CmbujMsAD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FARQXTJykSTfb1MMtSbR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VnjNMIT0.FdT87NNOWU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EpEhiK3Em6dhcQpb0Lx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DRl5n3YD0W8slmo9vyt7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oCV3fLuXEasvOrK8s84x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xtrnJKq4UmjrllqzuMkn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z1R3_5h40uqRBlAvRMZm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h_xPu.hEeRMRWTMuyrB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1.2cfSyk0qUa7LgSt._v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YN67ZalMUm.KuzViDsEM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do_CzqJU.2Hi7x7LhNJ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Mre74e0kyVPwkjtO3nL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rIuFZVcmky0qMnxGNGkH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8UXB3SAbkSPvNFf2gQPd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hfmRBzEVkWGClZEYZ9eq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QD.eI3xu0ilTpRuOFLef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NUzd16v5kaX8GA8j6hPH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qcStxqAEkqC5DDkdcwlA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ugLOJrVkiym6Y6kv.qO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SnwkR4ae0uG_8KtoCvKF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XoaSGxG902qWtPiB1khQ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EjDjxcdFEO0d80YtHwpU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5hbzBmAM02Lxbh_R6BPb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31oeQTl00KNdGeNob7Au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ibu5k_LZ0.la51lFZw1X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Vu30xG65EGQqgjkLJlsw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CacpkeqC0KFJVFdatYPm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bZahlnerUyEj1FxDG8Yo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iwUqPF8u0aa1ZIVmSg_l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KfX7PMMU.P5CS6sbJiR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jTHXXCRaEqP7a3jsDx9u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3EIFKE8Eyk6Mt61T1Ym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9nFppOW0OMuGwvp.dX_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2snAB6WKUeMfSjxGNBNOQ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nQm_vAx_EejfzhvPg2cN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M.qTVvYkuS4QOZfz2P2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cqYZMrbgk2vkNsw8ULlb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0PqHrhkkKjKSCQjEpvu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dGWrcuVP06TdNJxIsq4n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QuLDG64UKMuOrOkcZWz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C6p766bEuNrIXXFlN0R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BZzP_klEG7EnSpP19zsQ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GDTB9XXCky592Y2.e_mg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lUTq9P1YUafdpfmW5HJO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vhS1j.HtkKMwnEFGBNmx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xBRogCGbUqz9q1viXxpe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pnhvzO7UiCXFEj07f43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7Hgot3m0.N7hEn9qMW0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hrzBsBL6UStfnJHXl2yY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xBrxijtkq_eDD3e5cm1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l0RrVSV0GYKp4t_GXsm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xRbGURv0Cw.tenObFl3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GIoVVWk9UKnHpnSqNgcr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Kb3RIw_DUaXZiI7Mgr_l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6uB7up50kCrFT.3XizCeg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8_SJJ810WtWKL5cjFKY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.PKifL9UGjWDq9W1_72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fKcz__m0KYeZczkDfNq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NH_c_K9S0SyZObOvahou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9KYYG8c0.pQNYLeNI5t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zAHUN8906RnyhAe9RRU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y0lb4zeki22846gHy0T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1beKr8FkW1dO9qVdEsN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PTH1NVLkeLtl597qNsh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1jYUux8hk.IR6.lMQMLI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NNCZY1paUaIc1VrWYVeb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4rzgCzrDUWI2c4m5amZV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iZ.V1KwUWfD5yUDUluo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h6UHFvmo0..1jJCKbM0r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6V78_w90uk6yT1GJz9P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TAOddcBP0iNHtP7APnd_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DyFtGwDB0yv14eMIrAkJ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w7oNl8whk2G3dhASlj1C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UDXGEe_E6pP_rKxmf9I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3PTzQnx6EqyD5ga8fAvP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lEUYsWo0ivzD7SfrAZT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UPQEayecEmoExwWiCeHy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OrR4yVsE0GhM_RG5trbr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502Gcyh_km.xIwQIX_Ei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Ms_mpRZ3ECykHgpM.BQ2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8U95K20iUKILhnCBMTdb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eDVIIXyr0GCmUPa7TZOv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eTeATQDCU.4.sIr_379K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qh_9jCg0aT59gUlH5f_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C89S9vIPkGT5exjkugv9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KSX.yr70OEC5WR7wCYX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PoYXcITxEGT.waKhJOCGg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Tp.bcZtiU2R5pfSRNaD4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0O8qHDTIkyNYraU5zU2v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WFWby8GkyU6TqZ7c2cW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6D3un3Lk2KEzhpZkm34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5SeqYpGki4lcRAh0JzQ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RbVuHRjEiruBRTfLNxw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uLPKJEjkqzp7dkbv8RG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TRL9XwnkG_ffug7ErVg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k5w6RXj06QBtgK78p94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GgMsvC7lU.zDIa4g0w_9g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SW6BAztL0WP8sxMYg58W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.IwyjWIEOBjw9wGJzmG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NenGNiXkqaWSVJYXQaL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idZeImwkWlvofXFxTlc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dhDhP94EOdmi_7oT3vE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8MD9I7_hUm5RwmUyoq1x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EDliJI1.0KPWTb3s34iC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bXjbPeOX0ui55MelaNAq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Hgw1VmG0UqSX95zWh_BW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7B5iGR.UOyPctw1_E8i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nomygUvc0.SwTYIzfVQa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yqoAjoW1Ui9CBUovgHL0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LmISa_qqk.04snDb4.lW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MGwC1v94kCtMiVKadmbC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ZiJKFcFECzD42ouAiHJ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mtKIFSSDkKGSXtAbJq6W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3KGjber1Emj028gHbeWQg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OQUr9_hU.hmKL4yKG.d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yjVXh_uECUHILxU3mLkg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U7DP03OSUOBxv5yy8ESvw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rPhZTQkUyXGitmRn3Zw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3GfNClxvU.W.3mKtnnn0Q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3lwLA5NR0iSSxN01xIXa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p_4IMnRY0qK.NNz05qEF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7uSGJOljkG._3A0SKDR1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rmiJW4oykWE5mwNRueko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ZiQkI0Pp0qRw8iWX9wVY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lnYaj8uBkuCk.oqdOo6i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36AJkhKTE6kQe4z24ISbg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eZ7EPO.02KnvKqOUN2Ag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2Hp74qVREa6z.psdZnOU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_odQTpxE2Vq_T05aULh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wnExn7H80a1Dyg2QKxfFg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Jg_ujnwAEm3CYLzHix9W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z35lktzkGivYeUuByoK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c8aWIc_02SUipN86Rn.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7hzTU7mk.neVqsTwlvm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0GEfAnIk2WUZAGyQeDJ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4uZmKoGEui2mrkuJWl_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EeeOcbM0ehqDT5MbxnNw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AV0QHpGwUqhAmZ2L4shD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rna55TgEGkhgQ8m3gIz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bLGWv7T0OsiKxJ5VANE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2UeIaF2E.EUUO0Xg9xmA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bLGWv7T0OsiKxJ5VANE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2UeIaF2E.EUUO0Xg9xm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bLGWv7T0OsiKxJ5VANE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2UeIaF2E.EUUO0Xg9xmA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VNWMaa2kiHHS975Vct9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fhIw_WAAk6GVePxtrWQt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ke0w5cSlUeHKRTrh5LER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wurSC4a4Uy2BiCYpTnQu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N5K2pf1BEWb1dS7DBtmb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rpUdYFwwk.FGuLCQsNFK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yMEy36rJUO_bBUExd.td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8INi2y5Eueqd3SGAUCb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fuMAXuWoEOkr8S7z4TKS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8pLEGg3i0engyuFimNhu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YO91_qXXk6x6qX29X8ZB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qdzl3XxUC9QAOCgwEdx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Cuknw.RREe5jX1RwbKFfw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9n1ar1nrUCPhAUNDTYd.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1hcdzWcEG5tyLSRNcw_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985YS5NZkyEzCKnreHfK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Z2enKbnpUuRLyLkMQkBTw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Ani5GlUUe3V4JVTDNys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jXjEj1cIUaThMywgCmdR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.4WgKaakqn3tKcqZkIv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A4egCZVCE.VkzLgB44SL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Mv8L6gU02OwacJch0RL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X3lJZugkOOFhBpEroV6Q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qNFManPS0ST1b89i7tZU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oo3AfuA.0SqFfXIfBIYz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HyjjBClECj8F.dUcbob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xO9aVNZPUWpFmMc46cDJw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fCXiQMv0OnPANqqRi87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34TWdJ5EyKHYEVrd8WV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3pLXc1y2EyDFIcAtiiAp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gQUu6Pl4E.pSl83wRWWu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YMk76R9bEa8.uTlu8qvfA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51V4evpUuLSoEk317qqw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werC3Qnk.wzIMgk.2JX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eXekAPWUCCQmPzvBSWO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_TleUE0zkad_.ZGIaTVU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J_QCTi6EWXakG7eJUsb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72ZPdPDEeNGzJa6RKaL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qQYiGGbU6Azv8e5NpvN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RMqp9QXEabjxM_U_czq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deEzN25nEiD5gk3r4npFg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sIp5OxSEOB.1OpX7KD3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aEu9wVB9UGsr9aVn.gOy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A9grA1e06_CXbjplT7s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_v_pBMA02qOupsO2OfO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foPcci60.g_Mre9ao3s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cHtAj1gdU2.WEqslFadw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8X42Cx5Z0Gb3cSbqinU4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Hjere21k0e2JvEMoTVeZ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3zI2HmtCUuhMtTkFpLJr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bLGWv7T0OsiKxJ5VANE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2UeIaF2E.EUUO0Xg9x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bLGWv7T0OsiKxJ5VANEQ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2UeIaF2E.EUUO0Xg9xmA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bLGWv7T0OsiKxJ5VANEQ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P2UeIaF2E.EUUO0Xg9xmA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fPn0OqHkudCHwe4QuQeg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DGR3aRW50.TT3buOtRe3w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SUjdWjJAkeMFfWRjuGxO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3vAXC4w406eHj6bySrM_Q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VKL45yztU.LdpVvVpDjfA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FTpKSnkkSQcJkw6rFRF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og1.kCDVk27w3ww_nWqPw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29as7eRwkCc7xx3bslbhQ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UexdOLS_EW1JjItjx8Ntw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4.N9pTlBkKyqP2meroyuA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oeHnWYNAkSKdl2A61R6_g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sXmcs1GE6cDRZxD4vxo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a9Kn_g76Em3eUDVGWc9Dg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GhKHD0XUO4njjlmWXZtw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lnW0sPa8kaCxDBqCnngIA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mRu3HWfUmFACOnu8Td7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4.RNL_SQkGoLcjGTNfov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OqHXM9AEOZwZos3Z3wt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xCTPUG9UmKeXTiZhLblg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Jufxz6On0C1_NgqcvINDw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A9H2feGskqj3sAeklsbzw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u81uk2Qg0eSi8DYaT4Q7Q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v1XISUTAEabT712XG7DjA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N51H4AdEi8i_SjqqCFig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0Du.jaCA0CXyElouN7lX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Q2Vxkrb8EqmAka2fNn6LQ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HsKMcaSo06BH8siVaWtvQ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VnjNMIT0.FdT87NNOWUA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hNlGQChBEy4M.8U4b3l2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UexdOLS_EW1JjItjx8Nt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4.N9pTlBkKyqP2meroyuA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oeHnWYNAkSKdl2A61R6_g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sXmcs1GE6cDRZxD4vxow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ihqmHXeUuan.2Q4wyRBw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gQtzanl0qlqsQlxGq0tA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9SNsRqoNkCTtb72KJrKAA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WgW_XI3lAEOc5_KqUWQX0A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ihqmHXeUuan.2Q4wyRBw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9SNsRqoNkCTtb72KJrKAA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UNq5K4hEuwwwFYL26Sfw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AIEqeWOkGb7jiXB.weG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TPsbiyikqjh86O6TtR1A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mWOnCf21Eu90xPXoH5ktw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WgW_XI3lAEOc5_KqUWQX0A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TMN_RcaMkeWnBhdOD0lig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XHO5klk90282KIM5SqKGA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feU1U2Fk6jYeACoH3Cfg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jRk8g4QEeUZTvcdLVLQQ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Ydmh60sZ0u8vnC2dYesGg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eMJD5SUE..8tDzYeyZDg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Eu6KaAy0iZJdeSoAPjSA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wXp6UvlWk.Nkjfgrp9CKA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c8j5C2hU.Nuj3f4OQS3A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hxKx.gVkEqDK8I65UTGHA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PxC0Nz5UKmf5Turn83lg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N6Ut_qLSkG_ySJ2EA1FMQ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PKYPWk9kq_ov074ep5ZA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ihqmHXeUuan.2Q4wyRBw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zfYKQStk2BamEI4Z_m.g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Qgnpp9V.nka9wgJFYekHVA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RC_8QnbqkO_FUrl.nYw9Q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ihqmHXeUuan.2Q4wyRBw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zfYKQStk2BamEI4Z_m.g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Qgnpp9V.nka9wgJFYekHVA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Yyp1odceEyml7sG1IGwMQ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bqVI8TIU2fBBAnk_0jaA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1ZSNtT1WEe1ZAWcg4udOA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h9UjCbUKUimD_S4w02A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quOB.3bVkSBIdOqTRJhiw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lHuf9P0E.BAJQhTxuH8g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cANmnHyEOtZPhLjUtlE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h9UjCbUKUimD_S4w02A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h9UjCbUKUimD_S4w02A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cANmnHyEOtZPhLjUtlEg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quOB.3bVkSBIdOqTRJhiw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ihqmHXeUuan.2Q4wyRBw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Bw5Je_Wwkq2Tm4xieEtmw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wQZsU0ZECulwlhQOpHYg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wQZsU0ZECulwlhQOpHY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rgbClr val="00206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14311</TotalTime>
  <Words>2355</Words>
  <Application>Microsoft Macintosh PowerPoint</Application>
  <PresentationFormat>Другой</PresentationFormat>
  <Paragraphs>467</Paragraphs>
  <Slides>18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Office Theme</vt:lpstr>
      <vt:lpstr>think-cell Slide</vt:lpstr>
      <vt:lpstr>Диаграмма</vt:lpstr>
      <vt:lpstr>«Продавать поздно развивать»    -  Где поставить нужный знак ?  </vt:lpstr>
      <vt:lpstr>Содержание</vt:lpstr>
      <vt:lpstr>Структура телеком рынка РФ: большие уже слишком велики ?</vt:lpstr>
      <vt:lpstr>Основные тенденции телекоммуникационного рынка РФ:  Все еще быстрее инфляции ? </vt:lpstr>
      <vt:lpstr>Тенденции в области ШПД и КТВ (1)</vt:lpstr>
      <vt:lpstr>Основные тенденции в области ШПД и КТВ (2)</vt:lpstr>
      <vt:lpstr>Развитие новых услуг со стороны телеком операторов – много направлений поддержать рост, но есть ли новый бизнес ? </vt:lpstr>
      <vt:lpstr>Содержание</vt:lpstr>
      <vt:lpstr>Динамика мультипликатора EV/EBITDA по сделкам</vt:lpstr>
      <vt:lpstr>M&amp;A активность основных игроков снижается</vt:lpstr>
      <vt:lpstr>Присутствие «Большой Тройки» и Эр-Телеком на рынке фиксированной связи по регионам России</vt:lpstr>
      <vt:lpstr>Содержание</vt:lpstr>
      <vt:lpstr>Возможные формы продажи</vt:lpstr>
      <vt:lpstr>Подготовка и реализация процесса продажи актива</vt:lpstr>
      <vt:lpstr>Презентация PowerPoint</vt:lpstr>
      <vt:lpstr>Презентация PowerPoint</vt:lpstr>
      <vt:lpstr>Некоторые клиенты</vt:lpstr>
      <vt:lpstr>Вопросы 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Предложение для акционеров по представлению их интересов</dc:title>
  <dc:creator>Dmitry Ilyin</dc:creator>
  <cp:lastModifiedBy>George Nikolsky</cp:lastModifiedBy>
  <cp:revision>814</cp:revision>
  <cp:lastPrinted>2013-04-25T17:34:48Z</cp:lastPrinted>
  <dcterms:created xsi:type="dcterms:W3CDTF">2011-04-06T20:06:25Z</dcterms:created>
  <dcterms:modified xsi:type="dcterms:W3CDTF">2013-05-23T20:10:49Z</dcterms:modified>
</cp:coreProperties>
</file>