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369" r:id="rId5"/>
    <p:sldId id="394" r:id="rId6"/>
    <p:sldId id="395" r:id="rId7"/>
    <p:sldId id="406" r:id="rId8"/>
    <p:sldId id="404" r:id="rId9"/>
    <p:sldId id="405" r:id="rId10"/>
    <p:sldId id="384" r:id="rId11"/>
    <p:sldId id="383" r:id="rId12"/>
    <p:sldId id="407" r:id="rId13"/>
    <p:sldId id="399" r:id="rId14"/>
    <p:sldId id="373" r:id="rId15"/>
    <p:sldId id="385" r:id="rId16"/>
    <p:sldId id="408" r:id="rId17"/>
    <p:sldId id="411" r:id="rId18"/>
    <p:sldId id="37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38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-1242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7D1FE-443C-4CA8-B89C-F9F85662C0E4}" type="doc">
      <dgm:prSet loTypeId="urn:microsoft.com/office/officeart/2005/8/layout/matrix1" loCatId="matrix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B1D954A-AD0F-425C-A12D-179DA002FFAE}">
      <dgm:prSet phldrT="[Text]"/>
      <dgm:spPr>
        <a:noFill/>
      </dgm:spPr>
      <dgm:t>
        <a:bodyPr/>
        <a:lstStyle/>
        <a:p>
          <a:endParaRPr lang="en-US" dirty="0"/>
        </a:p>
      </dgm:t>
    </dgm:pt>
    <dgm:pt modelId="{047E9B42-7B36-43B8-B95F-614B5ECD0348}" type="sibTrans" cxnId="{609900F6-2D7A-48C5-9B8C-BC346429400F}">
      <dgm:prSet/>
      <dgm:spPr/>
      <dgm:t>
        <a:bodyPr/>
        <a:lstStyle/>
        <a:p>
          <a:endParaRPr lang="en-US"/>
        </a:p>
      </dgm:t>
    </dgm:pt>
    <dgm:pt modelId="{A05A91F7-77A8-48BC-883D-538A9E409BDC}" type="parTrans" cxnId="{609900F6-2D7A-48C5-9B8C-BC346429400F}">
      <dgm:prSet/>
      <dgm:spPr/>
      <dgm:t>
        <a:bodyPr/>
        <a:lstStyle/>
        <a:p>
          <a:endParaRPr lang="en-US"/>
        </a:p>
      </dgm:t>
    </dgm:pt>
    <dgm:pt modelId="{72CB80B8-0002-4911-8DED-FC02F8AE4E3C}" type="pres">
      <dgm:prSet presAssocID="{6CF7D1FE-443C-4CA8-B89C-F9F85662C0E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345ED2-C436-4632-9662-A2EA53E0CF23}" type="pres">
      <dgm:prSet presAssocID="{6CF7D1FE-443C-4CA8-B89C-F9F85662C0E4}" presName="matrix" presStyleCnt="0"/>
      <dgm:spPr/>
      <dgm:t>
        <a:bodyPr/>
        <a:lstStyle/>
        <a:p>
          <a:endParaRPr lang="en-US"/>
        </a:p>
      </dgm:t>
    </dgm:pt>
    <dgm:pt modelId="{D0ABED78-9DFE-4179-B763-05CBE2B318A2}" type="pres">
      <dgm:prSet presAssocID="{6CF7D1FE-443C-4CA8-B89C-F9F85662C0E4}" presName="tile1" presStyleLbl="node1" presStyleIdx="0" presStyleCnt="4"/>
      <dgm:spPr/>
      <dgm:t>
        <a:bodyPr/>
        <a:lstStyle/>
        <a:p>
          <a:endParaRPr lang="en-US"/>
        </a:p>
      </dgm:t>
    </dgm:pt>
    <dgm:pt modelId="{D1A1FD59-CF4A-4F67-88FB-0CFA8F70B338}" type="pres">
      <dgm:prSet presAssocID="{6CF7D1FE-443C-4CA8-B89C-F9F85662C0E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7011E4-74CD-4063-B4FE-D299DEF2982E}" type="pres">
      <dgm:prSet presAssocID="{6CF7D1FE-443C-4CA8-B89C-F9F85662C0E4}" presName="tile2" presStyleLbl="node1" presStyleIdx="1" presStyleCnt="4"/>
      <dgm:spPr/>
      <dgm:t>
        <a:bodyPr/>
        <a:lstStyle/>
        <a:p>
          <a:endParaRPr lang="en-US"/>
        </a:p>
      </dgm:t>
    </dgm:pt>
    <dgm:pt modelId="{DF3C3630-418F-4DB7-BCA1-4CFECD156542}" type="pres">
      <dgm:prSet presAssocID="{6CF7D1FE-443C-4CA8-B89C-F9F85662C0E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482BB5-7967-423F-905A-9B567D736E90}" type="pres">
      <dgm:prSet presAssocID="{6CF7D1FE-443C-4CA8-B89C-F9F85662C0E4}" presName="tile3" presStyleLbl="node1" presStyleIdx="2" presStyleCnt="4"/>
      <dgm:spPr/>
      <dgm:t>
        <a:bodyPr/>
        <a:lstStyle/>
        <a:p>
          <a:endParaRPr lang="en-US"/>
        </a:p>
      </dgm:t>
    </dgm:pt>
    <dgm:pt modelId="{97C4DFE7-A2D4-450E-8881-38A5880CEB3C}" type="pres">
      <dgm:prSet presAssocID="{6CF7D1FE-443C-4CA8-B89C-F9F85662C0E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A28956-44A8-4918-B1D4-3445C4860F7D}" type="pres">
      <dgm:prSet presAssocID="{6CF7D1FE-443C-4CA8-B89C-F9F85662C0E4}" presName="tile4" presStyleLbl="node1" presStyleIdx="3" presStyleCnt="4"/>
      <dgm:spPr/>
      <dgm:t>
        <a:bodyPr/>
        <a:lstStyle/>
        <a:p>
          <a:endParaRPr lang="en-US"/>
        </a:p>
      </dgm:t>
    </dgm:pt>
    <dgm:pt modelId="{3B7E6BA0-85EC-4F91-B53A-A803B23776FB}" type="pres">
      <dgm:prSet presAssocID="{6CF7D1FE-443C-4CA8-B89C-F9F85662C0E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8067A0-5D05-4702-9DF8-913D96856DEE}" type="pres">
      <dgm:prSet presAssocID="{6CF7D1FE-443C-4CA8-B89C-F9F85662C0E4}" presName="centerTile" presStyleLbl="fgShp" presStyleIdx="0" presStyleCnt="1" custScaleX="36232" custScaleY="2989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A362885-E534-4ED3-BBDB-B4BBCD835B9D}" type="presOf" srcId="{FB1D954A-AD0F-425C-A12D-179DA002FFAE}" destId="{658067A0-5D05-4702-9DF8-913D96856DEE}" srcOrd="0" destOrd="0" presId="urn:microsoft.com/office/officeart/2005/8/layout/matrix1"/>
    <dgm:cxn modelId="{609900F6-2D7A-48C5-9B8C-BC346429400F}" srcId="{6CF7D1FE-443C-4CA8-B89C-F9F85662C0E4}" destId="{FB1D954A-AD0F-425C-A12D-179DA002FFAE}" srcOrd="0" destOrd="0" parTransId="{A05A91F7-77A8-48BC-883D-538A9E409BDC}" sibTransId="{047E9B42-7B36-43B8-B95F-614B5ECD0348}"/>
    <dgm:cxn modelId="{670ECBFD-C94E-41C1-9107-AC3DC4D2D3C6}" type="presOf" srcId="{6CF7D1FE-443C-4CA8-B89C-F9F85662C0E4}" destId="{72CB80B8-0002-4911-8DED-FC02F8AE4E3C}" srcOrd="0" destOrd="0" presId="urn:microsoft.com/office/officeart/2005/8/layout/matrix1"/>
    <dgm:cxn modelId="{95D8DAD1-071E-4DB7-937F-BD7BC83114D7}" type="presParOf" srcId="{72CB80B8-0002-4911-8DED-FC02F8AE4E3C}" destId="{67345ED2-C436-4632-9662-A2EA53E0CF23}" srcOrd="0" destOrd="0" presId="urn:microsoft.com/office/officeart/2005/8/layout/matrix1"/>
    <dgm:cxn modelId="{E820180D-7393-4116-BB48-EB4EAD14DCC2}" type="presParOf" srcId="{67345ED2-C436-4632-9662-A2EA53E0CF23}" destId="{D0ABED78-9DFE-4179-B763-05CBE2B318A2}" srcOrd="0" destOrd="0" presId="urn:microsoft.com/office/officeart/2005/8/layout/matrix1"/>
    <dgm:cxn modelId="{6BB16989-1CD0-487D-972C-2D96673447ED}" type="presParOf" srcId="{67345ED2-C436-4632-9662-A2EA53E0CF23}" destId="{D1A1FD59-CF4A-4F67-88FB-0CFA8F70B338}" srcOrd="1" destOrd="0" presId="urn:microsoft.com/office/officeart/2005/8/layout/matrix1"/>
    <dgm:cxn modelId="{57C4F06F-A647-43ED-BF7A-55376E43D8B4}" type="presParOf" srcId="{67345ED2-C436-4632-9662-A2EA53E0CF23}" destId="{187011E4-74CD-4063-B4FE-D299DEF2982E}" srcOrd="2" destOrd="0" presId="urn:microsoft.com/office/officeart/2005/8/layout/matrix1"/>
    <dgm:cxn modelId="{04B93263-50E5-4990-8442-77CCA476D2B7}" type="presParOf" srcId="{67345ED2-C436-4632-9662-A2EA53E0CF23}" destId="{DF3C3630-418F-4DB7-BCA1-4CFECD156542}" srcOrd="3" destOrd="0" presId="urn:microsoft.com/office/officeart/2005/8/layout/matrix1"/>
    <dgm:cxn modelId="{7E159A51-3624-4A9A-B5A5-BB574C85AF1C}" type="presParOf" srcId="{67345ED2-C436-4632-9662-A2EA53E0CF23}" destId="{B3482BB5-7967-423F-905A-9B567D736E90}" srcOrd="4" destOrd="0" presId="urn:microsoft.com/office/officeart/2005/8/layout/matrix1"/>
    <dgm:cxn modelId="{F50A76BB-9BCF-4D98-B7BC-C26CEE95D84B}" type="presParOf" srcId="{67345ED2-C436-4632-9662-A2EA53E0CF23}" destId="{97C4DFE7-A2D4-450E-8881-38A5880CEB3C}" srcOrd="5" destOrd="0" presId="urn:microsoft.com/office/officeart/2005/8/layout/matrix1"/>
    <dgm:cxn modelId="{F0EA78C0-EFA9-4184-8926-74AD08EFBD12}" type="presParOf" srcId="{67345ED2-C436-4632-9662-A2EA53E0CF23}" destId="{2AA28956-44A8-4918-B1D4-3445C4860F7D}" srcOrd="6" destOrd="0" presId="urn:microsoft.com/office/officeart/2005/8/layout/matrix1"/>
    <dgm:cxn modelId="{6187E8FE-791C-4FDE-9C48-D135F7DABD59}" type="presParOf" srcId="{67345ED2-C436-4632-9662-A2EA53E0CF23}" destId="{3B7E6BA0-85EC-4F91-B53A-A803B23776FB}" srcOrd="7" destOrd="0" presId="urn:microsoft.com/office/officeart/2005/8/layout/matrix1"/>
    <dgm:cxn modelId="{887E323A-0C07-4332-8A4D-CE6895D3D55E}" type="presParOf" srcId="{72CB80B8-0002-4911-8DED-FC02F8AE4E3C}" destId="{658067A0-5D05-4702-9DF8-913D96856DE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BED78-9DFE-4179-B763-05CBE2B318A2}">
      <dsp:nvSpPr>
        <dsp:cNvPr id="0" name=""/>
        <dsp:cNvSpPr/>
      </dsp:nvSpPr>
      <dsp:spPr>
        <a:xfrm rot="16200000">
          <a:off x="520700" y="-520700"/>
          <a:ext cx="2463799" cy="3505200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7011E4-74CD-4063-B4FE-D299DEF2982E}">
      <dsp:nvSpPr>
        <dsp:cNvPr id="0" name=""/>
        <dsp:cNvSpPr/>
      </dsp:nvSpPr>
      <dsp:spPr>
        <a:xfrm>
          <a:off x="3505200" y="0"/>
          <a:ext cx="3505200" cy="2463799"/>
        </a:xfrm>
        <a:prstGeom prst="round1Rect">
          <a:avLst/>
        </a:prstGeom>
        <a:gradFill rotWithShape="0">
          <a:gsLst>
            <a:gs pos="0">
              <a:schemeClr val="accent3">
                <a:hueOff val="2605403"/>
                <a:satOff val="4931"/>
                <a:lumOff val="-320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2605403"/>
                <a:satOff val="4931"/>
                <a:lumOff val="-320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482BB5-7967-423F-905A-9B567D736E90}">
      <dsp:nvSpPr>
        <dsp:cNvPr id="0" name=""/>
        <dsp:cNvSpPr/>
      </dsp:nvSpPr>
      <dsp:spPr>
        <a:xfrm rot="10800000">
          <a:off x="0" y="2463799"/>
          <a:ext cx="3505200" cy="2463799"/>
        </a:xfrm>
        <a:prstGeom prst="round1Rect">
          <a:avLst/>
        </a:prstGeom>
        <a:gradFill rotWithShape="0">
          <a:gsLst>
            <a:gs pos="0">
              <a:schemeClr val="accent3">
                <a:hueOff val="5210805"/>
                <a:satOff val="9861"/>
                <a:lumOff val="-640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5210805"/>
                <a:satOff val="9861"/>
                <a:lumOff val="-640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A28956-44A8-4918-B1D4-3445C4860F7D}">
      <dsp:nvSpPr>
        <dsp:cNvPr id="0" name=""/>
        <dsp:cNvSpPr/>
      </dsp:nvSpPr>
      <dsp:spPr>
        <a:xfrm rot="5400000">
          <a:off x="4025900" y="1943099"/>
          <a:ext cx="2463799" cy="3505200"/>
        </a:xfrm>
        <a:prstGeom prst="round1Rect">
          <a:avLst/>
        </a:prstGeom>
        <a:gradFill rotWithShape="0">
          <a:gsLst>
            <a:gs pos="0">
              <a:schemeClr val="accent3">
                <a:hueOff val="7816208"/>
                <a:satOff val="14792"/>
                <a:lumOff val="-960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7816208"/>
                <a:satOff val="14792"/>
                <a:lumOff val="-960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8067A0-5D05-4702-9DF8-913D96856DEE}">
      <dsp:nvSpPr>
        <dsp:cNvPr id="0" name=""/>
        <dsp:cNvSpPr/>
      </dsp:nvSpPr>
      <dsp:spPr>
        <a:xfrm>
          <a:off x="3124198" y="2279649"/>
          <a:ext cx="762002" cy="368301"/>
        </a:xfrm>
        <a:prstGeom prst="round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3142177" y="2297628"/>
        <a:ext cx="726044" cy="332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6C649-FFEB-F64F-8FB8-EEC23F522C9D}" type="datetimeFigureOut">
              <a:rPr lang="en-US" smtClean="0"/>
              <a:t>5/20/2013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48B3D-263B-C44C-BCCF-6B39677B3C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13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8244" indent="-168244">
              <a:buFont typeface="Arial"/>
              <a:buChar char="•"/>
            </a:pP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123A8-99CA-4DD3-A7C0-9B890AC60DC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40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69490" indent="-169490">
              <a:buFont typeface="Arial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BB27F-1491-4946-B823-D0322472BBC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ti_PP_titlep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9144000" cy="4291584"/>
          </a:xfrm>
          <a:prstGeom prst="rect">
            <a:avLst/>
          </a:prstGeom>
        </p:spPr>
      </p:pic>
      <p:sp>
        <p:nvSpPr>
          <p:cNvPr id="8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433270" y="919297"/>
            <a:ext cx="5319712" cy="539750"/>
          </a:xfrm>
          <a:prstGeom prst="rect">
            <a:avLst/>
          </a:prstGeom>
        </p:spPr>
        <p:txBody>
          <a:bodyPr anchor="t"/>
          <a:lstStyle>
            <a:lvl1pPr algn="l"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433270" y="1602771"/>
            <a:ext cx="5332941" cy="512767"/>
          </a:xfrm>
        </p:spPr>
        <p:txBody>
          <a:bodyPr/>
          <a:lstStyle>
            <a:lvl1pPr marL="0" indent="0" algn="l">
              <a:buFont typeface="Wingdings" pitchFamily="-106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437437" y="6460065"/>
            <a:ext cx="5376863" cy="228600"/>
          </a:xfrm>
        </p:spPr>
        <p:txBody>
          <a:bodyPr/>
          <a:lstStyle>
            <a:lvl1pPr algn="l">
              <a:buNone/>
              <a:defRPr sz="1100">
                <a:solidFill>
                  <a:schemeClr val="bg2"/>
                </a:solidFill>
              </a:defRPr>
            </a:lvl1pPr>
            <a:lvl2pPr algn="r">
              <a:buNone/>
              <a:defRPr sz="1100">
                <a:solidFill>
                  <a:srgbClr val="595959"/>
                </a:solidFill>
              </a:defRPr>
            </a:lvl2pPr>
            <a:lvl3pPr algn="r">
              <a:buNone/>
              <a:defRPr sz="1100">
                <a:solidFill>
                  <a:srgbClr val="595959"/>
                </a:solidFill>
              </a:defRPr>
            </a:lvl3pPr>
            <a:lvl4pPr algn="r">
              <a:buNone/>
              <a:defRPr sz="1100">
                <a:solidFill>
                  <a:srgbClr val="595959"/>
                </a:solidFill>
              </a:defRPr>
            </a:lvl4pPr>
            <a:lvl5pPr algn="r">
              <a:buNone/>
              <a:defRPr sz="11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437" y="4111761"/>
            <a:ext cx="2675890" cy="1261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bti_PP_bottom_bar4.png"/>
          <p:cNvPicPr>
            <a:picLocks noChangeAspect="1"/>
          </p:cNvPicPr>
          <p:nvPr userDrawn="1"/>
        </p:nvPicPr>
        <p:blipFill>
          <a:blip r:embed="rId2"/>
          <a:srcRect l="45025" t="-3723" b="86211"/>
          <a:stretch>
            <a:fillRect/>
          </a:stretch>
        </p:blipFill>
        <p:spPr>
          <a:xfrm>
            <a:off x="0" y="6619858"/>
            <a:ext cx="7335326" cy="238142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0632" y="129822"/>
            <a:ext cx="7753350" cy="647397"/>
          </a:xfrm>
          <a:prstGeom prst="rect">
            <a:avLst/>
          </a:prstGeom>
        </p:spPr>
        <p:txBody>
          <a:bodyPr anchor="b" anchorCtr="0"/>
          <a:lstStyle>
            <a:lvl1pPr algn="l">
              <a:defRPr sz="2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682178" y="6667016"/>
            <a:ext cx="40351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dirty="0" smtClean="0">
                <a:solidFill>
                  <a:schemeClr val="bg1"/>
                </a:solidFill>
                <a:latin typeface="Arial"/>
                <a:cs typeface="Arial"/>
              </a:rPr>
              <a:t>Company Confidential. Distribution of this document is not permitted without written authorization. </a:t>
            </a:r>
          </a:p>
        </p:txBody>
      </p:sp>
      <p:pic>
        <p:nvPicPr>
          <p:cNvPr id="10" name="Picture 9" descr="bti_logo_rgb_150dpi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74214" y="6241142"/>
            <a:ext cx="1043076" cy="423649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6685492"/>
            <a:ext cx="504825" cy="20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>
              <a:defRPr/>
            </a:pPr>
            <a:fld id="{6F15C002-0E31-4EB0-8F41-E97D394566EF}" type="slidenum">
              <a:rPr lang="en-US" sz="1100" b="0" i="0">
                <a:solidFill>
                  <a:schemeClr val="bg1"/>
                </a:solidFill>
                <a:latin typeface="Arial"/>
                <a:cs typeface="Arial"/>
              </a:rPr>
              <a:pPr algn="ctr">
                <a:defRPr/>
              </a:pPr>
              <a:t>‹#›</a:t>
            </a:fld>
            <a:endParaRPr lang="en-US" sz="11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ti_PP_bottom_bar4.png"/>
          <p:cNvPicPr>
            <a:picLocks noChangeAspect="1"/>
          </p:cNvPicPr>
          <p:nvPr userDrawn="1"/>
        </p:nvPicPr>
        <p:blipFill>
          <a:blip r:embed="rId2"/>
          <a:srcRect l="45025" t="-3723" b="86211"/>
          <a:stretch>
            <a:fillRect/>
          </a:stretch>
        </p:blipFill>
        <p:spPr>
          <a:xfrm>
            <a:off x="0" y="6619858"/>
            <a:ext cx="7335326" cy="23814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14325" y="1627632"/>
            <a:ext cx="4038600" cy="4525963"/>
          </a:xfrm>
        </p:spPr>
        <p:txBody>
          <a:bodyPr/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 sz="2000"/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Char char="•"/>
              <a:tabLst/>
              <a:defRPr sz="1800"/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Verdana" pitchFamily="34" charset="0"/>
              <a:buChar char="―"/>
              <a:tabLst/>
              <a:defRPr sz="1600"/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Verdana" pitchFamily="34" charset="0"/>
              <a:buChar char="―"/>
              <a:tabLst/>
              <a:defRPr sz="1400"/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Verdana" pitchFamily="34" charset="0"/>
              <a:buChar char="―"/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05325" y="1627632"/>
            <a:ext cx="4038600" cy="4525963"/>
          </a:xfrm>
        </p:spPr>
        <p:txBody>
          <a:bodyPr/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 sz="2000"/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Char char="•"/>
              <a:tabLst/>
              <a:defRPr sz="1800"/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Verdana" pitchFamily="34" charset="0"/>
              <a:buChar char="―"/>
              <a:tabLst/>
              <a:defRPr sz="1600"/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Verdana" pitchFamily="34" charset="0"/>
              <a:buChar char="―"/>
              <a:tabLst/>
              <a:defRPr sz="1400"/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Verdana" pitchFamily="34" charset="0"/>
              <a:buChar char="―"/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82178" y="6667016"/>
            <a:ext cx="40351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dirty="0" smtClean="0">
                <a:solidFill>
                  <a:schemeClr val="bg1"/>
                </a:solidFill>
                <a:latin typeface="Arial"/>
                <a:cs typeface="Arial"/>
              </a:rPr>
              <a:t>Company Confidential. Distribution of this document is not permitted without written authorization. </a:t>
            </a:r>
          </a:p>
        </p:txBody>
      </p:sp>
      <p:pic>
        <p:nvPicPr>
          <p:cNvPr id="11" name="Picture 10" descr="bti_logo_rgb_150dpi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74214" y="6241142"/>
            <a:ext cx="1043076" cy="423649"/>
          </a:xfrm>
          <a:prstGeom prst="rect">
            <a:avLst/>
          </a:prstGeom>
        </p:spPr>
      </p:pic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0" y="6685492"/>
            <a:ext cx="504825" cy="20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>
              <a:defRPr/>
            </a:pPr>
            <a:fld id="{6F15C002-0E31-4EB0-8F41-E97D394566EF}" type="slidenum">
              <a:rPr lang="en-US" sz="1100" b="0" i="0">
                <a:solidFill>
                  <a:schemeClr val="bg1"/>
                </a:solidFill>
                <a:latin typeface="Arial"/>
                <a:cs typeface="Arial"/>
              </a:rPr>
              <a:pPr algn="ctr">
                <a:defRPr/>
              </a:pPr>
              <a:t>‹#›</a:t>
            </a:fld>
            <a:endParaRPr lang="en-US" sz="11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80632" y="129822"/>
            <a:ext cx="7753350" cy="647397"/>
          </a:xfrm>
          <a:prstGeom prst="rect">
            <a:avLst/>
          </a:prstGeom>
        </p:spPr>
        <p:txBody>
          <a:bodyPr anchor="b" anchorCtr="0"/>
          <a:lstStyle>
            <a:lvl1pPr algn="l"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ti_PP_bottom_bar4.png"/>
          <p:cNvPicPr>
            <a:picLocks noChangeAspect="1"/>
          </p:cNvPicPr>
          <p:nvPr userDrawn="1"/>
        </p:nvPicPr>
        <p:blipFill>
          <a:blip r:embed="rId2"/>
          <a:srcRect l="45025" t="-3723" b="86211"/>
          <a:stretch>
            <a:fillRect/>
          </a:stretch>
        </p:blipFill>
        <p:spPr>
          <a:xfrm>
            <a:off x="0" y="6619858"/>
            <a:ext cx="7335326" cy="238142"/>
          </a:xfrm>
          <a:prstGeom prst="rect">
            <a:avLst/>
          </a:prstGeom>
        </p:spPr>
      </p:pic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330199" y="1627632"/>
            <a:ext cx="841586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199" y="5752367"/>
            <a:ext cx="8415868" cy="674234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82178" y="6667016"/>
            <a:ext cx="40351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dirty="0" smtClean="0">
                <a:solidFill>
                  <a:schemeClr val="bg1"/>
                </a:solidFill>
                <a:latin typeface="Arial"/>
                <a:cs typeface="Arial"/>
              </a:rPr>
              <a:t>Company Confidential. Distribution of this document is not permitted without written authorization. </a:t>
            </a:r>
          </a:p>
        </p:txBody>
      </p:sp>
      <p:pic>
        <p:nvPicPr>
          <p:cNvPr id="12" name="Picture 11" descr="bti_logo_rgb_150dpi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74214" y="6241142"/>
            <a:ext cx="1043076" cy="423649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0" y="6685492"/>
            <a:ext cx="504825" cy="20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>
              <a:defRPr/>
            </a:pPr>
            <a:fld id="{6F15C002-0E31-4EB0-8F41-E97D394566EF}" type="slidenum">
              <a:rPr lang="en-US" sz="1100" b="0" i="0">
                <a:solidFill>
                  <a:schemeClr val="bg1"/>
                </a:solidFill>
                <a:latin typeface="Arial"/>
                <a:cs typeface="Arial"/>
              </a:rPr>
              <a:pPr algn="ctr">
                <a:defRPr/>
              </a:pPr>
              <a:t>‹#›</a:t>
            </a:fld>
            <a:endParaRPr lang="en-US" sz="11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80632" y="129822"/>
            <a:ext cx="7753350" cy="647397"/>
          </a:xfrm>
          <a:prstGeom prst="rect">
            <a:avLst/>
          </a:prstGeom>
        </p:spPr>
        <p:txBody>
          <a:bodyPr anchor="b" anchorCtr="0"/>
          <a:lstStyle>
            <a:lvl1pPr algn="l"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ti_PP_bottom_bar4.png"/>
          <p:cNvPicPr>
            <a:picLocks noChangeAspect="1"/>
          </p:cNvPicPr>
          <p:nvPr userDrawn="1"/>
        </p:nvPicPr>
        <p:blipFill>
          <a:blip r:embed="rId2"/>
          <a:srcRect l="45025" t="-3723" b="86211"/>
          <a:stretch>
            <a:fillRect/>
          </a:stretch>
        </p:blipFill>
        <p:spPr>
          <a:xfrm>
            <a:off x="0" y="6619858"/>
            <a:ext cx="7335326" cy="23814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682178" y="6667016"/>
            <a:ext cx="40351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0" dirty="0" smtClean="0">
                <a:solidFill>
                  <a:schemeClr val="bg1"/>
                </a:solidFill>
                <a:latin typeface="Arial"/>
                <a:cs typeface="Arial"/>
              </a:rPr>
              <a:t>Company Confidential. Distribution of this document is not permitted without written authorization. </a:t>
            </a:r>
          </a:p>
        </p:txBody>
      </p:sp>
      <p:pic>
        <p:nvPicPr>
          <p:cNvPr id="12" name="Picture 11" descr="bti_logo_rgb_150dpi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74214" y="6241142"/>
            <a:ext cx="1043076" cy="423649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0" y="6685492"/>
            <a:ext cx="504825" cy="20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>
              <a:defRPr/>
            </a:pPr>
            <a:fld id="{6F15C002-0E31-4EB0-8F41-E97D394566EF}" type="slidenum">
              <a:rPr lang="en-US" sz="1100" b="0" i="0">
                <a:solidFill>
                  <a:schemeClr val="bg1"/>
                </a:solidFill>
                <a:latin typeface="Arial"/>
                <a:cs typeface="Arial"/>
              </a:rPr>
              <a:pPr algn="ctr">
                <a:defRPr/>
              </a:pPr>
              <a:t>‹#›</a:t>
            </a:fld>
            <a:endParaRPr lang="en-US" sz="11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80632" y="129822"/>
            <a:ext cx="7753350" cy="647397"/>
          </a:xfrm>
          <a:prstGeom prst="rect">
            <a:avLst/>
          </a:prstGeom>
        </p:spPr>
        <p:txBody>
          <a:bodyPr anchor="b" anchorCtr="0"/>
          <a:lstStyle>
            <a:lvl1pPr algn="l"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ti_PP_insidepg_trans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934791"/>
            <a:ext cx="8212667" cy="1796873"/>
          </a:xfrm>
          <a:prstGeom prst="rect">
            <a:avLst/>
          </a:prstGeom>
        </p:spPr>
      </p:pic>
      <p:pic>
        <p:nvPicPr>
          <p:cNvPr id="7" name="Picture 6" descr="bti_PP_arches2.png"/>
          <p:cNvPicPr>
            <a:picLocks noChangeAspect="1"/>
          </p:cNvPicPr>
          <p:nvPr userDrawn="1"/>
        </p:nvPicPr>
        <p:blipFill>
          <a:blip r:embed="rId3"/>
          <a:srcRect t="35584" r="73277" b="50000"/>
          <a:stretch>
            <a:fillRect/>
          </a:stretch>
        </p:blipFill>
        <p:spPr>
          <a:xfrm>
            <a:off x="0" y="5869351"/>
            <a:ext cx="2443531" cy="988649"/>
          </a:xfrm>
          <a:prstGeom prst="rect">
            <a:avLst/>
          </a:prstGeom>
        </p:spPr>
      </p:pic>
      <p:sp>
        <p:nvSpPr>
          <p:cNvPr id="8" name="Rectangle 1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65754" y="2304153"/>
            <a:ext cx="7280781" cy="833274"/>
          </a:xfrm>
          <a:prstGeom prst="rect">
            <a:avLst/>
          </a:prstGeom>
        </p:spPr>
        <p:txBody>
          <a:bodyPr anchor="b" anchorCtr="0"/>
          <a:lstStyle>
            <a:lvl1pPr algn="l"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title style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1169459" y="3074149"/>
            <a:ext cx="7315557" cy="51276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-106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-106" charset="2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Click to edit Master subtitle style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10" name="Picture 9" descr="bti_logo_rgb_150dpi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47000" y="6241142"/>
            <a:ext cx="1043076" cy="4236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ti_PP_arches2.png"/>
          <p:cNvPicPr>
            <a:picLocks noChangeAspect="1"/>
          </p:cNvPicPr>
          <p:nvPr userDrawn="1"/>
        </p:nvPicPr>
        <p:blipFill>
          <a:blip r:embed="rId2"/>
          <a:srcRect r="51735" b="50000"/>
          <a:stretch>
            <a:fillRect/>
          </a:stretch>
        </p:blipFill>
        <p:spPr>
          <a:xfrm>
            <a:off x="0" y="-246488"/>
            <a:ext cx="9144000" cy="7104488"/>
          </a:xfrm>
          <a:prstGeom prst="rect">
            <a:avLst/>
          </a:prstGeom>
        </p:spPr>
      </p:pic>
      <p:pic>
        <p:nvPicPr>
          <p:cNvPr id="6" name="Picture 5" descr="bti_logo_rgb_150dpi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33505" y="2267051"/>
            <a:ext cx="2081622" cy="84545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196667" y="6282267"/>
            <a:ext cx="15984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btisystems.com</a:t>
            </a:r>
            <a:endParaRPr lang="en-US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05467"/>
            <a:ext cx="2057400" cy="4720696"/>
          </a:xfrm>
          <a:prstGeom prst="rect">
            <a:avLst/>
          </a:prstGeom>
        </p:spPr>
        <p:txBody>
          <a:bodyPr vert="eaVert"/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05467"/>
            <a:ext cx="6019800" cy="47206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o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072896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8335434" y="320675"/>
            <a:ext cx="3937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fld id="{6F15C002-0E31-4EB0-8F41-E97D394566EF}" type="slidenum">
              <a:rPr lang="en-US" sz="1200" b="1" i="0">
                <a:solidFill>
                  <a:schemeClr val="bg1"/>
                </a:solidFill>
                <a:latin typeface="Trebuchet MS"/>
                <a:cs typeface="Trebuchet MS"/>
              </a:rPr>
              <a:pPr algn="ctr">
                <a:defRPr/>
              </a:pPr>
              <a:t>‹#›</a:t>
            </a:fld>
            <a:endParaRPr lang="en-US" sz="1200" b="1" i="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foot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449568"/>
            <a:ext cx="9144000" cy="40843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337734" y="6460066"/>
            <a:ext cx="331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Company Confidential. Distribution of this document </a:t>
            </a:r>
            <a:b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</a:b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is not permitted without written authorization. </a:t>
            </a:r>
          </a:p>
        </p:txBody>
      </p:sp>
      <p:pic>
        <p:nvPicPr>
          <p:cNvPr id="10" name="Picture 9" descr="top.png"/>
          <p:cNvPicPr>
            <a:picLocks noChangeAspect="1"/>
          </p:cNvPicPr>
          <p:nvPr userDrawn="1"/>
        </p:nvPicPr>
        <p:blipFill>
          <a:blip r:embed="rId2" cstate="print"/>
          <a:srcRect l="75663" r="11325"/>
          <a:stretch>
            <a:fillRect/>
          </a:stretch>
        </p:blipFill>
        <p:spPr>
          <a:xfrm>
            <a:off x="7954179" y="0"/>
            <a:ext cx="1189821" cy="107289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1788" y="101600"/>
            <a:ext cx="7753350" cy="749300"/>
          </a:xfrm>
          <a:prstGeom prst="rect">
            <a:avLst/>
          </a:prstGeom>
        </p:spPr>
        <p:txBody>
          <a:bodyPr anchor="ctr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6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o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072896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8335434" y="320675"/>
            <a:ext cx="3937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fld id="{6F15C002-0E31-4EB0-8F41-E97D394566EF}" type="slidenum">
              <a:rPr lang="en-US" sz="1200" b="1" i="0">
                <a:solidFill>
                  <a:schemeClr val="bg1"/>
                </a:solidFill>
                <a:latin typeface="Trebuchet MS"/>
                <a:cs typeface="Trebuchet MS"/>
              </a:rPr>
              <a:pPr algn="ctr">
                <a:defRPr/>
              </a:pPr>
              <a:t>‹#›</a:t>
            </a:fld>
            <a:endParaRPr lang="en-US" sz="1200" b="1" i="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foot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449568"/>
            <a:ext cx="9144000" cy="40843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337734" y="6460066"/>
            <a:ext cx="331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Company Confidential. Distribution of this document </a:t>
            </a:r>
            <a:b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</a:b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is not permitted without written authorization. </a:t>
            </a:r>
          </a:p>
        </p:txBody>
      </p:sp>
      <p:pic>
        <p:nvPicPr>
          <p:cNvPr id="10" name="Picture 9" descr="top.png"/>
          <p:cNvPicPr>
            <a:picLocks noChangeAspect="1"/>
          </p:cNvPicPr>
          <p:nvPr userDrawn="1"/>
        </p:nvPicPr>
        <p:blipFill>
          <a:blip r:embed="rId2" cstate="print"/>
          <a:srcRect l="75663" r="11325"/>
          <a:stretch>
            <a:fillRect/>
          </a:stretch>
        </p:blipFill>
        <p:spPr>
          <a:xfrm>
            <a:off x="7954179" y="0"/>
            <a:ext cx="1189821" cy="107289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1788" y="101600"/>
            <a:ext cx="7753350" cy="749300"/>
          </a:xfrm>
          <a:prstGeom prst="rect">
            <a:avLst/>
          </a:prstGeom>
        </p:spPr>
        <p:txBody>
          <a:bodyPr anchor="ctr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61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o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1072896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8335434" y="320675"/>
            <a:ext cx="3937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 anchor="ctr" anchorCtr="1"/>
          <a:lstStyle/>
          <a:p>
            <a:pPr algn="ctr">
              <a:defRPr/>
            </a:pPr>
            <a:fld id="{6F15C002-0E31-4EB0-8F41-E97D394566EF}" type="slidenum">
              <a:rPr lang="en-US" sz="1200" b="1" i="0">
                <a:solidFill>
                  <a:schemeClr val="bg1"/>
                </a:solidFill>
                <a:latin typeface="Trebuchet MS"/>
                <a:cs typeface="Trebuchet MS"/>
              </a:rPr>
              <a:pPr algn="ctr">
                <a:defRPr/>
              </a:pPr>
              <a:t>‹#›</a:t>
            </a:fld>
            <a:endParaRPr lang="en-US" sz="1200" b="1" i="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foot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449568"/>
            <a:ext cx="9144000" cy="40843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337734" y="6460066"/>
            <a:ext cx="3318933" cy="369332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>
              <a:defRPr/>
            </a:pP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Company Confidential. Distribution of this document </a:t>
            </a:r>
            <a:b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</a:b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is not permitted without written authorization.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1789" y="101601"/>
            <a:ext cx="7753350" cy="749300"/>
          </a:xfrm>
          <a:prstGeom prst="rect">
            <a:avLst/>
          </a:prstGeom>
        </p:spPr>
        <p:txBody>
          <a:bodyPr lIns="91429" tIns="45714" rIns="91429" bIns="45714" anchor="ctr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53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o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072896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8229599" y="320675"/>
            <a:ext cx="61694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fld id="{6F15C002-0E31-4EB0-8F41-E97D394566EF}" type="slidenum">
              <a:rPr lang="en-US" sz="1200" b="1" i="0">
                <a:solidFill>
                  <a:schemeClr val="bg1"/>
                </a:solidFill>
                <a:latin typeface="Trebuchet MS"/>
                <a:cs typeface="Trebuchet MS"/>
              </a:rPr>
              <a:pPr algn="ctr">
                <a:defRPr/>
              </a:pPr>
              <a:t>‹#›</a:t>
            </a:fld>
            <a:endParaRPr lang="en-US" sz="1200" b="1" i="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foot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449568"/>
            <a:ext cx="9144000" cy="408432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1788" y="101600"/>
            <a:ext cx="7753350" cy="749300"/>
          </a:xfrm>
          <a:prstGeom prst="rect">
            <a:avLst/>
          </a:prstGeom>
        </p:spPr>
        <p:txBody>
          <a:bodyPr anchor="ctr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42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o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072896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8335434" y="320675"/>
            <a:ext cx="3937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fld id="{6F15C002-0E31-4EB0-8F41-E97D394566EF}" type="slidenum">
              <a:rPr lang="en-US" sz="1200" b="1" i="0">
                <a:solidFill>
                  <a:schemeClr val="bg1"/>
                </a:solidFill>
                <a:latin typeface="Trebuchet MS"/>
                <a:cs typeface="Trebuchet MS"/>
              </a:rPr>
              <a:pPr algn="ctr">
                <a:defRPr/>
              </a:pPr>
              <a:t>‹#›</a:t>
            </a:fld>
            <a:endParaRPr lang="en-US" sz="1200" b="1" i="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foot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449568"/>
            <a:ext cx="9144000" cy="40843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337734" y="6460066"/>
            <a:ext cx="331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Company Confidential. Distribution of this document </a:t>
            </a:r>
            <a:b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</a:b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is not permitted without written authorization.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1788" y="101600"/>
            <a:ext cx="7753350" cy="749300"/>
          </a:xfrm>
          <a:prstGeom prst="rect">
            <a:avLst/>
          </a:prstGeom>
        </p:spPr>
        <p:txBody>
          <a:bodyPr anchor="ctr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9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o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072896"/>
          </a:xfrm>
          <a:prstGeom prst="rect">
            <a:avLst/>
          </a:prstGeom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8335434" y="320675"/>
            <a:ext cx="3937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fld id="{6F15C002-0E31-4EB0-8F41-E97D394566EF}" type="slidenum">
              <a:rPr lang="en-US" sz="1200" b="1" i="0">
                <a:solidFill>
                  <a:schemeClr val="bg1"/>
                </a:solidFill>
                <a:latin typeface="Trebuchet MS"/>
                <a:cs typeface="Trebuchet MS"/>
              </a:rPr>
              <a:pPr algn="ctr">
                <a:defRPr/>
              </a:pPr>
              <a:t>‹#›</a:t>
            </a:fld>
            <a:endParaRPr lang="en-US" sz="1200" b="1" i="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foot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449568"/>
            <a:ext cx="9144000" cy="40843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337734" y="6460066"/>
            <a:ext cx="331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Company Confidential. Distribution of this document </a:t>
            </a:r>
            <a:b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</a:br>
            <a:r>
              <a:rPr lang="en-US" sz="900" b="0" dirty="0" smtClean="0">
                <a:solidFill>
                  <a:srgbClr val="595959"/>
                </a:solidFill>
                <a:latin typeface="Trebuchet MS"/>
                <a:cs typeface="Trebuchet MS"/>
              </a:rPr>
              <a:t>is not permitted without written authorization.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1788" y="101600"/>
            <a:ext cx="7753350" cy="749300"/>
          </a:xfrm>
          <a:prstGeom prst="rect">
            <a:avLst/>
          </a:prstGeom>
        </p:spPr>
        <p:txBody>
          <a:bodyPr anchor="ctr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950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 descr="bti_PP_insidepg_trans2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0" y="0"/>
            <a:ext cx="9144000" cy="12801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9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05000"/>
        </a:lnSpc>
        <a:spcBef>
          <a:spcPts val="960"/>
        </a:spcBef>
        <a:buClr>
          <a:schemeClr val="accent1"/>
        </a:buClr>
        <a:buFont typeface="Wingdings" charset="2"/>
        <a:buChar char="§"/>
        <a:defRPr sz="2000" kern="1200">
          <a:solidFill>
            <a:schemeClr val="tx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lnSpc>
          <a:spcPct val="105000"/>
        </a:lnSpc>
        <a:spcBef>
          <a:spcPts val="960"/>
        </a:spcBef>
        <a:buClr>
          <a:schemeClr val="accent1"/>
        </a:buClr>
        <a:buFont typeface="Arial"/>
        <a:buChar char="–"/>
        <a:defRPr sz="1800" kern="1200">
          <a:solidFill>
            <a:schemeClr val="accent6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lnSpc>
          <a:spcPct val="105000"/>
        </a:lnSpc>
        <a:spcBef>
          <a:spcPts val="960"/>
        </a:spcBef>
        <a:buClr>
          <a:schemeClr val="accent1"/>
        </a:buClr>
        <a:buFont typeface="Wingdings" charset="2"/>
        <a:buChar char="§"/>
        <a:defRPr sz="1600" kern="1200">
          <a:solidFill>
            <a:schemeClr val="accent6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lnSpc>
          <a:spcPct val="105000"/>
        </a:lnSpc>
        <a:spcBef>
          <a:spcPts val="960"/>
        </a:spcBef>
        <a:buClr>
          <a:schemeClr val="accent1"/>
        </a:buClr>
        <a:buFont typeface="Arial"/>
        <a:buChar char="–"/>
        <a:defRPr sz="1400" kern="1200">
          <a:solidFill>
            <a:schemeClr val="accent6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lnSpc>
          <a:spcPct val="105000"/>
        </a:lnSpc>
        <a:spcBef>
          <a:spcPts val="960"/>
        </a:spcBef>
        <a:buClr>
          <a:schemeClr val="accent1"/>
        </a:buClr>
        <a:buFont typeface="Arial"/>
        <a:buChar char="»"/>
        <a:defRPr sz="1400" kern="1200">
          <a:solidFill>
            <a:schemeClr val="accent6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nag.ru/" TargetMode="Externa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.jpeg"/><Relationship Id="rId21" Type="http://schemas.openxmlformats.org/officeDocument/2006/relationships/image" Target="../media/image27.jpeg"/><Relationship Id="rId42" Type="http://schemas.openxmlformats.org/officeDocument/2006/relationships/hyperlink" Target="http://www.portlandgeneral.com/" TargetMode="External"/><Relationship Id="rId47" Type="http://schemas.openxmlformats.org/officeDocument/2006/relationships/image" Target="../media/image47.gif"/><Relationship Id="rId63" Type="http://schemas.openxmlformats.org/officeDocument/2006/relationships/image" Target="../media/image59.jpeg"/><Relationship Id="rId68" Type="http://schemas.openxmlformats.org/officeDocument/2006/relationships/hyperlink" Target="http://www.frontier.com/default.aspx" TargetMode="External"/><Relationship Id="rId84" Type="http://schemas.openxmlformats.org/officeDocument/2006/relationships/image" Target="../media/image75.png"/><Relationship Id="rId89" Type="http://schemas.openxmlformats.org/officeDocument/2006/relationships/image" Target="../media/image78.jpeg"/><Relationship Id="rId112" Type="http://schemas.openxmlformats.org/officeDocument/2006/relationships/image" Target="../media/image100.png"/><Relationship Id="rId16" Type="http://schemas.openxmlformats.org/officeDocument/2006/relationships/image" Target="../media/image23.jpeg"/><Relationship Id="rId107" Type="http://schemas.openxmlformats.org/officeDocument/2006/relationships/image" Target="../media/image96.jpeg"/><Relationship Id="rId11" Type="http://schemas.openxmlformats.org/officeDocument/2006/relationships/image" Target="../media/image19.png"/><Relationship Id="rId32" Type="http://schemas.openxmlformats.org/officeDocument/2006/relationships/image" Target="../media/image37.png"/><Relationship Id="rId37" Type="http://schemas.openxmlformats.org/officeDocument/2006/relationships/hyperlink" Target="http://www.gci.com/" TargetMode="External"/><Relationship Id="rId53" Type="http://schemas.openxmlformats.org/officeDocument/2006/relationships/image" Target="../media/image52.jpeg"/><Relationship Id="rId58" Type="http://schemas.openxmlformats.org/officeDocument/2006/relationships/hyperlink" Target="http://www.fpl.com/index.shtml" TargetMode="External"/><Relationship Id="rId74" Type="http://schemas.openxmlformats.org/officeDocument/2006/relationships/image" Target="../media/image68.jpeg"/><Relationship Id="rId79" Type="http://schemas.openxmlformats.org/officeDocument/2006/relationships/image" Target="../media/image72.png"/><Relationship Id="rId102" Type="http://schemas.openxmlformats.org/officeDocument/2006/relationships/image" Target="../media/image91.jpeg"/><Relationship Id="rId5" Type="http://schemas.openxmlformats.org/officeDocument/2006/relationships/image" Target="../media/image14.png"/><Relationship Id="rId90" Type="http://schemas.openxmlformats.org/officeDocument/2006/relationships/image" Target="../media/image79.gif"/><Relationship Id="rId95" Type="http://schemas.openxmlformats.org/officeDocument/2006/relationships/image" Target="../media/image84.jpg"/><Relationship Id="rId22" Type="http://schemas.openxmlformats.org/officeDocument/2006/relationships/image" Target="../media/image28.png"/><Relationship Id="rId27" Type="http://schemas.openxmlformats.org/officeDocument/2006/relationships/image" Target="../media/image32.png"/><Relationship Id="rId43" Type="http://schemas.openxmlformats.org/officeDocument/2006/relationships/image" Target="../media/image44.png"/><Relationship Id="rId48" Type="http://schemas.openxmlformats.org/officeDocument/2006/relationships/image" Target="../media/image48.jpeg"/><Relationship Id="rId64" Type="http://schemas.openxmlformats.org/officeDocument/2006/relationships/image" Target="../media/image60.png"/><Relationship Id="rId69" Type="http://schemas.openxmlformats.org/officeDocument/2006/relationships/image" Target="../media/image64.png"/><Relationship Id="rId113" Type="http://schemas.openxmlformats.org/officeDocument/2006/relationships/hyperlink" Target="http://nag.ru/" TargetMode="External"/><Relationship Id="rId80" Type="http://schemas.openxmlformats.org/officeDocument/2006/relationships/image" Target="../media/image73.png"/><Relationship Id="rId85" Type="http://schemas.openxmlformats.org/officeDocument/2006/relationships/hyperlink" Target="http://www.gvtc.com/index.php" TargetMode="External"/><Relationship Id="rId12" Type="http://schemas.openxmlformats.org/officeDocument/2006/relationships/image" Target="../media/image20.png"/><Relationship Id="rId17" Type="http://schemas.openxmlformats.org/officeDocument/2006/relationships/image" Target="../media/image24.jpeg"/><Relationship Id="rId33" Type="http://schemas.openxmlformats.org/officeDocument/2006/relationships/image" Target="../media/image38.jpeg"/><Relationship Id="rId38" Type="http://schemas.openxmlformats.org/officeDocument/2006/relationships/image" Target="../media/image41.jpeg"/><Relationship Id="rId59" Type="http://schemas.openxmlformats.org/officeDocument/2006/relationships/image" Target="../media/image55.gif"/><Relationship Id="rId103" Type="http://schemas.openxmlformats.org/officeDocument/2006/relationships/image" Target="../media/image92.png"/><Relationship Id="rId108" Type="http://schemas.openxmlformats.org/officeDocument/2006/relationships/image" Target="../media/image97.png"/><Relationship Id="rId54" Type="http://schemas.openxmlformats.org/officeDocument/2006/relationships/hyperlink" Target="http://www.harris.com.html/" TargetMode="External"/><Relationship Id="rId70" Type="http://schemas.openxmlformats.org/officeDocument/2006/relationships/image" Target="../media/image65.png"/><Relationship Id="rId75" Type="http://schemas.openxmlformats.org/officeDocument/2006/relationships/hyperlink" Target="http://www.citywest.ca/" TargetMode="External"/><Relationship Id="rId91" Type="http://schemas.openxmlformats.org/officeDocument/2006/relationships/image" Target="../media/image80.png"/><Relationship Id="rId96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5" Type="http://schemas.openxmlformats.org/officeDocument/2006/relationships/hyperlink" Target="http://www.railwaytelecom.ge/" TargetMode="External"/><Relationship Id="rId23" Type="http://schemas.openxmlformats.org/officeDocument/2006/relationships/hyperlink" Target="http://www.vtesse.com/" TargetMode="External"/><Relationship Id="rId28" Type="http://schemas.openxmlformats.org/officeDocument/2006/relationships/image" Target="../media/image33.png"/><Relationship Id="rId36" Type="http://schemas.openxmlformats.org/officeDocument/2006/relationships/image" Target="../media/image40.jpeg"/><Relationship Id="rId49" Type="http://schemas.openxmlformats.org/officeDocument/2006/relationships/image" Target="../media/image49.jpeg"/><Relationship Id="rId57" Type="http://schemas.openxmlformats.org/officeDocument/2006/relationships/image" Target="../media/image54.gif"/><Relationship Id="rId106" Type="http://schemas.openxmlformats.org/officeDocument/2006/relationships/image" Target="../media/image95.jpeg"/><Relationship Id="rId114" Type="http://schemas.openxmlformats.org/officeDocument/2006/relationships/image" Target="../media/image12.png"/><Relationship Id="rId10" Type="http://schemas.openxmlformats.org/officeDocument/2006/relationships/hyperlink" Target="http://www.t.ht.hr/eng" TargetMode="External"/><Relationship Id="rId31" Type="http://schemas.openxmlformats.org/officeDocument/2006/relationships/image" Target="../media/image36.jpeg"/><Relationship Id="rId44" Type="http://schemas.openxmlformats.org/officeDocument/2006/relationships/image" Target="../media/image45.png"/><Relationship Id="rId52" Type="http://schemas.openxmlformats.org/officeDocument/2006/relationships/image" Target="../media/image51.png"/><Relationship Id="rId60" Type="http://schemas.openxmlformats.org/officeDocument/2006/relationships/image" Target="../media/image56.png"/><Relationship Id="rId65" Type="http://schemas.openxmlformats.org/officeDocument/2006/relationships/image" Target="../media/image61.png"/><Relationship Id="rId73" Type="http://schemas.openxmlformats.org/officeDocument/2006/relationships/image" Target="../media/image67.jpeg"/><Relationship Id="rId78" Type="http://schemas.openxmlformats.org/officeDocument/2006/relationships/image" Target="../media/image71.jpeg"/><Relationship Id="rId81" Type="http://schemas.openxmlformats.org/officeDocument/2006/relationships/hyperlink" Target="http://damonmlester.com/images/BVU%20LOGO.jpg" TargetMode="External"/><Relationship Id="rId86" Type="http://schemas.openxmlformats.org/officeDocument/2006/relationships/image" Target="../media/image76.png"/><Relationship Id="rId94" Type="http://schemas.openxmlformats.org/officeDocument/2006/relationships/image" Target="../media/image83.png"/><Relationship Id="rId99" Type="http://schemas.openxmlformats.org/officeDocument/2006/relationships/image" Target="../media/image88.jpeg"/><Relationship Id="rId101" Type="http://schemas.openxmlformats.org/officeDocument/2006/relationships/image" Target="../media/image90.png"/><Relationship Id="rId4" Type="http://schemas.openxmlformats.org/officeDocument/2006/relationships/hyperlink" Target="http://www.switch.ch/" TargetMode="External"/><Relationship Id="rId9" Type="http://schemas.openxmlformats.org/officeDocument/2006/relationships/image" Target="../media/image18.jpeg"/><Relationship Id="rId13" Type="http://schemas.openxmlformats.org/officeDocument/2006/relationships/image" Target="../media/image21.jpeg"/><Relationship Id="rId18" Type="http://schemas.openxmlformats.org/officeDocument/2006/relationships/image" Target="../media/image25.png"/><Relationship Id="rId39" Type="http://schemas.openxmlformats.org/officeDocument/2006/relationships/hyperlink" Target="http://www.unm.edu/" TargetMode="External"/><Relationship Id="rId109" Type="http://schemas.openxmlformats.org/officeDocument/2006/relationships/hyperlink" Target="http://www.kirz.com/" TargetMode="External"/><Relationship Id="rId34" Type="http://schemas.openxmlformats.org/officeDocument/2006/relationships/hyperlink" Target="http://www.zayoenterprise.com/zayo-enterprise-networks/" TargetMode="External"/><Relationship Id="rId50" Type="http://schemas.openxmlformats.org/officeDocument/2006/relationships/image" Target="../media/image50.gif"/><Relationship Id="rId55" Type="http://schemas.openxmlformats.org/officeDocument/2006/relationships/image" Target="../media/image53.png"/><Relationship Id="rId76" Type="http://schemas.openxmlformats.org/officeDocument/2006/relationships/image" Target="../media/image69.png"/><Relationship Id="rId97" Type="http://schemas.openxmlformats.org/officeDocument/2006/relationships/image" Target="../media/image86.png"/><Relationship Id="rId104" Type="http://schemas.openxmlformats.org/officeDocument/2006/relationships/image" Target="../media/image93.png"/><Relationship Id="rId7" Type="http://schemas.openxmlformats.org/officeDocument/2006/relationships/image" Target="../media/image16.png"/><Relationship Id="rId71" Type="http://schemas.openxmlformats.org/officeDocument/2006/relationships/hyperlink" Target="http://www.consolidated.com/index.php" TargetMode="External"/><Relationship Id="rId92" Type="http://schemas.openxmlformats.org/officeDocument/2006/relationships/image" Target="../media/image81.gif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34.jpeg"/><Relationship Id="rId24" Type="http://schemas.openxmlformats.org/officeDocument/2006/relationships/image" Target="../media/image29.jpeg"/><Relationship Id="rId40" Type="http://schemas.openxmlformats.org/officeDocument/2006/relationships/image" Target="../media/image42.png"/><Relationship Id="rId45" Type="http://schemas.openxmlformats.org/officeDocument/2006/relationships/image" Target="../media/image46.jpeg"/><Relationship Id="rId66" Type="http://schemas.openxmlformats.org/officeDocument/2006/relationships/image" Target="../media/image62.png"/><Relationship Id="rId87" Type="http://schemas.openxmlformats.org/officeDocument/2006/relationships/hyperlink" Target="http://www.swtexas.com/index.html" TargetMode="External"/><Relationship Id="rId110" Type="http://schemas.openxmlformats.org/officeDocument/2006/relationships/image" Target="../media/image98.jpeg"/><Relationship Id="rId61" Type="http://schemas.openxmlformats.org/officeDocument/2006/relationships/image" Target="../media/image57.jpeg"/><Relationship Id="rId82" Type="http://schemas.openxmlformats.org/officeDocument/2006/relationships/image" Target="../media/image74.png"/><Relationship Id="rId19" Type="http://schemas.openxmlformats.org/officeDocument/2006/relationships/image" Target="../media/image26.gif"/><Relationship Id="rId14" Type="http://schemas.openxmlformats.org/officeDocument/2006/relationships/image" Target="../media/image22.png"/><Relationship Id="rId30" Type="http://schemas.openxmlformats.org/officeDocument/2006/relationships/image" Target="../media/image35.png"/><Relationship Id="rId35" Type="http://schemas.openxmlformats.org/officeDocument/2006/relationships/image" Target="../media/image39.jpeg"/><Relationship Id="rId56" Type="http://schemas.openxmlformats.org/officeDocument/2006/relationships/hyperlink" Target="http://www.telekenex.com/index.html" TargetMode="External"/><Relationship Id="rId77" Type="http://schemas.openxmlformats.org/officeDocument/2006/relationships/image" Target="../media/image70.jpeg"/><Relationship Id="rId100" Type="http://schemas.openxmlformats.org/officeDocument/2006/relationships/image" Target="../media/image89.jpeg"/><Relationship Id="rId105" Type="http://schemas.openxmlformats.org/officeDocument/2006/relationships/image" Target="../media/image94.jpeg"/><Relationship Id="rId8" Type="http://schemas.openxmlformats.org/officeDocument/2006/relationships/image" Target="../media/image17.png"/><Relationship Id="rId51" Type="http://schemas.openxmlformats.org/officeDocument/2006/relationships/hyperlink" Target="http://www.tellme.com/" TargetMode="External"/><Relationship Id="rId72" Type="http://schemas.openxmlformats.org/officeDocument/2006/relationships/image" Target="../media/image66.jpeg"/><Relationship Id="rId93" Type="http://schemas.openxmlformats.org/officeDocument/2006/relationships/image" Target="../media/image82.png"/><Relationship Id="rId98" Type="http://schemas.openxmlformats.org/officeDocument/2006/relationships/image" Target="../media/image87.gif"/><Relationship Id="rId3" Type="http://schemas.openxmlformats.org/officeDocument/2006/relationships/image" Target="../media/image13.png"/><Relationship Id="rId25" Type="http://schemas.openxmlformats.org/officeDocument/2006/relationships/image" Target="../media/image30.jpeg"/><Relationship Id="rId46" Type="http://schemas.openxmlformats.org/officeDocument/2006/relationships/hyperlink" Target="https://www.skyline.org/" TargetMode="External"/><Relationship Id="rId67" Type="http://schemas.openxmlformats.org/officeDocument/2006/relationships/image" Target="../media/image63.png"/><Relationship Id="rId20" Type="http://schemas.openxmlformats.org/officeDocument/2006/relationships/hyperlink" Target="http://images.yandex.ru/yandsearch?text=filanco&amp;img_url=www.ip-news.ru/forum/uploads/profile/photo-3635.png&amp;pos=1&amp;rpt=simage" TargetMode="External"/><Relationship Id="rId41" Type="http://schemas.openxmlformats.org/officeDocument/2006/relationships/image" Target="../media/image43.jpeg"/><Relationship Id="rId62" Type="http://schemas.openxmlformats.org/officeDocument/2006/relationships/image" Target="../media/image58.png"/><Relationship Id="rId83" Type="http://schemas.openxmlformats.org/officeDocument/2006/relationships/hyperlink" Target="http://www.fibertower.com/corp/index.shtml" TargetMode="External"/><Relationship Id="rId88" Type="http://schemas.openxmlformats.org/officeDocument/2006/relationships/image" Target="../media/image77.gif"/><Relationship Id="rId111" Type="http://schemas.openxmlformats.org/officeDocument/2006/relationships/image" Target="../media/image9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nag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nag.ru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wmf"/><Relationship Id="rId5" Type="http://schemas.openxmlformats.org/officeDocument/2006/relationships/image" Target="../media/image104.png"/><Relationship Id="rId4" Type="http://schemas.openxmlformats.org/officeDocument/2006/relationships/image" Target="../media/image103.wmf"/><Relationship Id="rId9" Type="http://schemas.openxmlformats.org/officeDocument/2006/relationships/image" Target="../media/image10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2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nag.ru/" TargetMode="Externa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4.jpeg"/><Relationship Id="rId7" Type="http://schemas.openxmlformats.org/officeDocument/2006/relationships/image" Target="../media/image110.png"/><Relationship Id="rId12" Type="http://schemas.openxmlformats.org/officeDocument/2006/relationships/image" Target="../media/image12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hyperlink" Target="http://nag.ru/" TargetMode="External"/><Relationship Id="rId5" Type="http://schemas.openxmlformats.org/officeDocument/2006/relationships/image" Target="../media/image111.png"/><Relationship Id="rId10" Type="http://schemas.openxmlformats.org/officeDocument/2006/relationships/image" Target="../media/image101.png"/><Relationship Id="rId4" Type="http://schemas.openxmlformats.org/officeDocument/2006/relationships/image" Target="../media/image115.jpeg"/><Relationship Id="rId9" Type="http://schemas.openxmlformats.org/officeDocument/2006/relationships/image" Target="../media/image1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nag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9.png"/><Relationship Id="rId7" Type="http://schemas.openxmlformats.org/officeDocument/2006/relationships/image" Target="../media/image122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21.png"/><Relationship Id="rId10" Type="http://schemas.openxmlformats.org/officeDocument/2006/relationships/image" Target="../media/image12.png"/><Relationship Id="rId4" Type="http://schemas.openxmlformats.org/officeDocument/2006/relationships/image" Target="../media/image120.png"/><Relationship Id="rId9" Type="http://schemas.openxmlformats.org/officeDocument/2006/relationships/hyperlink" Target="http://nag.ru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5.jpeg"/><Relationship Id="rId7" Type="http://schemas.openxmlformats.org/officeDocument/2006/relationships/image" Target="../media/image129.pn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10" Type="http://schemas.openxmlformats.org/officeDocument/2006/relationships/image" Target="../media/image12.png"/><Relationship Id="rId4" Type="http://schemas.openxmlformats.org/officeDocument/2006/relationships/image" Target="../media/image126.jpeg"/><Relationship Id="rId9" Type="http://schemas.openxmlformats.org/officeDocument/2006/relationships/hyperlink" Target="http://nag.ru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2.jpeg"/><Relationship Id="rId7" Type="http://schemas.openxmlformats.org/officeDocument/2006/relationships/hyperlink" Target="http://nag.ru/" TargetMode="External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2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ag.ru/" TargetMode="Externa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40.png"/><Relationship Id="rId12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openxmlformats.org/officeDocument/2006/relationships/hyperlink" Target="http://nag.ru/" TargetMode="Externa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nag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Эффективное построение динамических оптических сетей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37437" y="5828232"/>
            <a:ext cx="7915988" cy="860433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Давид Рапопорт</a:t>
            </a:r>
            <a:r>
              <a:rPr lang="en-US" sz="1400" dirty="0" smtClean="0"/>
              <a:t> </a:t>
            </a:r>
            <a:r>
              <a:rPr lang="en-US" sz="1400" dirty="0"/>
              <a:t>| </a:t>
            </a:r>
            <a:r>
              <a:rPr lang="ru-RU" sz="1400" dirty="0" smtClean="0"/>
              <a:t>Директор по продажам в России и СНГ</a:t>
            </a:r>
            <a:r>
              <a:rPr lang="en-US" sz="1400" dirty="0" smtClean="0"/>
              <a:t> </a:t>
            </a:r>
            <a:r>
              <a:rPr lang="en-US" sz="1400" dirty="0"/>
              <a:t>| </a:t>
            </a:r>
            <a:r>
              <a:rPr lang="en-US" sz="1400" dirty="0" smtClean="0"/>
              <a:t>drapoport@btisystems.com </a:t>
            </a:r>
            <a:endParaRPr lang="en-US" sz="1400" dirty="0"/>
          </a:p>
          <a:p>
            <a:r>
              <a:rPr lang="ru-RU" sz="1400" dirty="0" smtClean="0"/>
              <a:t>Антон Костин</a:t>
            </a:r>
            <a:r>
              <a:rPr lang="en-US" sz="1400" dirty="0" smtClean="0"/>
              <a:t> </a:t>
            </a:r>
            <a:r>
              <a:rPr lang="en-US" sz="1400" dirty="0"/>
              <a:t>| </a:t>
            </a:r>
            <a:r>
              <a:rPr lang="ru-RU" sz="1400" dirty="0" smtClean="0"/>
              <a:t>Ведущий инженер по продажам</a:t>
            </a:r>
            <a:r>
              <a:rPr lang="en-US" sz="1400" dirty="0" smtClean="0"/>
              <a:t> | akostin@btisystems.com</a:t>
            </a: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2" y="3384158"/>
            <a:ext cx="16287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04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компании </a:t>
            </a:r>
            <a:r>
              <a:rPr lang="en-US" dirty="0" smtClean="0"/>
              <a:t>BTI Systems</a:t>
            </a:r>
            <a:endParaRPr lang="en-US" sz="2000" i="1" dirty="0"/>
          </a:p>
        </p:txBody>
      </p:sp>
      <p:graphicFrame>
        <p:nvGraphicFramePr>
          <p:cNvPr id="4" name="Group 11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0954046"/>
              </p:ext>
            </p:extLst>
          </p:nvPr>
        </p:nvGraphicFramePr>
        <p:xfrm>
          <a:off x="134386" y="1567398"/>
          <a:ext cx="8987424" cy="3140456"/>
        </p:xfrm>
        <a:graphic>
          <a:graphicData uri="http://schemas.openxmlformats.org/drawingml/2006/table">
            <a:tbl>
              <a:tblPr/>
              <a:tblGrid>
                <a:gridCol w="1456135"/>
                <a:gridCol w="7531289"/>
              </a:tblGrid>
              <a:tr h="4495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Рынок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: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Операторы связи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Контент-провайдеры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Отраслевой сектор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7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Заказчики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: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Более 350 по всему миру, включая ведущих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Tier 1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операторов и контент-провайдеров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WEB 2.0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92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Офисы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HQ:     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Оттава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и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Бостон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/>
                      </a:r>
                      <a:b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</a:b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Региональные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:</a:t>
                      </a:r>
                      <a:r>
                        <a:rPr kumimoji="0" lang="en-US" sz="16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Москва, Санкт-Петербург, Киев, Юрмала, Белфаст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Шанхай, Ухань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Куала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Лумпур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Сингапур,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Инфо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: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Основана в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2000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Частные инвесторы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44% CAGR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за последние 5 лет</a:t>
                      </a:r>
                      <a:endParaRPr lang="en-US" sz="1600" dirty="0" smtClean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Решения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: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>
                        <a:solidFill>
                          <a:srgbClr val="0070C0"/>
                        </a:solidFill>
                        <a:latin typeface="Arial"/>
                        <a:cs typeface="Arial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406" y="3631723"/>
            <a:ext cx="2436641" cy="50279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558362" y="4890989"/>
            <a:ext cx="3875779" cy="409433"/>
            <a:chOff x="6155324" y="2524836"/>
            <a:chExt cx="3875779" cy="409433"/>
          </a:xfrm>
        </p:grpSpPr>
        <p:sp>
          <p:nvSpPr>
            <p:cNvPr id="14" name="Rounded Rectangle 13"/>
            <p:cNvSpPr/>
            <p:nvPr/>
          </p:nvSpPr>
          <p:spPr>
            <a:xfrm>
              <a:off x="6155324" y="2524836"/>
              <a:ext cx="3875779" cy="40943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155325" y="2593075"/>
              <a:ext cx="387577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400" b="1" kern="0" dirty="0" smtClean="0">
                  <a:solidFill>
                    <a:schemeClr val="tx1"/>
                  </a:solidFill>
                  <a:cs typeface="Trebuchet MS"/>
                </a:rPr>
                <a:t>Mobile Backhaul</a:t>
              </a:r>
              <a:endParaRPr lang="en-US" sz="1400" b="1" kern="0" dirty="0">
                <a:solidFill>
                  <a:schemeClr val="tx1"/>
                </a:solidFill>
                <a:cs typeface="Trebuchet MS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42780" y="4880729"/>
            <a:ext cx="3875779" cy="409433"/>
            <a:chOff x="6155324" y="3858982"/>
            <a:chExt cx="3875779" cy="409433"/>
          </a:xfrm>
        </p:grpSpPr>
        <p:sp>
          <p:nvSpPr>
            <p:cNvPr id="25" name="Rounded Rectangle 24"/>
            <p:cNvSpPr/>
            <p:nvPr/>
          </p:nvSpPr>
          <p:spPr>
            <a:xfrm>
              <a:off x="6155324" y="3858982"/>
              <a:ext cx="3875779" cy="409433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222144" y="3909809"/>
              <a:ext cx="37338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400" b="1" kern="0" dirty="0" smtClean="0">
                  <a:cs typeface="Trebuchet MS"/>
                </a:rPr>
                <a:t>Соединение ЦОД и облачных сетей</a:t>
              </a:r>
              <a:endParaRPr lang="en-US" sz="1400" b="1" kern="0" dirty="0">
                <a:solidFill>
                  <a:schemeClr val="tx1"/>
                </a:solidFill>
                <a:cs typeface="Trebuchet M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558364" y="5493674"/>
            <a:ext cx="3875779" cy="409433"/>
            <a:chOff x="6155324" y="3276578"/>
            <a:chExt cx="3875779" cy="409433"/>
          </a:xfrm>
        </p:grpSpPr>
        <p:sp>
          <p:nvSpPr>
            <p:cNvPr id="28" name="Rounded Rectangle 27"/>
            <p:cNvSpPr/>
            <p:nvPr/>
          </p:nvSpPr>
          <p:spPr>
            <a:xfrm>
              <a:off x="6155324" y="3276578"/>
              <a:ext cx="3875779" cy="409433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455481" y="3344464"/>
              <a:ext cx="327546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400" b="1" kern="0" dirty="0" smtClean="0">
                  <a:solidFill>
                    <a:schemeClr val="tx1"/>
                  </a:solidFill>
                  <a:cs typeface="Trebuchet MS"/>
                </a:rPr>
                <a:t>Решения </a:t>
              </a:r>
              <a:r>
                <a:rPr lang="en-US" sz="1400" b="1" kern="0" dirty="0" smtClean="0">
                  <a:solidFill>
                    <a:schemeClr val="tx1"/>
                  </a:solidFill>
                  <a:cs typeface="Trebuchet MS"/>
                </a:rPr>
                <a:t>Carrier Ethernet</a:t>
              </a:r>
              <a:endParaRPr lang="en-US" sz="1400" b="1" kern="0" dirty="0">
                <a:solidFill>
                  <a:schemeClr val="tx1"/>
                </a:solidFill>
                <a:cs typeface="Trebuchet MS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42780" y="5505300"/>
            <a:ext cx="3875779" cy="409433"/>
            <a:chOff x="6155324" y="4526055"/>
            <a:chExt cx="3875779" cy="409433"/>
          </a:xfrm>
        </p:grpSpPr>
        <p:sp>
          <p:nvSpPr>
            <p:cNvPr id="31" name="Rounded Rectangle 30"/>
            <p:cNvSpPr/>
            <p:nvPr/>
          </p:nvSpPr>
          <p:spPr>
            <a:xfrm>
              <a:off x="6155324" y="4526055"/>
              <a:ext cx="3875779" cy="409433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89692" y="4576882"/>
              <a:ext cx="305982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400" b="1" kern="0" dirty="0" smtClean="0">
                  <a:solidFill>
                    <a:schemeClr val="tx1"/>
                  </a:solidFill>
                  <a:cs typeface="Trebuchet MS"/>
                </a:rPr>
                <a:t>Пакетно</a:t>
              </a:r>
              <a:r>
                <a:rPr lang="ru-RU" sz="1400" b="1" kern="0" dirty="0" smtClean="0">
                  <a:cs typeface="Trebuchet MS"/>
                </a:rPr>
                <a:t>-Оптические решения</a:t>
              </a:r>
              <a:endParaRPr lang="en-US" sz="1400" b="1" kern="0" dirty="0">
                <a:solidFill>
                  <a:schemeClr val="tx1"/>
                </a:solidFill>
                <a:cs typeface="Trebuchet MS"/>
              </a:endParaRPr>
            </a:p>
          </p:txBody>
        </p:sp>
      </p:grpSp>
      <p:pic>
        <p:nvPicPr>
          <p:cNvPr id="2050" name="Picture 2" descr="nag.ru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34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380632" y="129822"/>
            <a:ext cx="7753350" cy="647397"/>
          </a:xfrm>
        </p:spPr>
        <p:txBody>
          <a:bodyPr/>
          <a:lstStyle/>
          <a:p>
            <a:r>
              <a:rPr lang="ru-RU" dirty="0" smtClean="0"/>
              <a:t>Более 350 заказчиков по всему миру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346808" y="3717268"/>
            <a:ext cx="3702184" cy="2436363"/>
            <a:chOff x="284205" y="1426950"/>
            <a:chExt cx="7974924" cy="429978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03" y="1426950"/>
              <a:ext cx="7422126" cy="4286348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8" descr="SWITCH, Serving Swiss Universities.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378" y="4169317"/>
              <a:ext cx="968355" cy="25231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2" descr="http://www.cityinsights.co.uk/images/LSE_logoA.gif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3044" y="3277956"/>
              <a:ext cx="979373" cy="3321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73" name="Picture 2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348" y="4219734"/>
              <a:ext cx="970733" cy="18644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6" name="Picture 10" descr="http://www.trottoirfascht.com/ttfprod/pics/logo_barriere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0191" y="4750075"/>
              <a:ext cx="424838" cy="282533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media.opera.com/media/images/logo/Opera-logo-JPG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7968" y="2705547"/>
              <a:ext cx="759588" cy="26585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13" descr="Homepage">
              <a:hlinkClick r:id="rId10" tooltip=" "/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4534" y="4577734"/>
              <a:ext cx="848755" cy="217054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31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2562" y="5518768"/>
              <a:ext cx="1139825" cy="207962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http://www.tooway.com/var/plain_site/storage/images/users/retailers/datagroup/2793-3-eng-GB/Datagroup_retailer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3920" y="4086998"/>
              <a:ext cx="1169987" cy="233362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145" y="2490459"/>
              <a:ext cx="750308" cy="430175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86" name="Picture 4" descr="Railway Telecom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5681" y="4774363"/>
              <a:ext cx="1232693" cy="33693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http://im6-tub.yandex.net/i?id=168138389-07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800423" y="3237007"/>
              <a:ext cx="1159312" cy="469992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2" name="Picture 2" descr="http://www.naukanet.ru/data/logo.pn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640130" y="3020409"/>
              <a:ext cx="1164094" cy="162458"/>
            </a:xfrm>
            <a:prstGeom prst="rect">
              <a:avLst/>
            </a:prstGeom>
            <a:noFill/>
          </p:spPr>
        </p:pic>
        <p:pic>
          <p:nvPicPr>
            <p:cNvPr id="23" name="Picture 22" descr="Мотив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7166000" y="3195883"/>
              <a:ext cx="864381" cy="29441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36" name="Picture 12" descr="http://im4-tub-ru.yandex.net/i?id=27088609-38-72&amp;n=21">
              <a:hlinkClick r:id="rId20"/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423" y="3731637"/>
              <a:ext cx="781964" cy="33450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692" t="28834" r="13706" b="30118"/>
            <a:stretch/>
          </p:blipFill>
          <p:spPr>
            <a:xfrm>
              <a:off x="284205" y="3570124"/>
              <a:ext cx="820371" cy="16388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6" name="Picture 6" descr="Vtesse">
              <a:hlinkClick r:id="rId23"/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888" y="3652067"/>
              <a:ext cx="969445" cy="264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7" descr="Epsilon Telecommunications"/>
            <p:cNvPicPr>
              <a:picLocks noChangeAspect="1" noChangeArrowheads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125" y="3898890"/>
              <a:ext cx="890956" cy="25368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7762" y="3929391"/>
              <a:ext cx="380612" cy="44636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3378" y="3224165"/>
              <a:ext cx="717551" cy="3859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9523" y="4415790"/>
              <a:ext cx="573087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9" name="Group 28"/>
          <p:cNvGrpSpPr/>
          <p:nvPr/>
        </p:nvGrpSpPr>
        <p:grpSpPr>
          <a:xfrm>
            <a:off x="1194139" y="1243812"/>
            <a:ext cx="5864292" cy="2872591"/>
            <a:chOff x="-430538" y="1287352"/>
            <a:chExt cx="9429501" cy="4921203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29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779" r="13704" b="14885"/>
            <a:stretch/>
          </p:blipFill>
          <p:spPr>
            <a:xfrm>
              <a:off x="731819" y="1636555"/>
              <a:ext cx="8267144" cy="45720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0538" y="1287352"/>
              <a:ext cx="1865222" cy="859465"/>
            </a:xfrm>
            <a:prstGeom prst="rect">
              <a:avLst/>
            </a:prstGeom>
          </p:spPr>
        </p:pic>
        <p:pic>
          <p:nvPicPr>
            <p:cNvPr id="32" name="Picture 33" descr="https://signup.duluth.cpinternet.com/cpwebportal/images/Enventis%204-c%20logo-notag%20-%20small.jpg"/>
            <p:cNvPicPr>
              <a:picLocks noChangeAspect="1" noChangeArrowheads="1"/>
            </p:cNvPicPr>
            <p:nvPr/>
          </p:nvPicPr>
          <p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8153" y="1865468"/>
              <a:ext cx="651120" cy="231838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33" name="Picture 39" descr="http://www.vcn.com/images/themes/normal/topnav.gif"/>
            <p:cNvPicPr>
              <a:picLocks noChangeAspect="1" noChangeArrowheads="1"/>
            </p:cNvPicPr>
            <p:nvPr/>
          </p:nvPicPr>
          <p:blipFill rotWithShape="1"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68" r="77745" b="56219"/>
            <a:stretch/>
          </p:blipFill>
          <p:spPr bwMode="auto">
            <a:xfrm>
              <a:off x="2952245" y="3087451"/>
              <a:ext cx="637600" cy="212316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34" name="Picture 7" descr="CFN Services"/>
            <p:cNvPicPr>
              <a:picLocks noChangeAspect="1" noChangeArrowheads="1"/>
            </p:cNvPicPr>
            <p:nvPr/>
          </p:nvPicPr>
          <p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7550" y="3967114"/>
              <a:ext cx="546688" cy="240706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51" descr="http://www.zayoenterprise.com/wp-content/themes/zayo/images/shared/logo.jpg">
              <a:hlinkClick r:id="rId34"/>
            </p:cNvPr>
            <p:cNvPicPr>
              <a:picLocks noChangeAspect="1" noChangeArrowheads="1"/>
            </p:cNvPicPr>
            <p:nvPr/>
          </p:nvPicPr>
          <p:blipFill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0218" y="3807884"/>
              <a:ext cx="549627" cy="264920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http://www.hightech-hardware.com/images/reviews/motorola_droid/verizon%20logo.jpg"/>
            <p:cNvPicPr>
              <a:picLocks noChangeAspect="1" noChangeArrowheads="1"/>
            </p:cNvPicPr>
            <p:nvPr/>
          </p:nvPicPr>
          <p:blipFill rotWithShape="1">
            <a:blip r:embed="rId3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367" t="17342" r="14131" b="14236"/>
            <a:stretch/>
          </p:blipFill>
          <p:spPr bwMode="auto">
            <a:xfrm>
              <a:off x="7131818" y="3129165"/>
              <a:ext cx="289942" cy="174103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0" descr="http://www.gci.com/index_files/logo.jpg">
              <a:hlinkClick r:id="rId37"/>
            </p:cNvPr>
            <p:cNvPicPr>
              <a:picLocks noChangeAspect="1" noChangeArrowheads="1"/>
            </p:cNvPicPr>
            <p:nvPr/>
          </p:nvPicPr>
          <p:blipFill rotWithShape="1"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8697"/>
            <a:stretch/>
          </p:blipFill>
          <p:spPr bwMode="auto">
            <a:xfrm>
              <a:off x="204069" y="1573067"/>
              <a:ext cx="353125" cy="256032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45" descr="The University of New Mexico">
              <a:hlinkClick r:id="rId39"/>
            </p:cNvPr>
            <p:cNvPicPr>
              <a:picLocks noChangeAspect="1" noChangeArrowheads="1"/>
            </p:cNvPicPr>
            <p:nvPr/>
          </p:nvPicPr>
          <p:blipFill rotWithShape="1">
            <a:blip r:embed="rId4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62" t="12120" b="13068"/>
            <a:stretch/>
          </p:blipFill>
          <p:spPr bwMode="auto">
            <a:xfrm>
              <a:off x="3040218" y="4282355"/>
              <a:ext cx="806883" cy="133907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7" descr="http://web.mit.edu/zengli/www/photos/Harvard-logo.jpg"/>
            <p:cNvPicPr>
              <a:picLocks noChangeAspect="1" noChangeArrowheads="1"/>
            </p:cNvPicPr>
            <p:nvPr/>
          </p:nvPicPr>
          <p:blipFill>
            <a:blip r:embed="rId4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616" y="2994721"/>
              <a:ext cx="365760" cy="361188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4" descr="http://www.portlandgeneral.com/Global/Images/logo.gif">
              <a:hlinkClick r:id="rId42" tooltip="Portland General Electric home page"/>
            </p:cNvPr>
            <p:cNvPicPr>
              <a:picLocks noChangeAspect="1" noChangeArrowheads="1"/>
            </p:cNvPicPr>
            <p:nvPr/>
          </p:nvPicPr>
          <p:blipFill>
            <a:blip r:embed="rId4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549" y="2521350"/>
              <a:ext cx="714420" cy="25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xtLst/>
          </p:spPr>
        </p:pic>
        <p:pic>
          <p:nvPicPr>
            <p:cNvPr id="41" name="Picture 14" descr="http://www.topnews.in/usa/files/600px-US-TennesseeValleyAuthority-Logo.svg.png"/>
            <p:cNvPicPr>
              <a:picLocks noChangeAspect="1" noChangeArrowheads="1"/>
            </p:cNvPicPr>
            <p:nvPr/>
          </p:nvPicPr>
          <p:blipFill>
            <a:blip r:embed="rId4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6708" y="4221145"/>
              <a:ext cx="320068" cy="320068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4" descr="http://t2.gstatic.com/images?q=tbn:ANd9GcQjlhQzCdVbT_7Fo2l232lCpusUepXkqCU-FZ3YjArA3DuTYPr4Ow"/>
            <p:cNvPicPr>
              <a:picLocks noChangeAspect="1" noChangeArrowheads="1"/>
            </p:cNvPicPr>
            <p:nvPr/>
          </p:nvPicPr>
          <p:blipFill>
            <a:blip r:embed="rId45"/>
            <a:srcRect/>
            <a:stretch>
              <a:fillRect/>
            </a:stretch>
          </p:blipFill>
          <p:spPr bwMode="auto">
            <a:xfrm>
              <a:off x="6684353" y="5361150"/>
              <a:ext cx="868362" cy="208559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3" name="Picture 28" descr="SkyLine membership corp.">
              <a:hlinkClick r:id="rId46"/>
            </p:cNvPr>
            <p:cNvPicPr>
              <a:picLocks noChangeAspect="1" noChangeArrowheads="1"/>
            </p:cNvPicPr>
            <p:nvPr/>
          </p:nvPicPr>
          <p:blipFill>
            <a:blip r:embed="rId47"/>
            <a:srcRect/>
            <a:stretch>
              <a:fillRect/>
            </a:stretch>
          </p:blipFill>
          <p:spPr bwMode="auto">
            <a:xfrm>
              <a:off x="6562406" y="4231231"/>
              <a:ext cx="352746" cy="270003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4" name="Picture 30" descr="http://www.wilkes.net/images/wtc_logo_only_color.jpg"/>
            <p:cNvPicPr>
              <a:picLocks noChangeAspect="1" noChangeArrowheads="1"/>
            </p:cNvPicPr>
            <p:nvPr/>
          </p:nvPicPr>
          <p:blipFill>
            <a:blip r:embed="rId48"/>
            <a:srcRect/>
            <a:stretch>
              <a:fillRect/>
            </a:stretch>
          </p:blipFill>
          <p:spPr bwMode="auto">
            <a:xfrm>
              <a:off x="7263504" y="4498620"/>
              <a:ext cx="618321" cy="236729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5" name="Picture 51" descr="http://kirksvillechamber.com/businesses/business-photos/1732.jpg"/>
            <p:cNvPicPr>
              <a:picLocks noChangeAspect="1" noChangeArrowheads="1"/>
            </p:cNvPicPr>
            <p:nvPr/>
          </p:nvPicPr>
          <p:blipFill>
            <a:blip r:embed="rId49"/>
            <a:srcRect/>
            <a:stretch>
              <a:fillRect/>
            </a:stretch>
          </p:blipFill>
          <p:spPr bwMode="auto">
            <a:xfrm>
              <a:off x="5092749" y="3542026"/>
              <a:ext cx="398442" cy="353757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6" name="Picture 61" descr="http://www.willisfoundation.net/images/partnerlogos/2010%20sponsors/silver/finalCTS-logo.gif"/>
            <p:cNvPicPr>
              <a:picLocks noChangeAspect="1" noChangeArrowheads="1"/>
            </p:cNvPicPr>
            <p:nvPr/>
          </p:nvPicPr>
          <p:blipFill>
            <a:blip r:embed="rId50"/>
            <a:srcRect/>
            <a:stretch>
              <a:fillRect/>
            </a:stretch>
          </p:blipFill>
          <p:spPr bwMode="auto">
            <a:xfrm>
              <a:off x="6134510" y="2657874"/>
              <a:ext cx="486589" cy="23113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7" name="Picture 71" descr="Tellme">
              <a:hlinkClick r:id="rId51"/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4103" y="4331663"/>
              <a:ext cx="523875" cy="209550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http://ieee.multiview.com/userlogo/ieee/1097195v1v1.jpg"/>
            <p:cNvPicPr>
              <a:picLocks noChangeAspect="1" noChangeArrowheads="1"/>
            </p:cNvPicPr>
            <p:nvPr/>
          </p:nvPicPr>
          <p:blipFill rotWithShape="1">
            <a:blip r:embed="rId53"/>
            <a:srcRect l="20609" t="23944" r="20191" b="18699"/>
            <a:stretch/>
          </p:blipFill>
          <p:spPr bwMode="auto">
            <a:xfrm>
              <a:off x="2146811" y="2371129"/>
              <a:ext cx="476480" cy="229454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9" name="Picture 4" descr="http://harris.com/wrapper/2012/css/wrapper/harris.png">
              <a:hlinkClick r:id="rId54"/>
            </p:cNvPr>
            <p:cNvPicPr>
              <a:picLocks noChangeAspect="1" noChangeArrowheads="1"/>
            </p:cNvPicPr>
            <p:nvPr/>
          </p:nvPicPr>
          <p:blipFill>
            <a:blip r:embed="rId55"/>
            <a:srcRect/>
            <a:stretch>
              <a:fillRect/>
            </a:stretch>
          </p:blipFill>
          <p:spPr bwMode="auto">
            <a:xfrm>
              <a:off x="6157738" y="5706192"/>
              <a:ext cx="731203" cy="2047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</p:pic>
        <p:pic>
          <p:nvPicPr>
            <p:cNvPr id="50" name="Picture 6" descr="http://www.telekenex.com/layoutfiles/telekenexlogo.gif">
              <a:hlinkClick r:id="rId56"/>
            </p:cNvPr>
            <p:cNvPicPr>
              <a:picLocks noChangeAspect="1" noChangeArrowheads="1"/>
            </p:cNvPicPr>
            <p:nvPr/>
          </p:nvPicPr>
          <p:blipFill>
            <a:blip r:embed="rId57"/>
            <a:srcRect/>
            <a:stretch>
              <a:fillRect/>
            </a:stretch>
          </p:blipFill>
          <p:spPr bwMode="auto">
            <a:xfrm>
              <a:off x="1590473" y="3734243"/>
              <a:ext cx="715587" cy="188312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1" name="Picture 17" descr="Go to FPL Homepage">
              <a:hlinkClick r:id="rId58"/>
            </p:cNvPr>
            <p:cNvPicPr>
              <a:picLocks noChangeAspect="1" noChangeArrowheads="1"/>
            </p:cNvPicPr>
            <p:nvPr/>
          </p:nvPicPr>
          <p:blipFill rotWithShape="1">
            <a:blip r:embed="rId59"/>
            <a:srcRect r="40969"/>
            <a:stretch/>
          </p:blipFill>
          <p:spPr bwMode="auto">
            <a:xfrm>
              <a:off x="7118534" y="5639276"/>
              <a:ext cx="342301" cy="361304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2" name="Picture 19" descr="Windstream"/>
            <p:cNvPicPr>
              <a:picLocks noChangeAspect="1" noChangeArrowheads="1"/>
            </p:cNvPicPr>
            <p:nvPr/>
          </p:nvPicPr>
          <p:blipFill>
            <a:blip r:embed="rId60"/>
            <a:srcRect/>
            <a:stretch>
              <a:fillRect/>
            </a:stretch>
          </p:blipFill>
          <p:spPr bwMode="auto">
            <a:xfrm>
              <a:off x="4438153" y="4578290"/>
              <a:ext cx="838493" cy="322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</p:pic>
        <p:pic>
          <p:nvPicPr>
            <p:cNvPr id="53" name="Picture 21" descr="http://t2.gstatic.com/images?q=tbn:ANd9GcRpbDuWUxWLgmXfBEVTGX4NvOxM5qyMr45UcxuG5aMBtfAE-ZWe4A"/>
            <p:cNvPicPr>
              <a:picLocks noChangeAspect="1" noChangeArrowheads="1"/>
            </p:cNvPicPr>
            <p:nvPr/>
          </p:nvPicPr>
          <p:blipFill>
            <a:blip r:embed="rId61"/>
            <a:srcRect/>
            <a:stretch>
              <a:fillRect/>
            </a:stretch>
          </p:blipFill>
          <p:spPr bwMode="auto">
            <a:xfrm>
              <a:off x="4842847" y="5047635"/>
              <a:ext cx="499804" cy="28971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4" name="Picture 2" descr="http://www.lcommconsulting.com/images/alex_upload/logo_transparent_cbeyond.png"/>
            <p:cNvPicPr>
              <a:picLocks noChangeAspect="1" noChangeArrowheads="1"/>
            </p:cNvPicPr>
            <p:nvPr/>
          </p:nvPicPr>
          <p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9764" y="5025787"/>
              <a:ext cx="843740" cy="2438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xtLst/>
          </p:spPr>
        </p:pic>
        <p:pic>
          <p:nvPicPr>
            <p:cNvPr id="55" name="Picture 6" descr="http://www.shakermuseum.com/reference/logos/web/logan-telephone-logo.jpg"/>
            <p:cNvPicPr>
              <a:picLocks noChangeAspect="1" noChangeArrowheads="1"/>
            </p:cNvPicPr>
            <p:nvPr/>
          </p:nvPicPr>
          <p:blipFill rotWithShape="1">
            <a:blip r:embed="rId6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721"/>
            <a:stretch/>
          </p:blipFill>
          <p:spPr bwMode="auto">
            <a:xfrm>
              <a:off x="6197546" y="3748878"/>
              <a:ext cx="549883" cy="209593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6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565" y="1943161"/>
              <a:ext cx="713173" cy="62783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7" name="Picture 2" descr="http://www.yourclosestconnection.com/logo/palo.gif"/>
            <p:cNvPicPr>
              <a:picLocks noChangeAspect="1" noChangeArrowheads="1"/>
            </p:cNvPicPr>
            <p:nvPr/>
          </p:nvPicPr>
          <p:blipFill>
            <a:blip r:embed="rId6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4709" y="2553624"/>
              <a:ext cx="489271" cy="2786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6" descr="http://www.kanokla.com/sites/default/files/images/logo.png"/>
            <p:cNvPicPr>
              <a:picLocks noChangeAspect="1" noChangeArrowheads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9716" y="3914255"/>
              <a:ext cx="939024" cy="20471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59" name="Picture 11"/>
            <p:cNvPicPr>
              <a:picLocks noChangeAspect="1" noChangeArrowheads="1"/>
            </p:cNvPicPr>
            <p:nvPr/>
          </p:nvPicPr>
          <p:blipFill rotWithShape="1">
            <a:blip r:embed="rId6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7" t="8604" r="3956" b="4908"/>
            <a:stretch/>
          </p:blipFill>
          <p:spPr bwMode="auto">
            <a:xfrm>
              <a:off x="4454669" y="2937274"/>
              <a:ext cx="640080" cy="305878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0" name="Picture 28" descr="http://www.frontier.com/images/frontier_logo.gif">
              <a:hlinkClick r:id="rId68" tooltip="Frontier Communications"/>
            </p:cNvPr>
            <p:cNvPicPr>
              <a:picLocks noChangeAspect="1" noChangeArrowheads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3461" y="2420285"/>
              <a:ext cx="668498" cy="230033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7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0480" y="3299767"/>
              <a:ext cx="959147" cy="17256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2" name="Picture 2" descr="Consolidated Communications">
              <a:hlinkClick r:id="rId71"/>
            </p:cNvPr>
            <p:cNvPicPr>
              <a:picLocks noChangeAspect="1" noChangeArrowheads="1"/>
            </p:cNvPicPr>
            <p:nvPr/>
          </p:nvPicPr>
          <p:blipFill>
            <a:blip r:embed="rId7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7357" y="3175315"/>
              <a:ext cx="958797" cy="196436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63" name="Picture 22" descr="http://www.kamopower.com/Main.jpg"/>
            <p:cNvPicPr>
              <a:picLocks noChangeAspect="1" noChangeArrowheads="1"/>
            </p:cNvPicPr>
            <p:nvPr/>
          </p:nvPicPr>
          <p:blipFill>
            <a:blip r:embed="rId7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4042" y="4331663"/>
              <a:ext cx="932885" cy="154196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Venture Communications"/>
            <p:cNvPicPr>
              <a:picLocks noChangeAspect="1" noChangeArrowheads="1"/>
            </p:cNvPicPr>
            <p:nvPr/>
          </p:nvPicPr>
          <p:blipFill rotWithShape="1">
            <a:blip r:embed="rId7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00" t="4007" r="18038" b="-4155"/>
            <a:stretch/>
          </p:blipFill>
          <p:spPr bwMode="auto">
            <a:xfrm>
              <a:off x="3443659" y="2291450"/>
              <a:ext cx="658805" cy="27339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65" descr="CityWest - Your Northwest Connection">
              <a:hlinkClick r:id="rId75"/>
            </p:cNvPr>
            <p:cNvPicPr>
              <a:picLocks noChangeAspect="1" noChangeArrowheads="1"/>
            </p:cNvPicPr>
            <p:nvPr/>
          </p:nvPicPr>
          <p:blipFill rotWithShape="1">
            <a:blip r:embed="rId7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8826" b="30805"/>
            <a:stretch/>
          </p:blipFill>
          <p:spPr bwMode="auto">
            <a:xfrm>
              <a:off x="1114644" y="1461018"/>
              <a:ext cx="640080" cy="264878"/>
            </a:xfrm>
            <a:prstGeom prst="rect">
              <a:avLst/>
            </a:prstGeom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4" descr="rogers_logo"/>
            <p:cNvPicPr>
              <a:picLocks noChangeAspect="1" noChangeArrowheads="1"/>
            </p:cNvPicPr>
            <p:nvPr/>
          </p:nvPicPr>
          <p:blipFill rotWithShape="1">
            <a:blip r:embed="rId7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911" t="6527" r="13374" b="4387"/>
            <a:stretch/>
          </p:blipFill>
          <p:spPr bwMode="auto">
            <a:xfrm>
              <a:off x="3040218" y="1461018"/>
              <a:ext cx="890758" cy="24611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3" descr="http://t3.gstatic.com/images?q=tbn:ANd9GcSV5y_ns4Ebx2zzhlWXK8jF4aABGgOnd8SqvBTgxOcVPv0kuNS0"/>
            <p:cNvPicPr>
              <a:picLocks noChangeAspect="1" noChangeArrowheads="1"/>
            </p:cNvPicPr>
            <p:nvPr/>
          </p:nvPicPr>
          <p:blipFill>
            <a:blip r:embed="rId78"/>
            <a:srcRect/>
            <a:stretch>
              <a:fillRect/>
            </a:stretch>
          </p:blipFill>
          <p:spPr bwMode="auto">
            <a:xfrm>
              <a:off x="5199508" y="1461018"/>
              <a:ext cx="914400" cy="2694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69" name="TextBox 68"/>
            <p:cNvSpPr txBox="1"/>
            <p:nvPr/>
          </p:nvSpPr>
          <p:spPr>
            <a:xfrm>
              <a:off x="673554" y="3181447"/>
              <a:ext cx="995451" cy="4481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100" spc="-100" dirty="0" smtClean="0">
                  <a:solidFill>
                    <a:schemeClr val="tx2"/>
                  </a:solidFill>
                </a:rPr>
                <a:t>Web 2.0</a:t>
              </a:r>
              <a:endParaRPr lang="en-US" sz="1100" spc="-100" dirty="0">
                <a:solidFill>
                  <a:schemeClr val="tx2"/>
                </a:solidFill>
              </a:endParaRPr>
            </a:p>
          </p:txBody>
        </p:sp>
        <p:pic>
          <p:nvPicPr>
            <p:cNvPr id="70" name="Picture 5"/>
            <p:cNvPicPr>
              <a:picLocks noChangeAspect="1" noChangeArrowheads="1"/>
            </p:cNvPicPr>
            <p:nvPr/>
          </p:nvPicPr>
          <p:blipFill>
            <a:blip r:embed="rId7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2797" y="5290898"/>
              <a:ext cx="806450" cy="1968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8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5597" y="3382338"/>
              <a:ext cx="477942" cy="2477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4" name="Picture 33" descr="http://www.hudsonfiber.com/Portals/0/Skins/HFNSkin/images/logo.png">
              <a:hlinkClick r:id="rId81"/>
            </p:cNvPr>
            <p:cNvPicPr>
              <a:picLocks noChangeAspect="1" noChangeArrowheads="1"/>
            </p:cNvPicPr>
            <p:nvPr/>
          </p:nvPicPr>
          <p:blipFill>
            <a:blip r:embed="rId8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9178" y="3405537"/>
              <a:ext cx="908651" cy="20132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74" descr="FiberTower">
              <a:hlinkClick r:id="rId83"/>
            </p:cNvPr>
            <p:cNvPicPr>
              <a:picLocks noChangeAspect="1" noChangeArrowheads="1"/>
            </p:cNvPicPr>
            <p:nvPr/>
          </p:nvPicPr>
          <p:blipFill>
            <a:blip r:embed="rId8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75185" b="-6268"/>
            <a:stretch>
              <a:fillRect/>
            </a:stretch>
          </p:blipFill>
          <p:spPr bwMode="auto">
            <a:xfrm>
              <a:off x="922137" y="3922555"/>
              <a:ext cx="668336" cy="18811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http://www.gvtc.com/images/GVTC_Logo.png">
              <a:hlinkClick r:id="rId85"/>
            </p:cNvPr>
            <p:cNvPicPr>
              <a:picLocks noChangeAspect="1" noChangeArrowheads="1"/>
            </p:cNvPicPr>
            <p:nvPr/>
          </p:nvPicPr>
          <p:blipFill rotWithShape="1">
            <a:blip r:embed="rId86"/>
            <a:srcRect l="21910" r="16016"/>
            <a:stretch/>
          </p:blipFill>
          <p:spPr bwMode="auto">
            <a:xfrm>
              <a:off x="4344373" y="5142546"/>
              <a:ext cx="289711" cy="466725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0" name="Picture 4" descr="Return to Home Page">
              <a:hlinkClick r:id="rId87"/>
            </p:cNvPr>
            <p:cNvPicPr>
              <a:picLocks noChangeAspect="1" noChangeArrowheads="1"/>
            </p:cNvPicPr>
            <p:nvPr/>
          </p:nvPicPr>
          <p:blipFill>
            <a:blip r:embed="rId88"/>
            <a:srcRect/>
            <a:stretch>
              <a:fillRect/>
            </a:stretch>
          </p:blipFill>
          <p:spPr bwMode="auto">
            <a:xfrm>
              <a:off x="3775388" y="4994194"/>
              <a:ext cx="466725" cy="296704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1" name="Picture 38" descr="http://thm-a02.yimg.com/nimage/0b32913f847b44bc"/>
            <p:cNvPicPr>
              <a:picLocks noChangeAspect="1" noChangeArrowheads="1"/>
            </p:cNvPicPr>
            <p:nvPr/>
          </p:nvPicPr>
          <p:blipFill>
            <a:blip r:embed="rId89"/>
            <a:srcRect/>
            <a:stretch>
              <a:fillRect/>
            </a:stretch>
          </p:blipFill>
          <p:spPr bwMode="auto">
            <a:xfrm>
              <a:off x="5656708" y="4914285"/>
              <a:ext cx="619125" cy="266700"/>
            </a:xfrm>
            <a:prstGeom prst="rect">
              <a:avLst/>
            </a:prstGeom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2" name="Picture 44" descr="http://www.bevcommphonebooks.com/skin/entrymap/images/company_logo.gif?uniq=7.4.3.1"/>
            <p:cNvPicPr>
              <a:picLocks noChangeAspect="1" noChangeArrowheads="1"/>
            </p:cNvPicPr>
            <p:nvPr/>
          </p:nvPicPr>
          <p:blipFill>
            <a:blip r:embed="rId90"/>
            <a:srcRect/>
            <a:stretch>
              <a:fillRect/>
            </a:stretch>
          </p:blipFill>
          <p:spPr bwMode="auto">
            <a:xfrm>
              <a:off x="4463023" y="2182993"/>
              <a:ext cx="656528" cy="216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85" name="Group 84"/>
          <p:cNvGrpSpPr/>
          <p:nvPr/>
        </p:nvGrpSpPr>
        <p:grpSpPr>
          <a:xfrm>
            <a:off x="115753" y="2929642"/>
            <a:ext cx="4887355" cy="3510946"/>
            <a:chOff x="1078016" y="1180730"/>
            <a:chExt cx="7314213" cy="5524994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 rotWithShape="1">
            <a:blip r:embed="rId91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62"/>
            <a:stretch/>
          </p:blipFill>
          <p:spPr>
            <a:xfrm>
              <a:off x="1078016" y="1180730"/>
              <a:ext cx="7314213" cy="5524994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9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4201" y="5001920"/>
              <a:ext cx="785986" cy="255445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9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655" y="4655176"/>
              <a:ext cx="838707" cy="2396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1101" y="4319566"/>
              <a:ext cx="302556" cy="3721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 rotWithShape="1">
            <a:blip r:embed="rId9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3" t="21477" r="9452" b="25157"/>
            <a:stretch/>
          </p:blipFill>
          <p:spPr>
            <a:xfrm>
              <a:off x="2926034" y="5359123"/>
              <a:ext cx="1003125" cy="31959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9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8889" y="4128742"/>
              <a:ext cx="814921" cy="29019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3" name="Picture 4"/>
            <p:cNvPicPr>
              <a:picLocks noChangeAspect="1" noChangeArrowheads="1"/>
            </p:cNvPicPr>
            <p:nvPr/>
          </p:nvPicPr>
          <p:blipFill>
            <a:blip r:embed="rId9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9083" y="3961509"/>
              <a:ext cx="811104" cy="31232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9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976" y="2355030"/>
              <a:ext cx="884250" cy="24451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5" name="Picture 18"/>
            <p:cNvPicPr>
              <a:picLocks noChangeAspect="1"/>
            </p:cNvPicPr>
            <p:nvPr/>
          </p:nvPicPr>
          <p:blipFill>
            <a:blip r:embed="rId9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949" y="2877393"/>
              <a:ext cx="953931" cy="29398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0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8364" y="4839877"/>
              <a:ext cx="380612" cy="44636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 rotWithShape="1">
            <a:blip r:embed="rId10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045"/>
            <a:stretch/>
          </p:blipFill>
          <p:spPr>
            <a:xfrm>
              <a:off x="1262269" y="4940336"/>
              <a:ext cx="966787" cy="2454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8" name="Picture 2" descr="http://www.intelextelecoms.com/images/home/h1_05.jpg"/>
            <p:cNvPicPr>
              <a:picLocks noChangeAspect="1" noChangeArrowheads="1"/>
            </p:cNvPicPr>
            <p:nvPr/>
          </p:nvPicPr>
          <p:blipFill>
            <a:blip r:embed="rId10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4964" y="2261448"/>
              <a:ext cx="885023" cy="33809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2" descr="http://www.mpt.net.mm/sites/default/files/images/about/mpt.png"/>
            <p:cNvPicPr>
              <a:picLocks noChangeAspect="1" noChangeArrowheads="1"/>
            </p:cNvPicPr>
            <p:nvPr/>
          </p:nvPicPr>
          <p:blipFill>
            <a:blip r:embed="rId10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8123" y="1261086"/>
              <a:ext cx="644374" cy="5154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4" descr="TransIndonesia Network"/>
            <p:cNvPicPr>
              <a:picLocks noChangeAspect="1" noChangeArrowheads="1"/>
            </p:cNvPicPr>
            <p:nvPr/>
          </p:nvPicPr>
          <p:blipFill rotWithShape="1">
            <a:blip r:embed="rId10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9" t="24833" r="5620" b="21158"/>
            <a:stretch/>
          </p:blipFill>
          <p:spPr bwMode="auto">
            <a:xfrm>
              <a:off x="4228268" y="4888392"/>
              <a:ext cx="1616852" cy="2973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101" name="Picture 4" descr="Fiberail"/>
            <p:cNvPicPr>
              <a:picLocks noChangeAspect="1" noChangeArrowheads="1"/>
            </p:cNvPicPr>
            <p:nvPr/>
          </p:nvPicPr>
          <p:blipFill>
            <a:blip r:embed="rId10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5512" y="4031768"/>
              <a:ext cx="1114286" cy="30539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6" descr="Hanoi Telecom Corporation"/>
            <p:cNvPicPr>
              <a:picLocks noChangeAspect="1" noChangeArrowheads="1"/>
            </p:cNvPicPr>
            <p:nvPr/>
          </p:nvPicPr>
          <p:blipFill>
            <a:blip r:embed="rId10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855" y="1912797"/>
              <a:ext cx="724120" cy="34865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26" descr="http://www.chi-x.co.uk/_images/optiver(1).jpg"/>
            <p:cNvPicPr>
              <a:picLocks noChangeAspect="1" noChangeArrowheads="1"/>
            </p:cNvPicPr>
            <p:nvPr/>
          </p:nvPicPr>
          <p:blipFill>
            <a:blip r:embed="rId10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079" t="26801" r="13974" b="30809"/>
            <a:stretch>
              <a:fillRect/>
            </a:stretch>
          </p:blipFill>
          <p:spPr bwMode="auto">
            <a:xfrm>
              <a:off x="6318276" y="6018179"/>
              <a:ext cx="1284749" cy="39964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17" descr="Epsilon Telecommunications"/>
            <p:cNvPicPr>
              <a:picLocks noChangeAspect="1" noChangeArrowheads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2333" y="4459893"/>
              <a:ext cx="1106642" cy="31509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2" descr="EMAXX Telecom"/>
            <p:cNvPicPr>
              <a:picLocks noChangeAspect="1" noChangeArrowheads="1"/>
            </p:cNvPicPr>
            <p:nvPr/>
          </p:nvPicPr>
          <p:blipFill>
            <a:blip r:embed="rId10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6675" y="3513816"/>
              <a:ext cx="896360" cy="16732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2" descr="King International Resource Zone">
              <a:hlinkClick r:id="rId109"/>
            </p:cNvPr>
            <p:cNvPicPr>
              <a:picLocks noChangeAspect="1" noChangeArrowheads="1"/>
            </p:cNvPicPr>
            <p:nvPr/>
          </p:nvPicPr>
          <p:blipFill>
            <a:blip r:embed="rId1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046" y="2841201"/>
              <a:ext cx="1095591" cy="27592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761" y="4432351"/>
            <a:ext cx="651700" cy="169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915" y="4461051"/>
            <a:ext cx="622616" cy="112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" name="Picture 2" descr="nag.ru">
            <a:hlinkClick r:id="rId113"/>
          </p:cNvPr>
          <p:cNvPicPr>
            <a:picLocks noChangeAspect="1" noChangeArrowheads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72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Поддержка любых скоростей от 1</a:t>
            </a:r>
            <a:r>
              <a:rPr lang="en-US" dirty="0" smtClean="0"/>
              <a:t>G </a:t>
            </a:r>
            <a:r>
              <a:rPr lang="ru-RU" dirty="0" smtClean="0"/>
              <a:t>до 100</a:t>
            </a:r>
            <a:r>
              <a:rPr lang="en-US" dirty="0" smtClean="0"/>
              <a:t>G</a:t>
            </a:r>
          </a:p>
          <a:p>
            <a:r>
              <a:rPr lang="ru-RU" dirty="0" smtClean="0"/>
              <a:t>Широкий выбор топологий</a:t>
            </a:r>
          </a:p>
          <a:p>
            <a:r>
              <a:rPr lang="ru-RU" dirty="0" smtClean="0"/>
              <a:t>Работа на коротких, средних и дальних дистанциях</a:t>
            </a:r>
          </a:p>
          <a:p>
            <a:r>
              <a:rPr lang="ru-RU" dirty="0" smtClean="0"/>
              <a:t>Унификация компонентов</a:t>
            </a:r>
          </a:p>
          <a:p>
            <a:r>
              <a:rPr lang="ru-RU" dirty="0" smtClean="0"/>
              <a:t>Принцип «Строй по мере роста»</a:t>
            </a:r>
            <a:endParaRPr lang="en-US" dirty="0" smtClean="0"/>
          </a:p>
          <a:p>
            <a:r>
              <a:rPr lang="ru-RU" dirty="0" smtClean="0"/>
              <a:t>Интеграция </a:t>
            </a:r>
            <a:r>
              <a:rPr lang="en-US" dirty="0" smtClean="0"/>
              <a:t>WDM </a:t>
            </a:r>
            <a:r>
              <a:rPr lang="ru-RU" dirty="0" smtClean="0"/>
              <a:t>и </a:t>
            </a:r>
            <a:r>
              <a:rPr lang="en-US" dirty="0" smtClean="0"/>
              <a:t>Ethernet</a:t>
            </a:r>
          </a:p>
          <a:p>
            <a:r>
              <a:rPr lang="ru-RU" dirty="0" smtClean="0"/>
              <a:t>Простота установки, настройки и управления</a:t>
            </a:r>
          </a:p>
          <a:p>
            <a:endParaRPr lang="ru-RU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современной системы </a:t>
            </a:r>
            <a:r>
              <a:rPr lang="en-US" dirty="0" smtClean="0"/>
              <a:t>WDM</a:t>
            </a:r>
            <a:endParaRPr lang="en-US" dirty="0"/>
          </a:p>
        </p:txBody>
      </p:sp>
      <p:pic>
        <p:nvPicPr>
          <p:cNvPr id="4" name="Picture 2" descr="nag.r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14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Выбор технологии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71500" y="1590675"/>
            <a:ext cx="2057400" cy="990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CWDM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543300" y="1590675"/>
            <a:ext cx="2057400" cy="99060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DWDM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6515100" y="1590675"/>
            <a:ext cx="2057400" cy="9906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Dynamic</a:t>
            </a:r>
          </a:p>
          <a:p>
            <a:pPr algn="ctr"/>
            <a:r>
              <a:rPr lang="en-US" b="1" dirty="0" smtClean="0"/>
              <a:t>Optical Layer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71500" y="4762500"/>
            <a:ext cx="2057400" cy="990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2 </a:t>
            </a:r>
            <a:r>
              <a:rPr lang="ru-RU" b="1" dirty="0" smtClean="0"/>
              <a:t>волокна</a:t>
            </a:r>
          </a:p>
          <a:p>
            <a:pPr algn="ctr"/>
            <a:r>
              <a:rPr lang="ru-RU" b="1" dirty="0" smtClean="0"/>
              <a:t>1 волокно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543300" y="4762500"/>
            <a:ext cx="2057400" cy="99060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2 </a:t>
            </a:r>
            <a:r>
              <a:rPr lang="ru-RU" b="1" dirty="0"/>
              <a:t>волокна</a:t>
            </a:r>
          </a:p>
          <a:p>
            <a:pPr algn="ctr"/>
            <a:r>
              <a:rPr lang="ru-RU" b="1" dirty="0"/>
              <a:t>1 волокно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6515100" y="4762500"/>
            <a:ext cx="2057400" cy="9906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2 </a:t>
            </a:r>
            <a:r>
              <a:rPr lang="ru-RU" b="1" dirty="0"/>
              <a:t>волокна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933700" y="3076575"/>
            <a:ext cx="304800" cy="1257300"/>
          </a:xfrm>
          <a:prstGeom prst="rightArrow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905500" y="3076575"/>
            <a:ext cx="304800" cy="1257300"/>
          </a:xfrm>
          <a:prstGeom prst="rightArrow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1500" y="2647950"/>
            <a:ext cx="2057400" cy="990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/>
              <a:t>8</a:t>
            </a:r>
            <a:r>
              <a:rPr lang="en-US" b="1" dirty="0" smtClean="0"/>
              <a:t>x10G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3543300" y="2647950"/>
            <a:ext cx="2057400" cy="99060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40x10G</a:t>
            </a:r>
          </a:p>
          <a:p>
            <a:pPr algn="ctr"/>
            <a:r>
              <a:rPr lang="en-US" b="1" dirty="0" smtClean="0"/>
              <a:t>100G*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6515100" y="2647950"/>
            <a:ext cx="2057400" cy="9906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/>
              <a:t>40</a:t>
            </a:r>
            <a:r>
              <a:rPr lang="en-US" b="1" dirty="0" smtClean="0"/>
              <a:t>/96x10G</a:t>
            </a:r>
            <a:endParaRPr lang="en-US" b="1" dirty="0"/>
          </a:p>
          <a:p>
            <a:pPr algn="ctr"/>
            <a:r>
              <a:rPr lang="ru-RU" b="1" dirty="0" smtClean="0"/>
              <a:t>40</a:t>
            </a:r>
            <a:r>
              <a:rPr lang="en-US" b="1" dirty="0" smtClean="0"/>
              <a:t>/96x100G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3705225"/>
            <a:ext cx="2057400" cy="9906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80</a:t>
            </a:r>
            <a:r>
              <a:rPr lang="ru-RU" b="1" dirty="0" smtClean="0"/>
              <a:t> км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3543300" y="3705225"/>
            <a:ext cx="2057400" cy="99060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/>
              <a:t>500 км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6515100" y="3705225"/>
            <a:ext cx="2057400" cy="9906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/>
              <a:t>2500 км</a:t>
            </a:r>
            <a:endParaRPr lang="en-US" b="1" dirty="0" smtClean="0"/>
          </a:p>
        </p:txBody>
      </p:sp>
      <p:pic>
        <p:nvPicPr>
          <p:cNvPr id="19" name="Picture 2" descr="nag.r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34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Выбор топологии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84299" y="1429354"/>
            <a:ext cx="8419381" cy="1245156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616683" y="4179745"/>
            <a:ext cx="4186998" cy="2480559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4299" y="4179745"/>
            <a:ext cx="4127785" cy="2478404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7" name="Parallelogram 6"/>
          <p:cNvSpPr/>
          <p:nvPr/>
        </p:nvSpPr>
        <p:spPr bwMode="auto">
          <a:xfrm>
            <a:off x="439381" y="6248799"/>
            <a:ext cx="2656037" cy="327425"/>
          </a:xfrm>
          <a:prstGeom prst="parallelogram">
            <a:avLst>
              <a:gd name="adj" fmla="val 57728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Parallelogram 7"/>
          <p:cNvSpPr/>
          <p:nvPr/>
        </p:nvSpPr>
        <p:spPr bwMode="auto">
          <a:xfrm>
            <a:off x="4786714" y="6262022"/>
            <a:ext cx="2656037" cy="327425"/>
          </a:xfrm>
          <a:prstGeom prst="parallelogram">
            <a:avLst>
              <a:gd name="adj" fmla="val 57728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Parallelogram 8"/>
          <p:cNvSpPr/>
          <p:nvPr/>
        </p:nvSpPr>
        <p:spPr bwMode="auto">
          <a:xfrm>
            <a:off x="3409446" y="2256313"/>
            <a:ext cx="2231065" cy="327425"/>
          </a:xfrm>
          <a:prstGeom prst="parallelogram">
            <a:avLst>
              <a:gd name="adj" fmla="val 57728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Oval 9"/>
          <p:cNvSpPr/>
          <p:nvPr/>
        </p:nvSpPr>
        <p:spPr bwMode="auto">
          <a:xfrm>
            <a:off x="5327397" y="4385233"/>
            <a:ext cx="1331494" cy="617621"/>
          </a:xfrm>
          <a:prstGeom prst="ellipse">
            <a:avLst/>
          </a:prstGeom>
          <a:noFill/>
          <a:ln w="38100" cap="flat" cmpd="dbl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319376" y="5026918"/>
            <a:ext cx="1748589" cy="898358"/>
          </a:xfrm>
          <a:prstGeom prst="ellipse">
            <a:avLst/>
          </a:prstGeom>
          <a:noFill/>
          <a:ln w="38100" cap="flat" cmpd="dbl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5282732" y="4289495"/>
            <a:ext cx="1704405" cy="1115647"/>
          </a:xfrm>
          <a:custGeom>
            <a:avLst/>
            <a:gdLst>
              <a:gd name="connsiteX0" fmla="*/ 0 w 1453661"/>
              <a:gd name="connsiteY0" fmla="*/ 78805 h 1114344"/>
              <a:gd name="connsiteX1" fmla="*/ 296984 w 1453661"/>
              <a:gd name="connsiteY1" fmla="*/ 12374 h 1114344"/>
              <a:gd name="connsiteX2" fmla="*/ 679938 w 1453661"/>
              <a:gd name="connsiteY2" fmla="*/ 20190 h 1114344"/>
              <a:gd name="connsiteX3" fmla="*/ 1039446 w 1453661"/>
              <a:gd name="connsiteY3" fmla="*/ 133513 h 1114344"/>
              <a:gd name="connsiteX4" fmla="*/ 1211384 w 1453661"/>
              <a:gd name="connsiteY4" fmla="*/ 332805 h 1114344"/>
              <a:gd name="connsiteX5" fmla="*/ 1156677 w 1453661"/>
              <a:gd name="connsiteY5" fmla="*/ 575082 h 1114344"/>
              <a:gd name="connsiteX6" fmla="*/ 894861 w 1453661"/>
              <a:gd name="connsiteY6" fmla="*/ 707944 h 1114344"/>
              <a:gd name="connsiteX7" fmla="*/ 554892 w 1453661"/>
              <a:gd name="connsiteY7" fmla="*/ 735298 h 1114344"/>
              <a:gd name="connsiteX8" fmla="*/ 652584 w 1453661"/>
              <a:gd name="connsiteY8" fmla="*/ 801728 h 1114344"/>
              <a:gd name="connsiteX9" fmla="*/ 969107 w 1453661"/>
              <a:gd name="connsiteY9" fmla="*/ 844713 h 1114344"/>
              <a:gd name="connsiteX10" fmla="*/ 1266092 w 1453661"/>
              <a:gd name="connsiteY10" fmla="*/ 954128 h 1114344"/>
              <a:gd name="connsiteX11" fmla="*/ 1453661 w 1453661"/>
              <a:gd name="connsiteY11" fmla="*/ 1114344 h 1114344"/>
              <a:gd name="connsiteX0" fmla="*/ 0 w 1598246"/>
              <a:gd name="connsiteY0" fmla="*/ 135467 h 1120206"/>
              <a:gd name="connsiteX1" fmla="*/ 441569 w 1598246"/>
              <a:gd name="connsiteY1" fmla="*/ 18236 h 1120206"/>
              <a:gd name="connsiteX2" fmla="*/ 824523 w 1598246"/>
              <a:gd name="connsiteY2" fmla="*/ 26052 h 1120206"/>
              <a:gd name="connsiteX3" fmla="*/ 1184031 w 1598246"/>
              <a:gd name="connsiteY3" fmla="*/ 139375 h 1120206"/>
              <a:gd name="connsiteX4" fmla="*/ 1355969 w 1598246"/>
              <a:gd name="connsiteY4" fmla="*/ 338667 h 1120206"/>
              <a:gd name="connsiteX5" fmla="*/ 1301262 w 1598246"/>
              <a:gd name="connsiteY5" fmla="*/ 580944 h 1120206"/>
              <a:gd name="connsiteX6" fmla="*/ 1039446 w 1598246"/>
              <a:gd name="connsiteY6" fmla="*/ 713806 h 1120206"/>
              <a:gd name="connsiteX7" fmla="*/ 699477 w 1598246"/>
              <a:gd name="connsiteY7" fmla="*/ 741160 h 1120206"/>
              <a:gd name="connsiteX8" fmla="*/ 797169 w 1598246"/>
              <a:gd name="connsiteY8" fmla="*/ 807590 h 1120206"/>
              <a:gd name="connsiteX9" fmla="*/ 1113692 w 1598246"/>
              <a:gd name="connsiteY9" fmla="*/ 850575 h 1120206"/>
              <a:gd name="connsiteX10" fmla="*/ 1410677 w 1598246"/>
              <a:gd name="connsiteY10" fmla="*/ 959990 h 1120206"/>
              <a:gd name="connsiteX11" fmla="*/ 1598246 w 1598246"/>
              <a:gd name="connsiteY11" fmla="*/ 1120206 h 1120206"/>
              <a:gd name="connsiteX0" fmla="*/ 179103 w 1777349"/>
              <a:gd name="connsiteY0" fmla="*/ 140026 h 1124765"/>
              <a:gd name="connsiteX1" fmla="*/ 73595 w 1777349"/>
              <a:gd name="connsiteY1" fmla="*/ 167380 h 1124765"/>
              <a:gd name="connsiteX2" fmla="*/ 620672 w 1777349"/>
              <a:gd name="connsiteY2" fmla="*/ 22795 h 1124765"/>
              <a:gd name="connsiteX3" fmla="*/ 1003626 w 1777349"/>
              <a:gd name="connsiteY3" fmla="*/ 30611 h 1124765"/>
              <a:gd name="connsiteX4" fmla="*/ 1363134 w 1777349"/>
              <a:gd name="connsiteY4" fmla="*/ 143934 h 1124765"/>
              <a:gd name="connsiteX5" fmla="*/ 1535072 w 1777349"/>
              <a:gd name="connsiteY5" fmla="*/ 343226 h 1124765"/>
              <a:gd name="connsiteX6" fmla="*/ 1480365 w 1777349"/>
              <a:gd name="connsiteY6" fmla="*/ 585503 h 1124765"/>
              <a:gd name="connsiteX7" fmla="*/ 1218549 w 1777349"/>
              <a:gd name="connsiteY7" fmla="*/ 718365 h 1124765"/>
              <a:gd name="connsiteX8" fmla="*/ 878580 w 1777349"/>
              <a:gd name="connsiteY8" fmla="*/ 745719 h 1124765"/>
              <a:gd name="connsiteX9" fmla="*/ 976272 w 1777349"/>
              <a:gd name="connsiteY9" fmla="*/ 812149 h 1124765"/>
              <a:gd name="connsiteX10" fmla="*/ 1292795 w 1777349"/>
              <a:gd name="connsiteY10" fmla="*/ 855134 h 1124765"/>
              <a:gd name="connsiteX11" fmla="*/ 1589780 w 1777349"/>
              <a:gd name="connsiteY11" fmla="*/ 964549 h 1124765"/>
              <a:gd name="connsiteX12" fmla="*/ 1777349 w 1777349"/>
              <a:gd name="connsiteY12" fmla="*/ 1124765 h 1124765"/>
              <a:gd name="connsiteX0" fmla="*/ 179103 w 1777349"/>
              <a:gd name="connsiteY0" fmla="*/ 130908 h 1115647"/>
              <a:gd name="connsiteX1" fmla="*/ 73595 w 1777349"/>
              <a:gd name="connsiteY1" fmla="*/ 158262 h 1115647"/>
              <a:gd name="connsiteX2" fmla="*/ 315873 w 1777349"/>
              <a:gd name="connsiteY2" fmla="*/ 103555 h 1115647"/>
              <a:gd name="connsiteX3" fmla="*/ 620672 w 1777349"/>
              <a:gd name="connsiteY3" fmla="*/ 13677 h 1115647"/>
              <a:gd name="connsiteX4" fmla="*/ 1003626 w 1777349"/>
              <a:gd name="connsiteY4" fmla="*/ 21493 h 1115647"/>
              <a:gd name="connsiteX5" fmla="*/ 1363134 w 1777349"/>
              <a:gd name="connsiteY5" fmla="*/ 134816 h 1115647"/>
              <a:gd name="connsiteX6" fmla="*/ 1535072 w 1777349"/>
              <a:gd name="connsiteY6" fmla="*/ 334108 h 1115647"/>
              <a:gd name="connsiteX7" fmla="*/ 1480365 w 1777349"/>
              <a:gd name="connsiteY7" fmla="*/ 576385 h 1115647"/>
              <a:gd name="connsiteX8" fmla="*/ 1218549 w 1777349"/>
              <a:gd name="connsiteY8" fmla="*/ 709247 h 1115647"/>
              <a:gd name="connsiteX9" fmla="*/ 878580 w 1777349"/>
              <a:gd name="connsiteY9" fmla="*/ 736601 h 1115647"/>
              <a:gd name="connsiteX10" fmla="*/ 976272 w 1777349"/>
              <a:gd name="connsiteY10" fmla="*/ 803031 h 1115647"/>
              <a:gd name="connsiteX11" fmla="*/ 1292795 w 1777349"/>
              <a:gd name="connsiteY11" fmla="*/ 846016 h 1115647"/>
              <a:gd name="connsiteX12" fmla="*/ 1589780 w 1777349"/>
              <a:gd name="connsiteY12" fmla="*/ 955431 h 1115647"/>
              <a:gd name="connsiteX13" fmla="*/ 1777349 w 1777349"/>
              <a:gd name="connsiteY13" fmla="*/ 1115647 h 1115647"/>
              <a:gd name="connsiteX0" fmla="*/ 128954 w 1727200"/>
              <a:gd name="connsiteY0" fmla="*/ 130908 h 1115647"/>
              <a:gd name="connsiteX1" fmla="*/ 164124 w 1727200"/>
              <a:gd name="connsiteY1" fmla="*/ 146540 h 1115647"/>
              <a:gd name="connsiteX2" fmla="*/ 23446 w 1727200"/>
              <a:gd name="connsiteY2" fmla="*/ 158262 h 1115647"/>
              <a:gd name="connsiteX3" fmla="*/ 265724 w 1727200"/>
              <a:gd name="connsiteY3" fmla="*/ 103555 h 1115647"/>
              <a:gd name="connsiteX4" fmla="*/ 570523 w 1727200"/>
              <a:gd name="connsiteY4" fmla="*/ 13677 h 1115647"/>
              <a:gd name="connsiteX5" fmla="*/ 953477 w 1727200"/>
              <a:gd name="connsiteY5" fmla="*/ 21493 h 1115647"/>
              <a:gd name="connsiteX6" fmla="*/ 1312985 w 1727200"/>
              <a:gd name="connsiteY6" fmla="*/ 134816 h 1115647"/>
              <a:gd name="connsiteX7" fmla="*/ 1484923 w 1727200"/>
              <a:gd name="connsiteY7" fmla="*/ 334108 h 1115647"/>
              <a:gd name="connsiteX8" fmla="*/ 1430216 w 1727200"/>
              <a:gd name="connsiteY8" fmla="*/ 576385 h 1115647"/>
              <a:gd name="connsiteX9" fmla="*/ 1168400 w 1727200"/>
              <a:gd name="connsiteY9" fmla="*/ 709247 h 1115647"/>
              <a:gd name="connsiteX10" fmla="*/ 828431 w 1727200"/>
              <a:gd name="connsiteY10" fmla="*/ 736601 h 1115647"/>
              <a:gd name="connsiteX11" fmla="*/ 926123 w 1727200"/>
              <a:gd name="connsiteY11" fmla="*/ 803031 h 1115647"/>
              <a:gd name="connsiteX12" fmla="*/ 1242646 w 1727200"/>
              <a:gd name="connsiteY12" fmla="*/ 846016 h 1115647"/>
              <a:gd name="connsiteX13" fmla="*/ 1539631 w 1727200"/>
              <a:gd name="connsiteY13" fmla="*/ 955431 h 1115647"/>
              <a:gd name="connsiteX14" fmla="*/ 1727200 w 1727200"/>
              <a:gd name="connsiteY14" fmla="*/ 1115647 h 1115647"/>
              <a:gd name="connsiteX0" fmla="*/ 173495 w 1727200"/>
              <a:gd name="connsiteY0" fmla="*/ 162348 h 1115647"/>
              <a:gd name="connsiteX1" fmla="*/ 164124 w 1727200"/>
              <a:gd name="connsiteY1" fmla="*/ 146540 h 1115647"/>
              <a:gd name="connsiteX2" fmla="*/ 23446 w 1727200"/>
              <a:gd name="connsiteY2" fmla="*/ 158262 h 1115647"/>
              <a:gd name="connsiteX3" fmla="*/ 265724 w 1727200"/>
              <a:gd name="connsiteY3" fmla="*/ 103555 h 1115647"/>
              <a:gd name="connsiteX4" fmla="*/ 570523 w 1727200"/>
              <a:gd name="connsiteY4" fmla="*/ 13677 h 1115647"/>
              <a:gd name="connsiteX5" fmla="*/ 953477 w 1727200"/>
              <a:gd name="connsiteY5" fmla="*/ 21493 h 1115647"/>
              <a:gd name="connsiteX6" fmla="*/ 1312985 w 1727200"/>
              <a:gd name="connsiteY6" fmla="*/ 134816 h 1115647"/>
              <a:gd name="connsiteX7" fmla="*/ 1484923 w 1727200"/>
              <a:gd name="connsiteY7" fmla="*/ 334108 h 1115647"/>
              <a:gd name="connsiteX8" fmla="*/ 1430216 w 1727200"/>
              <a:gd name="connsiteY8" fmla="*/ 576385 h 1115647"/>
              <a:gd name="connsiteX9" fmla="*/ 1168400 w 1727200"/>
              <a:gd name="connsiteY9" fmla="*/ 709247 h 1115647"/>
              <a:gd name="connsiteX10" fmla="*/ 828431 w 1727200"/>
              <a:gd name="connsiteY10" fmla="*/ 736601 h 1115647"/>
              <a:gd name="connsiteX11" fmla="*/ 926123 w 1727200"/>
              <a:gd name="connsiteY11" fmla="*/ 803031 h 1115647"/>
              <a:gd name="connsiteX12" fmla="*/ 1242646 w 1727200"/>
              <a:gd name="connsiteY12" fmla="*/ 846016 h 1115647"/>
              <a:gd name="connsiteX13" fmla="*/ 1539631 w 1727200"/>
              <a:gd name="connsiteY13" fmla="*/ 955431 h 1115647"/>
              <a:gd name="connsiteX14" fmla="*/ 1727200 w 1727200"/>
              <a:gd name="connsiteY14" fmla="*/ 1115647 h 1115647"/>
              <a:gd name="connsiteX0" fmla="*/ 217783 w 1771488"/>
              <a:gd name="connsiteY0" fmla="*/ 162348 h 1115647"/>
              <a:gd name="connsiteX1" fmla="*/ 25008 w 1771488"/>
              <a:gd name="connsiteY1" fmla="*/ 256582 h 1115647"/>
              <a:gd name="connsiteX2" fmla="*/ 67734 w 1771488"/>
              <a:gd name="connsiteY2" fmla="*/ 158262 h 1115647"/>
              <a:gd name="connsiteX3" fmla="*/ 310012 w 1771488"/>
              <a:gd name="connsiteY3" fmla="*/ 103555 h 1115647"/>
              <a:gd name="connsiteX4" fmla="*/ 614811 w 1771488"/>
              <a:gd name="connsiteY4" fmla="*/ 13677 h 1115647"/>
              <a:gd name="connsiteX5" fmla="*/ 997765 w 1771488"/>
              <a:gd name="connsiteY5" fmla="*/ 21493 h 1115647"/>
              <a:gd name="connsiteX6" fmla="*/ 1357273 w 1771488"/>
              <a:gd name="connsiteY6" fmla="*/ 134816 h 1115647"/>
              <a:gd name="connsiteX7" fmla="*/ 1529211 w 1771488"/>
              <a:gd name="connsiteY7" fmla="*/ 334108 h 1115647"/>
              <a:gd name="connsiteX8" fmla="*/ 1474504 w 1771488"/>
              <a:gd name="connsiteY8" fmla="*/ 576385 h 1115647"/>
              <a:gd name="connsiteX9" fmla="*/ 1212688 w 1771488"/>
              <a:gd name="connsiteY9" fmla="*/ 709247 h 1115647"/>
              <a:gd name="connsiteX10" fmla="*/ 872719 w 1771488"/>
              <a:gd name="connsiteY10" fmla="*/ 736601 h 1115647"/>
              <a:gd name="connsiteX11" fmla="*/ 970411 w 1771488"/>
              <a:gd name="connsiteY11" fmla="*/ 803031 h 1115647"/>
              <a:gd name="connsiteX12" fmla="*/ 1286934 w 1771488"/>
              <a:gd name="connsiteY12" fmla="*/ 846016 h 1115647"/>
              <a:gd name="connsiteX13" fmla="*/ 1583919 w 1771488"/>
              <a:gd name="connsiteY13" fmla="*/ 955431 h 1115647"/>
              <a:gd name="connsiteX14" fmla="*/ 1771488 w 1771488"/>
              <a:gd name="connsiteY14" fmla="*/ 1115647 h 1115647"/>
              <a:gd name="connsiteX0" fmla="*/ 360801 w 1914506"/>
              <a:gd name="connsiteY0" fmla="*/ 162348 h 1115647"/>
              <a:gd name="connsiteX1" fmla="*/ 32129 w 1914506"/>
              <a:gd name="connsiteY1" fmla="*/ 319755 h 1115647"/>
              <a:gd name="connsiteX2" fmla="*/ 168026 w 1914506"/>
              <a:gd name="connsiteY2" fmla="*/ 256582 h 1115647"/>
              <a:gd name="connsiteX3" fmla="*/ 210752 w 1914506"/>
              <a:gd name="connsiteY3" fmla="*/ 158262 h 1115647"/>
              <a:gd name="connsiteX4" fmla="*/ 453030 w 1914506"/>
              <a:gd name="connsiteY4" fmla="*/ 103555 h 1115647"/>
              <a:gd name="connsiteX5" fmla="*/ 757829 w 1914506"/>
              <a:gd name="connsiteY5" fmla="*/ 13677 h 1115647"/>
              <a:gd name="connsiteX6" fmla="*/ 1140783 w 1914506"/>
              <a:gd name="connsiteY6" fmla="*/ 21493 h 1115647"/>
              <a:gd name="connsiteX7" fmla="*/ 1500291 w 1914506"/>
              <a:gd name="connsiteY7" fmla="*/ 134816 h 1115647"/>
              <a:gd name="connsiteX8" fmla="*/ 1672229 w 1914506"/>
              <a:gd name="connsiteY8" fmla="*/ 334108 h 1115647"/>
              <a:gd name="connsiteX9" fmla="*/ 1617522 w 1914506"/>
              <a:gd name="connsiteY9" fmla="*/ 576385 h 1115647"/>
              <a:gd name="connsiteX10" fmla="*/ 1355706 w 1914506"/>
              <a:gd name="connsiteY10" fmla="*/ 709247 h 1115647"/>
              <a:gd name="connsiteX11" fmla="*/ 1015737 w 1914506"/>
              <a:gd name="connsiteY11" fmla="*/ 736601 h 1115647"/>
              <a:gd name="connsiteX12" fmla="*/ 1113429 w 1914506"/>
              <a:gd name="connsiteY12" fmla="*/ 803031 h 1115647"/>
              <a:gd name="connsiteX13" fmla="*/ 1429952 w 1914506"/>
              <a:gd name="connsiteY13" fmla="*/ 846016 h 1115647"/>
              <a:gd name="connsiteX14" fmla="*/ 1726937 w 1914506"/>
              <a:gd name="connsiteY14" fmla="*/ 955431 h 1115647"/>
              <a:gd name="connsiteX15" fmla="*/ 1914506 w 1914506"/>
              <a:gd name="connsiteY15" fmla="*/ 1115647 h 1115647"/>
              <a:gd name="connsiteX0" fmla="*/ 192775 w 1746480"/>
              <a:gd name="connsiteY0" fmla="*/ 162348 h 1115647"/>
              <a:gd name="connsiteX1" fmla="*/ 0 w 1746480"/>
              <a:gd name="connsiteY1" fmla="*/ 256582 h 1115647"/>
              <a:gd name="connsiteX2" fmla="*/ 42726 w 1746480"/>
              <a:gd name="connsiteY2" fmla="*/ 158262 h 1115647"/>
              <a:gd name="connsiteX3" fmla="*/ 285004 w 1746480"/>
              <a:gd name="connsiteY3" fmla="*/ 103555 h 1115647"/>
              <a:gd name="connsiteX4" fmla="*/ 589803 w 1746480"/>
              <a:gd name="connsiteY4" fmla="*/ 13677 h 1115647"/>
              <a:gd name="connsiteX5" fmla="*/ 972757 w 1746480"/>
              <a:gd name="connsiteY5" fmla="*/ 21493 h 1115647"/>
              <a:gd name="connsiteX6" fmla="*/ 1332265 w 1746480"/>
              <a:gd name="connsiteY6" fmla="*/ 134816 h 1115647"/>
              <a:gd name="connsiteX7" fmla="*/ 1504203 w 1746480"/>
              <a:gd name="connsiteY7" fmla="*/ 334108 h 1115647"/>
              <a:gd name="connsiteX8" fmla="*/ 1449496 w 1746480"/>
              <a:gd name="connsiteY8" fmla="*/ 576385 h 1115647"/>
              <a:gd name="connsiteX9" fmla="*/ 1187680 w 1746480"/>
              <a:gd name="connsiteY9" fmla="*/ 709247 h 1115647"/>
              <a:gd name="connsiteX10" fmla="*/ 847711 w 1746480"/>
              <a:gd name="connsiteY10" fmla="*/ 736601 h 1115647"/>
              <a:gd name="connsiteX11" fmla="*/ 945403 w 1746480"/>
              <a:gd name="connsiteY11" fmla="*/ 803031 h 1115647"/>
              <a:gd name="connsiteX12" fmla="*/ 1261926 w 1746480"/>
              <a:gd name="connsiteY12" fmla="*/ 846016 h 1115647"/>
              <a:gd name="connsiteX13" fmla="*/ 1558911 w 1746480"/>
              <a:gd name="connsiteY13" fmla="*/ 955431 h 1115647"/>
              <a:gd name="connsiteX14" fmla="*/ 1746480 w 1746480"/>
              <a:gd name="connsiteY14" fmla="*/ 1115647 h 1115647"/>
              <a:gd name="connsiteX0" fmla="*/ 0 w 1746480"/>
              <a:gd name="connsiteY0" fmla="*/ 256582 h 1115647"/>
              <a:gd name="connsiteX1" fmla="*/ 42726 w 1746480"/>
              <a:gd name="connsiteY1" fmla="*/ 158262 h 1115647"/>
              <a:gd name="connsiteX2" fmla="*/ 285004 w 1746480"/>
              <a:gd name="connsiteY2" fmla="*/ 103555 h 1115647"/>
              <a:gd name="connsiteX3" fmla="*/ 589803 w 1746480"/>
              <a:gd name="connsiteY3" fmla="*/ 13677 h 1115647"/>
              <a:gd name="connsiteX4" fmla="*/ 972757 w 1746480"/>
              <a:gd name="connsiteY4" fmla="*/ 21493 h 1115647"/>
              <a:gd name="connsiteX5" fmla="*/ 1332265 w 1746480"/>
              <a:gd name="connsiteY5" fmla="*/ 134816 h 1115647"/>
              <a:gd name="connsiteX6" fmla="*/ 1504203 w 1746480"/>
              <a:gd name="connsiteY6" fmla="*/ 334108 h 1115647"/>
              <a:gd name="connsiteX7" fmla="*/ 1449496 w 1746480"/>
              <a:gd name="connsiteY7" fmla="*/ 576385 h 1115647"/>
              <a:gd name="connsiteX8" fmla="*/ 1187680 w 1746480"/>
              <a:gd name="connsiteY8" fmla="*/ 709247 h 1115647"/>
              <a:gd name="connsiteX9" fmla="*/ 847711 w 1746480"/>
              <a:gd name="connsiteY9" fmla="*/ 736601 h 1115647"/>
              <a:gd name="connsiteX10" fmla="*/ 945403 w 1746480"/>
              <a:gd name="connsiteY10" fmla="*/ 803031 h 1115647"/>
              <a:gd name="connsiteX11" fmla="*/ 1261926 w 1746480"/>
              <a:gd name="connsiteY11" fmla="*/ 846016 h 1115647"/>
              <a:gd name="connsiteX12" fmla="*/ 1558911 w 1746480"/>
              <a:gd name="connsiteY12" fmla="*/ 955431 h 1115647"/>
              <a:gd name="connsiteX13" fmla="*/ 1746480 w 1746480"/>
              <a:gd name="connsiteY13" fmla="*/ 1115647 h 1115647"/>
              <a:gd name="connsiteX0" fmla="*/ 651 w 1704405"/>
              <a:gd name="connsiteY0" fmla="*/ 158262 h 1115647"/>
              <a:gd name="connsiteX1" fmla="*/ 242929 w 1704405"/>
              <a:gd name="connsiteY1" fmla="*/ 103555 h 1115647"/>
              <a:gd name="connsiteX2" fmla="*/ 547728 w 1704405"/>
              <a:gd name="connsiteY2" fmla="*/ 13677 h 1115647"/>
              <a:gd name="connsiteX3" fmla="*/ 930682 w 1704405"/>
              <a:gd name="connsiteY3" fmla="*/ 21493 h 1115647"/>
              <a:gd name="connsiteX4" fmla="*/ 1290190 w 1704405"/>
              <a:gd name="connsiteY4" fmla="*/ 134816 h 1115647"/>
              <a:gd name="connsiteX5" fmla="*/ 1462128 w 1704405"/>
              <a:gd name="connsiteY5" fmla="*/ 334108 h 1115647"/>
              <a:gd name="connsiteX6" fmla="*/ 1407421 w 1704405"/>
              <a:gd name="connsiteY6" fmla="*/ 576385 h 1115647"/>
              <a:gd name="connsiteX7" fmla="*/ 1145605 w 1704405"/>
              <a:gd name="connsiteY7" fmla="*/ 709247 h 1115647"/>
              <a:gd name="connsiteX8" fmla="*/ 805636 w 1704405"/>
              <a:gd name="connsiteY8" fmla="*/ 736601 h 1115647"/>
              <a:gd name="connsiteX9" fmla="*/ 903328 w 1704405"/>
              <a:gd name="connsiteY9" fmla="*/ 803031 h 1115647"/>
              <a:gd name="connsiteX10" fmla="*/ 1219851 w 1704405"/>
              <a:gd name="connsiteY10" fmla="*/ 846016 h 1115647"/>
              <a:gd name="connsiteX11" fmla="*/ 1516836 w 1704405"/>
              <a:gd name="connsiteY11" fmla="*/ 955431 h 1115647"/>
              <a:gd name="connsiteX12" fmla="*/ 1704405 w 1704405"/>
              <a:gd name="connsiteY12" fmla="*/ 1115647 h 111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4405" h="1115647">
                <a:moveTo>
                  <a:pt x="651" y="158262"/>
                </a:moveTo>
                <a:cubicBezTo>
                  <a:pt x="0" y="158262"/>
                  <a:pt x="151750" y="127653"/>
                  <a:pt x="242929" y="103555"/>
                </a:cubicBezTo>
                <a:cubicBezTo>
                  <a:pt x="334109" y="79458"/>
                  <a:pt x="433103" y="27354"/>
                  <a:pt x="547728" y="13677"/>
                </a:cubicBezTo>
                <a:cubicBezTo>
                  <a:pt x="662354" y="0"/>
                  <a:pt x="806938" y="1303"/>
                  <a:pt x="930682" y="21493"/>
                </a:cubicBezTo>
                <a:cubicBezTo>
                  <a:pt x="1054426" y="41683"/>
                  <a:pt x="1201616" y="82714"/>
                  <a:pt x="1290190" y="134816"/>
                </a:cubicBezTo>
                <a:cubicBezTo>
                  <a:pt x="1378764" y="186918"/>
                  <a:pt x="1442590" y="260513"/>
                  <a:pt x="1462128" y="334108"/>
                </a:cubicBezTo>
                <a:cubicBezTo>
                  <a:pt x="1481666" y="407703"/>
                  <a:pt x="1460175" y="513862"/>
                  <a:pt x="1407421" y="576385"/>
                </a:cubicBezTo>
                <a:cubicBezTo>
                  <a:pt x="1354667" y="638908"/>
                  <a:pt x="1245902" y="682544"/>
                  <a:pt x="1145605" y="709247"/>
                </a:cubicBezTo>
                <a:cubicBezTo>
                  <a:pt x="1045308" y="735950"/>
                  <a:pt x="846015" y="720970"/>
                  <a:pt x="805636" y="736601"/>
                </a:cubicBezTo>
                <a:cubicBezTo>
                  <a:pt x="765257" y="752232"/>
                  <a:pt x="834292" y="784795"/>
                  <a:pt x="903328" y="803031"/>
                </a:cubicBezTo>
                <a:cubicBezTo>
                  <a:pt x="972364" y="821267"/>
                  <a:pt x="1117600" y="820616"/>
                  <a:pt x="1219851" y="846016"/>
                </a:cubicBezTo>
                <a:cubicBezTo>
                  <a:pt x="1322102" y="871416"/>
                  <a:pt x="1436077" y="910493"/>
                  <a:pt x="1516836" y="955431"/>
                </a:cubicBezTo>
                <a:cubicBezTo>
                  <a:pt x="1597595" y="1000369"/>
                  <a:pt x="1651000" y="1058008"/>
                  <a:pt x="1704405" y="1115647"/>
                </a:cubicBezTo>
              </a:path>
            </a:pathLst>
          </a:custGeom>
          <a:noFill/>
          <a:ln w="38100" cap="flat" cmpd="sng" algn="ctr">
            <a:solidFill>
              <a:srgbClr val="66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mtClean="0"/>
          </a:p>
        </p:txBody>
      </p:sp>
      <p:sp>
        <p:nvSpPr>
          <p:cNvPr id="13" name="Freeform 12"/>
          <p:cNvSpPr/>
          <p:nvPr/>
        </p:nvSpPr>
        <p:spPr bwMode="auto">
          <a:xfrm>
            <a:off x="615663" y="5099189"/>
            <a:ext cx="2039742" cy="627501"/>
          </a:xfrm>
          <a:custGeom>
            <a:avLst/>
            <a:gdLst>
              <a:gd name="connsiteX0" fmla="*/ 7742 w 2039742"/>
              <a:gd name="connsiteY0" fmla="*/ 185782 h 627501"/>
              <a:gd name="connsiteX1" fmla="*/ 30964 w 2039742"/>
              <a:gd name="connsiteY1" fmla="*/ 264159 h 627501"/>
              <a:gd name="connsiteX2" fmla="*/ 193524 w 2039742"/>
              <a:gd name="connsiteY2" fmla="*/ 432525 h 627501"/>
              <a:gd name="connsiteX3" fmla="*/ 498324 w 2039742"/>
              <a:gd name="connsiteY3" fmla="*/ 566056 h 627501"/>
              <a:gd name="connsiteX4" fmla="*/ 922142 w 2039742"/>
              <a:gd name="connsiteY4" fmla="*/ 624114 h 627501"/>
              <a:gd name="connsiteX5" fmla="*/ 1325639 w 2039742"/>
              <a:gd name="connsiteY5" fmla="*/ 586376 h 627501"/>
              <a:gd name="connsiteX6" fmla="*/ 1676884 w 2039742"/>
              <a:gd name="connsiteY6" fmla="*/ 441234 h 627501"/>
              <a:gd name="connsiteX7" fmla="*/ 1859764 w 2039742"/>
              <a:gd name="connsiteY7" fmla="*/ 246742 h 627501"/>
              <a:gd name="connsiteX8" fmla="*/ 1891696 w 2039742"/>
              <a:gd name="connsiteY8" fmla="*/ 98696 h 627501"/>
              <a:gd name="connsiteX9" fmla="*/ 1897502 w 2039742"/>
              <a:gd name="connsiteY9" fmla="*/ 14514 h 627501"/>
              <a:gd name="connsiteX10" fmla="*/ 2039742 w 2039742"/>
              <a:gd name="connsiteY10" fmla="*/ 11611 h 62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9742" h="627501">
                <a:moveTo>
                  <a:pt x="7742" y="185782"/>
                </a:moveTo>
                <a:cubicBezTo>
                  <a:pt x="3871" y="204408"/>
                  <a:pt x="0" y="223035"/>
                  <a:pt x="30964" y="264159"/>
                </a:cubicBezTo>
                <a:cubicBezTo>
                  <a:pt x="61928" y="305283"/>
                  <a:pt x="115631" y="382209"/>
                  <a:pt x="193524" y="432525"/>
                </a:cubicBezTo>
                <a:cubicBezTo>
                  <a:pt x="271417" y="482841"/>
                  <a:pt x="376888" y="534125"/>
                  <a:pt x="498324" y="566056"/>
                </a:cubicBezTo>
                <a:cubicBezTo>
                  <a:pt x="619760" y="597987"/>
                  <a:pt x="784256" y="620727"/>
                  <a:pt x="922142" y="624114"/>
                </a:cubicBezTo>
                <a:cubicBezTo>
                  <a:pt x="1060028" y="627501"/>
                  <a:pt x="1199849" y="616856"/>
                  <a:pt x="1325639" y="586376"/>
                </a:cubicBezTo>
                <a:cubicBezTo>
                  <a:pt x="1451429" y="555896"/>
                  <a:pt x="1587863" y="497840"/>
                  <a:pt x="1676884" y="441234"/>
                </a:cubicBezTo>
                <a:cubicBezTo>
                  <a:pt x="1765905" y="384628"/>
                  <a:pt x="1823962" y="303832"/>
                  <a:pt x="1859764" y="246742"/>
                </a:cubicBezTo>
                <a:cubicBezTo>
                  <a:pt x="1895566" y="189652"/>
                  <a:pt x="1885406" y="137401"/>
                  <a:pt x="1891696" y="98696"/>
                </a:cubicBezTo>
                <a:cubicBezTo>
                  <a:pt x="1897986" y="59991"/>
                  <a:pt x="1872828" y="29028"/>
                  <a:pt x="1897502" y="14514"/>
                </a:cubicBezTo>
                <a:cubicBezTo>
                  <a:pt x="1922176" y="0"/>
                  <a:pt x="1980959" y="5805"/>
                  <a:pt x="2039742" y="11611"/>
                </a:cubicBezTo>
              </a:path>
            </a:pathLst>
          </a:custGeom>
          <a:noFill/>
          <a:ln w="38100" cap="flat" cmpd="sng" algn="ctr">
            <a:solidFill>
              <a:srgbClr val="669900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mtClean="0"/>
          </a:p>
        </p:txBody>
      </p:sp>
      <p:sp>
        <p:nvSpPr>
          <p:cNvPr id="14" name="Freeform 13"/>
          <p:cNvSpPr/>
          <p:nvPr/>
        </p:nvSpPr>
        <p:spPr bwMode="auto">
          <a:xfrm>
            <a:off x="431818" y="4515714"/>
            <a:ext cx="1045028" cy="670560"/>
          </a:xfrm>
          <a:custGeom>
            <a:avLst/>
            <a:gdLst>
              <a:gd name="connsiteX0" fmla="*/ 1068252 w 1098731"/>
              <a:gd name="connsiteY0" fmla="*/ 0 h 670560"/>
              <a:gd name="connsiteX1" fmla="*/ 1053737 w 1098731"/>
              <a:gd name="connsiteY1" fmla="*/ 119017 h 670560"/>
              <a:gd name="connsiteX2" fmla="*/ 798286 w 1098731"/>
              <a:gd name="connsiteY2" fmla="*/ 177074 h 670560"/>
              <a:gd name="connsiteX3" fmla="*/ 548640 w 1098731"/>
              <a:gd name="connsiteY3" fmla="*/ 246743 h 670560"/>
              <a:gd name="connsiteX4" fmla="*/ 307703 w 1098731"/>
              <a:gd name="connsiteY4" fmla="*/ 391886 h 670560"/>
              <a:gd name="connsiteX5" fmla="*/ 197394 w 1098731"/>
              <a:gd name="connsiteY5" fmla="*/ 551543 h 670560"/>
              <a:gd name="connsiteX6" fmla="*/ 243840 w 1098731"/>
              <a:gd name="connsiteY6" fmla="*/ 629920 h 670560"/>
              <a:gd name="connsiteX7" fmla="*/ 0 w 1098731"/>
              <a:gd name="connsiteY7" fmla="*/ 67056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8731" h="670560">
                <a:moveTo>
                  <a:pt x="1068252" y="0"/>
                </a:moveTo>
                <a:cubicBezTo>
                  <a:pt x="1083491" y="44752"/>
                  <a:pt x="1098731" y="89505"/>
                  <a:pt x="1053737" y="119017"/>
                </a:cubicBezTo>
                <a:cubicBezTo>
                  <a:pt x="1008743" y="148529"/>
                  <a:pt x="882469" y="155786"/>
                  <a:pt x="798286" y="177074"/>
                </a:cubicBezTo>
                <a:cubicBezTo>
                  <a:pt x="714103" y="198362"/>
                  <a:pt x="630404" y="210941"/>
                  <a:pt x="548640" y="246743"/>
                </a:cubicBezTo>
                <a:cubicBezTo>
                  <a:pt x="466876" y="282545"/>
                  <a:pt x="366244" y="341086"/>
                  <a:pt x="307703" y="391886"/>
                </a:cubicBezTo>
                <a:cubicBezTo>
                  <a:pt x="249162" y="442686"/>
                  <a:pt x="208038" y="511871"/>
                  <a:pt x="197394" y="551543"/>
                </a:cubicBezTo>
                <a:cubicBezTo>
                  <a:pt x="186750" y="591215"/>
                  <a:pt x="276739" y="610084"/>
                  <a:pt x="243840" y="629920"/>
                </a:cubicBezTo>
                <a:cubicBezTo>
                  <a:pt x="210941" y="649756"/>
                  <a:pt x="105470" y="660158"/>
                  <a:pt x="0" y="670560"/>
                </a:cubicBezTo>
              </a:path>
            </a:pathLst>
          </a:custGeom>
          <a:noFill/>
          <a:ln w="38100" cap="flat" cmpd="sng" algn="ctr">
            <a:solidFill>
              <a:srgbClr val="66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mtClean="0"/>
          </a:p>
        </p:txBody>
      </p:sp>
      <p:sp>
        <p:nvSpPr>
          <p:cNvPr id="15" name="Freeform 14"/>
          <p:cNvSpPr/>
          <p:nvPr/>
        </p:nvSpPr>
        <p:spPr bwMode="auto">
          <a:xfrm>
            <a:off x="7092028" y="5484118"/>
            <a:ext cx="1098885" cy="1010653"/>
          </a:xfrm>
          <a:custGeom>
            <a:avLst/>
            <a:gdLst>
              <a:gd name="connsiteX0" fmla="*/ 0 w 1098885"/>
              <a:gd name="connsiteY0" fmla="*/ 0 h 1010653"/>
              <a:gd name="connsiteX1" fmla="*/ 248653 w 1098885"/>
              <a:gd name="connsiteY1" fmla="*/ 481264 h 1010653"/>
              <a:gd name="connsiteX2" fmla="*/ 770021 w 1098885"/>
              <a:gd name="connsiteY2" fmla="*/ 537411 h 1010653"/>
              <a:gd name="connsiteX3" fmla="*/ 1098885 w 1098885"/>
              <a:gd name="connsiteY3" fmla="*/ 1010653 h 101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885" h="1010653">
                <a:moveTo>
                  <a:pt x="0" y="0"/>
                </a:moveTo>
                <a:cubicBezTo>
                  <a:pt x="60158" y="195848"/>
                  <a:pt x="120316" y="391696"/>
                  <a:pt x="248653" y="481264"/>
                </a:cubicBezTo>
                <a:cubicBezTo>
                  <a:pt x="376990" y="570833"/>
                  <a:pt x="628316" y="449180"/>
                  <a:pt x="770021" y="537411"/>
                </a:cubicBezTo>
                <a:cubicBezTo>
                  <a:pt x="911726" y="625642"/>
                  <a:pt x="1005305" y="818147"/>
                  <a:pt x="1098885" y="1010653"/>
                </a:cubicBezTo>
              </a:path>
            </a:pathLst>
          </a:custGeom>
          <a:noFill/>
          <a:ln w="38100" cap="flat" cmpd="dbl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887398" y="6248799"/>
            <a:ext cx="1866911" cy="390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Wingdings" charset="2"/>
              <a:buChar char="§"/>
              <a:defRPr sz="16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Arial"/>
              <a:buChar char="–"/>
              <a:defRPr sz="14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Arial"/>
              <a:buChar char="»"/>
              <a:defRPr sz="14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ru-RU" sz="1600" dirty="0" smtClean="0"/>
              <a:t>Кольцо</a:t>
            </a:r>
            <a:endParaRPr lang="en-US" sz="1600" dirty="0" smtClean="0"/>
          </a:p>
        </p:txBody>
      </p:sp>
      <p:sp>
        <p:nvSpPr>
          <p:cNvPr id="17" name="Content Placeholder 5"/>
          <p:cNvSpPr txBox="1">
            <a:spLocks/>
          </p:cNvSpPr>
          <p:nvPr/>
        </p:nvSpPr>
        <p:spPr>
          <a:xfrm>
            <a:off x="5193196" y="6249272"/>
            <a:ext cx="1885942" cy="40891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Wingdings" charset="2"/>
              <a:buChar char="§"/>
              <a:defRPr sz="16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Arial"/>
              <a:buChar char="–"/>
              <a:defRPr sz="14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lnSpc>
                <a:spcPct val="105000"/>
              </a:lnSpc>
              <a:spcBef>
                <a:spcPts val="960"/>
              </a:spcBef>
              <a:buClr>
                <a:schemeClr val="accent1"/>
              </a:buClr>
              <a:buFont typeface="Arial"/>
              <a:buChar char="»"/>
              <a:defRPr sz="1400" kern="1200">
                <a:solidFill>
                  <a:schemeClr val="accent6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ru-RU" sz="1600" dirty="0" smtClean="0"/>
              <a:t>Связные кольца</a:t>
            </a:r>
            <a:endParaRPr lang="en-US" sz="16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5648239" y="4433361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2D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55734" y="5403909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2D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06955" y="6326330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2D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56197" y="5379846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4D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25229" y="6033091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DLA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41102" y="6109447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DLA</a:t>
            </a:r>
          </a:p>
        </p:txBody>
      </p:sp>
      <p:sp>
        <p:nvSpPr>
          <p:cNvPr id="27" name="Freeform 26"/>
          <p:cNvSpPr/>
          <p:nvPr/>
        </p:nvSpPr>
        <p:spPr bwMode="auto">
          <a:xfrm>
            <a:off x="7035881" y="5564328"/>
            <a:ext cx="1098885" cy="1010653"/>
          </a:xfrm>
          <a:custGeom>
            <a:avLst/>
            <a:gdLst>
              <a:gd name="connsiteX0" fmla="*/ 0 w 1098885"/>
              <a:gd name="connsiteY0" fmla="*/ 0 h 1010653"/>
              <a:gd name="connsiteX1" fmla="*/ 248653 w 1098885"/>
              <a:gd name="connsiteY1" fmla="*/ 481264 h 1010653"/>
              <a:gd name="connsiteX2" fmla="*/ 770021 w 1098885"/>
              <a:gd name="connsiteY2" fmla="*/ 537411 h 1010653"/>
              <a:gd name="connsiteX3" fmla="*/ 1098885 w 1098885"/>
              <a:gd name="connsiteY3" fmla="*/ 1010653 h 101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885" h="1010653">
                <a:moveTo>
                  <a:pt x="0" y="0"/>
                </a:moveTo>
                <a:cubicBezTo>
                  <a:pt x="60158" y="195848"/>
                  <a:pt x="120316" y="391696"/>
                  <a:pt x="248653" y="481264"/>
                </a:cubicBezTo>
                <a:cubicBezTo>
                  <a:pt x="376990" y="570833"/>
                  <a:pt x="628316" y="449180"/>
                  <a:pt x="770021" y="537411"/>
                </a:cubicBezTo>
                <a:cubicBezTo>
                  <a:pt x="911726" y="625642"/>
                  <a:pt x="1005305" y="818147"/>
                  <a:pt x="1098885" y="1010653"/>
                </a:cubicBezTo>
              </a:path>
            </a:pathLst>
          </a:custGeom>
          <a:noFill/>
          <a:ln w="38100" cap="flat" cmpd="sng" algn="ctr">
            <a:solidFill>
              <a:srgbClr val="669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3" name="TextBox 32"/>
          <p:cNvSpPr txBox="1"/>
          <p:nvPr/>
        </p:nvSpPr>
        <p:spPr>
          <a:xfrm>
            <a:off x="6185650" y="4978794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4D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685283" y="4745650"/>
            <a:ext cx="1748589" cy="898358"/>
          </a:xfrm>
          <a:prstGeom prst="ellipse">
            <a:avLst/>
          </a:prstGeom>
          <a:noFill/>
          <a:ln w="38100" cap="flat" cmpd="dbl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1641" y="5122641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2D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91136" y="5751823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DLA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83641" y="4697525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2D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90020" y="5114620"/>
            <a:ext cx="3593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2D</a:t>
            </a:r>
          </a:p>
        </p:txBody>
      </p:sp>
      <p:pic>
        <p:nvPicPr>
          <p:cNvPr id="46" name="Picture 45" descr="fp-roadm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6943" y="4900106"/>
            <a:ext cx="421005" cy="459105"/>
          </a:xfrm>
          <a:prstGeom prst="rect">
            <a:avLst/>
          </a:prstGeom>
        </p:spPr>
      </p:pic>
      <p:pic>
        <p:nvPicPr>
          <p:cNvPr id="47" name="Picture 46" descr="fp-roadm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6506" y="4939682"/>
            <a:ext cx="421005" cy="459105"/>
          </a:xfrm>
          <a:prstGeom prst="rect">
            <a:avLst/>
          </a:prstGeom>
        </p:spPr>
      </p:pic>
      <p:sp>
        <p:nvSpPr>
          <p:cNvPr id="48" name="Right Arrow 47"/>
          <p:cNvSpPr/>
          <p:nvPr/>
        </p:nvSpPr>
        <p:spPr bwMode="auto">
          <a:xfrm>
            <a:off x="2930896" y="5107956"/>
            <a:ext cx="449179" cy="11229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49" name="Right Arrow 48"/>
          <p:cNvSpPr/>
          <p:nvPr/>
        </p:nvSpPr>
        <p:spPr bwMode="auto">
          <a:xfrm flipH="1">
            <a:off x="2930896" y="5204209"/>
            <a:ext cx="449179" cy="11229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3925501" y="5107957"/>
            <a:ext cx="449179" cy="11229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 flipH="1">
            <a:off x="3925501" y="5204210"/>
            <a:ext cx="449179" cy="11229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pic>
        <p:nvPicPr>
          <p:cNvPr id="52" name="Picture 51" descr="fp-roadm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25388" y="4419149"/>
            <a:ext cx="421005" cy="459105"/>
          </a:xfrm>
          <a:prstGeom prst="rect">
            <a:avLst/>
          </a:prstGeom>
        </p:spPr>
      </p:pic>
      <p:pic>
        <p:nvPicPr>
          <p:cNvPr id="53" name="Picture 52" descr="fp-roadm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74951" y="4458725"/>
            <a:ext cx="421005" cy="459105"/>
          </a:xfrm>
          <a:prstGeom prst="rect">
            <a:avLst/>
          </a:prstGeom>
        </p:spPr>
      </p:pic>
      <p:grpSp>
        <p:nvGrpSpPr>
          <p:cNvPr id="54" name="Group 53"/>
          <p:cNvGrpSpPr/>
          <p:nvPr/>
        </p:nvGrpSpPr>
        <p:grpSpPr>
          <a:xfrm rot="20683525">
            <a:off x="7197362" y="4755336"/>
            <a:ext cx="449179" cy="208547"/>
            <a:chOff x="7142748" y="1540043"/>
            <a:chExt cx="449179" cy="208547"/>
          </a:xfrm>
        </p:grpSpPr>
        <p:sp>
          <p:nvSpPr>
            <p:cNvPr id="55" name="Right Arrow 54"/>
            <p:cNvSpPr/>
            <p:nvPr/>
          </p:nvSpPr>
          <p:spPr bwMode="auto">
            <a:xfrm>
              <a:off x="7142748" y="1540043"/>
              <a:ext cx="449179" cy="112294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6" name="Right Arrow 55"/>
            <p:cNvSpPr/>
            <p:nvPr/>
          </p:nvSpPr>
          <p:spPr bwMode="auto">
            <a:xfrm flipH="1">
              <a:off x="7142748" y="1636296"/>
              <a:ext cx="449179" cy="112294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</p:grpSp>
      <p:cxnSp>
        <p:nvCxnSpPr>
          <p:cNvPr id="57" name="Straight Arrow Connector 56"/>
          <p:cNvCxnSpPr/>
          <p:nvPr/>
        </p:nvCxnSpPr>
        <p:spPr bwMode="auto">
          <a:xfrm rot="5400000">
            <a:off x="7598415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rot="16200000" flipV="1">
            <a:off x="7638521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rot="5400000">
            <a:off x="7694668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 rot="16200000" flipV="1">
            <a:off x="7734774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grpSp>
        <p:nvGrpSpPr>
          <p:cNvPr id="61" name="Group 60"/>
          <p:cNvGrpSpPr/>
          <p:nvPr/>
        </p:nvGrpSpPr>
        <p:grpSpPr>
          <a:xfrm rot="11716475" flipV="1">
            <a:off x="7197362" y="4434493"/>
            <a:ext cx="449179" cy="208547"/>
            <a:chOff x="7142748" y="1540043"/>
            <a:chExt cx="449179" cy="208547"/>
          </a:xfrm>
          <a:solidFill>
            <a:srgbClr val="002060"/>
          </a:solidFill>
        </p:grpSpPr>
        <p:sp>
          <p:nvSpPr>
            <p:cNvPr id="62" name="Right Arrow 61"/>
            <p:cNvSpPr/>
            <p:nvPr/>
          </p:nvSpPr>
          <p:spPr bwMode="auto">
            <a:xfrm>
              <a:off x="7142748" y="1540043"/>
              <a:ext cx="449179" cy="112294"/>
            </a:xfrm>
            <a:prstGeom prst="right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63" name="Right Arrow 62"/>
            <p:cNvSpPr/>
            <p:nvPr/>
          </p:nvSpPr>
          <p:spPr bwMode="auto">
            <a:xfrm flipH="1">
              <a:off x="7142748" y="1636296"/>
              <a:ext cx="449179" cy="112294"/>
            </a:xfrm>
            <a:prstGeom prst="right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 flipH="1">
            <a:off x="8183952" y="4458556"/>
            <a:ext cx="449179" cy="529390"/>
            <a:chOff x="7303169" y="1499937"/>
            <a:chExt cx="449179" cy="529390"/>
          </a:xfrm>
        </p:grpSpPr>
        <p:grpSp>
          <p:nvGrpSpPr>
            <p:cNvPr id="65" name="Group 64"/>
            <p:cNvGrpSpPr/>
            <p:nvPr/>
          </p:nvGrpSpPr>
          <p:grpSpPr>
            <a:xfrm rot="20683525">
              <a:off x="7303169" y="1820780"/>
              <a:ext cx="449179" cy="208547"/>
              <a:chOff x="7142748" y="1540043"/>
              <a:chExt cx="449179" cy="208547"/>
            </a:xfrm>
          </p:grpSpPr>
          <p:sp>
            <p:nvSpPr>
              <p:cNvPr id="69" name="Right Arrow 68"/>
              <p:cNvSpPr/>
              <p:nvPr/>
            </p:nvSpPr>
            <p:spPr bwMode="auto">
              <a:xfrm>
                <a:off x="7142748" y="1540043"/>
                <a:ext cx="449179" cy="112294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70" name="Right Arrow 69"/>
              <p:cNvSpPr/>
              <p:nvPr/>
            </p:nvSpPr>
            <p:spPr bwMode="auto">
              <a:xfrm flipH="1">
                <a:off x="7142748" y="1636296"/>
                <a:ext cx="449179" cy="112294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Verdana" pitchFamily="34" charset="0"/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 rot="11716475" flipV="1">
              <a:off x="7303169" y="1499937"/>
              <a:ext cx="449179" cy="208547"/>
              <a:chOff x="7142748" y="1540043"/>
              <a:chExt cx="449179" cy="208547"/>
            </a:xfrm>
            <a:solidFill>
              <a:srgbClr val="002060"/>
            </a:solidFill>
          </p:grpSpPr>
          <p:sp>
            <p:nvSpPr>
              <p:cNvPr id="67" name="Right Arrow 66"/>
              <p:cNvSpPr/>
              <p:nvPr/>
            </p:nvSpPr>
            <p:spPr bwMode="auto">
              <a:xfrm>
                <a:off x="7142748" y="1540043"/>
                <a:ext cx="449179" cy="112294"/>
              </a:xfrm>
              <a:prstGeom prst="rightArrow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8" name="Right Arrow 67"/>
              <p:cNvSpPr/>
              <p:nvPr/>
            </p:nvSpPr>
            <p:spPr bwMode="auto">
              <a:xfrm flipH="1">
                <a:off x="7142748" y="1636296"/>
                <a:ext cx="449179" cy="112294"/>
              </a:xfrm>
              <a:prstGeom prst="rightArrow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Verdana" pitchFamily="34" charset="0"/>
                </a:endParaRPr>
              </a:p>
            </p:txBody>
          </p:sp>
        </p:grpSp>
      </p:grpSp>
      <p:cxnSp>
        <p:nvCxnSpPr>
          <p:cNvPr id="71" name="Straight Arrow Connector 70"/>
          <p:cNvCxnSpPr/>
          <p:nvPr/>
        </p:nvCxnSpPr>
        <p:spPr bwMode="auto">
          <a:xfrm rot="5400000">
            <a:off x="7798941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72" name="Straight Arrow Connector 71"/>
          <p:cNvCxnSpPr/>
          <p:nvPr/>
        </p:nvCxnSpPr>
        <p:spPr bwMode="auto">
          <a:xfrm rot="16200000" flipV="1">
            <a:off x="7839047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73" name="Straight Arrow Connector 72"/>
          <p:cNvCxnSpPr/>
          <p:nvPr/>
        </p:nvCxnSpPr>
        <p:spPr bwMode="auto">
          <a:xfrm rot="5400000">
            <a:off x="7895194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74" name="Straight Arrow Connector 73"/>
          <p:cNvCxnSpPr/>
          <p:nvPr/>
        </p:nvCxnSpPr>
        <p:spPr bwMode="auto">
          <a:xfrm rot="16200000" flipV="1">
            <a:off x="7935300" y="5072167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sp>
        <p:nvSpPr>
          <p:cNvPr id="75" name="Freeform 74"/>
          <p:cNvSpPr/>
          <p:nvPr/>
        </p:nvSpPr>
        <p:spPr bwMode="auto">
          <a:xfrm>
            <a:off x="5075940" y="5005907"/>
            <a:ext cx="942089" cy="477389"/>
          </a:xfrm>
          <a:custGeom>
            <a:avLst/>
            <a:gdLst>
              <a:gd name="connsiteX0" fmla="*/ 875323 w 875323"/>
              <a:gd name="connsiteY0" fmla="*/ 12374 h 465666"/>
              <a:gd name="connsiteX1" fmla="*/ 550985 w 875323"/>
              <a:gd name="connsiteY1" fmla="*/ 24097 h 465666"/>
              <a:gd name="connsiteX2" fmla="*/ 269631 w 875323"/>
              <a:gd name="connsiteY2" fmla="*/ 156959 h 465666"/>
              <a:gd name="connsiteX3" fmla="*/ 128954 w 875323"/>
              <a:gd name="connsiteY3" fmla="*/ 328897 h 465666"/>
              <a:gd name="connsiteX4" fmla="*/ 168031 w 875323"/>
              <a:gd name="connsiteY4" fmla="*/ 422682 h 465666"/>
              <a:gd name="connsiteX5" fmla="*/ 0 w 875323"/>
              <a:gd name="connsiteY5" fmla="*/ 465666 h 465666"/>
              <a:gd name="connsiteX0" fmla="*/ 945661 w 945661"/>
              <a:gd name="connsiteY0" fmla="*/ 12374 h 477389"/>
              <a:gd name="connsiteX1" fmla="*/ 621323 w 945661"/>
              <a:gd name="connsiteY1" fmla="*/ 24097 h 477389"/>
              <a:gd name="connsiteX2" fmla="*/ 339969 w 945661"/>
              <a:gd name="connsiteY2" fmla="*/ 156959 h 477389"/>
              <a:gd name="connsiteX3" fmla="*/ 199292 w 945661"/>
              <a:gd name="connsiteY3" fmla="*/ 328897 h 477389"/>
              <a:gd name="connsiteX4" fmla="*/ 238369 w 945661"/>
              <a:gd name="connsiteY4" fmla="*/ 422682 h 477389"/>
              <a:gd name="connsiteX5" fmla="*/ 0 w 945661"/>
              <a:gd name="connsiteY5" fmla="*/ 477389 h 477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5661" h="477389">
                <a:moveTo>
                  <a:pt x="945661" y="12374"/>
                </a:moveTo>
                <a:cubicBezTo>
                  <a:pt x="833966" y="6187"/>
                  <a:pt x="722272" y="0"/>
                  <a:pt x="621323" y="24097"/>
                </a:cubicBezTo>
                <a:cubicBezTo>
                  <a:pt x="520374" y="48194"/>
                  <a:pt x="410307" y="106159"/>
                  <a:pt x="339969" y="156959"/>
                </a:cubicBezTo>
                <a:cubicBezTo>
                  <a:pt x="269631" y="207759"/>
                  <a:pt x="216225" y="284610"/>
                  <a:pt x="199292" y="328897"/>
                </a:cubicBezTo>
                <a:cubicBezTo>
                  <a:pt x="182359" y="373184"/>
                  <a:pt x="271584" y="397933"/>
                  <a:pt x="238369" y="422682"/>
                </a:cubicBezTo>
                <a:cubicBezTo>
                  <a:pt x="205154" y="447431"/>
                  <a:pt x="73269" y="467294"/>
                  <a:pt x="0" y="477389"/>
                </a:cubicBezTo>
              </a:path>
            </a:pathLst>
          </a:custGeom>
          <a:noFill/>
          <a:ln w="38100" cap="flat" cmpd="sng" algn="ctr">
            <a:solidFill>
              <a:srgbClr val="669900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cxnSp>
        <p:nvCxnSpPr>
          <p:cNvPr id="78" name="Straight Arrow Connector 77"/>
          <p:cNvCxnSpPr/>
          <p:nvPr/>
        </p:nvCxnSpPr>
        <p:spPr bwMode="auto">
          <a:xfrm rot="5400000">
            <a:off x="3324554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79" name="Straight Arrow Connector 78"/>
          <p:cNvCxnSpPr/>
          <p:nvPr/>
        </p:nvCxnSpPr>
        <p:spPr bwMode="auto">
          <a:xfrm rot="16200000" flipV="1">
            <a:off x="3364660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 rot="5400000">
            <a:off x="3420807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 rot="16200000" flipV="1">
            <a:off x="3460913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82" name="Straight Arrow Connector 81"/>
          <p:cNvCxnSpPr/>
          <p:nvPr/>
        </p:nvCxnSpPr>
        <p:spPr bwMode="auto">
          <a:xfrm rot="5400000">
            <a:off x="3525080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83" name="Straight Arrow Connector 82"/>
          <p:cNvCxnSpPr/>
          <p:nvPr/>
        </p:nvCxnSpPr>
        <p:spPr bwMode="auto">
          <a:xfrm rot="16200000" flipV="1">
            <a:off x="3565186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84" name="Straight Arrow Connector 83"/>
          <p:cNvCxnSpPr/>
          <p:nvPr/>
        </p:nvCxnSpPr>
        <p:spPr bwMode="auto">
          <a:xfrm rot="5400000">
            <a:off x="3621333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rot="16200000" flipV="1">
            <a:off x="3661439" y="5572082"/>
            <a:ext cx="248653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stealth"/>
          </a:ln>
          <a:effectLst/>
        </p:spPr>
      </p:cxnSp>
      <p:sp>
        <p:nvSpPr>
          <p:cNvPr id="86" name="Curved Left Arrow 85"/>
          <p:cNvSpPr/>
          <p:nvPr/>
        </p:nvSpPr>
        <p:spPr bwMode="auto">
          <a:xfrm>
            <a:off x="1134044" y="4910239"/>
            <a:ext cx="237506" cy="629392"/>
          </a:xfrm>
          <a:prstGeom prst="curvedLeftArrow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87" name="Curved Left Arrow 86"/>
          <p:cNvSpPr/>
          <p:nvPr/>
        </p:nvSpPr>
        <p:spPr bwMode="auto">
          <a:xfrm rot="5400000" flipV="1">
            <a:off x="5981997" y="5006711"/>
            <a:ext cx="237506" cy="629392"/>
          </a:xfrm>
          <a:prstGeom prst="curvedLeftArrow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cxnSp>
        <p:nvCxnSpPr>
          <p:cNvPr id="88" name="Straight Connector 87"/>
          <p:cNvCxnSpPr>
            <a:stCxn id="98" idx="2"/>
            <a:endCxn id="99" idx="1"/>
          </p:cNvCxnSpPr>
          <p:nvPr/>
        </p:nvCxnSpPr>
        <p:spPr bwMode="auto">
          <a:xfrm flipV="1">
            <a:off x="1027322" y="1805520"/>
            <a:ext cx="1188374" cy="50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/>
          <p:cNvCxnSpPr>
            <a:stCxn id="99" idx="3"/>
            <a:endCxn id="100" idx="1"/>
          </p:cNvCxnSpPr>
          <p:nvPr/>
        </p:nvCxnSpPr>
        <p:spPr bwMode="auto">
          <a:xfrm>
            <a:off x="2640972" y="1805520"/>
            <a:ext cx="1027056" cy="46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101" idx="3"/>
            <a:endCxn id="102" idx="2"/>
          </p:cNvCxnSpPr>
          <p:nvPr/>
        </p:nvCxnSpPr>
        <p:spPr bwMode="auto">
          <a:xfrm flipV="1">
            <a:off x="5520776" y="1804095"/>
            <a:ext cx="1166467" cy="29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/>
          <p:cNvSpPr txBox="1"/>
          <p:nvPr/>
        </p:nvSpPr>
        <p:spPr>
          <a:xfrm>
            <a:off x="3154500" y="2007262"/>
            <a:ext cx="1364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Trebuchet MS"/>
                <a:cs typeface="Trebuchet MS"/>
              </a:rPr>
              <a:t>Усилитель</a:t>
            </a:r>
            <a:endParaRPr lang="en-US" sz="1200" b="0" dirty="0" smtClean="0">
              <a:solidFill>
                <a:srgbClr val="002060"/>
              </a:solidFill>
              <a:latin typeface="Trebuchet MS"/>
              <a:cs typeface="Trebuchet M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835488" y="2004508"/>
            <a:ext cx="1181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err="1" smtClean="0">
                <a:solidFill>
                  <a:srgbClr val="002060"/>
                </a:solidFill>
                <a:latin typeface="Trebuchet MS"/>
                <a:cs typeface="Trebuchet MS"/>
              </a:rPr>
              <a:t>OADM</a:t>
            </a:r>
            <a:endParaRPr lang="en-US" sz="1200" b="0" dirty="0" smtClean="0">
              <a:solidFill>
                <a:srgbClr val="002060"/>
              </a:solidFill>
              <a:latin typeface="Trebuchet MS"/>
              <a:cs typeface="Trebuchet MS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59484" y="2046510"/>
            <a:ext cx="1276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Trebuchet MS"/>
                <a:cs typeface="Trebuchet MS"/>
              </a:rPr>
              <a:t>Терминальный узел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154795" y="2113791"/>
            <a:ext cx="1254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rebuchet MS"/>
                <a:cs typeface="Trebuchet MS"/>
              </a:rPr>
              <a:t>Терминальный узел</a:t>
            </a:r>
          </a:p>
        </p:txBody>
      </p:sp>
      <p:sp>
        <p:nvSpPr>
          <p:cNvPr id="95" name="Content Placeholder 4"/>
          <p:cNvSpPr txBox="1">
            <a:spLocks/>
          </p:cNvSpPr>
          <p:nvPr/>
        </p:nvSpPr>
        <p:spPr bwMode="auto">
          <a:xfrm>
            <a:off x="3213832" y="2256313"/>
            <a:ext cx="2596504" cy="3902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 sz="2000" b="0" i="0">
                <a:solidFill>
                  <a:srgbClr val="046CB6"/>
                </a:solidFill>
                <a:latin typeface="Trebuchet MS"/>
                <a:ea typeface="+mn-ea"/>
                <a:cs typeface="Trebuchet MS"/>
              </a:defRPr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Tx/>
              <a:buChar char="•"/>
              <a:tabLst/>
              <a:defRPr sz="1800" b="0" i="0">
                <a:solidFill>
                  <a:srgbClr val="24436C"/>
                </a:solidFill>
                <a:latin typeface="Trebuchet MS"/>
                <a:cs typeface="Trebuchet MS"/>
              </a:defRPr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1600" dirty="0" smtClean="0"/>
              <a:t>Точка-Точка</a:t>
            </a:r>
            <a:endParaRPr lang="en-US" sz="1600" dirty="0"/>
          </a:p>
        </p:txBody>
      </p:sp>
      <p:sp>
        <p:nvSpPr>
          <p:cNvPr id="96" name="TextBox 95"/>
          <p:cNvSpPr txBox="1"/>
          <p:nvPr/>
        </p:nvSpPr>
        <p:spPr>
          <a:xfrm>
            <a:off x="4698737" y="2004507"/>
            <a:ext cx="1181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dirty="0" err="1" smtClean="0">
                <a:solidFill>
                  <a:srgbClr val="002060"/>
                </a:solidFill>
                <a:latin typeface="Trebuchet MS"/>
                <a:cs typeface="Trebuchet MS"/>
              </a:rPr>
              <a:t>OADM</a:t>
            </a:r>
            <a:endParaRPr lang="en-US" sz="1200" b="0" dirty="0" smtClean="0">
              <a:solidFill>
                <a:srgbClr val="002060"/>
              </a:solidFill>
              <a:latin typeface="Trebuchet MS"/>
              <a:cs typeface="Trebuchet MS"/>
            </a:endParaRPr>
          </a:p>
        </p:txBody>
      </p:sp>
      <p:pic>
        <p:nvPicPr>
          <p:cNvPr id="98" name="Picture 4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 flipH="1">
            <a:off x="623779" y="1716768"/>
            <a:ext cx="619392" cy="18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9" name="Picture 98" descr="oadm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15696" y="1586521"/>
            <a:ext cx="425276" cy="437998"/>
          </a:xfrm>
          <a:prstGeom prst="rect">
            <a:avLst/>
          </a:prstGeom>
        </p:spPr>
      </p:pic>
      <p:pic>
        <p:nvPicPr>
          <p:cNvPr id="100" name="Picture 74"/>
          <p:cNvPicPr preferRelativeResize="0"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68028" y="1612396"/>
            <a:ext cx="397897" cy="39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100" descr="oadm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09361" y="1595232"/>
            <a:ext cx="411415" cy="423722"/>
          </a:xfrm>
          <a:prstGeom prst="rect">
            <a:avLst/>
          </a:prstGeom>
        </p:spPr>
      </p:pic>
      <p:pic>
        <p:nvPicPr>
          <p:cNvPr id="102" name="Picture 4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 flipH="1">
            <a:off x="6471394" y="1710248"/>
            <a:ext cx="619392" cy="18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3" name="Straight Connector 102"/>
          <p:cNvCxnSpPr>
            <a:stCxn id="100" idx="3"/>
            <a:endCxn id="101" idx="1"/>
          </p:cNvCxnSpPr>
          <p:nvPr/>
        </p:nvCxnSpPr>
        <p:spPr bwMode="auto">
          <a:xfrm flipV="1">
            <a:off x="4065925" y="1807093"/>
            <a:ext cx="1043436" cy="31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Rectangle 103"/>
          <p:cNvSpPr/>
          <p:nvPr/>
        </p:nvSpPr>
        <p:spPr bwMode="auto">
          <a:xfrm>
            <a:off x="384299" y="2753937"/>
            <a:ext cx="8419381" cy="1331551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sp>
        <p:nvSpPr>
          <p:cNvPr id="105" name="Parallelogram 104"/>
          <p:cNvSpPr/>
          <p:nvPr/>
        </p:nvSpPr>
        <p:spPr bwMode="auto">
          <a:xfrm>
            <a:off x="6090601" y="3647887"/>
            <a:ext cx="2656037" cy="327425"/>
          </a:xfrm>
          <a:prstGeom prst="parallelogram">
            <a:avLst>
              <a:gd name="adj" fmla="val 57728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106" name="Straight Connector 105"/>
          <p:cNvCxnSpPr>
            <a:stCxn id="110" idx="3"/>
            <a:endCxn id="111" idx="1"/>
          </p:cNvCxnSpPr>
          <p:nvPr/>
        </p:nvCxnSpPr>
        <p:spPr bwMode="auto">
          <a:xfrm flipV="1">
            <a:off x="1274254" y="3029825"/>
            <a:ext cx="842947" cy="45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/>
          <p:cNvCxnSpPr>
            <a:stCxn id="111" idx="3"/>
            <a:endCxn id="112" idx="1"/>
          </p:cNvCxnSpPr>
          <p:nvPr/>
        </p:nvCxnSpPr>
        <p:spPr bwMode="auto">
          <a:xfrm>
            <a:off x="2649274" y="3029825"/>
            <a:ext cx="853580" cy="45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Straight Connector 107"/>
          <p:cNvCxnSpPr>
            <a:stCxn id="112" idx="3"/>
            <a:endCxn id="113" idx="1"/>
          </p:cNvCxnSpPr>
          <p:nvPr/>
        </p:nvCxnSpPr>
        <p:spPr bwMode="auto">
          <a:xfrm flipV="1">
            <a:off x="4017550" y="3022420"/>
            <a:ext cx="2433048" cy="119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9" name="TextBox 108"/>
          <p:cNvSpPr txBox="1"/>
          <p:nvPr/>
        </p:nvSpPr>
        <p:spPr>
          <a:xfrm>
            <a:off x="3077759" y="3163269"/>
            <a:ext cx="1364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Trebuchet MS"/>
                <a:cs typeface="Trebuchet MS"/>
              </a:rPr>
              <a:t>Эквализация, усиление, ввод</a:t>
            </a:r>
            <a:r>
              <a:rPr lang="en-US" sz="1200" b="0" dirty="0" smtClean="0">
                <a:solidFill>
                  <a:srgbClr val="002060"/>
                </a:solidFill>
                <a:latin typeface="Trebuchet MS"/>
                <a:cs typeface="Trebuchet MS"/>
              </a:rPr>
              <a:t>/</a:t>
            </a:r>
            <a:r>
              <a:rPr lang="ru-RU" sz="1200" b="0" dirty="0" smtClean="0">
                <a:solidFill>
                  <a:srgbClr val="002060"/>
                </a:solidFill>
                <a:latin typeface="Trebuchet MS"/>
                <a:cs typeface="Trebuchet MS"/>
              </a:rPr>
              <a:t>вывод</a:t>
            </a:r>
            <a:endParaRPr lang="en-US" sz="1200" b="0" dirty="0" smtClean="0">
              <a:solidFill>
                <a:srgbClr val="002060"/>
              </a:solidFill>
              <a:latin typeface="Trebuchet MS"/>
              <a:cs typeface="Trebuchet MS"/>
            </a:endParaRPr>
          </a:p>
        </p:txBody>
      </p:sp>
      <p:pic>
        <p:nvPicPr>
          <p:cNvPr id="11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9558" y="2849885"/>
            <a:ext cx="514696" cy="36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17201" y="2837949"/>
            <a:ext cx="532073" cy="38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2854" y="2849885"/>
            <a:ext cx="514696" cy="36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50598" y="2837949"/>
            <a:ext cx="514696" cy="36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TextBox 113"/>
          <p:cNvSpPr txBox="1"/>
          <p:nvPr/>
        </p:nvSpPr>
        <p:spPr>
          <a:xfrm>
            <a:off x="1782487" y="3207977"/>
            <a:ext cx="1181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Trebuchet MS"/>
                <a:cs typeface="Trebuchet MS"/>
              </a:rPr>
              <a:t>Усилитель</a:t>
            </a:r>
            <a:endParaRPr lang="en-US" sz="1200" b="0" dirty="0" smtClean="0">
              <a:solidFill>
                <a:srgbClr val="002060"/>
              </a:solidFill>
              <a:latin typeface="Trebuchet MS"/>
              <a:cs typeface="Trebuchet MS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10788" y="3207978"/>
            <a:ext cx="1284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rebuchet MS"/>
                <a:cs typeface="Trebuchet MS"/>
              </a:rPr>
              <a:t>Терминальный узел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117396" y="3207978"/>
            <a:ext cx="1291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rebuchet MS"/>
                <a:cs typeface="Trebuchet MS"/>
              </a:rPr>
              <a:t>Терминальный узел</a:t>
            </a:r>
          </a:p>
        </p:txBody>
      </p:sp>
      <p:sp>
        <p:nvSpPr>
          <p:cNvPr id="117" name="Content Placeholder 4"/>
          <p:cNvSpPr txBox="1">
            <a:spLocks/>
          </p:cNvSpPr>
          <p:nvPr/>
        </p:nvSpPr>
        <p:spPr bwMode="auto">
          <a:xfrm>
            <a:off x="6193670" y="3661641"/>
            <a:ext cx="2382289" cy="3902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 sz="2000" b="0" i="0">
                <a:solidFill>
                  <a:srgbClr val="046CB6"/>
                </a:solidFill>
                <a:latin typeface="Trebuchet MS"/>
                <a:ea typeface="+mn-ea"/>
                <a:cs typeface="Trebuchet MS"/>
              </a:defRPr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Tx/>
              <a:buChar char="•"/>
              <a:tabLst/>
              <a:defRPr sz="1800" b="0" i="0">
                <a:solidFill>
                  <a:srgbClr val="24436C"/>
                </a:solidFill>
                <a:latin typeface="Trebuchet MS"/>
                <a:cs typeface="Trebuchet MS"/>
              </a:defRPr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5pPr>
            <a:lvl6pPr marL="25146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6pPr>
            <a:lvl7pPr marL="29718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7pPr>
            <a:lvl8pPr marL="34290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8pPr>
            <a:lvl9pPr marL="3886200" indent="-228600" algn="l" rtl="0" fontAlgn="base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1600" dirty="0" smtClean="0"/>
              <a:t>Длинная линия</a:t>
            </a:r>
            <a:endParaRPr lang="en-US" sz="1600" dirty="0"/>
          </a:p>
        </p:txBody>
      </p:sp>
      <p:pic>
        <p:nvPicPr>
          <p:cNvPr id="11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41196" y="2826013"/>
            <a:ext cx="532073" cy="38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TextBox 118"/>
          <p:cNvSpPr txBox="1"/>
          <p:nvPr/>
        </p:nvSpPr>
        <p:spPr>
          <a:xfrm>
            <a:off x="4616682" y="3207976"/>
            <a:ext cx="1181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rebuchet MS"/>
                <a:cs typeface="Trebuchet MS"/>
              </a:rPr>
              <a:t>Усилитель</a:t>
            </a:r>
            <a:endParaRPr lang="en-US" sz="1200" b="0" dirty="0" smtClean="0">
              <a:solidFill>
                <a:srgbClr val="002060"/>
              </a:solidFill>
              <a:latin typeface="Trebuchet MS"/>
              <a:cs typeface="Trebuchet MS"/>
            </a:endParaRPr>
          </a:p>
        </p:txBody>
      </p:sp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4039" y="5050076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19909" y="5557713"/>
            <a:ext cx="386806" cy="27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74254" y="4632657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1993" y="4992572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5740" y="4296275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60772" y="5324832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59427" y="4906036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3654" y="5353922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5454" y="6325486"/>
            <a:ext cx="382488" cy="27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61409" y="5790674"/>
            <a:ext cx="386806" cy="27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9138" y="5855306"/>
            <a:ext cx="386806" cy="27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Rectangle 134"/>
          <p:cNvSpPr/>
          <p:nvPr/>
        </p:nvSpPr>
        <p:spPr>
          <a:xfrm>
            <a:off x="7609534" y="1486127"/>
            <a:ext cx="1109762" cy="4953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CWDM</a:t>
            </a:r>
            <a:endParaRPr lang="en-US" b="1" dirty="0"/>
          </a:p>
        </p:txBody>
      </p:sp>
      <p:sp>
        <p:nvSpPr>
          <p:cNvPr id="136" name="Rectangle 135"/>
          <p:cNvSpPr/>
          <p:nvPr/>
        </p:nvSpPr>
        <p:spPr>
          <a:xfrm>
            <a:off x="7609534" y="2075859"/>
            <a:ext cx="1109762" cy="49530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DWDM</a:t>
            </a:r>
            <a:endParaRPr lang="en-US" b="1" dirty="0"/>
          </a:p>
        </p:txBody>
      </p:sp>
      <p:sp>
        <p:nvSpPr>
          <p:cNvPr id="137" name="Rectangle 136"/>
          <p:cNvSpPr/>
          <p:nvPr/>
        </p:nvSpPr>
        <p:spPr>
          <a:xfrm>
            <a:off x="3998013" y="3932095"/>
            <a:ext cx="1109762" cy="4953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DOL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64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8640690" y="1647601"/>
            <a:ext cx="304800" cy="121117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8640690" y="3131496"/>
            <a:ext cx="304800" cy="26148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sp>
        <p:nvSpPr>
          <p:cNvPr id="23" name="Right Arrow 22"/>
          <p:cNvSpPr/>
          <p:nvPr/>
        </p:nvSpPr>
        <p:spPr bwMode="auto">
          <a:xfrm>
            <a:off x="2514750" y="1737477"/>
            <a:ext cx="721894" cy="3962400"/>
          </a:xfrm>
          <a:prstGeom prst="rightArrow">
            <a:avLst>
              <a:gd name="adj1" fmla="val 50000"/>
              <a:gd name="adj2" fmla="val 78889"/>
            </a:avLst>
          </a:prstGeom>
          <a:solidFill>
            <a:srgbClr val="F2F2F2">
              <a:alpha val="60000"/>
            </a:srgbClr>
          </a:solidFill>
          <a:ln>
            <a:solidFill>
              <a:srgbClr val="B2DE82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 rot="5400000" flipV="1">
            <a:off x="3652791" y="3035242"/>
            <a:ext cx="1034716" cy="1419726"/>
          </a:xfrm>
          <a:prstGeom prst="triangle">
            <a:avLst/>
          </a:prstGeom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sp>
        <p:nvSpPr>
          <p:cNvPr id="18" name="Right Arrow 17"/>
          <p:cNvSpPr/>
          <p:nvPr/>
        </p:nvSpPr>
        <p:spPr bwMode="auto">
          <a:xfrm flipH="1">
            <a:off x="4461723" y="3396190"/>
            <a:ext cx="721894" cy="657727"/>
          </a:xfrm>
          <a:prstGeom prst="rightArrow">
            <a:avLst/>
          </a:prstGeom>
          <a:gradFill flip="none" rotWithShape="1">
            <a:gsLst>
              <a:gs pos="0">
                <a:srgbClr val="008A00">
                  <a:shade val="30000"/>
                  <a:satMod val="115000"/>
                </a:srgbClr>
              </a:gs>
              <a:gs pos="50000">
                <a:srgbClr val="008A00">
                  <a:shade val="67500"/>
                  <a:satMod val="115000"/>
                </a:srgbClr>
              </a:gs>
              <a:gs pos="100000">
                <a:srgbClr val="008A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 rot="13534269">
            <a:off x="3547324" y="2281265"/>
            <a:ext cx="1034716" cy="1419726"/>
          </a:xfrm>
          <a:prstGeom prst="triangle">
            <a:avLst/>
          </a:prstGeom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 rot="8065731" flipV="1">
            <a:off x="3475135" y="3725051"/>
            <a:ext cx="1034716" cy="1419726"/>
          </a:xfrm>
          <a:prstGeom prst="triangle">
            <a:avLst/>
          </a:prstGeom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Поддержка любых скоростей от 1</a:t>
            </a:r>
            <a:r>
              <a:rPr lang="en-US" dirty="0"/>
              <a:t>G </a:t>
            </a:r>
            <a:r>
              <a:rPr lang="ru-RU" dirty="0"/>
              <a:t>до 100</a:t>
            </a:r>
            <a:r>
              <a:rPr lang="en-US" dirty="0"/>
              <a:t>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232659" y="1633333"/>
            <a:ext cx="3805941" cy="4525962"/>
          </a:xfrm>
        </p:spPr>
        <p:txBody>
          <a:bodyPr>
            <a:normAutofit fontScale="92500" lnSpcReduction="20000"/>
          </a:bodyPr>
          <a:lstStyle/>
          <a:p>
            <a:pPr marL="168275" indent="-168275"/>
            <a:r>
              <a:rPr lang="en-US" sz="1400" b="1" dirty="0" smtClean="0">
                <a:solidFill>
                  <a:srgbClr val="002060"/>
                </a:solidFill>
                <a:latin typeface="+mn-lt"/>
              </a:rPr>
              <a:t>Ethernet</a:t>
            </a:r>
            <a:endParaRPr lang="en-US" sz="1200" b="1" dirty="0" smtClean="0">
              <a:solidFill>
                <a:srgbClr val="002060"/>
              </a:solidFill>
              <a:latin typeface="+mn-lt"/>
            </a:endParaRPr>
          </a:p>
          <a:p>
            <a:pPr marL="457200" lvl="1" indent="-168275"/>
            <a:r>
              <a:rPr lang="en-US" sz="1100" dirty="0" smtClean="0">
                <a:latin typeface="+mn-lt"/>
              </a:rPr>
              <a:t>10/100/1000base-T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100FX, 1000-SX/LX/ZX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10GbE LAN/WAN PHY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100GbE</a:t>
            </a:r>
          </a:p>
          <a:p>
            <a:pPr marL="168275" indent="-168275"/>
            <a:r>
              <a:rPr lang="en-US" sz="1400" b="1" dirty="0" smtClean="0">
                <a:solidFill>
                  <a:srgbClr val="002060"/>
                </a:solidFill>
                <a:latin typeface="+mn-lt"/>
              </a:rPr>
              <a:t>SONET/SDH</a:t>
            </a:r>
            <a:endParaRPr lang="en-US" sz="1200" b="1" dirty="0" smtClean="0">
              <a:solidFill>
                <a:srgbClr val="002060"/>
              </a:solidFill>
              <a:latin typeface="+mn-lt"/>
            </a:endParaRPr>
          </a:p>
          <a:p>
            <a:pPr marL="457200" lvl="1" indent="-168275"/>
            <a:r>
              <a:rPr lang="en-US" sz="1100" dirty="0" smtClean="0">
                <a:latin typeface="+mn-lt"/>
              </a:rPr>
              <a:t>OC-3/12/48/192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STM-1/4/16/64</a:t>
            </a:r>
            <a:endParaRPr lang="en-US" sz="1100" dirty="0" smtClean="0">
              <a:latin typeface="+mn-lt"/>
            </a:endParaRPr>
          </a:p>
          <a:p>
            <a:pPr marL="168275" indent="-168275"/>
            <a:r>
              <a:rPr lang="en-US" sz="1400" b="1" dirty="0" smtClean="0">
                <a:solidFill>
                  <a:srgbClr val="002060"/>
                </a:solidFill>
                <a:latin typeface="+mn-lt"/>
              </a:rPr>
              <a:t>Storage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Fibre Channel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FICON, ESCON</a:t>
            </a:r>
          </a:p>
          <a:p>
            <a:pPr marL="168275" indent="-168275"/>
            <a:r>
              <a:rPr lang="en-US" sz="1400" b="1" dirty="0" smtClean="0">
                <a:solidFill>
                  <a:srgbClr val="002060"/>
                </a:solidFill>
                <a:latin typeface="+mn-lt"/>
              </a:rPr>
              <a:t>Video</a:t>
            </a:r>
            <a:endParaRPr lang="en-US" sz="1200" b="1" dirty="0" smtClean="0">
              <a:solidFill>
                <a:srgbClr val="002060"/>
              </a:solidFill>
              <a:latin typeface="+mn-lt"/>
            </a:endParaRPr>
          </a:p>
          <a:p>
            <a:pPr marL="457200" lvl="1" indent="-168275"/>
            <a:r>
              <a:rPr lang="en-US" sz="1100" dirty="0" smtClean="0">
                <a:latin typeface="+mn-lt"/>
              </a:rPr>
              <a:t>SD/HD-SDI</a:t>
            </a:r>
          </a:p>
          <a:p>
            <a:pPr marL="168275" indent="-168275"/>
            <a:r>
              <a:rPr lang="en-US" sz="1400" b="1" dirty="0" smtClean="0">
                <a:solidFill>
                  <a:srgbClr val="002060"/>
                </a:solidFill>
                <a:latin typeface="+mn-lt"/>
              </a:rPr>
              <a:t>G.709 OTN</a:t>
            </a:r>
            <a:endParaRPr lang="en-US" sz="1200" b="1" dirty="0" smtClean="0">
              <a:solidFill>
                <a:srgbClr val="002060"/>
              </a:solidFill>
              <a:latin typeface="+mn-lt"/>
            </a:endParaRPr>
          </a:p>
          <a:p>
            <a:pPr marL="457200" lvl="1" indent="-168275"/>
            <a:r>
              <a:rPr lang="en-US" sz="1100" dirty="0" smtClean="0">
                <a:latin typeface="+mn-lt"/>
              </a:rPr>
              <a:t>OTU1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OTU2</a:t>
            </a:r>
          </a:p>
          <a:p>
            <a:pPr marL="457200" lvl="1" indent="-168275"/>
            <a:r>
              <a:rPr lang="en-US" sz="1100" dirty="0" smtClean="0">
                <a:latin typeface="+mn-lt"/>
              </a:rPr>
              <a:t>OTU4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5705159" y="3033843"/>
            <a:ext cx="2684270" cy="1339850"/>
          </a:xfrm>
        </p:spPr>
        <p:txBody>
          <a:bodyPr>
            <a:noAutofit/>
          </a:bodyPr>
          <a:lstStyle/>
          <a:p>
            <a:pPr marL="0" indent="0" eaLnBrk="0" hangingPunct="0">
              <a:spcBef>
                <a:spcPct val="40000"/>
              </a:spcBef>
              <a:buClr>
                <a:srgbClr val="046CB6"/>
              </a:buClr>
              <a:buNone/>
            </a:pPr>
            <a:r>
              <a:rPr lang="ru-RU" sz="1800" kern="0" dirty="0" err="1">
                <a:solidFill>
                  <a:srgbClr val="046CB6"/>
                </a:solidFill>
                <a:latin typeface="+mn-lt"/>
                <a:cs typeface="+mn-cs"/>
              </a:rPr>
              <a:t>Макспондеры</a:t>
            </a:r>
            <a:endParaRPr lang="ru-RU" sz="1800" kern="0" dirty="0">
              <a:solidFill>
                <a:srgbClr val="046CB6"/>
              </a:solidFill>
              <a:latin typeface="+mn-lt"/>
              <a:cs typeface="+mn-cs"/>
            </a:endParaRPr>
          </a:p>
          <a:p>
            <a:pPr marL="293687" lvl="1" indent="-171450">
              <a:buFont typeface="Arial"/>
              <a:buChar char="•"/>
            </a:pPr>
            <a:r>
              <a:rPr lang="ru-RU" sz="1200" dirty="0">
                <a:solidFill>
                  <a:srgbClr val="002060"/>
                </a:solidFill>
                <a:latin typeface="+mn-lt"/>
              </a:rPr>
              <a:t>Мульти-сервисная агрегация и распределенная функциональность </a:t>
            </a:r>
            <a:r>
              <a:rPr lang="ru-RU" sz="1200" dirty="0" err="1">
                <a:solidFill>
                  <a:srgbClr val="002060"/>
                </a:solidFill>
                <a:latin typeface="+mn-lt"/>
              </a:rPr>
              <a:t>add</a:t>
            </a:r>
            <a:r>
              <a:rPr lang="ru-RU" sz="1200" dirty="0">
                <a:solidFill>
                  <a:srgbClr val="002060"/>
                </a:solidFill>
                <a:latin typeface="+mn-lt"/>
              </a:rPr>
              <a:t>/</a:t>
            </a:r>
            <a:r>
              <a:rPr lang="ru-RU" sz="1200" dirty="0" err="1">
                <a:solidFill>
                  <a:srgbClr val="002060"/>
                </a:solidFill>
                <a:latin typeface="+mn-lt"/>
              </a:rPr>
              <a:t>drop</a:t>
            </a:r>
            <a:endParaRPr lang="ru-RU" sz="12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2" name="Picture 11" descr="fp-mxp-10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0844" y="3424594"/>
            <a:ext cx="578432" cy="630779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 bwMode="auto">
          <a:xfrm rot="18882324" flipH="1">
            <a:off x="4172966" y="2217099"/>
            <a:ext cx="721894" cy="657727"/>
          </a:xfrm>
          <a:prstGeom prst="rightArrow">
            <a:avLst/>
          </a:prstGeom>
          <a:gradFill flip="none" rotWithShape="1">
            <a:gsLst>
              <a:gs pos="0">
                <a:srgbClr val="008A00">
                  <a:shade val="30000"/>
                  <a:satMod val="115000"/>
                </a:srgbClr>
              </a:gs>
              <a:gs pos="50000">
                <a:srgbClr val="008A00">
                  <a:shade val="67500"/>
                  <a:satMod val="115000"/>
                </a:srgbClr>
              </a:gs>
              <a:gs pos="100000">
                <a:srgbClr val="008A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sp>
        <p:nvSpPr>
          <p:cNvPr id="20" name="Right Arrow 19"/>
          <p:cNvSpPr/>
          <p:nvPr/>
        </p:nvSpPr>
        <p:spPr bwMode="auto">
          <a:xfrm rot="2717676" flipH="1" flipV="1">
            <a:off x="4116819" y="4559245"/>
            <a:ext cx="721894" cy="657727"/>
          </a:xfrm>
          <a:prstGeom prst="rightArrow">
            <a:avLst/>
          </a:prstGeom>
          <a:gradFill flip="none" rotWithShape="1">
            <a:gsLst>
              <a:gs pos="0">
                <a:srgbClr val="008A00">
                  <a:shade val="30000"/>
                  <a:satMod val="115000"/>
                </a:srgbClr>
              </a:gs>
              <a:gs pos="50000">
                <a:srgbClr val="008A00">
                  <a:shade val="67500"/>
                  <a:satMod val="115000"/>
                </a:srgbClr>
              </a:gs>
              <a:gs pos="100000">
                <a:srgbClr val="008A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</a:endParaRPr>
          </a:p>
        </p:txBody>
      </p:sp>
      <p:pic>
        <p:nvPicPr>
          <p:cNvPr id="13" name="Picture 12" descr="fp-pv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0107" y="1890440"/>
            <a:ext cx="578432" cy="630779"/>
          </a:xfrm>
          <a:prstGeom prst="rect">
            <a:avLst/>
          </a:prstGeom>
        </p:spPr>
      </p:pic>
      <p:pic>
        <p:nvPicPr>
          <p:cNvPr id="11" name="Picture 10" descr="fp-dtp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45834" y="5033938"/>
            <a:ext cx="578432" cy="63077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300723" y="4925469"/>
            <a:ext cx="3215641" cy="928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lvl="0" indent="-406400" eaLnBrk="0" hangingPunct="0">
              <a:lnSpc>
                <a:spcPct val="105000"/>
              </a:lnSpc>
              <a:spcBef>
                <a:spcPct val="40000"/>
              </a:spcBef>
              <a:buClr>
                <a:srgbClr val="046CB6"/>
              </a:buClr>
            </a:pPr>
            <a:r>
              <a:rPr lang="ru-RU" kern="0" dirty="0" smtClean="0">
                <a:solidFill>
                  <a:srgbClr val="046CB6"/>
                </a:solidFill>
              </a:rPr>
              <a:t>Мульти-протокольные Транспондеры</a:t>
            </a:r>
            <a:endParaRPr lang="ru-RU" kern="0" dirty="0">
              <a:solidFill>
                <a:srgbClr val="046CB6"/>
              </a:solidFill>
            </a:endParaRPr>
          </a:p>
          <a:p>
            <a:pPr marL="228600" lvl="1" indent="-106363" eaLnBrk="0" hangingPunct="0">
              <a:lnSpc>
                <a:spcPct val="105000"/>
              </a:lnSpc>
              <a:spcBef>
                <a:spcPct val="4000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ru-RU" sz="1200" b="0" kern="0" dirty="0" smtClean="0">
                <a:solidFill>
                  <a:srgbClr val="002060"/>
                </a:solidFill>
              </a:rPr>
              <a:t>Каналы точка-точка высокой емкости</a:t>
            </a:r>
            <a:endParaRPr lang="en-US" sz="1200" b="0" kern="0" dirty="0" smtClean="0">
              <a:solidFill>
                <a:srgbClr val="00206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46444" y="1728664"/>
            <a:ext cx="3169920" cy="831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lvl="0" indent="-406400" eaLnBrk="0" hangingPunct="0">
              <a:lnSpc>
                <a:spcPct val="105000"/>
              </a:lnSpc>
              <a:spcBef>
                <a:spcPct val="40000"/>
              </a:spcBef>
              <a:buClr>
                <a:srgbClr val="046CB6"/>
              </a:buClr>
            </a:pPr>
            <a:r>
              <a:rPr lang="en-US" kern="0" dirty="0" smtClean="0">
                <a:solidFill>
                  <a:srgbClr val="046CB6"/>
                </a:solidFill>
              </a:rPr>
              <a:t>packetVX</a:t>
            </a:r>
          </a:p>
          <a:p>
            <a:pPr marL="228600" lvl="1" indent="-106363" eaLnBrk="0" hangingPunct="0">
              <a:lnSpc>
                <a:spcPct val="105000"/>
              </a:lnSpc>
              <a:spcBef>
                <a:spcPct val="40000"/>
              </a:spcBef>
              <a:buClr>
                <a:schemeClr val="accent1"/>
              </a:buClr>
              <a:buSzPct val="80000"/>
              <a:buFontTx/>
              <a:buChar char="•"/>
            </a:pPr>
            <a:r>
              <a:rPr lang="ru-RU" sz="1200" kern="0" dirty="0" smtClean="0">
                <a:solidFill>
                  <a:srgbClr val="002060"/>
                </a:solidFill>
              </a:rPr>
              <a:t>Интегрированный коммутатор </a:t>
            </a:r>
            <a:r>
              <a:rPr lang="en-US" sz="1200" kern="0" dirty="0" smtClean="0">
                <a:solidFill>
                  <a:srgbClr val="002060"/>
                </a:solidFill>
              </a:rPr>
              <a:t>Carrier Ethernet</a:t>
            </a:r>
            <a:endParaRPr lang="en-US" sz="1200" b="0" kern="0" dirty="0" smtClean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02387" y="1922592"/>
            <a:ext cx="430887" cy="77671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1600" b="0" dirty="0" smtClean="0">
                <a:solidFill>
                  <a:schemeClr val="bg1">
                    <a:lumMod val="65000"/>
                  </a:schemeClr>
                </a:solidFill>
                <a:cs typeface="Trebuchet MS"/>
              </a:rPr>
              <a:t>Layer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02387" y="4108329"/>
            <a:ext cx="430887" cy="77671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1600" b="0" dirty="0" smtClean="0">
                <a:solidFill>
                  <a:schemeClr val="bg1">
                    <a:lumMod val="65000"/>
                  </a:schemeClr>
                </a:solidFill>
                <a:cs typeface="Trebuchet MS"/>
              </a:rPr>
              <a:t>Layer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2489" y="1253144"/>
            <a:ext cx="13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cs typeface="Trebuchet MS"/>
              </a:rPr>
              <a:t>Протоколы</a:t>
            </a:r>
            <a:endParaRPr lang="en-US" dirty="0" smtClean="0">
              <a:solidFill>
                <a:schemeClr val="bg1">
                  <a:lumMod val="65000"/>
                </a:schemeClr>
              </a:solidFill>
              <a:cs typeface="Trebuchet M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58502" y="1253144"/>
            <a:ext cx="393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cs typeface="Trebuchet MS"/>
              </a:rPr>
              <a:t>Клиентские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  <a:cs typeface="Trebuchet MS"/>
              </a:rPr>
              <a:t>интерфейсные 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  <a:cs typeface="Trebuchet MS"/>
              </a:rPr>
              <a:t>модули</a:t>
            </a:r>
          </a:p>
        </p:txBody>
      </p:sp>
      <p:pic>
        <p:nvPicPr>
          <p:cNvPr id="31" name="Picture 30" descr="fs-7000Switch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8687" y="3139420"/>
            <a:ext cx="1471462" cy="1171265"/>
          </a:xfrm>
          <a:prstGeom prst="rect">
            <a:avLst/>
          </a:prstGeom>
        </p:spPr>
      </p:pic>
      <p:pic>
        <p:nvPicPr>
          <p:cNvPr id="30" name="Picture 2" descr="nag.ru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82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Унификация компонентов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2957513" y="2828925"/>
            <a:ext cx="1371600" cy="268128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756151" y="2828925"/>
            <a:ext cx="1371600" cy="268128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553201" y="2828925"/>
            <a:ext cx="1371600" cy="268128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B2DE82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8" name="Picture 3" descr="Sys-7200-Empty-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7513" y="1957387"/>
            <a:ext cx="14382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4" descr="_LUT601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3676" y="2578100"/>
            <a:ext cx="137318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" descr="_LUT602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5838" y="2468562"/>
            <a:ext cx="13747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TextBox 7"/>
          <p:cNvSpPr txBox="1">
            <a:spLocks noChangeArrowheads="1"/>
          </p:cNvSpPr>
          <p:nvPr/>
        </p:nvSpPr>
        <p:spPr bwMode="auto">
          <a:xfrm>
            <a:off x="3509963" y="2852737"/>
            <a:ext cx="8207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2060"/>
                </a:solidFill>
                <a:latin typeface="Trebuchet MS" pitchFamily="34" charset="0"/>
              </a:rPr>
              <a:t>BTI 7200</a:t>
            </a:r>
          </a:p>
        </p:txBody>
      </p:sp>
      <p:sp>
        <p:nvSpPr>
          <p:cNvPr id="60" name="TextBox 8"/>
          <p:cNvSpPr txBox="1">
            <a:spLocks noChangeArrowheads="1"/>
          </p:cNvSpPr>
          <p:nvPr/>
        </p:nvSpPr>
        <p:spPr bwMode="auto">
          <a:xfrm>
            <a:off x="5321301" y="2852737"/>
            <a:ext cx="8191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2060"/>
                </a:solidFill>
                <a:latin typeface="Trebuchet MS" pitchFamily="34" charset="0"/>
              </a:rPr>
              <a:t>BTI 7060</a:t>
            </a:r>
          </a:p>
        </p:txBody>
      </p:sp>
      <p:sp>
        <p:nvSpPr>
          <p:cNvPr id="61" name="TextBox 10"/>
          <p:cNvSpPr txBox="1">
            <a:spLocks noChangeArrowheads="1"/>
          </p:cNvSpPr>
          <p:nvPr/>
        </p:nvSpPr>
        <p:spPr bwMode="auto">
          <a:xfrm>
            <a:off x="7110413" y="2852737"/>
            <a:ext cx="8207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2060"/>
                </a:solidFill>
                <a:latin typeface="Trebuchet MS" pitchFamily="34" charset="0"/>
              </a:rPr>
              <a:t>BTI 7020</a:t>
            </a:r>
          </a:p>
        </p:txBody>
      </p:sp>
      <p:sp>
        <p:nvSpPr>
          <p:cNvPr id="62" name="Rectangle 61"/>
          <p:cNvSpPr/>
          <p:nvPr/>
        </p:nvSpPr>
        <p:spPr bwMode="auto">
          <a:xfrm>
            <a:off x="984251" y="3157537"/>
            <a:ext cx="7042150" cy="328613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solidFill>
              <a:srgbClr val="B2DE82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984251" y="3624262"/>
            <a:ext cx="7042150" cy="328613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solidFill>
              <a:srgbClr val="B2DE82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984251" y="4079875"/>
            <a:ext cx="7042150" cy="328612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solidFill>
              <a:srgbClr val="B2DE82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990601" y="4571205"/>
            <a:ext cx="7042150" cy="328613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solidFill>
              <a:srgbClr val="B2DE82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990601" y="5026818"/>
            <a:ext cx="7042150" cy="328612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solidFill>
              <a:srgbClr val="B2DE82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Verdana" pitchFamily="34" charset="0"/>
            </a:endParaRPr>
          </a:p>
        </p:txBody>
      </p:sp>
      <p:pic>
        <p:nvPicPr>
          <p:cNvPr id="67" name="Picture 11" descr="fp-dtp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9913" y="4027487"/>
            <a:ext cx="4206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2" descr="fp-mxp-10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9913" y="3559175"/>
            <a:ext cx="420688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3" descr="fp-pvx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9913" y="3090862"/>
            <a:ext cx="4206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4" descr="dwdm-r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6263" y="4969668"/>
            <a:ext cx="42068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Box 16"/>
          <p:cNvSpPr txBox="1">
            <a:spLocks noChangeArrowheads="1"/>
          </p:cNvSpPr>
          <p:nvPr/>
        </p:nvSpPr>
        <p:spPr bwMode="auto">
          <a:xfrm>
            <a:off x="960438" y="3105150"/>
            <a:ext cx="1798638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046CB6"/>
                </a:solidFill>
                <a:latin typeface="Trebuchet MS" pitchFamily="34" charset="0"/>
              </a:rPr>
              <a:t>packetVX</a:t>
            </a:r>
            <a:endParaRPr lang="en-US" sz="1200" dirty="0">
              <a:solidFill>
                <a:srgbClr val="046CB6"/>
              </a:solidFill>
              <a:latin typeface="Trebuchet MS" pitchFamily="34" charset="0"/>
            </a:endParaRPr>
          </a:p>
          <a:p>
            <a:r>
              <a:rPr lang="ru-RU" sz="900" dirty="0">
                <a:solidFill>
                  <a:srgbClr val="443F37"/>
                </a:solidFill>
                <a:latin typeface="Trebuchet MS" pitchFamily="34" charset="0"/>
              </a:rPr>
              <a:t>Интегрированный коммутатор</a:t>
            </a:r>
            <a:endParaRPr lang="en-US" sz="900" dirty="0">
              <a:solidFill>
                <a:srgbClr val="443F37"/>
              </a:solidFill>
              <a:latin typeface="Trebuchet MS" pitchFamily="34" charset="0"/>
            </a:endParaRPr>
          </a:p>
        </p:txBody>
      </p:sp>
      <p:sp>
        <p:nvSpPr>
          <p:cNvPr id="72" name="TextBox 17"/>
          <p:cNvSpPr txBox="1">
            <a:spLocks noChangeArrowheads="1"/>
          </p:cNvSpPr>
          <p:nvPr/>
        </p:nvSpPr>
        <p:spPr bwMode="auto">
          <a:xfrm>
            <a:off x="960438" y="3582987"/>
            <a:ext cx="215315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 err="1" smtClean="0">
                <a:solidFill>
                  <a:srgbClr val="046CB6"/>
                </a:solidFill>
                <a:latin typeface="Trebuchet MS" pitchFamily="34" charset="0"/>
              </a:rPr>
              <a:t>Макспондеры</a:t>
            </a:r>
            <a:endParaRPr lang="en-US" sz="1200" dirty="0">
              <a:solidFill>
                <a:srgbClr val="046CB6"/>
              </a:solidFill>
              <a:latin typeface="Trebuchet MS" pitchFamily="34" charset="0"/>
            </a:endParaRPr>
          </a:p>
          <a:p>
            <a:r>
              <a:rPr lang="ru-RU" sz="900" dirty="0">
                <a:solidFill>
                  <a:srgbClr val="443F37"/>
                </a:solidFill>
                <a:latin typeface="Trebuchet MS" pitchFamily="34" charset="0"/>
              </a:rPr>
              <a:t>Агрегация низкоскоростных каналов</a:t>
            </a:r>
            <a:endParaRPr lang="en-US" sz="900" dirty="0">
              <a:solidFill>
                <a:srgbClr val="443F37"/>
              </a:solidFill>
              <a:latin typeface="Trebuchet MS" pitchFamily="34" charset="0"/>
            </a:endParaRPr>
          </a:p>
        </p:txBody>
      </p:sp>
      <p:sp>
        <p:nvSpPr>
          <p:cNvPr id="73" name="TextBox 18"/>
          <p:cNvSpPr txBox="1">
            <a:spLocks noChangeArrowheads="1"/>
          </p:cNvSpPr>
          <p:nvPr/>
        </p:nvSpPr>
        <p:spPr bwMode="auto">
          <a:xfrm>
            <a:off x="960438" y="4035425"/>
            <a:ext cx="2315057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046CB6"/>
                </a:solidFill>
                <a:latin typeface="Trebuchet MS" pitchFamily="34" charset="0"/>
              </a:rPr>
              <a:t>Транспондеры</a:t>
            </a:r>
            <a:endParaRPr lang="en-US" sz="1200" dirty="0">
              <a:solidFill>
                <a:srgbClr val="046CB6"/>
              </a:solidFill>
              <a:latin typeface="Trebuchet MS" pitchFamily="34" charset="0"/>
            </a:endParaRPr>
          </a:p>
          <a:p>
            <a:r>
              <a:rPr lang="ru-RU" sz="900" dirty="0">
                <a:solidFill>
                  <a:srgbClr val="443F37"/>
                </a:solidFill>
                <a:latin typeface="Trebuchet MS" pitchFamily="34" charset="0"/>
              </a:rPr>
              <a:t>Высокоскоростные выделенные каналы</a:t>
            </a:r>
            <a:endParaRPr lang="en-US" sz="900" dirty="0">
              <a:solidFill>
                <a:srgbClr val="443F37"/>
              </a:solidFill>
              <a:latin typeface="Trebuchet MS" pitchFamily="34" charset="0"/>
            </a:endParaRPr>
          </a:p>
        </p:txBody>
      </p:sp>
      <p:sp>
        <p:nvSpPr>
          <p:cNvPr id="74" name="TextBox 19"/>
          <p:cNvSpPr txBox="1">
            <a:spLocks noChangeArrowheads="1"/>
          </p:cNvSpPr>
          <p:nvPr/>
        </p:nvSpPr>
        <p:spPr bwMode="auto">
          <a:xfrm>
            <a:off x="966788" y="4529930"/>
            <a:ext cx="173156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46CB6"/>
                </a:solidFill>
                <a:latin typeface="Trebuchet MS" pitchFamily="34" charset="0"/>
              </a:rPr>
              <a:t>Dynamic Optical Layer</a:t>
            </a:r>
          </a:p>
          <a:p>
            <a:r>
              <a:rPr lang="ru-RU" sz="900" dirty="0">
                <a:solidFill>
                  <a:srgbClr val="443F37"/>
                </a:solidFill>
                <a:latin typeface="Trebuchet MS" pitchFamily="34" charset="0"/>
              </a:rPr>
              <a:t>Усилители и </a:t>
            </a:r>
            <a:r>
              <a:rPr lang="en-US" sz="900" dirty="0" smtClean="0">
                <a:solidFill>
                  <a:srgbClr val="443F37"/>
                </a:solidFill>
                <a:latin typeface="Trebuchet MS" pitchFamily="34" charset="0"/>
              </a:rPr>
              <a:t>ROADM</a:t>
            </a:r>
            <a:endParaRPr lang="en-US" sz="900" dirty="0">
              <a:solidFill>
                <a:srgbClr val="443F37"/>
              </a:solidFill>
              <a:latin typeface="Trebuchet MS" pitchFamily="34" charset="0"/>
            </a:endParaRPr>
          </a:p>
        </p:txBody>
      </p:sp>
      <p:sp>
        <p:nvSpPr>
          <p:cNvPr id="75" name="TextBox 20"/>
          <p:cNvSpPr txBox="1">
            <a:spLocks noChangeArrowheads="1"/>
          </p:cNvSpPr>
          <p:nvPr/>
        </p:nvSpPr>
        <p:spPr bwMode="auto">
          <a:xfrm>
            <a:off x="966788" y="4990305"/>
            <a:ext cx="209704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046CB6"/>
                </a:solidFill>
                <a:latin typeface="Trebuchet MS" pitchFamily="34" charset="0"/>
              </a:rPr>
              <a:t>Компоненты</a:t>
            </a:r>
            <a:r>
              <a:rPr lang="en-US" sz="1200" dirty="0" smtClean="0">
                <a:solidFill>
                  <a:srgbClr val="046CB6"/>
                </a:solidFill>
                <a:latin typeface="Trebuchet MS" pitchFamily="34" charset="0"/>
              </a:rPr>
              <a:t> DWDM/CWDM</a:t>
            </a:r>
            <a:endParaRPr lang="en-US" sz="1200" dirty="0">
              <a:solidFill>
                <a:srgbClr val="046CB6"/>
              </a:solidFill>
              <a:latin typeface="Trebuchet MS" pitchFamily="34" charset="0"/>
            </a:endParaRPr>
          </a:p>
          <a:p>
            <a:r>
              <a:rPr lang="ru-RU" sz="900" dirty="0" smtClean="0">
                <a:solidFill>
                  <a:srgbClr val="443F37"/>
                </a:solidFill>
                <a:latin typeface="Trebuchet MS" pitchFamily="34" charset="0"/>
              </a:rPr>
              <a:t>Мультиплексоры, </a:t>
            </a:r>
            <a:r>
              <a:rPr lang="en-US" sz="900" dirty="0" smtClean="0">
                <a:solidFill>
                  <a:srgbClr val="443F37"/>
                </a:solidFill>
                <a:latin typeface="Trebuchet MS" pitchFamily="34" charset="0"/>
              </a:rPr>
              <a:t>DCM</a:t>
            </a:r>
            <a:endParaRPr lang="en-US" sz="900" dirty="0">
              <a:solidFill>
                <a:srgbClr val="443F37"/>
              </a:solidFill>
              <a:latin typeface="Trebuchet MS" pitchFamily="34" charset="0"/>
            </a:endParaRPr>
          </a:p>
        </p:txBody>
      </p:sp>
      <p:pic>
        <p:nvPicPr>
          <p:cNvPr id="76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79788" y="3071812"/>
            <a:ext cx="4968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79788" y="3533775"/>
            <a:ext cx="4968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79788" y="3986212"/>
            <a:ext cx="4968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6138" y="4474368"/>
            <a:ext cx="496888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6138" y="4926805"/>
            <a:ext cx="496888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84776" y="3071812"/>
            <a:ext cx="496887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84776" y="3533775"/>
            <a:ext cx="496887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84776" y="3986212"/>
            <a:ext cx="496887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91126" y="4474368"/>
            <a:ext cx="496887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91126" y="4926805"/>
            <a:ext cx="496887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6" descr="http://www.law.columbia.edu/ipimages/Information_technology/images/checkmark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97701" y="4926805"/>
            <a:ext cx="496887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TextBox 86"/>
          <p:cNvSpPr txBox="1"/>
          <p:nvPr/>
        </p:nvSpPr>
        <p:spPr>
          <a:xfrm>
            <a:off x="6824663" y="2379662"/>
            <a:ext cx="682625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rebuchet MS"/>
                <a:cs typeface="Trebuchet MS"/>
              </a:rPr>
              <a:t>Passive </a:t>
            </a:r>
          </a:p>
        </p:txBody>
      </p:sp>
      <p:pic>
        <p:nvPicPr>
          <p:cNvPr id="88" name="Picture 48" descr="fp-roadm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2613" y="4515643"/>
            <a:ext cx="40798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 descr="nag.ru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«Строй по мере роста</a:t>
            </a:r>
            <a:r>
              <a:rPr lang="ru-RU" dirty="0" smtClean="0"/>
              <a:t>»</a:t>
            </a:r>
            <a:endParaRPr lang="en-US" dirty="0"/>
          </a:p>
        </p:txBody>
      </p:sp>
      <p:grpSp>
        <p:nvGrpSpPr>
          <p:cNvPr id="4" name="Group 377"/>
          <p:cNvGrpSpPr/>
          <p:nvPr/>
        </p:nvGrpSpPr>
        <p:grpSpPr>
          <a:xfrm>
            <a:off x="595517" y="2128777"/>
            <a:ext cx="1533629" cy="2033393"/>
            <a:chOff x="3648077" y="2959137"/>
            <a:chExt cx="2244357" cy="2763251"/>
          </a:xfrm>
        </p:grpSpPr>
        <p:grpSp>
          <p:nvGrpSpPr>
            <p:cNvPr id="5" name="Group 113"/>
            <p:cNvGrpSpPr/>
            <p:nvPr/>
          </p:nvGrpSpPr>
          <p:grpSpPr>
            <a:xfrm>
              <a:off x="3648077" y="2959137"/>
              <a:ext cx="2244357" cy="500128"/>
              <a:chOff x="306707" y="4903470"/>
              <a:chExt cx="2244357" cy="500128"/>
            </a:xfrm>
          </p:grpSpPr>
          <p:sp>
            <p:nvSpPr>
              <p:cNvPr id="68" name="Rectangle 19"/>
              <p:cNvSpPr>
                <a:spLocks noChangeArrowheads="1"/>
              </p:cNvSpPr>
              <p:nvPr/>
            </p:nvSpPr>
            <p:spPr bwMode="auto">
              <a:xfrm>
                <a:off x="306707" y="4903470"/>
                <a:ext cx="2244357" cy="500128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69" name="Rectangle 21"/>
              <p:cNvSpPr>
                <a:spLocks noChangeArrowheads="1"/>
              </p:cNvSpPr>
              <p:nvPr/>
            </p:nvSpPr>
            <p:spPr bwMode="auto">
              <a:xfrm>
                <a:off x="336414" y="4932566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70" name="Rectangle 22"/>
              <p:cNvSpPr>
                <a:spLocks noChangeArrowheads="1"/>
              </p:cNvSpPr>
              <p:nvPr/>
            </p:nvSpPr>
            <p:spPr bwMode="auto">
              <a:xfrm>
                <a:off x="454344" y="4932566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71" name="Rectangle 23"/>
              <p:cNvSpPr>
                <a:spLocks noChangeArrowheads="1"/>
              </p:cNvSpPr>
              <p:nvPr/>
            </p:nvSpPr>
            <p:spPr bwMode="auto">
              <a:xfrm>
                <a:off x="336414" y="5264353"/>
                <a:ext cx="458788" cy="103981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72" name="Rectangle 25"/>
              <p:cNvSpPr>
                <a:spLocks noChangeArrowheads="1"/>
              </p:cNvSpPr>
              <p:nvPr/>
            </p:nvSpPr>
            <p:spPr bwMode="auto">
              <a:xfrm>
                <a:off x="804728" y="493256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73" name="Rectangle 26"/>
              <p:cNvSpPr>
                <a:spLocks noChangeArrowheads="1"/>
              </p:cNvSpPr>
              <p:nvPr/>
            </p:nvSpPr>
            <p:spPr bwMode="auto">
              <a:xfrm>
                <a:off x="804728" y="508179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74" name="Rectangle 27"/>
              <p:cNvSpPr>
                <a:spLocks noChangeArrowheads="1"/>
              </p:cNvSpPr>
              <p:nvPr/>
            </p:nvSpPr>
            <p:spPr bwMode="auto">
              <a:xfrm>
                <a:off x="804728" y="5231016"/>
                <a:ext cx="852488" cy="137319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75" name="Rectangle 28"/>
              <p:cNvSpPr>
                <a:spLocks noChangeArrowheads="1"/>
              </p:cNvSpPr>
              <p:nvPr/>
            </p:nvSpPr>
            <p:spPr bwMode="auto">
              <a:xfrm>
                <a:off x="1672298" y="493256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76" name="Text Box 40"/>
              <p:cNvSpPr txBox="1">
                <a:spLocks noChangeArrowheads="1"/>
              </p:cNvSpPr>
              <p:nvPr/>
            </p:nvSpPr>
            <p:spPr bwMode="auto">
              <a:xfrm>
                <a:off x="785677" y="4934173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77" name="Text Box 41"/>
              <p:cNvSpPr txBox="1">
                <a:spLocks noChangeArrowheads="1"/>
              </p:cNvSpPr>
              <p:nvPr/>
            </p:nvSpPr>
            <p:spPr bwMode="auto">
              <a:xfrm>
                <a:off x="785677" y="5081016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78" name="Text Box 42"/>
              <p:cNvSpPr txBox="1">
                <a:spLocks noChangeArrowheads="1"/>
              </p:cNvSpPr>
              <p:nvPr/>
            </p:nvSpPr>
            <p:spPr bwMode="auto">
              <a:xfrm>
                <a:off x="785677" y="522785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5</a:t>
                </a:r>
              </a:p>
            </p:txBody>
          </p:sp>
          <p:sp>
            <p:nvSpPr>
              <p:cNvPr id="79" name="Rectangle 29"/>
              <p:cNvSpPr>
                <a:spLocks noChangeArrowheads="1"/>
              </p:cNvSpPr>
              <p:nvPr/>
            </p:nvSpPr>
            <p:spPr bwMode="auto">
              <a:xfrm>
                <a:off x="1672298" y="508179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80" name="Rectangle 30"/>
              <p:cNvSpPr>
                <a:spLocks noChangeArrowheads="1"/>
              </p:cNvSpPr>
              <p:nvPr/>
            </p:nvSpPr>
            <p:spPr bwMode="auto">
              <a:xfrm>
                <a:off x="1672298" y="523101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81" name="Text Box 43"/>
              <p:cNvSpPr txBox="1">
                <a:spLocks noChangeArrowheads="1"/>
              </p:cNvSpPr>
              <p:nvPr/>
            </p:nvSpPr>
            <p:spPr bwMode="auto">
              <a:xfrm>
                <a:off x="1654836" y="4932582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82" name="Text Box 44"/>
              <p:cNvSpPr txBox="1">
                <a:spLocks noChangeArrowheads="1"/>
              </p:cNvSpPr>
              <p:nvPr/>
            </p:nvSpPr>
            <p:spPr bwMode="auto">
              <a:xfrm>
                <a:off x="1654836" y="507942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4</a:t>
                </a:r>
              </a:p>
            </p:txBody>
          </p:sp>
          <p:sp>
            <p:nvSpPr>
              <p:cNvPr id="83" name="Text Box 45"/>
              <p:cNvSpPr txBox="1">
                <a:spLocks noChangeArrowheads="1"/>
              </p:cNvSpPr>
              <p:nvPr/>
            </p:nvSpPr>
            <p:spPr bwMode="auto">
              <a:xfrm>
                <a:off x="1654836" y="5226271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6</a:t>
                </a:r>
              </a:p>
            </p:txBody>
          </p:sp>
        </p:grpSp>
        <p:grpSp>
          <p:nvGrpSpPr>
            <p:cNvPr id="6" name="Group 148"/>
            <p:cNvGrpSpPr/>
            <p:nvPr/>
          </p:nvGrpSpPr>
          <p:grpSpPr>
            <a:xfrm>
              <a:off x="3648077" y="3713511"/>
              <a:ext cx="2244357" cy="500128"/>
              <a:chOff x="459107" y="2586990"/>
              <a:chExt cx="2244357" cy="500128"/>
            </a:xfrm>
          </p:grpSpPr>
          <p:sp>
            <p:nvSpPr>
              <p:cNvPr id="52" name="Rectangle 19"/>
              <p:cNvSpPr>
                <a:spLocks noChangeArrowheads="1"/>
              </p:cNvSpPr>
              <p:nvPr/>
            </p:nvSpPr>
            <p:spPr bwMode="auto">
              <a:xfrm>
                <a:off x="459107" y="2586990"/>
                <a:ext cx="2244357" cy="500128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53" name="Rectangle 21"/>
              <p:cNvSpPr>
                <a:spLocks noChangeArrowheads="1"/>
              </p:cNvSpPr>
              <p:nvPr/>
            </p:nvSpPr>
            <p:spPr bwMode="auto">
              <a:xfrm>
                <a:off x="488814" y="2616086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54" name="Rectangle 22"/>
              <p:cNvSpPr>
                <a:spLocks noChangeArrowheads="1"/>
              </p:cNvSpPr>
              <p:nvPr/>
            </p:nvSpPr>
            <p:spPr bwMode="auto">
              <a:xfrm>
                <a:off x="606744" y="2616086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55" name="Rectangle 23"/>
              <p:cNvSpPr>
                <a:spLocks noChangeArrowheads="1"/>
              </p:cNvSpPr>
              <p:nvPr/>
            </p:nvSpPr>
            <p:spPr bwMode="auto">
              <a:xfrm>
                <a:off x="488814" y="2947873"/>
                <a:ext cx="458788" cy="103981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56" name="Rectangle 25"/>
              <p:cNvSpPr>
                <a:spLocks noChangeArrowheads="1"/>
              </p:cNvSpPr>
              <p:nvPr/>
            </p:nvSpPr>
            <p:spPr bwMode="auto">
              <a:xfrm>
                <a:off x="957128" y="261608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57" name="Rectangle 26"/>
              <p:cNvSpPr>
                <a:spLocks noChangeArrowheads="1"/>
              </p:cNvSpPr>
              <p:nvPr/>
            </p:nvSpPr>
            <p:spPr bwMode="auto">
              <a:xfrm>
                <a:off x="957128" y="276531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58" name="Rectangle 27"/>
              <p:cNvSpPr>
                <a:spLocks noChangeArrowheads="1"/>
              </p:cNvSpPr>
              <p:nvPr/>
            </p:nvSpPr>
            <p:spPr bwMode="auto">
              <a:xfrm>
                <a:off x="957128" y="291453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59" name="Rectangle 28"/>
              <p:cNvSpPr>
                <a:spLocks noChangeArrowheads="1"/>
              </p:cNvSpPr>
              <p:nvPr/>
            </p:nvSpPr>
            <p:spPr bwMode="auto">
              <a:xfrm>
                <a:off x="1824698" y="261608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60" name="Text Box 40"/>
              <p:cNvSpPr txBox="1">
                <a:spLocks noChangeArrowheads="1"/>
              </p:cNvSpPr>
              <p:nvPr/>
            </p:nvSpPr>
            <p:spPr bwMode="auto">
              <a:xfrm>
                <a:off x="938077" y="2617693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61" name="Text Box 41"/>
              <p:cNvSpPr txBox="1">
                <a:spLocks noChangeArrowheads="1"/>
              </p:cNvSpPr>
              <p:nvPr/>
            </p:nvSpPr>
            <p:spPr bwMode="auto">
              <a:xfrm>
                <a:off x="938077" y="2764536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62" name="Text Box 42"/>
              <p:cNvSpPr txBox="1">
                <a:spLocks noChangeArrowheads="1"/>
              </p:cNvSpPr>
              <p:nvPr/>
            </p:nvSpPr>
            <p:spPr bwMode="auto">
              <a:xfrm>
                <a:off x="938077" y="291137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5</a:t>
                </a:r>
              </a:p>
            </p:txBody>
          </p:sp>
          <p:sp>
            <p:nvSpPr>
              <p:cNvPr id="63" name="Rectangle 29"/>
              <p:cNvSpPr>
                <a:spLocks noChangeArrowheads="1"/>
              </p:cNvSpPr>
              <p:nvPr/>
            </p:nvSpPr>
            <p:spPr bwMode="auto">
              <a:xfrm>
                <a:off x="1824698" y="276531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64" name="Rectangle 30"/>
              <p:cNvSpPr>
                <a:spLocks noChangeArrowheads="1"/>
              </p:cNvSpPr>
              <p:nvPr/>
            </p:nvSpPr>
            <p:spPr bwMode="auto">
              <a:xfrm>
                <a:off x="1824698" y="291453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65" name="Text Box 43"/>
              <p:cNvSpPr txBox="1">
                <a:spLocks noChangeArrowheads="1"/>
              </p:cNvSpPr>
              <p:nvPr/>
            </p:nvSpPr>
            <p:spPr bwMode="auto">
              <a:xfrm>
                <a:off x="1807236" y="2616102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66" name="Text Box 44"/>
              <p:cNvSpPr txBox="1">
                <a:spLocks noChangeArrowheads="1"/>
              </p:cNvSpPr>
              <p:nvPr/>
            </p:nvSpPr>
            <p:spPr bwMode="auto">
              <a:xfrm>
                <a:off x="1807236" y="276294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4</a:t>
                </a:r>
              </a:p>
            </p:txBody>
          </p:sp>
          <p:sp>
            <p:nvSpPr>
              <p:cNvPr id="67" name="Text Box 45"/>
              <p:cNvSpPr txBox="1">
                <a:spLocks noChangeArrowheads="1"/>
              </p:cNvSpPr>
              <p:nvPr/>
            </p:nvSpPr>
            <p:spPr bwMode="auto">
              <a:xfrm>
                <a:off x="1807236" y="2909791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6</a:t>
                </a:r>
              </a:p>
            </p:txBody>
          </p:sp>
        </p:grpSp>
        <p:grpSp>
          <p:nvGrpSpPr>
            <p:cNvPr id="7" name="Group 149"/>
            <p:cNvGrpSpPr/>
            <p:nvPr/>
          </p:nvGrpSpPr>
          <p:grpSpPr>
            <a:xfrm>
              <a:off x="3648077" y="4467885"/>
              <a:ext cx="2244357" cy="500128"/>
              <a:chOff x="459107" y="2586990"/>
              <a:chExt cx="2244357" cy="500128"/>
            </a:xfrm>
          </p:grpSpPr>
          <p:sp>
            <p:nvSpPr>
              <p:cNvPr id="36" name="Rectangle 19"/>
              <p:cNvSpPr>
                <a:spLocks noChangeArrowheads="1"/>
              </p:cNvSpPr>
              <p:nvPr/>
            </p:nvSpPr>
            <p:spPr bwMode="auto">
              <a:xfrm>
                <a:off x="459107" y="2586990"/>
                <a:ext cx="2244357" cy="500128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488814" y="2616086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38" name="Rectangle 22"/>
              <p:cNvSpPr>
                <a:spLocks noChangeArrowheads="1"/>
              </p:cNvSpPr>
              <p:nvPr/>
            </p:nvSpPr>
            <p:spPr bwMode="auto">
              <a:xfrm>
                <a:off x="606744" y="2616086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39" name="Rectangle 23"/>
              <p:cNvSpPr>
                <a:spLocks noChangeArrowheads="1"/>
              </p:cNvSpPr>
              <p:nvPr/>
            </p:nvSpPr>
            <p:spPr bwMode="auto">
              <a:xfrm>
                <a:off x="488814" y="2947873"/>
                <a:ext cx="458788" cy="103981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40" name="Rectangle 25"/>
              <p:cNvSpPr>
                <a:spLocks noChangeArrowheads="1"/>
              </p:cNvSpPr>
              <p:nvPr/>
            </p:nvSpPr>
            <p:spPr bwMode="auto">
              <a:xfrm>
                <a:off x="957128" y="261608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41" name="Rectangle 26"/>
              <p:cNvSpPr>
                <a:spLocks noChangeArrowheads="1"/>
              </p:cNvSpPr>
              <p:nvPr/>
            </p:nvSpPr>
            <p:spPr bwMode="auto">
              <a:xfrm>
                <a:off x="957128" y="276531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42" name="Rectangle 27"/>
              <p:cNvSpPr>
                <a:spLocks noChangeArrowheads="1"/>
              </p:cNvSpPr>
              <p:nvPr/>
            </p:nvSpPr>
            <p:spPr bwMode="auto">
              <a:xfrm>
                <a:off x="957128" y="291453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43" name="Rectangle 28"/>
              <p:cNvSpPr>
                <a:spLocks noChangeArrowheads="1"/>
              </p:cNvSpPr>
              <p:nvPr/>
            </p:nvSpPr>
            <p:spPr bwMode="auto">
              <a:xfrm>
                <a:off x="1824698" y="261608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44" name="Text Box 40"/>
              <p:cNvSpPr txBox="1">
                <a:spLocks noChangeArrowheads="1"/>
              </p:cNvSpPr>
              <p:nvPr/>
            </p:nvSpPr>
            <p:spPr bwMode="auto">
              <a:xfrm>
                <a:off x="938077" y="2617693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45" name="Text Box 41"/>
              <p:cNvSpPr txBox="1">
                <a:spLocks noChangeArrowheads="1"/>
              </p:cNvSpPr>
              <p:nvPr/>
            </p:nvSpPr>
            <p:spPr bwMode="auto">
              <a:xfrm>
                <a:off x="938077" y="2764536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46" name="Text Box 42"/>
              <p:cNvSpPr txBox="1">
                <a:spLocks noChangeArrowheads="1"/>
              </p:cNvSpPr>
              <p:nvPr/>
            </p:nvSpPr>
            <p:spPr bwMode="auto">
              <a:xfrm>
                <a:off x="938077" y="291137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5</a:t>
                </a:r>
              </a:p>
            </p:txBody>
          </p:sp>
          <p:sp>
            <p:nvSpPr>
              <p:cNvPr id="47" name="Rectangle 29"/>
              <p:cNvSpPr>
                <a:spLocks noChangeArrowheads="1"/>
              </p:cNvSpPr>
              <p:nvPr/>
            </p:nvSpPr>
            <p:spPr bwMode="auto">
              <a:xfrm>
                <a:off x="1824698" y="276531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48" name="Rectangle 30"/>
              <p:cNvSpPr>
                <a:spLocks noChangeArrowheads="1"/>
              </p:cNvSpPr>
              <p:nvPr/>
            </p:nvSpPr>
            <p:spPr bwMode="auto">
              <a:xfrm>
                <a:off x="1824698" y="291453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49" name="Text Box 43"/>
              <p:cNvSpPr txBox="1">
                <a:spLocks noChangeArrowheads="1"/>
              </p:cNvSpPr>
              <p:nvPr/>
            </p:nvSpPr>
            <p:spPr bwMode="auto">
              <a:xfrm>
                <a:off x="1807236" y="2616102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50" name="Text Box 44"/>
              <p:cNvSpPr txBox="1">
                <a:spLocks noChangeArrowheads="1"/>
              </p:cNvSpPr>
              <p:nvPr/>
            </p:nvSpPr>
            <p:spPr bwMode="auto">
              <a:xfrm>
                <a:off x="1807236" y="276294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4</a:t>
                </a:r>
              </a:p>
            </p:txBody>
          </p:sp>
          <p:sp>
            <p:nvSpPr>
              <p:cNvPr id="51" name="Text Box 45"/>
              <p:cNvSpPr txBox="1">
                <a:spLocks noChangeArrowheads="1"/>
              </p:cNvSpPr>
              <p:nvPr/>
            </p:nvSpPr>
            <p:spPr bwMode="auto">
              <a:xfrm>
                <a:off x="1807236" y="2909791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6</a:t>
                </a:r>
              </a:p>
            </p:txBody>
          </p:sp>
        </p:grpSp>
        <p:grpSp>
          <p:nvGrpSpPr>
            <p:cNvPr id="8" name="Group 166"/>
            <p:cNvGrpSpPr/>
            <p:nvPr/>
          </p:nvGrpSpPr>
          <p:grpSpPr>
            <a:xfrm>
              <a:off x="3648077" y="5222260"/>
              <a:ext cx="2244357" cy="500128"/>
              <a:chOff x="459107" y="2586990"/>
              <a:chExt cx="2244357" cy="500128"/>
            </a:xfrm>
          </p:grpSpPr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459107" y="2586990"/>
                <a:ext cx="2244357" cy="500128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1" name="Rectangle 21"/>
              <p:cNvSpPr>
                <a:spLocks noChangeArrowheads="1"/>
              </p:cNvSpPr>
              <p:nvPr/>
            </p:nvSpPr>
            <p:spPr bwMode="auto">
              <a:xfrm>
                <a:off x="488814" y="2616086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2" name="Rectangle 22"/>
              <p:cNvSpPr>
                <a:spLocks noChangeArrowheads="1"/>
              </p:cNvSpPr>
              <p:nvPr/>
            </p:nvSpPr>
            <p:spPr bwMode="auto">
              <a:xfrm>
                <a:off x="606744" y="2616086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3" name="Rectangle 23"/>
              <p:cNvSpPr>
                <a:spLocks noChangeArrowheads="1"/>
              </p:cNvSpPr>
              <p:nvPr/>
            </p:nvSpPr>
            <p:spPr bwMode="auto">
              <a:xfrm>
                <a:off x="488814" y="2947873"/>
                <a:ext cx="458788" cy="103981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4" name="Rectangle 25"/>
              <p:cNvSpPr>
                <a:spLocks noChangeArrowheads="1"/>
              </p:cNvSpPr>
              <p:nvPr/>
            </p:nvSpPr>
            <p:spPr bwMode="auto">
              <a:xfrm>
                <a:off x="957128" y="261608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5" name="Rectangle 26"/>
              <p:cNvSpPr>
                <a:spLocks noChangeArrowheads="1"/>
              </p:cNvSpPr>
              <p:nvPr/>
            </p:nvSpPr>
            <p:spPr bwMode="auto">
              <a:xfrm>
                <a:off x="957128" y="276531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6" name="Rectangle 27"/>
              <p:cNvSpPr>
                <a:spLocks noChangeArrowheads="1"/>
              </p:cNvSpPr>
              <p:nvPr/>
            </p:nvSpPr>
            <p:spPr bwMode="auto">
              <a:xfrm>
                <a:off x="957128" y="291453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7" name="Rectangle 28"/>
              <p:cNvSpPr>
                <a:spLocks noChangeArrowheads="1"/>
              </p:cNvSpPr>
              <p:nvPr/>
            </p:nvSpPr>
            <p:spPr bwMode="auto">
              <a:xfrm>
                <a:off x="1824698" y="261608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28" name="Text Box 40"/>
              <p:cNvSpPr txBox="1">
                <a:spLocks noChangeArrowheads="1"/>
              </p:cNvSpPr>
              <p:nvPr/>
            </p:nvSpPr>
            <p:spPr bwMode="auto">
              <a:xfrm>
                <a:off x="938077" y="2617693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29" name="Text Box 41"/>
              <p:cNvSpPr txBox="1">
                <a:spLocks noChangeArrowheads="1"/>
              </p:cNvSpPr>
              <p:nvPr/>
            </p:nvSpPr>
            <p:spPr bwMode="auto">
              <a:xfrm>
                <a:off x="938077" y="2764536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30" name="Text Box 42"/>
              <p:cNvSpPr txBox="1">
                <a:spLocks noChangeArrowheads="1"/>
              </p:cNvSpPr>
              <p:nvPr/>
            </p:nvSpPr>
            <p:spPr bwMode="auto">
              <a:xfrm>
                <a:off x="938077" y="291137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5</a:t>
                </a:r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1824698" y="2765311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1824698" y="2914536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 sz="700"/>
              </a:p>
            </p:txBody>
          </p:sp>
          <p:sp>
            <p:nvSpPr>
              <p:cNvPr id="33" name="Text Box 43"/>
              <p:cNvSpPr txBox="1">
                <a:spLocks noChangeArrowheads="1"/>
              </p:cNvSpPr>
              <p:nvPr/>
            </p:nvSpPr>
            <p:spPr bwMode="auto">
              <a:xfrm>
                <a:off x="1807236" y="2616102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34" name="Text Box 44"/>
              <p:cNvSpPr txBox="1">
                <a:spLocks noChangeArrowheads="1"/>
              </p:cNvSpPr>
              <p:nvPr/>
            </p:nvSpPr>
            <p:spPr bwMode="auto">
              <a:xfrm>
                <a:off x="1807236" y="2762948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4</a:t>
                </a:r>
              </a:p>
            </p:txBody>
          </p:sp>
          <p:sp>
            <p:nvSpPr>
              <p:cNvPr id="35" name="Text Box 45"/>
              <p:cNvSpPr txBox="1">
                <a:spLocks noChangeArrowheads="1"/>
              </p:cNvSpPr>
              <p:nvPr/>
            </p:nvSpPr>
            <p:spPr bwMode="auto">
              <a:xfrm>
                <a:off x="1807236" y="2909791"/>
                <a:ext cx="216726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" b="0">
                    <a:solidFill>
                      <a:srgbClr val="0070C0"/>
                    </a:solidFill>
                  </a:rPr>
                  <a:t>6</a:t>
                </a:r>
              </a:p>
            </p:txBody>
          </p:sp>
        </p:grpSp>
        <p:sp>
          <p:nvSpPr>
            <p:cNvPr id="9" name="Freeform 8"/>
            <p:cNvSpPr/>
            <p:nvPr/>
          </p:nvSpPr>
          <p:spPr bwMode="auto">
            <a:xfrm>
              <a:off x="3826193" y="3353753"/>
              <a:ext cx="442912" cy="781050"/>
            </a:xfrm>
            <a:custGeom>
              <a:avLst/>
              <a:gdLst>
                <a:gd name="connsiteX0" fmla="*/ 471487 w 471487"/>
                <a:gd name="connsiteY0" fmla="*/ 0 h 781050"/>
                <a:gd name="connsiteX1" fmla="*/ 342900 w 471487"/>
                <a:gd name="connsiteY1" fmla="*/ 257175 h 781050"/>
                <a:gd name="connsiteX2" fmla="*/ 104775 w 471487"/>
                <a:gd name="connsiteY2" fmla="*/ 457200 h 781050"/>
                <a:gd name="connsiteX3" fmla="*/ 0 w 471487"/>
                <a:gd name="connsiteY3" fmla="*/ 78105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1487" h="781050">
                  <a:moveTo>
                    <a:pt x="471487" y="0"/>
                  </a:moveTo>
                  <a:cubicBezTo>
                    <a:pt x="437753" y="90487"/>
                    <a:pt x="404019" y="180975"/>
                    <a:pt x="342900" y="257175"/>
                  </a:cubicBezTo>
                  <a:cubicBezTo>
                    <a:pt x="281781" y="333375"/>
                    <a:pt x="161925" y="369888"/>
                    <a:pt x="104775" y="457200"/>
                  </a:cubicBezTo>
                  <a:cubicBezTo>
                    <a:pt x="47625" y="544512"/>
                    <a:pt x="23812" y="662781"/>
                    <a:pt x="0" y="781050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oval" w="sm" len="sm"/>
              <a:tailEnd type="oval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3841023" y="3353752"/>
              <a:ext cx="542918" cy="1533525"/>
            </a:xfrm>
            <a:custGeom>
              <a:avLst/>
              <a:gdLst>
                <a:gd name="connsiteX0" fmla="*/ 471487 w 471487"/>
                <a:gd name="connsiteY0" fmla="*/ 0 h 781050"/>
                <a:gd name="connsiteX1" fmla="*/ 342900 w 471487"/>
                <a:gd name="connsiteY1" fmla="*/ 257175 h 781050"/>
                <a:gd name="connsiteX2" fmla="*/ 104775 w 471487"/>
                <a:gd name="connsiteY2" fmla="*/ 457200 h 781050"/>
                <a:gd name="connsiteX3" fmla="*/ 0 w 471487"/>
                <a:gd name="connsiteY3" fmla="*/ 78105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1487" h="781050">
                  <a:moveTo>
                    <a:pt x="471487" y="0"/>
                  </a:moveTo>
                  <a:cubicBezTo>
                    <a:pt x="437753" y="90487"/>
                    <a:pt x="404019" y="180975"/>
                    <a:pt x="342900" y="257175"/>
                  </a:cubicBezTo>
                  <a:cubicBezTo>
                    <a:pt x="281781" y="333375"/>
                    <a:pt x="161925" y="369888"/>
                    <a:pt x="104775" y="457200"/>
                  </a:cubicBezTo>
                  <a:cubicBezTo>
                    <a:pt x="47625" y="544512"/>
                    <a:pt x="23812" y="662781"/>
                    <a:pt x="0" y="781050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oval" w="sm" len="sm"/>
              <a:tailEnd type="oval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3871913" y="3353752"/>
              <a:ext cx="633398" cy="2290763"/>
            </a:xfrm>
            <a:custGeom>
              <a:avLst/>
              <a:gdLst>
                <a:gd name="connsiteX0" fmla="*/ 471487 w 471487"/>
                <a:gd name="connsiteY0" fmla="*/ 0 h 781050"/>
                <a:gd name="connsiteX1" fmla="*/ 342900 w 471487"/>
                <a:gd name="connsiteY1" fmla="*/ 257175 h 781050"/>
                <a:gd name="connsiteX2" fmla="*/ 104775 w 471487"/>
                <a:gd name="connsiteY2" fmla="*/ 457200 h 781050"/>
                <a:gd name="connsiteX3" fmla="*/ 0 w 471487"/>
                <a:gd name="connsiteY3" fmla="*/ 78105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1487" h="781050">
                  <a:moveTo>
                    <a:pt x="471487" y="0"/>
                  </a:moveTo>
                  <a:cubicBezTo>
                    <a:pt x="437753" y="90487"/>
                    <a:pt x="404019" y="180975"/>
                    <a:pt x="342900" y="257175"/>
                  </a:cubicBezTo>
                  <a:cubicBezTo>
                    <a:pt x="281781" y="333375"/>
                    <a:pt x="161925" y="369888"/>
                    <a:pt x="104775" y="457200"/>
                  </a:cubicBezTo>
                  <a:cubicBezTo>
                    <a:pt x="47625" y="544512"/>
                    <a:pt x="23812" y="662781"/>
                    <a:pt x="0" y="781050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oval" w="sm" len="sm"/>
              <a:tailEnd type="oval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84" name="Group 210"/>
          <p:cNvGrpSpPr/>
          <p:nvPr/>
        </p:nvGrpSpPr>
        <p:grpSpPr>
          <a:xfrm>
            <a:off x="2624756" y="1910589"/>
            <a:ext cx="1363490" cy="1205185"/>
            <a:chOff x="6437571" y="2148840"/>
            <a:chExt cx="2244357" cy="1983781"/>
          </a:xfrm>
        </p:grpSpPr>
        <p:grpSp>
          <p:nvGrpSpPr>
            <p:cNvPr id="85" name="Group 211"/>
            <p:cNvGrpSpPr/>
            <p:nvPr/>
          </p:nvGrpSpPr>
          <p:grpSpPr>
            <a:xfrm>
              <a:off x="6437571" y="2471457"/>
              <a:ext cx="2244357" cy="1661164"/>
              <a:chOff x="748667" y="2105697"/>
              <a:chExt cx="2244357" cy="1661164"/>
            </a:xfrm>
          </p:grpSpPr>
          <p:sp>
            <p:nvSpPr>
              <p:cNvPr id="88" name="Rectangle 19"/>
              <p:cNvSpPr>
                <a:spLocks noChangeArrowheads="1"/>
              </p:cNvSpPr>
              <p:nvPr/>
            </p:nvSpPr>
            <p:spPr bwMode="auto">
              <a:xfrm>
                <a:off x="748667" y="2105697"/>
                <a:ext cx="2244357" cy="1657253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89" name="Rectangle 21"/>
              <p:cNvSpPr>
                <a:spLocks noChangeArrowheads="1"/>
              </p:cNvSpPr>
              <p:nvPr/>
            </p:nvSpPr>
            <p:spPr bwMode="auto">
              <a:xfrm>
                <a:off x="797424" y="2269594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90" name="Rectangle 22"/>
              <p:cNvSpPr>
                <a:spLocks noChangeArrowheads="1"/>
              </p:cNvSpPr>
              <p:nvPr/>
            </p:nvSpPr>
            <p:spPr bwMode="auto">
              <a:xfrm>
                <a:off x="915354" y="2225753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91" name="Rectangle 25"/>
              <p:cNvSpPr>
                <a:spLocks noChangeArrowheads="1"/>
              </p:cNvSpPr>
              <p:nvPr/>
            </p:nvSpPr>
            <p:spPr bwMode="auto">
              <a:xfrm>
                <a:off x="1265738" y="2225753"/>
                <a:ext cx="852488" cy="137319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92" name="Rectangle 26"/>
              <p:cNvSpPr>
                <a:spLocks noChangeArrowheads="1"/>
              </p:cNvSpPr>
              <p:nvPr/>
            </p:nvSpPr>
            <p:spPr bwMode="auto">
              <a:xfrm>
                <a:off x="1265738" y="2374978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93" name="Rectangle 27"/>
              <p:cNvSpPr>
                <a:spLocks noChangeArrowheads="1"/>
              </p:cNvSpPr>
              <p:nvPr/>
            </p:nvSpPr>
            <p:spPr bwMode="auto">
              <a:xfrm>
                <a:off x="1265738" y="2524203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94" name="Rectangle 28"/>
              <p:cNvSpPr>
                <a:spLocks noChangeArrowheads="1"/>
              </p:cNvSpPr>
              <p:nvPr/>
            </p:nvSpPr>
            <p:spPr bwMode="auto">
              <a:xfrm>
                <a:off x="2133308" y="2225753"/>
                <a:ext cx="852488" cy="137319"/>
              </a:xfrm>
              <a:prstGeom prst="rect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headEnd/>
                <a:tailEnd/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95" name="Text Box 40"/>
              <p:cNvSpPr txBox="1">
                <a:spLocks noChangeArrowheads="1"/>
              </p:cNvSpPr>
              <p:nvPr/>
            </p:nvSpPr>
            <p:spPr bwMode="auto">
              <a:xfrm>
                <a:off x="1246687" y="2227341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96" name="Text Box 41"/>
              <p:cNvSpPr txBox="1">
                <a:spLocks noChangeArrowheads="1"/>
              </p:cNvSpPr>
              <p:nvPr/>
            </p:nvSpPr>
            <p:spPr bwMode="auto">
              <a:xfrm>
                <a:off x="1246687" y="2374186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>
                    <a:solidFill>
                      <a:srgbClr val="0070C0"/>
                    </a:solidFill>
                  </a:rPr>
                  <a:t>3</a:t>
                </a:r>
              </a:p>
            </p:txBody>
          </p:sp>
          <p:sp>
            <p:nvSpPr>
              <p:cNvPr id="97" name="Text Box 42"/>
              <p:cNvSpPr txBox="1">
                <a:spLocks noChangeArrowheads="1"/>
              </p:cNvSpPr>
              <p:nvPr/>
            </p:nvSpPr>
            <p:spPr bwMode="auto">
              <a:xfrm>
                <a:off x="1246687" y="2521029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>
                    <a:solidFill>
                      <a:srgbClr val="0070C0"/>
                    </a:solidFill>
                  </a:rPr>
                  <a:t>5</a:t>
                </a:r>
              </a:p>
            </p:txBody>
          </p:sp>
          <p:sp>
            <p:nvSpPr>
              <p:cNvPr id="98" name="Rectangle 29"/>
              <p:cNvSpPr>
                <a:spLocks noChangeArrowheads="1"/>
              </p:cNvSpPr>
              <p:nvPr/>
            </p:nvSpPr>
            <p:spPr bwMode="auto">
              <a:xfrm>
                <a:off x="2133308" y="2374978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99" name="Rectangle 30"/>
              <p:cNvSpPr>
                <a:spLocks noChangeArrowheads="1"/>
              </p:cNvSpPr>
              <p:nvPr/>
            </p:nvSpPr>
            <p:spPr bwMode="auto">
              <a:xfrm>
                <a:off x="2133308" y="2524203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00" name="Text Box 43"/>
              <p:cNvSpPr txBox="1">
                <a:spLocks noChangeArrowheads="1"/>
              </p:cNvSpPr>
              <p:nvPr/>
            </p:nvSpPr>
            <p:spPr bwMode="auto">
              <a:xfrm>
                <a:off x="2115847" y="2225756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>
                    <a:solidFill>
                      <a:srgbClr val="0070C0"/>
                    </a:solidFill>
                  </a:rPr>
                  <a:t>2</a:t>
                </a:r>
              </a:p>
            </p:txBody>
          </p:sp>
          <p:sp>
            <p:nvSpPr>
              <p:cNvPr id="101" name="Text Box 44"/>
              <p:cNvSpPr txBox="1">
                <a:spLocks noChangeArrowheads="1"/>
              </p:cNvSpPr>
              <p:nvPr/>
            </p:nvSpPr>
            <p:spPr bwMode="auto">
              <a:xfrm>
                <a:off x="2115847" y="2372597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>
                    <a:solidFill>
                      <a:srgbClr val="0070C0"/>
                    </a:solidFill>
                  </a:rPr>
                  <a:t>4</a:t>
                </a:r>
              </a:p>
            </p:txBody>
          </p:sp>
          <p:sp>
            <p:nvSpPr>
              <p:cNvPr id="102" name="Text Box 45"/>
              <p:cNvSpPr txBox="1">
                <a:spLocks noChangeArrowheads="1"/>
              </p:cNvSpPr>
              <p:nvPr/>
            </p:nvSpPr>
            <p:spPr bwMode="auto">
              <a:xfrm>
                <a:off x="2115847" y="2519440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>
                    <a:solidFill>
                      <a:srgbClr val="0070C0"/>
                    </a:solidFill>
                  </a:rPr>
                  <a:t>6</a:t>
                </a:r>
              </a:p>
            </p:txBody>
          </p:sp>
          <p:sp>
            <p:nvSpPr>
              <p:cNvPr id="103" name="Rectangle 102"/>
              <p:cNvSpPr>
                <a:spLocks noChangeArrowheads="1"/>
              </p:cNvSpPr>
              <p:nvPr/>
            </p:nvSpPr>
            <p:spPr bwMode="auto">
              <a:xfrm>
                <a:off x="1265738" y="2677734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04" name="Rectangle 103"/>
              <p:cNvSpPr>
                <a:spLocks noChangeArrowheads="1"/>
              </p:cNvSpPr>
              <p:nvPr/>
            </p:nvSpPr>
            <p:spPr bwMode="auto">
              <a:xfrm>
                <a:off x="1265738" y="2826959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05" name="Rectangle 104"/>
              <p:cNvSpPr>
                <a:spLocks noChangeArrowheads="1"/>
              </p:cNvSpPr>
              <p:nvPr/>
            </p:nvSpPr>
            <p:spPr bwMode="auto">
              <a:xfrm>
                <a:off x="1265738" y="2976184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06" name="Rectangle 105"/>
              <p:cNvSpPr>
                <a:spLocks noChangeArrowheads="1"/>
              </p:cNvSpPr>
              <p:nvPr/>
            </p:nvSpPr>
            <p:spPr bwMode="auto">
              <a:xfrm>
                <a:off x="2133308" y="2677734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07" name="Text Box 40"/>
              <p:cNvSpPr txBox="1">
                <a:spLocks noChangeArrowheads="1"/>
              </p:cNvSpPr>
              <p:nvPr/>
            </p:nvSpPr>
            <p:spPr bwMode="auto">
              <a:xfrm>
                <a:off x="1246687" y="2679322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7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08" name="Text Box 41"/>
              <p:cNvSpPr txBox="1">
                <a:spLocks noChangeArrowheads="1"/>
              </p:cNvSpPr>
              <p:nvPr/>
            </p:nvSpPr>
            <p:spPr bwMode="auto">
              <a:xfrm>
                <a:off x="1246687" y="2826165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9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09" name="Text Box 42"/>
              <p:cNvSpPr txBox="1">
                <a:spLocks noChangeArrowheads="1"/>
              </p:cNvSpPr>
              <p:nvPr/>
            </p:nvSpPr>
            <p:spPr bwMode="auto">
              <a:xfrm>
                <a:off x="1246687" y="2973010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11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0" name="Rectangle 29"/>
              <p:cNvSpPr>
                <a:spLocks noChangeArrowheads="1"/>
              </p:cNvSpPr>
              <p:nvPr/>
            </p:nvSpPr>
            <p:spPr bwMode="auto">
              <a:xfrm>
                <a:off x="2133308" y="2826959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11" name="Rectangle 30"/>
              <p:cNvSpPr>
                <a:spLocks noChangeArrowheads="1"/>
              </p:cNvSpPr>
              <p:nvPr/>
            </p:nvSpPr>
            <p:spPr bwMode="auto">
              <a:xfrm>
                <a:off x="2133308" y="2976184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12" name="Text Box 43"/>
              <p:cNvSpPr txBox="1">
                <a:spLocks noChangeArrowheads="1"/>
              </p:cNvSpPr>
              <p:nvPr/>
            </p:nvSpPr>
            <p:spPr bwMode="auto">
              <a:xfrm>
                <a:off x="2115847" y="2677733"/>
                <a:ext cx="317160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8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3" name="Text Box 44"/>
              <p:cNvSpPr txBox="1">
                <a:spLocks noChangeArrowheads="1"/>
              </p:cNvSpPr>
              <p:nvPr/>
            </p:nvSpPr>
            <p:spPr bwMode="auto">
              <a:xfrm>
                <a:off x="2115847" y="2824576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10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4" name="Text Box 45"/>
              <p:cNvSpPr txBox="1">
                <a:spLocks noChangeArrowheads="1"/>
              </p:cNvSpPr>
              <p:nvPr/>
            </p:nvSpPr>
            <p:spPr bwMode="auto">
              <a:xfrm>
                <a:off x="2115847" y="2971421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12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5" name="Rectangle 25"/>
              <p:cNvSpPr>
                <a:spLocks noChangeArrowheads="1"/>
              </p:cNvSpPr>
              <p:nvPr/>
            </p:nvSpPr>
            <p:spPr bwMode="auto">
              <a:xfrm>
                <a:off x="1265738" y="3135978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16" name="Rectangle 26"/>
              <p:cNvSpPr>
                <a:spLocks noChangeArrowheads="1"/>
              </p:cNvSpPr>
              <p:nvPr/>
            </p:nvSpPr>
            <p:spPr bwMode="auto">
              <a:xfrm>
                <a:off x="1265738" y="3285203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17" name="Rectangle 27"/>
              <p:cNvSpPr>
                <a:spLocks noChangeArrowheads="1"/>
              </p:cNvSpPr>
              <p:nvPr/>
            </p:nvSpPr>
            <p:spPr bwMode="auto">
              <a:xfrm>
                <a:off x="1265738" y="3434428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18" name="Rectangle 28"/>
              <p:cNvSpPr>
                <a:spLocks noChangeArrowheads="1"/>
              </p:cNvSpPr>
              <p:nvPr/>
            </p:nvSpPr>
            <p:spPr bwMode="auto">
              <a:xfrm>
                <a:off x="2133308" y="3135978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19" name="Text Box 40"/>
              <p:cNvSpPr txBox="1">
                <a:spLocks noChangeArrowheads="1"/>
              </p:cNvSpPr>
              <p:nvPr/>
            </p:nvSpPr>
            <p:spPr bwMode="auto">
              <a:xfrm>
                <a:off x="1246687" y="3137566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13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0" name="Text Box 41"/>
              <p:cNvSpPr txBox="1">
                <a:spLocks noChangeArrowheads="1"/>
              </p:cNvSpPr>
              <p:nvPr/>
            </p:nvSpPr>
            <p:spPr bwMode="auto">
              <a:xfrm>
                <a:off x="1246687" y="3284410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15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1" name="Text Box 42"/>
              <p:cNvSpPr txBox="1">
                <a:spLocks noChangeArrowheads="1"/>
              </p:cNvSpPr>
              <p:nvPr/>
            </p:nvSpPr>
            <p:spPr bwMode="auto">
              <a:xfrm>
                <a:off x="1246687" y="3431253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17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2" name="Rectangle 29"/>
              <p:cNvSpPr>
                <a:spLocks noChangeArrowheads="1"/>
              </p:cNvSpPr>
              <p:nvPr/>
            </p:nvSpPr>
            <p:spPr bwMode="auto">
              <a:xfrm>
                <a:off x="2133308" y="3285203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23" name="Rectangle 30"/>
              <p:cNvSpPr>
                <a:spLocks noChangeArrowheads="1"/>
              </p:cNvSpPr>
              <p:nvPr/>
            </p:nvSpPr>
            <p:spPr bwMode="auto">
              <a:xfrm>
                <a:off x="2133308" y="3434428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24" name="Text Box 43"/>
              <p:cNvSpPr txBox="1">
                <a:spLocks noChangeArrowheads="1"/>
              </p:cNvSpPr>
              <p:nvPr/>
            </p:nvSpPr>
            <p:spPr bwMode="auto">
              <a:xfrm>
                <a:off x="2115847" y="3135977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14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5" name="Text Box 44"/>
              <p:cNvSpPr txBox="1">
                <a:spLocks noChangeArrowheads="1"/>
              </p:cNvSpPr>
              <p:nvPr/>
            </p:nvSpPr>
            <p:spPr bwMode="auto">
              <a:xfrm>
                <a:off x="2115847" y="3282822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16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6" name="Text Box 45"/>
              <p:cNvSpPr txBox="1">
                <a:spLocks noChangeArrowheads="1"/>
              </p:cNvSpPr>
              <p:nvPr/>
            </p:nvSpPr>
            <p:spPr bwMode="auto">
              <a:xfrm>
                <a:off x="2115847" y="3429665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18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7" name="Rectangle 25"/>
              <p:cNvSpPr>
                <a:spLocks noChangeArrowheads="1"/>
              </p:cNvSpPr>
              <p:nvPr/>
            </p:nvSpPr>
            <p:spPr bwMode="auto">
              <a:xfrm>
                <a:off x="1265738" y="3587959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28" name="Rectangle 28"/>
              <p:cNvSpPr>
                <a:spLocks noChangeArrowheads="1"/>
              </p:cNvSpPr>
              <p:nvPr/>
            </p:nvSpPr>
            <p:spPr bwMode="auto">
              <a:xfrm>
                <a:off x="2133308" y="3587959"/>
                <a:ext cx="852488" cy="137319"/>
              </a:xfrm>
              <a:prstGeom prst="rect">
                <a:avLst/>
              </a:prstGeom>
              <a:ln>
                <a:headEnd/>
                <a:tailEnd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29" name="Text Box 40"/>
              <p:cNvSpPr txBox="1">
                <a:spLocks noChangeArrowheads="1"/>
              </p:cNvSpPr>
              <p:nvPr/>
            </p:nvSpPr>
            <p:spPr bwMode="auto">
              <a:xfrm>
                <a:off x="1246687" y="3589546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19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0" name="Text Box 43"/>
              <p:cNvSpPr txBox="1">
                <a:spLocks noChangeArrowheads="1"/>
              </p:cNvSpPr>
              <p:nvPr/>
            </p:nvSpPr>
            <p:spPr bwMode="auto">
              <a:xfrm>
                <a:off x="2115847" y="3587961"/>
                <a:ext cx="330353" cy="177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" b="0" dirty="0" smtClean="0">
                    <a:solidFill>
                      <a:srgbClr val="0070C0"/>
                    </a:solidFill>
                  </a:rPr>
                  <a:t>20</a:t>
                </a:r>
                <a:endParaRPr lang="en-US" sz="100" b="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1" name="Rectangle 21"/>
              <p:cNvSpPr>
                <a:spLocks noChangeArrowheads="1"/>
              </p:cNvSpPr>
              <p:nvPr/>
            </p:nvSpPr>
            <p:spPr bwMode="auto">
              <a:xfrm>
                <a:off x="797424" y="2646419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2" name="Rectangle 22"/>
              <p:cNvSpPr>
                <a:spLocks noChangeArrowheads="1"/>
              </p:cNvSpPr>
              <p:nvPr/>
            </p:nvSpPr>
            <p:spPr bwMode="auto">
              <a:xfrm>
                <a:off x="915354" y="2602578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3" name="Rectangle 21"/>
              <p:cNvSpPr>
                <a:spLocks noChangeArrowheads="1"/>
              </p:cNvSpPr>
              <p:nvPr/>
            </p:nvSpPr>
            <p:spPr bwMode="auto">
              <a:xfrm>
                <a:off x="797424" y="3023243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4" name="Rectangle 22"/>
              <p:cNvSpPr>
                <a:spLocks noChangeArrowheads="1"/>
              </p:cNvSpPr>
              <p:nvPr/>
            </p:nvSpPr>
            <p:spPr bwMode="auto">
              <a:xfrm>
                <a:off x="915354" y="2979402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5" name="Rectangle 21"/>
              <p:cNvSpPr>
                <a:spLocks noChangeArrowheads="1"/>
              </p:cNvSpPr>
              <p:nvPr/>
            </p:nvSpPr>
            <p:spPr bwMode="auto">
              <a:xfrm>
                <a:off x="797424" y="3400068"/>
                <a:ext cx="10953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6" name="Rectangle 22"/>
              <p:cNvSpPr>
                <a:spLocks noChangeArrowheads="1"/>
              </p:cNvSpPr>
              <p:nvPr/>
            </p:nvSpPr>
            <p:spPr bwMode="auto">
              <a:xfrm>
                <a:off x="915354" y="3356227"/>
                <a:ext cx="340858" cy="323330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7" name="Rectangle 25"/>
              <p:cNvSpPr>
                <a:spLocks noChangeArrowheads="1"/>
              </p:cNvSpPr>
              <p:nvPr/>
            </p:nvSpPr>
            <p:spPr bwMode="auto">
              <a:xfrm>
                <a:off x="1266782" y="2139116"/>
                <a:ext cx="852488" cy="69155"/>
              </a:xfrm>
              <a:prstGeom prst="rect">
                <a:avLst/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8" name="Rectangle 28"/>
              <p:cNvSpPr>
                <a:spLocks noChangeArrowheads="1"/>
              </p:cNvSpPr>
              <p:nvPr/>
            </p:nvSpPr>
            <p:spPr bwMode="auto">
              <a:xfrm>
                <a:off x="2134352" y="2139116"/>
                <a:ext cx="852488" cy="69155"/>
              </a:xfrm>
              <a:prstGeom prst="rect">
                <a:avLst/>
              </a:prstGeom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  <p:sp>
            <p:nvSpPr>
              <p:cNvPr id="139" name="Rectangle 25"/>
              <p:cNvSpPr>
                <a:spLocks noChangeArrowheads="1"/>
              </p:cNvSpPr>
              <p:nvPr/>
            </p:nvSpPr>
            <p:spPr bwMode="auto">
              <a:xfrm>
                <a:off x="797424" y="2139849"/>
                <a:ext cx="458449" cy="69155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accent1"/>
                </a:solidFill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r"/>
                <a:endParaRPr lang="en-US" sz="300"/>
              </a:p>
            </p:txBody>
          </p:sp>
        </p:grpSp>
        <p:sp>
          <p:nvSpPr>
            <p:cNvPr id="86" name="AutoShape 23"/>
            <p:cNvSpPr>
              <a:spLocks/>
            </p:cNvSpPr>
            <p:nvPr/>
          </p:nvSpPr>
          <p:spPr bwMode="auto">
            <a:xfrm flipH="1">
              <a:off x="6439673" y="2148840"/>
              <a:ext cx="2143972" cy="253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triangle" w="med" len="med"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en-US" sz="1000" dirty="0" smtClean="0">
                  <a:solidFill>
                    <a:srgbClr val="002060"/>
                  </a:solidFill>
                </a:rPr>
                <a:t>7200</a:t>
              </a:r>
            </a:p>
          </p:txBody>
        </p:sp>
      </p:grpSp>
      <p:grpSp>
        <p:nvGrpSpPr>
          <p:cNvPr id="140" name="Group 517"/>
          <p:cNvGrpSpPr/>
          <p:nvPr/>
        </p:nvGrpSpPr>
        <p:grpSpPr>
          <a:xfrm>
            <a:off x="2624755" y="3188316"/>
            <a:ext cx="1363490" cy="1175699"/>
            <a:chOff x="7065319" y="3109064"/>
            <a:chExt cx="1761817" cy="1519165"/>
          </a:xfrm>
        </p:grpSpPr>
        <p:sp>
          <p:nvSpPr>
            <p:cNvPr id="141" name="Rectangle 19"/>
            <p:cNvSpPr>
              <a:spLocks noChangeArrowheads="1"/>
            </p:cNvSpPr>
            <p:nvPr/>
          </p:nvSpPr>
          <p:spPr bwMode="auto">
            <a:xfrm>
              <a:off x="7065319" y="3324218"/>
              <a:ext cx="1761817" cy="1300941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42" name="Rectangle 21"/>
            <p:cNvSpPr>
              <a:spLocks noChangeArrowheads="1"/>
            </p:cNvSpPr>
            <p:nvPr/>
          </p:nvSpPr>
          <p:spPr bwMode="auto">
            <a:xfrm>
              <a:off x="7103593" y="3452877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43" name="Rectangle 22"/>
            <p:cNvSpPr>
              <a:spLocks noChangeArrowheads="1"/>
            </p:cNvSpPr>
            <p:nvPr/>
          </p:nvSpPr>
          <p:spPr bwMode="auto">
            <a:xfrm>
              <a:off x="7196168" y="3418462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44" name="Rectangle 25"/>
            <p:cNvSpPr>
              <a:spLocks noChangeArrowheads="1"/>
            </p:cNvSpPr>
            <p:nvPr/>
          </p:nvSpPr>
          <p:spPr bwMode="auto">
            <a:xfrm>
              <a:off x="7471219" y="3418462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45" name="Rectangle 26"/>
            <p:cNvSpPr>
              <a:spLocks noChangeArrowheads="1"/>
            </p:cNvSpPr>
            <p:nvPr/>
          </p:nvSpPr>
          <p:spPr bwMode="auto">
            <a:xfrm>
              <a:off x="7471219" y="3535603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46" name="Rectangle 27"/>
            <p:cNvSpPr>
              <a:spLocks noChangeArrowheads="1"/>
            </p:cNvSpPr>
            <p:nvPr/>
          </p:nvSpPr>
          <p:spPr bwMode="auto">
            <a:xfrm>
              <a:off x="7471219" y="3652745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47" name="Rectangle 28"/>
            <p:cNvSpPr>
              <a:spLocks noChangeArrowheads="1"/>
            </p:cNvSpPr>
            <p:nvPr/>
          </p:nvSpPr>
          <p:spPr bwMode="auto">
            <a:xfrm>
              <a:off x="8152260" y="3418462"/>
              <a:ext cx="669202" cy="107795"/>
            </a:xfrm>
            <a:prstGeom prst="rect">
              <a:avLst/>
            </a:prstGeom>
            <a:ln>
              <a:solidFill>
                <a:schemeClr val="accent5">
                  <a:lumMod val="75000"/>
                </a:schemeClr>
              </a:solidFill>
              <a:headEnd/>
              <a:tailEnd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48" name="Text Box 40"/>
            <p:cNvSpPr txBox="1">
              <a:spLocks noChangeArrowheads="1"/>
            </p:cNvSpPr>
            <p:nvPr/>
          </p:nvSpPr>
          <p:spPr bwMode="auto">
            <a:xfrm>
              <a:off x="7456264" y="3419708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1</a:t>
              </a:r>
            </a:p>
          </p:txBody>
        </p:sp>
        <p:sp>
          <p:nvSpPr>
            <p:cNvPr id="149" name="Text Box 41"/>
            <p:cNvSpPr txBox="1">
              <a:spLocks noChangeArrowheads="1"/>
            </p:cNvSpPr>
            <p:nvPr/>
          </p:nvSpPr>
          <p:spPr bwMode="auto">
            <a:xfrm>
              <a:off x="7456264" y="3534981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3</a:t>
              </a:r>
            </a:p>
          </p:txBody>
        </p:sp>
        <p:sp>
          <p:nvSpPr>
            <p:cNvPr id="150" name="Text Box 42"/>
            <p:cNvSpPr txBox="1">
              <a:spLocks noChangeArrowheads="1"/>
            </p:cNvSpPr>
            <p:nvPr/>
          </p:nvSpPr>
          <p:spPr bwMode="auto">
            <a:xfrm>
              <a:off x="7456264" y="3650253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5</a:t>
              </a:r>
            </a:p>
          </p:txBody>
        </p:sp>
        <p:sp>
          <p:nvSpPr>
            <p:cNvPr id="151" name="Rectangle 29"/>
            <p:cNvSpPr>
              <a:spLocks noChangeArrowheads="1"/>
            </p:cNvSpPr>
            <p:nvPr/>
          </p:nvSpPr>
          <p:spPr bwMode="auto">
            <a:xfrm>
              <a:off x="8152260" y="3535603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52" name="Rectangle 30"/>
            <p:cNvSpPr>
              <a:spLocks noChangeArrowheads="1"/>
            </p:cNvSpPr>
            <p:nvPr/>
          </p:nvSpPr>
          <p:spPr bwMode="auto">
            <a:xfrm>
              <a:off x="8152260" y="3652745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53" name="Text Box 43"/>
            <p:cNvSpPr txBox="1">
              <a:spLocks noChangeArrowheads="1"/>
            </p:cNvSpPr>
            <p:nvPr/>
          </p:nvSpPr>
          <p:spPr bwMode="auto">
            <a:xfrm>
              <a:off x="8138553" y="3418463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2</a:t>
              </a:r>
            </a:p>
          </p:txBody>
        </p:sp>
        <p:sp>
          <p:nvSpPr>
            <p:cNvPr id="154" name="Text Box 44"/>
            <p:cNvSpPr txBox="1">
              <a:spLocks noChangeArrowheads="1"/>
            </p:cNvSpPr>
            <p:nvPr/>
          </p:nvSpPr>
          <p:spPr bwMode="auto">
            <a:xfrm>
              <a:off x="8138553" y="3533734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4</a:t>
              </a:r>
            </a:p>
          </p:txBody>
        </p:sp>
        <p:sp>
          <p:nvSpPr>
            <p:cNvPr id="155" name="Text Box 45"/>
            <p:cNvSpPr txBox="1">
              <a:spLocks noChangeArrowheads="1"/>
            </p:cNvSpPr>
            <p:nvPr/>
          </p:nvSpPr>
          <p:spPr bwMode="auto">
            <a:xfrm>
              <a:off x="8138553" y="3649006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6</a:t>
              </a:r>
            </a:p>
          </p:txBody>
        </p:sp>
        <p:sp>
          <p:nvSpPr>
            <p:cNvPr id="156" name="Rectangle 155"/>
            <p:cNvSpPr>
              <a:spLocks noChangeArrowheads="1"/>
            </p:cNvSpPr>
            <p:nvPr/>
          </p:nvSpPr>
          <p:spPr bwMode="auto">
            <a:xfrm>
              <a:off x="7471219" y="3773266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57" name="Rectangle 156"/>
            <p:cNvSpPr>
              <a:spLocks noChangeArrowheads="1"/>
            </p:cNvSpPr>
            <p:nvPr/>
          </p:nvSpPr>
          <p:spPr bwMode="auto">
            <a:xfrm>
              <a:off x="7471219" y="389040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58" name="Rectangle 157"/>
            <p:cNvSpPr>
              <a:spLocks noChangeArrowheads="1"/>
            </p:cNvSpPr>
            <p:nvPr/>
          </p:nvSpPr>
          <p:spPr bwMode="auto">
            <a:xfrm>
              <a:off x="7471219" y="4007549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59" name="Rectangle 158"/>
            <p:cNvSpPr>
              <a:spLocks noChangeArrowheads="1"/>
            </p:cNvSpPr>
            <p:nvPr/>
          </p:nvSpPr>
          <p:spPr bwMode="auto">
            <a:xfrm>
              <a:off x="8152260" y="3773266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60" name="Text Box 40"/>
            <p:cNvSpPr txBox="1">
              <a:spLocks noChangeArrowheads="1"/>
            </p:cNvSpPr>
            <p:nvPr/>
          </p:nvSpPr>
          <p:spPr bwMode="auto">
            <a:xfrm>
              <a:off x="7456264" y="3774512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7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61" name="Text Box 41"/>
            <p:cNvSpPr txBox="1">
              <a:spLocks noChangeArrowheads="1"/>
            </p:cNvSpPr>
            <p:nvPr/>
          </p:nvSpPr>
          <p:spPr bwMode="auto">
            <a:xfrm>
              <a:off x="7456264" y="3889784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9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62" name="Text Box 42"/>
            <p:cNvSpPr txBox="1">
              <a:spLocks noChangeArrowheads="1"/>
            </p:cNvSpPr>
            <p:nvPr/>
          </p:nvSpPr>
          <p:spPr bwMode="auto">
            <a:xfrm>
              <a:off x="7456264" y="4005057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11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63" name="Rectangle 29"/>
            <p:cNvSpPr>
              <a:spLocks noChangeArrowheads="1"/>
            </p:cNvSpPr>
            <p:nvPr/>
          </p:nvSpPr>
          <p:spPr bwMode="auto">
            <a:xfrm>
              <a:off x="8152260" y="389040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64" name="Rectangle 30"/>
            <p:cNvSpPr>
              <a:spLocks noChangeArrowheads="1"/>
            </p:cNvSpPr>
            <p:nvPr/>
          </p:nvSpPr>
          <p:spPr bwMode="auto">
            <a:xfrm>
              <a:off x="8152260" y="4007549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65" name="Text Box 43"/>
            <p:cNvSpPr txBox="1">
              <a:spLocks noChangeArrowheads="1"/>
            </p:cNvSpPr>
            <p:nvPr/>
          </p:nvSpPr>
          <p:spPr bwMode="auto">
            <a:xfrm>
              <a:off x="8138553" y="3773265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8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66" name="Text Box 44"/>
            <p:cNvSpPr txBox="1">
              <a:spLocks noChangeArrowheads="1"/>
            </p:cNvSpPr>
            <p:nvPr/>
          </p:nvSpPr>
          <p:spPr bwMode="auto">
            <a:xfrm>
              <a:off x="8138553" y="3888538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10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67" name="Text Box 45"/>
            <p:cNvSpPr txBox="1">
              <a:spLocks noChangeArrowheads="1"/>
            </p:cNvSpPr>
            <p:nvPr/>
          </p:nvSpPr>
          <p:spPr bwMode="auto">
            <a:xfrm>
              <a:off x="8138553" y="4003810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12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68" name="Rectangle 25"/>
            <p:cNvSpPr>
              <a:spLocks noChangeArrowheads="1"/>
            </p:cNvSpPr>
            <p:nvPr/>
          </p:nvSpPr>
          <p:spPr bwMode="auto">
            <a:xfrm>
              <a:off x="7471219" y="4132987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69" name="Rectangle 26"/>
            <p:cNvSpPr>
              <a:spLocks noChangeArrowheads="1"/>
            </p:cNvSpPr>
            <p:nvPr/>
          </p:nvSpPr>
          <p:spPr bwMode="auto">
            <a:xfrm>
              <a:off x="7471219" y="425012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70" name="Rectangle 27"/>
            <p:cNvSpPr>
              <a:spLocks noChangeArrowheads="1"/>
            </p:cNvSpPr>
            <p:nvPr/>
          </p:nvSpPr>
          <p:spPr bwMode="auto">
            <a:xfrm>
              <a:off x="7471219" y="4367270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71" name="Rectangle 28"/>
            <p:cNvSpPr>
              <a:spLocks noChangeArrowheads="1"/>
            </p:cNvSpPr>
            <p:nvPr/>
          </p:nvSpPr>
          <p:spPr bwMode="auto">
            <a:xfrm>
              <a:off x="8152260" y="4132987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72" name="Text Box 40"/>
            <p:cNvSpPr txBox="1">
              <a:spLocks noChangeArrowheads="1"/>
            </p:cNvSpPr>
            <p:nvPr/>
          </p:nvSpPr>
          <p:spPr bwMode="auto">
            <a:xfrm>
              <a:off x="7456264" y="4134233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13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73" name="Text Box 41"/>
            <p:cNvSpPr txBox="1">
              <a:spLocks noChangeArrowheads="1"/>
            </p:cNvSpPr>
            <p:nvPr/>
          </p:nvSpPr>
          <p:spPr bwMode="auto">
            <a:xfrm>
              <a:off x="7456264" y="4249506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15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74" name="Text Box 42"/>
            <p:cNvSpPr txBox="1">
              <a:spLocks noChangeArrowheads="1"/>
            </p:cNvSpPr>
            <p:nvPr/>
          </p:nvSpPr>
          <p:spPr bwMode="auto">
            <a:xfrm>
              <a:off x="7456264" y="4364776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17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75" name="Rectangle 29"/>
            <p:cNvSpPr>
              <a:spLocks noChangeArrowheads="1"/>
            </p:cNvSpPr>
            <p:nvPr/>
          </p:nvSpPr>
          <p:spPr bwMode="auto">
            <a:xfrm>
              <a:off x="8152260" y="425012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76" name="Rectangle 30"/>
            <p:cNvSpPr>
              <a:spLocks noChangeArrowheads="1"/>
            </p:cNvSpPr>
            <p:nvPr/>
          </p:nvSpPr>
          <p:spPr bwMode="auto">
            <a:xfrm>
              <a:off x="8152260" y="4367270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77" name="Text Box 43"/>
            <p:cNvSpPr txBox="1">
              <a:spLocks noChangeArrowheads="1"/>
            </p:cNvSpPr>
            <p:nvPr/>
          </p:nvSpPr>
          <p:spPr bwMode="auto">
            <a:xfrm>
              <a:off x="8138553" y="4132986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14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78" name="Text Box 44"/>
            <p:cNvSpPr txBox="1">
              <a:spLocks noChangeArrowheads="1"/>
            </p:cNvSpPr>
            <p:nvPr/>
          </p:nvSpPr>
          <p:spPr bwMode="auto">
            <a:xfrm>
              <a:off x="8138553" y="4248259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16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79" name="Text Box 45"/>
            <p:cNvSpPr txBox="1">
              <a:spLocks noChangeArrowheads="1"/>
            </p:cNvSpPr>
            <p:nvPr/>
          </p:nvSpPr>
          <p:spPr bwMode="auto">
            <a:xfrm>
              <a:off x="8138553" y="4363531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18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80" name="Rectangle 25"/>
            <p:cNvSpPr>
              <a:spLocks noChangeArrowheads="1"/>
            </p:cNvSpPr>
            <p:nvPr/>
          </p:nvSpPr>
          <p:spPr bwMode="auto">
            <a:xfrm>
              <a:off x="7471219" y="4487791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81" name="Rectangle 28"/>
            <p:cNvSpPr>
              <a:spLocks noChangeArrowheads="1"/>
            </p:cNvSpPr>
            <p:nvPr/>
          </p:nvSpPr>
          <p:spPr bwMode="auto">
            <a:xfrm>
              <a:off x="8152260" y="4487791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82" name="Text Box 40"/>
            <p:cNvSpPr txBox="1">
              <a:spLocks noChangeArrowheads="1"/>
            </p:cNvSpPr>
            <p:nvPr/>
          </p:nvSpPr>
          <p:spPr bwMode="auto">
            <a:xfrm>
              <a:off x="7456264" y="4489037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19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83" name="Text Box 43"/>
            <p:cNvSpPr txBox="1">
              <a:spLocks noChangeArrowheads="1"/>
            </p:cNvSpPr>
            <p:nvPr/>
          </p:nvSpPr>
          <p:spPr bwMode="auto">
            <a:xfrm>
              <a:off x="8138553" y="4487792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20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184" name="Rectangle 21"/>
            <p:cNvSpPr>
              <a:spLocks noChangeArrowheads="1"/>
            </p:cNvSpPr>
            <p:nvPr/>
          </p:nvSpPr>
          <p:spPr bwMode="auto">
            <a:xfrm>
              <a:off x="7103593" y="3748684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85" name="Rectangle 22"/>
            <p:cNvSpPr>
              <a:spLocks noChangeArrowheads="1"/>
            </p:cNvSpPr>
            <p:nvPr/>
          </p:nvSpPr>
          <p:spPr bwMode="auto">
            <a:xfrm>
              <a:off x="7196168" y="3714269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86" name="Rectangle 21"/>
            <p:cNvSpPr>
              <a:spLocks noChangeArrowheads="1"/>
            </p:cNvSpPr>
            <p:nvPr/>
          </p:nvSpPr>
          <p:spPr bwMode="auto">
            <a:xfrm>
              <a:off x="7103593" y="4044490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87" name="Rectangle 22"/>
            <p:cNvSpPr>
              <a:spLocks noChangeArrowheads="1"/>
            </p:cNvSpPr>
            <p:nvPr/>
          </p:nvSpPr>
          <p:spPr bwMode="auto">
            <a:xfrm>
              <a:off x="7196168" y="4010075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88" name="Rectangle 21"/>
            <p:cNvSpPr>
              <a:spLocks noChangeArrowheads="1"/>
            </p:cNvSpPr>
            <p:nvPr/>
          </p:nvSpPr>
          <p:spPr bwMode="auto">
            <a:xfrm>
              <a:off x="7103593" y="4340297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89" name="Rectangle 22"/>
            <p:cNvSpPr>
              <a:spLocks noChangeArrowheads="1"/>
            </p:cNvSpPr>
            <p:nvPr/>
          </p:nvSpPr>
          <p:spPr bwMode="auto">
            <a:xfrm>
              <a:off x="7196168" y="4305882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90" name="Rectangle 25"/>
            <p:cNvSpPr>
              <a:spLocks noChangeArrowheads="1"/>
            </p:cNvSpPr>
            <p:nvPr/>
          </p:nvSpPr>
          <p:spPr bwMode="auto">
            <a:xfrm>
              <a:off x="7472039" y="3350452"/>
              <a:ext cx="669202" cy="54287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91" name="Rectangle 28"/>
            <p:cNvSpPr>
              <a:spLocks noChangeArrowheads="1"/>
            </p:cNvSpPr>
            <p:nvPr/>
          </p:nvSpPr>
          <p:spPr bwMode="auto">
            <a:xfrm>
              <a:off x="8153080" y="3350452"/>
              <a:ext cx="669202" cy="54287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92" name="Rectangle 25"/>
            <p:cNvSpPr>
              <a:spLocks noChangeArrowheads="1"/>
            </p:cNvSpPr>
            <p:nvPr/>
          </p:nvSpPr>
          <p:spPr bwMode="auto">
            <a:xfrm>
              <a:off x="7103593" y="3351027"/>
              <a:ext cx="359882" cy="54287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93" name="AutoShape 23"/>
            <p:cNvSpPr>
              <a:spLocks/>
            </p:cNvSpPr>
            <p:nvPr/>
          </p:nvSpPr>
          <p:spPr bwMode="auto">
            <a:xfrm flipH="1">
              <a:off x="7079669" y="3109064"/>
              <a:ext cx="1683015" cy="198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triangle" w="med" len="med"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en-US" sz="1000" dirty="0" smtClean="0">
                  <a:solidFill>
                    <a:srgbClr val="002060"/>
                  </a:solidFill>
                </a:rPr>
                <a:t>7200</a:t>
              </a:r>
            </a:p>
          </p:txBody>
        </p:sp>
      </p:grpSp>
      <p:grpSp>
        <p:nvGrpSpPr>
          <p:cNvPr id="195" name="Group 518"/>
          <p:cNvGrpSpPr/>
          <p:nvPr/>
        </p:nvGrpSpPr>
        <p:grpSpPr>
          <a:xfrm>
            <a:off x="2624755" y="4485700"/>
            <a:ext cx="1363490" cy="1175699"/>
            <a:chOff x="7065319" y="4785464"/>
            <a:chExt cx="1761817" cy="1519165"/>
          </a:xfrm>
        </p:grpSpPr>
        <p:sp>
          <p:nvSpPr>
            <p:cNvPr id="196" name="Rectangle 19"/>
            <p:cNvSpPr>
              <a:spLocks noChangeArrowheads="1"/>
            </p:cNvSpPr>
            <p:nvPr/>
          </p:nvSpPr>
          <p:spPr bwMode="auto">
            <a:xfrm>
              <a:off x="7065319" y="5000618"/>
              <a:ext cx="1761817" cy="1300941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97" name="Rectangle 21"/>
            <p:cNvSpPr>
              <a:spLocks noChangeArrowheads="1"/>
            </p:cNvSpPr>
            <p:nvPr/>
          </p:nvSpPr>
          <p:spPr bwMode="auto">
            <a:xfrm>
              <a:off x="7103593" y="5129277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98" name="Rectangle 22"/>
            <p:cNvSpPr>
              <a:spLocks noChangeArrowheads="1"/>
            </p:cNvSpPr>
            <p:nvPr/>
          </p:nvSpPr>
          <p:spPr bwMode="auto">
            <a:xfrm>
              <a:off x="7196168" y="5094862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199" name="Rectangle 25"/>
            <p:cNvSpPr>
              <a:spLocks noChangeArrowheads="1"/>
            </p:cNvSpPr>
            <p:nvPr/>
          </p:nvSpPr>
          <p:spPr bwMode="auto">
            <a:xfrm>
              <a:off x="7471219" y="5094862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00" name="Rectangle 26"/>
            <p:cNvSpPr>
              <a:spLocks noChangeArrowheads="1"/>
            </p:cNvSpPr>
            <p:nvPr/>
          </p:nvSpPr>
          <p:spPr bwMode="auto">
            <a:xfrm>
              <a:off x="7471219" y="5212003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01" name="Rectangle 27"/>
            <p:cNvSpPr>
              <a:spLocks noChangeArrowheads="1"/>
            </p:cNvSpPr>
            <p:nvPr/>
          </p:nvSpPr>
          <p:spPr bwMode="auto">
            <a:xfrm>
              <a:off x="7471219" y="5329145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02" name="Rectangle 28"/>
            <p:cNvSpPr>
              <a:spLocks noChangeArrowheads="1"/>
            </p:cNvSpPr>
            <p:nvPr/>
          </p:nvSpPr>
          <p:spPr bwMode="auto">
            <a:xfrm>
              <a:off x="8152260" y="5094862"/>
              <a:ext cx="669202" cy="107795"/>
            </a:xfrm>
            <a:prstGeom prst="rect">
              <a:avLst/>
            </a:prstGeom>
            <a:ln>
              <a:solidFill>
                <a:schemeClr val="accent5">
                  <a:lumMod val="75000"/>
                </a:schemeClr>
              </a:solidFill>
              <a:headEnd/>
              <a:tailEnd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03" name="Text Box 40"/>
            <p:cNvSpPr txBox="1">
              <a:spLocks noChangeArrowheads="1"/>
            </p:cNvSpPr>
            <p:nvPr/>
          </p:nvSpPr>
          <p:spPr bwMode="auto">
            <a:xfrm>
              <a:off x="7456264" y="5096108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1</a:t>
              </a:r>
            </a:p>
          </p:txBody>
        </p:sp>
        <p:sp>
          <p:nvSpPr>
            <p:cNvPr id="204" name="Text Box 41"/>
            <p:cNvSpPr txBox="1">
              <a:spLocks noChangeArrowheads="1"/>
            </p:cNvSpPr>
            <p:nvPr/>
          </p:nvSpPr>
          <p:spPr bwMode="auto">
            <a:xfrm>
              <a:off x="7456264" y="5211381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3</a:t>
              </a:r>
            </a:p>
          </p:txBody>
        </p:sp>
        <p:sp>
          <p:nvSpPr>
            <p:cNvPr id="205" name="Text Box 42"/>
            <p:cNvSpPr txBox="1">
              <a:spLocks noChangeArrowheads="1"/>
            </p:cNvSpPr>
            <p:nvPr/>
          </p:nvSpPr>
          <p:spPr bwMode="auto">
            <a:xfrm>
              <a:off x="7456264" y="5326653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5</a:t>
              </a:r>
            </a:p>
          </p:txBody>
        </p:sp>
        <p:sp>
          <p:nvSpPr>
            <p:cNvPr id="206" name="Rectangle 29"/>
            <p:cNvSpPr>
              <a:spLocks noChangeArrowheads="1"/>
            </p:cNvSpPr>
            <p:nvPr/>
          </p:nvSpPr>
          <p:spPr bwMode="auto">
            <a:xfrm>
              <a:off x="8152260" y="5212003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07" name="Rectangle 30"/>
            <p:cNvSpPr>
              <a:spLocks noChangeArrowheads="1"/>
            </p:cNvSpPr>
            <p:nvPr/>
          </p:nvSpPr>
          <p:spPr bwMode="auto">
            <a:xfrm>
              <a:off x="8152260" y="5329145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08" name="Text Box 43"/>
            <p:cNvSpPr txBox="1">
              <a:spLocks noChangeArrowheads="1"/>
            </p:cNvSpPr>
            <p:nvPr/>
          </p:nvSpPr>
          <p:spPr bwMode="auto">
            <a:xfrm>
              <a:off x="8138553" y="5094863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2</a:t>
              </a:r>
            </a:p>
          </p:txBody>
        </p:sp>
        <p:sp>
          <p:nvSpPr>
            <p:cNvPr id="209" name="Text Box 44"/>
            <p:cNvSpPr txBox="1">
              <a:spLocks noChangeArrowheads="1"/>
            </p:cNvSpPr>
            <p:nvPr/>
          </p:nvSpPr>
          <p:spPr bwMode="auto">
            <a:xfrm>
              <a:off x="8138553" y="5210134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4</a:t>
              </a:r>
            </a:p>
          </p:txBody>
        </p:sp>
        <p:sp>
          <p:nvSpPr>
            <p:cNvPr id="210" name="Text Box 45"/>
            <p:cNvSpPr txBox="1">
              <a:spLocks noChangeArrowheads="1"/>
            </p:cNvSpPr>
            <p:nvPr/>
          </p:nvSpPr>
          <p:spPr bwMode="auto">
            <a:xfrm>
              <a:off x="8138553" y="5325406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>
                  <a:solidFill>
                    <a:srgbClr val="0070C0"/>
                  </a:solidFill>
                </a:rPr>
                <a:t>6</a:t>
              </a:r>
            </a:p>
          </p:txBody>
        </p:sp>
        <p:sp>
          <p:nvSpPr>
            <p:cNvPr id="211" name="Rectangle 210"/>
            <p:cNvSpPr>
              <a:spLocks noChangeArrowheads="1"/>
            </p:cNvSpPr>
            <p:nvPr/>
          </p:nvSpPr>
          <p:spPr bwMode="auto">
            <a:xfrm>
              <a:off x="7471219" y="5449666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12" name="Rectangle 211"/>
            <p:cNvSpPr>
              <a:spLocks noChangeArrowheads="1"/>
            </p:cNvSpPr>
            <p:nvPr/>
          </p:nvSpPr>
          <p:spPr bwMode="auto">
            <a:xfrm>
              <a:off x="7471219" y="556680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13" name="Rectangle 212"/>
            <p:cNvSpPr>
              <a:spLocks noChangeArrowheads="1"/>
            </p:cNvSpPr>
            <p:nvPr/>
          </p:nvSpPr>
          <p:spPr bwMode="auto">
            <a:xfrm>
              <a:off x="7471219" y="5683949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14" name="Rectangle 213"/>
            <p:cNvSpPr>
              <a:spLocks noChangeArrowheads="1"/>
            </p:cNvSpPr>
            <p:nvPr/>
          </p:nvSpPr>
          <p:spPr bwMode="auto">
            <a:xfrm>
              <a:off x="8152260" y="5449666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15" name="Text Box 40"/>
            <p:cNvSpPr txBox="1">
              <a:spLocks noChangeArrowheads="1"/>
            </p:cNvSpPr>
            <p:nvPr/>
          </p:nvSpPr>
          <p:spPr bwMode="auto">
            <a:xfrm>
              <a:off x="7456264" y="5450912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7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16" name="Text Box 41"/>
            <p:cNvSpPr txBox="1">
              <a:spLocks noChangeArrowheads="1"/>
            </p:cNvSpPr>
            <p:nvPr/>
          </p:nvSpPr>
          <p:spPr bwMode="auto">
            <a:xfrm>
              <a:off x="7456264" y="5566184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9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17" name="Text Box 42"/>
            <p:cNvSpPr txBox="1">
              <a:spLocks noChangeArrowheads="1"/>
            </p:cNvSpPr>
            <p:nvPr/>
          </p:nvSpPr>
          <p:spPr bwMode="auto">
            <a:xfrm>
              <a:off x="7456264" y="5681457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11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18" name="Rectangle 29"/>
            <p:cNvSpPr>
              <a:spLocks noChangeArrowheads="1"/>
            </p:cNvSpPr>
            <p:nvPr/>
          </p:nvSpPr>
          <p:spPr bwMode="auto">
            <a:xfrm>
              <a:off x="8152260" y="556680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19" name="Rectangle 30"/>
            <p:cNvSpPr>
              <a:spLocks noChangeArrowheads="1"/>
            </p:cNvSpPr>
            <p:nvPr/>
          </p:nvSpPr>
          <p:spPr bwMode="auto">
            <a:xfrm>
              <a:off x="8152260" y="5683949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20" name="Text Box 43"/>
            <p:cNvSpPr txBox="1">
              <a:spLocks noChangeArrowheads="1"/>
            </p:cNvSpPr>
            <p:nvPr/>
          </p:nvSpPr>
          <p:spPr bwMode="auto">
            <a:xfrm>
              <a:off x="8138553" y="5449665"/>
              <a:ext cx="248970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8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21" name="Text Box 44"/>
            <p:cNvSpPr txBox="1">
              <a:spLocks noChangeArrowheads="1"/>
            </p:cNvSpPr>
            <p:nvPr/>
          </p:nvSpPr>
          <p:spPr bwMode="auto">
            <a:xfrm>
              <a:off x="8138553" y="5564938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10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22" name="Text Box 45"/>
            <p:cNvSpPr txBox="1">
              <a:spLocks noChangeArrowheads="1"/>
            </p:cNvSpPr>
            <p:nvPr/>
          </p:nvSpPr>
          <p:spPr bwMode="auto">
            <a:xfrm>
              <a:off x="8138553" y="5680210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12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23" name="Rectangle 25"/>
            <p:cNvSpPr>
              <a:spLocks noChangeArrowheads="1"/>
            </p:cNvSpPr>
            <p:nvPr/>
          </p:nvSpPr>
          <p:spPr bwMode="auto">
            <a:xfrm>
              <a:off x="7471219" y="5809387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24" name="Rectangle 26"/>
            <p:cNvSpPr>
              <a:spLocks noChangeArrowheads="1"/>
            </p:cNvSpPr>
            <p:nvPr/>
          </p:nvSpPr>
          <p:spPr bwMode="auto">
            <a:xfrm>
              <a:off x="7471219" y="592652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25" name="Rectangle 27"/>
            <p:cNvSpPr>
              <a:spLocks noChangeArrowheads="1"/>
            </p:cNvSpPr>
            <p:nvPr/>
          </p:nvSpPr>
          <p:spPr bwMode="auto">
            <a:xfrm>
              <a:off x="7471219" y="6043670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26" name="Rectangle 28"/>
            <p:cNvSpPr>
              <a:spLocks noChangeArrowheads="1"/>
            </p:cNvSpPr>
            <p:nvPr/>
          </p:nvSpPr>
          <p:spPr bwMode="auto">
            <a:xfrm>
              <a:off x="8152260" y="5809387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27" name="Text Box 40"/>
            <p:cNvSpPr txBox="1">
              <a:spLocks noChangeArrowheads="1"/>
            </p:cNvSpPr>
            <p:nvPr/>
          </p:nvSpPr>
          <p:spPr bwMode="auto">
            <a:xfrm>
              <a:off x="7456264" y="5810633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13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28" name="Text Box 41"/>
            <p:cNvSpPr txBox="1">
              <a:spLocks noChangeArrowheads="1"/>
            </p:cNvSpPr>
            <p:nvPr/>
          </p:nvSpPr>
          <p:spPr bwMode="auto">
            <a:xfrm>
              <a:off x="7456264" y="5925906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15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29" name="Text Box 42"/>
            <p:cNvSpPr txBox="1">
              <a:spLocks noChangeArrowheads="1"/>
            </p:cNvSpPr>
            <p:nvPr/>
          </p:nvSpPr>
          <p:spPr bwMode="auto">
            <a:xfrm>
              <a:off x="7456264" y="6041176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17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30" name="Rectangle 29"/>
            <p:cNvSpPr>
              <a:spLocks noChangeArrowheads="1"/>
            </p:cNvSpPr>
            <p:nvPr/>
          </p:nvSpPr>
          <p:spPr bwMode="auto">
            <a:xfrm>
              <a:off x="8152260" y="5926528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31" name="Rectangle 30"/>
            <p:cNvSpPr>
              <a:spLocks noChangeArrowheads="1"/>
            </p:cNvSpPr>
            <p:nvPr/>
          </p:nvSpPr>
          <p:spPr bwMode="auto">
            <a:xfrm>
              <a:off x="8152260" y="6043670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32" name="Text Box 43"/>
            <p:cNvSpPr txBox="1">
              <a:spLocks noChangeArrowheads="1"/>
            </p:cNvSpPr>
            <p:nvPr/>
          </p:nvSpPr>
          <p:spPr bwMode="auto">
            <a:xfrm>
              <a:off x="8138553" y="5809386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14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33" name="Text Box 44"/>
            <p:cNvSpPr txBox="1">
              <a:spLocks noChangeArrowheads="1"/>
            </p:cNvSpPr>
            <p:nvPr/>
          </p:nvSpPr>
          <p:spPr bwMode="auto">
            <a:xfrm>
              <a:off x="8138553" y="5924659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16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34" name="Text Box 45"/>
            <p:cNvSpPr txBox="1">
              <a:spLocks noChangeArrowheads="1"/>
            </p:cNvSpPr>
            <p:nvPr/>
          </p:nvSpPr>
          <p:spPr bwMode="auto">
            <a:xfrm>
              <a:off x="8138553" y="6039931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18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35" name="Rectangle 25"/>
            <p:cNvSpPr>
              <a:spLocks noChangeArrowheads="1"/>
            </p:cNvSpPr>
            <p:nvPr/>
          </p:nvSpPr>
          <p:spPr bwMode="auto">
            <a:xfrm>
              <a:off x="7471219" y="6164191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36" name="Rectangle 28"/>
            <p:cNvSpPr>
              <a:spLocks noChangeArrowheads="1"/>
            </p:cNvSpPr>
            <p:nvPr/>
          </p:nvSpPr>
          <p:spPr bwMode="auto">
            <a:xfrm>
              <a:off x="8152260" y="6164191"/>
              <a:ext cx="669202" cy="107795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37" name="Text Box 40"/>
            <p:cNvSpPr txBox="1">
              <a:spLocks noChangeArrowheads="1"/>
            </p:cNvSpPr>
            <p:nvPr/>
          </p:nvSpPr>
          <p:spPr bwMode="auto">
            <a:xfrm>
              <a:off x="7456264" y="6165437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19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38" name="Text Box 43"/>
            <p:cNvSpPr txBox="1">
              <a:spLocks noChangeArrowheads="1"/>
            </p:cNvSpPr>
            <p:nvPr/>
          </p:nvSpPr>
          <p:spPr bwMode="auto">
            <a:xfrm>
              <a:off x="8138553" y="6164190"/>
              <a:ext cx="259327" cy="139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100" b="0" dirty="0" smtClean="0">
                  <a:solidFill>
                    <a:srgbClr val="0070C0"/>
                  </a:solidFill>
                </a:rPr>
                <a:t>20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239" name="Rectangle 21"/>
            <p:cNvSpPr>
              <a:spLocks noChangeArrowheads="1"/>
            </p:cNvSpPr>
            <p:nvPr/>
          </p:nvSpPr>
          <p:spPr bwMode="auto">
            <a:xfrm>
              <a:off x="7103593" y="5425084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0" name="Rectangle 22"/>
            <p:cNvSpPr>
              <a:spLocks noChangeArrowheads="1"/>
            </p:cNvSpPr>
            <p:nvPr/>
          </p:nvSpPr>
          <p:spPr bwMode="auto">
            <a:xfrm>
              <a:off x="7196168" y="5390669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1" name="Rectangle 21"/>
            <p:cNvSpPr>
              <a:spLocks noChangeArrowheads="1"/>
            </p:cNvSpPr>
            <p:nvPr/>
          </p:nvSpPr>
          <p:spPr bwMode="auto">
            <a:xfrm>
              <a:off x="7103593" y="5720890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2" name="Rectangle 22"/>
            <p:cNvSpPr>
              <a:spLocks noChangeArrowheads="1"/>
            </p:cNvSpPr>
            <p:nvPr/>
          </p:nvSpPr>
          <p:spPr bwMode="auto">
            <a:xfrm>
              <a:off x="7196168" y="5686475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3" name="Rectangle 21"/>
            <p:cNvSpPr>
              <a:spLocks noChangeArrowheads="1"/>
            </p:cNvSpPr>
            <p:nvPr/>
          </p:nvSpPr>
          <p:spPr bwMode="auto">
            <a:xfrm>
              <a:off x="7103593" y="6016697"/>
              <a:ext cx="85987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4" name="Rectangle 22"/>
            <p:cNvSpPr>
              <a:spLocks noChangeArrowheads="1"/>
            </p:cNvSpPr>
            <p:nvPr/>
          </p:nvSpPr>
          <p:spPr bwMode="auto">
            <a:xfrm>
              <a:off x="7196168" y="5982282"/>
              <a:ext cx="267573" cy="253814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5" name="Rectangle 25"/>
            <p:cNvSpPr>
              <a:spLocks noChangeArrowheads="1"/>
            </p:cNvSpPr>
            <p:nvPr/>
          </p:nvSpPr>
          <p:spPr bwMode="auto">
            <a:xfrm>
              <a:off x="7472039" y="5026852"/>
              <a:ext cx="669202" cy="54287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6" name="Rectangle 28"/>
            <p:cNvSpPr>
              <a:spLocks noChangeArrowheads="1"/>
            </p:cNvSpPr>
            <p:nvPr/>
          </p:nvSpPr>
          <p:spPr bwMode="auto">
            <a:xfrm>
              <a:off x="8153080" y="5026852"/>
              <a:ext cx="669202" cy="54287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7" name="Rectangle 25"/>
            <p:cNvSpPr>
              <a:spLocks noChangeArrowheads="1"/>
            </p:cNvSpPr>
            <p:nvPr/>
          </p:nvSpPr>
          <p:spPr bwMode="auto">
            <a:xfrm>
              <a:off x="7103593" y="5027427"/>
              <a:ext cx="359882" cy="54287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/>
              <a:endParaRPr lang="en-US" sz="300"/>
            </a:p>
          </p:txBody>
        </p:sp>
        <p:sp>
          <p:nvSpPr>
            <p:cNvPr id="248" name="AutoShape 23"/>
            <p:cNvSpPr>
              <a:spLocks/>
            </p:cNvSpPr>
            <p:nvPr/>
          </p:nvSpPr>
          <p:spPr bwMode="auto">
            <a:xfrm flipH="1">
              <a:off x="7079669" y="4785464"/>
              <a:ext cx="1683015" cy="198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triangle" w="med" len="med"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en-US" sz="1000" dirty="0" smtClean="0">
                  <a:solidFill>
                    <a:srgbClr val="002060"/>
                  </a:solidFill>
                </a:rPr>
                <a:t>7200</a:t>
              </a:r>
            </a:p>
          </p:txBody>
        </p:sp>
      </p:grpSp>
      <p:sp>
        <p:nvSpPr>
          <p:cNvPr id="250" name="Freeform 249"/>
          <p:cNvSpPr/>
          <p:nvPr/>
        </p:nvSpPr>
        <p:spPr bwMode="auto">
          <a:xfrm>
            <a:off x="3004886" y="2234538"/>
            <a:ext cx="98287" cy="1171894"/>
          </a:xfrm>
          <a:custGeom>
            <a:avLst/>
            <a:gdLst>
              <a:gd name="connsiteX0" fmla="*/ 471487 w 471487"/>
              <a:gd name="connsiteY0" fmla="*/ 0 h 781050"/>
              <a:gd name="connsiteX1" fmla="*/ 342900 w 471487"/>
              <a:gd name="connsiteY1" fmla="*/ 257175 h 781050"/>
              <a:gd name="connsiteX2" fmla="*/ 104775 w 471487"/>
              <a:gd name="connsiteY2" fmla="*/ 457200 h 781050"/>
              <a:gd name="connsiteX3" fmla="*/ 0 w 471487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487" h="781050">
                <a:moveTo>
                  <a:pt x="471487" y="0"/>
                </a:moveTo>
                <a:cubicBezTo>
                  <a:pt x="437753" y="90487"/>
                  <a:pt x="404019" y="180975"/>
                  <a:pt x="342900" y="257175"/>
                </a:cubicBezTo>
                <a:cubicBezTo>
                  <a:pt x="281781" y="333375"/>
                  <a:pt x="161925" y="369888"/>
                  <a:pt x="104775" y="457200"/>
                </a:cubicBezTo>
                <a:cubicBezTo>
                  <a:pt x="47625" y="544512"/>
                  <a:pt x="23812" y="662781"/>
                  <a:pt x="0" y="78105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oval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51" name="Freeform 250"/>
          <p:cNvSpPr/>
          <p:nvPr/>
        </p:nvSpPr>
        <p:spPr bwMode="auto">
          <a:xfrm>
            <a:off x="3024542" y="2234538"/>
            <a:ext cx="186745" cy="2449621"/>
          </a:xfrm>
          <a:custGeom>
            <a:avLst/>
            <a:gdLst>
              <a:gd name="connsiteX0" fmla="*/ 471487 w 471487"/>
              <a:gd name="connsiteY0" fmla="*/ 0 h 781050"/>
              <a:gd name="connsiteX1" fmla="*/ 342900 w 471487"/>
              <a:gd name="connsiteY1" fmla="*/ 257175 h 781050"/>
              <a:gd name="connsiteX2" fmla="*/ 104775 w 471487"/>
              <a:gd name="connsiteY2" fmla="*/ 457200 h 781050"/>
              <a:gd name="connsiteX3" fmla="*/ 0 w 471487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487" h="781050">
                <a:moveTo>
                  <a:pt x="471487" y="0"/>
                </a:moveTo>
                <a:cubicBezTo>
                  <a:pt x="437753" y="90487"/>
                  <a:pt x="404019" y="180975"/>
                  <a:pt x="342900" y="257175"/>
                </a:cubicBezTo>
                <a:cubicBezTo>
                  <a:pt x="281781" y="333375"/>
                  <a:pt x="161925" y="369888"/>
                  <a:pt x="104775" y="457200"/>
                </a:cubicBezTo>
                <a:cubicBezTo>
                  <a:pt x="47625" y="544512"/>
                  <a:pt x="23812" y="662781"/>
                  <a:pt x="0" y="78105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oval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grpSp>
        <p:nvGrpSpPr>
          <p:cNvPr id="300" name="Group 211"/>
          <p:cNvGrpSpPr/>
          <p:nvPr/>
        </p:nvGrpSpPr>
        <p:grpSpPr>
          <a:xfrm>
            <a:off x="4401424" y="2105861"/>
            <a:ext cx="1363490" cy="1009189"/>
            <a:chOff x="748667" y="2105697"/>
            <a:chExt cx="2244357" cy="1661164"/>
          </a:xfrm>
        </p:grpSpPr>
        <p:sp>
          <p:nvSpPr>
            <p:cNvPr id="303" name="Rectangle 19"/>
            <p:cNvSpPr>
              <a:spLocks noChangeArrowheads="1"/>
            </p:cNvSpPr>
            <p:nvPr/>
          </p:nvSpPr>
          <p:spPr bwMode="auto">
            <a:xfrm>
              <a:off x="748667" y="2105697"/>
              <a:ext cx="2244357" cy="1657253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04" name="Rectangle 21"/>
            <p:cNvSpPr>
              <a:spLocks noChangeArrowheads="1"/>
            </p:cNvSpPr>
            <p:nvPr/>
          </p:nvSpPr>
          <p:spPr bwMode="auto">
            <a:xfrm>
              <a:off x="797424" y="2269594"/>
              <a:ext cx="10953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05" name="Rectangle 22"/>
            <p:cNvSpPr>
              <a:spLocks noChangeArrowheads="1"/>
            </p:cNvSpPr>
            <p:nvPr/>
          </p:nvSpPr>
          <p:spPr bwMode="auto">
            <a:xfrm>
              <a:off x="915354" y="2225753"/>
              <a:ext cx="34085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06" name="Rectangle 25"/>
            <p:cNvSpPr>
              <a:spLocks noChangeArrowheads="1"/>
            </p:cNvSpPr>
            <p:nvPr/>
          </p:nvSpPr>
          <p:spPr bwMode="auto">
            <a:xfrm>
              <a:off x="1265738" y="2225753"/>
              <a:ext cx="852488" cy="137319"/>
            </a:xfrm>
            <a:prstGeom prst="rect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07" name="Rectangle 26"/>
            <p:cNvSpPr>
              <a:spLocks noChangeArrowheads="1"/>
            </p:cNvSpPr>
            <p:nvPr/>
          </p:nvSpPr>
          <p:spPr bwMode="auto">
            <a:xfrm>
              <a:off x="1265738" y="2374978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08" name="Rectangle 27"/>
            <p:cNvSpPr>
              <a:spLocks noChangeArrowheads="1"/>
            </p:cNvSpPr>
            <p:nvPr/>
          </p:nvSpPr>
          <p:spPr bwMode="auto">
            <a:xfrm>
              <a:off x="1265738" y="2524203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09" name="Rectangle 28"/>
            <p:cNvSpPr>
              <a:spLocks noChangeArrowheads="1"/>
            </p:cNvSpPr>
            <p:nvPr/>
          </p:nvSpPr>
          <p:spPr bwMode="auto">
            <a:xfrm>
              <a:off x="2133308" y="2225753"/>
              <a:ext cx="852488" cy="137319"/>
            </a:xfrm>
            <a:prstGeom prst="rect">
              <a:avLst/>
            </a:prstGeom>
            <a:ln>
              <a:solidFill>
                <a:schemeClr val="accent5">
                  <a:lumMod val="75000"/>
                </a:schemeClr>
              </a:solidFill>
              <a:headEnd/>
              <a:tailEnd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10" name="Text Box 40"/>
            <p:cNvSpPr txBox="1">
              <a:spLocks noChangeArrowheads="1"/>
            </p:cNvSpPr>
            <p:nvPr/>
          </p:nvSpPr>
          <p:spPr bwMode="auto">
            <a:xfrm>
              <a:off x="1246687" y="2227341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>
                  <a:solidFill>
                    <a:srgbClr val="0070C0"/>
                  </a:solidFill>
                </a:rPr>
                <a:t>1</a:t>
              </a:r>
            </a:p>
          </p:txBody>
        </p:sp>
        <p:sp>
          <p:nvSpPr>
            <p:cNvPr id="311" name="Text Box 41"/>
            <p:cNvSpPr txBox="1">
              <a:spLocks noChangeArrowheads="1"/>
            </p:cNvSpPr>
            <p:nvPr/>
          </p:nvSpPr>
          <p:spPr bwMode="auto">
            <a:xfrm>
              <a:off x="1246687" y="2374186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>
                  <a:solidFill>
                    <a:srgbClr val="0070C0"/>
                  </a:solidFill>
                </a:rPr>
                <a:t>3</a:t>
              </a:r>
            </a:p>
          </p:txBody>
        </p:sp>
        <p:sp>
          <p:nvSpPr>
            <p:cNvPr id="312" name="Text Box 42"/>
            <p:cNvSpPr txBox="1">
              <a:spLocks noChangeArrowheads="1"/>
            </p:cNvSpPr>
            <p:nvPr/>
          </p:nvSpPr>
          <p:spPr bwMode="auto">
            <a:xfrm>
              <a:off x="1246687" y="2521029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>
                  <a:solidFill>
                    <a:srgbClr val="0070C0"/>
                  </a:solidFill>
                </a:rPr>
                <a:t>5</a:t>
              </a:r>
            </a:p>
          </p:txBody>
        </p:sp>
        <p:sp>
          <p:nvSpPr>
            <p:cNvPr id="313" name="Rectangle 29"/>
            <p:cNvSpPr>
              <a:spLocks noChangeArrowheads="1"/>
            </p:cNvSpPr>
            <p:nvPr/>
          </p:nvSpPr>
          <p:spPr bwMode="auto">
            <a:xfrm>
              <a:off x="2133308" y="2374978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14" name="Rectangle 30"/>
            <p:cNvSpPr>
              <a:spLocks noChangeArrowheads="1"/>
            </p:cNvSpPr>
            <p:nvPr/>
          </p:nvSpPr>
          <p:spPr bwMode="auto">
            <a:xfrm>
              <a:off x="2133308" y="2524203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15" name="Text Box 43"/>
            <p:cNvSpPr txBox="1">
              <a:spLocks noChangeArrowheads="1"/>
            </p:cNvSpPr>
            <p:nvPr/>
          </p:nvSpPr>
          <p:spPr bwMode="auto">
            <a:xfrm>
              <a:off x="2115847" y="2225756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>
                  <a:solidFill>
                    <a:srgbClr val="0070C0"/>
                  </a:solidFill>
                </a:rPr>
                <a:t>2</a:t>
              </a:r>
            </a:p>
          </p:txBody>
        </p:sp>
        <p:sp>
          <p:nvSpPr>
            <p:cNvPr id="316" name="Text Box 44"/>
            <p:cNvSpPr txBox="1">
              <a:spLocks noChangeArrowheads="1"/>
            </p:cNvSpPr>
            <p:nvPr/>
          </p:nvSpPr>
          <p:spPr bwMode="auto">
            <a:xfrm>
              <a:off x="2115847" y="2372597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>
                  <a:solidFill>
                    <a:srgbClr val="0070C0"/>
                  </a:solidFill>
                </a:rPr>
                <a:t>4</a:t>
              </a:r>
            </a:p>
          </p:txBody>
        </p:sp>
        <p:sp>
          <p:nvSpPr>
            <p:cNvPr id="317" name="Text Box 45"/>
            <p:cNvSpPr txBox="1">
              <a:spLocks noChangeArrowheads="1"/>
            </p:cNvSpPr>
            <p:nvPr/>
          </p:nvSpPr>
          <p:spPr bwMode="auto">
            <a:xfrm>
              <a:off x="2115847" y="2519440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>
                  <a:solidFill>
                    <a:srgbClr val="0070C0"/>
                  </a:solidFill>
                </a:rPr>
                <a:t>6</a:t>
              </a:r>
            </a:p>
          </p:txBody>
        </p:sp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1265738" y="2677734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1265738" y="2826959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1265738" y="2976184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133308" y="2677734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22" name="Text Box 40"/>
            <p:cNvSpPr txBox="1">
              <a:spLocks noChangeArrowheads="1"/>
            </p:cNvSpPr>
            <p:nvPr/>
          </p:nvSpPr>
          <p:spPr bwMode="auto">
            <a:xfrm>
              <a:off x="1246687" y="2679322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7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23" name="Text Box 41"/>
            <p:cNvSpPr txBox="1">
              <a:spLocks noChangeArrowheads="1"/>
            </p:cNvSpPr>
            <p:nvPr/>
          </p:nvSpPr>
          <p:spPr bwMode="auto">
            <a:xfrm>
              <a:off x="1246687" y="2826165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9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24" name="Text Box 42"/>
            <p:cNvSpPr txBox="1">
              <a:spLocks noChangeArrowheads="1"/>
            </p:cNvSpPr>
            <p:nvPr/>
          </p:nvSpPr>
          <p:spPr bwMode="auto">
            <a:xfrm>
              <a:off x="1246687" y="2973010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11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25" name="Rectangle 29"/>
            <p:cNvSpPr>
              <a:spLocks noChangeArrowheads="1"/>
            </p:cNvSpPr>
            <p:nvPr/>
          </p:nvSpPr>
          <p:spPr bwMode="auto">
            <a:xfrm>
              <a:off x="2133308" y="2826959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26" name="Rectangle 30"/>
            <p:cNvSpPr>
              <a:spLocks noChangeArrowheads="1"/>
            </p:cNvSpPr>
            <p:nvPr/>
          </p:nvSpPr>
          <p:spPr bwMode="auto">
            <a:xfrm>
              <a:off x="2133308" y="2976184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27" name="Text Box 43"/>
            <p:cNvSpPr txBox="1">
              <a:spLocks noChangeArrowheads="1"/>
            </p:cNvSpPr>
            <p:nvPr/>
          </p:nvSpPr>
          <p:spPr bwMode="auto">
            <a:xfrm>
              <a:off x="2115847" y="2677733"/>
              <a:ext cx="317160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8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28" name="Text Box 44"/>
            <p:cNvSpPr txBox="1">
              <a:spLocks noChangeArrowheads="1"/>
            </p:cNvSpPr>
            <p:nvPr/>
          </p:nvSpPr>
          <p:spPr bwMode="auto">
            <a:xfrm>
              <a:off x="2115847" y="2824576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10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29" name="Text Box 45"/>
            <p:cNvSpPr txBox="1">
              <a:spLocks noChangeArrowheads="1"/>
            </p:cNvSpPr>
            <p:nvPr/>
          </p:nvSpPr>
          <p:spPr bwMode="auto">
            <a:xfrm>
              <a:off x="2115847" y="2971421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12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30" name="Rectangle 25"/>
            <p:cNvSpPr>
              <a:spLocks noChangeArrowheads="1"/>
            </p:cNvSpPr>
            <p:nvPr/>
          </p:nvSpPr>
          <p:spPr bwMode="auto">
            <a:xfrm>
              <a:off x="1265738" y="3135978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31" name="Rectangle 26"/>
            <p:cNvSpPr>
              <a:spLocks noChangeArrowheads="1"/>
            </p:cNvSpPr>
            <p:nvPr/>
          </p:nvSpPr>
          <p:spPr bwMode="auto">
            <a:xfrm>
              <a:off x="1265738" y="3285203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32" name="Rectangle 27"/>
            <p:cNvSpPr>
              <a:spLocks noChangeArrowheads="1"/>
            </p:cNvSpPr>
            <p:nvPr/>
          </p:nvSpPr>
          <p:spPr bwMode="auto">
            <a:xfrm>
              <a:off x="1265738" y="3434428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33" name="Rectangle 28"/>
            <p:cNvSpPr>
              <a:spLocks noChangeArrowheads="1"/>
            </p:cNvSpPr>
            <p:nvPr/>
          </p:nvSpPr>
          <p:spPr bwMode="auto">
            <a:xfrm>
              <a:off x="2133308" y="3135978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34" name="Text Box 40"/>
            <p:cNvSpPr txBox="1">
              <a:spLocks noChangeArrowheads="1"/>
            </p:cNvSpPr>
            <p:nvPr/>
          </p:nvSpPr>
          <p:spPr bwMode="auto">
            <a:xfrm>
              <a:off x="1246687" y="3137566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13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35" name="Text Box 41"/>
            <p:cNvSpPr txBox="1">
              <a:spLocks noChangeArrowheads="1"/>
            </p:cNvSpPr>
            <p:nvPr/>
          </p:nvSpPr>
          <p:spPr bwMode="auto">
            <a:xfrm>
              <a:off x="1246687" y="3284410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15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36" name="Text Box 42"/>
            <p:cNvSpPr txBox="1">
              <a:spLocks noChangeArrowheads="1"/>
            </p:cNvSpPr>
            <p:nvPr/>
          </p:nvSpPr>
          <p:spPr bwMode="auto">
            <a:xfrm>
              <a:off x="1246687" y="3431253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17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37" name="Rectangle 29"/>
            <p:cNvSpPr>
              <a:spLocks noChangeArrowheads="1"/>
            </p:cNvSpPr>
            <p:nvPr/>
          </p:nvSpPr>
          <p:spPr bwMode="auto">
            <a:xfrm>
              <a:off x="2133308" y="3285203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38" name="Rectangle 30"/>
            <p:cNvSpPr>
              <a:spLocks noChangeArrowheads="1"/>
            </p:cNvSpPr>
            <p:nvPr/>
          </p:nvSpPr>
          <p:spPr bwMode="auto">
            <a:xfrm>
              <a:off x="2133308" y="3434428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39" name="Text Box 43"/>
            <p:cNvSpPr txBox="1">
              <a:spLocks noChangeArrowheads="1"/>
            </p:cNvSpPr>
            <p:nvPr/>
          </p:nvSpPr>
          <p:spPr bwMode="auto">
            <a:xfrm>
              <a:off x="2115847" y="3135977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14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40" name="Text Box 44"/>
            <p:cNvSpPr txBox="1">
              <a:spLocks noChangeArrowheads="1"/>
            </p:cNvSpPr>
            <p:nvPr/>
          </p:nvSpPr>
          <p:spPr bwMode="auto">
            <a:xfrm>
              <a:off x="2115847" y="3282822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16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41" name="Text Box 45"/>
            <p:cNvSpPr txBox="1">
              <a:spLocks noChangeArrowheads="1"/>
            </p:cNvSpPr>
            <p:nvPr/>
          </p:nvSpPr>
          <p:spPr bwMode="auto">
            <a:xfrm>
              <a:off x="2115847" y="3429665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18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42" name="Rectangle 25"/>
            <p:cNvSpPr>
              <a:spLocks noChangeArrowheads="1"/>
            </p:cNvSpPr>
            <p:nvPr/>
          </p:nvSpPr>
          <p:spPr bwMode="auto">
            <a:xfrm>
              <a:off x="1265738" y="3587959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43" name="Rectangle 28"/>
            <p:cNvSpPr>
              <a:spLocks noChangeArrowheads="1"/>
            </p:cNvSpPr>
            <p:nvPr/>
          </p:nvSpPr>
          <p:spPr bwMode="auto">
            <a:xfrm>
              <a:off x="2133308" y="3587959"/>
              <a:ext cx="852488" cy="137319"/>
            </a:xfrm>
            <a:prstGeom prst="rect">
              <a:avLst/>
            </a:prstGeom>
            <a:ln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44" name="Text Box 40"/>
            <p:cNvSpPr txBox="1">
              <a:spLocks noChangeArrowheads="1"/>
            </p:cNvSpPr>
            <p:nvPr/>
          </p:nvSpPr>
          <p:spPr bwMode="auto">
            <a:xfrm>
              <a:off x="1246687" y="3589546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19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45" name="Text Box 43"/>
            <p:cNvSpPr txBox="1">
              <a:spLocks noChangeArrowheads="1"/>
            </p:cNvSpPr>
            <p:nvPr/>
          </p:nvSpPr>
          <p:spPr bwMode="auto">
            <a:xfrm>
              <a:off x="2115847" y="3587961"/>
              <a:ext cx="330353" cy="177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" b="0" dirty="0" smtClean="0">
                  <a:solidFill>
                    <a:srgbClr val="0070C0"/>
                  </a:solidFill>
                </a:rPr>
                <a:t>20</a:t>
              </a:r>
              <a:endParaRPr lang="en-US" sz="100" b="0" dirty="0">
                <a:solidFill>
                  <a:srgbClr val="0070C0"/>
                </a:solidFill>
              </a:endParaRPr>
            </a:p>
          </p:txBody>
        </p:sp>
        <p:sp>
          <p:nvSpPr>
            <p:cNvPr id="346" name="Rectangle 21"/>
            <p:cNvSpPr>
              <a:spLocks noChangeArrowheads="1"/>
            </p:cNvSpPr>
            <p:nvPr/>
          </p:nvSpPr>
          <p:spPr bwMode="auto">
            <a:xfrm>
              <a:off x="797424" y="2646419"/>
              <a:ext cx="10953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47" name="Rectangle 22"/>
            <p:cNvSpPr>
              <a:spLocks noChangeArrowheads="1"/>
            </p:cNvSpPr>
            <p:nvPr/>
          </p:nvSpPr>
          <p:spPr bwMode="auto">
            <a:xfrm>
              <a:off x="915354" y="2602578"/>
              <a:ext cx="34085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48" name="Rectangle 21"/>
            <p:cNvSpPr>
              <a:spLocks noChangeArrowheads="1"/>
            </p:cNvSpPr>
            <p:nvPr/>
          </p:nvSpPr>
          <p:spPr bwMode="auto">
            <a:xfrm>
              <a:off x="797424" y="3023243"/>
              <a:ext cx="10953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49" name="Rectangle 22"/>
            <p:cNvSpPr>
              <a:spLocks noChangeArrowheads="1"/>
            </p:cNvSpPr>
            <p:nvPr/>
          </p:nvSpPr>
          <p:spPr bwMode="auto">
            <a:xfrm>
              <a:off x="915354" y="2979402"/>
              <a:ext cx="34085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50" name="Rectangle 21"/>
            <p:cNvSpPr>
              <a:spLocks noChangeArrowheads="1"/>
            </p:cNvSpPr>
            <p:nvPr/>
          </p:nvSpPr>
          <p:spPr bwMode="auto">
            <a:xfrm>
              <a:off x="797424" y="3400068"/>
              <a:ext cx="10953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51" name="Rectangle 22"/>
            <p:cNvSpPr>
              <a:spLocks noChangeArrowheads="1"/>
            </p:cNvSpPr>
            <p:nvPr/>
          </p:nvSpPr>
          <p:spPr bwMode="auto">
            <a:xfrm>
              <a:off x="915354" y="3356227"/>
              <a:ext cx="340858" cy="323330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52" name="Rectangle 25"/>
            <p:cNvSpPr>
              <a:spLocks noChangeArrowheads="1"/>
            </p:cNvSpPr>
            <p:nvPr/>
          </p:nvSpPr>
          <p:spPr bwMode="auto">
            <a:xfrm>
              <a:off x="1266782" y="2139116"/>
              <a:ext cx="852488" cy="69155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53" name="Rectangle 28"/>
            <p:cNvSpPr>
              <a:spLocks noChangeArrowheads="1"/>
            </p:cNvSpPr>
            <p:nvPr/>
          </p:nvSpPr>
          <p:spPr bwMode="auto">
            <a:xfrm>
              <a:off x="2134352" y="2139116"/>
              <a:ext cx="852488" cy="69155"/>
            </a:xfrm>
            <a:prstGeom prst="rect">
              <a:avLst/>
            </a:prstGeom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  <p:sp>
          <p:nvSpPr>
            <p:cNvPr id="354" name="Rectangle 25"/>
            <p:cNvSpPr>
              <a:spLocks noChangeArrowheads="1"/>
            </p:cNvSpPr>
            <p:nvPr/>
          </p:nvSpPr>
          <p:spPr bwMode="auto">
            <a:xfrm>
              <a:off x="797424" y="2139849"/>
              <a:ext cx="458449" cy="69155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1"/>
              </a:solidFill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00"/>
            </a:p>
          </p:txBody>
        </p:sp>
      </p:grpSp>
      <p:sp>
        <p:nvSpPr>
          <p:cNvPr id="301" name="AutoShape 23"/>
          <p:cNvSpPr>
            <a:spLocks/>
          </p:cNvSpPr>
          <p:nvPr/>
        </p:nvSpPr>
        <p:spPr bwMode="auto">
          <a:xfrm flipH="1">
            <a:off x="4458653" y="1895680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000" dirty="0" smtClean="0">
                <a:solidFill>
                  <a:srgbClr val="002060"/>
                </a:solidFill>
              </a:rPr>
              <a:t>7200</a:t>
            </a:r>
          </a:p>
        </p:txBody>
      </p:sp>
      <p:sp>
        <p:nvSpPr>
          <p:cNvPr id="356" name="Rectangle 355"/>
          <p:cNvSpPr/>
          <p:nvPr/>
        </p:nvSpPr>
        <p:spPr>
          <a:xfrm>
            <a:off x="4401423" y="3501799"/>
            <a:ext cx="1365166" cy="1011293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58" name="Group 357"/>
          <p:cNvGrpSpPr/>
          <p:nvPr/>
        </p:nvGrpSpPr>
        <p:grpSpPr>
          <a:xfrm>
            <a:off x="4494231" y="3674892"/>
            <a:ext cx="1210973" cy="609600"/>
            <a:chOff x="1280397" y="4191000"/>
            <a:chExt cx="1366599" cy="609600"/>
          </a:xfrm>
        </p:grpSpPr>
        <p:cxnSp>
          <p:nvCxnSpPr>
            <p:cNvPr id="359" name="Straight Connector 358"/>
            <p:cNvCxnSpPr/>
            <p:nvPr/>
          </p:nvCxnSpPr>
          <p:spPr>
            <a:xfrm>
              <a:off x="1280397" y="41910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/>
            <p:nvPr/>
          </p:nvCxnSpPr>
          <p:spPr>
            <a:xfrm>
              <a:off x="1280397" y="43434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>
              <a:off x="1280397" y="44958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/>
            <p:cNvCxnSpPr/>
            <p:nvPr/>
          </p:nvCxnSpPr>
          <p:spPr>
            <a:xfrm>
              <a:off x="1280397" y="46482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/>
            <p:nvPr/>
          </p:nvCxnSpPr>
          <p:spPr>
            <a:xfrm>
              <a:off x="1280397" y="48006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4" name="Rectangle 363"/>
          <p:cNvSpPr/>
          <p:nvPr/>
        </p:nvSpPr>
        <p:spPr>
          <a:xfrm>
            <a:off x="6308494" y="3424437"/>
            <a:ext cx="1320752" cy="1011293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65" name="Rectangle 364"/>
          <p:cNvSpPr/>
          <p:nvPr/>
        </p:nvSpPr>
        <p:spPr>
          <a:xfrm>
            <a:off x="6308494" y="2073530"/>
            <a:ext cx="1320752" cy="1011293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6308494" y="4796037"/>
            <a:ext cx="1320752" cy="1011293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74" name="Group 373"/>
          <p:cNvGrpSpPr/>
          <p:nvPr/>
        </p:nvGrpSpPr>
        <p:grpSpPr>
          <a:xfrm>
            <a:off x="6401302" y="2225930"/>
            <a:ext cx="1171575" cy="609600"/>
            <a:chOff x="1280397" y="4191000"/>
            <a:chExt cx="1366599" cy="609600"/>
          </a:xfrm>
        </p:grpSpPr>
        <p:cxnSp>
          <p:nvCxnSpPr>
            <p:cNvPr id="375" name="Straight Connector 374"/>
            <p:cNvCxnSpPr/>
            <p:nvPr/>
          </p:nvCxnSpPr>
          <p:spPr>
            <a:xfrm>
              <a:off x="1280397" y="41910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/>
            <p:cNvCxnSpPr/>
            <p:nvPr/>
          </p:nvCxnSpPr>
          <p:spPr>
            <a:xfrm>
              <a:off x="1280397" y="43434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/>
          </p:nvCxnSpPr>
          <p:spPr>
            <a:xfrm>
              <a:off x="1280397" y="44958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/>
            <p:cNvCxnSpPr/>
            <p:nvPr/>
          </p:nvCxnSpPr>
          <p:spPr>
            <a:xfrm>
              <a:off x="1280397" y="46482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/>
          </p:nvCxnSpPr>
          <p:spPr>
            <a:xfrm>
              <a:off x="1280397" y="48006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/>
          <p:cNvGrpSpPr/>
          <p:nvPr/>
        </p:nvGrpSpPr>
        <p:grpSpPr>
          <a:xfrm>
            <a:off x="6401302" y="3597530"/>
            <a:ext cx="1171575" cy="609600"/>
            <a:chOff x="1280397" y="4191000"/>
            <a:chExt cx="1366599" cy="609600"/>
          </a:xfrm>
        </p:grpSpPr>
        <p:cxnSp>
          <p:nvCxnSpPr>
            <p:cNvPr id="381" name="Straight Connector 380"/>
            <p:cNvCxnSpPr/>
            <p:nvPr/>
          </p:nvCxnSpPr>
          <p:spPr>
            <a:xfrm>
              <a:off x="1280397" y="41910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/>
            <p:nvPr/>
          </p:nvCxnSpPr>
          <p:spPr>
            <a:xfrm>
              <a:off x="1280397" y="43434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/>
            <p:nvPr/>
          </p:nvCxnSpPr>
          <p:spPr>
            <a:xfrm>
              <a:off x="1280397" y="44958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/>
            <p:nvPr/>
          </p:nvCxnSpPr>
          <p:spPr>
            <a:xfrm>
              <a:off x="1280397" y="46482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>
              <a:off x="1280397" y="48006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6" name="Group 385"/>
          <p:cNvGrpSpPr/>
          <p:nvPr/>
        </p:nvGrpSpPr>
        <p:grpSpPr>
          <a:xfrm>
            <a:off x="6401302" y="4969130"/>
            <a:ext cx="1171575" cy="609600"/>
            <a:chOff x="1280397" y="4191000"/>
            <a:chExt cx="1366599" cy="609600"/>
          </a:xfrm>
        </p:grpSpPr>
        <p:cxnSp>
          <p:nvCxnSpPr>
            <p:cNvPr id="387" name="Straight Connector 386"/>
            <p:cNvCxnSpPr/>
            <p:nvPr/>
          </p:nvCxnSpPr>
          <p:spPr>
            <a:xfrm>
              <a:off x="1280397" y="41910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/>
            <p:nvPr/>
          </p:nvCxnSpPr>
          <p:spPr>
            <a:xfrm>
              <a:off x="1280397" y="43434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/>
            <p:nvPr/>
          </p:nvCxnSpPr>
          <p:spPr>
            <a:xfrm>
              <a:off x="1280397" y="44958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/>
            <p:cNvCxnSpPr/>
            <p:nvPr/>
          </p:nvCxnSpPr>
          <p:spPr>
            <a:xfrm>
              <a:off x="1280397" y="46482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/>
            <p:nvPr/>
          </p:nvCxnSpPr>
          <p:spPr>
            <a:xfrm>
              <a:off x="1280397" y="4800600"/>
              <a:ext cx="1366599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2" name="Freeform 401"/>
          <p:cNvSpPr/>
          <p:nvPr/>
        </p:nvSpPr>
        <p:spPr bwMode="auto">
          <a:xfrm>
            <a:off x="4721660" y="2224917"/>
            <a:ext cx="283169" cy="1343157"/>
          </a:xfrm>
          <a:custGeom>
            <a:avLst/>
            <a:gdLst>
              <a:gd name="connsiteX0" fmla="*/ 471487 w 471487"/>
              <a:gd name="connsiteY0" fmla="*/ 0 h 781050"/>
              <a:gd name="connsiteX1" fmla="*/ 342900 w 471487"/>
              <a:gd name="connsiteY1" fmla="*/ 257175 h 781050"/>
              <a:gd name="connsiteX2" fmla="*/ 104775 w 471487"/>
              <a:gd name="connsiteY2" fmla="*/ 457200 h 781050"/>
              <a:gd name="connsiteX3" fmla="*/ 0 w 471487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487" h="781050">
                <a:moveTo>
                  <a:pt x="471487" y="0"/>
                </a:moveTo>
                <a:cubicBezTo>
                  <a:pt x="437753" y="90487"/>
                  <a:pt x="404019" y="180975"/>
                  <a:pt x="342900" y="257175"/>
                </a:cubicBezTo>
                <a:cubicBezTo>
                  <a:pt x="281781" y="333375"/>
                  <a:pt x="161925" y="369888"/>
                  <a:pt x="104775" y="457200"/>
                </a:cubicBezTo>
                <a:cubicBezTo>
                  <a:pt x="47625" y="544512"/>
                  <a:pt x="23812" y="662781"/>
                  <a:pt x="0" y="78105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oval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03" name="Freeform 402"/>
          <p:cNvSpPr/>
          <p:nvPr/>
        </p:nvSpPr>
        <p:spPr bwMode="auto">
          <a:xfrm>
            <a:off x="6591662" y="2213610"/>
            <a:ext cx="283169" cy="1343157"/>
          </a:xfrm>
          <a:custGeom>
            <a:avLst/>
            <a:gdLst>
              <a:gd name="connsiteX0" fmla="*/ 471487 w 471487"/>
              <a:gd name="connsiteY0" fmla="*/ 0 h 781050"/>
              <a:gd name="connsiteX1" fmla="*/ 342900 w 471487"/>
              <a:gd name="connsiteY1" fmla="*/ 257175 h 781050"/>
              <a:gd name="connsiteX2" fmla="*/ 104775 w 471487"/>
              <a:gd name="connsiteY2" fmla="*/ 457200 h 781050"/>
              <a:gd name="connsiteX3" fmla="*/ 0 w 471487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487" h="781050">
                <a:moveTo>
                  <a:pt x="471487" y="0"/>
                </a:moveTo>
                <a:cubicBezTo>
                  <a:pt x="437753" y="90487"/>
                  <a:pt x="404019" y="180975"/>
                  <a:pt x="342900" y="257175"/>
                </a:cubicBezTo>
                <a:cubicBezTo>
                  <a:pt x="281781" y="333375"/>
                  <a:pt x="161925" y="369888"/>
                  <a:pt x="104775" y="457200"/>
                </a:cubicBezTo>
                <a:cubicBezTo>
                  <a:pt x="47625" y="544512"/>
                  <a:pt x="23812" y="662781"/>
                  <a:pt x="0" y="78105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oval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04" name="Freeform 403"/>
          <p:cNvSpPr/>
          <p:nvPr/>
        </p:nvSpPr>
        <p:spPr bwMode="auto">
          <a:xfrm>
            <a:off x="6591663" y="2206293"/>
            <a:ext cx="390272" cy="2817099"/>
          </a:xfrm>
          <a:custGeom>
            <a:avLst/>
            <a:gdLst>
              <a:gd name="connsiteX0" fmla="*/ 471487 w 471487"/>
              <a:gd name="connsiteY0" fmla="*/ 0 h 781050"/>
              <a:gd name="connsiteX1" fmla="*/ 342900 w 471487"/>
              <a:gd name="connsiteY1" fmla="*/ 257175 h 781050"/>
              <a:gd name="connsiteX2" fmla="*/ 104775 w 471487"/>
              <a:gd name="connsiteY2" fmla="*/ 457200 h 781050"/>
              <a:gd name="connsiteX3" fmla="*/ 0 w 471487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487" h="781050">
                <a:moveTo>
                  <a:pt x="471487" y="0"/>
                </a:moveTo>
                <a:cubicBezTo>
                  <a:pt x="437753" y="90487"/>
                  <a:pt x="404019" y="180975"/>
                  <a:pt x="342900" y="257175"/>
                </a:cubicBezTo>
                <a:cubicBezTo>
                  <a:pt x="281781" y="333375"/>
                  <a:pt x="161925" y="369888"/>
                  <a:pt x="104775" y="457200"/>
                </a:cubicBezTo>
                <a:cubicBezTo>
                  <a:pt x="47625" y="544512"/>
                  <a:pt x="23812" y="662781"/>
                  <a:pt x="0" y="78105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oval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05" name="AutoShape 23"/>
          <p:cNvSpPr>
            <a:spLocks/>
          </p:cNvSpPr>
          <p:nvPr/>
        </p:nvSpPr>
        <p:spPr bwMode="auto">
          <a:xfrm flipH="1">
            <a:off x="826642" y="1921531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7060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06" name="AutoShape 23"/>
          <p:cNvSpPr>
            <a:spLocks/>
          </p:cNvSpPr>
          <p:nvPr/>
        </p:nvSpPr>
        <p:spPr bwMode="auto">
          <a:xfrm flipH="1">
            <a:off x="826642" y="2531063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7060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07" name="AutoShape 23"/>
          <p:cNvSpPr>
            <a:spLocks/>
          </p:cNvSpPr>
          <p:nvPr/>
        </p:nvSpPr>
        <p:spPr bwMode="auto">
          <a:xfrm flipH="1">
            <a:off x="826642" y="3090751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7060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08" name="AutoShape 23"/>
          <p:cNvSpPr>
            <a:spLocks/>
          </p:cNvSpPr>
          <p:nvPr/>
        </p:nvSpPr>
        <p:spPr bwMode="auto">
          <a:xfrm flipH="1">
            <a:off x="826642" y="3626098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7060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09" name="AutoShape 23"/>
          <p:cNvSpPr>
            <a:spLocks/>
          </p:cNvSpPr>
          <p:nvPr/>
        </p:nvSpPr>
        <p:spPr bwMode="auto">
          <a:xfrm flipH="1">
            <a:off x="4464318" y="3324478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7800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10" name="AutoShape 23"/>
          <p:cNvSpPr>
            <a:spLocks/>
          </p:cNvSpPr>
          <p:nvPr/>
        </p:nvSpPr>
        <p:spPr bwMode="auto">
          <a:xfrm flipH="1">
            <a:off x="6335837" y="1895680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7800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11" name="AutoShape 23"/>
          <p:cNvSpPr>
            <a:spLocks/>
          </p:cNvSpPr>
          <p:nvPr/>
        </p:nvSpPr>
        <p:spPr bwMode="auto">
          <a:xfrm flipH="1">
            <a:off x="6317618" y="3258541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7800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12" name="AutoShape 23"/>
          <p:cNvSpPr>
            <a:spLocks/>
          </p:cNvSpPr>
          <p:nvPr/>
        </p:nvSpPr>
        <p:spPr bwMode="auto">
          <a:xfrm flipH="1">
            <a:off x="6317618" y="4638587"/>
            <a:ext cx="1302504" cy="153888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>
                <a:solidFill>
                  <a:srgbClr val="002060"/>
                </a:solidFill>
              </a:rPr>
              <a:t>7800</a:t>
            </a:r>
            <a:endParaRPr lang="en-US" sz="1000" dirty="0" smtClean="0">
              <a:solidFill>
                <a:srgbClr val="002060"/>
              </a:solidFill>
            </a:endParaRPr>
          </a:p>
        </p:txBody>
      </p:sp>
      <p:sp>
        <p:nvSpPr>
          <p:cNvPr id="413" name="AutoShape 23"/>
          <p:cNvSpPr>
            <a:spLocks/>
          </p:cNvSpPr>
          <p:nvPr/>
        </p:nvSpPr>
        <p:spPr bwMode="auto">
          <a:xfrm flipH="1">
            <a:off x="717228" y="1389325"/>
            <a:ext cx="1302504" cy="276999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46</a:t>
            </a:r>
            <a:r>
              <a:rPr lang="en-US" b="1" dirty="0" smtClean="0">
                <a:solidFill>
                  <a:srgbClr val="002060"/>
                </a:solidFill>
              </a:rPr>
              <a:t>x10G</a:t>
            </a:r>
          </a:p>
        </p:txBody>
      </p:sp>
      <p:sp>
        <p:nvSpPr>
          <p:cNvPr id="414" name="AutoShape 23"/>
          <p:cNvSpPr>
            <a:spLocks/>
          </p:cNvSpPr>
          <p:nvPr/>
        </p:nvSpPr>
        <p:spPr bwMode="auto">
          <a:xfrm flipH="1">
            <a:off x="2635861" y="1389324"/>
            <a:ext cx="1302504" cy="276999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118x10G</a:t>
            </a:r>
          </a:p>
        </p:txBody>
      </p:sp>
      <p:sp>
        <p:nvSpPr>
          <p:cNvPr id="415" name="AutoShape 23"/>
          <p:cNvSpPr>
            <a:spLocks/>
          </p:cNvSpPr>
          <p:nvPr/>
        </p:nvSpPr>
        <p:spPr bwMode="auto">
          <a:xfrm flipH="1">
            <a:off x="4432754" y="1389324"/>
            <a:ext cx="1302504" cy="276999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10G + 100G</a:t>
            </a:r>
          </a:p>
        </p:txBody>
      </p:sp>
      <p:sp>
        <p:nvSpPr>
          <p:cNvPr id="416" name="AutoShape 23"/>
          <p:cNvSpPr>
            <a:spLocks/>
          </p:cNvSpPr>
          <p:nvPr/>
        </p:nvSpPr>
        <p:spPr bwMode="auto">
          <a:xfrm flipH="1">
            <a:off x="6335837" y="1389324"/>
            <a:ext cx="1302504" cy="276999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96x100G</a:t>
            </a:r>
          </a:p>
        </p:txBody>
      </p:sp>
      <p:sp>
        <p:nvSpPr>
          <p:cNvPr id="417" name="AutoShape 23"/>
          <p:cNvSpPr>
            <a:spLocks/>
          </p:cNvSpPr>
          <p:nvPr/>
        </p:nvSpPr>
        <p:spPr bwMode="auto">
          <a:xfrm flipH="1">
            <a:off x="6335837" y="6071381"/>
            <a:ext cx="1302504" cy="184666"/>
          </a:xfrm>
          <a:prstGeom prst="rect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i="1" dirty="0" smtClean="0">
                <a:solidFill>
                  <a:srgbClr val="002060"/>
                </a:solidFill>
              </a:rPr>
              <a:t>к доп. корзинам</a:t>
            </a:r>
            <a:endParaRPr lang="en-US" sz="1200" i="1" dirty="0" smtClean="0">
              <a:solidFill>
                <a:srgbClr val="002060"/>
              </a:solidFill>
            </a:endParaRPr>
          </a:p>
        </p:txBody>
      </p:sp>
      <p:sp>
        <p:nvSpPr>
          <p:cNvPr id="418" name="Freeform 417"/>
          <p:cNvSpPr/>
          <p:nvPr/>
        </p:nvSpPr>
        <p:spPr bwMode="auto">
          <a:xfrm>
            <a:off x="6721502" y="2206293"/>
            <a:ext cx="390272" cy="3821706"/>
          </a:xfrm>
          <a:custGeom>
            <a:avLst/>
            <a:gdLst>
              <a:gd name="connsiteX0" fmla="*/ 471487 w 471487"/>
              <a:gd name="connsiteY0" fmla="*/ 0 h 781050"/>
              <a:gd name="connsiteX1" fmla="*/ 342900 w 471487"/>
              <a:gd name="connsiteY1" fmla="*/ 257175 h 781050"/>
              <a:gd name="connsiteX2" fmla="*/ 104775 w 471487"/>
              <a:gd name="connsiteY2" fmla="*/ 457200 h 781050"/>
              <a:gd name="connsiteX3" fmla="*/ 0 w 471487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487" h="781050">
                <a:moveTo>
                  <a:pt x="471487" y="0"/>
                </a:moveTo>
                <a:cubicBezTo>
                  <a:pt x="437753" y="90487"/>
                  <a:pt x="404019" y="180975"/>
                  <a:pt x="342900" y="257175"/>
                </a:cubicBezTo>
                <a:cubicBezTo>
                  <a:pt x="281781" y="333375"/>
                  <a:pt x="161925" y="369888"/>
                  <a:pt x="104775" y="457200"/>
                </a:cubicBezTo>
                <a:cubicBezTo>
                  <a:pt x="47625" y="544512"/>
                  <a:pt x="23812" y="662781"/>
                  <a:pt x="0" y="78105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arrow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pic>
        <p:nvPicPr>
          <p:cNvPr id="355" name="Picture 2" descr="nag.r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9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3312" y="1342747"/>
            <a:ext cx="4435632" cy="4525963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Ключевые компоненты</a:t>
            </a:r>
            <a:endParaRPr lang="en-US" sz="1400" dirty="0"/>
          </a:p>
          <a:p>
            <a:pPr lvl="1"/>
            <a:r>
              <a:rPr lang="en-US" sz="1200" b="1" dirty="0"/>
              <a:t>DWDM Line Amplifier (DLA</a:t>
            </a:r>
            <a:r>
              <a:rPr lang="en-US" sz="1200" b="1" dirty="0" smtClean="0"/>
              <a:t>)</a:t>
            </a:r>
            <a:r>
              <a:rPr lang="ru-RU" sz="1200" b="1" dirty="0" smtClean="0"/>
              <a:t> </a:t>
            </a:r>
            <a:r>
              <a:rPr lang="en-US" sz="1200" b="1" dirty="0" smtClean="0"/>
              <a:t>—</a:t>
            </a:r>
            <a:r>
              <a:rPr lang="ru-RU" sz="1200" dirty="0" smtClean="0"/>
              <a:t> двухкаскадный усилитель</a:t>
            </a:r>
            <a:endParaRPr lang="en-US" sz="1200" dirty="0"/>
          </a:p>
          <a:p>
            <a:pPr lvl="1"/>
            <a:r>
              <a:rPr lang="en-US" sz="1200" b="1" dirty="0"/>
              <a:t>2-degree </a:t>
            </a:r>
            <a:r>
              <a:rPr lang="en-US" sz="1200" b="1" dirty="0" smtClean="0"/>
              <a:t>ROADM</a:t>
            </a:r>
            <a:r>
              <a:rPr lang="ru-RU" sz="1200" b="1" dirty="0" smtClean="0"/>
              <a:t> </a:t>
            </a:r>
            <a:r>
              <a:rPr lang="en-US" sz="1200" dirty="0" smtClean="0"/>
              <a:t>—</a:t>
            </a:r>
            <a:r>
              <a:rPr lang="ru-RU" sz="1200" dirty="0" smtClean="0"/>
              <a:t> ввод</a:t>
            </a:r>
            <a:r>
              <a:rPr lang="en-US" sz="1200" dirty="0" smtClean="0"/>
              <a:t>/</a:t>
            </a:r>
            <a:r>
              <a:rPr lang="ru-RU" sz="1200" dirty="0" smtClean="0"/>
              <a:t>вывод, транзит, эквализация</a:t>
            </a:r>
            <a:endParaRPr lang="en-US" sz="1200" dirty="0" smtClean="0"/>
          </a:p>
          <a:p>
            <a:pPr lvl="1"/>
            <a:r>
              <a:rPr lang="en-US" sz="1200" b="1" dirty="0" smtClean="0"/>
              <a:t>4-degree ROADM</a:t>
            </a:r>
            <a:r>
              <a:rPr lang="ru-RU" sz="1200" b="1" dirty="0" smtClean="0"/>
              <a:t> </a:t>
            </a:r>
            <a:r>
              <a:rPr lang="en-US" sz="1200" dirty="0" smtClean="0"/>
              <a:t>—</a:t>
            </a:r>
            <a:r>
              <a:rPr lang="ru-RU" sz="1200" dirty="0"/>
              <a:t> ввод</a:t>
            </a:r>
            <a:r>
              <a:rPr lang="en-US" sz="1200" dirty="0"/>
              <a:t>/</a:t>
            </a:r>
            <a:r>
              <a:rPr lang="ru-RU" sz="1200" dirty="0"/>
              <a:t>вывод, транзит, </a:t>
            </a:r>
            <a:r>
              <a:rPr lang="ru-RU" sz="1200" dirty="0" smtClean="0"/>
              <a:t>эквализация, связь колец</a:t>
            </a:r>
            <a:endParaRPr lang="en-US" sz="1200" dirty="0"/>
          </a:p>
          <a:p>
            <a:pPr lvl="1"/>
            <a:r>
              <a:rPr lang="en-US" sz="1200" b="1" dirty="0" smtClean="0"/>
              <a:t>40/96-channel Mux-</a:t>
            </a:r>
            <a:r>
              <a:rPr lang="en-US" sz="1200" b="1" dirty="0" err="1" smtClean="0"/>
              <a:t>Demux</a:t>
            </a:r>
            <a:r>
              <a:rPr lang="en-US" sz="1200" b="1" dirty="0" smtClean="0"/>
              <a:t>, </a:t>
            </a:r>
            <a:r>
              <a:rPr lang="ru-RU" sz="1200" b="1" dirty="0" smtClean="0"/>
              <a:t>компенсаторы дисперсии,</a:t>
            </a:r>
            <a:r>
              <a:rPr lang="en-US" sz="1200" b="1" dirty="0" smtClean="0"/>
              <a:t> </a:t>
            </a:r>
            <a:r>
              <a:rPr lang="ru-RU" sz="1200" b="1" dirty="0" smtClean="0"/>
              <a:t>перестраиваемые трансиверы </a:t>
            </a:r>
            <a:r>
              <a:rPr lang="en-US" sz="1200" b="1" dirty="0" smtClean="0"/>
              <a:t>XFP</a:t>
            </a:r>
            <a:endParaRPr lang="en-US" sz="1200" b="1" dirty="0"/>
          </a:p>
          <a:p>
            <a:pPr lvl="1"/>
            <a:endParaRPr lang="en-US" sz="1200" dirty="0"/>
          </a:p>
          <a:p>
            <a:endParaRPr lang="en-US" sz="14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Optical Layer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56949" y="4403725"/>
            <a:ext cx="4323424" cy="92075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Verdana" pitchFamily="34" charset="0"/>
            </a:endParaRPr>
          </a:p>
        </p:txBody>
      </p:sp>
      <p:grpSp>
        <p:nvGrpSpPr>
          <p:cNvPr id="5" name="Group 35"/>
          <p:cNvGrpSpPr>
            <a:grpSpLocks noChangeAspect="1"/>
          </p:cNvGrpSpPr>
          <p:nvPr/>
        </p:nvGrpSpPr>
        <p:grpSpPr>
          <a:xfrm>
            <a:off x="1332832" y="4036310"/>
            <a:ext cx="1961216" cy="294209"/>
            <a:chOff x="201613" y="2860675"/>
            <a:chExt cx="2905506" cy="4358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1613" y="2860675"/>
              <a:ext cx="2905506" cy="43586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8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 l="24473" t="28190" r="61939" b="20136"/>
            <a:stretch>
              <a:fillRect/>
            </a:stretch>
          </p:blipFill>
          <p:spPr bwMode="auto">
            <a:xfrm>
              <a:off x="2364773" y="2957176"/>
              <a:ext cx="394788" cy="225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 l="24473" t="28190" r="61939" b="20136"/>
            <a:stretch>
              <a:fillRect/>
            </a:stretch>
          </p:blipFill>
          <p:spPr bwMode="auto">
            <a:xfrm>
              <a:off x="1395508" y="2957941"/>
              <a:ext cx="394788" cy="225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 l="24473" t="28190" r="61939" b="20136"/>
            <a:stretch>
              <a:fillRect/>
            </a:stretch>
          </p:blipFill>
          <p:spPr bwMode="auto">
            <a:xfrm>
              <a:off x="1881969" y="2957941"/>
              <a:ext cx="394788" cy="225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 bwMode="auto">
            <a:xfrm>
              <a:off x="480657" y="2917977"/>
              <a:ext cx="121006" cy="4175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rgbClr val="000066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 l="24473" t="28190" r="61939" b="20136"/>
            <a:stretch>
              <a:fillRect/>
            </a:stretch>
          </p:blipFill>
          <p:spPr bwMode="auto">
            <a:xfrm>
              <a:off x="910665" y="2957941"/>
              <a:ext cx="394788" cy="225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 l="209" t="2498"/>
          <a:stretch>
            <a:fillRect/>
          </a:stretch>
        </p:blipFill>
        <p:spPr bwMode="auto">
          <a:xfrm>
            <a:off x="1340293" y="5365436"/>
            <a:ext cx="3552539" cy="702011"/>
          </a:xfrm>
          <a:prstGeom prst="rect">
            <a:avLst/>
          </a:prstGeom>
          <a:noFill/>
          <a:ln w="9525">
            <a:solidFill>
              <a:srgbClr val="0474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 cstate="print"/>
          <a:srcRect b="3065"/>
          <a:stretch>
            <a:fillRect/>
          </a:stretch>
        </p:blipFill>
        <p:spPr bwMode="auto">
          <a:xfrm>
            <a:off x="1332832" y="4449835"/>
            <a:ext cx="3521869" cy="311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 b="2023"/>
          <a:stretch>
            <a:fillRect/>
          </a:stretch>
        </p:blipFill>
        <p:spPr bwMode="auto">
          <a:xfrm>
            <a:off x="1332832" y="4890620"/>
            <a:ext cx="3521869" cy="31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fp-roadm-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6297" y="4650904"/>
            <a:ext cx="332622" cy="362724"/>
          </a:xfrm>
          <a:prstGeom prst="rect">
            <a:avLst/>
          </a:prstGeom>
        </p:spPr>
      </p:pic>
      <p:pic>
        <p:nvPicPr>
          <p:cNvPr id="18" name="Picture 17" descr="fp-amp-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6297" y="4005431"/>
            <a:ext cx="332622" cy="362724"/>
          </a:xfrm>
          <a:prstGeom prst="rect">
            <a:avLst/>
          </a:prstGeom>
        </p:spPr>
      </p:pic>
      <p:pic>
        <p:nvPicPr>
          <p:cNvPr id="19" name="Picture 18" descr="fp-dwdm-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6297" y="5360544"/>
            <a:ext cx="332622" cy="3627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99410" y="4708355"/>
            <a:ext cx="5918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2 Degree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9411" y="5149511"/>
            <a:ext cx="5918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dirty="0" smtClean="0">
                <a:solidFill>
                  <a:schemeClr val="bg2">
                    <a:lumMod val="50000"/>
                  </a:schemeClr>
                </a:solidFill>
                <a:latin typeface="Trebuchet MS"/>
                <a:cs typeface="Trebuchet MS"/>
              </a:rPr>
              <a:t>4 Degree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38090" y="1188257"/>
            <a:ext cx="3249155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46CB6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rebuchet MS"/>
                <a:cs typeface="Trebuchet MS"/>
              </a:rPr>
              <a:t>Быстрое включение сервисов</a:t>
            </a:r>
            <a:endParaRPr lang="ru-RU" b="1" dirty="0">
              <a:latin typeface="Trebuchet MS"/>
              <a:cs typeface="Trebuchet M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Настройка сети без активных каналов</a:t>
            </a:r>
            <a:endParaRPr lang="en-US" sz="1200" b="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Любые каналы</a:t>
            </a:r>
            <a:r>
              <a:rPr lang="en-US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 – 1G, 10G, 40G, 100G, </a:t>
            </a:r>
            <a:r>
              <a:rPr lang="ru-RU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«</a:t>
            </a:r>
            <a:r>
              <a:rPr lang="ru-RU" sz="1200" i="1" dirty="0" smtClean="0">
                <a:latin typeface="Trebuchet MS"/>
                <a:cs typeface="Trebuchet MS"/>
              </a:rPr>
              <a:t>Чужие» лямбды</a:t>
            </a:r>
            <a:endParaRPr lang="en-US" sz="1200" b="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Zero Planning</a:t>
            </a:r>
            <a:endParaRPr lang="en-US" sz="1200" b="0" i="1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38090" y="2850656"/>
            <a:ext cx="3237610" cy="2339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46CB6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latin typeface="Trebuchet MS"/>
                <a:cs typeface="Trebuchet MS"/>
              </a:rPr>
              <a:t>Интеллектуальные сети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i="1" dirty="0">
                <a:latin typeface="Trebuchet MS"/>
                <a:cs typeface="Trebuchet MS"/>
              </a:rPr>
              <a:t>Настройка сети без активных </a:t>
            </a:r>
            <a:r>
              <a:rPr lang="ru-RU" sz="1400" i="1" dirty="0" smtClean="0">
                <a:latin typeface="Trebuchet MS"/>
                <a:cs typeface="Trebuchet MS"/>
              </a:rPr>
              <a:t>каналов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i="1" dirty="0" err="1" smtClean="0">
                <a:latin typeface="Trebuchet MS"/>
                <a:cs typeface="Trebuchet MS"/>
              </a:rPr>
              <a:t>FlexiGrid</a:t>
            </a:r>
            <a:endParaRPr lang="en-US" sz="1400" i="1" dirty="0">
              <a:latin typeface="Trebuchet MS"/>
              <a:cs typeface="Trebuchet M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Zero Touch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Эквализация</a:t>
            </a:r>
            <a:endParaRPr lang="en-US" sz="1200" b="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200" i="1" dirty="0" smtClean="0">
                <a:latin typeface="Trebuchet MS"/>
                <a:cs typeface="Trebuchet MS"/>
              </a:rPr>
              <a:t>Авто-обнаружение СЭ</a:t>
            </a:r>
            <a:endParaRPr lang="en-US" sz="1200" b="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Активация каналов</a:t>
            </a:r>
            <a:endParaRPr lang="en-US" sz="1200" b="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200" i="1" dirty="0" smtClean="0">
                <a:latin typeface="Trebuchet MS"/>
                <a:cs typeface="Trebuchet MS"/>
              </a:rPr>
              <a:t>Подстройка усиления </a:t>
            </a:r>
            <a:endParaRPr lang="en-US" sz="1200" b="0" i="1" dirty="0" smtClean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200" i="1" dirty="0">
                <a:latin typeface="Trebuchet MS"/>
                <a:cs typeface="Trebuchet MS"/>
              </a:rPr>
              <a:t>Подстройка </a:t>
            </a:r>
            <a:r>
              <a:rPr lang="ru-RU" sz="1200" i="1" dirty="0" smtClean="0">
                <a:latin typeface="Trebuchet MS"/>
                <a:cs typeface="Trebuchet MS"/>
              </a:rPr>
              <a:t>затухание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sz="1200" b="0" i="1" dirty="0" smtClean="0">
                <a:solidFill>
                  <a:schemeClr val="tx1"/>
                </a:solidFill>
                <a:latin typeface="Trebuchet MS"/>
                <a:cs typeface="Trebuchet MS"/>
              </a:rPr>
              <a:t>Отсутствие аттенюаторов</a:t>
            </a:r>
            <a:endParaRPr lang="en-US" sz="1200" b="0" i="1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  <p:pic>
        <p:nvPicPr>
          <p:cNvPr id="24" name="Picture 2" descr="nag.ru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09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0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Пакетно-оптическая интеграция</a:t>
            </a:r>
            <a:endParaRPr lang="en-US" dirty="0">
              <a:latin typeface="+mn-l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16105" y="6227994"/>
            <a:ext cx="6926581" cy="338554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cs typeface="Trebuchet MS"/>
              </a:rPr>
              <a:t>Compact | Efficient | Easy-to-Manage | Cost-Effective</a:t>
            </a:r>
            <a:r>
              <a:rPr lang="en-US" sz="1400" b="0" dirty="0" smtClean="0">
                <a:solidFill>
                  <a:schemeClr val="bg1"/>
                </a:solidFill>
                <a:cs typeface="Trebuchet MS"/>
              </a:rPr>
              <a:t>	</a:t>
            </a:r>
          </a:p>
        </p:txBody>
      </p:sp>
      <p:sp>
        <p:nvSpPr>
          <p:cNvPr id="112" name="Rectangle 104"/>
          <p:cNvSpPr>
            <a:spLocks noChangeArrowheads="1"/>
          </p:cNvSpPr>
          <p:nvPr/>
        </p:nvSpPr>
        <p:spPr bwMode="auto">
          <a:xfrm>
            <a:off x="6300788" y="1462088"/>
            <a:ext cx="2632075" cy="336550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914400"/>
            <a:endParaRPr lang="en-US" b="1">
              <a:solidFill>
                <a:srgbClr val="000066"/>
              </a:solidFill>
            </a:endParaRPr>
          </a:p>
        </p:txBody>
      </p:sp>
      <p:grpSp>
        <p:nvGrpSpPr>
          <p:cNvPr id="113" name="Group 8"/>
          <p:cNvGrpSpPr>
            <a:grpSpLocks noChangeAspect="1"/>
          </p:cNvGrpSpPr>
          <p:nvPr/>
        </p:nvGrpSpPr>
        <p:grpSpPr bwMode="auto">
          <a:xfrm>
            <a:off x="3803650" y="1560513"/>
            <a:ext cx="1720850" cy="1631950"/>
            <a:chOff x="3222146" y="2400300"/>
            <a:chExt cx="2173787" cy="2062837"/>
          </a:xfrm>
        </p:grpSpPr>
        <p:pic>
          <p:nvPicPr>
            <p:cNvPr id="114" name="Picture 12" descr="http://www.cisco.com/en/US/prod/collateral/optical/ps5724/ps2006/ps5320/images/product_data_sheet09186a00801849e7-1.jpg"/>
            <p:cNvPicPr>
              <a:picLocks noChangeAspect="1" noChangeArrowheads="1"/>
            </p:cNvPicPr>
            <p:nvPr/>
          </p:nvPicPr>
          <p:blipFill>
            <a:blip r:embed="rId2">
              <a:grayscl/>
            </a:blip>
            <a:srcRect l="6970" t="78789" r="6955" b="18382"/>
            <a:stretch>
              <a:fillRect/>
            </a:stretch>
          </p:blipFill>
          <p:spPr bwMode="auto">
            <a:xfrm flipV="1">
              <a:off x="3373513" y="2400300"/>
              <a:ext cx="1869282" cy="207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12" descr="http://www.cisco.com/en/US/prod/collateral/optical/ps5724/ps2006/ps5320/images/product_data_sheet09186a00801849e7-1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3224233" y="2443837"/>
              <a:ext cx="2171700" cy="201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12" descr="http://www.cisco.com/en/US/prod/collateral/optical/ps5724/ps2006/ps5320/images/product_data_sheet09186a00801849e7-1.jpg"/>
            <p:cNvPicPr>
              <a:picLocks noChangeAspect="1" noChangeArrowheads="1"/>
            </p:cNvPicPr>
            <p:nvPr/>
          </p:nvPicPr>
          <p:blipFill>
            <a:blip r:embed="rId2">
              <a:grayscl/>
            </a:blip>
            <a:srcRect t="78613" b="11461"/>
            <a:stretch>
              <a:fillRect/>
            </a:stretch>
          </p:blipFill>
          <p:spPr bwMode="auto">
            <a:xfrm flipV="1">
              <a:off x="3222146" y="2517732"/>
              <a:ext cx="2171700" cy="200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1" name="Picture 12" descr="http://www.cisco.com/en/US/prod/collateral/optical/ps5724/ps2006/ps5320/images/product_data_sheet09186a00801849e7-1.jpg"/>
            <p:cNvPicPr>
              <a:picLocks noChangeAspect="1" noChangeArrowheads="1"/>
            </p:cNvPicPr>
            <p:nvPr/>
          </p:nvPicPr>
          <p:blipFill>
            <a:blip r:embed="rId2">
              <a:grayscl/>
            </a:blip>
            <a:srcRect l="39670" t="87195"/>
            <a:stretch>
              <a:fillRect/>
            </a:stretch>
          </p:blipFill>
          <p:spPr bwMode="auto">
            <a:xfrm rot="10800000" flipV="1">
              <a:off x="3224234" y="4204568"/>
              <a:ext cx="1310188" cy="258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2" name="Picture 14" descr="http://gallery.techarena.in/data/513/medium/NETGEAR_Prosafe_FSM726E_L2_Managed_Switch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9525" y="3079750"/>
            <a:ext cx="169545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" name="Rectangle 122"/>
          <p:cNvSpPr/>
          <p:nvPr/>
        </p:nvSpPr>
        <p:spPr bwMode="auto">
          <a:xfrm>
            <a:off x="5022433" y="2638719"/>
            <a:ext cx="52389" cy="7334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pic>
        <p:nvPicPr>
          <p:cNvPr id="124" name="Picture 14" descr="Sys 7060 Precfg 5 L - PVX244 CWDM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2443163"/>
            <a:ext cx="17795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" name="Right Arrow 124"/>
          <p:cNvSpPr/>
          <p:nvPr/>
        </p:nvSpPr>
        <p:spPr bwMode="auto">
          <a:xfrm>
            <a:off x="5235575" y="2087563"/>
            <a:ext cx="428625" cy="157162"/>
          </a:xfrm>
          <a:prstGeom prst="rightArrow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26" name="Oval 125"/>
          <p:cNvSpPr>
            <a:spLocks noChangeAspect="1"/>
          </p:cNvSpPr>
          <p:nvPr/>
        </p:nvSpPr>
        <p:spPr bwMode="auto">
          <a:xfrm>
            <a:off x="5148197" y="2128189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27" name="Right Arrow 126"/>
          <p:cNvSpPr/>
          <p:nvPr/>
        </p:nvSpPr>
        <p:spPr bwMode="auto">
          <a:xfrm flipH="1">
            <a:off x="3700463" y="2220913"/>
            <a:ext cx="1497012" cy="157162"/>
          </a:xfrm>
          <a:prstGeom prst="rightArrow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28" name="Oval 127"/>
          <p:cNvSpPr>
            <a:spLocks noChangeAspect="1"/>
          </p:cNvSpPr>
          <p:nvPr/>
        </p:nvSpPr>
        <p:spPr bwMode="auto">
          <a:xfrm flipH="1">
            <a:off x="5147803" y="2256776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29" name="Oval 128"/>
          <p:cNvSpPr>
            <a:spLocks noChangeAspect="1"/>
          </p:cNvSpPr>
          <p:nvPr/>
        </p:nvSpPr>
        <p:spPr bwMode="auto">
          <a:xfrm flipH="1">
            <a:off x="5200289" y="3357500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5108161" y="2638719"/>
            <a:ext cx="52389" cy="7334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 bwMode="auto">
          <a:xfrm>
            <a:off x="4993512" y="2588356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 bwMode="auto">
          <a:xfrm>
            <a:off x="5079240" y="2588356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 bwMode="auto">
          <a:xfrm>
            <a:off x="4993512" y="3302731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 bwMode="auto">
          <a:xfrm>
            <a:off x="5079240" y="3302731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5" name="Up-Down Arrow 134"/>
          <p:cNvSpPr/>
          <p:nvPr/>
        </p:nvSpPr>
        <p:spPr bwMode="auto">
          <a:xfrm>
            <a:off x="5214923" y="3465013"/>
            <a:ext cx="85725" cy="159251"/>
          </a:xfrm>
          <a:prstGeom prst="up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6" name="Right Arrow 135"/>
          <p:cNvSpPr/>
          <p:nvPr/>
        </p:nvSpPr>
        <p:spPr bwMode="auto">
          <a:xfrm>
            <a:off x="7951788" y="2546350"/>
            <a:ext cx="428625" cy="158750"/>
          </a:xfrm>
          <a:prstGeom prst="rightArrow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 bwMode="auto">
          <a:xfrm>
            <a:off x="7864631" y="25755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38" name="Right Arrow 137"/>
          <p:cNvSpPr/>
          <p:nvPr/>
        </p:nvSpPr>
        <p:spPr bwMode="auto">
          <a:xfrm flipH="1">
            <a:off x="6364288" y="2546350"/>
            <a:ext cx="1435100" cy="158750"/>
          </a:xfrm>
          <a:prstGeom prst="rightArrow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 bwMode="auto">
          <a:xfrm flipH="1">
            <a:off x="7749936" y="25755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 bwMode="auto">
          <a:xfrm flipH="1">
            <a:off x="7614191" y="2713584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41" name="Up-Down Arrow 140"/>
          <p:cNvSpPr/>
          <p:nvPr/>
        </p:nvSpPr>
        <p:spPr bwMode="auto">
          <a:xfrm>
            <a:off x="7631207" y="2825859"/>
            <a:ext cx="85725" cy="290513"/>
          </a:xfrm>
          <a:prstGeom prst="up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pic>
        <p:nvPicPr>
          <p:cNvPr id="142" name="Picture 2" descr="http://essnetworks.com/images/SFP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70500" y="4248150"/>
            <a:ext cx="6540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TextBox 44"/>
          <p:cNvSpPr txBox="1">
            <a:spLocks noChangeArrowheads="1"/>
          </p:cNvSpPr>
          <p:nvPr/>
        </p:nvSpPr>
        <p:spPr bwMode="auto">
          <a:xfrm>
            <a:off x="774700" y="4232275"/>
            <a:ext cx="1098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46CB6"/>
                </a:solidFill>
              </a:rPr>
              <a:t>Оптика </a:t>
            </a:r>
            <a:endParaRPr lang="en-US" sz="2000">
              <a:solidFill>
                <a:srgbClr val="046CB6"/>
              </a:solidFill>
            </a:endParaRPr>
          </a:p>
        </p:txBody>
      </p:sp>
      <p:sp>
        <p:nvSpPr>
          <p:cNvPr id="144" name="TextBox 45"/>
          <p:cNvSpPr txBox="1">
            <a:spLocks noChangeArrowheads="1"/>
          </p:cNvSpPr>
          <p:nvPr/>
        </p:nvSpPr>
        <p:spPr bwMode="auto">
          <a:xfrm>
            <a:off x="3065463" y="4256088"/>
            <a:ext cx="557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XFPs</a:t>
            </a:r>
          </a:p>
        </p:txBody>
      </p:sp>
      <p:pic>
        <p:nvPicPr>
          <p:cNvPr id="145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29050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" name="TextBox 49"/>
          <p:cNvSpPr txBox="1">
            <a:spLocks noChangeArrowheads="1"/>
          </p:cNvSpPr>
          <p:nvPr/>
        </p:nvSpPr>
        <p:spPr bwMode="auto">
          <a:xfrm>
            <a:off x="5065713" y="4256088"/>
            <a:ext cx="557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SFPs</a:t>
            </a:r>
          </a:p>
        </p:txBody>
      </p:sp>
      <p:pic>
        <p:nvPicPr>
          <p:cNvPr id="147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46538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4025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83100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" name="Picture 2" descr="http://essnetworks.com/images/SFP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32775" y="4248150"/>
            <a:ext cx="65405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" name="TextBox 54"/>
          <p:cNvSpPr txBox="1">
            <a:spLocks noChangeArrowheads="1"/>
          </p:cNvSpPr>
          <p:nvPr/>
        </p:nvSpPr>
        <p:spPr bwMode="auto">
          <a:xfrm>
            <a:off x="6446838" y="4256088"/>
            <a:ext cx="5572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XFPs</a:t>
            </a:r>
          </a:p>
        </p:txBody>
      </p:sp>
      <p:sp>
        <p:nvSpPr>
          <p:cNvPr id="152" name="TextBox 56"/>
          <p:cNvSpPr txBox="1">
            <a:spLocks noChangeArrowheads="1"/>
          </p:cNvSpPr>
          <p:nvPr/>
        </p:nvSpPr>
        <p:spPr bwMode="auto">
          <a:xfrm>
            <a:off x="7877175" y="4256088"/>
            <a:ext cx="5572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SFPs</a:t>
            </a:r>
          </a:p>
        </p:txBody>
      </p:sp>
      <p:pic>
        <p:nvPicPr>
          <p:cNvPr id="153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8788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35800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92488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" name="Picture 4" descr="http://www.shopricom.com/items/www.shopricom.com/photos/Imagef707H7rfgT_full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1563" y="41656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7" name="Oval 156"/>
          <p:cNvSpPr>
            <a:spLocks noChangeAspect="1"/>
          </p:cNvSpPr>
          <p:nvPr/>
        </p:nvSpPr>
        <p:spPr bwMode="auto">
          <a:xfrm flipH="1">
            <a:off x="4377329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58" name="Oval 157"/>
          <p:cNvSpPr>
            <a:spLocks noChangeAspect="1"/>
          </p:cNvSpPr>
          <p:nvPr/>
        </p:nvSpPr>
        <p:spPr bwMode="auto">
          <a:xfrm flipH="1">
            <a:off x="5414931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59" name="Oval 158"/>
          <p:cNvSpPr>
            <a:spLocks noChangeAspect="1"/>
          </p:cNvSpPr>
          <p:nvPr/>
        </p:nvSpPr>
        <p:spPr bwMode="auto">
          <a:xfrm>
            <a:off x="3524281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0" name="Oval 159"/>
          <p:cNvSpPr>
            <a:spLocks noChangeAspect="1"/>
          </p:cNvSpPr>
          <p:nvPr/>
        </p:nvSpPr>
        <p:spPr bwMode="auto">
          <a:xfrm>
            <a:off x="3737543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1" name="Oval 160"/>
          <p:cNvSpPr>
            <a:spLocks noChangeAspect="1"/>
          </p:cNvSpPr>
          <p:nvPr/>
        </p:nvSpPr>
        <p:spPr bwMode="auto">
          <a:xfrm>
            <a:off x="3950805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2" name="Oval 161"/>
          <p:cNvSpPr>
            <a:spLocks noChangeAspect="1"/>
          </p:cNvSpPr>
          <p:nvPr/>
        </p:nvSpPr>
        <p:spPr bwMode="auto">
          <a:xfrm>
            <a:off x="4164067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3" name="Oval 162"/>
          <p:cNvSpPr>
            <a:spLocks noChangeAspect="1"/>
          </p:cNvSpPr>
          <p:nvPr/>
        </p:nvSpPr>
        <p:spPr bwMode="auto">
          <a:xfrm flipH="1">
            <a:off x="4590590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4" name="Oval 163"/>
          <p:cNvSpPr>
            <a:spLocks noChangeAspect="1"/>
          </p:cNvSpPr>
          <p:nvPr/>
        </p:nvSpPr>
        <p:spPr bwMode="auto">
          <a:xfrm flipH="1">
            <a:off x="6949079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5" name="Oval 164"/>
          <p:cNvSpPr>
            <a:spLocks noChangeAspect="1"/>
          </p:cNvSpPr>
          <p:nvPr/>
        </p:nvSpPr>
        <p:spPr bwMode="auto">
          <a:xfrm flipH="1">
            <a:off x="8372117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6" name="Oval 165"/>
          <p:cNvSpPr>
            <a:spLocks noChangeAspect="1"/>
          </p:cNvSpPr>
          <p:nvPr/>
        </p:nvSpPr>
        <p:spPr bwMode="auto">
          <a:xfrm flipH="1">
            <a:off x="7162340" y="4646312"/>
            <a:ext cx="110230" cy="10020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67" name="TextBox 72"/>
          <p:cNvSpPr txBox="1">
            <a:spLocks noChangeArrowheads="1"/>
          </p:cNvSpPr>
          <p:nvPr/>
        </p:nvSpPr>
        <p:spPr bwMode="auto">
          <a:xfrm>
            <a:off x="774700" y="5502275"/>
            <a:ext cx="161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46CB6"/>
                </a:solidFill>
              </a:rPr>
              <a:t>Управление</a:t>
            </a:r>
            <a:endParaRPr lang="en-US" sz="2000">
              <a:solidFill>
                <a:srgbClr val="046CB6"/>
              </a:solidFill>
            </a:endParaRPr>
          </a:p>
        </p:txBody>
      </p:sp>
      <p:pic>
        <p:nvPicPr>
          <p:cNvPr id="168" name="Picture 73" descr="nnc-bnm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1575" y="5553075"/>
            <a:ext cx="420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" name="Picture 74" descr="nnc-bnm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40375" y="5553075"/>
            <a:ext cx="420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" name="Picture 75" descr="nnc-bnm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97725" y="5553075"/>
            <a:ext cx="420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" name="Picture 8" descr="http://www.artistsvalley.com/images/icons/Network%20Security%20Icons/Light%20Bulb%20Glow%20On/256x256/Light%20Bulb%20Glow%20On.jpg"/>
          <p:cNvPicPr>
            <a:picLocks noChangeAspect="1" noChangeArrowheads="1"/>
          </p:cNvPicPr>
          <p:nvPr/>
        </p:nvPicPr>
        <p:blipFill>
          <a:blip r:embed="rId8">
            <a:lum bright="-10000" contrast="10000"/>
          </a:blip>
          <a:srcRect/>
          <a:stretch>
            <a:fillRect/>
          </a:stretch>
        </p:blipFill>
        <p:spPr bwMode="auto">
          <a:xfrm>
            <a:off x="4160838" y="4960938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" name="TextBox 79"/>
          <p:cNvSpPr txBox="1">
            <a:spLocks noChangeArrowheads="1"/>
          </p:cNvSpPr>
          <p:nvPr/>
        </p:nvSpPr>
        <p:spPr bwMode="auto">
          <a:xfrm>
            <a:off x="4706938" y="5613400"/>
            <a:ext cx="8667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Transport</a:t>
            </a:r>
          </a:p>
        </p:txBody>
      </p:sp>
      <p:sp>
        <p:nvSpPr>
          <p:cNvPr id="173" name="TextBox 80"/>
          <p:cNvSpPr txBox="1">
            <a:spLocks noChangeArrowheads="1"/>
          </p:cNvSpPr>
          <p:nvPr/>
        </p:nvSpPr>
        <p:spPr bwMode="auto">
          <a:xfrm>
            <a:off x="3065463" y="5613400"/>
            <a:ext cx="660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Switch</a:t>
            </a:r>
          </a:p>
        </p:txBody>
      </p:sp>
      <p:pic>
        <p:nvPicPr>
          <p:cNvPr id="174" name="Picture 8" descr="http://www.artistsvalley.com/images/icons/Network%20Security%20Icons/Light%20Bulb%20Glow%20On/256x256/Light%20Bulb%20Glow%20On.jpg"/>
          <p:cNvPicPr>
            <a:picLocks noChangeAspect="1" noChangeArrowheads="1"/>
          </p:cNvPicPr>
          <p:nvPr/>
        </p:nvPicPr>
        <p:blipFill>
          <a:blip r:embed="rId8">
            <a:lum bright="-10000" contrast="10000"/>
          </a:blip>
          <a:srcRect/>
          <a:stretch>
            <a:fillRect/>
          </a:stretch>
        </p:blipFill>
        <p:spPr bwMode="auto">
          <a:xfrm>
            <a:off x="4489450" y="4960938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" name="Picture 8" descr="http://www.artistsvalley.com/images/icons/Network%20Security%20Icons/Light%20Bulb%20Glow%20On/256x256/Light%20Bulb%20Glow%20On.jpg"/>
          <p:cNvPicPr>
            <a:picLocks noChangeAspect="1" noChangeArrowheads="1"/>
          </p:cNvPicPr>
          <p:nvPr/>
        </p:nvPicPr>
        <p:blipFill>
          <a:blip r:embed="rId8">
            <a:lum bright="-10000" contrast="10000"/>
          </a:blip>
          <a:srcRect/>
          <a:stretch>
            <a:fillRect/>
          </a:stretch>
        </p:blipFill>
        <p:spPr bwMode="auto">
          <a:xfrm>
            <a:off x="4818063" y="4960938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" name="Picture 8" descr="http://www.artistsvalley.com/images/icons/Network%20Security%20Icons/Light%20Bulb%20Glow%20On/256x256/Light%20Bulb%20Glow%20On.jpg"/>
          <p:cNvPicPr>
            <a:picLocks noChangeAspect="1" noChangeArrowheads="1"/>
          </p:cNvPicPr>
          <p:nvPr/>
        </p:nvPicPr>
        <p:blipFill>
          <a:blip r:embed="rId8">
            <a:lum bright="-10000" contrast="10000"/>
          </a:blip>
          <a:srcRect/>
          <a:stretch>
            <a:fillRect/>
          </a:stretch>
        </p:blipFill>
        <p:spPr bwMode="auto">
          <a:xfrm>
            <a:off x="7129463" y="4960938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" name="TextBox 86"/>
          <p:cNvSpPr txBox="1">
            <a:spLocks noChangeArrowheads="1"/>
          </p:cNvSpPr>
          <p:nvPr/>
        </p:nvSpPr>
        <p:spPr bwMode="auto">
          <a:xfrm>
            <a:off x="774700" y="4964113"/>
            <a:ext cx="1257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46CB6"/>
                </a:solidFill>
              </a:rPr>
              <a:t>Питание </a:t>
            </a:r>
            <a:endParaRPr lang="en-US" sz="2000">
              <a:solidFill>
                <a:srgbClr val="046CB6"/>
              </a:solidFill>
            </a:endParaRPr>
          </a:p>
        </p:txBody>
      </p:sp>
      <p:sp>
        <p:nvSpPr>
          <p:cNvPr id="178" name="TextBox 87"/>
          <p:cNvSpPr txBox="1">
            <a:spLocks noChangeArrowheads="1"/>
          </p:cNvSpPr>
          <p:nvPr/>
        </p:nvSpPr>
        <p:spPr bwMode="auto">
          <a:xfrm>
            <a:off x="3065463" y="5026025"/>
            <a:ext cx="679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~700W</a:t>
            </a:r>
          </a:p>
        </p:txBody>
      </p:sp>
      <p:sp>
        <p:nvSpPr>
          <p:cNvPr id="179" name="TextBox 88"/>
          <p:cNvSpPr txBox="1">
            <a:spLocks noChangeArrowheads="1"/>
          </p:cNvSpPr>
          <p:nvPr/>
        </p:nvSpPr>
        <p:spPr bwMode="auto">
          <a:xfrm>
            <a:off x="6446838" y="5026025"/>
            <a:ext cx="6810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~150W</a:t>
            </a:r>
          </a:p>
        </p:txBody>
      </p:sp>
      <p:sp>
        <p:nvSpPr>
          <p:cNvPr id="180" name="TextBox 89"/>
          <p:cNvSpPr txBox="1">
            <a:spLocks noChangeArrowheads="1"/>
          </p:cNvSpPr>
          <p:nvPr/>
        </p:nvSpPr>
        <p:spPr bwMode="auto">
          <a:xfrm>
            <a:off x="774700" y="3654425"/>
            <a:ext cx="1023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46CB6"/>
                </a:solidFill>
              </a:rPr>
              <a:t>Шасси </a:t>
            </a:r>
            <a:endParaRPr lang="en-US" sz="2000">
              <a:solidFill>
                <a:srgbClr val="046CB6"/>
              </a:solidFill>
            </a:endParaRPr>
          </a:p>
        </p:txBody>
      </p:sp>
      <p:sp>
        <p:nvSpPr>
          <p:cNvPr id="181" name="TextBox 90"/>
          <p:cNvSpPr txBox="1">
            <a:spLocks noChangeArrowheads="1"/>
          </p:cNvSpPr>
          <p:nvPr/>
        </p:nvSpPr>
        <p:spPr bwMode="auto">
          <a:xfrm>
            <a:off x="3616325" y="3725863"/>
            <a:ext cx="17589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11-15 Rack Units (RU)</a:t>
            </a:r>
          </a:p>
        </p:txBody>
      </p:sp>
      <p:sp>
        <p:nvSpPr>
          <p:cNvPr id="182" name="TextBox 91"/>
          <p:cNvSpPr txBox="1">
            <a:spLocks noChangeArrowheads="1"/>
          </p:cNvSpPr>
          <p:nvPr/>
        </p:nvSpPr>
        <p:spPr bwMode="auto">
          <a:xfrm>
            <a:off x="6910388" y="3725863"/>
            <a:ext cx="143351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2 Rack Units (RU)</a:t>
            </a:r>
          </a:p>
        </p:txBody>
      </p:sp>
      <p:sp>
        <p:nvSpPr>
          <p:cNvPr id="183" name="Rectangle 182"/>
          <p:cNvSpPr/>
          <p:nvPr/>
        </p:nvSpPr>
        <p:spPr bwMode="auto">
          <a:xfrm>
            <a:off x="3081338" y="3657600"/>
            <a:ext cx="2919412" cy="460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84" name="Rectangle 183"/>
          <p:cNvSpPr/>
          <p:nvPr/>
        </p:nvSpPr>
        <p:spPr bwMode="auto">
          <a:xfrm>
            <a:off x="3081338" y="3997325"/>
            <a:ext cx="2919412" cy="460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85" name="Rectangle 184"/>
          <p:cNvSpPr/>
          <p:nvPr/>
        </p:nvSpPr>
        <p:spPr bwMode="auto">
          <a:xfrm>
            <a:off x="3081338" y="4838700"/>
            <a:ext cx="2919412" cy="460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86" name="Rectangle 185"/>
          <p:cNvSpPr/>
          <p:nvPr/>
        </p:nvSpPr>
        <p:spPr bwMode="auto">
          <a:xfrm>
            <a:off x="3081338" y="5454650"/>
            <a:ext cx="2919412" cy="460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87" name="Rectangle 97"/>
          <p:cNvSpPr>
            <a:spLocks noChangeArrowheads="1"/>
          </p:cNvSpPr>
          <p:nvPr/>
        </p:nvSpPr>
        <p:spPr bwMode="auto">
          <a:xfrm>
            <a:off x="6288088" y="3657600"/>
            <a:ext cx="2632075" cy="47625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914400"/>
            <a:endParaRPr lang="en-US" b="1">
              <a:solidFill>
                <a:srgbClr val="000066"/>
              </a:solidFill>
            </a:endParaRPr>
          </a:p>
        </p:txBody>
      </p:sp>
      <p:sp>
        <p:nvSpPr>
          <p:cNvPr id="188" name="Rectangle 98"/>
          <p:cNvSpPr>
            <a:spLocks noChangeArrowheads="1"/>
          </p:cNvSpPr>
          <p:nvPr/>
        </p:nvSpPr>
        <p:spPr bwMode="auto">
          <a:xfrm>
            <a:off x="6288088" y="3997325"/>
            <a:ext cx="2632075" cy="49213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914400"/>
            <a:endParaRPr lang="en-US" b="1">
              <a:solidFill>
                <a:srgbClr val="000066"/>
              </a:solidFill>
            </a:endParaRPr>
          </a:p>
        </p:txBody>
      </p:sp>
      <p:sp>
        <p:nvSpPr>
          <p:cNvPr id="189" name="Rectangle 99"/>
          <p:cNvSpPr>
            <a:spLocks noChangeArrowheads="1"/>
          </p:cNvSpPr>
          <p:nvPr/>
        </p:nvSpPr>
        <p:spPr bwMode="auto">
          <a:xfrm>
            <a:off x="6288088" y="4838700"/>
            <a:ext cx="2632075" cy="49213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914400"/>
            <a:endParaRPr lang="en-US" b="1">
              <a:solidFill>
                <a:srgbClr val="000066"/>
              </a:solidFill>
            </a:endParaRPr>
          </a:p>
        </p:txBody>
      </p:sp>
      <p:sp>
        <p:nvSpPr>
          <p:cNvPr id="190" name="Rectangle 100"/>
          <p:cNvSpPr>
            <a:spLocks noChangeArrowheads="1"/>
          </p:cNvSpPr>
          <p:nvPr/>
        </p:nvSpPr>
        <p:spPr bwMode="auto">
          <a:xfrm>
            <a:off x="6288088" y="5454650"/>
            <a:ext cx="2632075" cy="49213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914400"/>
            <a:endParaRPr lang="en-US" b="1">
              <a:solidFill>
                <a:srgbClr val="000066"/>
              </a:solidFill>
            </a:endParaRPr>
          </a:p>
        </p:txBody>
      </p:sp>
      <p:sp>
        <p:nvSpPr>
          <p:cNvPr id="191" name="Rectangle 190"/>
          <p:cNvSpPr/>
          <p:nvPr/>
        </p:nvSpPr>
        <p:spPr bwMode="auto">
          <a:xfrm>
            <a:off x="3095625" y="1141413"/>
            <a:ext cx="2919413" cy="3206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>
              <a:defRPr/>
            </a:pPr>
            <a:endParaRPr lang="en-US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  <p:sp>
        <p:nvSpPr>
          <p:cNvPr id="192" name="Rectangle 104"/>
          <p:cNvSpPr>
            <a:spLocks noChangeArrowheads="1"/>
          </p:cNvSpPr>
          <p:nvPr/>
        </p:nvSpPr>
        <p:spPr bwMode="auto">
          <a:xfrm>
            <a:off x="6302375" y="1141413"/>
            <a:ext cx="2632075" cy="336550"/>
          </a:xfrm>
          <a:prstGeom prst="rect">
            <a:avLst/>
          </a:prstGeom>
          <a:gradFill rotWithShape="1">
            <a:gsLst>
              <a:gs pos="0">
                <a:srgbClr val="003F77"/>
              </a:gs>
              <a:gs pos="50000">
                <a:srgbClr val="005FAD"/>
              </a:gs>
              <a:gs pos="100000">
                <a:srgbClr val="0072CE"/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914400"/>
            <a:endParaRPr lang="en-US" b="1">
              <a:solidFill>
                <a:srgbClr val="000066"/>
              </a:solidFill>
            </a:endParaRPr>
          </a:p>
        </p:txBody>
      </p:sp>
      <p:sp>
        <p:nvSpPr>
          <p:cNvPr id="193" name="TextBox 105"/>
          <p:cNvSpPr txBox="1">
            <a:spLocks noChangeArrowheads="1"/>
          </p:cNvSpPr>
          <p:nvPr/>
        </p:nvSpPr>
        <p:spPr bwMode="auto">
          <a:xfrm>
            <a:off x="3106738" y="1089025"/>
            <a:ext cx="2913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chemeClr val="bg1"/>
                </a:solidFill>
              </a:rPr>
              <a:t>Традиционный подход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94" name="TextBox 106"/>
          <p:cNvSpPr txBox="1">
            <a:spLocks noChangeArrowheads="1"/>
          </p:cNvSpPr>
          <p:nvPr/>
        </p:nvSpPr>
        <p:spPr bwMode="auto">
          <a:xfrm>
            <a:off x="6345238" y="1128713"/>
            <a:ext cx="26447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Пакетно-оптическая сеть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5" name="TextBox 108"/>
          <p:cNvSpPr txBox="1">
            <a:spLocks noChangeArrowheads="1"/>
          </p:cNvSpPr>
          <p:nvPr/>
        </p:nvSpPr>
        <p:spPr bwMode="auto">
          <a:xfrm>
            <a:off x="3065463" y="1770063"/>
            <a:ext cx="865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WDM</a:t>
            </a:r>
          </a:p>
          <a:p>
            <a:r>
              <a:rPr lang="en-US" sz="1200">
                <a:solidFill>
                  <a:schemeClr val="bg2"/>
                </a:solidFill>
              </a:rPr>
              <a:t>Transport</a:t>
            </a:r>
          </a:p>
        </p:txBody>
      </p:sp>
      <p:sp>
        <p:nvSpPr>
          <p:cNvPr id="196" name="TextBox 109"/>
          <p:cNvSpPr txBox="1">
            <a:spLocks noChangeArrowheads="1"/>
          </p:cNvSpPr>
          <p:nvPr/>
        </p:nvSpPr>
        <p:spPr bwMode="auto">
          <a:xfrm>
            <a:off x="3065463" y="3222625"/>
            <a:ext cx="660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Switch</a:t>
            </a:r>
          </a:p>
        </p:txBody>
      </p:sp>
      <p:sp>
        <p:nvSpPr>
          <p:cNvPr id="197" name="TextBox 110"/>
          <p:cNvSpPr txBox="1">
            <a:spLocks noChangeArrowheads="1"/>
          </p:cNvSpPr>
          <p:nvPr/>
        </p:nvSpPr>
        <p:spPr bwMode="auto">
          <a:xfrm>
            <a:off x="6386513" y="3222625"/>
            <a:ext cx="16208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2"/>
                </a:solidFill>
              </a:rPr>
              <a:t>BTI 7060 </a:t>
            </a:r>
            <a:r>
              <a:rPr lang="ru-RU" sz="1200">
                <a:solidFill>
                  <a:schemeClr val="bg2"/>
                </a:solidFill>
              </a:rPr>
              <a:t>с</a:t>
            </a:r>
            <a:r>
              <a:rPr lang="en-US" sz="1200">
                <a:solidFill>
                  <a:schemeClr val="bg2"/>
                </a:solidFill>
              </a:rPr>
              <a:t> PVX 24/4</a:t>
            </a:r>
          </a:p>
        </p:txBody>
      </p:sp>
      <p:sp>
        <p:nvSpPr>
          <p:cNvPr id="198" name="TextBox 114"/>
          <p:cNvSpPr txBox="1">
            <a:spLocks noChangeArrowheads="1"/>
          </p:cNvSpPr>
          <p:nvPr/>
        </p:nvSpPr>
        <p:spPr bwMode="auto">
          <a:xfrm>
            <a:off x="4294188" y="3100388"/>
            <a:ext cx="77628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bg2"/>
                </a:solidFill>
              </a:rPr>
              <a:t>10G Uplink</a:t>
            </a:r>
          </a:p>
        </p:txBody>
      </p:sp>
      <p:sp>
        <p:nvSpPr>
          <p:cNvPr id="199" name="TextBox 115"/>
          <p:cNvSpPr txBox="1">
            <a:spLocks noChangeArrowheads="1"/>
          </p:cNvSpPr>
          <p:nvPr/>
        </p:nvSpPr>
        <p:spPr bwMode="auto">
          <a:xfrm>
            <a:off x="355232" y="1573352"/>
            <a:ext cx="23669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46CB6"/>
                </a:solidFill>
              </a:rPr>
              <a:t>Агрегация</a:t>
            </a:r>
            <a:r>
              <a:rPr lang="en-US" sz="2000" b="1" dirty="0" smtClean="0">
                <a:solidFill>
                  <a:srgbClr val="046CB6"/>
                </a:solidFill>
              </a:rPr>
              <a:t> </a:t>
            </a:r>
            <a:r>
              <a:rPr lang="en-US" sz="2000" b="1" dirty="0" err="1" smtClean="0">
                <a:solidFill>
                  <a:srgbClr val="046CB6"/>
                </a:solidFill>
              </a:rPr>
              <a:t>GbE</a:t>
            </a:r>
            <a:r>
              <a:rPr lang="en-US" sz="2000" b="1" dirty="0" smtClean="0">
                <a:solidFill>
                  <a:srgbClr val="046CB6"/>
                </a:solidFill>
              </a:rPr>
              <a:t> </a:t>
            </a:r>
            <a:r>
              <a:rPr lang="ru-RU" sz="2000" b="1" dirty="0" smtClean="0">
                <a:solidFill>
                  <a:srgbClr val="046CB6"/>
                </a:solidFill>
              </a:rPr>
              <a:t>в</a:t>
            </a:r>
            <a:r>
              <a:rPr lang="en-US" sz="2000" b="1" dirty="0" smtClean="0">
                <a:solidFill>
                  <a:srgbClr val="046CB6"/>
                </a:solidFill>
              </a:rPr>
              <a:t> 10G WDM</a:t>
            </a:r>
            <a:endParaRPr lang="en-US" sz="2000" b="1" dirty="0">
              <a:solidFill>
                <a:srgbClr val="046CB6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5468938" y="4533900"/>
            <a:ext cx="338137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+mn-lt"/>
                <a:cs typeface="Trebuchet MS"/>
              </a:rPr>
              <a:t>…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8439150" y="4533900"/>
            <a:ext cx="338138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+mn-lt"/>
                <a:cs typeface="Trebuchet MS"/>
              </a:rPr>
              <a:t>…</a:t>
            </a:r>
          </a:p>
        </p:txBody>
      </p:sp>
      <p:pic>
        <p:nvPicPr>
          <p:cNvPr id="202" name="Picture 8" descr="http://www.artistsvalley.com/images/icons/Network%20Security%20Icons/Light%20Bulb%20Glow%20On/256x256/Light%20Bulb%20Glow%20On.jpg"/>
          <p:cNvPicPr>
            <a:picLocks noChangeAspect="1" noChangeArrowheads="1"/>
          </p:cNvPicPr>
          <p:nvPr/>
        </p:nvPicPr>
        <p:blipFill>
          <a:blip r:embed="rId8">
            <a:lum bright="-10000" contrast="10000"/>
          </a:blip>
          <a:srcRect/>
          <a:stretch>
            <a:fillRect/>
          </a:stretch>
        </p:blipFill>
        <p:spPr bwMode="auto">
          <a:xfrm>
            <a:off x="5148263" y="4960938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2" descr="nag.ru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44" y="5664507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42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2400" dirty="0" err="1" smtClean="0"/>
              <a:t>packetVX</a:t>
            </a:r>
            <a:endParaRPr lang="en-CA" sz="2400" dirty="0"/>
          </a:p>
        </p:txBody>
      </p:sp>
      <p:sp>
        <p:nvSpPr>
          <p:cNvPr id="20" name="Content Placeholder 13"/>
          <p:cNvSpPr txBox="1">
            <a:spLocks/>
          </p:cNvSpPr>
          <p:nvPr/>
        </p:nvSpPr>
        <p:spPr bwMode="auto">
          <a:xfrm>
            <a:off x="5324475" y="3577734"/>
            <a:ext cx="2583254" cy="251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 sz="2000" b="0" i="0">
                <a:solidFill>
                  <a:srgbClr val="046CB6"/>
                </a:solidFill>
                <a:latin typeface="Trebuchet MS"/>
                <a:ea typeface="+mn-ea"/>
                <a:cs typeface="Trebuchet MS"/>
              </a:defRPr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Tx/>
              <a:buChar char="•"/>
              <a:tabLst/>
              <a:defRPr sz="1800" b="0" i="0">
                <a:solidFill>
                  <a:srgbClr val="24436C"/>
                </a:solidFill>
                <a:latin typeface="Trebuchet MS"/>
                <a:cs typeface="Trebuchet MS"/>
              </a:defRPr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5pPr>
            <a:lvl6pPr marL="25146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9pPr>
          </a:lstStyle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8x10GE XFP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24436C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21" name="Content Placeholder 15"/>
          <p:cNvSpPr txBox="1">
            <a:spLocks/>
          </p:cNvSpPr>
          <p:nvPr/>
        </p:nvSpPr>
        <p:spPr bwMode="auto">
          <a:xfrm>
            <a:off x="230210" y="1373166"/>
            <a:ext cx="8783165" cy="20188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 sz="2000" b="0" i="0">
                <a:solidFill>
                  <a:srgbClr val="046CB6"/>
                </a:solidFill>
                <a:latin typeface="Trebuchet MS"/>
                <a:ea typeface="+mn-ea"/>
                <a:cs typeface="Trebuchet MS"/>
              </a:defRPr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Tx/>
              <a:buChar char="•"/>
              <a:tabLst/>
              <a:defRPr sz="1800" b="0" i="0">
                <a:solidFill>
                  <a:srgbClr val="24436C"/>
                </a:solidFill>
                <a:latin typeface="Trebuchet MS"/>
                <a:cs typeface="Trebuchet MS"/>
              </a:defRPr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5pPr>
            <a:lvl6pPr marL="25146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9pPr>
          </a:lstStyle>
          <a:p>
            <a:pPr marL="406400" marR="0" lvl="0" indent="-4064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Интегрированные пакетные модули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</a:endParaRPr>
          </a:p>
          <a:p>
            <a:pPr marL="406400" marR="0" lvl="0" indent="-4064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Carrier Ethernet: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 IEEE802.1ad (PB) network scalability, EPL/EVPL/ELAN services, QoS features</a:t>
            </a:r>
          </a:p>
          <a:p>
            <a:pPr marL="406400" marR="0" lvl="0" indent="-4064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ru-RU" sz="1400" b="1" kern="0" dirty="0" smtClean="0">
                <a:solidFill>
                  <a:srgbClr val="002060"/>
                </a:solidFill>
              </a:rPr>
              <a:t>Надежность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: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IEEE802.1s MSTP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,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IEEE802.3ad LAG, G.8032v2 ERPS, and module stacking</a:t>
            </a:r>
          </a:p>
          <a:p>
            <a:pPr marL="406400" marR="0" lvl="0" indent="-4064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Интеграция</a:t>
            </a:r>
            <a:r>
              <a:rPr kumimoji="0" lang="ru-RU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 с оптической сетью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: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10GbE LAN-PHY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и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G.709 OTN OTU-2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с поддержкой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CWDM/DWDM</a:t>
            </a:r>
          </a:p>
          <a:p>
            <a:pPr lvl="0">
              <a:lnSpc>
                <a:spcPct val="100000"/>
              </a:lnSpc>
              <a:defRPr/>
            </a:pPr>
            <a:r>
              <a:rPr lang="ru-RU" sz="1400" b="1" kern="0" dirty="0">
                <a:solidFill>
                  <a:srgbClr val="002060"/>
                </a:solidFill>
              </a:rPr>
              <a:t>Управление услугами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: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L2 service monitoring and statistics (Y.1731)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046CB6"/>
              </a:solidFill>
              <a:effectLst/>
              <a:uLnTx/>
              <a:uFillTx/>
              <a:latin typeface="Trebuchet MS"/>
              <a:ea typeface="+mn-ea"/>
            </a:endParaRPr>
          </a:p>
          <a:p>
            <a:pPr lvl="0">
              <a:lnSpc>
                <a:spcPct val="100000"/>
              </a:lnSpc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Trebuchet MS" pitchFamily="34" charset="0"/>
              </a:rPr>
              <a:t>Простота инсталляции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: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46CB6"/>
                </a:solidFill>
                <a:effectLst/>
                <a:uLnTx/>
                <a:uFillTx/>
                <a:latin typeface="Trebuchet MS"/>
                <a:ea typeface="+mn-ea"/>
              </a:rPr>
              <a:t> </a:t>
            </a:r>
            <a:r>
              <a:rPr lang="ru-RU" sz="1400" kern="0" dirty="0"/>
              <a:t>Сменная оптика, поддержка медных SFP, компактные размеры, и широкий диапазон температур</a:t>
            </a:r>
          </a:p>
          <a:p>
            <a:pPr lvl="0">
              <a:lnSpc>
                <a:spcPct val="100000"/>
              </a:lnSpc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46CB6"/>
              </a:solidFill>
              <a:effectLst/>
              <a:uLnTx/>
              <a:uFillTx/>
              <a:latin typeface="Trebuchet MS"/>
              <a:ea typeface="+mn-ea"/>
            </a:endParaRPr>
          </a:p>
        </p:txBody>
      </p:sp>
      <p:pic>
        <p:nvPicPr>
          <p:cNvPr id="22" name="Picture 31" descr="packetVX%2012-2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5308" y="5705594"/>
            <a:ext cx="3637319" cy="27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2" descr="packetVX%2024-2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5308" y="4884920"/>
            <a:ext cx="3625626" cy="58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3" descr="packetVX%2024-4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5308" y="4062299"/>
            <a:ext cx="3643165" cy="584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459175" y="5700211"/>
            <a:ext cx="856334" cy="233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</a:rPr>
              <a:t>PVX 12/2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9175" y="4936844"/>
            <a:ext cx="856334" cy="233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</a:rPr>
              <a:t>PVX 24/2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9175" y="4173479"/>
            <a:ext cx="856334" cy="233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</a:rPr>
              <a:t>PVX 24/4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28" name="Picture 221" descr="MEF%20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96995" y="5210944"/>
            <a:ext cx="675573" cy="85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Group 21"/>
          <p:cNvGrpSpPr/>
          <p:nvPr/>
        </p:nvGrpSpPr>
        <p:grpSpPr>
          <a:xfrm>
            <a:off x="1399310" y="3514438"/>
            <a:ext cx="3810000" cy="441662"/>
            <a:chOff x="1399310" y="3329880"/>
            <a:chExt cx="3810000" cy="441662"/>
          </a:xfrm>
        </p:grpSpPr>
        <p:grpSp>
          <p:nvGrpSpPr>
            <p:cNvPr id="31" name="Group 16"/>
            <p:cNvGrpSpPr/>
            <p:nvPr/>
          </p:nvGrpSpPr>
          <p:grpSpPr>
            <a:xfrm>
              <a:off x="1399310" y="3329880"/>
              <a:ext cx="3810000" cy="441662"/>
              <a:chOff x="2618509" y="1740477"/>
              <a:chExt cx="6525490" cy="756446"/>
            </a:xfrm>
          </p:grpSpPr>
          <p:pic>
            <p:nvPicPr>
              <p:cNvPr id="33" name="9c356883-74b3-4035-847e-855079e4f9ef" descr="52DA2953-9F7D-4141-9C3D-FE0C4FC2DED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618509" y="1740477"/>
                <a:ext cx="6525490" cy="756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8770620" y="1874520"/>
                <a:ext cx="137160" cy="144780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 bwMode="auto">
            <a:xfrm>
              <a:off x="1905000" y="3409950"/>
              <a:ext cx="571500" cy="25400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itchFamily="3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59175" y="3577734"/>
            <a:ext cx="606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</a:rPr>
              <a:t>PVX80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9" name="Content Placeholder 13"/>
          <p:cNvSpPr txBox="1">
            <a:spLocks/>
          </p:cNvSpPr>
          <p:nvPr/>
        </p:nvSpPr>
        <p:spPr bwMode="auto">
          <a:xfrm>
            <a:off x="5324475" y="4062299"/>
            <a:ext cx="2583254" cy="251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 sz="2000" b="0" i="0">
                <a:solidFill>
                  <a:srgbClr val="046CB6"/>
                </a:solidFill>
                <a:latin typeface="Trebuchet MS"/>
                <a:ea typeface="+mn-ea"/>
                <a:cs typeface="Trebuchet MS"/>
              </a:defRPr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Tx/>
              <a:buChar char="•"/>
              <a:tabLst/>
              <a:defRPr sz="1800" b="0" i="0">
                <a:solidFill>
                  <a:srgbClr val="24436C"/>
                </a:solidFill>
                <a:latin typeface="Trebuchet MS"/>
                <a:cs typeface="Trebuchet MS"/>
              </a:defRPr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5pPr>
            <a:lvl6pPr marL="25146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9pPr>
          </a:lstStyle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4x10GE XFP</a:t>
            </a:r>
          </a:p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b="1" kern="0" dirty="0" smtClean="0">
                <a:solidFill>
                  <a:srgbClr val="002060"/>
                </a:solidFill>
              </a:rPr>
              <a:t>20xGE (SFP) + 4xRJ-45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</a:endParaRPr>
          </a:p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24436C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29" name="Content Placeholder 13"/>
          <p:cNvSpPr txBox="1">
            <a:spLocks/>
          </p:cNvSpPr>
          <p:nvPr/>
        </p:nvSpPr>
        <p:spPr bwMode="auto">
          <a:xfrm>
            <a:off x="5324475" y="4893040"/>
            <a:ext cx="2583254" cy="251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 sz="2000" b="0" i="0">
                <a:solidFill>
                  <a:srgbClr val="046CB6"/>
                </a:solidFill>
                <a:latin typeface="Trebuchet MS"/>
                <a:ea typeface="+mn-ea"/>
                <a:cs typeface="Trebuchet MS"/>
              </a:defRPr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Tx/>
              <a:buChar char="•"/>
              <a:tabLst/>
              <a:defRPr sz="1800" b="0" i="0">
                <a:solidFill>
                  <a:srgbClr val="24436C"/>
                </a:solidFill>
                <a:latin typeface="Trebuchet MS"/>
                <a:cs typeface="Trebuchet MS"/>
              </a:defRPr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5pPr>
            <a:lvl6pPr marL="25146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9pPr>
          </a:lstStyle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2x10GE XFP</a:t>
            </a:r>
          </a:p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b="1" kern="0" dirty="0" smtClean="0">
                <a:solidFill>
                  <a:srgbClr val="002060"/>
                </a:solidFill>
              </a:rPr>
              <a:t>20xGE (SFP) + 4xRJ-45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</a:endParaRPr>
          </a:p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24436C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36" name="Content Placeholder 13"/>
          <p:cNvSpPr txBox="1">
            <a:spLocks/>
          </p:cNvSpPr>
          <p:nvPr/>
        </p:nvSpPr>
        <p:spPr bwMode="auto">
          <a:xfrm>
            <a:off x="5324475" y="5714233"/>
            <a:ext cx="2583254" cy="251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06400" marR="0" indent="-4064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Char char="§"/>
              <a:tabLst/>
              <a:defRPr sz="2000" b="0" i="0">
                <a:solidFill>
                  <a:srgbClr val="046CB6"/>
                </a:solidFill>
                <a:latin typeface="Trebuchet MS"/>
                <a:ea typeface="+mn-ea"/>
                <a:cs typeface="Trebuchet MS"/>
              </a:defRPr>
            </a:lvl1pPr>
            <a:lvl2pPr marL="806450" marR="0" indent="-28575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Tx/>
              <a:buChar char="•"/>
              <a:tabLst/>
              <a:defRPr sz="1800" b="0" i="0">
                <a:solidFill>
                  <a:srgbClr val="24436C"/>
                </a:solidFill>
                <a:latin typeface="Trebuchet MS"/>
                <a:cs typeface="Trebuchet MS"/>
              </a:defRPr>
            </a:lvl2pPr>
            <a:lvl3pPr marL="114935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3pPr>
            <a:lvl4pPr marL="16002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4pPr>
            <a:lvl5pPr marL="2057400" marR="0" indent="-228600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tabLst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defRPr>
            </a:lvl5pPr>
            <a:lvl6pPr marL="25146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Pct val="80000"/>
              <a:buFont typeface="Verdana" pitchFamily="34" charset="0"/>
              <a:buChar char="―"/>
              <a:defRPr sz="1800">
                <a:solidFill>
                  <a:srgbClr val="000066"/>
                </a:solidFill>
                <a:latin typeface="+mn-lt"/>
              </a:defRPr>
            </a:lvl9pPr>
          </a:lstStyle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</a:rPr>
              <a:t>2x10GE XFP</a:t>
            </a:r>
          </a:p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b="1" kern="0" dirty="0" smtClean="0">
                <a:solidFill>
                  <a:srgbClr val="002060"/>
                </a:solidFill>
              </a:rPr>
              <a:t>10xGE (SFP) + 2xRJ-45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</a:endParaRPr>
          </a:p>
          <a:p>
            <a:pPr marL="225425" marR="0" lvl="0" indent="-225425" algn="l" defTabSz="914400" rtl="0" eaLnBrk="0" fontAlgn="base" latinLnBrk="0" hangingPunct="0">
              <a:lnSpc>
                <a:spcPct val="105000"/>
              </a:lnSpc>
              <a:spcBef>
                <a:spcPct val="40000"/>
              </a:spcBef>
              <a:spcAft>
                <a:spcPct val="0"/>
              </a:spcAft>
              <a:buClr>
                <a:srgbClr val="046CB6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24436C"/>
              </a:solidFill>
              <a:effectLst/>
              <a:uLnTx/>
              <a:uFillTx/>
              <a:latin typeface="Trebuchet MS"/>
            </a:endParaRPr>
          </a:p>
        </p:txBody>
      </p:sp>
      <p:pic>
        <p:nvPicPr>
          <p:cNvPr id="37" name="Picture 2" descr="nag.ru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9" y="6189000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36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CA" dirty="0" smtClean="0"/>
              <a:t>Universal Forwarding Module – UFM</a:t>
            </a:r>
          </a:p>
          <a:p>
            <a:pPr lvl="1"/>
            <a:r>
              <a:rPr lang="ru-RU" dirty="0" smtClean="0"/>
              <a:t>Универсальная базовая карта для различных аппликаций</a:t>
            </a:r>
            <a:endParaRPr lang="en-CA" dirty="0" smtClean="0"/>
          </a:p>
          <a:p>
            <a:pPr marL="1257300" lvl="2" indent="-342900">
              <a:buFont typeface="+mj-lt"/>
              <a:buAutoNum type="arabicPeriod"/>
            </a:pPr>
            <a:r>
              <a:rPr lang="en-CA" dirty="0" smtClean="0"/>
              <a:t>100G </a:t>
            </a:r>
            <a:r>
              <a:rPr lang="en-US" dirty="0" smtClean="0"/>
              <a:t>Coherent 2-</a:t>
            </a:r>
            <a:r>
              <a:rPr lang="ru-RU" dirty="0" err="1" smtClean="0"/>
              <a:t>го</a:t>
            </a:r>
            <a:r>
              <a:rPr lang="ru-RU" dirty="0" smtClean="0"/>
              <a:t> поколения, до 2500км без компенсации дисперсии</a:t>
            </a:r>
            <a:endParaRPr lang="en-CA" dirty="0"/>
          </a:p>
          <a:p>
            <a:pPr marL="1257300" lvl="2" indent="-342900">
              <a:buFont typeface="+mj-lt"/>
              <a:buAutoNum type="arabicPeriod"/>
            </a:pPr>
            <a:r>
              <a:rPr lang="ru-RU" dirty="0" smtClean="0"/>
              <a:t>100</a:t>
            </a:r>
            <a:r>
              <a:rPr lang="en-US" dirty="0" smtClean="0"/>
              <a:t>G CFP – </a:t>
            </a:r>
            <a:r>
              <a:rPr lang="ru-RU" dirty="0" smtClean="0"/>
              <a:t>линейные и клиентские модули</a:t>
            </a:r>
            <a:endParaRPr lang="en-CA" dirty="0"/>
          </a:p>
          <a:p>
            <a:pPr marL="1257300" lvl="2" indent="-342900">
              <a:buFont typeface="+mj-lt"/>
              <a:buAutoNum type="arabicPeriod"/>
            </a:pPr>
            <a:r>
              <a:rPr lang="en-US" dirty="0" smtClean="0"/>
              <a:t>12xSFP+ </a:t>
            </a:r>
            <a:r>
              <a:rPr lang="ru-RU" dirty="0" smtClean="0"/>
              <a:t>- интерфейсы </a:t>
            </a:r>
            <a:r>
              <a:rPr lang="en-US" dirty="0" smtClean="0"/>
              <a:t>10G</a:t>
            </a:r>
            <a:endParaRPr lang="en-US" dirty="0"/>
          </a:p>
          <a:p>
            <a:pPr lvl="1"/>
            <a:r>
              <a:rPr lang="ru-RU" dirty="0"/>
              <a:t>Включение в общую </a:t>
            </a:r>
            <a:r>
              <a:rPr lang="ru-RU" dirty="0" smtClean="0"/>
              <a:t>коммутационную фабрику</a:t>
            </a:r>
            <a:endParaRPr lang="en-CA" dirty="0"/>
          </a:p>
          <a:p>
            <a:pPr lvl="1"/>
            <a:r>
              <a:rPr lang="ru-RU" dirty="0" smtClean="0"/>
              <a:t>Поддержка</a:t>
            </a:r>
            <a:r>
              <a:rPr lang="en-US" dirty="0" smtClean="0"/>
              <a:t> </a:t>
            </a:r>
            <a:r>
              <a:rPr lang="ru-RU" dirty="0" smtClean="0"/>
              <a:t>пакетных технологий (</a:t>
            </a:r>
            <a:r>
              <a:rPr lang="en-US" dirty="0" smtClean="0"/>
              <a:t>LSR)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Поддержка </a:t>
            </a:r>
            <a:r>
              <a:rPr lang="en-US" dirty="0" smtClean="0"/>
              <a:t>100G</a:t>
            </a:r>
            <a:endParaRPr lang="en-US" dirty="0"/>
          </a:p>
        </p:txBody>
      </p:sp>
      <p:pic>
        <p:nvPicPr>
          <p:cNvPr id="11" name="Content Placeholder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37664" y="2486737"/>
            <a:ext cx="356063" cy="3916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20018" y="3382721"/>
            <a:ext cx="43676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9895" y="4923467"/>
            <a:ext cx="19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Модуль </a:t>
            </a:r>
            <a:r>
              <a:rPr lang="en-US" sz="1400" dirty="0" smtClean="0"/>
              <a:t>CFP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04800" y="6029980"/>
            <a:ext cx="19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Модуль </a:t>
            </a:r>
            <a:r>
              <a:rPr lang="en-US" sz="1400" dirty="0" smtClean="0"/>
              <a:t>SFP+</a:t>
            </a:r>
            <a:endParaRPr lang="en-US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066800" y="5658505"/>
            <a:ext cx="285750" cy="371475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59000" y="6029980"/>
            <a:ext cx="210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Встроенный 100</a:t>
            </a:r>
            <a:r>
              <a:rPr lang="en-US" sz="1400" dirty="0" smtClean="0"/>
              <a:t>G Coherent</a:t>
            </a:r>
            <a:endParaRPr lang="en-US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921000" y="5638800"/>
            <a:ext cx="292100" cy="39118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bwilson\Desktop\Current Projects\Atlas\Images\Atlas\UFM3\UFM3-no_BIC_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935" y="2975973"/>
            <a:ext cx="3647420" cy="364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wilson\Desktop\Current Projects\Atlas\Images\Atlas\UFM1\UFM1-no_BIC_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40" y="2751499"/>
            <a:ext cx="3761684" cy="376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/>
          <p:cNvCxnSpPr/>
          <p:nvPr/>
        </p:nvCxnSpPr>
        <p:spPr>
          <a:xfrm flipV="1">
            <a:off x="1437795" y="4632341"/>
            <a:ext cx="285750" cy="371475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28850" y="4937796"/>
            <a:ext cx="19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Модуль </a:t>
            </a:r>
            <a:r>
              <a:rPr lang="en-US" sz="1400" dirty="0" smtClean="0"/>
              <a:t>SFP+</a:t>
            </a:r>
            <a:endParaRPr lang="en-US" sz="14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028950" y="4613946"/>
            <a:ext cx="285750" cy="371475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nag.ru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170" y="1224396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29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Настройка и Управление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08583840"/>
              </p:ext>
            </p:extLst>
          </p:nvPr>
        </p:nvGraphicFramePr>
        <p:xfrm>
          <a:off x="990600" y="1397000"/>
          <a:ext cx="70104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2057400"/>
            <a:ext cx="19621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www.entuity.com/sites/default/files/u3/images/EYE2010SP2-IFA-0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559391"/>
            <a:ext cx="2286000" cy="156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450" y="4559392"/>
            <a:ext cx="2435499" cy="156121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creenShot00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67204" y="2000993"/>
            <a:ext cx="2286191" cy="14756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71330" y="152614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CLI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94385" y="403677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NMS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75892" y="1526143"/>
            <a:ext cx="228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Элемент-менеджер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84543" y="403677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SNMP</a:t>
            </a:r>
            <a:endParaRPr lang="en-US" dirty="0"/>
          </a:p>
        </p:txBody>
      </p:sp>
      <p:pic>
        <p:nvPicPr>
          <p:cNvPr id="13" name="Picture 2" descr="nag.ru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260574"/>
            <a:ext cx="1084369" cy="4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10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ag.r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807" y="1412284"/>
            <a:ext cx="1890646" cy="78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9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ti_Corp_Template">
  <a:themeElements>
    <a:clrScheme name="bti theme 1">
      <a:dk1>
        <a:srgbClr val="000000"/>
      </a:dk1>
      <a:lt1>
        <a:srgbClr val="FFFFFF"/>
      </a:lt1>
      <a:dk2>
        <a:srgbClr val="00245D"/>
      </a:dk2>
      <a:lt2>
        <a:srgbClr val="887E6F"/>
      </a:lt2>
      <a:accent1>
        <a:srgbClr val="7AC143"/>
      </a:accent1>
      <a:accent2>
        <a:srgbClr val="E36F1E"/>
      </a:accent2>
      <a:accent3>
        <a:srgbClr val="D5E04E"/>
      </a:accent3>
      <a:accent4>
        <a:srgbClr val="13B5EA"/>
      </a:accent4>
      <a:accent5>
        <a:srgbClr val="F5E781"/>
      </a:accent5>
      <a:accent6>
        <a:srgbClr val="425968"/>
      </a:accent6>
      <a:hlink>
        <a:srgbClr val="D3CAB7"/>
      </a:hlink>
      <a:folHlink>
        <a:srgbClr val="13B5E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9506EE718AF94192E7652FA83F63B9" ma:contentTypeVersion="0" ma:contentTypeDescription="Create a new document." ma:contentTypeScope="" ma:versionID="48c412d5a1f4284227f45afbaffaf23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F70876-CBC3-4017-B9F2-8C6921D9000A}">
  <ds:schemaRefs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FF9EC6C-9891-42C8-8893-3BB29AD0A2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61D40CEA-B175-47D8-937E-2DED127566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bti_Corp_Template.potx</Template>
  <TotalTime>2959</TotalTime>
  <Words>768</Words>
  <Application>Microsoft Office PowerPoint</Application>
  <PresentationFormat>On-screen Show (4:3)</PresentationFormat>
  <Paragraphs>328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bti_Corp_Template</vt:lpstr>
      <vt:lpstr>Эффективное построение динамических оптических сетей</vt:lpstr>
      <vt:lpstr>О компании BTI Systems</vt:lpstr>
      <vt:lpstr>Более 350 заказчиков по всему миру</vt:lpstr>
      <vt:lpstr>Особенности современной системы WDM</vt:lpstr>
      <vt:lpstr>Выбор технологии</vt:lpstr>
      <vt:lpstr>Выбор топологии</vt:lpstr>
      <vt:lpstr>Поддержка любых скоростей от 1G до 100G</vt:lpstr>
      <vt:lpstr>Унификация компонентов</vt:lpstr>
      <vt:lpstr>«Строй по мере роста»</vt:lpstr>
      <vt:lpstr>Dynamic Optical Layer</vt:lpstr>
      <vt:lpstr>Пакетно-оптическая интеграция</vt:lpstr>
      <vt:lpstr>packetVX</vt:lpstr>
      <vt:lpstr>Поддержка 100G</vt:lpstr>
      <vt:lpstr>Настройка и Управление</vt:lpstr>
      <vt:lpstr>PowerPoint Presentation</vt:lpstr>
    </vt:vector>
  </TitlesOfParts>
  <Company>Mark Vincent Communications,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David Rapoport</cp:lastModifiedBy>
  <cp:revision>112</cp:revision>
  <dcterms:created xsi:type="dcterms:W3CDTF">2012-03-12T17:05:45Z</dcterms:created>
  <dcterms:modified xsi:type="dcterms:W3CDTF">2013-05-20T10:31:02Z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0x010100309506EE718AF94192E7652FA83F63B9</vt:lpwstr>
  </property>
</Properties>
</file>