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3" r:id="rId3"/>
    <p:sldId id="304" r:id="rId4"/>
    <p:sldId id="296" r:id="rId5"/>
    <p:sldId id="297" r:id="rId6"/>
    <p:sldId id="299" r:id="rId7"/>
    <p:sldId id="305" r:id="rId8"/>
    <p:sldId id="306" r:id="rId9"/>
    <p:sldId id="295" r:id="rId10"/>
    <p:sldId id="258" r:id="rId11"/>
    <p:sldId id="290" r:id="rId12"/>
    <p:sldId id="292" r:id="rId13"/>
    <p:sldId id="276" r:id="rId14"/>
    <p:sldId id="298" r:id="rId15"/>
    <p:sldId id="307" r:id="rId16"/>
    <p:sldId id="308" r:id="rId17"/>
    <p:sldId id="301" r:id="rId18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</p:showPr>
  <p:clrMru>
    <a:srgbClr val="FF0000"/>
    <a:srgbClr val="FF6600"/>
    <a:srgbClr val="7ADE42"/>
    <a:srgbClr val="68300E"/>
    <a:srgbClr val="930303"/>
    <a:srgbClr val="B8040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4660"/>
  </p:normalViewPr>
  <p:slideViewPr>
    <p:cSldViewPr snapToObjects="1">
      <p:cViewPr>
        <p:scale>
          <a:sx n="100" d="100"/>
          <a:sy n="100" d="100"/>
        </p:scale>
        <p:origin x="-72" y="-72"/>
      </p:cViewPr>
      <p:guideLst>
        <p:guide orient="horz" pos="935"/>
        <p:guide pos="31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0.wmf"/><Relationship Id="rId7" Type="http://schemas.openxmlformats.org/officeDocument/2006/relationships/image" Target="../media/image25.emf"/><Relationship Id="rId2" Type="http://schemas.openxmlformats.org/officeDocument/2006/relationships/image" Target="../media/image19.wmf"/><Relationship Id="rId1" Type="http://schemas.openxmlformats.org/officeDocument/2006/relationships/image" Target="../media/image22.wmf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1.emf"/><Relationship Id="rId9" Type="http://schemas.openxmlformats.org/officeDocument/2006/relationships/image" Target="../media/image27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7.emf"/><Relationship Id="rId3" Type="http://schemas.openxmlformats.org/officeDocument/2006/relationships/image" Target="../media/image21.emf"/><Relationship Id="rId7" Type="http://schemas.openxmlformats.org/officeDocument/2006/relationships/image" Target="../media/image31.emf"/><Relationship Id="rId12" Type="http://schemas.openxmlformats.org/officeDocument/2006/relationships/image" Target="../media/image26.e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30.emf"/><Relationship Id="rId11" Type="http://schemas.openxmlformats.org/officeDocument/2006/relationships/image" Target="../media/image25.emf"/><Relationship Id="rId5" Type="http://schemas.openxmlformats.org/officeDocument/2006/relationships/image" Target="../media/image29.emf"/><Relationship Id="rId10" Type="http://schemas.openxmlformats.org/officeDocument/2006/relationships/image" Target="../media/image24.emf"/><Relationship Id="rId4" Type="http://schemas.openxmlformats.org/officeDocument/2006/relationships/image" Target="../media/image28.emf"/><Relationship Id="rId9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30" tIns="44115" rIns="88230" bIns="44115" numCol="1" anchor="t" anchorCtr="0" compatLnSpc="1">
            <a:prstTxWarp prst="textNoShape">
              <a:avLst/>
            </a:prstTxWarp>
          </a:bodyPr>
          <a:lstStyle>
            <a:lvl1pPr defTabSz="882650" eaLnBrk="0" hangingPunct="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30" tIns="44115" rIns="88230" bIns="44115" numCol="1" anchor="t" anchorCtr="0" compatLnSpc="1">
            <a:prstTxWarp prst="textNoShape">
              <a:avLst/>
            </a:prstTxWarp>
          </a:bodyPr>
          <a:lstStyle>
            <a:lvl1pPr algn="r" defTabSz="882650" eaLnBrk="0" hangingPunct="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96F1438F-27EC-4B65-8A56-7E729C2D9142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30" tIns="44115" rIns="88230" bIns="44115" numCol="1" anchor="b" anchorCtr="0" compatLnSpc="1">
            <a:prstTxWarp prst="textNoShape">
              <a:avLst/>
            </a:prstTxWarp>
          </a:bodyPr>
          <a:lstStyle>
            <a:lvl1pPr defTabSz="882650" eaLnBrk="0" hangingPunct="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230" tIns="44115" rIns="88230" bIns="44115" numCol="1" anchor="b" anchorCtr="0" compatLnSpc="1">
            <a:prstTxWarp prst="textNoShape">
              <a:avLst/>
            </a:prstTxWarp>
          </a:bodyPr>
          <a:lstStyle>
            <a:lvl1pPr algn="r" defTabSz="882650" eaLnBrk="0" hangingPunct="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CCE76310-024F-429E-BAB7-C0C57F211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230" tIns="44115" rIns="88230" bIns="44115" numCol="1" anchor="t" anchorCtr="0" compatLnSpc="1">
            <a:prstTxWarp prst="textNoShape">
              <a:avLst/>
            </a:prstTxWarp>
          </a:bodyPr>
          <a:lstStyle>
            <a:lvl1pPr defTabSz="88265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230" tIns="44115" rIns="88230" bIns="44115" numCol="1" anchor="t" anchorCtr="0" compatLnSpc="1">
            <a:prstTxWarp prst="textNoShape">
              <a:avLst/>
            </a:prstTxWarp>
          </a:bodyPr>
          <a:lstStyle>
            <a:lvl1pPr algn="r" defTabSz="88265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D2FFB172-99BA-413F-8D55-4A6E9793FF5C}" type="datetimeFigureOut">
              <a:rPr lang="en-US"/>
              <a:pPr>
                <a:defRPr/>
              </a:pPr>
              <a:t>5/23/2013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230" tIns="44115" rIns="88230" bIns="441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230" tIns="44115" rIns="88230" bIns="44115" numCol="1" anchor="b" anchorCtr="0" compatLnSpc="1">
            <a:prstTxWarp prst="textNoShape">
              <a:avLst/>
            </a:prstTxWarp>
          </a:bodyPr>
          <a:lstStyle>
            <a:lvl1pPr defTabSz="88265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230" tIns="44115" rIns="88230" bIns="44115" numCol="1" anchor="b" anchorCtr="0" compatLnSpc="1">
            <a:prstTxWarp prst="textNoShape">
              <a:avLst/>
            </a:prstTxWarp>
          </a:bodyPr>
          <a:lstStyle>
            <a:lvl1pPr algn="r" defTabSz="882650">
              <a:defRPr sz="1200">
                <a:latin typeface="Arial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F6E678BD-79E6-4E6D-ACC6-20C1DB03C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FEE91-788D-4744-85ED-90079BD65CFB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C672E-CA82-46BA-9683-57F794953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B234B-627E-4AEF-87C0-44D1FB702E25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CB565-9A32-43FB-8B27-463748135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DB8A2-FEA7-4AFA-A0B0-DB8326662C8C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92FB6-D745-459F-801E-383BB5F8E5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9269C-88D7-44FB-AB08-1A0F6CF58679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B6488-8B87-40A4-B201-B1C06FFB3F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39BB9-B3A5-4C1B-9C59-519689CBD825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E3A5E-B6F0-4B6C-94CF-7C56D0C2D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057D0-83B9-47CB-9E6E-1B2CCE85D757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41E46-A529-47D2-9884-651C8CD8A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0D9D1-893C-484C-9DF6-BCF976CD0139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DBAFE-8502-4A8C-8206-A728B80457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569EA-C299-4C1D-8F87-646F9A1D20FE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25D14-7825-4FEB-B777-AC394D51F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EEC57-F2C6-481E-B6D9-693C8A944FF8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1715A-6EE1-42B8-8737-DD0C835D87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76939-B4CE-4504-B42D-B800863C9A96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3F83A-D384-4919-BCDE-222CADDE2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5617E-7C3E-43C1-B450-E074ADEBD1C5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FCA13-BD69-48E9-9CE1-5201833829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862CA-E609-4FCC-8BA3-2EE2F4939E5E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ADDEB-B3BA-4CCE-97F8-F5E4C7A7D9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EF7B29FE-DD8A-4EF9-B387-D35C89C8B987}" type="datetimeFigureOut">
              <a:rPr lang="ru-RU"/>
              <a:pPr>
                <a:defRPr/>
              </a:pPr>
              <a:t>23.05.2013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E727856-8A87-4473-87FC-6FDE811084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jpe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e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0.jpeg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jpeg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oleObject" Target="../embeddings/oleObject33.bin"/><Relationship Id="rId18" Type="http://schemas.openxmlformats.org/officeDocument/2006/relationships/oleObject" Target="../embeddings/oleObject38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2.bin"/><Relationship Id="rId1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6.bin"/><Relationship Id="rId20" Type="http://schemas.openxmlformats.org/officeDocument/2006/relationships/oleObject" Target="../embeddings/oleObject4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2.jpeg"/><Relationship Id="rId5" Type="http://schemas.openxmlformats.org/officeDocument/2006/relationships/oleObject" Target="../embeddings/oleObject26.bin"/><Relationship Id="rId15" Type="http://schemas.openxmlformats.org/officeDocument/2006/relationships/oleObject" Target="../embeddings/oleObject35.bin"/><Relationship Id="rId10" Type="http://schemas.openxmlformats.org/officeDocument/2006/relationships/oleObject" Target="../embeddings/oleObject31.bin"/><Relationship Id="rId19" Type="http://schemas.openxmlformats.org/officeDocument/2006/relationships/oleObject" Target="../embeddings/oleObject39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Relationship Id="rId14" Type="http://schemas.openxmlformats.org/officeDocument/2006/relationships/oleObject" Target="../embeddings/oleObject34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 txBox="1">
            <a:spLocks/>
          </p:cNvSpPr>
          <p:nvPr/>
        </p:nvSpPr>
        <p:spPr bwMode="auto">
          <a:xfrm>
            <a:off x="0" y="616585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</a:tabLst>
            </a:pPr>
            <a:r>
              <a:rPr lang="en-US" sz="1600">
                <a:solidFill>
                  <a:schemeClr val="bg1"/>
                </a:solidFill>
                <a:latin typeface="Trebuchet MS" pitchFamily="34" charset="0"/>
              </a:rPr>
              <a:t>We</a:t>
            </a:r>
            <a:r>
              <a:rPr lang="ru-RU" sz="160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1600">
                <a:solidFill>
                  <a:schemeClr val="bg1"/>
                </a:solidFill>
                <a:latin typeface="Trebuchet MS" pitchFamily="34" charset="0"/>
              </a:rPr>
              <a:t>are working for you</a:t>
            </a:r>
            <a:r>
              <a:rPr lang="ru-RU" sz="1600">
                <a:solidFill>
                  <a:schemeClr val="bg1"/>
                </a:solidFill>
                <a:latin typeface="Trebuchet MS" pitchFamily="34" charset="0"/>
              </a:rPr>
              <a:t>! </a:t>
            </a:r>
            <a:endParaRPr lang="en-US" sz="1600">
              <a:solidFill>
                <a:schemeClr val="bg1"/>
              </a:solidFill>
              <a:latin typeface="Trebuchet MS" pitchFamily="34" charset="0"/>
            </a:endParaRPr>
          </a:p>
          <a:p>
            <a:pPr algn="ctr">
              <a:tabLst>
                <a:tab pos="0" algn="l"/>
              </a:tabLst>
            </a:pPr>
            <a:r>
              <a:rPr lang="en-US" sz="1600">
                <a:solidFill>
                  <a:schemeClr val="bg1"/>
                </a:solidFill>
                <a:latin typeface="Trebuchet MS" pitchFamily="34" charset="0"/>
              </a:rPr>
              <a:t>Cloud</a:t>
            </a:r>
            <a:r>
              <a:rPr lang="ru-RU" sz="1600">
                <a:solidFill>
                  <a:schemeClr val="bg1"/>
                </a:solidFill>
                <a:latin typeface="Trebuchet MS" pitchFamily="34" charset="0"/>
              </a:rPr>
              <a:t>-</a:t>
            </a:r>
            <a:r>
              <a:rPr lang="en-US" sz="1600">
                <a:solidFill>
                  <a:schemeClr val="bg1"/>
                </a:solidFill>
                <a:latin typeface="Trebuchet MS" pitchFamily="34" charset="0"/>
              </a:rPr>
              <a:t>IX </a:t>
            </a:r>
            <a:r>
              <a:rPr lang="ru-RU" sz="1600">
                <a:solidFill>
                  <a:schemeClr val="bg1"/>
                </a:solidFill>
                <a:latin typeface="Trebuchet MS" pitchFamily="34" charset="0"/>
              </a:rPr>
              <a:t>2013 г.</a:t>
            </a:r>
          </a:p>
        </p:txBody>
      </p:sp>
      <p:sp>
        <p:nvSpPr>
          <p:cNvPr id="16387" name="Заголовок 1"/>
          <p:cNvSpPr txBox="1">
            <a:spLocks/>
          </p:cNvSpPr>
          <p:nvPr/>
        </p:nvSpPr>
        <p:spPr bwMode="auto">
          <a:xfrm>
            <a:off x="9525" y="1089025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</a:tabLst>
            </a:pPr>
            <a:r>
              <a:rPr lang="en-US" sz="2600" b="1">
                <a:solidFill>
                  <a:srgbClr val="FF6600"/>
                </a:solidFill>
              </a:rPr>
              <a:t>Cloud-IX </a:t>
            </a:r>
            <a:r>
              <a:rPr lang="ru-RU" sz="2600" b="1">
                <a:solidFill>
                  <a:srgbClr val="FF6600"/>
                </a:solidFill>
              </a:rPr>
              <a:t>: от </a:t>
            </a:r>
            <a:r>
              <a:rPr lang="en-US" sz="2600" b="1">
                <a:solidFill>
                  <a:srgbClr val="FF6600"/>
                </a:solidFill>
              </a:rPr>
              <a:t>Uplink </a:t>
            </a:r>
            <a:r>
              <a:rPr lang="ru-RU" sz="2600" b="1">
                <a:solidFill>
                  <a:srgbClr val="FF6600"/>
                </a:solidFill>
              </a:rPr>
              <a:t>к точке обмена трафиком.</a:t>
            </a:r>
            <a:br>
              <a:rPr lang="ru-RU" sz="2600" b="1">
                <a:solidFill>
                  <a:srgbClr val="FF6600"/>
                </a:solidFill>
              </a:rPr>
            </a:br>
            <a:r>
              <a:rPr lang="ru-RU" sz="2600" b="1">
                <a:solidFill>
                  <a:srgbClr val="FF6600"/>
                </a:solidFill>
              </a:rPr>
              <a:t>Новый взгляд на развитие операторов связи.</a:t>
            </a:r>
          </a:p>
        </p:txBody>
      </p:sp>
      <p:sp>
        <p:nvSpPr>
          <p:cNvPr id="16388" name="Заголовок 1"/>
          <p:cNvSpPr txBox="1">
            <a:spLocks/>
          </p:cNvSpPr>
          <p:nvPr/>
        </p:nvSpPr>
        <p:spPr bwMode="auto">
          <a:xfrm>
            <a:off x="4751388" y="4724400"/>
            <a:ext cx="417671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tabLst>
                <a:tab pos="0" algn="l"/>
              </a:tabLst>
            </a:pPr>
            <a:r>
              <a:rPr lang="ru-RU" sz="2600" b="1">
                <a:solidFill>
                  <a:srgbClr val="FF6600"/>
                </a:solidFill>
              </a:rPr>
              <a:t>ОТЛИЧАТЬСЯ</a:t>
            </a:r>
            <a:r>
              <a:rPr lang="en-US" sz="2600" b="1">
                <a:solidFill>
                  <a:srgbClr val="FF6600"/>
                </a:solidFill>
              </a:rPr>
              <a:t> </a:t>
            </a:r>
            <a:r>
              <a:rPr lang="ru-RU" sz="2600" b="1">
                <a:solidFill>
                  <a:srgbClr val="FF6600"/>
                </a:solidFill>
              </a:rPr>
              <a:t> ВЫГОДНО</a:t>
            </a:r>
            <a:r>
              <a:rPr lang="en-US" sz="2600" b="1">
                <a:solidFill>
                  <a:srgbClr val="FF6600"/>
                </a:solidFill>
              </a:rPr>
              <a:t> </a:t>
            </a:r>
            <a:endParaRPr lang="ru-RU" sz="2600" b="1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29" name="Object 123"/>
          <p:cNvGraphicFramePr>
            <a:graphicFrameLocks noChangeAspect="1"/>
          </p:cNvGraphicFramePr>
          <p:nvPr>
            <p:ph sz="quarter" idx="1"/>
          </p:nvPr>
        </p:nvGraphicFramePr>
        <p:xfrm>
          <a:off x="5688013" y="4376738"/>
          <a:ext cx="2292350" cy="533400"/>
        </p:xfrm>
        <a:graphic>
          <a:graphicData uri="http://schemas.openxmlformats.org/presentationml/2006/ole">
            <p:oleObj spid="_x0000_s71803" name="Visio" r:id="rId3" imgW="2291715" imgH="533019" progId="Visio.Drawing.11">
              <p:embed/>
            </p:oleObj>
          </a:graphicData>
        </a:graphic>
      </p:graphicFrame>
      <p:graphicFrame>
        <p:nvGraphicFramePr>
          <p:cNvPr id="71731" name="Object 124"/>
          <p:cNvGraphicFramePr>
            <a:graphicFrameLocks noChangeAspect="1"/>
          </p:cNvGraphicFramePr>
          <p:nvPr>
            <p:ph sz="quarter" idx="2"/>
          </p:nvPr>
        </p:nvGraphicFramePr>
        <p:xfrm>
          <a:off x="5770563" y="4179888"/>
          <a:ext cx="2446337" cy="1322387"/>
        </p:xfrm>
        <a:graphic>
          <a:graphicData uri="http://schemas.openxmlformats.org/presentationml/2006/ole">
            <p:oleObj spid="_x0000_s71804" name="Visio" r:id="rId4" imgW="2942082" imgH="1589913" progId="Visio.Drawing.11">
              <p:embed/>
            </p:oleObj>
          </a:graphicData>
        </a:graphic>
      </p:graphicFrame>
      <p:sp>
        <p:nvSpPr>
          <p:cNvPr id="71810" name="Заголовок 1"/>
          <p:cNvSpPr>
            <a:spLocks/>
          </p:cNvSpPr>
          <p:nvPr/>
        </p:nvSpPr>
        <p:spPr bwMode="auto">
          <a:xfrm>
            <a:off x="2700338" y="115888"/>
            <a:ext cx="62753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sz="2100" b="1" i="1">
                <a:solidFill>
                  <a:schemeClr val="bg1"/>
                </a:solidFill>
                <a:cs typeface="Arial" charset="0"/>
              </a:rPr>
              <a:t>Исторические вехи компании ФИЛАНКО</a:t>
            </a:r>
          </a:p>
        </p:txBody>
      </p:sp>
      <p:sp>
        <p:nvSpPr>
          <p:cNvPr id="71687" name="Rectangle 1"/>
          <p:cNvSpPr>
            <a:spLocks noChangeArrowheads="1"/>
          </p:cNvSpPr>
          <p:nvPr/>
        </p:nvSpPr>
        <p:spPr bwMode="auto">
          <a:xfrm>
            <a:off x="333375" y="1720850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</a:rPr>
              <a:t> 1999 </a:t>
            </a:r>
            <a:r>
              <a:rPr lang="ru-RU" altLang="ja-JP">
                <a:solidFill>
                  <a:srgbClr val="7F7F7F"/>
                </a:solidFill>
              </a:rPr>
              <a:t>г</a:t>
            </a:r>
            <a:endParaRPr lang="en-US" altLang="ja-JP">
              <a:solidFill>
                <a:srgbClr val="7F7F7F"/>
              </a:solidFill>
            </a:endParaRPr>
          </a:p>
        </p:txBody>
      </p:sp>
      <p:pic>
        <p:nvPicPr>
          <p:cNvPr id="71688" name="Picture 8" descr="logo_hos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93850" y="1720850"/>
            <a:ext cx="125253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9" name="Picture 9" descr="Logo+ci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19238" y="5546725"/>
            <a:ext cx="1139825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0" name="Picture 10" descr="logoы_datahouse_ne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60538" y="2927350"/>
            <a:ext cx="114300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1" name="Picture 11" descr="ФСК_lo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3850" y="5051425"/>
            <a:ext cx="1439863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2" name="Picture 12" descr="logo_domenu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19238" y="4318000"/>
            <a:ext cx="1624012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3" name="Rectangle 1"/>
          <p:cNvSpPr>
            <a:spLocks noChangeArrowheads="1"/>
          </p:cNvSpPr>
          <p:nvPr/>
        </p:nvSpPr>
        <p:spPr bwMode="auto">
          <a:xfrm>
            <a:off x="333375" y="2378075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2003</a:t>
            </a: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г </a:t>
            </a:r>
            <a:endParaRPr lang="en-US" altLang="ja-JP">
              <a:solidFill>
                <a:srgbClr val="7F7F7F"/>
              </a:solidFill>
            </a:endParaRPr>
          </a:p>
        </p:txBody>
      </p:sp>
      <p:pic>
        <p:nvPicPr>
          <p:cNvPr id="71694" name="Picture 14" descr="CityTelecom_ru_new_curv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70025" y="2200275"/>
            <a:ext cx="14335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5" name="Rectangle 1"/>
          <p:cNvSpPr>
            <a:spLocks noChangeArrowheads="1"/>
          </p:cNvSpPr>
          <p:nvPr/>
        </p:nvSpPr>
        <p:spPr bwMode="auto">
          <a:xfrm>
            <a:off x="333375" y="2997200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2006</a:t>
            </a: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г</a:t>
            </a:r>
            <a:endParaRPr lang="en-US" altLang="ja-JP">
              <a:solidFill>
                <a:srgbClr val="7F7F7F"/>
              </a:solidFill>
            </a:endParaRPr>
          </a:p>
        </p:txBody>
      </p:sp>
      <p:sp>
        <p:nvSpPr>
          <p:cNvPr id="71696" name="Rectangle 1"/>
          <p:cNvSpPr>
            <a:spLocks noChangeArrowheads="1"/>
          </p:cNvSpPr>
          <p:nvPr/>
        </p:nvSpPr>
        <p:spPr bwMode="auto">
          <a:xfrm>
            <a:off x="333375" y="4276725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2008</a:t>
            </a: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г</a:t>
            </a:r>
            <a:endParaRPr lang="en-US" altLang="ja-JP">
              <a:solidFill>
                <a:srgbClr val="7F7F7F"/>
              </a:solidFill>
            </a:endParaRPr>
          </a:p>
        </p:txBody>
      </p:sp>
      <p:sp>
        <p:nvSpPr>
          <p:cNvPr id="71697" name="Rectangle 1"/>
          <p:cNvSpPr>
            <a:spLocks noChangeArrowheads="1"/>
          </p:cNvSpPr>
          <p:nvPr/>
        </p:nvSpPr>
        <p:spPr bwMode="auto">
          <a:xfrm>
            <a:off x="342900" y="5135563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2011</a:t>
            </a: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г</a:t>
            </a:r>
            <a:endParaRPr lang="en-US" altLang="ja-JP">
              <a:solidFill>
                <a:srgbClr val="7F7F7F"/>
              </a:solidFill>
            </a:endParaRPr>
          </a:p>
        </p:txBody>
      </p:sp>
      <p:sp>
        <p:nvSpPr>
          <p:cNvPr id="71698" name="Rectangle 1"/>
          <p:cNvSpPr>
            <a:spLocks noChangeArrowheads="1"/>
          </p:cNvSpPr>
          <p:nvPr/>
        </p:nvSpPr>
        <p:spPr bwMode="auto">
          <a:xfrm>
            <a:off x="333375" y="5638800"/>
            <a:ext cx="4022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>
                <a:solidFill>
                  <a:srgbClr val="7F7F7F"/>
                </a:solidFill>
              </a:rPr>
              <a:t>2012</a:t>
            </a: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г  что делать дальше ???</a:t>
            </a:r>
            <a:endParaRPr lang="en-US" altLang="ja-JP">
              <a:solidFill>
                <a:srgbClr val="7F7F7F"/>
              </a:solidFill>
            </a:endParaRPr>
          </a:p>
        </p:txBody>
      </p:sp>
      <p:sp>
        <p:nvSpPr>
          <p:cNvPr id="71699" name="Rectangle 1"/>
          <p:cNvSpPr>
            <a:spLocks noChangeArrowheads="1"/>
          </p:cNvSpPr>
          <p:nvPr/>
        </p:nvSpPr>
        <p:spPr bwMode="auto">
          <a:xfrm>
            <a:off x="611188" y="3414713"/>
            <a:ext cx="3744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 sz="1600">
                <a:solidFill>
                  <a:srgbClr val="7F7F7F"/>
                </a:solidFill>
              </a:rPr>
              <a:t> </a:t>
            </a:r>
            <a:r>
              <a:rPr lang="ru-RU" altLang="ja-JP" sz="1600">
                <a:solidFill>
                  <a:srgbClr val="7F7F7F"/>
                </a:solidFill>
              </a:rPr>
              <a:t>2009</a:t>
            </a:r>
            <a:r>
              <a:rPr lang="en-US" altLang="ja-JP" sz="1600">
                <a:solidFill>
                  <a:srgbClr val="7F7F7F"/>
                </a:solidFill>
              </a:rPr>
              <a:t> </a:t>
            </a:r>
            <a:r>
              <a:rPr lang="ru-RU" altLang="ja-JP" sz="1600">
                <a:solidFill>
                  <a:srgbClr val="7F7F7F"/>
                </a:solidFill>
              </a:rPr>
              <a:t>г второй ДЦ в Мск</a:t>
            </a:r>
            <a:endParaRPr lang="en-US" altLang="ja-JP" sz="1600">
              <a:solidFill>
                <a:srgbClr val="7F7F7F"/>
              </a:solidFill>
            </a:endParaRPr>
          </a:p>
        </p:txBody>
      </p:sp>
      <p:sp>
        <p:nvSpPr>
          <p:cNvPr id="71700" name="Rectangle 1"/>
          <p:cNvSpPr>
            <a:spLocks noChangeArrowheads="1"/>
          </p:cNvSpPr>
          <p:nvPr/>
        </p:nvSpPr>
        <p:spPr bwMode="auto">
          <a:xfrm>
            <a:off x="611188" y="3689350"/>
            <a:ext cx="3744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 sz="1600">
                <a:solidFill>
                  <a:srgbClr val="7F7F7F"/>
                </a:solidFill>
              </a:rPr>
              <a:t> </a:t>
            </a:r>
            <a:r>
              <a:rPr lang="ru-RU" altLang="ja-JP" sz="1600">
                <a:solidFill>
                  <a:srgbClr val="7F7F7F"/>
                </a:solidFill>
              </a:rPr>
              <a:t>2010</a:t>
            </a:r>
            <a:r>
              <a:rPr lang="en-US" altLang="ja-JP" sz="1600">
                <a:solidFill>
                  <a:srgbClr val="7F7F7F"/>
                </a:solidFill>
              </a:rPr>
              <a:t> </a:t>
            </a:r>
            <a:r>
              <a:rPr lang="ru-RU" altLang="ja-JP" sz="1600">
                <a:solidFill>
                  <a:srgbClr val="7F7F7F"/>
                </a:solidFill>
              </a:rPr>
              <a:t>г ДЦ в Спб</a:t>
            </a:r>
            <a:endParaRPr lang="en-US" altLang="ja-JP" sz="1600">
              <a:solidFill>
                <a:srgbClr val="7F7F7F"/>
              </a:solidFill>
            </a:endParaRPr>
          </a:p>
        </p:txBody>
      </p:sp>
      <p:sp>
        <p:nvSpPr>
          <p:cNvPr id="71701" name="Rectangle 1"/>
          <p:cNvSpPr>
            <a:spLocks noChangeArrowheads="1"/>
          </p:cNvSpPr>
          <p:nvPr/>
        </p:nvSpPr>
        <p:spPr bwMode="auto">
          <a:xfrm>
            <a:off x="611188" y="3965575"/>
            <a:ext cx="3744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 sz="1600">
                <a:solidFill>
                  <a:srgbClr val="7F7F7F"/>
                </a:solidFill>
              </a:rPr>
              <a:t> </a:t>
            </a:r>
            <a:r>
              <a:rPr lang="ru-RU" altLang="ja-JP" sz="1600">
                <a:solidFill>
                  <a:srgbClr val="7F7F7F"/>
                </a:solidFill>
              </a:rPr>
              <a:t>2011</a:t>
            </a:r>
            <a:r>
              <a:rPr lang="en-US" altLang="ja-JP" sz="1600">
                <a:solidFill>
                  <a:srgbClr val="7F7F7F"/>
                </a:solidFill>
              </a:rPr>
              <a:t> </a:t>
            </a:r>
            <a:r>
              <a:rPr lang="ru-RU" altLang="ja-JP" sz="1600">
                <a:solidFill>
                  <a:srgbClr val="7F7F7F"/>
                </a:solidFill>
              </a:rPr>
              <a:t>г ДЦ в Красноярске</a:t>
            </a:r>
            <a:endParaRPr lang="en-US" altLang="ja-JP" sz="1600">
              <a:solidFill>
                <a:srgbClr val="7F7F7F"/>
              </a:solidFill>
            </a:endParaRPr>
          </a:p>
        </p:txBody>
      </p:sp>
      <p:sp>
        <p:nvSpPr>
          <p:cNvPr id="71714" name="Text Box 34"/>
          <p:cNvSpPr txBox="1">
            <a:spLocks noChangeArrowheads="1"/>
          </p:cNvSpPr>
          <p:nvPr/>
        </p:nvSpPr>
        <p:spPr bwMode="auto">
          <a:xfrm>
            <a:off x="6994525" y="1223963"/>
            <a:ext cx="2279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Первые км ВОЛС</a:t>
            </a:r>
          </a:p>
        </p:txBody>
      </p:sp>
      <p:graphicFrame>
        <p:nvGraphicFramePr>
          <p:cNvPr id="71740" name="Object 125"/>
          <p:cNvGraphicFramePr>
            <a:graphicFrameLocks noChangeAspect="1"/>
          </p:cNvGraphicFramePr>
          <p:nvPr>
            <p:ph sz="quarter" idx="4"/>
          </p:nvPr>
        </p:nvGraphicFramePr>
        <p:xfrm>
          <a:off x="5327650" y="1928813"/>
          <a:ext cx="2530475" cy="4192587"/>
        </p:xfrm>
        <a:graphic>
          <a:graphicData uri="http://schemas.openxmlformats.org/presentationml/2006/ole">
            <p:oleObj spid="_x0000_s71805" name="Visio" r:id="rId11" imgW="3300984" imgH="5469255" progId="Visio.Drawing.11">
              <p:embed/>
            </p:oleObj>
          </a:graphicData>
        </a:graphic>
      </p:graphicFrame>
      <p:graphicFrame>
        <p:nvGraphicFramePr>
          <p:cNvPr id="71744" name="Object 126"/>
          <p:cNvGraphicFramePr>
            <a:graphicFrameLocks noChangeAspect="1"/>
          </p:cNvGraphicFramePr>
          <p:nvPr/>
        </p:nvGraphicFramePr>
        <p:xfrm>
          <a:off x="3563938" y="1171575"/>
          <a:ext cx="4413250" cy="5159375"/>
        </p:xfrm>
        <a:graphic>
          <a:graphicData uri="http://schemas.openxmlformats.org/presentationml/2006/ole">
            <p:oleObj spid="_x0000_s71806" name="Visio" r:id="rId12" imgW="4730115" imgH="5469255" progId="Visio.Drawing.11">
              <p:embed/>
            </p:oleObj>
          </a:graphicData>
        </a:graphic>
      </p:graphicFrame>
      <p:graphicFrame>
        <p:nvGraphicFramePr>
          <p:cNvPr id="71746" name="Object 127"/>
          <p:cNvGraphicFramePr>
            <a:graphicFrameLocks noChangeAspect="1"/>
          </p:cNvGraphicFramePr>
          <p:nvPr/>
        </p:nvGraphicFramePr>
        <p:xfrm>
          <a:off x="7396163" y="3363913"/>
          <a:ext cx="1747837" cy="1071562"/>
        </p:xfrm>
        <a:graphic>
          <a:graphicData uri="http://schemas.openxmlformats.org/presentationml/2006/ole">
            <p:oleObj spid="_x0000_s71807" name="Visio" r:id="rId13" imgW="2506980" imgH="1326642" progId="Visio.Drawing.11">
              <p:embed/>
            </p:oleObj>
          </a:graphicData>
        </a:graphic>
      </p:graphicFrame>
      <p:sp>
        <p:nvSpPr>
          <p:cNvPr id="71747" name="Rectangle 1"/>
          <p:cNvSpPr>
            <a:spLocks noChangeArrowheads="1"/>
          </p:cNvSpPr>
          <p:nvPr/>
        </p:nvSpPr>
        <p:spPr bwMode="auto">
          <a:xfrm>
            <a:off x="342900" y="4684713"/>
            <a:ext cx="26908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2011 г</a:t>
            </a: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 sz="1600">
                <a:solidFill>
                  <a:srgbClr val="7F7F7F"/>
                </a:solidFill>
              </a:rPr>
              <a:t> узел в Киеве</a:t>
            </a:r>
            <a:r>
              <a:rPr lang="ru-RU" altLang="ja-JP">
                <a:solidFill>
                  <a:srgbClr val="7F7F7F"/>
                </a:solidFill>
              </a:rPr>
              <a:t> </a:t>
            </a:r>
            <a:endParaRPr lang="en-US" altLang="ja-JP">
              <a:solidFill>
                <a:srgbClr val="7F7F7F"/>
              </a:solidFill>
            </a:endParaRPr>
          </a:p>
        </p:txBody>
      </p:sp>
      <p:graphicFrame>
        <p:nvGraphicFramePr>
          <p:cNvPr id="71748" name="Object 128"/>
          <p:cNvGraphicFramePr>
            <a:graphicFrameLocks noChangeAspect="1"/>
          </p:cNvGraphicFramePr>
          <p:nvPr/>
        </p:nvGraphicFramePr>
        <p:xfrm>
          <a:off x="2846388" y="1346200"/>
          <a:ext cx="5108575" cy="4686300"/>
        </p:xfrm>
        <a:graphic>
          <a:graphicData uri="http://schemas.openxmlformats.org/presentationml/2006/ole">
            <p:oleObj spid="_x0000_s71808" name="Visio" r:id="rId14" imgW="5990082" imgH="5469255" progId="Visio.Drawing.11">
              <p:embed/>
            </p:oleObj>
          </a:graphicData>
        </a:graphic>
      </p:graphicFrame>
      <p:sp>
        <p:nvSpPr>
          <p:cNvPr id="71749" name="Rectangle 1"/>
          <p:cNvSpPr>
            <a:spLocks noChangeArrowheads="1"/>
          </p:cNvSpPr>
          <p:nvPr/>
        </p:nvSpPr>
        <p:spPr bwMode="auto">
          <a:xfrm>
            <a:off x="333375" y="5638800"/>
            <a:ext cx="325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2012</a:t>
            </a:r>
            <a:r>
              <a:rPr lang="en-US" altLang="ja-JP">
                <a:solidFill>
                  <a:srgbClr val="7F7F7F"/>
                </a:solidFill>
              </a:rPr>
              <a:t> </a:t>
            </a:r>
            <a:r>
              <a:rPr lang="ru-RU" altLang="ja-JP">
                <a:solidFill>
                  <a:srgbClr val="7F7F7F"/>
                </a:solidFill>
              </a:rPr>
              <a:t>г</a:t>
            </a:r>
            <a:endParaRPr lang="en-US" altLang="ja-JP">
              <a:solidFill>
                <a:srgbClr val="7F7F7F"/>
              </a:solidFill>
            </a:endParaRPr>
          </a:p>
        </p:txBody>
      </p:sp>
      <p:sp>
        <p:nvSpPr>
          <p:cNvPr id="71750" name="Text Box 70"/>
          <p:cNvSpPr txBox="1">
            <a:spLocks noChangeArrowheads="1"/>
          </p:cNvSpPr>
          <p:nvPr/>
        </p:nvSpPr>
        <p:spPr bwMode="auto">
          <a:xfrm>
            <a:off x="7396163" y="1346200"/>
            <a:ext cx="227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AS29076</a:t>
            </a:r>
            <a:endParaRPr lang="ru-RU"/>
          </a:p>
        </p:txBody>
      </p:sp>
      <p:graphicFrame>
        <p:nvGraphicFramePr>
          <p:cNvPr id="71752" name="Object 129"/>
          <p:cNvGraphicFramePr>
            <a:graphicFrameLocks noChangeAspect="1"/>
          </p:cNvGraphicFramePr>
          <p:nvPr/>
        </p:nvGraphicFramePr>
        <p:xfrm>
          <a:off x="5664200" y="3746500"/>
          <a:ext cx="2659063" cy="1793875"/>
        </p:xfrm>
        <a:graphic>
          <a:graphicData uri="http://schemas.openxmlformats.org/presentationml/2006/ole">
            <p:oleObj spid="_x0000_s71809" name="Visio" r:id="rId15" imgW="2960370" imgH="1900809" progId="Visio.Drawing.11">
              <p:embed/>
            </p:oleObj>
          </a:graphicData>
        </a:graphic>
      </p:graphicFrame>
      <p:sp>
        <p:nvSpPr>
          <p:cNvPr id="71830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1831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71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7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71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71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7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71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71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7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71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7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7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7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7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7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71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7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1" dur="5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7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  <p:bldP spid="71693" grpId="0"/>
      <p:bldP spid="71695" grpId="0"/>
      <p:bldP spid="71696" grpId="0"/>
      <p:bldP spid="71697" grpId="0"/>
      <p:bldP spid="71698" grpId="0"/>
      <p:bldP spid="71698" grpId="1"/>
      <p:bldP spid="71699" grpId="0"/>
      <p:bldP spid="71700" grpId="0"/>
      <p:bldP spid="71701" grpId="0"/>
      <p:bldP spid="71714" grpId="0"/>
      <p:bldP spid="71714" grpId="1"/>
      <p:bldP spid="71747" grpId="0"/>
      <p:bldP spid="71749" grpId="0"/>
      <p:bldP spid="717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Заголовок 1"/>
          <p:cNvSpPr>
            <a:spLocks/>
          </p:cNvSpPr>
          <p:nvPr/>
        </p:nvSpPr>
        <p:spPr bwMode="auto">
          <a:xfrm>
            <a:off x="2376488" y="115888"/>
            <a:ext cx="659923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sz="2100" b="1" i="1">
                <a:solidFill>
                  <a:schemeClr val="bg1"/>
                </a:solidFill>
                <a:cs typeface="Arial" charset="0"/>
              </a:rPr>
              <a:t>Причины появления проекта </a:t>
            </a:r>
            <a:r>
              <a:rPr lang="en-US" sz="2100" b="1" i="1">
                <a:solidFill>
                  <a:schemeClr val="bg1"/>
                </a:solidFill>
                <a:cs typeface="Arial" charset="0"/>
              </a:rPr>
              <a:t>Cloud-IX.net</a:t>
            </a:r>
            <a:endParaRPr lang="ru-RU" sz="2100" b="1" i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2706" name="Rectangle 1"/>
          <p:cNvSpPr>
            <a:spLocks noChangeArrowheads="1"/>
          </p:cNvSpPr>
          <p:nvPr/>
        </p:nvSpPr>
        <p:spPr bwMode="auto">
          <a:xfrm>
            <a:off x="406400" y="2208213"/>
            <a:ext cx="835342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b="1">
                <a:solidFill>
                  <a:srgbClr val="FF6600"/>
                </a:solidFill>
                <a:cs typeface="Arial" charset="0"/>
              </a:rPr>
              <a:t>Причины появления  </a:t>
            </a:r>
            <a:r>
              <a:rPr lang="en-US" altLang="ja-JP" b="1">
                <a:solidFill>
                  <a:srgbClr val="FF6600"/>
                </a:solidFill>
                <a:cs typeface="Arial" charset="0"/>
              </a:rPr>
              <a:t>Cloud-IX.net</a:t>
            </a:r>
            <a:r>
              <a:rPr lang="ru-RU" altLang="ja-JP" b="1">
                <a:solidFill>
                  <a:srgbClr val="FF6600"/>
                </a:solidFill>
                <a:cs typeface="Arial" charset="0"/>
              </a:rPr>
              <a:t>: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endParaRPr lang="ru-RU" altLang="ja-JP" b="1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Внутренний рост трафика в сети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CityTelecom.ru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Необходимость модернизации ядра и магистрального оборудования сети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CityTelecom.ru </a:t>
            </a:r>
            <a:endParaRPr lang="ru-RU" altLang="ja-JP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Падение стоимости за 1Мбит\с на услугу 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IP-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транзит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Необходимость выхода на  операторский рынок  с новым продуктом</a:t>
            </a:r>
          </a:p>
        </p:txBody>
      </p:sp>
      <p:sp>
        <p:nvSpPr>
          <p:cNvPr id="72707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2708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115888"/>
            <a:ext cx="6275387" cy="649287"/>
          </a:xfrm>
        </p:spPr>
        <p:txBody>
          <a:bodyPr/>
          <a:lstStyle/>
          <a:p>
            <a:pPr algn="r"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Как родилась идея </a:t>
            </a:r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Cloud-IX.net</a:t>
            </a:r>
            <a:endParaRPr lang="ru-RU" sz="2100" b="1" i="1" smtClean="0">
              <a:solidFill>
                <a:schemeClr val="bg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73730" name="Rectangle 1"/>
          <p:cNvSpPr>
            <a:spLocks noChangeArrowheads="1"/>
          </p:cNvSpPr>
          <p:nvPr/>
        </p:nvSpPr>
        <p:spPr bwMode="auto">
          <a:xfrm>
            <a:off x="395288" y="1779588"/>
            <a:ext cx="8353425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altLang="ja-JP">
                <a:solidFill>
                  <a:srgbClr val="7F7F7F"/>
                </a:solidFill>
                <a:cs typeface="Arial" charset="0"/>
              </a:rPr>
              <a:t>Международная сеть обмена трафиком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Cloud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-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IX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.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net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и сеть провайдеро-независимых дата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-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центров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DataHouse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–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два проекта, реализующих принципы сетевой нейтральности.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ru-RU" altLang="ja-JP" b="1">
              <a:solidFill>
                <a:srgbClr val="FF6600"/>
              </a:solidFill>
              <a:cs typeface="Arial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altLang="ja-JP" b="1">
                <a:solidFill>
                  <a:srgbClr val="FF6600"/>
                </a:solidFill>
                <a:cs typeface="Arial" charset="0"/>
              </a:rPr>
              <a:t>Cloud-IX.net</a:t>
            </a:r>
            <a:r>
              <a:rPr lang="ru-RU" altLang="ja-JP">
                <a:solidFill>
                  <a:srgbClr val="595959"/>
                </a:solidFill>
                <a:cs typeface="Arial" charset="0"/>
              </a:rPr>
              <a:t> </a:t>
            </a:r>
            <a:r>
              <a:rPr lang="en-US" altLang="ja-JP">
                <a:solidFill>
                  <a:srgbClr val="595959"/>
                </a:solidFill>
                <a:cs typeface="Arial" charset="0"/>
              </a:rPr>
              <a:t>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–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распределенная сеть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Internet Exchanges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,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объединяющая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в себе IP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-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c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ети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России, Украины,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Казахстана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(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скоро), Белоруссии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(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скоро)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и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Европы в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единое целое.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ru-RU" altLang="ja-JP">
              <a:solidFill>
                <a:srgbClr val="595959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b="1">
                <a:solidFill>
                  <a:srgbClr val="92D050"/>
                </a:solidFill>
                <a:cs typeface="Arial" charset="0"/>
              </a:rPr>
              <a:t>D</a:t>
            </a:r>
            <a:r>
              <a:rPr lang="en-US" altLang="ja-JP" b="1">
                <a:solidFill>
                  <a:srgbClr val="92D050"/>
                </a:solidFill>
                <a:cs typeface="Arial" charset="0"/>
              </a:rPr>
              <a:t>ataHouse</a:t>
            </a:r>
            <a:r>
              <a:rPr lang="ru-RU" altLang="ja-JP" b="1">
                <a:solidFill>
                  <a:srgbClr val="92D050"/>
                </a:solidFill>
                <a:cs typeface="Arial" charset="0"/>
              </a:rPr>
              <a:t>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–</a:t>
            </a:r>
            <a:r>
              <a:rPr lang="ru-RU" altLang="ja-JP" b="1">
                <a:solidFill>
                  <a:srgbClr val="92D050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это собственные провайдеро-независимые технологические площадки, создаваемые в большинстве городов, в которых оказываются сервисы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Cloud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-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IX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.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net.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endParaRPr lang="ru-RU" altLang="ja-JP">
              <a:solidFill>
                <a:srgbClr val="595959"/>
              </a:solidFill>
              <a:cs typeface="Arial" charset="0"/>
            </a:endParaRPr>
          </a:p>
        </p:txBody>
      </p:sp>
      <p:sp>
        <p:nvSpPr>
          <p:cNvPr id="73731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3732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115888"/>
            <a:ext cx="6275387" cy="649287"/>
          </a:xfrm>
        </p:spPr>
        <p:txBody>
          <a:bodyPr/>
          <a:lstStyle/>
          <a:p>
            <a:pPr algn="r"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Стратегия проекта </a:t>
            </a:r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Cloud-IX.net</a:t>
            </a:r>
            <a:endParaRPr lang="ru-RU" sz="2100" b="1" i="1" smtClean="0">
              <a:solidFill>
                <a:schemeClr val="bg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74754" name="Rectangle 1"/>
          <p:cNvSpPr>
            <a:spLocks noChangeArrowheads="1"/>
          </p:cNvSpPr>
          <p:nvPr/>
        </p:nvSpPr>
        <p:spPr bwMode="auto">
          <a:xfrm>
            <a:off x="406400" y="2097088"/>
            <a:ext cx="835342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b="1">
                <a:solidFill>
                  <a:srgbClr val="FF6600"/>
                </a:solidFill>
                <a:cs typeface="Arial" charset="0"/>
              </a:rPr>
              <a:t>Стратегически</a:t>
            </a:r>
            <a:r>
              <a:rPr lang="en-US" altLang="ja-JP" b="1">
                <a:solidFill>
                  <a:srgbClr val="FF6600"/>
                </a:solidFill>
                <a:cs typeface="Arial" charset="0"/>
              </a:rPr>
              <a:t>e</a:t>
            </a:r>
            <a:r>
              <a:rPr lang="ru-RU" altLang="ja-JP" b="1">
                <a:solidFill>
                  <a:srgbClr val="FF6600"/>
                </a:solidFill>
                <a:cs typeface="Arial" charset="0"/>
              </a:rPr>
              <a:t> цели </a:t>
            </a:r>
            <a:r>
              <a:rPr lang="en-US" altLang="ja-JP" b="1">
                <a:solidFill>
                  <a:srgbClr val="FF6600"/>
                </a:solidFill>
                <a:cs typeface="Arial" charset="0"/>
              </a:rPr>
              <a:t>Cloud-IX.net</a:t>
            </a:r>
            <a:r>
              <a:rPr lang="ru-RU" altLang="ja-JP" b="1">
                <a:solidFill>
                  <a:srgbClr val="FF6600"/>
                </a:solidFill>
                <a:cs typeface="Arial" charset="0"/>
              </a:rPr>
              <a:t>: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endParaRPr lang="ru-RU" altLang="ja-JP" b="1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Распространение принципов нейтральности на всей территории оказания услуг.</a:t>
            </a:r>
            <a:endParaRPr lang="en-US" altLang="ja-JP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Д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ецентрализация трафика, сосредоточенного в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крупных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городах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,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 таких как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Киев,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Москва, Санкт-Петербург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в сторону региональных центров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.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en-US" altLang="ja-JP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Р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азвитие статистических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,</a:t>
            </a:r>
            <a:r>
              <a:rPr lang="en-US" altLang="ja-JP">
                <a:solidFill>
                  <a:srgbClr val="7F7F7F"/>
                </a:solidFill>
                <a:cs typeface="Arial" charset="0"/>
              </a:rPr>
              <a:t> аналитических инструментов</a:t>
            </a:r>
            <a:r>
              <a:rPr lang="ru-RU" altLang="ja-JP">
                <a:solidFill>
                  <a:srgbClr val="7F7F7F"/>
                </a:solidFill>
                <a:cs typeface="Arial" charset="0"/>
              </a:rPr>
              <a:t> и объединения их в единую систему для всех проектов ГК ФИЛАНКО. </a:t>
            </a:r>
          </a:p>
        </p:txBody>
      </p:sp>
      <p:sp>
        <p:nvSpPr>
          <p:cNvPr id="74755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4756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87563" y="115888"/>
            <a:ext cx="6553200" cy="649287"/>
          </a:xfrm>
        </p:spPr>
        <p:txBody>
          <a:bodyPr/>
          <a:lstStyle/>
          <a:p>
            <a:pPr algn="r"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Карта развития сети </a:t>
            </a:r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Cloud-IX.net </a:t>
            </a:r>
            <a:endParaRPr lang="ru-RU" sz="2100" b="1" i="1" smtClean="0">
              <a:solidFill>
                <a:schemeClr val="bg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75778" name="Picture 3" descr="C:\Users\Design\Desktop\map_485_2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88" y="1616075"/>
            <a:ext cx="8374062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5780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115888"/>
            <a:ext cx="6275387" cy="649287"/>
          </a:xfrm>
        </p:spPr>
        <p:txBody>
          <a:bodyPr/>
          <a:lstStyle/>
          <a:p>
            <a:pPr algn="r"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Сервисы </a:t>
            </a:r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Cloud-IX.net </a:t>
            </a:r>
            <a:endParaRPr lang="ru-RU" sz="2100" b="1" i="1" smtClean="0">
              <a:solidFill>
                <a:schemeClr val="bg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76802" name="Rectangle 1"/>
          <p:cNvSpPr>
            <a:spLocks noChangeArrowheads="1"/>
          </p:cNvSpPr>
          <p:nvPr/>
        </p:nvSpPr>
        <p:spPr bwMode="auto">
          <a:xfrm>
            <a:off x="395288" y="1803400"/>
            <a:ext cx="6192837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en-US" altLang="ja-JP" sz="2000" b="1">
                <a:solidFill>
                  <a:srgbClr val="FF6600"/>
                </a:solidFill>
                <a:ea typeface="ＭＳ 明朝" charset="-128"/>
                <a:cs typeface="Arial" charset="0"/>
              </a:rPr>
              <a:t>Cloud-IX.net </a:t>
            </a:r>
            <a:r>
              <a:rPr lang="ru-RU" altLang="ja-JP" sz="2000" b="1">
                <a:solidFill>
                  <a:srgbClr val="FF6600"/>
                </a:solidFill>
                <a:ea typeface="ＭＳ 明朝" charset="-128"/>
                <a:cs typeface="Arial" charset="0"/>
              </a:rPr>
              <a:t> - четыре базовых сервиса: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endParaRPr lang="ru-RU" altLang="ja-JP" sz="2000" b="1">
              <a:solidFill>
                <a:srgbClr val="FF6600"/>
              </a:solidFill>
              <a:ea typeface="ＭＳ 明朝" charset="-128"/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</a:t>
            </a:r>
            <a:r>
              <a:rPr lang="en-US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Cloud Basic</a:t>
            </a:r>
            <a:r>
              <a:rPr lang="en-US" altLang="ja-JP">
                <a:solidFill>
                  <a:srgbClr val="FF6600"/>
                </a:solidFill>
                <a:ea typeface="ＭＳ 明朝" charset="-128"/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и </a:t>
            </a:r>
            <a:r>
              <a:rPr lang="en-US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Cloud Pro</a:t>
            </a: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– сервисы базового (локального) и глобального 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Internet Exchange.</a:t>
            </a:r>
            <a:endParaRPr lang="ru-RU" altLang="ja-JP">
              <a:solidFill>
                <a:srgbClr val="7F7F7F"/>
              </a:solidFill>
              <a:ea typeface="ＭＳ 明朝" charset="-128"/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</a:t>
            </a:r>
            <a:r>
              <a:rPr lang="en-US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Cloud IPTV </a:t>
            </a: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(скоро)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–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независимый поставщик 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IPTV multicast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сигнала.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</a:t>
            </a:r>
            <a:r>
              <a:rPr lang="en-US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Cloud CDN</a:t>
            </a: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(скоро)</a:t>
            </a:r>
            <a:r>
              <a:rPr lang="en-US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–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 российска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я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национальная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 Content Delivery Network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, построенная на базе инфраструктуры 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DataHouse.ru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Ø"/>
            </a:pP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Cloud </a:t>
            </a:r>
            <a:r>
              <a:rPr lang="en-US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Uptime</a:t>
            </a:r>
            <a:r>
              <a:rPr lang="ru-RU" altLang="ja-JP" b="1">
                <a:solidFill>
                  <a:srgbClr val="FF6600"/>
                </a:solidFill>
                <a:ea typeface="ＭＳ 明朝" charset="-128"/>
                <a:cs typeface="Arial" charset="0"/>
              </a:rPr>
              <a:t> (скоро)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–</a:t>
            </a:r>
            <a:r>
              <a:rPr lang="en-US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 </a:t>
            </a:r>
            <a:r>
              <a:rPr lang="ru-RU" altLang="ja-JP">
                <a:solidFill>
                  <a:srgbClr val="7F7F7F"/>
                </a:solidFill>
                <a:ea typeface="ＭＳ 明朝" charset="-128"/>
                <a:cs typeface="Arial" charset="0"/>
              </a:rPr>
              <a:t>глобальная система мониторинга и измерений.</a:t>
            </a:r>
          </a:p>
        </p:txBody>
      </p:sp>
      <p:pic>
        <p:nvPicPr>
          <p:cNvPr id="76803" name="Picture 5" descr="Z:\Отдел маркетинга\Общая папка\CLOUD-IX\Презентация\Рисунки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1698625"/>
            <a:ext cx="2338387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6805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115888"/>
            <a:ext cx="6275387" cy="649287"/>
          </a:xfrm>
        </p:spPr>
        <p:txBody>
          <a:bodyPr/>
          <a:lstStyle/>
          <a:p>
            <a:pPr algn="r"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</a:t>
            </a:r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loud Internet Exchange</a:t>
            </a:r>
            <a:endParaRPr lang="ru-RU" sz="2100" b="1" i="1" smtClean="0">
              <a:solidFill>
                <a:schemeClr val="bg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77826" name="Rectangle 1"/>
          <p:cNvSpPr>
            <a:spLocks noChangeArrowheads="1"/>
          </p:cNvSpPr>
          <p:nvPr/>
        </p:nvSpPr>
        <p:spPr bwMode="auto">
          <a:xfrm>
            <a:off x="395288" y="1720850"/>
            <a:ext cx="8208962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Cloud-IX </a:t>
            </a:r>
            <a:r>
              <a:rPr lang="en-US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Basic </a:t>
            </a:r>
            <a:r>
              <a:rPr lang="ru-RU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– первый базовый элемент сервиса </a:t>
            </a:r>
            <a:r>
              <a:rPr lang="en-US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Cloud Internet Exchange.</a:t>
            </a:r>
            <a:endParaRPr lang="ru-RU" altLang="ja-JP" sz="1500">
              <a:solidFill>
                <a:srgbClr val="FF6600"/>
              </a:solidFill>
              <a:ea typeface="ＭＳ 明朝" charset="-128"/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500">
                <a:solidFill>
                  <a:srgbClr val="7F7F7F"/>
                </a:solidFill>
                <a:ea typeface="ＭＳ 明朝" charset="-128"/>
                <a:cs typeface="Arial" charset="0"/>
              </a:rPr>
              <a:t>Принципиальное отличие </a:t>
            </a:r>
            <a:r>
              <a:rPr lang="en-US" altLang="ja-JP" sz="1500">
                <a:solidFill>
                  <a:srgbClr val="7F7F7F"/>
                </a:solidFill>
                <a:ea typeface="ＭＳ 明朝" charset="-128"/>
                <a:cs typeface="Arial" charset="0"/>
              </a:rPr>
              <a:t>Cloud-IX.net</a:t>
            </a:r>
            <a:r>
              <a:rPr lang="ru-RU" altLang="ja-JP" sz="1500">
                <a:solidFill>
                  <a:srgbClr val="7F7F7F"/>
                </a:solidFill>
                <a:ea typeface="ＭＳ 明朝" charset="-128"/>
                <a:cs typeface="Arial" charset="0"/>
              </a:rPr>
              <a:t> от других локальных точек обмена: в каждом городе локальный трафик всех операторов, включенных в сервис, бесплатен независимо от его объема.</a:t>
            </a:r>
            <a:endParaRPr lang="en-US" altLang="ja-JP" sz="1500">
              <a:solidFill>
                <a:srgbClr val="7F7F7F"/>
              </a:solidFill>
              <a:ea typeface="ＭＳ 明朝" charset="-128"/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endParaRPr lang="en-US" altLang="ja-JP" sz="1500">
              <a:solidFill>
                <a:srgbClr val="7F7F7F"/>
              </a:solidFill>
              <a:ea typeface="ＭＳ 明朝" charset="-128"/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Cloud - IX </a:t>
            </a:r>
            <a:r>
              <a:rPr lang="en-US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Pro</a:t>
            </a:r>
            <a:r>
              <a:rPr lang="ru-RU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 – второй, основной элемент сервиса </a:t>
            </a:r>
            <a:r>
              <a:rPr lang="en-US" altLang="ja-JP" sz="1500" b="1">
                <a:solidFill>
                  <a:srgbClr val="FF6600"/>
                </a:solidFill>
                <a:ea typeface="ＭＳ 明朝" charset="-128"/>
                <a:cs typeface="Arial" charset="0"/>
              </a:rPr>
              <a:t>Cloud Internet Exchange.</a:t>
            </a:r>
            <a:endParaRPr lang="ru-RU" altLang="ja-JP" sz="1500">
              <a:solidFill>
                <a:srgbClr val="FF6600"/>
              </a:solidFill>
              <a:ea typeface="ＭＳ 明朝" charset="-128"/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500">
                <a:solidFill>
                  <a:srgbClr val="7F7F7F"/>
                </a:solidFill>
                <a:ea typeface="ＭＳ 明朝" charset="-128"/>
                <a:cs typeface="Arial" charset="0"/>
              </a:rPr>
              <a:t>В Cloud Internet Exchange не существует как такового выделенного центрального узла. Оператор, включившийся в сервис Cloud-IX Pro в любом из городов, указанных на карте сети, получает доступ ко всему облаку включенных операторов и сервисов Cloud-IX.net, как будто все включения находятся в одной локальной точке по единой цене.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endParaRPr lang="ru-RU" altLang="ja-JP" sz="1500">
              <a:solidFill>
                <a:srgbClr val="7F7F7F"/>
              </a:solidFill>
              <a:ea typeface="ＭＳ 明朝" charset="-128"/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500">
                <a:solidFill>
                  <a:srgbClr val="7F7F7F"/>
                </a:solidFill>
                <a:ea typeface="ＭＳ 明朝" charset="-128"/>
                <a:cs typeface="Arial" charset="0"/>
              </a:rPr>
              <a:t>Помимо собственного внутрисетевого трафика AS29076 и трафика Cloud Basic, операторы получат доступ ко всем крупнейшим точкам концентрации трафика, таким как: MSK-IX, SPB-IX, DE-CIX, LINX, AMS-IX, DTEL, UA.IX, VK.COM, MAIL.RU и другие.</a:t>
            </a:r>
            <a:r>
              <a:rPr lang="ru-RU" altLang="ja-JP">
                <a:ea typeface="ＭＳ 明朝" charset="-128"/>
                <a:cs typeface="Arial" charset="0"/>
              </a:rPr>
              <a:t> </a:t>
            </a:r>
            <a:endParaRPr lang="en-US" altLang="ja-JP" sz="1500">
              <a:solidFill>
                <a:srgbClr val="7F7F7F"/>
              </a:solidFill>
              <a:ea typeface="ＭＳ 明朝" charset="-128"/>
              <a:cs typeface="Arial" charset="0"/>
            </a:endParaRPr>
          </a:p>
        </p:txBody>
      </p:sp>
      <p:sp>
        <p:nvSpPr>
          <p:cNvPr id="77827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7828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Заголовок 1"/>
          <p:cNvSpPr>
            <a:spLocks noGrp="1"/>
          </p:cNvSpPr>
          <p:nvPr>
            <p:ph type="title"/>
          </p:nvPr>
        </p:nvSpPr>
        <p:spPr>
          <a:xfrm>
            <a:off x="2195513" y="115888"/>
            <a:ext cx="7092950" cy="649287"/>
          </a:xfrm>
        </p:spPr>
        <p:txBody>
          <a:bodyPr/>
          <a:lstStyle/>
          <a:p>
            <a:pPr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Общая схема построения сети </a:t>
            </a:r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Cloud-IX</a:t>
            </a:r>
            <a:endParaRPr lang="ru-RU" sz="2100" b="1" i="1" smtClean="0">
              <a:solidFill>
                <a:schemeClr val="bg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pic>
        <p:nvPicPr>
          <p:cNvPr id="78850" name="Picture 25" descr="&amp;Scy;&amp;khcy;&amp;iecy;&amp;mcy;&amp;acy; &amp;rcy;&amp;acy;&amp;bcy;&amp;ocy;&amp;tcy;&amp;ycy; &amp;scy;&amp;iecy;&amp;t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450" y="1366838"/>
            <a:ext cx="72771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78852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Заголовок 1"/>
          <p:cNvSpPr>
            <a:spLocks noGrp="1"/>
          </p:cNvSpPr>
          <p:nvPr>
            <p:ph type="title"/>
          </p:nvPr>
        </p:nvSpPr>
        <p:spPr>
          <a:xfrm>
            <a:off x="2005013" y="115888"/>
            <a:ext cx="6635750" cy="792162"/>
          </a:xfrm>
        </p:spPr>
        <p:txBody>
          <a:bodyPr/>
          <a:lstStyle/>
          <a:p>
            <a:pPr algn="r"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Классическая архитектура построения точки обмена трафиком</a:t>
            </a:r>
            <a:r>
              <a:rPr lang="en-US" sz="2100" b="1" i="1" smtClean="0">
                <a:solidFill>
                  <a:schemeClr val="bg1"/>
                </a:solidFill>
                <a:latin typeface="Georgia" pitchFamily="18" charset="0"/>
                <a:ea typeface="ＭＳ Ｐゴシック" charset="-128"/>
              </a:rPr>
              <a:t> </a:t>
            </a:r>
            <a:endParaRPr lang="ru-RU" sz="2100" b="1" i="1" smtClean="0">
              <a:solidFill>
                <a:schemeClr val="bg1"/>
              </a:solidFill>
              <a:latin typeface="Georgia" pitchFamily="18" charset="0"/>
              <a:ea typeface="ＭＳ Ｐゴシック" charset="-128"/>
            </a:endParaRPr>
          </a:p>
        </p:txBody>
      </p:sp>
      <p:sp>
        <p:nvSpPr>
          <p:cNvPr id="3167" name="Text Box 17"/>
          <p:cNvSpPr txBox="1">
            <a:spLocks noChangeArrowheads="1"/>
          </p:cNvSpPr>
          <p:nvPr/>
        </p:nvSpPr>
        <p:spPr bwMode="auto">
          <a:xfrm>
            <a:off x="3375025" y="3192463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SW</a:t>
            </a:r>
            <a:endParaRPr lang="ru-RU" sz="1400">
              <a:solidFill>
                <a:schemeClr val="bg1"/>
              </a:solidFill>
            </a:endParaRPr>
          </a:p>
        </p:txBody>
      </p:sp>
      <p:graphicFrame>
        <p:nvGraphicFramePr>
          <p:cNvPr id="3161" name="Object 89"/>
          <p:cNvGraphicFramePr>
            <a:graphicFrameLocks noChangeAspect="1"/>
          </p:cNvGraphicFramePr>
          <p:nvPr/>
        </p:nvGraphicFramePr>
        <p:xfrm>
          <a:off x="3743325" y="3497263"/>
          <a:ext cx="928688" cy="485775"/>
        </p:xfrm>
        <a:graphic>
          <a:graphicData uri="http://schemas.openxmlformats.org/presentationml/2006/ole">
            <p:oleObj spid="_x0000_s3161" name="Visio" r:id="rId3" imgW="778500" imgH="406800" progId="Visio.Drawing.11">
              <p:embed/>
            </p:oleObj>
          </a:graphicData>
        </a:graphic>
      </p:graphicFrame>
      <p:graphicFrame>
        <p:nvGraphicFramePr>
          <p:cNvPr id="3162" name="Object 90"/>
          <p:cNvGraphicFramePr>
            <a:graphicFrameLocks noChangeAspect="1"/>
          </p:cNvGraphicFramePr>
          <p:nvPr/>
        </p:nvGraphicFramePr>
        <p:xfrm>
          <a:off x="5688013" y="2513013"/>
          <a:ext cx="339725" cy="519112"/>
        </p:xfrm>
        <a:graphic>
          <a:graphicData uri="http://schemas.openxmlformats.org/presentationml/2006/ole">
            <p:oleObj spid="_x0000_s3162" name="Visio" r:id="rId4" imgW="339300" imgH="519300" progId="Visio.Drawing.11">
              <p:embed/>
            </p:oleObj>
          </a:graphicData>
        </a:graphic>
      </p:graphicFrame>
      <p:graphicFrame>
        <p:nvGraphicFramePr>
          <p:cNvPr id="3163" name="Object 91"/>
          <p:cNvGraphicFramePr>
            <a:graphicFrameLocks noChangeAspect="1"/>
          </p:cNvGraphicFramePr>
          <p:nvPr/>
        </p:nvGraphicFramePr>
        <p:xfrm>
          <a:off x="6027738" y="2513013"/>
          <a:ext cx="339725" cy="519112"/>
        </p:xfrm>
        <a:graphic>
          <a:graphicData uri="http://schemas.openxmlformats.org/presentationml/2006/ole">
            <p:oleObj spid="_x0000_s3163" name="Visio" r:id="rId5" imgW="339300" imgH="519300" progId="Visio.Drawing.11">
              <p:embed/>
            </p:oleObj>
          </a:graphicData>
        </a:graphic>
      </p:graphicFrame>
      <p:sp>
        <p:nvSpPr>
          <p:cNvPr id="3168" name="Line 30"/>
          <p:cNvSpPr>
            <a:spLocks noChangeShapeType="1"/>
          </p:cNvSpPr>
          <p:nvPr/>
        </p:nvSpPr>
        <p:spPr bwMode="auto">
          <a:xfrm>
            <a:off x="4608513" y="3681413"/>
            <a:ext cx="122396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69" name="Line 31"/>
          <p:cNvSpPr>
            <a:spLocks noChangeShapeType="1"/>
          </p:cNvSpPr>
          <p:nvPr/>
        </p:nvSpPr>
        <p:spPr bwMode="auto">
          <a:xfrm>
            <a:off x="5832475" y="2987675"/>
            <a:ext cx="0" cy="69373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0" name="Line 32"/>
          <p:cNvSpPr>
            <a:spLocks noChangeShapeType="1"/>
          </p:cNvSpPr>
          <p:nvPr/>
        </p:nvSpPr>
        <p:spPr bwMode="auto">
          <a:xfrm>
            <a:off x="4535488" y="3789363"/>
            <a:ext cx="165735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1" name="Line 33"/>
          <p:cNvSpPr>
            <a:spLocks noChangeShapeType="1"/>
          </p:cNvSpPr>
          <p:nvPr/>
        </p:nvSpPr>
        <p:spPr bwMode="auto">
          <a:xfrm>
            <a:off x="6192838" y="2987675"/>
            <a:ext cx="0" cy="80168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2" name="Text Box 34"/>
          <p:cNvSpPr txBox="1">
            <a:spLocks noChangeArrowheads="1"/>
          </p:cNvSpPr>
          <p:nvPr/>
        </p:nvSpPr>
        <p:spPr bwMode="auto">
          <a:xfrm>
            <a:off x="215900" y="5300663"/>
            <a:ext cx="43195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 SW</a:t>
            </a:r>
            <a:r>
              <a:rPr lang="en-US" sz="1200"/>
              <a:t> - Switch Layer 2 ( Juniper 4500 / Extreme X670 )</a:t>
            </a:r>
            <a:endParaRPr lang="ru-RU" sz="1200"/>
          </a:p>
        </p:txBody>
      </p:sp>
      <p:sp>
        <p:nvSpPr>
          <p:cNvPr id="3173" name="Text Box 35"/>
          <p:cNvSpPr txBox="1">
            <a:spLocks noChangeArrowheads="1"/>
          </p:cNvSpPr>
          <p:nvPr/>
        </p:nvSpPr>
        <p:spPr bwMode="auto">
          <a:xfrm>
            <a:off x="5514975" y="2205038"/>
            <a:ext cx="1023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RS1  RS2</a:t>
            </a:r>
            <a:endParaRPr lang="ru-RU" sz="1400"/>
          </a:p>
        </p:txBody>
      </p:sp>
      <p:sp>
        <p:nvSpPr>
          <p:cNvPr id="3174" name="Text Box 36"/>
          <p:cNvSpPr txBox="1">
            <a:spLocks noChangeArrowheads="1"/>
          </p:cNvSpPr>
          <p:nvPr/>
        </p:nvSpPr>
        <p:spPr bwMode="auto">
          <a:xfrm>
            <a:off x="215900" y="5026025"/>
            <a:ext cx="43195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 RS1, RS2</a:t>
            </a:r>
            <a:r>
              <a:rPr lang="en-US" sz="1200"/>
              <a:t> - Router  Server </a:t>
            </a:r>
            <a:endParaRPr lang="ru-RU" sz="1200"/>
          </a:p>
        </p:txBody>
      </p:sp>
      <p:sp>
        <p:nvSpPr>
          <p:cNvPr id="3175" name="Text Box 37"/>
          <p:cNvSpPr txBox="1">
            <a:spLocks noChangeArrowheads="1"/>
          </p:cNvSpPr>
          <p:nvPr/>
        </p:nvSpPr>
        <p:spPr bwMode="auto">
          <a:xfrm>
            <a:off x="3886200" y="3983038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SW</a:t>
            </a:r>
            <a:endParaRPr lang="ru-RU" sz="1400"/>
          </a:p>
        </p:txBody>
      </p:sp>
      <p:sp>
        <p:nvSpPr>
          <p:cNvPr id="3176" name="Line 38"/>
          <p:cNvSpPr>
            <a:spLocks noChangeShapeType="1"/>
          </p:cNvSpPr>
          <p:nvPr/>
        </p:nvSpPr>
        <p:spPr bwMode="auto">
          <a:xfrm flipV="1">
            <a:off x="2103438" y="3681413"/>
            <a:ext cx="178276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" name="Line 39"/>
          <p:cNvSpPr>
            <a:spLocks noChangeShapeType="1"/>
          </p:cNvSpPr>
          <p:nvPr/>
        </p:nvSpPr>
        <p:spPr bwMode="auto">
          <a:xfrm>
            <a:off x="2757488" y="3789363"/>
            <a:ext cx="105886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164" name="Object 92"/>
          <p:cNvGraphicFramePr>
            <a:graphicFrameLocks noChangeAspect="1"/>
          </p:cNvGraphicFramePr>
          <p:nvPr/>
        </p:nvGraphicFramePr>
        <p:xfrm>
          <a:off x="2005013" y="3605213"/>
          <a:ext cx="200025" cy="377825"/>
        </p:xfrm>
        <a:graphic>
          <a:graphicData uri="http://schemas.openxmlformats.org/presentationml/2006/ole">
            <p:oleObj spid="_x0000_s3164" name="Visio" r:id="rId6" imgW="467106" imgH="883539" progId="Visio.Drawing.11">
              <p:embed/>
            </p:oleObj>
          </a:graphicData>
        </a:graphic>
      </p:graphicFrame>
      <p:graphicFrame>
        <p:nvGraphicFramePr>
          <p:cNvPr id="3165" name="Object 93"/>
          <p:cNvGraphicFramePr>
            <a:graphicFrameLocks noChangeAspect="1"/>
          </p:cNvGraphicFramePr>
          <p:nvPr/>
        </p:nvGraphicFramePr>
        <p:xfrm>
          <a:off x="2559050" y="3684588"/>
          <a:ext cx="198438" cy="374650"/>
        </p:xfrm>
        <a:graphic>
          <a:graphicData uri="http://schemas.openxmlformats.org/presentationml/2006/ole">
            <p:oleObj spid="_x0000_s3165" name="Visio" r:id="rId7" imgW="467106" imgH="883539" progId="Visio.Drawing.11">
              <p:embed/>
            </p:oleObj>
          </a:graphicData>
        </a:graphic>
      </p:graphicFrame>
      <p:sp>
        <p:nvSpPr>
          <p:cNvPr id="3178" name="Text Box 45"/>
          <p:cNvSpPr txBox="1">
            <a:spLocks noChangeArrowheads="1"/>
          </p:cNvSpPr>
          <p:nvPr/>
        </p:nvSpPr>
        <p:spPr bwMode="auto">
          <a:xfrm>
            <a:off x="2103438" y="3684588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 </a:t>
            </a:r>
            <a:r>
              <a:rPr lang="en-US" sz="2400"/>
              <a:t>…</a:t>
            </a:r>
            <a:endParaRPr lang="ru-RU" sz="2400"/>
          </a:p>
        </p:txBody>
      </p:sp>
      <p:sp>
        <p:nvSpPr>
          <p:cNvPr id="3179" name="Rectangle 51"/>
          <p:cNvSpPr>
            <a:spLocks noChangeArrowheads="1"/>
          </p:cNvSpPr>
          <p:nvPr/>
        </p:nvSpPr>
        <p:spPr bwMode="auto">
          <a:xfrm>
            <a:off x="100013" y="2032000"/>
            <a:ext cx="2779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Route Server Software</a:t>
            </a:r>
          </a:p>
        </p:txBody>
      </p:sp>
      <p:sp>
        <p:nvSpPr>
          <p:cNvPr id="3124" name="AutoShape 52"/>
          <p:cNvSpPr>
            <a:spLocks noChangeArrowheads="1"/>
          </p:cNvSpPr>
          <p:nvPr/>
        </p:nvSpPr>
        <p:spPr bwMode="auto">
          <a:xfrm>
            <a:off x="215900" y="2530475"/>
            <a:ext cx="1150938" cy="485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25" name="Text Box 53"/>
          <p:cNvSpPr txBox="1">
            <a:spLocks noChangeArrowheads="1"/>
          </p:cNvSpPr>
          <p:nvPr/>
        </p:nvSpPr>
        <p:spPr bwMode="auto">
          <a:xfrm>
            <a:off x="431800" y="2597150"/>
            <a:ext cx="74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</a:rPr>
              <a:t>Bird</a:t>
            </a:r>
            <a:endParaRPr lang="ru-RU" sz="1600">
              <a:solidFill>
                <a:schemeClr val="bg1"/>
              </a:solidFill>
            </a:endParaRPr>
          </a:p>
        </p:txBody>
      </p:sp>
      <p:sp>
        <p:nvSpPr>
          <p:cNvPr id="3126" name="AutoShape 54"/>
          <p:cNvSpPr>
            <a:spLocks noChangeArrowheads="1"/>
          </p:cNvSpPr>
          <p:nvPr/>
        </p:nvSpPr>
        <p:spPr bwMode="auto">
          <a:xfrm>
            <a:off x="215900" y="3195638"/>
            <a:ext cx="1150938" cy="485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27" name="Text Box 55"/>
          <p:cNvSpPr txBox="1">
            <a:spLocks noChangeArrowheads="1"/>
          </p:cNvSpPr>
          <p:nvPr/>
        </p:nvSpPr>
        <p:spPr bwMode="auto">
          <a:xfrm>
            <a:off x="215900" y="3262313"/>
            <a:ext cx="1331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</a:rPr>
              <a:t>Open BGP</a:t>
            </a:r>
            <a:endParaRPr lang="ru-RU" sz="1600">
              <a:solidFill>
                <a:schemeClr val="bg1"/>
              </a:solidFill>
            </a:endParaRPr>
          </a:p>
        </p:txBody>
      </p:sp>
      <p:sp>
        <p:nvSpPr>
          <p:cNvPr id="3128" name="AutoShape 56"/>
          <p:cNvSpPr>
            <a:spLocks noChangeArrowheads="1"/>
          </p:cNvSpPr>
          <p:nvPr/>
        </p:nvSpPr>
        <p:spPr bwMode="auto">
          <a:xfrm>
            <a:off x="215900" y="3906838"/>
            <a:ext cx="1150938" cy="485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29" name="Text Box 57"/>
          <p:cNvSpPr txBox="1">
            <a:spLocks noChangeArrowheads="1"/>
          </p:cNvSpPr>
          <p:nvPr/>
        </p:nvSpPr>
        <p:spPr bwMode="auto">
          <a:xfrm>
            <a:off x="361950" y="3973513"/>
            <a:ext cx="935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bg1"/>
                </a:solidFill>
              </a:rPr>
              <a:t>Quagga</a:t>
            </a:r>
            <a:endParaRPr lang="ru-RU" sz="1600">
              <a:solidFill>
                <a:schemeClr val="bg1"/>
              </a:solidFill>
            </a:endParaRPr>
          </a:p>
        </p:txBody>
      </p:sp>
      <p:sp>
        <p:nvSpPr>
          <p:cNvPr id="3186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3187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4" grpId="0" animBg="1"/>
      <p:bldP spid="3125" grpId="0"/>
      <p:bldP spid="3126" grpId="0" animBg="1"/>
      <p:bldP spid="3127" grpId="0"/>
      <p:bldP spid="3128" grpId="0" animBg="1"/>
      <p:bldP spid="31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0" name="Text Box 9"/>
          <p:cNvSpPr txBox="1">
            <a:spLocks noChangeArrowheads="1"/>
          </p:cNvSpPr>
          <p:nvPr/>
        </p:nvSpPr>
        <p:spPr bwMode="auto">
          <a:xfrm>
            <a:off x="3530600" y="4067175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SW</a:t>
            </a:r>
            <a:endParaRPr lang="ru-RU" sz="1400">
              <a:solidFill>
                <a:schemeClr val="bg1"/>
              </a:solidFill>
            </a:endParaRPr>
          </a:p>
        </p:txBody>
      </p:sp>
      <p:graphicFrame>
        <p:nvGraphicFramePr>
          <p:cNvPr id="4249" name="Object 153"/>
          <p:cNvGraphicFramePr>
            <a:graphicFrameLocks noChangeAspect="1"/>
          </p:cNvGraphicFramePr>
          <p:nvPr/>
        </p:nvGraphicFramePr>
        <p:xfrm>
          <a:off x="4064000" y="3687763"/>
          <a:ext cx="752475" cy="538162"/>
        </p:xfrm>
        <a:graphic>
          <a:graphicData uri="http://schemas.openxmlformats.org/presentationml/2006/ole">
            <p:oleObj spid="_x0000_s4249" name="Visio" r:id="rId3" imgW="597600" imgH="429300" progId="Visio.Drawing.11">
              <p:embed/>
            </p:oleObj>
          </a:graphicData>
        </a:graphic>
      </p:graphicFrame>
      <p:graphicFrame>
        <p:nvGraphicFramePr>
          <p:cNvPr id="4250" name="Object 154"/>
          <p:cNvGraphicFramePr>
            <a:graphicFrameLocks noChangeAspect="1"/>
          </p:cNvGraphicFramePr>
          <p:nvPr/>
        </p:nvGraphicFramePr>
        <p:xfrm>
          <a:off x="3898900" y="4371975"/>
          <a:ext cx="928688" cy="485775"/>
        </p:xfrm>
        <a:graphic>
          <a:graphicData uri="http://schemas.openxmlformats.org/presentationml/2006/ole">
            <p:oleObj spid="_x0000_s4250" name="Visio" r:id="rId4" imgW="778500" imgH="406800" progId="Visio.Drawing.11">
              <p:embed/>
            </p:oleObj>
          </a:graphicData>
        </a:graphic>
      </p:graphicFrame>
      <p:graphicFrame>
        <p:nvGraphicFramePr>
          <p:cNvPr id="4251" name="Object 155"/>
          <p:cNvGraphicFramePr>
            <a:graphicFrameLocks noChangeAspect="1"/>
          </p:cNvGraphicFramePr>
          <p:nvPr/>
        </p:nvGraphicFramePr>
        <p:xfrm>
          <a:off x="5843588" y="3387725"/>
          <a:ext cx="339725" cy="519113"/>
        </p:xfrm>
        <a:graphic>
          <a:graphicData uri="http://schemas.openxmlformats.org/presentationml/2006/ole">
            <p:oleObj spid="_x0000_s4251" name="Visio" r:id="rId5" imgW="339300" imgH="519300" progId="Visio.Drawing.11">
              <p:embed/>
            </p:oleObj>
          </a:graphicData>
        </a:graphic>
      </p:graphicFrame>
      <p:graphicFrame>
        <p:nvGraphicFramePr>
          <p:cNvPr id="4252" name="Object 156"/>
          <p:cNvGraphicFramePr>
            <a:graphicFrameLocks noChangeAspect="1"/>
          </p:cNvGraphicFramePr>
          <p:nvPr/>
        </p:nvGraphicFramePr>
        <p:xfrm>
          <a:off x="6183313" y="3387725"/>
          <a:ext cx="339725" cy="519113"/>
        </p:xfrm>
        <a:graphic>
          <a:graphicData uri="http://schemas.openxmlformats.org/presentationml/2006/ole">
            <p:oleObj spid="_x0000_s4252" name="Visio" r:id="rId6" imgW="339300" imgH="519300" progId="Visio.Drawing.11">
              <p:embed/>
            </p:oleObj>
          </a:graphicData>
        </a:graphic>
      </p:graphicFrame>
      <p:sp>
        <p:nvSpPr>
          <p:cNvPr id="4261" name="Line 14"/>
          <p:cNvSpPr>
            <a:spLocks noChangeShapeType="1"/>
          </p:cNvSpPr>
          <p:nvPr/>
        </p:nvSpPr>
        <p:spPr bwMode="auto">
          <a:xfrm>
            <a:off x="4764088" y="4556125"/>
            <a:ext cx="122396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62" name="Line 15"/>
          <p:cNvSpPr>
            <a:spLocks noChangeShapeType="1"/>
          </p:cNvSpPr>
          <p:nvPr/>
        </p:nvSpPr>
        <p:spPr bwMode="auto">
          <a:xfrm>
            <a:off x="5988050" y="3862388"/>
            <a:ext cx="0" cy="693737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63" name="Line 16"/>
          <p:cNvSpPr>
            <a:spLocks noChangeShapeType="1"/>
          </p:cNvSpPr>
          <p:nvPr/>
        </p:nvSpPr>
        <p:spPr bwMode="auto">
          <a:xfrm>
            <a:off x="4691063" y="4664075"/>
            <a:ext cx="165735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64" name="Line 17"/>
          <p:cNvSpPr>
            <a:spLocks noChangeShapeType="1"/>
          </p:cNvSpPr>
          <p:nvPr/>
        </p:nvSpPr>
        <p:spPr bwMode="auto">
          <a:xfrm>
            <a:off x="6348413" y="3862388"/>
            <a:ext cx="0" cy="801687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65" name="Text Box 18"/>
          <p:cNvSpPr txBox="1">
            <a:spLocks noChangeArrowheads="1"/>
          </p:cNvSpPr>
          <p:nvPr/>
        </p:nvSpPr>
        <p:spPr bwMode="auto">
          <a:xfrm>
            <a:off x="5670550" y="3135313"/>
            <a:ext cx="1023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RS1  RS2</a:t>
            </a:r>
            <a:endParaRPr lang="ru-RU" sz="1400"/>
          </a:p>
        </p:txBody>
      </p:sp>
      <p:sp>
        <p:nvSpPr>
          <p:cNvPr id="4266" name="Text Box 19"/>
          <p:cNvSpPr txBox="1">
            <a:spLocks noChangeArrowheads="1"/>
          </p:cNvSpPr>
          <p:nvPr/>
        </p:nvSpPr>
        <p:spPr bwMode="auto">
          <a:xfrm>
            <a:off x="3790950" y="478155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SW</a:t>
            </a:r>
            <a:endParaRPr lang="ru-RU" sz="1400"/>
          </a:p>
        </p:txBody>
      </p:sp>
      <p:sp>
        <p:nvSpPr>
          <p:cNvPr id="4267" name="Line 20"/>
          <p:cNvSpPr>
            <a:spLocks noChangeShapeType="1"/>
          </p:cNvSpPr>
          <p:nvPr/>
        </p:nvSpPr>
        <p:spPr bwMode="auto">
          <a:xfrm flipV="1">
            <a:off x="2259013" y="4556125"/>
            <a:ext cx="178276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68" name="Line 21"/>
          <p:cNvSpPr>
            <a:spLocks noChangeShapeType="1"/>
          </p:cNvSpPr>
          <p:nvPr/>
        </p:nvSpPr>
        <p:spPr bwMode="auto">
          <a:xfrm>
            <a:off x="2913063" y="4664075"/>
            <a:ext cx="105886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253" name="Object 157"/>
          <p:cNvGraphicFramePr>
            <a:graphicFrameLocks noChangeAspect="1"/>
          </p:cNvGraphicFramePr>
          <p:nvPr/>
        </p:nvGraphicFramePr>
        <p:xfrm>
          <a:off x="2160588" y="4479925"/>
          <a:ext cx="200025" cy="377825"/>
        </p:xfrm>
        <a:graphic>
          <a:graphicData uri="http://schemas.openxmlformats.org/presentationml/2006/ole">
            <p:oleObj spid="_x0000_s4253" name="Visio" r:id="rId7" imgW="467106" imgH="883539" progId="Visio.Drawing.11">
              <p:embed/>
            </p:oleObj>
          </a:graphicData>
        </a:graphic>
      </p:graphicFrame>
      <p:graphicFrame>
        <p:nvGraphicFramePr>
          <p:cNvPr id="4254" name="Object 158"/>
          <p:cNvGraphicFramePr>
            <a:graphicFrameLocks noChangeAspect="1"/>
          </p:cNvGraphicFramePr>
          <p:nvPr/>
        </p:nvGraphicFramePr>
        <p:xfrm>
          <a:off x="2714625" y="4559300"/>
          <a:ext cx="198438" cy="374650"/>
        </p:xfrm>
        <a:graphic>
          <a:graphicData uri="http://schemas.openxmlformats.org/presentationml/2006/ole">
            <p:oleObj spid="_x0000_s4254" name="Visio" r:id="rId8" imgW="467106" imgH="883539" progId="Visio.Drawing.11">
              <p:embed/>
            </p:oleObj>
          </a:graphicData>
        </a:graphic>
      </p:graphicFrame>
      <p:sp>
        <p:nvSpPr>
          <p:cNvPr id="4269" name="Text Box 24"/>
          <p:cNvSpPr txBox="1">
            <a:spLocks noChangeArrowheads="1"/>
          </p:cNvSpPr>
          <p:nvPr/>
        </p:nvSpPr>
        <p:spPr bwMode="auto">
          <a:xfrm>
            <a:off x="2259013" y="455930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 </a:t>
            </a:r>
            <a:r>
              <a:rPr lang="en-US" sz="2400"/>
              <a:t>…</a:t>
            </a:r>
            <a:endParaRPr lang="ru-RU" sz="2400"/>
          </a:p>
        </p:txBody>
      </p:sp>
      <p:graphicFrame>
        <p:nvGraphicFramePr>
          <p:cNvPr id="4255" name="Object 159"/>
          <p:cNvGraphicFramePr>
            <a:graphicFrameLocks noChangeAspect="1"/>
          </p:cNvGraphicFramePr>
          <p:nvPr/>
        </p:nvGraphicFramePr>
        <p:xfrm>
          <a:off x="3811588" y="1165225"/>
          <a:ext cx="1160462" cy="717550"/>
        </p:xfrm>
        <a:graphic>
          <a:graphicData uri="http://schemas.openxmlformats.org/presentationml/2006/ole">
            <p:oleObj spid="_x0000_s4255" name="Visio" r:id="rId9" imgW="2368677" imgH="1463802" progId="Visio.Drawing.11">
              <p:embed/>
            </p:oleObj>
          </a:graphicData>
        </a:graphic>
      </p:graphicFrame>
      <p:sp>
        <p:nvSpPr>
          <p:cNvPr id="4270" name="Заголовок 1"/>
          <p:cNvSpPr>
            <a:spLocks/>
          </p:cNvSpPr>
          <p:nvPr/>
        </p:nvSpPr>
        <p:spPr bwMode="auto">
          <a:xfrm>
            <a:off x="2005013" y="115888"/>
            <a:ext cx="66357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sz="2100" b="1" i="1">
                <a:solidFill>
                  <a:schemeClr val="bg1"/>
                </a:solidFill>
                <a:cs typeface="Arial" charset="0"/>
              </a:rPr>
              <a:t>Архитектура распределенной  сети точек </a:t>
            </a:r>
            <a:r>
              <a:rPr lang="en-US" sz="2100" b="1" i="1">
                <a:solidFill>
                  <a:schemeClr val="bg1"/>
                </a:solidFill>
                <a:cs typeface="Arial" charset="0"/>
              </a:rPr>
              <a:t/>
            </a:r>
            <a:br>
              <a:rPr lang="en-US" sz="2100" b="1" i="1">
                <a:solidFill>
                  <a:schemeClr val="bg1"/>
                </a:solidFill>
                <a:cs typeface="Arial" charset="0"/>
              </a:rPr>
            </a:br>
            <a:r>
              <a:rPr lang="ru-RU" sz="2100" b="1" i="1">
                <a:solidFill>
                  <a:schemeClr val="bg1"/>
                </a:solidFill>
                <a:cs typeface="Arial" charset="0"/>
              </a:rPr>
              <a:t>обмена трафиком </a:t>
            </a:r>
            <a:r>
              <a:rPr lang="en-US" sz="2100" b="1" i="1">
                <a:solidFill>
                  <a:schemeClr val="bg1"/>
                </a:solidFill>
                <a:cs typeface="Arial" charset="0"/>
              </a:rPr>
              <a:t>Cloud-IX</a:t>
            </a:r>
            <a:endParaRPr lang="ru-RU" sz="2100" b="1" i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271" name="Line 44"/>
          <p:cNvSpPr>
            <a:spLocks noChangeShapeType="1"/>
          </p:cNvSpPr>
          <p:nvPr/>
        </p:nvSpPr>
        <p:spPr bwMode="auto">
          <a:xfrm>
            <a:off x="4440238" y="4175125"/>
            <a:ext cx="0" cy="2413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72" name="Text Box 46"/>
          <p:cNvSpPr txBox="1">
            <a:spLocks noChangeArrowheads="1"/>
          </p:cNvSpPr>
          <p:nvPr/>
        </p:nvSpPr>
        <p:spPr bwMode="auto">
          <a:xfrm>
            <a:off x="112713" y="5222875"/>
            <a:ext cx="43195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 SW</a:t>
            </a:r>
            <a:r>
              <a:rPr lang="en-US" sz="1200"/>
              <a:t> - Switch Layer 2 ( Juniper 4500 / Extreme 670 )</a:t>
            </a:r>
            <a:endParaRPr lang="ru-RU" sz="1200"/>
          </a:p>
        </p:txBody>
      </p:sp>
      <p:sp>
        <p:nvSpPr>
          <p:cNvPr id="4273" name="Text Box 47"/>
          <p:cNvSpPr txBox="1">
            <a:spLocks noChangeArrowheads="1"/>
          </p:cNvSpPr>
          <p:nvPr/>
        </p:nvSpPr>
        <p:spPr bwMode="auto">
          <a:xfrm>
            <a:off x="112713" y="4948238"/>
            <a:ext cx="4319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 RS1, RS2</a:t>
            </a:r>
            <a:r>
              <a:rPr lang="en-US" sz="1200"/>
              <a:t> - Router  Server </a:t>
            </a:r>
            <a:endParaRPr lang="ru-RU" sz="1200"/>
          </a:p>
        </p:txBody>
      </p:sp>
      <p:sp>
        <p:nvSpPr>
          <p:cNvPr id="4274" name="Text Box 48"/>
          <p:cNvSpPr txBox="1">
            <a:spLocks noChangeArrowheads="1"/>
          </p:cNvSpPr>
          <p:nvPr/>
        </p:nvSpPr>
        <p:spPr bwMode="auto">
          <a:xfrm>
            <a:off x="2700338" y="3687763"/>
            <a:ext cx="14430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Router Juniper MX960 / MX80</a:t>
            </a:r>
            <a:endParaRPr lang="ru-RU" sz="1400"/>
          </a:p>
        </p:txBody>
      </p:sp>
      <p:sp>
        <p:nvSpPr>
          <p:cNvPr id="4275" name="Text Box 49"/>
          <p:cNvSpPr txBox="1">
            <a:spLocks noChangeArrowheads="1"/>
          </p:cNvSpPr>
          <p:nvPr/>
        </p:nvSpPr>
        <p:spPr bwMode="auto">
          <a:xfrm>
            <a:off x="3884613" y="1381125"/>
            <a:ext cx="1023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CLOUD IX</a:t>
            </a:r>
            <a:r>
              <a:rPr lang="en-US" sz="1400"/>
              <a:t> </a:t>
            </a:r>
            <a:endParaRPr lang="ru-RU" sz="1400"/>
          </a:p>
        </p:txBody>
      </p:sp>
      <p:sp>
        <p:nvSpPr>
          <p:cNvPr id="4276" name="Text Box 50"/>
          <p:cNvSpPr txBox="1">
            <a:spLocks noChangeArrowheads="1"/>
          </p:cNvSpPr>
          <p:nvPr/>
        </p:nvSpPr>
        <p:spPr bwMode="auto">
          <a:xfrm>
            <a:off x="4876800" y="1381125"/>
            <a:ext cx="37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</a:t>
            </a:r>
            <a:endParaRPr lang="ru-RU" sz="1400"/>
          </a:p>
        </p:txBody>
      </p:sp>
      <p:sp>
        <p:nvSpPr>
          <p:cNvPr id="4277" name="Text Box 51"/>
          <p:cNvSpPr txBox="1">
            <a:spLocks noChangeArrowheads="1"/>
          </p:cNvSpPr>
          <p:nvPr/>
        </p:nvSpPr>
        <p:spPr bwMode="auto">
          <a:xfrm>
            <a:off x="3578225" y="1408113"/>
            <a:ext cx="37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 </a:t>
            </a:r>
            <a:endParaRPr lang="ru-RU" sz="1400"/>
          </a:p>
        </p:txBody>
      </p:sp>
      <p:sp>
        <p:nvSpPr>
          <p:cNvPr id="4278" name="Oval 53"/>
          <p:cNvSpPr>
            <a:spLocks noChangeArrowheads="1"/>
          </p:cNvSpPr>
          <p:nvPr/>
        </p:nvSpPr>
        <p:spPr bwMode="auto">
          <a:xfrm>
            <a:off x="4876800" y="1581150"/>
            <a:ext cx="1428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79" name="Oval 54"/>
          <p:cNvSpPr>
            <a:spLocks noChangeArrowheads="1"/>
          </p:cNvSpPr>
          <p:nvPr/>
        </p:nvSpPr>
        <p:spPr bwMode="auto">
          <a:xfrm>
            <a:off x="3813175" y="1581150"/>
            <a:ext cx="1428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80" name="Oval 55"/>
          <p:cNvSpPr>
            <a:spLocks noChangeArrowheads="1"/>
          </p:cNvSpPr>
          <p:nvPr/>
        </p:nvSpPr>
        <p:spPr bwMode="auto">
          <a:xfrm>
            <a:off x="257175" y="5619750"/>
            <a:ext cx="1428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81" name="Text Box 56"/>
          <p:cNvSpPr txBox="1">
            <a:spLocks noChangeArrowheads="1"/>
          </p:cNvSpPr>
          <p:nvPr/>
        </p:nvSpPr>
        <p:spPr bwMode="auto">
          <a:xfrm>
            <a:off x="328613" y="5497513"/>
            <a:ext cx="4206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R, L </a:t>
            </a:r>
            <a:r>
              <a:rPr lang="en-US" sz="1200"/>
              <a:t>– Next</a:t>
            </a:r>
            <a:r>
              <a:rPr lang="en-US" sz="1400"/>
              <a:t> </a:t>
            </a:r>
            <a:r>
              <a:rPr lang="en-US" sz="1200"/>
              <a:t>local traffic exchange point </a:t>
            </a:r>
            <a:endParaRPr lang="ru-RU" sz="1200"/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7308850" y="3135313"/>
            <a:ext cx="1511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Route Table </a:t>
            </a:r>
            <a:endParaRPr lang="ru-RU" sz="1400"/>
          </a:p>
        </p:txBody>
      </p:sp>
      <p:sp>
        <p:nvSpPr>
          <p:cNvPr id="4154" name="AutoShape 58"/>
          <p:cNvSpPr>
            <a:spLocks noChangeArrowheads="1"/>
          </p:cNvSpPr>
          <p:nvPr/>
        </p:nvSpPr>
        <p:spPr bwMode="auto">
          <a:xfrm>
            <a:off x="7308850" y="3440113"/>
            <a:ext cx="1150938" cy="485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5" name="AutoShape 59"/>
          <p:cNvSpPr>
            <a:spLocks noChangeArrowheads="1"/>
          </p:cNvSpPr>
          <p:nvPr/>
        </p:nvSpPr>
        <p:spPr bwMode="auto">
          <a:xfrm>
            <a:off x="7308850" y="4178300"/>
            <a:ext cx="1150938" cy="485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6" name="AutoShape 60"/>
          <p:cNvSpPr>
            <a:spLocks noChangeArrowheads="1"/>
          </p:cNvSpPr>
          <p:nvPr/>
        </p:nvSpPr>
        <p:spPr bwMode="auto">
          <a:xfrm>
            <a:off x="7308850" y="4970463"/>
            <a:ext cx="1150938" cy="48577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7632700" y="4513263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 </a:t>
            </a:r>
            <a:r>
              <a:rPr lang="en-US" sz="2400"/>
              <a:t>…</a:t>
            </a:r>
            <a:endParaRPr lang="ru-RU" sz="2400"/>
          </a:p>
        </p:txBody>
      </p:sp>
      <p:sp>
        <p:nvSpPr>
          <p:cNvPr id="4158" name="Text Box 62"/>
          <p:cNvSpPr txBox="1">
            <a:spLocks noChangeArrowheads="1"/>
          </p:cNvSpPr>
          <p:nvPr/>
        </p:nvSpPr>
        <p:spPr bwMode="auto">
          <a:xfrm>
            <a:off x="7435850" y="3548063"/>
            <a:ext cx="746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BASIC</a:t>
            </a: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4159" name="Text Box 63"/>
          <p:cNvSpPr txBox="1">
            <a:spLocks noChangeArrowheads="1"/>
          </p:cNvSpPr>
          <p:nvPr/>
        </p:nvSpPr>
        <p:spPr bwMode="auto">
          <a:xfrm>
            <a:off x="7435850" y="4230688"/>
            <a:ext cx="842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PRO</a:t>
            </a: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4160" name="Rectangle 64"/>
          <p:cNvSpPr>
            <a:spLocks noChangeArrowheads="1"/>
          </p:cNvSpPr>
          <p:nvPr/>
        </p:nvSpPr>
        <p:spPr bwMode="auto">
          <a:xfrm>
            <a:off x="7396163" y="50292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solidFill>
                  <a:schemeClr val="bg1"/>
                </a:solidFill>
              </a:rPr>
              <a:t>others </a:t>
            </a:r>
          </a:p>
        </p:txBody>
      </p:sp>
      <p:graphicFrame>
        <p:nvGraphicFramePr>
          <p:cNvPr id="4256" name="Object 160"/>
          <p:cNvGraphicFramePr>
            <a:graphicFrameLocks noChangeAspect="1"/>
          </p:cNvGraphicFramePr>
          <p:nvPr/>
        </p:nvGraphicFramePr>
        <p:xfrm>
          <a:off x="4398963" y="1835150"/>
          <a:ext cx="53975" cy="598488"/>
        </p:xfrm>
        <a:graphic>
          <a:graphicData uri="http://schemas.openxmlformats.org/presentationml/2006/ole">
            <p:oleObj spid="_x0000_s4256" name="Visio" r:id="rId10" imgW="101727" imgH="1780794" progId="Visio.Drawing.11">
              <p:embed/>
            </p:oleObj>
          </a:graphicData>
        </a:graphic>
      </p:graphicFrame>
      <p:graphicFrame>
        <p:nvGraphicFramePr>
          <p:cNvPr id="4257" name="Object 161"/>
          <p:cNvGraphicFramePr>
            <a:graphicFrameLocks noChangeAspect="1"/>
          </p:cNvGraphicFramePr>
          <p:nvPr/>
        </p:nvGraphicFramePr>
        <p:xfrm>
          <a:off x="4143375" y="2363788"/>
          <a:ext cx="576263" cy="566737"/>
        </p:xfrm>
        <a:graphic>
          <a:graphicData uri="http://schemas.openxmlformats.org/presentationml/2006/ole">
            <p:oleObj spid="_x0000_s4257" name="Visio" r:id="rId11" imgW="1237488" imgH="1218438" progId="Visio.Drawing.11">
              <p:embed/>
            </p:oleObj>
          </a:graphicData>
        </a:graphic>
      </p:graphicFrame>
      <p:sp>
        <p:nvSpPr>
          <p:cNvPr id="4290" name="Text Box 78"/>
          <p:cNvSpPr txBox="1">
            <a:spLocks noChangeArrowheads="1"/>
          </p:cNvSpPr>
          <p:nvPr/>
        </p:nvSpPr>
        <p:spPr bwMode="auto">
          <a:xfrm>
            <a:off x="2700338" y="2625725"/>
            <a:ext cx="1443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Optical Cross</a:t>
            </a:r>
            <a:endParaRPr lang="ru-RU" sz="1400"/>
          </a:p>
        </p:txBody>
      </p:sp>
      <p:graphicFrame>
        <p:nvGraphicFramePr>
          <p:cNvPr id="4258" name="Object 162"/>
          <p:cNvGraphicFramePr>
            <a:graphicFrameLocks noChangeAspect="1"/>
          </p:cNvGraphicFramePr>
          <p:nvPr/>
        </p:nvGraphicFramePr>
        <p:xfrm>
          <a:off x="4064000" y="3209925"/>
          <a:ext cx="774700" cy="203200"/>
        </p:xfrm>
        <a:graphic>
          <a:graphicData uri="http://schemas.openxmlformats.org/presentationml/2006/ole">
            <p:oleObj spid="_x0000_s4258" name="Visio" r:id="rId12" imgW="774954" imgH="352425" progId="Visio.Drawing.11">
              <p:embed/>
            </p:oleObj>
          </a:graphicData>
        </a:graphic>
      </p:graphicFrame>
      <p:sp>
        <p:nvSpPr>
          <p:cNvPr id="4291" name="Line 81"/>
          <p:cNvSpPr>
            <a:spLocks noChangeShapeType="1"/>
          </p:cNvSpPr>
          <p:nvPr/>
        </p:nvSpPr>
        <p:spPr bwMode="auto">
          <a:xfrm>
            <a:off x="4429125" y="2809875"/>
            <a:ext cx="11113" cy="4254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92" name="Text Box 82"/>
          <p:cNvSpPr txBox="1">
            <a:spLocks noChangeArrowheads="1"/>
          </p:cNvSpPr>
          <p:nvPr/>
        </p:nvSpPr>
        <p:spPr bwMode="auto">
          <a:xfrm>
            <a:off x="2714625" y="3135313"/>
            <a:ext cx="1443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DWDM</a:t>
            </a:r>
            <a:endParaRPr lang="ru-RU" sz="1400"/>
          </a:p>
        </p:txBody>
      </p:sp>
      <p:sp>
        <p:nvSpPr>
          <p:cNvPr id="4293" name="Line 83"/>
          <p:cNvSpPr>
            <a:spLocks noChangeShapeType="1"/>
          </p:cNvSpPr>
          <p:nvPr/>
        </p:nvSpPr>
        <p:spPr bwMode="auto">
          <a:xfrm>
            <a:off x="4440238" y="3387725"/>
            <a:ext cx="0" cy="3651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4259" name="Object 163"/>
          <p:cNvGraphicFramePr>
            <a:graphicFrameLocks noChangeAspect="1"/>
          </p:cNvGraphicFramePr>
          <p:nvPr/>
        </p:nvGraphicFramePr>
        <p:xfrm>
          <a:off x="611188" y="5837238"/>
          <a:ext cx="576262" cy="66675"/>
        </p:xfrm>
        <a:graphic>
          <a:graphicData uri="http://schemas.openxmlformats.org/presentationml/2006/ole">
            <p:oleObj spid="_x0000_s4259" name="Visio" r:id="rId13" imgW="880872" imgH="101727" progId="Visio.Drawing.11">
              <p:embed/>
            </p:oleObj>
          </a:graphicData>
        </a:graphic>
      </p:graphicFrame>
      <p:sp>
        <p:nvSpPr>
          <p:cNvPr id="4294" name="Text Box 85"/>
          <p:cNvSpPr txBox="1">
            <a:spLocks noChangeArrowheads="1"/>
          </p:cNvSpPr>
          <p:nvPr/>
        </p:nvSpPr>
        <p:spPr bwMode="auto">
          <a:xfrm>
            <a:off x="1187450" y="5724525"/>
            <a:ext cx="4206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Lamda 10G</a:t>
            </a:r>
            <a:endParaRPr lang="ru-RU" sz="1200"/>
          </a:p>
        </p:txBody>
      </p:sp>
      <p:sp>
        <p:nvSpPr>
          <p:cNvPr id="4295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4296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3" grpId="0"/>
      <p:bldP spid="4154" grpId="0" animBg="1"/>
      <p:bldP spid="4155" grpId="0" animBg="1"/>
      <p:bldP spid="4156" grpId="0" animBg="1"/>
      <p:bldP spid="4157" grpId="0"/>
      <p:bldP spid="4158" grpId="0"/>
      <p:bldP spid="4159" grpId="0"/>
      <p:bldP spid="41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7" name="Заголовок 1"/>
          <p:cNvSpPr>
            <a:spLocks noGrp="1"/>
          </p:cNvSpPr>
          <p:nvPr>
            <p:ph type="title"/>
          </p:nvPr>
        </p:nvSpPr>
        <p:spPr>
          <a:xfrm>
            <a:off x="2411413" y="115888"/>
            <a:ext cx="6275387" cy="649287"/>
          </a:xfrm>
        </p:spPr>
        <p:txBody>
          <a:bodyPr/>
          <a:lstStyle/>
          <a:p>
            <a:pPr algn="r" eaLnBrk="1" hangingPunct="1"/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Архитектура построения сети </a:t>
            </a:r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Cloud-IX</a:t>
            </a:r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 с дополнительными сервисами</a:t>
            </a:r>
          </a:p>
        </p:txBody>
      </p:sp>
      <p:sp>
        <p:nvSpPr>
          <p:cNvPr id="5348" name="Text Box 8"/>
          <p:cNvSpPr txBox="1">
            <a:spLocks noChangeArrowheads="1"/>
          </p:cNvSpPr>
          <p:nvPr/>
        </p:nvSpPr>
        <p:spPr bwMode="auto">
          <a:xfrm>
            <a:off x="3473450" y="4129088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SW</a:t>
            </a:r>
            <a:endParaRPr lang="ru-RU" sz="1400">
              <a:solidFill>
                <a:schemeClr val="bg1"/>
              </a:solidFill>
            </a:endParaRPr>
          </a:p>
        </p:txBody>
      </p:sp>
      <p:graphicFrame>
        <p:nvGraphicFramePr>
          <p:cNvPr id="5330" name="Object 210"/>
          <p:cNvGraphicFramePr>
            <a:graphicFrameLocks noChangeAspect="1"/>
          </p:cNvGraphicFramePr>
          <p:nvPr/>
        </p:nvGraphicFramePr>
        <p:xfrm>
          <a:off x="3841750" y="4433888"/>
          <a:ext cx="928688" cy="485775"/>
        </p:xfrm>
        <a:graphic>
          <a:graphicData uri="http://schemas.openxmlformats.org/presentationml/2006/ole">
            <p:oleObj spid="_x0000_s5330" name="Visio" r:id="rId3" imgW="778500" imgH="406800" progId="Visio.Drawing.11">
              <p:embed/>
            </p:oleObj>
          </a:graphicData>
        </a:graphic>
      </p:graphicFrame>
      <p:graphicFrame>
        <p:nvGraphicFramePr>
          <p:cNvPr id="5331" name="Object 211"/>
          <p:cNvGraphicFramePr>
            <a:graphicFrameLocks noChangeAspect="1"/>
          </p:cNvGraphicFramePr>
          <p:nvPr/>
        </p:nvGraphicFramePr>
        <p:xfrm>
          <a:off x="1281113" y="3328988"/>
          <a:ext cx="339725" cy="519112"/>
        </p:xfrm>
        <a:graphic>
          <a:graphicData uri="http://schemas.openxmlformats.org/presentationml/2006/ole">
            <p:oleObj spid="_x0000_s5331" name="Visio" r:id="rId4" imgW="339300" imgH="519300" progId="Visio.Drawing.11">
              <p:embed/>
            </p:oleObj>
          </a:graphicData>
        </a:graphic>
      </p:graphicFrame>
      <p:graphicFrame>
        <p:nvGraphicFramePr>
          <p:cNvPr id="5332" name="Object 212"/>
          <p:cNvGraphicFramePr>
            <a:graphicFrameLocks noChangeAspect="1"/>
          </p:cNvGraphicFramePr>
          <p:nvPr/>
        </p:nvGraphicFramePr>
        <p:xfrm>
          <a:off x="1620838" y="3328988"/>
          <a:ext cx="339725" cy="519112"/>
        </p:xfrm>
        <a:graphic>
          <a:graphicData uri="http://schemas.openxmlformats.org/presentationml/2006/ole">
            <p:oleObj spid="_x0000_s5332" name="Visio" r:id="rId5" imgW="339300" imgH="519300" progId="Visio.Drawing.11">
              <p:embed/>
            </p:oleObj>
          </a:graphicData>
        </a:graphic>
      </p:graphicFrame>
      <p:sp>
        <p:nvSpPr>
          <p:cNvPr id="5349" name="Line 13"/>
          <p:cNvSpPr>
            <a:spLocks noChangeShapeType="1"/>
          </p:cNvSpPr>
          <p:nvPr/>
        </p:nvSpPr>
        <p:spPr bwMode="auto">
          <a:xfrm flipV="1">
            <a:off x="1768475" y="4541838"/>
            <a:ext cx="2303463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50" name="Line 14"/>
          <p:cNvSpPr>
            <a:spLocks noChangeShapeType="1"/>
          </p:cNvSpPr>
          <p:nvPr/>
        </p:nvSpPr>
        <p:spPr bwMode="auto">
          <a:xfrm>
            <a:off x="1439863" y="3819525"/>
            <a:ext cx="0" cy="8350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51" name="Line 15"/>
          <p:cNvSpPr>
            <a:spLocks noChangeShapeType="1"/>
          </p:cNvSpPr>
          <p:nvPr/>
        </p:nvSpPr>
        <p:spPr bwMode="auto">
          <a:xfrm>
            <a:off x="1439863" y="4654550"/>
            <a:ext cx="24765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52" name="Line 16"/>
          <p:cNvSpPr>
            <a:spLocks noChangeShapeType="1"/>
          </p:cNvSpPr>
          <p:nvPr/>
        </p:nvSpPr>
        <p:spPr bwMode="auto">
          <a:xfrm flipH="1">
            <a:off x="1768475" y="3810000"/>
            <a:ext cx="0" cy="73183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53" name="Text Box 17"/>
          <p:cNvSpPr txBox="1">
            <a:spLocks noChangeArrowheads="1"/>
          </p:cNvSpPr>
          <p:nvPr/>
        </p:nvSpPr>
        <p:spPr bwMode="auto">
          <a:xfrm>
            <a:off x="1108075" y="3021013"/>
            <a:ext cx="10239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RS1  RS2</a:t>
            </a:r>
            <a:endParaRPr lang="ru-RU" sz="1400"/>
          </a:p>
        </p:txBody>
      </p:sp>
      <p:sp>
        <p:nvSpPr>
          <p:cNvPr id="5354" name="Text Box 18"/>
          <p:cNvSpPr txBox="1">
            <a:spLocks noChangeArrowheads="1"/>
          </p:cNvSpPr>
          <p:nvPr/>
        </p:nvSpPr>
        <p:spPr bwMode="auto">
          <a:xfrm>
            <a:off x="3416300" y="4646613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SW</a:t>
            </a:r>
            <a:endParaRPr lang="ru-RU" sz="1400"/>
          </a:p>
        </p:txBody>
      </p:sp>
      <p:sp>
        <p:nvSpPr>
          <p:cNvPr id="5355" name="Line 19"/>
          <p:cNvSpPr>
            <a:spLocks noChangeShapeType="1"/>
          </p:cNvSpPr>
          <p:nvPr/>
        </p:nvSpPr>
        <p:spPr bwMode="auto">
          <a:xfrm flipV="1">
            <a:off x="3916363" y="4873625"/>
            <a:ext cx="171450" cy="62388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56" name="Line 20"/>
          <p:cNvSpPr>
            <a:spLocks noChangeShapeType="1"/>
          </p:cNvSpPr>
          <p:nvPr/>
        </p:nvSpPr>
        <p:spPr bwMode="auto">
          <a:xfrm flipH="1" flipV="1">
            <a:off x="4343400" y="4827588"/>
            <a:ext cx="176213" cy="70167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333" name="Object 213"/>
          <p:cNvGraphicFramePr>
            <a:graphicFrameLocks noChangeAspect="1"/>
          </p:cNvGraphicFramePr>
          <p:nvPr/>
        </p:nvGraphicFramePr>
        <p:xfrm>
          <a:off x="3817938" y="5472113"/>
          <a:ext cx="200025" cy="377825"/>
        </p:xfrm>
        <a:graphic>
          <a:graphicData uri="http://schemas.openxmlformats.org/presentationml/2006/ole">
            <p:oleObj spid="_x0000_s5333" name="Visio" r:id="rId6" imgW="467106" imgH="883539" progId="Visio.Drawing.11">
              <p:embed/>
            </p:oleObj>
          </a:graphicData>
        </a:graphic>
      </p:graphicFrame>
      <p:graphicFrame>
        <p:nvGraphicFramePr>
          <p:cNvPr id="5334" name="Object 214"/>
          <p:cNvGraphicFramePr>
            <a:graphicFrameLocks noChangeAspect="1"/>
          </p:cNvGraphicFramePr>
          <p:nvPr/>
        </p:nvGraphicFramePr>
        <p:xfrm>
          <a:off x="4451350" y="5497513"/>
          <a:ext cx="198438" cy="374650"/>
        </p:xfrm>
        <a:graphic>
          <a:graphicData uri="http://schemas.openxmlformats.org/presentationml/2006/ole">
            <p:oleObj spid="_x0000_s5334" name="Visio" r:id="rId7" imgW="467106" imgH="883539" progId="Visio.Drawing.11">
              <p:embed/>
            </p:oleObj>
          </a:graphicData>
        </a:graphic>
      </p:graphicFrame>
      <p:sp>
        <p:nvSpPr>
          <p:cNvPr id="5357" name="Text Box 23"/>
          <p:cNvSpPr txBox="1">
            <a:spLocks noChangeArrowheads="1"/>
          </p:cNvSpPr>
          <p:nvPr/>
        </p:nvSpPr>
        <p:spPr bwMode="auto">
          <a:xfrm>
            <a:off x="3916363" y="5497513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 </a:t>
            </a:r>
            <a:r>
              <a:rPr lang="en-US" sz="2400"/>
              <a:t>…</a:t>
            </a:r>
            <a:endParaRPr lang="ru-RU" sz="2400"/>
          </a:p>
        </p:txBody>
      </p:sp>
      <p:sp>
        <p:nvSpPr>
          <p:cNvPr id="5358" name="Line 25"/>
          <p:cNvSpPr>
            <a:spLocks noChangeShapeType="1"/>
          </p:cNvSpPr>
          <p:nvPr/>
        </p:nvSpPr>
        <p:spPr bwMode="auto">
          <a:xfrm flipH="1">
            <a:off x="4383088" y="3924300"/>
            <a:ext cx="0" cy="55403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162" name="Object 215"/>
          <p:cNvGraphicFramePr>
            <a:graphicFrameLocks noChangeAspect="1"/>
          </p:cNvGraphicFramePr>
          <p:nvPr/>
        </p:nvGraphicFramePr>
        <p:xfrm>
          <a:off x="5567363" y="4235450"/>
          <a:ext cx="852487" cy="382588"/>
        </p:xfrm>
        <a:graphic>
          <a:graphicData uri="http://schemas.openxmlformats.org/presentationml/2006/ole">
            <p:oleObj spid="_x0000_s5335" name="Visio" r:id="rId8" imgW="782193" imgH="361950" progId="Visio.Drawing.11">
              <p:embed/>
            </p:oleObj>
          </a:graphicData>
        </a:graphic>
      </p:graphicFrame>
      <p:graphicFrame>
        <p:nvGraphicFramePr>
          <p:cNvPr id="5163" name="Object 216"/>
          <p:cNvGraphicFramePr>
            <a:graphicFrameLocks noChangeAspect="1"/>
          </p:cNvGraphicFramePr>
          <p:nvPr/>
        </p:nvGraphicFramePr>
        <p:xfrm>
          <a:off x="5529263" y="4654550"/>
          <a:ext cx="852487" cy="382588"/>
        </p:xfrm>
        <a:graphic>
          <a:graphicData uri="http://schemas.openxmlformats.org/presentationml/2006/ole">
            <p:oleObj spid="_x0000_s5336" name="Visio" r:id="rId9" imgW="763143" imgH="342900" progId="Visio.Drawing.11">
              <p:embed/>
            </p:oleObj>
          </a:graphicData>
        </a:graphic>
      </p:graphicFrame>
      <p:sp>
        <p:nvSpPr>
          <p:cNvPr id="5164" name="Line 44"/>
          <p:cNvSpPr>
            <a:spLocks noChangeShapeType="1"/>
          </p:cNvSpPr>
          <p:nvPr/>
        </p:nvSpPr>
        <p:spPr bwMode="auto">
          <a:xfrm flipV="1">
            <a:off x="4703763" y="4541838"/>
            <a:ext cx="912812" cy="63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>
            <a:off x="4627563" y="4716463"/>
            <a:ext cx="106045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68" name="Text Box 48"/>
          <p:cNvSpPr txBox="1">
            <a:spLocks noChangeArrowheads="1"/>
          </p:cNvSpPr>
          <p:nvPr/>
        </p:nvSpPr>
        <p:spPr bwMode="auto">
          <a:xfrm>
            <a:off x="6283325" y="4502150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CDN HUB</a:t>
            </a:r>
            <a:endParaRPr lang="ru-RU" sz="1400"/>
          </a:p>
        </p:txBody>
      </p:sp>
      <p:sp>
        <p:nvSpPr>
          <p:cNvPr id="5169" name="Text Box 49"/>
          <p:cNvSpPr txBox="1">
            <a:spLocks noChangeArrowheads="1"/>
          </p:cNvSpPr>
          <p:nvPr/>
        </p:nvSpPr>
        <p:spPr bwMode="auto">
          <a:xfrm>
            <a:off x="4841875" y="4243388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TV HUB</a:t>
            </a:r>
            <a:endParaRPr lang="ru-RU" sz="1400"/>
          </a:p>
        </p:txBody>
      </p:sp>
      <p:graphicFrame>
        <p:nvGraphicFramePr>
          <p:cNvPr id="5170" name="Object 217"/>
          <p:cNvGraphicFramePr>
            <a:graphicFrameLocks noChangeAspect="1"/>
          </p:cNvGraphicFramePr>
          <p:nvPr/>
        </p:nvGraphicFramePr>
        <p:xfrm>
          <a:off x="6111875" y="3036888"/>
          <a:ext cx="341313" cy="492125"/>
        </p:xfrm>
        <a:graphic>
          <a:graphicData uri="http://schemas.openxmlformats.org/presentationml/2006/ole">
            <p:oleObj spid="_x0000_s5337" name="Visio" r:id="rId10" imgW="658749" imgH="951357" progId="Visio.Drawing.11">
              <p:embed/>
            </p:oleObj>
          </a:graphicData>
        </a:graphic>
      </p:graphicFrame>
      <p:pic>
        <p:nvPicPr>
          <p:cNvPr id="5171" name="Picture 51" descr="&amp;acy;&amp;ncy;&amp;tcy;&amp;iecy;&amp;ncy;&amp;ncy;&amp;ycy;,&amp;scy;&amp;pcy;&amp;ucy;&amp;tcy;&amp;ncy;&amp;icy;&amp;kcy;&amp;icy;,&amp;scy;&amp;pcy;&amp;ucy;&amp;tcy;&amp;ncy;&amp;icy;&amp;kcy;&amp;ocy;&amp;vcy;&amp;ycy;&amp;iecy; &amp;tcy;&amp;acy;&amp;rcy;&amp;iecy;&amp;lcy;&amp;kcy;&amp;icy;,&amp;scy;&amp;rcy;&amp;iecy;&amp;dcy;&amp;scy;&amp;tcy;&amp;vcy;&amp;acy; &amp;scy;&amp;vcy;&amp;yacy;&amp;zcy;&amp;icy;,&amp;tcy;&amp;iecy;&amp;lcy;&amp;iecy;&amp;kcy;&amp;ocy;&amp;mcy;&amp;mcy;&amp;ucy;&amp;ncy;&amp;icy;&amp;kcy;&amp;acy;&amp;tscy;&amp;icy;&amp;icy;,&amp;tcy;&amp;iecy;&amp;khcy;&amp;ncy;&amp;ocy;&amp;lcy;&amp;ocy;&amp;gcy;&amp;icy;&amp;yacy;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03850" y="2962275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72" name="Line 52"/>
          <p:cNvSpPr>
            <a:spLocks noChangeShapeType="1"/>
          </p:cNvSpPr>
          <p:nvPr/>
        </p:nvSpPr>
        <p:spPr bwMode="auto">
          <a:xfrm>
            <a:off x="7208838" y="1997075"/>
            <a:ext cx="0" cy="2463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73" name="Line 53"/>
          <p:cNvSpPr>
            <a:spLocks noChangeShapeType="1"/>
          </p:cNvSpPr>
          <p:nvPr/>
        </p:nvSpPr>
        <p:spPr bwMode="auto">
          <a:xfrm>
            <a:off x="6283325" y="3529013"/>
            <a:ext cx="0" cy="7461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74" name="Line 54"/>
          <p:cNvSpPr>
            <a:spLocks noChangeShapeType="1"/>
          </p:cNvSpPr>
          <p:nvPr/>
        </p:nvSpPr>
        <p:spPr bwMode="auto">
          <a:xfrm flipV="1">
            <a:off x="4937125" y="1997075"/>
            <a:ext cx="2271713" cy="254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75" name="Line 55"/>
          <p:cNvSpPr>
            <a:spLocks noChangeShapeType="1"/>
          </p:cNvSpPr>
          <p:nvPr/>
        </p:nvSpPr>
        <p:spPr bwMode="auto">
          <a:xfrm>
            <a:off x="4937125" y="2022475"/>
            <a:ext cx="12700" cy="180816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76" name="Line 56"/>
          <p:cNvSpPr>
            <a:spLocks noChangeShapeType="1"/>
          </p:cNvSpPr>
          <p:nvPr/>
        </p:nvSpPr>
        <p:spPr bwMode="auto">
          <a:xfrm flipV="1">
            <a:off x="4679950" y="3830638"/>
            <a:ext cx="26987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77" name="Line 57"/>
          <p:cNvSpPr>
            <a:spLocks noChangeShapeType="1"/>
          </p:cNvSpPr>
          <p:nvPr/>
        </p:nvSpPr>
        <p:spPr bwMode="auto">
          <a:xfrm>
            <a:off x="5878513" y="3529013"/>
            <a:ext cx="0" cy="7461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80" name="Line 60"/>
          <p:cNvSpPr>
            <a:spLocks noChangeShapeType="1"/>
          </p:cNvSpPr>
          <p:nvPr/>
        </p:nvSpPr>
        <p:spPr bwMode="auto">
          <a:xfrm flipV="1">
            <a:off x="6283325" y="4460875"/>
            <a:ext cx="925513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82" name="Text Box 62"/>
          <p:cNvSpPr txBox="1">
            <a:spLocks noChangeArrowheads="1"/>
          </p:cNvSpPr>
          <p:nvPr/>
        </p:nvSpPr>
        <p:spPr bwMode="auto">
          <a:xfrm>
            <a:off x="5116513" y="2516188"/>
            <a:ext cx="1401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Global signal </a:t>
            </a:r>
            <a:endParaRPr lang="ru-RU" sz="1400"/>
          </a:p>
        </p:txBody>
      </p:sp>
      <p:sp>
        <p:nvSpPr>
          <p:cNvPr id="5183" name="Text Box 63"/>
          <p:cNvSpPr txBox="1">
            <a:spLocks noChangeArrowheads="1"/>
          </p:cNvSpPr>
          <p:nvPr/>
        </p:nvSpPr>
        <p:spPr bwMode="auto">
          <a:xfrm>
            <a:off x="6042025" y="2778125"/>
            <a:ext cx="1401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Local signal </a:t>
            </a:r>
            <a:endParaRPr lang="ru-RU" sz="1400"/>
          </a:p>
        </p:txBody>
      </p:sp>
      <p:graphicFrame>
        <p:nvGraphicFramePr>
          <p:cNvPr id="5187" name="Object 218"/>
          <p:cNvGraphicFramePr>
            <a:graphicFrameLocks noChangeAspect="1"/>
          </p:cNvGraphicFramePr>
          <p:nvPr/>
        </p:nvGraphicFramePr>
        <p:xfrm>
          <a:off x="5340350" y="5257800"/>
          <a:ext cx="400050" cy="546100"/>
        </p:xfrm>
        <a:graphic>
          <a:graphicData uri="http://schemas.openxmlformats.org/presentationml/2006/ole">
            <p:oleObj spid="_x0000_s5338" name="Visio" r:id="rId12" imgW="689229" imgH="941070" progId="Visio.Drawing.11">
              <p:embed/>
            </p:oleObj>
          </a:graphicData>
        </a:graphic>
      </p:graphicFrame>
      <p:graphicFrame>
        <p:nvGraphicFramePr>
          <p:cNvPr id="5189" name="Object 219"/>
          <p:cNvGraphicFramePr>
            <a:graphicFrameLocks noChangeAspect="1"/>
          </p:cNvGraphicFramePr>
          <p:nvPr/>
        </p:nvGraphicFramePr>
        <p:xfrm>
          <a:off x="5762625" y="5245100"/>
          <a:ext cx="400050" cy="546100"/>
        </p:xfrm>
        <a:graphic>
          <a:graphicData uri="http://schemas.openxmlformats.org/presentationml/2006/ole">
            <p:oleObj spid="_x0000_s5339" name="Visio" r:id="rId13" imgW="689229" imgH="941070" progId="Visio.Drawing.11">
              <p:embed/>
            </p:oleObj>
          </a:graphicData>
        </a:graphic>
      </p:graphicFrame>
      <p:sp>
        <p:nvSpPr>
          <p:cNvPr id="5190" name="Text Box 70"/>
          <p:cNvSpPr txBox="1">
            <a:spLocks noChangeArrowheads="1"/>
          </p:cNvSpPr>
          <p:nvPr/>
        </p:nvSpPr>
        <p:spPr bwMode="auto">
          <a:xfrm>
            <a:off x="6042025" y="5334000"/>
            <a:ext cx="54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 </a:t>
            </a:r>
            <a:r>
              <a:rPr lang="en-US" sz="2400"/>
              <a:t>…</a:t>
            </a:r>
            <a:endParaRPr lang="ru-RU" sz="2400"/>
          </a:p>
        </p:txBody>
      </p:sp>
      <p:sp>
        <p:nvSpPr>
          <p:cNvPr id="5191" name="Text Box 71"/>
          <p:cNvSpPr txBox="1">
            <a:spLocks noChangeArrowheads="1"/>
          </p:cNvSpPr>
          <p:nvPr/>
        </p:nvSpPr>
        <p:spPr bwMode="auto">
          <a:xfrm>
            <a:off x="5762625" y="5816600"/>
            <a:ext cx="649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N+1</a:t>
            </a:r>
            <a:endParaRPr lang="ru-RU" sz="1400"/>
          </a:p>
        </p:txBody>
      </p:sp>
      <p:graphicFrame>
        <p:nvGraphicFramePr>
          <p:cNvPr id="5192" name="Object 220"/>
          <p:cNvGraphicFramePr>
            <a:graphicFrameLocks noChangeAspect="1"/>
          </p:cNvGraphicFramePr>
          <p:nvPr/>
        </p:nvGraphicFramePr>
        <p:xfrm>
          <a:off x="6477000" y="5257800"/>
          <a:ext cx="400050" cy="546100"/>
        </p:xfrm>
        <a:graphic>
          <a:graphicData uri="http://schemas.openxmlformats.org/presentationml/2006/ole">
            <p:oleObj spid="_x0000_s5340" name="Visio" r:id="rId14" imgW="689229" imgH="941070" progId="Visio.Drawing.11">
              <p:embed/>
            </p:oleObj>
          </a:graphicData>
        </a:graphic>
      </p:graphicFrame>
      <p:sp>
        <p:nvSpPr>
          <p:cNvPr id="5194" name="Line 74"/>
          <p:cNvSpPr>
            <a:spLocks noChangeShapeType="1"/>
          </p:cNvSpPr>
          <p:nvPr/>
        </p:nvSpPr>
        <p:spPr bwMode="auto">
          <a:xfrm>
            <a:off x="5614988" y="4959350"/>
            <a:ext cx="0" cy="40163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95" name="Line 75"/>
          <p:cNvSpPr>
            <a:spLocks noChangeShapeType="1"/>
          </p:cNvSpPr>
          <p:nvPr/>
        </p:nvSpPr>
        <p:spPr bwMode="auto">
          <a:xfrm>
            <a:off x="6027738" y="4959350"/>
            <a:ext cx="0" cy="40163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96" name="Line 76"/>
          <p:cNvSpPr>
            <a:spLocks noChangeShapeType="1"/>
          </p:cNvSpPr>
          <p:nvPr/>
        </p:nvSpPr>
        <p:spPr bwMode="auto">
          <a:xfrm>
            <a:off x="6591300" y="4959350"/>
            <a:ext cx="0" cy="4762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97" name="Line 77"/>
          <p:cNvSpPr>
            <a:spLocks noChangeShapeType="1"/>
          </p:cNvSpPr>
          <p:nvPr/>
        </p:nvSpPr>
        <p:spPr bwMode="auto">
          <a:xfrm flipV="1">
            <a:off x="6192838" y="4951413"/>
            <a:ext cx="39846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79" name="Text Box 78"/>
          <p:cNvSpPr txBox="1">
            <a:spLocks noChangeArrowheads="1"/>
          </p:cNvSpPr>
          <p:nvPr/>
        </p:nvSpPr>
        <p:spPr bwMode="auto">
          <a:xfrm>
            <a:off x="112713" y="4995863"/>
            <a:ext cx="43195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 SW</a:t>
            </a:r>
            <a:r>
              <a:rPr lang="en-US" sz="1200"/>
              <a:t> - Switch Layer 2 ( Juniper 4500 / Extreme 670 )</a:t>
            </a:r>
            <a:endParaRPr lang="ru-RU" sz="1200"/>
          </a:p>
        </p:txBody>
      </p:sp>
      <p:sp>
        <p:nvSpPr>
          <p:cNvPr id="5380" name="Text Box 79"/>
          <p:cNvSpPr txBox="1">
            <a:spLocks noChangeArrowheads="1"/>
          </p:cNvSpPr>
          <p:nvPr/>
        </p:nvSpPr>
        <p:spPr bwMode="auto">
          <a:xfrm>
            <a:off x="112713" y="4721225"/>
            <a:ext cx="2397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 RS1, RS2</a:t>
            </a:r>
            <a:r>
              <a:rPr lang="en-US" sz="1200"/>
              <a:t> - Router  Server </a:t>
            </a:r>
            <a:endParaRPr lang="ru-RU" sz="1200"/>
          </a:p>
        </p:txBody>
      </p:sp>
      <p:sp>
        <p:nvSpPr>
          <p:cNvPr id="5381" name="Oval 80"/>
          <p:cNvSpPr>
            <a:spLocks noChangeArrowheads="1"/>
          </p:cNvSpPr>
          <p:nvPr/>
        </p:nvSpPr>
        <p:spPr bwMode="auto">
          <a:xfrm>
            <a:off x="257175" y="5392738"/>
            <a:ext cx="1428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82" name="Text Box 81"/>
          <p:cNvSpPr txBox="1">
            <a:spLocks noChangeArrowheads="1"/>
          </p:cNvSpPr>
          <p:nvPr/>
        </p:nvSpPr>
        <p:spPr bwMode="auto">
          <a:xfrm>
            <a:off x="328613" y="5270500"/>
            <a:ext cx="3489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R, L </a:t>
            </a:r>
            <a:r>
              <a:rPr lang="en-US" sz="1200"/>
              <a:t>– Next</a:t>
            </a:r>
            <a:r>
              <a:rPr lang="en-US" sz="1400"/>
              <a:t> </a:t>
            </a:r>
            <a:r>
              <a:rPr lang="en-US" sz="1200"/>
              <a:t>local traffic exchange point </a:t>
            </a:r>
            <a:endParaRPr lang="ru-RU" sz="1200"/>
          </a:p>
        </p:txBody>
      </p:sp>
      <p:sp>
        <p:nvSpPr>
          <p:cNvPr id="5383" name="Text Box 82"/>
          <p:cNvSpPr txBox="1">
            <a:spLocks noChangeArrowheads="1"/>
          </p:cNvSpPr>
          <p:nvPr/>
        </p:nvSpPr>
        <p:spPr bwMode="auto">
          <a:xfrm>
            <a:off x="3460750" y="4067175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SW</a:t>
            </a:r>
            <a:endParaRPr lang="ru-RU" sz="1400">
              <a:solidFill>
                <a:schemeClr val="bg1"/>
              </a:solidFill>
            </a:endParaRPr>
          </a:p>
        </p:txBody>
      </p:sp>
      <p:graphicFrame>
        <p:nvGraphicFramePr>
          <p:cNvPr id="5341" name="Object 221"/>
          <p:cNvGraphicFramePr>
            <a:graphicFrameLocks noChangeAspect="1"/>
          </p:cNvGraphicFramePr>
          <p:nvPr/>
        </p:nvGraphicFramePr>
        <p:xfrm>
          <a:off x="3994150" y="3687763"/>
          <a:ext cx="752475" cy="538162"/>
        </p:xfrm>
        <a:graphic>
          <a:graphicData uri="http://schemas.openxmlformats.org/presentationml/2006/ole">
            <p:oleObj spid="_x0000_s5341" name="Visio" r:id="rId15" imgW="597600" imgH="429300" progId="Visio.Drawing.11">
              <p:embed/>
            </p:oleObj>
          </a:graphicData>
        </a:graphic>
      </p:graphicFrame>
      <p:graphicFrame>
        <p:nvGraphicFramePr>
          <p:cNvPr id="5342" name="Object 222"/>
          <p:cNvGraphicFramePr>
            <a:graphicFrameLocks noChangeAspect="1"/>
          </p:cNvGraphicFramePr>
          <p:nvPr/>
        </p:nvGraphicFramePr>
        <p:xfrm>
          <a:off x="3741738" y="1165225"/>
          <a:ext cx="1160462" cy="717550"/>
        </p:xfrm>
        <a:graphic>
          <a:graphicData uri="http://schemas.openxmlformats.org/presentationml/2006/ole">
            <p:oleObj spid="_x0000_s5342" name="Visio" r:id="rId16" imgW="2368677" imgH="1463802" progId="Visio.Drawing.11">
              <p:embed/>
            </p:oleObj>
          </a:graphicData>
        </a:graphic>
      </p:graphicFrame>
      <p:sp>
        <p:nvSpPr>
          <p:cNvPr id="5384" name="Text Box 85"/>
          <p:cNvSpPr txBox="1">
            <a:spLocks noChangeArrowheads="1"/>
          </p:cNvSpPr>
          <p:nvPr/>
        </p:nvSpPr>
        <p:spPr bwMode="auto">
          <a:xfrm>
            <a:off x="2630488" y="3687763"/>
            <a:ext cx="14430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Router Juniper MX960 / MX80</a:t>
            </a:r>
            <a:endParaRPr lang="ru-RU" sz="1400"/>
          </a:p>
        </p:txBody>
      </p:sp>
      <p:sp>
        <p:nvSpPr>
          <p:cNvPr id="5385" name="Text Box 86"/>
          <p:cNvSpPr txBox="1">
            <a:spLocks noChangeArrowheads="1"/>
          </p:cNvSpPr>
          <p:nvPr/>
        </p:nvSpPr>
        <p:spPr bwMode="auto">
          <a:xfrm>
            <a:off x="3814763" y="1381125"/>
            <a:ext cx="10239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CLOUD IX</a:t>
            </a:r>
            <a:r>
              <a:rPr lang="en-US" sz="1400"/>
              <a:t> </a:t>
            </a:r>
            <a:endParaRPr lang="ru-RU" sz="1400"/>
          </a:p>
        </p:txBody>
      </p:sp>
      <p:sp>
        <p:nvSpPr>
          <p:cNvPr id="5386" name="Text Box 87"/>
          <p:cNvSpPr txBox="1">
            <a:spLocks noChangeArrowheads="1"/>
          </p:cNvSpPr>
          <p:nvPr/>
        </p:nvSpPr>
        <p:spPr bwMode="auto">
          <a:xfrm>
            <a:off x="4806950" y="1381125"/>
            <a:ext cx="37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</a:t>
            </a:r>
            <a:endParaRPr lang="ru-RU" sz="1400"/>
          </a:p>
        </p:txBody>
      </p:sp>
      <p:sp>
        <p:nvSpPr>
          <p:cNvPr id="5387" name="Text Box 88"/>
          <p:cNvSpPr txBox="1">
            <a:spLocks noChangeArrowheads="1"/>
          </p:cNvSpPr>
          <p:nvPr/>
        </p:nvSpPr>
        <p:spPr bwMode="auto">
          <a:xfrm>
            <a:off x="3508375" y="1408113"/>
            <a:ext cx="3762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L </a:t>
            </a:r>
            <a:endParaRPr lang="ru-RU" sz="1400"/>
          </a:p>
        </p:txBody>
      </p:sp>
      <p:sp>
        <p:nvSpPr>
          <p:cNvPr id="5388" name="Oval 89"/>
          <p:cNvSpPr>
            <a:spLocks noChangeArrowheads="1"/>
          </p:cNvSpPr>
          <p:nvPr/>
        </p:nvSpPr>
        <p:spPr bwMode="auto">
          <a:xfrm>
            <a:off x="4806950" y="1581150"/>
            <a:ext cx="1428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89" name="Oval 90"/>
          <p:cNvSpPr>
            <a:spLocks noChangeArrowheads="1"/>
          </p:cNvSpPr>
          <p:nvPr/>
        </p:nvSpPr>
        <p:spPr bwMode="auto">
          <a:xfrm>
            <a:off x="3743325" y="1581150"/>
            <a:ext cx="1428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343" name="Object 223"/>
          <p:cNvGraphicFramePr>
            <a:graphicFrameLocks noChangeAspect="1"/>
          </p:cNvGraphicFramePr>
          <p:nvPr/>
        </p:nvGraphicFramePr>
        <p:xfrm>
          <a:off x="4329113" y="1835150"/>
          <a:ext cx="53975" cy="598488"/>
        </p:xfrm>
        <a:graphic>
          <a:graphicData uri="http://schemas.openxmlformats.org/presentationml/2006/ole">
            <p:oleObj spid="_x0000_s5343" name="Visio" r:id="rId17" imgW="101727" imgH="1780794" progId="Visio.Drawing.11">
              <p:embed/>
            </p:oleObj>
          </a:graphicData>
        </a:graphic>
      </p:graphicFrame>
      <p:graphicFrame>
        <p:nvGraphicFramePr>
          <p:cNvPr id="5344" name="Object 224"/>
          <p:cNvGraphicFramePr>
            <a:graphicFrameLocks noChangeAspect="1"/>
          </p:cNvGraphicFramePr>
          <p:nvPr/>
        </p:nvGraphicFramePr>
        <p:xfrm>
          <a:off x="4073525" y="2363788"/>
          <a:ext cx="576263" cy="566737"/>
        </p:xfrm>
        <a:graphic>
          <a:graphicData uri="http://schemas.openxmlformats.org/presentationml/2006/ole">
            <p:oleObj spid="_x0000_s5344" name="Visio" r:id="rId18" imgW="1237488" imgH="1218438" progId="Visio.Drawing.11">
              <p:embed/>
            </p:oleObj>
          </a:graphicData>
        </a:graphic>
      </p:graphicFrame>
      <p:sp>
        <p:nvSpPr>
          <p:cNvPr id="5390" name="Text Box 93"/>
          <p:cNvSpPr txBox="1">
            <a:spLocks noChangeArrowheads="1"/>
          </p:cNvSpPr>
          <p:nvPr/>
        </p:nvSpPr>
        <p:spPr bwMode="auto">
          <a:xfrm>
            <a:off x="2630488" y="2625725"/>
            <a:ext cx="1443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Optical Cross</a:t>
            </a:r>
            <a:endParaRPr lang="ru-RU" sz="1400"/>
          </a:p>
        </p:txBody>
      </p:sp>
      <p:graphicFrame>
        <p:nvGraphicFramePr>
          <p:cNvPr id="5345" name="Object 225"/>
          <p:cNvGraphicFramePr>
            <a:graphicFrameLocks noChangeAspect="1"/>
          </p:cNvGraphicFramePr>
          <p:nvPr/>
        </p:nvGraphicFramePr>
        <p:xfrm>
          <a:off x="3994150" y="3209925"/>
          <a:ext cx="774700" cy="203200"/>
        </p:xfrm>
        <a:graphic>
          <a:graphicData uri="http://schemas.openxmlformats.org/presentationml/2006/ole">
            <p:oleObj spid="_x0000_s5345" name="Visio" r:id="rId19" imgW="774954" imgH="352425" progId="Visio.Drawing.11">
              <p:embed/>
            </p:oleObj>
          </a:graphicData>
        </a:graphic>
      </p:graphicFrame>
      <p:sp>
        <p:nvSpPr>
          <p:cNvPr id="5391" name="Line 95"/>
          <p:cNvSpPr>
            <a:spLocks noChangeShapeType="1"/>
          </p:cNvSpPr>
          <p:nvPr/>
        </p:nvSpPr>
        <p:spPr bwMode="auto">
          <a:xfrm>
            <a:off x="4359275" y="2809875"/>
            <a:ext cx="11113" cy="4254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92" name="Text Box 96"/>
          <p:cNvSpPr txBox="1">
            <a:spLocks noChangeArrowheads="1"/>
          </p:cNvSpPr>
          <p:nvPr/>
        </p:nvSpPr>
        <p:spPr bwMode="auto">
          <a:xfrm>
            <a:off x="2644775" y="3135313"/>
            <a:ext cx="1443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DWDM</a:t>
            </a:r>
            <a:endParaRPr lang="ru-RU" sz="1400"/>
          </a:p>
        </p:txBody>
      </p:sp>
      <p:sp>
        <p:nvSpPr>
          <p:cNvPr id="5393" name="Line 97"/>
          <p:cNvSpPr>
            <a:spLocks noChangeShapeType="1"/>
          </p:cNvSpPr>
          <p:nvPr/>
        </p:nvSpPr>
        <p:spPr bwMode="auto">
          <a:xfrm>
            <a:off x="4370388" y="3387725"/>
            <a:ext cx="0" cy="3651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346" name="Object 226"/>
          <p:cNvGraphicFramePr>
            <a:graphicFrameLocks noChangeAspect="1"/>
          </p:cNvGraphicFramePr>
          <p:nvPr/>
        </p:nvGraphicFramePr>
        <p:xfrm>
          <a:off x="257175" y="5741988"/>
          <a:ext cx="576263" cy="66675"/>
        </p:xfrm>
        <a:graphic>
          <a:graphicData uri="http://schemas.openxmlformats.org/presentationml/2006/ole">
            <p:oleObj spid="_x0000_s5346" name="Visio" r:id="rId20" imgW="880872" imgH="101727" progId="Visio.Drawing.11">
              <p:embed/>
            </p:oleObj>
          </a:graphicData>
        </a:graphic>
      </p:graphicFrame>
      <p:sp>
        <p:nvSpPr>
          <p:cNvPr id="5394" name="Text Box 99"/>
          <p:cNvSpPr txBox="1">
            <a:spLocks noChangeArrowheads="1"/>
          </p:cNvSpPr>
          <p:nvPr/>
        </p:nvSpPr>
        <p:spPr bwMode="auto">
          <a:xfrm>
            <a:off x="833438" y="5629275"/>
            <a:ext cx="1270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Lamda 10G</a:t>
            </a:r>
            <a:endParaRPr lang="ru-RU" sz="1200"/>
          </a:p>
        </p:txBody>
      </p:sp>
      <p:sp>
        <p:nvSpPr>
          <p:cNvPr id="5395" name="Oval 100"/>
          <p:cNvSpPr>
            <a:spLocks noChangeArrowheads="1"/>
          </p:cNvSpPr>
          <p:nvPr/>
        </p:nvSpPr>
        <p:spPr bwMode="auto">
          <a:xfrm>
            <a:off x="4287838" y="1782763"/>
            <a:ext cx="1428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1" name="Text Box 101"/>
          <p:cNvSpPr txBox="1">
            <a:spLocks noChangeArrowheads="1"/>
          </p:cNvSpPr>
          <p:nvPr/>
        </p:nvSpPr>
        <p:spPr bwMode="auto">
          <a:xfrm>
            <a:off x="6877050" y="5529263"/>
            <a:ext cx="1401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Cache servers</a:t>
            </a:r>
            <a:endParaRPr lang="ru-RU" sz="1400"/>
          </a:p>
        </p:txBody>
      </p:sp>
      <p:sp>
        <p:nvSpPr>
          <p:cNvPr id="5222" name="Line 102"/>
          <p:cNvSpPr>
            <a:spLocks noChangeShapeType="1"/>
          </p:cNvSpPr>
          <p:nvPr/>
        </p:nvSpPr>
        <p:spPr bwMode="auto">
          <a:xfrm>
            <a:off x="7388225" y="2176463"/>
            <a:ext cx="0" cy="25908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3" name="Line 103"/>
          <p:cNvSpPr>
            <a:spLocks noChangeShapeType="1"/>
          </p:cNvSpPr>
          <p:nvPr/>
        </p:nvSpPr>
        <p:spPr bwMode="auto">
          <a:xfrm flipV="1">
            <a:off x="5116513" y="2176463"/>
            <a:ext cx="2271712" cy="254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4" name="Line 104"/>
          <p:cNvSpPr>
            <a:spLocks noChangeShapeType="1"/>
          </p:cNvSpPr>
          <p:nvPr/>
        </p:nvSpPr>
        <p:spPr bwMode="auto">
          <a:xfrm>
            <a:off x="5116513" y="2201863"/>
            <a:ext cx="12700" cy="1808162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5" name="Line 105"/>
          <p:cNvSpPr>
            <a:spLocks noChangeShapeType="1"/>
          </p:cNvSpPr>
          <p:nvPr/>
        </p:nvSpPr>
        <p:spPr bwMode="auto">
          <a:xfrm flipV="1">
            <a:off x="4703763" y="4010025"/>
            <a:ext cx="42545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6" name="Line 106"/>
          <p:cNvSpPr>
            <a:spLocks noChangeShapeType="1"/>
          </p:cNvSpPr>
          <p:nvPr/>
        </p:nvSpPr>
        <p:spPr bwMode="auto">
          <a:xfrm flipV="1">
            <a:off x="6345238" y="4767263"/>
            <a:ext cx="1042987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02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5403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5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4" grpId="0" animBg="1"/>
      <p:bldP spid="5167" grpId="0" animBg="1"/>
      <p:bldP spid="5168" grpId="0"/>
      <p:bldP spid="5169" grpId="0"/>
      <p:bldP spid="5172" grpId="0" animBg="1"/>
      <p:bldP spid="5173" grpId="0" animBg="1"/>
      <p:bldP spid="5174" grpId="0" animBg="1"/>
      <p:bldP spid="5175" grpId="0" animBg="1"/>
      <p:bldP spid="5176" grpId="0" animBg="1"/>
      <p:bldP spid="5177" grpId="0" animBg="1"/>
      <p:bldP spid="5180" grpId="0" animBg="1"/>
      <p:bldP spid="5182" grpId="0"/>
      <p:bldP spid="5183" grpId="0"/>
      <p:bldP spid="5190" grpId="0"/>
      <p:bldP spid="5191" grpId="0"/>
      <p:bldP spid="5194" grpId="0" animBg="1"/>
      <p:bldP spid="5195" grpId="0" animBg="1"/>
      <p:bldP spid="5196" grpId="0" animBg="1"/>
      <p:bldP spid="5197" grpId="0" animBg="1"/>
      <p:bldP spid="5221" grpId="0"/>
      <p:bldP spid="5222" grpId="0" animBg="1"/>
      <p:bldP spid="5223" grpId="0" animBg="1"/>
      <p:bldP spid="5224" grpId="0" animBg="1"/>
      <p:bldP spid="5225" grpId="0" animBg="1"/>
      <p:bldP spid="52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Заголовок 1"/>
          <p:cNvSpPr>
            <a:spLocks noGrp="1"/>
          </p:cNvSpPr>
          <p:nvPr>
            <p:ph type="title"/>
          </p:nvPr>
        </p:nvSpPr>
        <p:spPr>
          <a:xfrm>
            <a:off x="2216150" y="127000"/>
            <a:ext cx="6732588" cy="649288"/>
          </a:xfrm>
        </p:spPr>
        <p:txBody>
          <a:bodyPr/>
          <a:lstStyle/>
          <a:p>
            <a:pPr algn="r"/>
            <a:r>
              <a:rPr lang="en-US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Cloud-IX</a:t>
            </a:r>
            <a:r>
              <a:rPr lang="ru-RU" sz="21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 отличаться выгодно</a:t>
            </a:r>
          </a:p>
        </p:txBody>
      </p:sp>
      <p:sp>
        <p:nvSpPr>
          <p:cNvPr id="86018" name="Text Box 1015"/>
          <p:cNvSpPr txBox="1">
            <a:spLocks noChangeArrowheads="1"/>
          </p:cNvSpPr>
          <p:nvPr/>
        </p:nvSpPr>
        <p:spPr bwMode="auto">
          <a:xfrm>
            <a:off x="755650" y="1520825"/>
            <a:ext cx="7345363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b="1">
                <a:solidFill>
                  <a:srgbClr val="FF6600"/>
                </a:solidFill>
                <a:cs typeface="Arial" charset="0"/>
              </a:rPr>
              <a:t>Преимущества </a:t>
            </a:r>
            <a:r>
              <a:rPr lang="en-US" b="1">
                <a:solidFill>
                  <a:srgbClr val="FF6600"/>
                </a:solidFill>
                <a:cs typeface="Arial" charset="0"/>
              </a:rPr>
              <a:t>Cloud-IX</a:t>
            </a:r>
            <a:endParaRPr lang="ru-RU" b="1">
              <a:solidFill>
                <a:srgbClr val="FF6600"/>
              </a:solidFill>
              <a:cs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В вашем порту все точки обмена трафиком как локальное включение</a:t>
            </a:r>
          </a:p>
          <a:p>
            <a:pPr eaLnBrk="0" hangingPunct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Предоставление нескольких услугу в одном порту </a:t>
            </a:r>
          </a:p>
          <a:p>
            <a:pPr eaLnBrk="0" hangingPunct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Максимальная утилизация емкости вашего порта только трафиком дальних сегментов </a:t>
            </a:r>
          </a:p>
          <a:p>
            <a:pPr eaLnBrk="0" hangingPunct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Возможность гибко настраивать взаимодействие за счет 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communities</a:t>
            </a:r>
            <a:endParaRPr lang="ru-RU" altLang="ja-JP" sz="1300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Возможность получать трафик с других значимых точек обмена трафиком в России и Европы, не включаясь в них физически </a:t>
            </a:r>
          </a:p>
        </p:txBody>
      </p:sp>
      <p:sp>
        <p:nvSpPr>
          <p:cNvPr id="86019" name="Text Box 1015"/>
          <p:cNvSpPr txBox="1">
            <a:spLocks noChangeArrowheads="1"/>
          </p:cNvSpPr>
          <p:nvPr/>
        </p:nvSpPr>
        <p:spPr bwMode="auto">
          <a:xfrm>
            <a:off x="739775" y="3933825"/>
            <a:ext cx="7345363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</a:pPr>
            <a:r>
              <a:rPr lang="ru-RU" altLang="ja-JP" b="1">
                <a:solidFill>
                  <a:srgbClr val="FF6600"/>
                </a:solidFill>
                <a:cs typeface="Arial" charset="0"/>
              </a:rPr>
              <a:t>Подключение к сети </a:t>
            </a:r>
            <a:r>
              <a:rPr lang="en-US" altLang="ja-JP" b="1">
                <a:solidFill>
                  <a:srgbClr val="FF6600"/>
                </a:solidFill>
                <a:cs typeface="Arial" charset="0"/>
              </a:rPr>
              <a:t>Cloud-IX</a:t>
            </a:r>
          </a:p>
          <a:p>
            <a:pPr eaLnBrk="0" hangingPunct="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400">
                <a:solidFill>
                  <a:srgbClr val="7F7F7F"/>
                </a:solidFill>
                <a:cs typeface="Arial" charset="0"/>
              </a:rPr>
              <a:t>  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Узлы на всех площадках вашего города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Возможно включение как в 1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GE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, так и 10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GE 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порты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Бесплатное включение независимо от скорости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Тарификация осуществляется 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burst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95% percentile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Единственное условие – наличие собственной 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AS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(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автономной системы)</a:t>
            </a:r>
          </a:p>
        </p:txBody>
      </p:sp>
      <p:sp>
        <p:nvSpPr>
          <p:cNvPr id="86020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86021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11413" y="115888"/>
            <a:ext cx="6275387" cy="649287"/>
          </a:xfrm>
        </p:spPr>
        <p:txBody>
          <a:bodyPr/>
          <a:lstStyle/>
          <a:p>
            <a:pPr algn="r"/>
            <a:r>
              <a:rPr lang="en-US" sz="2400" b="1" i="1" smtClean="0">
                <a:solidFill>
                  <a:schemeClr val="bg1"/>
                </a:solidFill>
                <a:latin typeface="Arial" charset="0"/>
                <a:ea typeface="ＭＳ Ｐゴシック" charset="-128"/>
                <a:cs typeface="Arial" charset="0"/>
              </a:rPr>
              <a:t>DataHouse.ru</a:t>
            </a:r>
            <a:endParaRPr lang="ru-RU" sz="2400" b="1" i="1" smtClean="0">
              <a:solidFill>
                <a:schemeClr val="bg1"/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87042" name="Rectangle 1"/>
          <p:cNvSpPr>
            <a:spLocks noChangeArrowheads="1"/>
          </p:cNvSpPr>
          <p:nvPr/>
        </p:nvSpPr>
        <p:spPr bwMode="auto">
          <a:xfrm>
            <a:off x="503238" y="1408113"/>
            <a:ext cx="8183562" cy="442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На сегодняшний день узлы </a:t>
            </a:r>
            <a:r>
              <a:rPr lang="en-US" altLang="ja-JP" sz="1200" b="1" i="1">
                <a:solidFill>
                  <a:srgbClr val="7ADE42"/>
                </a:solidFill>
                <a:cs typeface="Arial" charset="0"/>
              </a:rPr>
              <a:t>DataHouse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 </a:t>
            </a: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 с включением в сеть 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Cloud-IX </a:t>
            </a: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функционируют или находятся в стадии строительства по следующим адресам: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Москва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ул. Нижняя Сыромятническая, д.10 стр 9;	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Москва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ул. Буракова, д.27;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Санкт-Петербург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Лифляндская, д.3а;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Екатеринбург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Сибирский тракт, д.8; (скоро)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Красноярск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ул. Телевизорная, д.6г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Киев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Леонтовича д. 9</a:t>
            </a:r>
            <a:endParaRPr lang="en-US" altLang="ja-JP" sz="1200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Одесса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скоро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Все</a:t>
            </a:r>
            <a:r>
              <a:rPr lang="ru-RU" altLang="ja-JP" sz="1200">
                <a:solidFill>
                  <a:srgbClr val="595959"/>
                </a:solidFill>
                <a:cs typeface="Arial" charset="0"/>
              </a:rPr>
              <a:t> </a:t>
            </a:r>
            <a:r>
              <a:rPr lang="en-US" altLang="ja-JP" sz="1200">
                <a:solidFill>
                  <a:srgbClr val="7ADE42"/>
                </a:solidFill>
                <a:cs typeface="Arial" charset="0"/>
              </a:rPr>
              <a:t>DataHouse</a:t>
            </a:r>
            <a:r>
              <a:rPr lang="en-US" altLang="ja-JP" sz="1200">
                <a:solidFill>
                  <a:srgbClr val="595959"/>
                </a:solidFill>
                <a:cs typeface="Arial" charset="0"/>
              </a:rPr>
              <a:t> 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построены по самым современным стандартам качества и предоставляют гарантированные климатические условия и бесперебойное электропитание.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Бесперебойное электропитание обеспечивается ИБП 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MGE 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или 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Eaton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.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На всех узлах </a:t>
            </a:r>
            <a:r>
              <a:rPr lang="en-US" altLang="ja-JP" sz="1200">
                <a:solidFill>
                  <a:srgbClr val="7ADE42"/>
                </a:solidFill>
                <a:cs typeface="Arial" charset="0"/>
              </a:rPr>
              <a:t>DataHouse</a:t>
            </a:r>
            <a:r>
              <a:rPr lang="en-US" altLang="ja-JP" sz="1200">
                <a:solidFill>
                  <a:srgbClr val="595959"/>
                </a:solidFill>
                <a:cs typeface="Arial" charset="0"/>
              </a:rPr>
              <a:t> 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установлены дизельные электростанции. </a:t>
            </a:r>
          </a:p>
          <a:p>
            <a:pPr eaLnBrk="0" hangingPunct="0">
              <a:spcBef>
                <a:spcPts val="600"/>
              </a:spcBef>
              <a:spcAft>
                <a:spcPts val="200"/>
              </a:spcAft>
            </a:pP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Услуги, которые могут быть оказаны на площадках </a:t>
            </a:r>
            <a:r>
              <a:rPr lang="en-US" altLang="ja-JP" sz="1200" b="1" i="1">
                <a:solidFill>
                  <a:srgbClr val="7ADE42"/>
                </a:solidFill>
                <a:cs typeface="Arial" charset="0"/>
              </a:rPr>
              <a:t>DataHouse</a:t>
            </a:r>
            <a:endParaRPr lang="ru-RU" altLang="ja-JP" sz="1200">
              <a:solidFill>
                <a:srgbClr val="7ADE42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Аренда закрытых телекоммуникационных шкафов размерами 12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U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22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U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44U для размещения узлов операторов связи.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Аренда серверного и магистрального оборудования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.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Хранение ZIP</a:t>
            </a:r>
            <a:r>
              <a:rPr lang="en-US" altLang="ja-JP" sz="1200" b="1">
                <a:solidFill>
                  <a:srgbClr val="7F7F7F"/>
                </a:solidFill>
                <a:cs typeface="Arial" charset="0"/>
              </a:rPr>
              <a:t> 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оборудования</a:t>
            </a:r>
            <a:endParaRPr lang="ru-RU" altLang="ja-JP" sz="1200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7ADE42"/>
              </a:buClr>
              <a:buFont typeface="Wingdings" pitchFamily="2" charset="2"/>
              <a:buChar char="Ø"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Мониторинг присоединенных сетей</a:t>
            </a:r>
          </a:p>
        </p:txBody>
      </p:sp>
      <p:sp>
        <p:nvSpPr>
          <p:cNvPr id="87043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87044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88066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  <p:sp>
        <p:nvSpPr>
          <p:cNvPr id="88067" name="Заголовок 1"/>
          <p:cNvSpPr>
            <a:spLocks/>
          </p:cNvSpPr>
          <p:nvPr/>
        </p:nvSpPr>
        <p:spPr bwMode="auto">
          <a:xfrm>
            <a:off x="2411413" y="115888"/>
            <a:ext cx="62753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sz="2100" b="1" i="1">
                <a:solidFill>
                  <a:schemeClr val="bg1"/>
                </a:solidFill>
                <a:cs typeface="Arial" charset="0"/>
              </a:rPr>
              <a:t>Действующие узлы </a:t>
            </a:r>
            <a:r>
              <a:rPr lang="en-US" sz="2100" b="1" i="1">
                <a:solidFill>
                  <a:schemeClr val="bg1"/>
                </a:solidFill>
                <a:cs typeface="Arial" charset="0"/>
              </a:rPr>
              <a:t>Cloud-IX.net</a:t>
            </a:r>
            <a:endParaRPr lang="ru-RU" sz="2100" b="1" i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7049" name="Rectangle 1"/>
          <p:cNvSpPr>
            <a:spLocks noChangeArrowheads="1"/>
          </p:cNvSpPr>
          <p:nvPr/>
        </p:nvSpPr>
        <p:spPr bwMode="auto">
          <a:xfrm>
            <a:off x="142875" y="1223963"/>
            <a:ext cx="8183563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На сегодняшний день узлы 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Cloud-IX </a:t>
            </a: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функционируют по следующим адресам: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Москва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</a:t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- ММТС-9, ул. Бутлерова д. 7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- ул. Нижняя Сыромятническая, д.10 стр 9;	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- ул. Буракова, д. 27;</a:t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- В ДЦ-ах Москвы и Санкт-Петербурга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Санкт-Петербург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/>
            </a:r>
            <a:br>
              <a:rPr lang="en-US" altLang="ja-JP" sz="1200">
                <a:solidFill>
                  <a:srgbClr val="7F7F7F"/>
                </a:solidFill>
                <a:cs typeface="Arial" charset="0"/>
              </a:rPr>
            </a:b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-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Лифляндская, д.3а;</a:t>
            </a: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/>
            </a:r>
            <a:br>
              <a:rPr lang="en-US" altLang="ja-JP" sz="1200">
                <a:solidFill>
                  <a:srgbClr val="7F7F7F"/>
                </a:solidFill>
                <a:cs typeface="Arial" charset="0"/>
              </a:rPr>
            </a:br>
            <a:r>
              <a:rPr lang="en-US" altLang="ja-JP" sz="1200">
                <a:solidFill>
                  <a:srgbClr val="7F7F7F"/>
                </a:solidFill>
                <a:cs typeface="Arial" charset="0"/>
              </a:rPr>
              <a:t>-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Большая Морская д. 18</a:t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- Боровая д. 57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Воронеж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/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- ИНФОРУМ, ул. Студенческая , 12а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- ОРТПЦ, ул. Карла Маркса 114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- КВАНТ, Еремеева 22 </a:t>
            </a:r>
            <a:endParaRPr lang="ru-RU" altLang="ja-JP" sz="1200" b="1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87051" name="Rectangle 1"/>
          <p:cNvSpPr>
            <a:spLocks noChangeArrowheads="1"/>
          </p:cNvSpPr>
          <p:nvPr/>
        </p:nvSpPr>
        <p:spPr bwMode="auto">
          <a:xfrm>
            <a:off x="142875" y="4243388"/>
            <a:ext cx="568960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В 2013 г запланированы  запуски узлов 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Cloud-IX </a:t>
            </a: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по следующим адресам: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Екатеринбург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- Эрланг, ул. Шейкмана 10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-  Эрланг, ул. Мамина-Сибиряка, 145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Красноярск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</a:t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- ул. Телевизорная, д.6г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Новосибирск</a:t>
            </a:r>
          </a:p>
        </p:txBody>
      </p:sp>
      <p:sp>
        <p:nvSpPr>
          <p:cNvPr id="87052" name="Rectangle 1"/>
          <p:cNvSpPr>
            <a:spLocks noChangeArrowheads="1"/>
          </p:cNvSpPr>
          <p:nvPr/>
        </p:nvSpPr>
        <p:spPr bwMode="auto">
          <a:xfrm>
            <a:off x="3851275" y="1528763"/>
            <a:ext cx="2976563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Владимир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 - Заря, ул. Студеная Гора, 36а </a:t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 - МирФМ, ул.Краснознамённая, 8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Красноярск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 </a:t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 - ул. Телевизорная, д.6г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Киев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,</a:t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 -  Леонтовича д. 9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 -  Гайдара д. 50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Харьков  </a:t>
            </a: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/>
            </a:r>
            <a:br>
              <a:rPr lang="ru-RU" altLang="ja-JP" sz="1200">
                <a:solidFill>
                  <a:srgbClr val="7F7F7F"/>
                </a:solidFill>
                <a:cs typeface="Arial" charset="0"/>
              </a:rPr>
            </a:b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 - Атраком, Ващенковский 28-б,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None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  - ITL, Краснооктябрьская 6 </a:t>
            </a:r>
            <a:endParaRPr lang="en-US" altLang="ja-JP" sz="120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87053" name="Rectangle 1"/>
          <p:cNvSpPr>
            <a:spLocks noChangeArrowheads="1"/>
          </p:cNvSpPr>
          <p:nvPr/>
        </p:nvSpPr>
        <p:spPr bwMode="auto">
          <a:xfrm>
            <a:off x="3635375" y="4425950"/>
            <a:ext cx="595153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Нижний Новгород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endParaRPr lang="ru-RU" altLang="ja-JP" sz="1200" b="1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Львов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endParaRPr lang="ru-RU" altLang="ja-JP" sz="1200" b="1">
              <a:solidFill>
                <a:srgbClr val="7F7F7F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 b="1">
                <a:solidFill>
                  <a:srgbClr val="7F7F7F"/>
                </a:solidFill>
                <a:cs typeface="Arial" charset="0"/>
              </a:rPr>
              <a:t>  Одесса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endParaRPr lang="en-US" altLang="ja-JP" sz="1200" b="1">
              <a:solidFill>
                <a:srgbClr val="7F7F7F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87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87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87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9" grpId="0"/>
      <p:bldP spid="87051" grpId="0"/>
      <p:bldP spid="87052" grpId="0"/>
      <p:bldP spid="870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Заголовок 1"/>
          <p:cNvSpPr>
            <a:spLocks/>
          </p:cNvSpPr>
          <p:nvPr/>
        </p:nvSpPr>
        <p:spPr bwMode="auto">
          <a:xfrm>
            <a:off x="2216150" y="127000"/>
            <a:ext cx="67325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/>
            <a:r>
              <a:rPr lang="ru-RU" sz="2100" b="1" i="1">
                <a:solidFill>
                  <a:schemeClr val="bg1"/>
                </a:solidFill>
                <a:cs typeface="Arial" charset="0"/>
              </a:rPr>
              <a:t>Достижения </a:t>
            </a:r>
            <a:r>
              <a:rPr lang="en-US" sz="2100" b="1" i="1">
                <a:solidFill>
                  <a:schemeClr val="bg1"/>
                </a:solidFill>
                <a:cs typeface="Arial" charset="0"/>
              </a:rPr>
              <a:t>Cloud-IX</a:t>
            </a:r>
            <a:endParaRPr lang="ru-RU" sz="2100" b="1" i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9090" name="Text Box 1015"/>
          <p:cNvSpPr txBox="1">
            <a:spLocks noChangeArrowheads="1"/>
          </p:cNvSpPr>
          <p:nvPr/>
        </p:nvSpPr>
        <p:spPr bwMode="auto">
          <a:xfrm>
            <a:off x="755650" y="1520825"/>
            <a:ext cx="752475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sz="1600" b="1">
                <a:solidFill>
                  <a:srgbClr val="FF6600"/>
                </a:solidFill>
                <a:cs typeface="Arial" charset="0"/>
              </a:rPr>
              <a:t>Достижения проекта </a:t>
            </a:r>
            <a:r>
              <a:rPr lang="en-US" sz="1600" b="1">
                <a:solidFill>
                  <a:srgbClr val="FF6600"/>
                </a:solidFill>
                <a:cs typeface="Arial" charset="0"/>
              </a:rPr>
              <a:t>Cloud-IX</a:t>
            </a:r>
            <a:r>
              <a:rPr lang="ru-RU" sz="1600" b="1">
                <a:solidFill>
                  <a:srgbClr val="FF6600"/>
                </a:solidFill>
                <a:cs typeface="Arial" charset="0"/>
              </a:rPr>
              <a:t>: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endParaRPr lang="ru-RU" sz="1600" b="1">
              <a:solidFill>
                <a:srgbClr val="FF6600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200">
                <a:solidFill>
                  <a:srgbClr val="7F7F7F"/>
                </a:solidFill>
                <a:cs typeface="Arial" charset="0"/>
              </a:rPr>
              <a:t>  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За 10 месяцев модернизирована сеть и 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 c 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октября 2012 г. запущен 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Cloud-IX</a:t>
            </a:r>
            <a:endParaRPr lang="ru-RU" altLang="ja-JP" sz="1200" b="1" i="1">
              <a:solidFill>
                <a:srgbClr val="FF6600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За полгода суммарная загрузка сети 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Cloud-IX</a:t>
            </a:r>
            <a:r>
              <a:rPr lang="ru-RU" altLang="ja-JP" sz="1200" b="1" i="1">
                <a:solidFill>
                  <a:srgbClr val="FF6600"/>
                </a:solidFill>
                <a:cs typeface="Arial" charset="0"/>
              </a:rPr>
              <a:t> 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начиная с октября 2012 превысила 50Гбит\с и на данный момент подключен 71 оператор связи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Освоение нового регионального рынка в России по работе с операторами связи и международного рынка в Украине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Повышение конкурентоспособности на операторском рынке </a:t>
            </a: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Построена сеть позволяющая интегрировать и развивать дополнительные услуги на базе провайдеро-независимых площадок</a:t>
            </a:r>
            <a:r>
              <a:rPr lang="en-US" altLang="ja-JP" sz="1300">
                <a:solidFill>
                  <a:srgbClr val="7F7F7F"/>
                </a:solidFill>
                <a:cs typeface="Arial" charset="0"/>
              </a:rPr>
              <a:t> </a:t>
            </a:r>
            <a:r>
              <a:rPr lang="en-US" altLang="ja-JP" sz="1200" b="1" i="1">
                <a:solidFill>
                  <a:srgbClr val="7ADE42"/>
                </a:solidFill>
                <a:cs typeface="Arial" charset="0"/>
              </a:rPr>
              <a:t>Datahouse.ru</a:t>
            </a:r>
            <a:r>
              <a:rPr lang="en-US" altLang="ja-JP" sz="1300" b="1" i="1">
                <a:solidFill>
                  <a:srgbClr val="7F7F7F"/>
                </a:solidFill>
                <a:cs typeface="Arial" charset="0"/>
              </a:rPr>
              <a:t> 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распределенной сети 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Cloud-IX.net</a:t>
            </a:r>
            <a:endParaRPr lang="ru-RU" altLang="ja-JP" sz="1200" b="1" i="1">
              <a:solidFill>
                <a:srgbClr val="FF6600"/>
              </a:solidFill>
              <a:cs typeface="Arial" charset="0"/>
            </a:endParaRPr>
          </a:p>
          <a:p>
            <a:pPr eaLnBrk="0" hangingPunct="0">
              <a:spcBef>
                <a:spcPts val="200"/>
              </a:spcBef>
              <a:spcAft>
                <a:spcPts val="200"/>
              </a:spcAft>
              <a:buClr>
                <a:srgbClr val="FF6600"/>
              </a:buClr>
              <a:buFont typeface="Wingdings" pitchFamily="2" charset="2"/>
              <a:buChar char="Ø"/>
            </a:pP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  Проект </a:t>
            </a:r>
            <a:r>
              <a:rPr lang="en-US" altLang="ja-JP" sz="1200" b="1" i="1">
                <a:solidFill>
                  <a:srgbClr val="FF6600"/>
                </a:solidFill>
                <a:cs typeface="Arial" charset="0"/>
              </a:rPr>
              <a:t>Cloud-IX </a:t>
            </a:r>
            <a:r>
              <a:rPr lang="ru-RU" altLang="ja-JP" sz="1300">
                <a:solidFill>
                  <a:srgbClr val="7F7F7F"/>
                </a:solidFill>
                <a:cs typeface="Arial" charset="0"/>
              </a:rPr>
              <a:t>дал косвенный толчок развитию других проектов</a:t>
            </a:r>
          </a:p>
        </p:txBody>
      </p:sp>
      <p:sp>
        <p:nvSpPr>
          <p:cNvPr id="89091" name="Text Box 1015"/>
          <p:cNvSpPr txBox="1">
            <a:spLocks noChangeArrowheads="1"/>
          </p:cNvSpPr>
          <p:nvPr/>
        </p:nvSpPr>
        <p:spPr bwMode="auto">
          <a:xfrm>
            <a:off x="611188" y="4545013"/>
            <a:ext cx="75247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ts val="200"/>
              </a:spcBef>
              <a:spcAft>
                <a:spcPts val="200"/>
              </a:spcAft>
            </a:pPr>
            <a:r>
              <a:rPr lang="ru-RU" sz="1600" b="1">
                <a:solidFill>
                  <a:srgbClr val="FF6600"/>
                </a:solidFill>
                <a:cs typeface="Arial" charset="0"/>
              </a:rPr>
              <a:t>Проект </a:t>
            </a:r>
            <a:r>
              <a:rPr lang="en-US" sz="1600" b="1">
                <a:solidFill>
                  <a:srgbClr val="FF6600"/>
                </a:solidFill>
                <a:cs typeface="Arial" charset="0"/>
              </a:rPr>
              <a:t>Cloud-IX</a:t>
            </a:r>
            <a:r>
              <a:rPr lang="ru-RU" sz="1600" b="1">
                <a:solidFill>
                  <a:srgbClr val="FF6600"/>
                </a:solidFill>
                <a:cs typeface="Arial" charset="0"/>
              </a:rPr>
              <a:t> </a:t>
            </a:r>
            <a:r>
              <a:rPr lang="en-US" sz="1600" b="1">
                <a:solidFill>
                  <a:srgbClr val="FF6600"/>
                </a:solidFill>
                <a:cs typeface="Arial" charset="0"/>
              </a:rPr>
              <a:t>– </a:t>
            </a:r>
            <a:r>
              <a:rPr lang="ru-RU" sz="1600" b="1" i="1">
                <a:solidFill>
                  <a:srgbClr val="FF6600"/>
                </a:solidFill>
                <a:cs typeface="Arial" charset="0"/>
              </a:rPr>
              <a:t>это яркий пример развития оператора связи, который позволяет открывать и развивать новые горизонты телекоммуникационного операторского рынка.</a:t>
            </a:r>
          </a:p>
        </p:txBody>
      </p:sp>
      <p:sp>
        <p:nvSpPr>
          <p:cNvPr id="89092" name="Прямоугольник 5"/>
          <p:cNvSpPr>
            <a:spLocks noChangeArrowheads="1"/>
          </p:cNvSpPr>
          <p:nvPr/>
        </p:nvSpPr>
        <p:spPr bwMode="auto">
          <a:xfrm>
            <a:off x="431800" y="6372225"/>
            <a:ext cx="457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Россия, Санкт-Петербург, </a:t>
            </a:r>
            <a:r>
              <a:rPr lang="ru-RU" sz="800">
                <a:solidFill>
                  <a:schemeClr val="bg1"/>
                </a:solidFill>
              </a:rPr>
              <a:t>ул. Введенского канала д. 7 </a:t>
            </a:r>
          </a:p>
          <a:p>
            <a:pPr>
              <a:lnSpc>
                <a:spcPct val="150000"/>
              </a:lnSpc>
            </a:pPr>
            <a:r>
              <a:rPr lang="ru-RU" sz="800" b="1">
                <a:solidFill>
                  <a:schemeClr val="bg1"/>
                </a:solidFill>
              </a:rPr>
              <a:t>Украина, Киев, </a:t>
            </a:r>
            <a:r>
              <a:rPr lang="ru-RU" sz="800">
                <a:solidFill>
                  <a:schemeClr val="bg1"/>
                </a:solidFill>
              </a:rPr>
              <a:t>Богдана Хмельницкого ул.,д. 86 </a:t>
            </a:r>
            <a:endParaRPr lang="ru-RU" sz="900">
              <a:solidFill>
                <a:schemeClr val="bg1"/>
              </a:solidFill>
            </a:endParaRPr>
          </a:p>
        </p:txBody>
      </p:sp>
      <p:sp>
        <p:nvSpPr>
          <p:cNvPr id="89093" name="Заголовок 1"/>
          <p:cNvSpPr txBox="1">
            <a:spLocks/>
          </p:cNvSpPr>
          <p:nvPr/>
        </p:nvSpPr>
        <p:spPr bwMode="auto">
          <a:xfrm>
            <a:off x="5688013" y="6372225"/>
            <a:ext cx="2952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 b="1">
                <a:solidFill>
                  <a:schemeClr val="bg1"/>
                </a:solidFill>
              </a:rPr>
              <a:t>Россия,  Москва</a:t>
            </a:r>
            <a:r>
              <a:rPr lang="en-US" sz="800" b="1">
                <a:solidFill>
                  <a:schemeClr val="bg1"/>
                </a:solidFill>
              </a:rPr>
              <a:t>, </a:t>
            </a:r>
            <a:r>
              <a:rPr lang="ru-RU" sz="800" b="1">
                <a:solidFill>
                  <a:schemeClr val="bg1"/>
                </a:solidFill>
              </a:rPr>
              <a:t>Н. Сыромятническая д.10 стр 9</a:t>
            </a:r>
            <a:endParaRPr lang="ru-RU" sz="800">
              <a:solidFill>
                <a:schemeClr val="bg1"/>
              </a:solidFill>
            </a:endParaRPr>
          </a:p>
          <a:p>
            <a:pPr algn="r">
              <a:spcBef>
                <a:spcPts val="200"/>
              </a:spcBef>
              <a:spcAft>
                <a:spcPts val="200"/>
              </a:spcAft>
              <a:tabLst>
                <a:tab pos="0" algn="l"/>
              </a:tabLst>
            </a:pPr>
            <a:r>
              <a:rPr lang="ru-RU" sz="800">
                <a:solidFill>
                  <a:schemeClr val="bg1"/>
                </a:solidFill>
              </a:rPr>
              <a:t>тел.: +7 (495) 363-05-42</a:t>
            </a:r>
            <a:r>
              <a:rPr lang="en-US" sz="800">
                <a:solidFill>
                  <a:schemeClr val="bg1"/>
                </a:solidFill>
              </a:rPr>
              <a:t>,</a:t>
            </a:r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 b="1">
                <a:solidFill>
                  <a:schemeClr val="bg1"/>
                </a:solidFill>
              </a:rPr>
              <a:t>www.cloud-ix.net</a:t>
            </a:r>
            <a:endParaRPr lang="ru-RU" sz="9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"/>
          <p:cNvSpPr>
            <a:spLocks noChangeArrowheads="1"/>
          </p:cNvSpPr>
          <p:nvPr/>
        </p:nvSpPr>
        <p:spPr bwMode="auto">
          <a:xfrm>
            <a:off x="503238" y="2573338"/>
            <a:ext cx="8029575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52352" bIns="0" anchor="ctr">
            <a:spAutoFit/>
          </a:bodyPr>
          <a:lstStyle/>
          <a:p>
            <a:pPr algn="ctr" eaLnBrk="0" hangingPunct="0"/>
            <a:r>
              <a:rPr lang="ru-RU" sz="2400" b="1" i="1">
                <a:solidFill>
                  <a:srgbClr val="7F7F7F"/>
                </a:solidFill>
                <a:cs typeface="Arial" charset="0"/>
              </a:rPr>
              <a:t>Благодарю за внимание!</a:t>
            </a:r>
            <a:br>
              <a:rPr lang="ru-RU" sz="2400" b="1" i="1">
                <a:solidFill>
                  <a:srgbClr val="7F7F7F"/>
                </a:solidFill>
                <a:cs typeface="Arial" charset="0"/>
              </a:rPr>
            </a:br>
            <a:endParaRPr lang="ru-RU" sz="2400" b="1" i="1">
              <a:solidFill>
                <a:srgbClr val="7F7F7F"/>
              </a:solidFill>
              <a:cs typeface="Arial" charset="0"/>
            </a:endParaRPr>
          </a:p>
          <a:p>
            <a:pPr algn="ctr" eaLnBrk="0" hangingPunct="0"/>
            <a:r>
              <a:rPr lang="ru-RU" sz="2400" b="1" i="1">
                <a:solidFill>
                  <a:srgbClr val="7F7F7F"/>
                </a:solidFill>
                <a:cs typeface="Arial" charset="0"/>
              </a:rPr>
              <a:t>Ваши вопросы</a:t>
            </a:r>
            <a:endParaRPr lang="en-US" sz="2400" b="1" i="1">
              <a:solidFill>
                <a:srgbClr val="7F7F7F"/>
              </a:solidFill>
              <a:cs typeface="Arial" charset="0"/>
            </a:endParaRPr>
          </a:p>
          <a:p>
            <a:pPr algn="ctr" eaLnBrk="0" hangingPunct="0"/>
            <a:endParaRPr lang="ru-RU" sz="1600" b="1">
              <a:solidFill>
                <a:srgbClr val="FF6600"/>
              </a:solidFill>
              <a:cs typeface="Arial" charset="0"/>
            </a:endParaRPr>
          </a:p>
          <a:p>
            <a:pPr algn="ctr" eaLnBrk="0" hangingPunct="0"/>
            <a:endParaRPr lang="ru-RU" sz="1600" b="1">
              <a:solidFill>
                <a:srgbClr val="FF6600"/>
              </a:solidFill>
              <a:latin typeface="Georgia" pitchFamily="18" charset="0"/>
            </a:endParaRPr>
          </a:p>
          <a:p>
            <a:pPr algn="ctr" eaLnBrk="0" hangingPunct="0"/>
            <a:endParaRPr lang="ru-RU" sz="1600" b="1">
              <a:solidFill>
                <a:srgbClr val="FF6600"/>
              </a:solidFill>
              <a:latin typeface="Georgia" pitchFamily="18" charset="0"/>
            </a:endParaRPr>
          </a:p>
          <a:p>
            <a:pPr algn="ctr" eaLnBrk="0" hangingPunct="0"/>
            <a:endParaRPr lang="ru-RU" sz="1600" b="1">
              <a:solidFill>
                <a:srgbClr val="FF6600"/>
              </a:solidFill>
              <a:latin typeface="Georgia" pitchFamily="18" charset="0"/>
            </a:endParaRPr>
          </a:p>
          <a:p>
            <a:pPr algn="ctr" eaLnBrk="0" hangingPunct="0"/>
            <a:r>
              <a:rPr lang="en-US" sz="1600" b="1">
                <a:solidFill>
                  <a:srgbClr val="FF6600"/>
                </a:solidFill>
                <a:latin typeface="Georgia" pitchFamily="18" charset="0"/>
              </a:rPr>
              <a:t>www.Cloud-IX.net</a:t>
            </a:r>
            <a:endParaRPr lang="ru-RU" sz="1600" b="1">
              <a:solidFill>
                <a:srgbClr val="FF6600"/>
              </a:solidFill>
              <a:latin typeface="Georgia" pitchFamily="18" charset="0"/>
            </a:endParaRPr>
          </a:p>
          <a:p>
            <a:pPr algn="ctr" eaLnBrk="0" hangingPunct="0"/>
            <a:endParaRPr lang="ru-RU" sz="1200">
              <a:solidFill>
                <a:srgbClr val="59595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66666</TotalTime>
  <Words>1352</Words>
  <Application>Microsoft Office PowerPoint</Application>
  <PresentationFormat>Экран (4:3)</PresentationFormat>
  <Paragraphs>242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Visio</vt:lpstr>
      <vt:lpstr>Слайд 1</vt:lpstr>
      <vt:lpstr>Слайд 2</vt:lpstr>
      <vt:lpstr>Слайд 3</vt:lpstr>
      <vt:lpstr>Как родилась идея Cloud-IX.net</vt:lpstr>
      <vt:lpstr>Стратегия проекта Cloud-IX.net</vt:lpstr>
      <vt:lpstr>Карта развития сети Cloud-IX.net </vt:lpstr>
      <vt:lpstr>Сервисы Cloud-IX.net </vt:lpstr>
      <vt:lpstr>Cloud Internet Exchange</vt:lpstr>
      <vt:lpstr>Общая схема построения сети Cloud-IX</vt:lpstr>
      <vt:lpstr>Классическая архитектура построения точки обмена трафиком </vt:lpstr>
      <vt:lpstr>Слайд 11</vt:lpstr>
      <vt:lpstr>Архитектура построения сети Cloud-IX с дополнительными сервисами</vt:lpstr>
      <vt:lpstr>Cloud-IX отличаться выгодно</vt:lpstr>
      <vt:lpstr>DataHouse.ru</vt:lpstr>
      <vt:lpstr>Слайд 15</vt:lpstr>
      <vt:lpstr>Слайд 16</vt:lpstr>
      <vt:lpstr>Слайд 17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Design</dc:creator>
  <cp:lastModifiedBy>КРОС-2012</cp:lastModifiedBy>
  <cp:revision>180</cp:revision>
  <cp:lastPrinted>2012-06-27T11:04:33Z</cp:lastPrinted>
  <dcterms:created xsi:type="dcterms:W3CDTF">2012-05-23T06:47:51Z</dcterms:created>
  <dcterms:modified xsi:type="dcterms:W3CDTF">2013-05-23T03:49:46Z</dcterms:modified>
</cp:coreProperties>
</file>