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3"/>
  </p:notesMasterIdLst>
  <p:sldIdLst>
    <p:sldId id="256" r:id="rId2"/>
    <p:sldId id="281" r:id="rId3"/>
    <p:sldId id="294" r:id="rId4"/>
    <p:sldId id="298" r:id="rId5"/>
    <p:sldId id="295" r:id="rId6"/>
    <p:sldId id="299" r:id="rId7"/>
    <p:sldId id="296" r:id="rId8"/>
    <p:sldId id="300" r:id="rId9"/>
    <p:sldId id="301" r:id="rId10"/>
    <p:sldId id="293" r:id="rId11"/>
    <p:sldId id="29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71" autoAdjust="0"/>
  </p:normalViewPr>
  <p:slideViewPr>
    <p:cSldViewPr>
      <p:cViewPr varScale="1">
        <p:scale>
          <a:sx n="81" d="100"/>
          <a:sy n="81" d="100"/>
        </p:scale>
        <p:origin x="150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E1F84-4EF1-46DF-A26C-FA88D0513C3B}" type="datetimeFigureOut">
              <a:rPr lang="ru-RU" smtClean="0"/>
              <a:t>22.05.2013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3FA81-C13B-4996-801B-A30F090AA9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757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BA9ED-E490-446D-AE18-DB222C7E9C6D}" type="datetime1">
              <a:rPr lang="ru-RU" smtClean="0"/>
              <a:t>22.05.2013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0496B-358E-4B3F-AFE3-5CFE52969FAB}" type="datetime1">
              <a:rPr lang="ru-RU" smtClean="0"/>
              <a:t>22.05.2013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A0D97-F74D-4661-97B1-D65B8BAA1D0F}" type="datetime1">
              <a:rPr lang="ru-RU" smtClean="0"/>
              <a:t>22.05.2013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256BD-579D-48C1-A7F2-2876ADED8EC4}" type="datetime1">
              <a:rPr lang="ru-RU" smtClean="0"/>
              <a:t>22.05.2013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C9C37-AFF9-41C6-8B49-6E629B4BE9DB}" type="datetime1">
              <a:rPr lang="ru-RU" smtClean="0"/>
              <a:t>22.05.2013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9C1E2-F280-4EE6-BF7B-1F9485FC7AC1}" type="datetime1">
              <a:rPr lang="ru-RU" smtClean="0"/>
              <a:t>22.05.2013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DA90-9139-41D6-9664-4176AA0A0CB5}" type="datetime1">
              <a:rPr lang="ru-RU" smtClean="0"/>
              <a:t>22.05.2013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48415-DC15-4515-9ACA-A12D515F6DF7}" type="datetime1">
              <a:rPr lang="ru-RU" smtClean="0"/>
              <a:t>22.05.2013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C1FFC-AECE-4FAD-9E9E-0C27E1FED874}" type="datetime1">
              <a:rPr lang="ru-RU" smtClean="0"/>
              <a:t>22.05.2013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AF19-FF44-43C7-857A-2C2A6C67D2CA}" type="datetime1">
              <a:rPr lang="ru-RU" smtClean="0"/>
              <a:t>22.05.2013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8508-D79C-4A23-A6BA-16F0965DA11B}" type="datetime1">
              <a:rPr lang="ru-RU" smtClean="0"/>
              <a:t>22.05.2013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A99737B-3009-4923-B9E1-83A4E634C6A1}" type="datetime1">
              <a:rPr lang="ru-RU" smtClean="0"/>
              <a:t>22.05.2013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5A4BBCA-B1AE-4EA4-80F2-B15F26B7684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sing4tele.com/" TargetMode="External"/><Relationship Id="rId2" Type="http://schemas.openxmlformats.org/officeDocument/2006/relationships/hyperlink" Target="mailto:boriskin.serge@primeleasing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1196752"/>
            <a:ext cx="7848872" cy="2160240"/>
          </a:xfrm>
        </p:spPr>
        <p:txBody>
          <a:bodyPr anchor="ctr" anchorCtr="0">
            <a:norm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4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Black" pitchFamily="50" charset="0"/>
              </a:rPr>
              <a:t>Построение конвейерной системы продаж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Black" pitchFamily="50" charset="0"/>
              </a:rPr>
              <a:t/>
            </a:r>
            <a:b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Pro-Black" pitchFamily="50" charset="0"/>
              </a:rPr>
            </a:b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Pro-Black" pitchFamily="50" charset="0"/>
            </a:endParaRPr>
          </a:p>
        </p:txBody>
      </p:sp>
      <p:pic>
        <p:nvPicPr>
          <p:cNvPr id="1026" name="Picture 2" descr="Логотип Цве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7" t="25430" r="60057" b="28304"/>
          <a:stretch>
            <a:fillRect/>
          </a:stretch>
        </p:blipFill>
        <p:spPr bwMode="auto">
          <a:xfrm>
            <a:off x="275184" y="4581128"/>
            <a:ext cx="2088232" cy="2064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4716016" y="5877272"/>
            <a:ext cx="4176464" cy="7681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kern="1200" cap="none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4900" dirty="0" smtClean="0">
                <a:solidFill>
                  <a:schemeClr val="tx2"/>
                </a:solidFill>
                <a:latin typeface="DINPro-Black" pitchFamily="50" charset="0"/>
              </a:rPr>
              <a:t>Борискин Сергей</a:t>
            </a:r>
          </a:p>
          <a:p>
            <a:pPr algn="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4900" dirty="0" smtClean="0">
                <a:solidFill>
                  <a:schemeClr val="tx2"/>
                </a:solidFill>
                <a:latin typeface="DINPro-Black" pitchFamily="50" charset="0"/>
              </a:rPr>
              <a:t>Руководитель </a:t>
            </a:r>
            <a:r>
              <a:rPr lang="ru-RU" sz="4900" dirty="0">
                <a:solidFill>
                  <a:schemeClr val="tx2"/>
                </a:solidFill>
                <a:latin typeface="DINPro-Black" pitchFamily="50" charset="0"/>
              </a:rPr>
              <a:t>направления лизинга IT  оборудования</a:t>
            </a:r>
          </a:p>
          <a:p>
            <a:pPr algn="r">
              <a:spcBef>
                <a:spcPct val="20000"/>
              </a:spcBef>
              <a:buClr>
                <a:schemeClr val="accent1"/>
              </a:buClr>
              <a:buSzPct val="100000"/>
            </a:pPr>
            <a:r>
              <a:rPr lang="ru-RU" sz="4900" dirty="0">
                <a:solidFill>
                  <a:schemeClr val="tx2"/>
                </a:solidFill>
                <a:latin typeface="DINPro-Black" pitchFamily="50" charset="0"/>
              </a:rPr>
              <a:t>Лизинговая компания "</a:t>
            </a:r>
            <a:r>
              <a:rPr lang="ru-RU" sz="4900" dirty="0" err="1" smtClean="0">
                <a:solidFill>
                  <a:schemeClr val="tx2"/>
                </a:solidFill>
                <a:latin typeface="DINPro-Black" pitchFamily="50" charset="0"/>
              </a:rPr>
              <a:t>Прайм</a:t>
            </a:r>
            <a:r>
              <a:rPr lang="ru-RU" sz="4900" dirty="0" smtClean="0">
                <a:solidFill>
                  <a:schemeClr val="tx2"/>
                </a:solidFill>
                <a:latin typeface="DINPro-Black" pitchFamily="50" charset="0"/>
              </a:rPr>
              <a:t> Лизинг</a:t>
            </a:r>
            <a:r>
              <a:rPr lang="ru-RU" sz="4900" dirty="0">
                <a:solidFill>
                  <a:schemeClr val="tx2"/>
                </a:solidFill>
                <a:latin typeface="DINPro-Black" pitchFamily="50" charset="0"/>
              </a:rPr>
              <a:t>"</a:t>
            </a:r>
            <a:endParaRPr lang="ru-RU" sz="3200" dirty="0">
              <a:solidFill>
                <a:schemeClr val="tx2"/>
              </a:solidFill>
              <a:latin typeface="DINPro-Blac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76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852936"/>
            <a:ext cx="8568952" cy="3240360"/>
          </a:xfrm>
        </p:spPr>
        <p:txBody>
          <a:bodyPr/>
          <a:lstStyle/>
          <a:p>
            <a:pPr marL="0" indent="0" algn="ctr">
              <a:buNone/>
            </a:pPr>
            <a:endParaRPr lang="ru-RU" sz="4800" dirty="0" smtClean="0"/>
          </a:p>
          <a:p>
            <a:pPr marL="0" indent="0">
              <a:buNone/>
            </a:pPr>
            <a:r>
              <a:rPr lang="ru-RU" sz="5400" b="1" dirty="0" smtClean="0"/>
              <a:t>Выручка= </a:t>
            </a:r>
            <a:r>
              <a:rPr lang="ru-RU" sz="5400" b="1" dirty="0" err="1" smtClean="0"/>
              <a:t>Leads</a:t>
            </a:r>
            <a:r>
              <a:rPr lang="ru-RU" sz="5400" b="1" dirty="0" smtClean="0"/>
              <a:t> </a:t>
            </a:r>
            <a:r>
              <a:rPr lang="ru-RU" sz="5400" b="1" dirty="0"/>
              <a:t>* </a:t>
            </a:r>
            <a:r>
              <a:rPr lang="ru-RU" sz="5400" b="1" dirty="0" err="1"/>
              <a:t>Cv</a:t>
            </a:r>
            <a:r>
              <a:rPr lang="ru-RU" sz="5400" b="1" dirty="0"/>
              <a:t> * $ * </a:t>
            </a:r>
            <a:r>
              <a:rPr lang="ru-RU" sz="5400" b="1" dirty="0" smtClean="0"/>
              <a:t>#</a:t>
            </a:r>
            <a:endParaRPr lang="ru-RU" sz="4800" b="1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Ключевая формула продаж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35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852936"/>
            <a:ext cx="8568952" cy="32403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b="1" u="sng" dirty="0" err="1" smtClean="0"/>
              <a:t>Lead</a:t>
            </a:r>
            <a:r>
              <a:rPr lang="en-US" sz="5400" b="1" u="sng" dirty="0" smtClean="0"/>
              <a:t> Generation</a:t>
            </a:r>
            <a:endParaRPr lang="ru-RU" sz="5400" b="1" u="sng" dirty="0" smtClean="0"/>
          </a:p>
          <a:p>
            <a:pPr marL="0" indent="0">
              <a:buNone/>
            </a:pPr>
            <a:r>
              <a:rPr lang="ru-RU" sz="5400" b="1" u="sng" dirty="0" smtClean="0"/>
              <a:t>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Конвейер продаж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651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Делать – </a:t>
            </a:r>
            <a:r>
              <a:rPr lang="ru-RU" dirty="0" err="1" smtClean="0"/>
              <a:t>аутсорс</a:t>
            </a:r>
            <a:endParaRPr lang="ru-RU" dirty="0" smtClean="0"/>
          </a:p>
          <a:p>
            <a:r>
              <a:rPr lang="ru-RU" dirty="0" smtClean="0"/>
              <a:t>Управлять – нанять на 0,5 ставки</a:t>
            </a:r>
          </a:p>
          <a:p>
            <a:r>
              <a:rPr lang="ru-RU" dirty="0" smtClean="0"/>
              <a:t>Решать – только ВЫ!!</a:t>
            </a:r>
          </a:p>
          <a:p>
            <a:r>
              <a:rPr lang="en-US" dirty="0" smtClean="0"/>
              <a:t>LG </a:t>
            </a:r>
            <a:r>
              <a:rPr lang="ru-RU" dirty="0" smtClean="0"/>
              <a:t>в интернете – </a:t>
            </a:r>
            <a:r>
              <a:rPr lang="ru-RU" dirty="0" err="1" smtClean="0"/>
              <a:t>аутсорс</a:t>
            </a:r>
            <a:endParaRPr lang="ru-RU" dirty="0" smtClean="0"/>
          </a:p>
          <a:p>
            <a:r>
              <a:rPr lang="en-US" dirty="0" smtClean="0"/>
              <a:t>LG </a:t>
            </a:r>
            <a:r>
              <a:rPr lang="ru-RU" dirty="0" smtClean="0"/>
              <a:t>активный </a:t>
            </a:r>
          </a:p>
          <a:p>
            <a:pPr lvl="1"/>
            <a:r>
              <a:rPr lang="ru-RU" dirty="0" smtClean="0"/>
              <a:t>Холодные звонки</a:t>
            </a:r>
          </a:p>
          <a:p>
            <a:pPr lvl="1"/>
            <a:r>
              <a:rPr lang="ru-RU" dirty="0" smtClean="0"/>
              <a:t>Холодный обход</a:t>
            </a:r>
          </a:p>
          <a:p>
            <a:r>
              <a:rPr lang="en-US" dirty="0" smtClean="0"/>
              <a:t>LG </a:t>
            </a:r>
            <a:r>
              <a:rPr lang="ru-RU" dirty="0" smtClean="0"/>
              <a:t>рекламный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Lead Generation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339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852936"/>
            <a:ext cx="8568952" cy="32403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b="1" u="sng" dirty="0" err="1" smtClean="0"/>
              <a:t>Lead</a:t>
            </a:r>
            <a:r>
              <a:rPr lang="en-US" sz="5400" b="1" u="sng" dirty="0" smtClean="0"/>
              <a:t> Generation</a:t>
            </a:r>
            <a:endParaRPr lang="ru-RU" sz="5400" b="1" u="sng" dirty="0" smtClean="0"/>
          </a:p>
          <a:p>
            <a:pPr marL="0" indent="0" algn="ctr">
              <a:buNone/>
            </a:pPr>
            <a:r>
              <a:rPr lang="ru-RU" sz="5400" b="1" u="sng" dirty="0" err="1" smtClean="0"/>
              <a:t>Lead</a:t>
            </a:r>
            <a:r>
              <a:rPr lang="en-US" sz="5400" b="1" u="sng" dirty="0" smtClean="0"/>
              <a:t> Conversion</a:t>
            </a:r>
          </a:p>
          <a:p>
            <a:pPr marL="0" indent="0">
              <a:buNone/>
            </a:pPr>
            <a:r>
              <a:rPr lang="ru-RU" sz="5400" b="1" u="sng" dirty="0" smtClean="0"/>
              <a:t>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Конвейер продаж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1742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Только продают</a:t>
            </a:r>
          </a:p>
          <a:p>
            <a:r>
              <a:rPr lang="ru-RU" dirty="0" smtClean="0"/>
              <a:t>Большой % комиссии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 Conversion</a:t>
            </a:r>
          </a:p>
        </p:txBody>
      </p:sp>
    </p:spTree>
    <p:extLst>
      <p:ext uri="{BB962C8B-B14F-4D97-AF65-F5344CB8AC3E}">
        <p14:creationId xmlns:p14="http://schemas.microsoft.com/office/powerpoint/2010/main" val="3214560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852936"/>
            <a:ext cx="8568952" cy="32403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b="1" u="sng" dirty="0" err="1" smtClean="0"/>
              <a:t>Lead</a:t>
            </a:r>
            <a:r>
              <a:rPr lang="en-US" sz="5400" b="1" u="sng" dirty="0" smtClean="0"/>
              <a:t> Generation</a:t>
            </a:r>
            <a:endParaRPr lang="ru-RU" sz="5400" b="1" u="sng" dirty="0" smtClean="0"/>
          </a:p>
          <a:p>
            <a:pPr marL="0" indent="0" algn="ctr">
              <a:buNone/>
            </a:pPr>
            <a:r>
              <a:rPr lang="ru-RU" sz="5400" b="1" u="sng" dirty="0" err="1" smtClean="0"/>
              <a:t>Lead</a:t>
            </a:r>
            <a:r>
              <a:rPr lang="en-US" sz="5400" b="1" u="sng" dirty="0" smtClean="0"/>
              <a:t> Conversion</a:t>
            </a:r>
          </a:p>
          <a:p>
            <a:pPr marL="0" indent="0" algn="ctr">
              <a:buNone/>
            </a:pPr>
            <a:r>
              <a:rPr lang="en-US" sz="5400" b="1" u="sng" dirty="0" smtClean="0"/>
              <a:t>Account Management</a:t>
            </a:r>
            <a:endParaRPr lang="ru-RU" sz="5400" b="1" u="sng" dirty="0"/>
          </a:p>
          <a:p>
            <a:pPr marL="0" indent="0">
              <a:buNone/>
            </a:pPr>
            <a:r>
              <a:rPr lang="ru-RU" sz="5400" b="1" u="sng" dirty="0" smtClean="0"/>
              <a:t>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Конвейер продаж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29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Отдел обслуживания</a:t>
            </a:r>
          </a:p>
          <a:p>
            <a:pPr lvl="1"/>
            <a:r>
              <a:rPr lang="ru-RU" dirty="0" smtClean="0"/>
              <a:t>Спрашивают: «Все ли хорошо»</a:t>
            </a:r>
          </a:p>
          <a:p>
            <a:pPr lvl="1"/>
            <a:r>
              <a:rPr lang="ru-RU" dirty="0" smtClean="0"/>
              <a:t>Если все хорошо: что еще или </a:t>
            </a:r>
            <a:r>
              <a:rPr lang="ru-RU" dirty="0" err="1" smtClean="0"/>
              <a:t>спецпредложение</a:t>
            </a:r>
            <a:endParaRPr lang="ru-RU" dirty="0" smtClean="0"/>
          </a:p>
          <a:p>
            <a:r>
              <a:rPr lang="ru-RU" dirty="0" smtClean="0"/>
              <a:t>Отдел заказов</a:t>
            </a:r>
          </a:p>
          <a:p>
            <a:pPr lvl="1"/>
            <a:r>
              <a:rPr lang="ru-RU" dirty="0" smtClean="0"/>
              <a:t>Маленький % комиссии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 Management</a:t>
            </a:r>
          </a:p>
        </p:txBody>
      </p:sp>
    </p:spTree>
    <p:extLst>
      <p:ext uri="{BB962C8B-B14F-4D97-AF65-F5344CB8AC3E}">
        <p14:creationId xmlns:p14="http://schemas.microsoft.com/office/powerpoint/2010/main" val="4012655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/>
              <a:t>Продажи – это не искусство,</a:t>
            </a:r>
          </a:p>
          <a:p>
            <a:pPr marL="0" indent="0" algn="ctr">
              <a:buNone/>
            </a:pPr>
            <a:r>
              <a:rPr lang="ru-RU" sz="3600" b="1" dirty="0"/>
              <a:t>а</a:t>
            </a:r>
            <a:r>
              <a:rPr lang="ru-RU" sz="6600" b="1" dirty="0" smtClean="0"/>
              <a:t> технология!</a:t>
            </a:r>
            <a:endParaRPr lang="ru-RU" sz="6600" b="1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631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35596" y="2636912"/>
            <a:ext cx="7272808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Предмет лизинга: </a:t>
            </a:r>
            <a:r>
              <a:rPr lang="en-US" dirty="0"/>
              <a:t>IT </a:t>
            </a:r>
            <a:r>
              <a:rPr lang="ru-RU" dirty="0"/>
              <a:t>оборудование, измерительное оборудование, сварочные аппараты ВОК</a:t>
            </a:r>
          </a:p>
          <a:p>
            <a:pPr marL="0" indent="0">
              <a:buNone/>
            </a:pPr>
            <a:r>
              <a:rPr lang="ru-RU" b="1" dirty="0"/>
              <a:t>Состояние оборудования: </a:t>
            </a:r>
            <a:r>
              <a:rPr lang="ru-RU" dirty="0"/>
              <a:t>новое и Б\У </a:t>
            </a:r>
          </a:p>
          <a:p>
            <a:pPr marL="0" indent="0">
              <a:buNone/>
            </a:pPr>
            <a:r>
              <a:rPr lang="ru-RU" b="1" dirty="0"/>
              <a:t>Валюта договора: </a:t>
            </a:r>
            <a:r>
              <a:rPr lang="ru-RU" dirty="0"/>
              <a:t>рубли, доллары США, евро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Срок лизинга: </a:t>
            </a:r>
            <a:r>
              <a:rPr lang="ru-RU" dirty="0"/>
              <a:t>от 12 до 36 месяцев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Принятие </a:t>
            </a:r>
            <a:r>
              <a:rPr lang="ru-RU" b="1" dirty="0"/>
              <a:t>решения</a:t>
            </a:r>
            <a:r>
              <a:rPr lang="ru-RU" b="1" dirty="0" smtClean="0"/>
              <a:t>:</a:t>
            </a:r>
            <a:r>
              <a:rPr lang="ru-RU" dirty="0" smtClean="0"/>
              <a:t> от 15 минут до 4 часов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Платежи по графику: </a:t>
            </a:r>
            <a:r>
              <a:rPr lang="ru-RU" dirty="0"/>
              <a:t>равномерные, убывающие</a:t>
            </a:r>
            <a:br>
              <a:rPr lang="ru-RU" dirty="0"/>
            </a:br>
            <a:r>
              <a:rPr lang="ru-RU" b="1" dirty="0" smtClean="0"/>
              <a:t>Аванс</a:t>
            </a:r>
            <a:r>
              <a:rPr lang="ru-RU" b="1" dirty="0"/>
              <a:t>: </a:t>
            </a:r>
            <a:r>
              <a:rPr lang="ru-RU" dirty="0"/>
              <a:t>от 30% </a:t>
            </a: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Прайм</a:t>
            </a:r>
            <a:r>
              <a:rPr lang="ru-RU" dirty="0" smtClean="0"/>
              <a:t> Лизинг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6"/>
            <a:ext cx="8020413" cy="38498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Борискин Сергей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Руководитель направления лизинга IT </a:t>
            </a:r>
            <a:r>
              <a:rPr lang="ru-RU" dirty="0" smtClean="0"/>
              <a:t>оборудования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Лизинговая компания "</a:t>
            </a:r>
            <a:r>
              <a:rPr lang="ru-RU" dirty="0" err="1"/>
              <a:t>ПраймЛизинг</a:t>
            </a:r>
            <a:r>
              <a:rPr lang="ru-RU" dirty="0"/>
              <a:t>"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E-</a:t>
            </a:r>
            <a:r>
              <a:rPr lang="ru-RU" dirty="0" err="1"/>
              <a:t>mail</a:t>
            </a:r>
            <a:r>
              <a:rPr lang="ru-RU" dirty="0"/>
              <a:t>: </a:t>
            </a:r>
            <a:r>
              <a:rPr lang="ru-RU" dirty="0" smtClean="0">
                <a:hlinkClick r:id="rId2"/>
              </a:rPr>
              <a:t>boriskin.serge@primeleasing.ru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WWW: </a:t>
            </a:r>
            <a:r>
              <a:rPr lang="ru-RU" dirty="0">
                <a:hlinkClick r:id="rId3"/>
              </a:rPr>
              <a:t>www.leasing4tele.com</a:t>
            </a:r>
            <a:r>
              <a:rPr lang="ru-RU" sz="6000" dirty="0"/>
              <a:t/>
            </a:r>
            <a:br>
              <a:rPr lang="ru-RU" sz="6000" dirty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864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1610</TotalTime>
  <Words>150</Words>
  <Application>Microsoft Office PowerPoint</Application>
  <PresentationFormat>Экран (4:3)</PresentationFormat>
  <Paragraphs>46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Candara</vt:lpstr>
      <vt:lpstr>DINPro-Black</vt:lpstr>
      <vt:lpstr>Symbol</vt:lpstr>
      <vt:lpstr>Волна</vt:lpstr>
      <vt:lpstr>Построение конвейерной системы продаж </vt:lpstr>
      <vt:lpstr>Ключевая формула продаж</vt:lpstr>
      <vt:lpstr>Конвейер продаж</vt:lpstr>
      <vt:lpstr>Lead Generation</vt:lpstr>
      <vt:lpstr>Конвейер продаж</vt:lpstr>
      <vt:lpstr>Lead Conversion</vt:lpstr>
      <vt:lpstr>Конвейер продаж</vt:lpstr>
      <vt:lpstr>Account Management</vt:lpstr>
      <vt:lpstr>Презентация PowerPoint</vt:lpstr>
      <vt:lpstr>Прайм Лизинг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Призентация</dc:title>
  <dc:creator>eshlemin</dc:creator>
  <cp:lastModifiedBy>Борискин Сергей</cp:lastModifiedBy>
  <cp:revision>60</cp:revision>
  <dcterms:created xsi:type="dcterms:W3CDTF">2010-09-02T06:08:21Z</dcterms:created>
  <dcterms:modified xsi:type="dcterms:W3CDTF">2013-05-22T05:03:22Z</dcterms:modified>
</cp:coreProperties>
</file>