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9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71858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372035" y="311039"/>
            <a:ext cx="8399999" cy="4440899"/>
          </a:xfrm>
          <a:prstGeom prst="roundRect">
            <a:avLst>
              <a:gd name="adj" fmla="val 365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9" name="Shape 9"/>
          <p:cNvSpPr/>
          <p:nvPr/>
        </p:nvSpPr>
        <p:spPr>
          <a:xfrm>
            <a:off x="372035" y="4904401"/>
            <a:ext cx="8399999" cy="1206600"/>
          </a:xfrm>
          <a:prstGeom prst="roundRect">
            <a:avLst>
              <a:gd name="adj" fmla="val 1524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630810"/>
            <a:ext cx="7772400" cy="3789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4572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5195894"/>
            <a:ext cx="7772400" cy="614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372035" y="1550894"/>
            <a:ext cx="8399999" cy="5170500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4" name="Shape 14"/>
          <p:cNvSpPr/>
          <p:nvPr/>
        </p:nvSpPr>
        <p:spPr>
          <a:xfrm rot="10800000" flipH="1">
            <a:off x="372035" y="-120"/>
            <a:ext cx="8399999" cy="1399800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372035" y="1550894"/>
            <a:ext cx="4114800" cy="51705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 rot="10800000" flipH="1">
            <a:off x="372035" y="-120"/>
            <a:ext cx="8399999" cy="1399800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25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22" name="Shape 22"/>
          <p:cNvSpPr/>
          <p:nvPr/>
        </p:nvSpPr>
        <p:spPr>
          <a:xfrm>
            <a:off x="4657164" y="1550894"/>
            <a:ext cx="4114800" cy="51705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761353" y="1600200"/>
            <a:ext cx="3925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372035" y="1550894"/>
            <a:ext cx="8399999" cy="5170500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6" name="Shape 26"/>
          <p:cNvSpPr/>
          <p:nvPr/>
        </p:nvSpPr>
        <p:spPr>
          <a:xfrm rot="10800000" flipH="1">
            <a:off x="372035" y="-120"/>
            <a:ext cx="8399999" cy="1399800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72035" y="5702203"/>
            <a:ext cx="8399999" cy="865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1pPr>
            <a:lvl2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2pPr>
            <a:lvl3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3pPr>
            <a:lvl4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4pPr>
            <a:lvl5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5pPr>
            <a:lvl6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6pPr>
            <a:lvl7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7pPr>
            <a:lvl8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8pPr>
            <a:lvl9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372035" y="311039"/>
            <a:ext cx="8399999" cy="5158200"/>
          </a:xfrm>
          <a:prstGeom prst="roundRect">
            <a:avLst>
              <a:gd name="adj" fmla="val 2776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372035" y="314112"/>
            <a:ext cx="8399999" cy="6229800"/>
          </a:xfrm>
          <a:prstGeom prst="roundRect">
            <a:avLst>
              <a:gd name="adj" fmla="val 2255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685800" y="630810"/>
            <a:ext cx="7772400" cy="3789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ru"/>
              <a:t>АНАТОМИЯ клиентов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685800" y="5195894"/>
            <a:ext cx="7772400" cy="6140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ru"/>
              <a:t>Результаты опроса клиентов интернет-провайдеров</a:t>
            </a:r>
          </a:p>
        </p:txBody>
      </p:sp>
      <p:sp>
        <p:nvSpPr>
          <p:cNvPr id="36" name="Shape 36"/>
          <p:cNvSpPr/>
          <p:nvPr/>
        </p:nvSpPr>
        <p:spPr>
          <a:xfrm>
            <a:off x="6558289" y="2475190"/>
            <a:ext cx="1687376" cy="190761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37" name="Shape 37"/>
          <p:cNvSpPr/>
          <p:nvPr/>
        </p:nvSpPr>
        <p:spPr>
          <a:xfrm>
            <a:off x="811508" y="605700"/>
            <a:ext cx="2790790" cy="11867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ru"/>
              <a:t>Основа исследования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ru"/>
              <a:t>Метод получения: стихийный интернет-опрос</a:t>
            </a:r>
          </a:p>
          <a:p>
            <a:pPr lvl="0" rtl="0">
              <a:buNone/>
            </a:pPr>
            <a:r>
              <a:rPr lang="ru"/>
              <a:t>Дата проведения: с 10 апреля по 20 мая</a:t>
            </a:r>
          </a:p>
          <a:p>
            <a:pPr lvl="0" rtl="0">
              <a:buNone/>
            </a:pPr>
            <a:r>
              <a:rPr lang="ru"/>
              <a:t>Всего получено: 1304 анкеты</a:t>
            </a:r>
          </a:p>
          <a:p>
            <a:pPr lvl="0" rtl="0">
              <a:buNone/>
            </a:pPr>
            <a:r>
              <a:rPr lang="ru"/>
              <a:t>Признанных: 1285 (≈1,5% фальсификаций)</a:t>
            </a:r>
          </a:p>
          <a:p>
            <a:pPr lvl="0" rtl="0">
              <a:buNone/>
            </a:pPr>
            <a:r>
              <a:rPr lang="ru"/>
              <a:t>Генеральная совокупность: 133,8 млн. </a:t>
            </a:r>
            <a:br>
              <a:rPr lang="ru"/>
            </a:br>
            <a:r>
              <a:rPr lang="ru"/>
              <a:t>(РФ без СКФО)</a:t>
            </a:r>
          </a:p>
          <a:p>
            <a:pPr lvl="0" rtl="0">
              <a:buNone/>
            </a:pPr>
            <a:r>
              <a:rPr lang="ru"/>
              <a:t>Доверительная вероятность: 95%</a:t>
            </a:r>
          </a:p>
          <a:p>
            <a:pPr lvl="0" rtl="0">
              <a:buNone/>
            </a:pPr>
            <a:r>
              <a:rPr lang="ru"/>
              <a:t>Доверительный интервал: </a:t>
            </a:r>
            <a:r>
              <a:rPr lang="ru">
                <a:solidFill>
                  <a:srgbClr val="323232"/>
                </a:solidFill>
              </a:rPr>
              <a:t>± 1,64%</a:t>
            </a:r>
          </a:p>
          <a:p>
            <a:pPr>
              <a:buNone/>
            </a:pPr>
            <a:r>
              <a:rPr lang="ru"/>
              <a:t>(для оценочной шкалы "десять баллов")</a:t>
            </a:r>
          </a:p>
        </p:txBody>
      </p:sp>
      <p:sp>
        <p:nvSpPr>
          <p:cNvPr id="44" name="Shape 44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Демография и география</a:t>
            </a:r>
          </a:p>
        </p:txBody>
      </p:sp>
      <p:sp>
        <p:nvSpPr>
          <p:cNvPr id="50" name="Shape 50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1" name="Shape 51"/>
          <p:cNvSpPr/>
          <p:nvPr/>
        </p:nvSpPr>
        <p:spPr>
          <a:xfrm>
            <a:off x="415140" y="1832622"/>
            <a:ext cx="8347859" cy="424302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52" name="Shape 52"/>
          <p:cNvSpPr txBox="1"/>
          <p:nvPr/>
        </p:nvSpPr>
        <p:spPr>
          <a:xfrm>
            <a:off x="750250" y="6217375"/>
            <a:ext cx="75432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ru"/>
              <a:t>Если из исследования удалить БИС, то  доверительный интервал вырастет до 1,86%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НАГРАЖДЕНИЕ!!!</a:t>
            </a:r>
          </a:p>
        </p:txBody>
      </p:sp>
      <p:sp>
        <p:nvSpPr>
          <p:cNvPr id="58" name="Shape 58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59" name="Shape 59"/>
          <p:cNvSpPr/>
          <p:nvPr/>
        </p:nvSpPr>
        <p:spPr>
          <a:xfrm>
            <a:off x="1524000" y="1928812"/>
            <a:ext cx="6096000" cy="40671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Демография и география</a:t>
            </a:r>
          </a:p>
        </p:txBody>
      </p:sp>
      <p:sp>
        <p:nvSpPr>
          <p:cNvPr id="65" name="Shape 65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66" name="Shape 66"/>
          <p:cNvSpPr/>
          <p:nvPr/>
        </p:nvSpPr>
        <p:spPr>
          <a:xfrm>
            <a:off x="519112" y="1652587"/>
            <a:ext cx="6202623" cy="349995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67" name="Shape 67"/>
          <p:cNvSpPr/>
          <p:nvPr/>
        </p:nvSpPr>
        <p:spPr>
          <a:xfrm>
            <a:off x="4765366" y="4406610"/>
            <a:ext cx="3818133" cy="2187740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  <p:sp>
        <p:nvSpPr>
          <p:cNvPr id="68" name="Shape 68"/>
          <p:cNvSpPr txBox="1"/>
          <p:nvPr/>
        </p:nvSpPr>
        <p:spPr>
          <a:xfrm>
            <a:off x="1656650" y="5271880"/>
            <a:ext cx="3108600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ru"/>
              <a:t>Перепись населения 2010 -&gt;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Цены</a:t>
            </a:r>
          </a:p>
        </p:txBody>
      </p:sp>
      <p:sp>
        <p:nvSpPr>
          <p:cNvPr id="74" name="Shape 74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75" name="Shape 75"/>
          <p:cNvSpPr/>
          <p:nvPr/>
        </p:nvSpPr>
        <p:spPr>
          <a:xfrm>
            <a:off x="404812" y="1985962"/>
            <a:ext cx="8358187" cy="436770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Цены</a:t>
            </a:r>
          </a:p>
        </p:txBody>
      </p:sp>
      <p:sp>
        <p:nvSpPr>
          <p:cNvPr id="81" name="Shape 81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82" name="Shape 82"/>
          <p:cNvSpPr/>
          <p:nvPr/>
        </p:nvSpPr>
        <p:spPr>
          <a:xfrm>
            <a:off x="423862" y="2133600"/>
            <a:ext cx="8296275" cy="426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Скорость ПД</a:t>
            </a:r>
          </a:p>
        </p:txBody>
      </p:sp>
      <p:sp>
        <p:nvSpPr>
          <p:cNvPr id="88" name="Shape 88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89" name="Shape 89"/>
          <p:cNvSpPr/>
          <p:nvPr/>
        </p:nvSpPr>
        <p:spPr>
          <a:xfrm>
            <a:off x="488243" y="2105554"/>
            <a:ext cx="8167512" cy="387654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Скорость ПД</a:t>
            </a:r>
          </a:p>
        </p:txBody>
      </p:sp>
      <p:sp>
        <p:nvSpPr>
          <p:cNvPr id="95" name="Shape 95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96" name="Shape 96"/>
          <p:cNvSpPr/>
          <p:nvPr/>
        </p:nvSpPr>
        <p:spPr>
          <a:xfrm>
            <a:off x="415675" y="1896042"/>
            <a:ext cx="8349782" cy="428835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Сверхскоростной интернет</a:t>
            </a:r>
          </a:p>
        </p:txBody>
      </p:sp>
      <p:sp>
        <p:nvSpPr>
          <p:cNvPr id="102" name="Shape 102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03" name="Shape 103"/>
          <p:cNvSpPr/>
          <p:nvPr/>
        </p:nvSpPr>
        <p:spPr>
          <a:xfrm>
            <a:off x="2295771" y="1698950"/>
            <a:ext cx="4552457" cy="25615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04" name="Shape 104"/>
          <p:cNvSpPr/>
          <p:nvPr/>
        </p:nvSpPr>
        <p:spPr>
          <a:xfrm>
            <a:off x="2252255" y="4156690"/>
            <a:ext cx="4639488" cy="25615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Качество услуг</a:t>
            </a:r>
          </a:p>
        </p:txBody>
      </p:sp>
      <p:sp>
        <p:nvSpPr>
          <p:cNvPr id="110" name="Shape 110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11" name="Shape 111"/>
          <p:cNvSpPr/>
          <p:nvPr/>
        </p:nvSpPr>
        <p:spPr>
          <a:xfrm>
            <a:off x="581025" y="1852612"/>
            <a:ext cx="7981950" cy="43719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Качество услуг</a:t>
            </a:r>
          </a:p>
        </p:txBody>
      </p:sp>
      <p:sp>
        <p:nvSpPr>
          <p:cNvPr id="117" name="Shape 117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18" name="Shape 118"/>
          <p:cNvSpPr/>
          <p:nvPr/>
        </p:nvSpPr>
        <p:spPr>
          <a:xfrm>
            <a:off x="531350" y="1646750"/>
            <a:ext cx="7905750" cy="41529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19" name="Shape 119"/>
          <p:cNvSpPr/>
          <p:nvPr/>
        </p:nvSpPr>
        <p:spPr>
          <a:xfrm>
            <a:off x="2157950" y="3822675"/>
            <a:ext cx="6457950" cy="28003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Качество услуг</a:t>
            </a:r>
          </a:p>
        </p:txBody>
      </p:sp>
      <p:sp>
        <p:nvSpPr>
          <p:cNvPr id="125" name="Shape 125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26" name="Shape 126"/>
          <p:cNvSpPr/>
          <p:nvPr/>
        </p:nvSpPr>
        <p:spPr>
          <a:xfrm>
            <a:off x="417007" y="1956800"/>
            <a:ext cx="8309985" cy="431599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cxnSp>
        <p:nvCxnSpPr>
          <p:cNvPr id="127" name="Shape 127"/>
          <p:cNvCxnSpPr/>
          <p:nvPr/>
        </p:nvCxnSpPr>
        <p:spPr>
          <a:xfrm flipH="1">
            <a:off x="4588775" y="2156450"/>
            <a:ext cx="651899" cy="539100"/>
          </a:xfrm>
          <a:prstGeom prst="straightConnector1">
            <a:avLst/>
          </a:prstGeom>
          <a:noFill/>
          <a:ln w="19050" cap="flat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28" name="Shape 128"/>
          <p:cNvSpPr txBox="1"/>
          <p:nvPr/>
        </p:nvSpPr>
        <p:spPr>
          <a:xfrm>
            <a:off x="5029200" y="1699250"/>
            <a:ext cx="3262499" cy="457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ru"/>
              <a:t>Использую несколько провайдеров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Метод Кано</a:t>
            </a:r>
          </a:p>
        </p:txBody>
      </p:sp>
      <p:sp>
        <p:nvSpPr>
          <p:cNvPr id="134" name="Shape 134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35" name="Shape 135"/>
          <p:cNvSpPr txBox="1"/>
          <p:nvPr/>
        </p:nvSpPr>
        <p:spPr>
          <a:xfrm>
            <a:off x="533400" y="1542917"/>
            <a:ext cx="6934199" cy="4098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ru" sz="1800" b="1"/>
              <a:t>Возможность оплатить услуги ЖКХ через провайдера</a:t>
            </a:r>
          </a:p>
        </p:txBody>
      </p:sp>
      <p:sp>
        <p:nvSpPr>
          <p:cNvPr id="136" name="Shape 136"/>
          <p:cNvSpPr/>
          <p:nvPr/>
        </p:nvSpPr>
        <p:spPr>
          <a:xfrm>
            <a:off x="533400" y="1957387"/>
            <a:ext cx="8077200" cy="218122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37" name="Shape 137"/>
          <p:cNvSpPr/>
          <p:nvPr/>
        </p:nvSpPr>
        <p:spPr>
          <a:xfrm>
            <a:off x="533400" y="4467225"/>
            <a:ext cx="8077200" cy="21907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38" name="Shape 138"/>
          <p:cNvSpPr txBox="1"/>
          <p:nvPr/>
        </p:nvSpPr>
        <p:spPr>
          <a:xfrm>
            <a:off x="457200" y="4057517"/>
            <a:ext cx="6934199" cy="4098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ru" sz="1800" b="1"/>
              <a:t>IP-TV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Net Promote Score</a:t>
            </a:r>
          </a:p>
        </p:txBody>
      </p:sp>
      <p:sp>
        <p:nvSpPr>
          <p:cNvPr id="144" name="Shape 144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45" name="Shape 145"/>
          <p:cNvSpPr/>
          <p:nvPr/>
        </p:nvSpPr>
        <p:spPr>
          <a:xfrm>
            <a:off x="457200" y="1982835"/>
            <a:ext cx="8229600" cy="410234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cxnSp>
        <p:nvCxnSpPr>
          <p:cNvPr id="146" name="Shape 146"/>
          <p:cNvCxnSpPr/>
          <p:nvPr/>
        </p:nvCxnSpPr>
        <p:spPr>
          <a:xfrm>
            <a:off x="580200" y="3743075"/>
            <a:ext cx="6950700" cy="0"/>
          </a:xfrm>
          <a:prstGeom prst="straightConnector1">
            <a:avLst/>
          </a:prstGeom>
          <a:noFill/>
          <a:ln w="28575" cap="flat">
            <a:solidFill>
              <a:srgbClr val="A61C00"/>
            </a:solidFill>
            <a:prstDash val="dash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xmlns:p14="http://schemas.microsoft.com/office/powerpoint/2010/main"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Net Promote Score</a:t>
            </a:r>
          </a:p>
        </p:txBody>
      </p:sp>
      <p:sp>
        <p:nvSpPr>
          <p:cNvPr id="152" name="Shape 152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53" name="Shape 153"/>
          <p:cNvSpPr/>
          <p:nvPr/>
        </p:nvSpPr>
        <p:spPr>
          <a:xfrm>
            <a:off x="538162" y="1800225"/>
            <a:ext cx="8067675" cy="44767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cxnSp>
        <p:nvCxnSpPr>
          <p:cNvPr id="154" name="Shape 154"/>
          <p:cNvCxnSpPr/>
          <p:nvPr/>
        </p:nvCxnSpPr>
        <p:spPr>
          <a:xfrm rot="10800000" flipH="1">
            <a:off x="504000" y="3723574"/>
            <a:ext cx="8058000" cy="19500"/>
          </a:xfrm>
          <a:prstGeom prst="straightConnector1">
            <a:avLst/>
          </a:prstGeom>
          <a:noFill/>
          <a:ln w="28575" cap="flat">
            <a:solidFill>
              <a:srgbClr val="A61C00"/>
            </a:solidFill>
            <a:prstDash val="dash"/>
            <a:round/>
            <a:headEnd type="none" w="lg" len="lg"/>
            <a:tailEnd type="none" w="lg" len="lg"/>
          </a:ln>
        </p:spPr>
      </p:cxnSp>
    </p:spTree>
  </p:cSld>
  <p:clrMapOvr>
    <a:masterClrMapping/>
  </p:clrMapOvr>
  <p:transition xmlns:p14="http://schemas.microsoft.com/office/powerpoint/2010/main"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Net Promote Score</a:t>
            </a:r>
          </a:p>
        </p:txBody>
      </p:sp>
      <p:sp>
        <p:nvSpPr>
          <p:cNvPr id="160" name="Shape 160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61" name="Shape 161"/>
          <p:cNvSpPr/>
          <p:nvPr/>
        </p:nvSpPr>
        <p:spPr>
          <a:xfrm>
            <a:off x="457200" y="2620385"/>
            <a:ext cx="8229598" cy="357552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62" name="Shape 162"/>
          <p:cNvSpPr txBox="1"/>
          <p:nvPr/>
        </p:nvSpPr>
        <p:spPr>
          <a:xfrm rot="-5259028">
            <a:off x="692935" y="3195032"/>
            <a:ext cx="2927160" cy="623334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ru" sz="3600" b="1">
                <a:solidFill>
                  <a:srgbClr val="980000"/>
                </a:solidFill>
              </a:rPr>
              <a:t>CENSORED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Индекс NAG</a:t>
            </a:r>
          </a:p>
        </p:txBody>
      </p:sp>
      <p:sp>
        <p:nvSpPr>
          <p:cNvPr id="168" name="Shape 168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69" name="Shape 169"/>
          <p:cNvSpPr/>
          <p:nvPr/>
        </p:nvSpPr>
        <p:spPr>
          <a:xfrm>
            <a:off x="919162" y="2056175"/>
            <a:ext cx="7305675" cy="420052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Индекс NAG</a:t>
            </a:r>
          </a:p>
        </p:txBody>
      </p:sp>
      <p:sp>
        <p:nvSpPr>
          <p:cNvPr id="175" name="Shape 175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76" name="Shape 176"/>
          <p:cNvSpPr txBox="1"/>
          <p:nvPr/>
        </p:nvSpPr>
        <p:spPr>
          <a:xfrm>
            <a:off x="303163" y="1891525"/>
            <a:ext cx="8494799" cy="44958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ru" sz="6000" b="1"/>
              <a:t>  Результаты:</a:t>
            </a:r>
          </a:p>
          <a:p>
            <a:endParaRPr lang="ru" sz="6000" b="1"/>
          </a:p>
          <a:p>
            <a:pPr marL="457200" lvl="0" indent="-317500" rtl="0">
              <a:buClr>
                <a:srgbClr val="000000"/>
              </a:buClr>
              <a:buSzPct val="64814"/>
              <a:buFont typeface="Arial"/>
              <a:buChar char="•"/>
            </a:pPr>
            <a:r>
              <a:rPr lang="ru" sz="3600" b="1">
                <a:solidFill>
                  <a:srgbClr val="4A86E8"/>
                </a:solidFill>
              </a:rPr>
              <a:t>Индекс NAG: 									45,8</a:t>
            </a:r>
          </a:p>
          <a:p>
            <a:pPr marL="457200" lvl="0" indent="-317500" rtl="0">
              <a:buClr>
                <a:srgbClr val="000000"/>
              </a:buClr>
              <a:buSzPct val="64814"/>
              <a:buFont typeface="Arial"/>
              <a:buChar char="•"/>
            </a:pPr>
            <a:r>
              <a:rPr lang="ru" sz="3600" b="1">
                <a:solidFill>
                  <a:srgbClr val="FF0000"/>
                </a:solidFill>
              </a:rPr>
              <a:t>Ростелеком: 									15,8</a:t>
            </a:r>
          </a:p>
          <a:p>
            <a:pPr marL="457200" lvl="0" indent="-317500">
              <a:buClr>
                <a:srgbClr val="000000"/>
              </a:buClr>
              <a:buSzPct val="64814"/>
              <a:buFont typeface="Arial"/>
              <a:buChar char="•"/>
            </a:pPr>
            <a:r>
              <a:rPr lang="ru" sz="3600" b="1">
                <a:solidFill>
                  <a:srgbClr val="38761D"/>
                </a:solidFill>
              </a:rPr>
              <a:t>"Один сибирский оператор":	92,5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ru"/>
              <a:t>Идеальный оператор</a:t>
            </a:r>
          </a:p>
        </p:txBody>
      </p:sp>
      <p:sp>
        <p:nvSpPr>
          <p:cNvPr id="182" name="Shape 182"/>
          <p:cNvSpPr/>
          <p:nvPr/>
        </p:nvSpPr>
        <p:spPr>
          <a:xfrm>
            <a:off x="7826299" y="0"/>
            <a:ext cx="1253319" cy="132903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83" name="Shape 183"/>
          <p:cNvSpPr/>
          <p:nvPr/>
        </p:nvSpPr>
        <p:spPr>
          <a:xfrm>
            <a:off x="4367226" y="3147754"/>
            <a:ext cx="4876564" cy="260203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2" name="TextBox 1"/>
          <p:cNvSpPr txBox="1"/>
          <p:nvPr/>
        </p:nvSpPr>
        <p:spPr>
          <a:xfrm>
            <a:off x="693774" y="1799014"/>
            <a:ext cx="629764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Стабильная сеть, </a:t>
            </a:r>
            <a:r>
              <a:rPr lang="ru-RU" sz="2400" dirty="0" smtClean="0"/>
              <a:t>грамотная тех</a:t>
            </a:r>
            <a:r>
              <a:rPr lang="en-US" sz="2400" dirty="0" smtClean="0"/>
              <a:t>.</a:t>
            </a:r>
            <a:r>
              <a:rPr lang="ru-RU" sz="2400" dirty="0" smtClean="0"/>
              <a:t>поддержка</a:t>
            </a:r>
            <a:r>
              <a:rPr lang="ru-RU" sz="2400" dirty="0"/>
              <a:t>, близость руководства, индивидуальный подход.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655701" y="5980617"/>
            <a:ext cx="5586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Незаметный </a:t>
            </a:r>
            <a:r>
              <a:rPr lang="ru-RU" sz="2400" dirty="0"/>
              <a:t>- как хороший </a:t>
            </a:r>
            <a:r>
              <a:rPr lang="ru-RU" sz="2400" dirty="0" smtClean="0"/>
              <a:t>официант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105336" y="3821432"/>
            <a:ext cx="373932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…позволяющий </a:t>
            </a:r>
            <a:r>
              <a:rPr lang="ru-RU" sz="2400" dirty="0"/>
              <a:t>управлять услугами не выходя из дома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372035" y="5548155"/>
            <a:ext cx="8399999" cy="1186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ru"/>
              <a:t>Климарёв Михаил</a:t>
            </a:r>
          </a:p>
          <a:p>
            <a:pPr lvl="0" rtl="0">
              <a:buNone/>
            </a:pPr>
            <a:r>
              <a:rPr lang="ru"/>
              <a:t>+7 922 181 44 66</a:t>
            </a:r>
          </a:p>
          <a:p>
            <a:pPr>
              <a:buNone/>
            </a:pPr>
            <a:r>
              <a:rPr lang="ru"/>
              <a:t>klimarev@gmail.com</a:t>
            </a:r>
          </a:p>
        </p:txBody>
      </p:sp>
      <p:sp>
        <p:nvSpPr>
          <p:cNvPr id="189" name="Shape 189"/>
          <p:cNvSpPr/>
          <p:nvPr/>
        </p:nvSpPr>
        <p:spPr>
          <a:xfrm>
            <a:off x="638424" y="992400"/>
            <a:ext cx="3328266" cy="354923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90" name="Shape 190"/>
          <p:cNvSpPr/>
          <p:nvPr/>
        </p:nvSpPr>
        <p:spPr>
          <a:xfrm>
            <a:off x="5612108" y="605700"/>
            <a:ext cx="2790790" cy="11867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>
  <a:themeElements>
    <a:clrScheme name="Custom 352">
      <a:dk1>
        <a:srgbClr val="333333"/>
      </a:dk1>
      <a:lt1>
        <a:srgbClr val="FFFFFF"/>
      </a:lt1>
      <a:dk2>
        <a:srgbClr val="800000"/>
      </a:dk2>
      <a:lt2>
        <a:srgbClr val="CCCCCC"/>
      </a:lt2>
      <a:accent1>
        <a:srgbClr val="0E427E"/>
      </a:accent1>
      <a:accent2>
        <a:srgbClr val="C5AF48"/>
      </a:accent2>
      <a:accent3>
        <a:srgbClr val="327C56"/>
      </a:accent3>
      <a:accent4>
        <a:srgbClr val="387B7D"/>
      </a:accent4>
      <a:accent5>
        <a:srgbClr val="BA7436"/>
      </a:accent5>
      <a:accent6>
        <a:srgbClr val="804000"/>
      </a:accent6>
      <a:hlink>
        <a:srgbClr val="1D6B8D"/>
      </a:hlink>
      <a:folHlink>
        <a:srgbClr val="103B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Macintosh PowerPoint</Application>
  <PresentationFormat>On-screen Show (4:3)</PresentationFormat>
  <Paragraphs>46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/>
      <vt:lpstr>АНАТОМИЯ клиентов</vt:lpstr>
      <vt:lpstr>Основа исследования</vt:lpstr>
      <vt:lpstr>Демография и география</vt:lpstr>
      <vt:lpstr>НАГРАЖДЕНИЕ!!!</vt:lpstr>
      <vt:lpstr>Демография и география</vt:lpstr>
      <vt:lpstr>Цены</vt:lpstr>
      <vt:lpstr>Цены</vt:lpstr>
      <vt:lpstr>Скорость ПД</vt:lpstr>
      <vt:lpstr>Скорость ПД</vt:lpstr>
      <vt:lpstr>Сверхскоростной интернет</vt:lpstr>
      <vt:lpstr>Качество услуг</vt:lpstr>
      <vt:lpstr>Качество услуг</vt:lpstr>
      <vt:lpstr>Качество услуг</vt:lpstr>
      <vt:lpstr>Метод Кано</vt:lpstr>
      <vt:lpstr>Net Promote Score</vt:lpstr>
      <vt:lpstr>Net Promote Score</vt:lpstr>
      <vt:lpstr>Net Promote Score</vt:lpstr>
      <vt:lpstr>Индекс NAG</vt:lpstr>
      <vt:lpstr>Индекс NAG</vt:lpstr>
      <vt:lpstr>Идеальный оператор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АНАТОМИЯ клиентов</dc:title>
  <cp:lastModifiedBy>Michael Klimarev</cp:lastModifiedBy>
  <cp:revision>1</cp:revision>
  <dcterms:modified xsi:type="dcterms:W3CDTF">2013-05-23T03:49:25Z</dcterms:modified>
</cp:coreProperties>
</file>