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митрий Коплович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14" d="100"/>
          <a:sy n="114" d="100"/>
        </p:scale>
        <p:origin x="-1470" y="-72"/>
      </p:cViewPr>
      <p:guideLst>
        <p:guide orient="horz" pos="2160"/>
        <p:guide pos="29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idx="1">
    <p:pos x="6000" y="0"/>
    <p:text>Тут нужно верстку подпилить, я переделал для уменьшения текста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2097382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Shape 1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woColTx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Onl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hydra-billing.ru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://www.hydra-billing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ctrTitle"/>
          </p:nvPr>
        </p:nvSpPr>
        <p:spPr>
          <a:xfrm>
            <a:off x="685800" y="1509426"/>
            <a:ext cx="7772400" cy="21482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b="0">
                <a:latin typeface="Trebuchet MS"/>
                <a:ea typeface="Trebuchet MS"/>
                <a:cs typeface="Trebuchet MS"/>
                <a:sym typeface="Trebuchet MS"/>
              </a:rPr>
              <a:t>Маркетинг:</a:t>
            </a:r>
          </a:p>
          <a:p>
            <a:pPr>
              <a:buNone/>
            </a:pPr>
            <a:r>
              <a:rPr lang="en" b="0">
                <a:latin typeface="Trebuchet MS"/>
                <a:ea typeface="Trebuchet MS"/>
                <a:cs typeface="Trebuchet MS"/>
                <a:sym typeface="Trebuchet MS"/>
              </a:rPr>
              <a:t>ключевой фактор успеха на конкурентном рынке</a:t>
            </a:r>
          </a:p>
        </p:txBody>
      </p:sp>
      <p:sp>
        <p:nvSpPr>
          <p:cNvPr id="24" name="Shape 24"/>
          <p:cNvSpPr txBox="1">
            <a:spLocks noGrp="1"/>
          </p:cNvSpPr>
          <p:nvPr>
            <p:ph type="subTitle" idx="1"/>
          </p:nvPr>
        </p:nvSpPr>
        <p:spPr>
          <a:xfrm>
            <a:off x="731875" y="4293712"/>
            <a:ext cx="7772400" cy="709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Дмитрий Коплович, «Латера»</a:t>
            </a:r>
          </a:p>
        </p:txBody>
      </p:sp>
      <p:sp>
        <p:nvSpPr>
          <p:cNvPr id="25" name="Shape 25"/>
          <p:cNvSpPr/>
          <p:nvPr/>
        </p:nvSpPr>
        <p:spPr>
          <a:xfrm>
            <a:off x="6919439" y="6033375"/>
            <a:ext cx="1941746" cy="56791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3245550" y="435636"/>
            <a:ext cx="26528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indent="0" algn="ctr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Наш опыт</a:t>
            </a:r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323528" y="1609425"/>
            <a:ext cx="8496944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Разрабатываем АСР «Гидра»</a:t>
            </a:r>
          </a:p>
          <a:p>
            <a:pPr marL="457200" lvl="0" indent="-431800" rt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На рынке с 2009 года</a:t>
            </a:r>
          </a:p>
          <a:p>
            <a:pPr marL="457200" lvl="0" indent="-431800" rt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Десятки внедрений в России и СНГ</a:t>
            </a:r>
          </a:p>
          <a:p>
            <a:pPr marL="457200" lvl="0" indent="-431800" rtl="0">
              <a:lnSpc>
                <a:spcPct val="115000"/>
              </a:lnSpc>
              <a:spcBef>
                <a:spcPts val="12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Консультируем клиентов</a:t>
            </a:r>
          </a:p>
          <a:p>
            <a:endParaRPr lang="en" sz="3200" dirty="0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33" name="Shape 33"/>
          <p:cNvSpPr txBox="1"/>
          <p:nvPr/>
        </p:nvSpPr>
        <p:spPr>
          <a:xfrm>
            <a:off x="395536" y="4750516"/>
            <a:ext cx="4952700" cy="7154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 b="1" u="sng" dirty="0">
                <a:latin typeface="Trebuchet MS"/>
                <a:ea typeface="Trebuchet MS"/>
                <a:cs typeface="Trebuchet MS"/>
                <a:sym typeface="Trebuchet MS"/>
                <a:hlinkClick r:id="rId5"/>
              </a:rPr>
              <a:t>www.hydra-billing.ru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381150" y="1451580"/>
            <a:ext cx="8381700" cy="499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Почему не занимаетесь маркетингом?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title" idx="2"/>
          </p:nvPr>
        </p:nvSpPr>
        <p:spPr>
          <a:xfrm>
            <a:off x="2365800" y="435636"/>
            <a:ext cx="44124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600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Опрос операторов</a:t>
            </a:r>
          </a:p>
        </p:txBody>
      </p:sp>
      <p:sp>
        <p:nvSpPr>
          <p:cNvPr id="41" name="Shape 41"/>
          <p:cNvSpPr/>
          <p:nvPr/>
        </p:nvSpPr>
        <p:spPr>
          <a:xfrm>
            <a:off x="2438626" y="2369300"/>
            <a:ext cx="3375760" cy="330630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cxnSp>
        <p:nvCxnSpPr>
          <p:cNvPr id="42" name="Shape 42"/>
          <p:cNvCxnSpPr/>
          <p:nvPr/>
        </p:nvCxnSpPr>
        <p:spPr>
          <a:xfrm flipH="1">
            <a:off x="1847039" y="4170400"/>
            <a:ext cx="1514999" cy="171300"/>
          </a:xfrm>
          <a:prstGeom prst="straightConnector1">
            <a:avLst/>
          </a:prstGeom>
          <a:noFill/>
          <a:ln w="19050" cap="flat">
            <a:solidFill>
              <a:srgbClr val="999999"/>
            </a:solidFill>
            <a:prstDash val="solid"/>
            <a:round/>
            <a:headEnd type="oval" w="lg" len="lg"/>
            <a:tailEnd type="none" w="lg" len="lg"/>
          </a:ln>
        </p:spPr>
      </p:cxnSp>
      <p:sp>
        <p:nvSpPr>
          <p:cNvPr id="43" name="Shape 43"/>
          <p:cNvSpPr txBox="1"/>
          <p:nvPr/>
        </p:nvSpPr>
        <p:spPr>
          <a:xfrm>
            <a:off x="2798653" y="3296600"/>
            <a:ext cx="1044900" cy="45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buNone/>
            </a:pPr>
            <a:r>
              <a:rPr lang="en" sz="2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50 %</a:t>
            </a:r>
          </a:p>
        </p:txBody>
      </p:sp>
      <p:sp>
        <p:nvSpPr>
          <p:cNvPr id="44" name="Shape 44"/>
          <p:cNvSpPr txBox="1"/>
          <p:nvPr/>
        </p:nvSpPr>
        <p:spPr>
          <a:xfrm>
            <a:off x="4024989" y="2569125"/>
            <a:ext cx="1044900" cy="45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2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10 %</a:t>
            </a:r>
          </a:p>
        </p:txBody>
      </p:sp>
      <p:sp>
        <p:nvSpPr>
          <p:cNvPr id="45" name="Shape 45"/>
          <p:cNvSpPr txBox="1"/>
          <p:nvPr/>
        </p:nvSpPr>
        <p:spPr>
          <a:xfrm>
            <a:off x="4454214" y="3540625"/>
            <a:ext cx="1044900" cy="45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2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20 %</a:t>
            </a:r>
          </a:p>
        </p:txBody>
      </p:sp>
      <p:sp>
        <p:nvSpPr>
          <p:cNvPr id="46" name="Shape 46"/>
          <p:cNvSpPr txBox="1"/>
          <p:nvPr/>
        </p:nvSpPr>
        <p:spPr>
          <a:xfrm>
            <a:off x="4222014" y="4419600"/>
            <a:ext cx="1044900" cy="45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28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20 %</a:t>
            </a:r>
          </a:p>
        </p:txBody>
      </p:sp>
      <p:cxnSp>
        <p:nvCxnSpPr>
          <p:cNvPr id="47" name="Shape 47"/>
          <p:cNvCxnSpPr/>
          <p:nvPr/>
        </p:nvCxnSpPr>
        <p:spPr>
          <a:xfrm>
            <a:off x="5368792" y="4095875"/>
            <a:ext cx="632999" cy="145799"/>
          </a:xfrm>
          <a:prstGeom prst="straightConnector1">
            <a:avLst/>
          </a:prstGeom>
          <a:noFill/>
          <a:ln w="19050" cap="flat">
            <a:solidFill>
              <a:srgbClr val="999999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48" name="Shape 48"/>
          <p:cNvCxnSpPr/>
          <p:nvPr/>
        </p:nvCxnSpPr>
        <p:spPr>
          <a:xfrm>
            <a:off x="5031139" y="4904025"/>
            <a:ext cx="562500" cy="389999"/>
          </a:xfrm>
          <a:prstGeom prst="straightConnector1">
            <a:avLst/>
          </a:prstGeom>
          <a:noFill/>
          <a:ln w="19050" cap="flat">
            <a:solidFill>
              <a:srgbClr val="999999"/>
            </a:solidFill>
            <a:prstDash val="solid"/>
            <a:round/>
            <a:headEnd type="oval" w="lg" len="lg"/>
            <a:tailEnd type="none" w="lg" len="lg"/>
          </a:ln>
        </p:spPr>
      </p:cxnSp>
      <p:cxnSp>
        <p:nvCxnSpPr>
          <p:cNvPr id="49" name="Shape 49"/>
          <p:cNvCxnSpPr/>
          <p:nvPr/>
        </p:nvCxnSpPr>
        <p:spPr>
          <a:xfrm rot="10800000" flipH="1">
            <a:off x="4522903" y="2654249"/>
            <a:ext cx="1270200" cy="439200"/>
          </a:xfrm>
          <a:prstGeom prst="straightConnector1">
            <a:avLst/>
          </a:prstGeom>
          <a:noFill/>
          <a:ln w="19050" cap="flat">
            <a:solidFill>
              <a:srgbClr val="999999"/>
            </a:solidFill>
            <a:prstDash val="solid"/>
            <a:round/>
            <a:headEnd type="oval" w="lg" len="lg"/>
            <a:tailEnd type="none" w="lg" len="lg"/>
          </a:ln>
        </p:spPr>
      </p:cxnSp>
      <p:sp>
        <p:nvSpPr>
          <p:cNvPr id="50" name="Shape 50"/>
          <p:cNvSpPr txBox="1"/>
          <p:nvPr/>
        </p:nvSpPr>
        <p:spPr>
          <a:xfrm>
            <a:off x="480907" y="4038600"/>
            <a:ext cx="2344799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l">
              <a:buNone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Хотим,</a:t>
            </a:r>
            <a:br>
              <a:rPr lang="en" sz="280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но не знаем, как</a:t>
            </a:r>
          </a:p>
        </p:txBody>
      </p:sp>
      <p:sp>
        <p:nvSpPr>
          <p:cNvPr id="51" name="Shape 51"/>
          <p:cNvSpPr txBox="1"/>
          <p:nvPr/>
        </p:nvSpPr>
        <p:spPr>
          <a:xfrm>
            <a:off x="5814387" y="2293100"/>
            <a:ext cx="2344799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buNone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Неправда, занимаемся</a:t>
            </a:r>
          </a:p>
        </p:txBody>
      </p:sp>
      <p:sp>
        <p:nvSpPr>
          <p:cNvPr id="52" name="Shape 52"/>
          <p:cNvSpPr txBox="1"/>
          <p:nvPr/>
        </p:nvSpPr>
        <p:spPr>
          <a:xfrm>
            <a:off x="6001792" y="3962400"/>
            <a:ext cx="2966099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buNone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Это мракобесие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x="5573689" y="4984250"/>
            <a:ext cx="3224700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l" rtl="0">
              <a:buNone/>
            </a:pPr>
            <a:r>
              <a:rPr lang="en" sz="2800">
                <a:latin typeface="Trebuchet MS"/>
                <a:ea typeface="Trebuchet MS"/>
                <a:cs typeface="Trebuchet MS"/>
                <a:sym typeface="Trebuchet MS"/>
              </a:rPr>
              <a:t>И так все хорошо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307350" y="1295400"/>
            <a:ext cx="8653799" cy="2389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00000"/>
              </a:lnSpc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Большие города: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Конкуренция растет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Продолжаются поглощения</a:t>
            </a:r>
          </a:p>
        </p:txBody>
      </p:sp>
      <p:sp>
        <p:nvSpPr>
          <p:cNvPr id="59" name="Shape 59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1180152" y="435636"/>
            <a:ext cx="67830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Переход рынка в зрелую фазу</a:t>
            </a:r>
          </a:p>
        </p:txBody>
      </p:sp>
      <p:sp>
        <p:nvSpPr>
          <p:cNvPr id="61" name="Shape 61"/>
          <p:cNvSpPr txBox="1"/>
          <p:nvPr/>
        </p:nvSpPr>
        <p:spPr>
          <a:xfrm>
            <a:off x="310949" y="5373901"/>
            <a:ext cx="7285499" cy="9728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И все хотят (и пытаются) жить</a:t>
            </a:r>
            <a:br>
              <a:rPr lang="en" sz="32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sz="32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по-старому...</a:t>
            </a:r>
          </a:p>
        </p:txBody>
      </p:sp>
      <p:sp>
        <p:nvSpPr>
          <p:cNvPr id="62" name="Shape 62"/>
          <p:cNvSpPr txBox="1"/>
          <p:nvPr/>
        </p:nvSpPr>
        <p:spPr>
          <a:xfrm>
            <a:off x="307350" y="3143576"/>
            <a:ext cx="7504800" cy="19373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3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Малые города:</a:t>
            </a:r>
          </a:p>
          <a:p>
            <a:pPr marL="457200" lvl="0" indent="-431800" rtl="0">
              <a:spcBef>
                <a:spcPts val="6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Крупный бизнес тянет щупальца</a:t>
            </a:r>
          </a:p>
          <a:p>
            <a:pPr marL="457200" lvl="0" indent="-431800" rtl="0">
              <a:spcBef>
                <a:spcPts val="600"/>
              </a:spcBef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Стартапы изначально на продажу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457200" y="1189037"/>
            <a:ext cx="8190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indent="0">
              <a:buNone/>
            </a:pPr>
            <a:r>
              <a:rPr lang="en" sz="3200" b="0" dirty="0">
                <a:latin typeface="Trebuchet MS"/>
                <a:ea typeface="Trebuchet MS"/>
                <a:cs typeface="Trebuchet MS"/>
                <a:sym typeface="Trebuchet MS"/>
              </a:rPr>
              <a:t>когда абоненту все равно у кого покупать услугу, лишь бы она была дешевле</a:t>
            </a:r>
          </a:p>
        </p:txBody>
      </p:sp>
      <p:sp>
        <p:nvSpPr>
          <p:cNvPr id="68" name="Shape 68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69" name="Shape 69"/>
          <p:cNvSpPr txBox="1">
            <a:spLocks noGrp="1"/>
          </p:cNvSpPr>
          <p:nvPr>
            <p:ph type="title" idx="2"/>
          </p:nvPr>
        </p:nvSpPr>
        <p:spPr>
          <a:xfrm>
            <a:off x="2178450" y="435636"/>
            <a:ext cx="47871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600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Коммодитизация —</a:t>
            </a:r>
          </a:p>
        </p:txBody>
      </p:sp>
      <p:sp>
        <p:nvSpPr>
          <p:cNvPr id="70" name="Shape 70"/>
          <p:cNvSpPr/>
          <p:nvPr/>
        </p:nvSpPr>
        <p:spPr>
          <a:xfrm>
            <a:off x="1010077" y="2390953"/>
            <a:ext cx="1179622" cy="131126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2293835" y="2646912"/>
            <a:ext cx="3884100" cy="5211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Электроэнергия</a:t>
            </a:r>
          </a:p>
        </p:txBody>
      </p:sp>
      <p:sp>
        <p:nvSpPr>
          <p:cNvPr id="72" name="Shape 72"/>
          <p:cNvSpPr txBox="1">
            <a:spLocks noGrp="1"/>
          </p:cNvSpPr>
          <p:nvPr>
            <p:ph type="body" idx="3"/>
          </p:nvPr>
        </p:nvSpPr>
        <p:spPr>
          <a:xfrm>
            <a:off x="2056985" y="4291513"/>
            <a:ext cx="1459499" cy="568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lnSpc>
                <a:spcPct val="100000"/>
              </a:lnSpc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Нефть</a:t>
            </a:r>
          </a:p>
        </p:txBody>
      </p:sp>
      <p:sp>
        <p:nvSpPr>
          <p:cNvPr id="73" name="Shape 73"/>
          <p:cNvSpPr txBox="1"/>
          <p:nvPr/>
        </p:nvSpPr>
        <p:spPr>
          <a:xfrm>
            <a:off x="4213859" y="3769813"/>
            <a:ext cx="1977600" cy="4454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r" rtl="0">
              <a:lnSpc>
                <a:spcPct val="150000"/>
              </a:lnSpc>
              <a:spcBef>
                <a:spcPts val="600"/>
              </a:spcBef>
              <a:buNone/>
            </a:pPr>
            <a:r>
              <a:rPr lang="en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Пшеница</a:t>
            </a:r>
          </a:p>
        </p:txBody>
      </p:sp>
      <p:sp>
        <p:nvSpPr>
          <p:cNvPr id="74" name="Shape 74"/>
          <p:cNvSpPr txBox="1"/>
          <p:nvPr/>
        </p:nvSpPr>
        <p:spPr>
          <a:xfrm>
            <a:off x="2037300" y="5576888"/>
            <a:ext cx="2183099" cy="568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 b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Интернет</a:t>
            </a:r>
          </a:p>
        </p:txBody>
      </p:sp>
      <p:sp>
        <p:nvSpPr>
          <p:cNvPr id="75" name="Shape 75"/>
          <p:cNvSpPr/>
          <p:nvPr/>
        </p:nvSpPr>
        <p:spPr>
          <a:xfrm>
            <a:off x="6282071" y="2552152"/>
            <a:ext cx="2455404" cy="274844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</p:sp>
      <p:sp>
        <p:nvSpPr>
          <p:cNvPr id="76" name="Shape 76"/>
          <p:cNvSpPr/>
          <p:nvPr/>
        </p:nvSpPr>
        <p:spPr>
          <a:xfrm>
            <a:off x="3748889" y="4777192"/>
            <a:ext cx="1341421" cy="1096731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</p:sp>
      <p:sp>
        <p:nvSpPr>
          <p:cNvPr id="77" name="Shape 77"/>
          <p:cNvSpPr/>
          <p:nvPr/>
        </p:nvSpPr>
        <p:spPr>
          <a:xfrm>
            <a:off x="496350" y="3978633"/>
            <a:ext cx="1552935" cy="1506508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29967" y="1371600"/>
            <a:ext cx="8431800" cy="3867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Стоимость мегабита: 1,5...3$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Два тарифа: 10 и 100 Мбит/с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Хит сезона: тариф 1000 Мбит/с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ARPU (Интернет): 11$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ARPU (КТВ): 3..3,5$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Точка безубыточности: ~5000 абонентов</a:t>
            </a:r>
          </a:p>
        </p:txBody>
      </p:sp>
      <p:sp>
        <p:nvSpPr>
          <p:cNvPr id="83" name="Shape 83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547664" y="435636"/>
            <a:ext cx="5681934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Живой пример: Украина</a:t>
            </a:r>
          </a:p>
        </p:txBody>
      </p:sp>
      <p:sp>
        <p:nvSpPr>
          <p:cNvPr id="85" name="Shape 85"/>
          <p:cNvSpPr txBox="1"/>
          <p:nvPr/>
        </p:nvSpPr>
        <p:spPr>
          <a:xfrm>
            <a:off x="254466" y="5277791"/>
            <a:ext cx="3533100" cy="7154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Безысходность.</a:t>
            </a:r>
          </a:p>
        </p:txBody>
      </p:sp>
      <p:sp>
        <p:nvSpPr>
          <p:cNvPr id="86" name="Shape 86"/>
          <p:cNvSpPr/>
          <p:nvPr/>
        </p:nvSpPr>
        <p:spPr>
          <a:xfrm>
            <a:off x="7148914" y="1478075"/>
            <a:ext cx="1498476" cy="145435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332282" y="3716733"/>
            <a:ext cx="8229600" cy="271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Все виды услуг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Долгосрочные контракты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Дорого</a:t>
            </a:r>
          </a:p>
          <a:p>
            <a:pPr marL="457200" lvl="0" indent="-43180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Агрессивный маркетинг</a:t>
            </a:r>
          </a:p>
        </p:txBody>
      </p:sp>
      <p:sp>
        <p:nvSpPr>
          <p:cNvPr id="92" name="Shape 92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2129850" y="435636"/>
            <a:ext cx="48843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А как должно быть?</a:t>
            </a:r>
          </a:p>
        </p:txBody>
      </p:sp>
      <p:sp>
        <p:nvSpPr>
          <p:cNvPr id="94" name="Shape 94"/>
          <p:cNvSpPr txBox="1"/>
          <p:nvPr/>
        </p:nvSpPr>
        <p:spPr>
          <a:xfrm>
            <a:off x="1061700" y="1566060"/>
            <a:ext cx="3000000" cy="192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AT&amp;T</a:t>
            </a:r>
            <a:br>
              <a:rPr lang="en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sz="32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www.att.com</a:t>
            </a:r>
          </a:p>
        </p:txBody>
      </p:sp>
      <p:sp>
        <p:nvSpPr>
          <p:cNvPr id="95" name="Shape 95"/>
          <p:cNvSpPr/>
          <p:nvPr/>
        </p:nvSpPr>
        <p:spPr>
          <a:xfrm>
            <a:off x="3978812" y="1523072"/>
            <a:ext cx="4448175" cy="216217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323000" y="1635175"/>
            <a:ext cx="4048799" cy="2512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Не пить много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Бросить курить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Делать зарядку по утрам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2547600" y="435636"/>
            <a:ext cx="40487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Как же выжить?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x="346756" y="4638300"/>
            <a:ext cx="4774500" cy="8576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600"/>
              </a:spcBef>
              <a:buNone/>
            </a:pPr>
            <a:r>
              <a:rPr lang="en" sz="3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Все знают, что это нужно, но...</a:t>
            </a:r>
          </a:p>
        </p:txBody>
      </p:sp>
      <p:sp>
        <p:nvSpPr>
          <p:cNvPr id="103" name="Shape 103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04" name="Shape 104"/>
          <p:cNvSpPr/>
          <p:nvPr/>
        </p:nvSpPr>
        <p:spPr>
          <a:xfrm>
            <a:off x="4935300" y="1696793"/>
            <a:ext cx="3517442" cy="355631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321578" y="2009875"/>
            <a:ext cx="7523699" cy="41162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Продавайте все виды услуг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Не давайте ничего бесплатно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Предлагайте несравнимые тарифы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Создавайте «зацепки»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1828500" y="425861"/>
            <a:ext cx="54869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Рецепт не подскажете?</a:t>
            </a:r>
          </a:p>
        </p:txBody>
      </p:sp>
      <p:sp>
        <p:nvSpPr>
          <p:cNvPr id="111" name="Shape 111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xfrm>
            <a:off x="1902300" y="425861"/>
            <a:ext cx="53394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Программа лояльности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347444" y="2248727"/>
            <a:ext cx="8229600" cy="43953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Бонусы начисляются: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 переход на дорогой тариф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 пользование VAS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 своевременную оплату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 оплату крупными суммами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в день рождения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за «стаж»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x="355416" y="1361183"/>
            <a:ext cx="8180100" cy="7643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 b="1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Цель:</a:t>
            </a:r>
            <a:r>
              <a:rPr lang="en" sz="3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удержание абонентов.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algn="ctr" rtl="0">
              <a:buClr>
                <a:srgbClr val="000000"/>
              </a:buClr>
              <a:buSzPct val="78571"/>
              <a:buFont typeface="Arial"/>
              <a:buNone/>
            </a:pPr>
            <a:r>
              <a:rPr lang="en" sz="1400" b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Зацепки: программа лояльности</a:t>
            </a:r>
          </a:p>
          <a:p>
            <a:endParaRPr lang="en" sz="1400" b="0">
              <a:solidFill>
                <a:srgbClr val="FFFF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356532" y="1219200"/>
            <a:ext cx="8229600" cy="24779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1. Предложить выгодные спецтарифы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title" idx="2"/>
          </p:nvPr>
        </p:nvSpPr>
        <p:spPr>
          <a:xfrm>
            <a:off x="1834950" y="425861"/>
            <a:ext cx="54740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600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Что делать с бонусами</a:t>
            </a:r>
          </a:p>
        </p:txBody>
      </p:sp>
      <p:sp>
        <p:nvSpPr>
          <p:cNvPr id="127" name="Shape 127"/>
          <p:cNvSpPr/>
          <p:nvPr/>
        </p:nvSpPr>
        <p:spPr>
          <a:xfrm>
            <a:off x="1354301" y="1990725"/>
            <a:ext cx="5809987" cy="32281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28" name="Shape 128"/>
          <p:cNvSpPr txBox="1"/>
          <p:nvPr/>
        </p:nvSpPr>
        <p:spPr>
          <a:xfrm>
            <a:off x="381699" y="5370300"/>
            <a:ext cx="8229600" cy="5198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32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2. Конвертировать в деньги на счете</a:t>
            </a:r>
          </a:p>
        </p:txBody>
      </p:sp>
      <p:sp>
        <p:nvSpPr>
          <p:cNvPr id="129" name="Shape 129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457200" y="1304625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3200">
                <a:latin typeface="Trebuchet MS"/>
                <a:ea typeface="Trebuchet MS"/>
                <a:cs typeface="Trebuchet MS"/>
                <a:sym typeface="Trebuchet MS"/>
              </a:rPr>
              <a:t>Конечная цель сегментации рынка:</a:t>
            </a:r>
          </a:p>
          <a:p>
            <a:endParaRPr lang="en" sz="32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320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320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2160907" y="2277897"/>
            <a:ext cx="4822185" cy="336213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36" name="Shape 136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904200" y="425861"/>
            <a:ext cx="73355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Индивидуальные предложения</a:t>
            </a:r>
          </a:p>
        </p:txBody>
      </p:sp>
      <p:sp>
        <p:nvSpPr>
          <p:cNvPr id="138" name="Shape 138"/>
          <p:cNvSpPr txBox="1"/>
          <p:nvPr/>
        </p:nvSpPr>
        <p:spPr>
          <a:xfrm>
            <a:off x="2530350" y="3072467"/>
            <a:ext cx="4083299" cy="17730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3200" b="1" i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Каждый платит столько, сколько может заплатить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356113" y="1476437"/>
            <a:ext cx="9052560" cy="627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indent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Идеи:</a:t>
            </a:r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323528" y="2027237"/>
            <a:ext cx="8229600" cy="26246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Точная сегментация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Приобщение к VIP ЭЛИТА ЭКСКЛЮЗИВ</a:t>
            </a:r>
          </a:p>
          <a:p>
            <a:pPr marL="457200" lvl="0" indent="-431800" rtl="0">
              <a:lnSpc>
                <a:spcPct val="115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Нужно заплатить чуть больше обычного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algn="ctr" rtl="0">
              <a:buNone/>
            </a:pPr>
            <a:r>
              <a:rPr lang="en" sz="3200" b="1" dirty="0" smtClean="0">
                <a:latin typeface="Trebuchet MS"/>
                <a:ea typeface="Trebuchet MS"/>
                <a:cs typeface="Trebuchet MS"/>
                <a:sym typeface="Trebuchet MS"/>
              </a:rPr>
              <a:t>Проблема</a:t>
            </a:r>
            <a:r>
              <a:rPr lang="en" sz="3200" b="1" dirty="0">
                <a:latin typeface="Trebuchet MS"/>
                <a:ea typeface="Trebuchet MS"/>
                <a:cs typeface="Trebuchet MS"/>
                <a:sym typeface="Trebuchet MS"/>
              </a:rPr>
              <a:t>: оценка платежеспособности</a:t>
            </a:r>
          </a:p>
          <a:p>
            <a:endParaRPr lang="en" sz="32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3200" b="1" dirty="0">
              <a:latin typeface="Trebuchet MS"/>
              <a:ea typeface="Trebuchet MS"/>
              <a:cs typeface="Trebuchet MS"/>
              <a:sym typeface="Trebuchet MS"/>
            </a:endParaRPr>
          </a:p>
          <a:p>
            <a:endParaRPr lang="en" sz="3200" b="1" dirty="0"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46" name="Shape 146"/>
          <p:cNvSpPr txBox="1">
            <a:spLocks noGrp="1"/>
          </p:cNvSpPr>
          <p:nvPr>
            <p:ph type="title" idx="2"/>
          </p:nvPr>
        </p:nvSpPr>
        <p:spPr>
          <a:xfrm>
            <a:off x="607200" y="425861"/>
            <a:ext cx="79295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600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Индивидуальные предложения (II)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</p:sp>
      <p:sp>
        <p:nvSpPr>
          <p:cNvPr id="152" name="Shape 152"/>
          <p:cNvSpPr txBox="1">
            <a:spLocks noGrp="1"/>
          </p:cNvSpPr>
          <p:nvPr>
            <p:ph type="title"/>
          </p:nvPr>
        </p:nvSpPr>
        <p:spPr>
          <a:xfrm>
            <a:off x="526500" y="425861"/>
            <a:ext cx="80910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Индивидуальные предложения (III)</a:t>
            </a:r>
          </a:p>
        </p:txBody>
      </p:sp>
      <p:sp>
        <p:nvSpPr>
          <p:cNvPr id="153" name="Shape 153"/>
          <p:cNvSpPr/>
          <p:nvPr/>
        </p:nvSpPr>
        <p:spPr>
          <a:xfrm>
            <a:off x="3974253" y="1222024"/>
            <a:ext cx="4777199" cy="3828000"/>
          </a:xfrm>
          <a:prstGeom prst="roundRect">
            <a:avLst>
              <a:gd name="adj" fmla="val 5069"/>
            </a:avLst>
          </a:prstGeom>
          <a:noFill/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4" name="Shape 154"/>
          <p:cNvSpPr/>
          <p:nvPr/>
        </p:nvSpPr>
        <p:spPr>
          <a:xfrm>
            <a:off x="392546" y="1222062"/>
            <a:ext cx="3200700" cy="4147200"/>
          </a:xfrm>
          <a:prstGeom prst="roundRect">
            <a:avLst>
              <a:gd name="adj" fmla="val 4832"/>
            </a:avLst>
          </a:prstGeom>
          <a:solidFill>
            <a:srgbClr val="EFEFEF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5" name="Shape 155"/>
          <p:cNvSpPr txBox="1"/>
          <p:nvPr/>
        </p:nvSpPr>
        <p:spPr>
          <a:xfrm>
            <a:off x="4086155" y="4486352"/>
            <a:ext cx="3256500" cy="3695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Оценка платежеспособности</a:t>
            </a:r>
          </a:p>
        </p:txBody>
      </p:sp>
      <p:sp>
        <p:nvSpPr>
          <p:cNvPr id="156" name="Shape 156"/>
          <p:cNvSpPr/>
          <p:nvPr/>
        </p:nvSpPr>
        <p:spPr>
          <a:xfrm>
            <a:off x="4188196" y="1394599"/>
            <a:ext cx="2067900" cy="3128699"/>
          </a:xfrm>
          <a:prstGeom prst="roundRect">
            <a:avLst>
              <a:gd name="adj" fmla="val 7664"/>
            </a:avLst>
          </a:prstGeom>
          <a:solidFill>
            <a:srgbClr val="FCE5CD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57" name="Shape 157"/>
          <p:cNvSpPr txBox="1"/>
          <p:nvPr/>
        </p:nvSpPr>
        <p:spPr>
          <a:xfrm>
            <a:off x="616014" y="4817532"/>
            <a:ext cx="2627999" cy="4572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algn="ctr"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Входная информация из биллинга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4384326" y="2013237"/>
            <a:ext cx="16679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1: Если... то...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4384326" y="2544874"/>
            <a:ext cx="16679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2: Если... то...</a:t>
            </a:r>
          </a:p>
        </p:txBody>
      </p:sp>
      <p:sp>
        <p:nvSpPr>
          <p:cNvPr id="160" name="Shape 160"/>
          <p:cNvSpPr txBox="1"/>
          <p:nvPr/>
        </p:nvSpPr>
        <p:spPr>
          <a:xfrm>
            <a:off x="4384326" y="4008087"/>
            <a:ext cx="16679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n: Если... то...</a:t>
            </a:r>
          </a:p>
        </p:txBody>
      </p:sp>
      <p:sp>
        <p:nvSpPr>
          <p:cNvPr id="161" name="Shape 161"/>
          <p:cNvSpPr txBox="1"/>
          <p:nvPr/>
        </p:nvSpPr>
        <p:spPr>
          <a:xfrm>
            <a:off x="6632171" y="2630194"/>
            <a:ext cx="1918200" cy="929699"/>
          </a:xfrm>
          <a:prstGeom prst="rect">
            <a:avLst/>
          </a:prstGeom>
          <a:solidFill>
            <a:srgbClr val="000000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200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Приниматель решений</a:t>
            </a:r>
          </a:p>
        </p:txBody>
      </p:sp>
      <p:sp>
        <p:nvSpPr>
          <p:cNvPr id="162" name="Shape 162"/>
          <p:cNvSpPr txBox="1"/>
          <p:nvPr/>
        </p:nvSpPr>
        <p:spPr>
          <a:xfrm>
            <a:off x="4184376" y="1376449"/>
            <a:ext cx="2067900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ctr">
              <a:buNone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Бизнес-правила</a:t>
            </a:r>
          </a:p>
        </p:txBody>
      </p:sp>
      <p:sp>
        <p:nvSpPr>
          <p:cNvPr id="163" name="Shape 163"/>
          <p:cNvSpPr txBox="1"/>
          <p:nvPr/>
        </p:nvSpPr>
        <p:spPr>
          <a:xfrm rot="-5400000">
            <a:off x="4594746" y="3379014"/>
            <a:ext cx="577799" cy="457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l">
              <a:buNone/>
            </a:pPr>
            <a:r>
              <a:rPr lang="en" sz="1600">
                <a:latin typeface="Trebuchet MS"/>
                <a:ea typeface="Trebuchet MS"/>
                <a:cs typeface="Trebuchet MS"/>
                <a:sym typeface="Trebuchet MS"/>
              </a:rPr>
              <a:t>...</a:t>
            </a:r>
          </a:p>
        </p:txBody>
      </p:sp>
      <p:sp>
        <p:nvSpPr>
          <p:cNvPr id="164" name="Shape 164"/>
          <p:cNvSpPr/>
          <p:nvPr/>
        </p:nvSpPr>
        <p:spPr>
          <a:xfrm rot="5398236">
            <a:off x="6714074" y="4333969"/>
            <a:ext cx="1754400" cy="18719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65" name="Shape 165"/>
          <p:cNvSpPr txBox="1"/>
          <p:nvPr/>
        </p:nvSpPr>
        <p:spPr>
          <a:xfrm>
            <a:off x="3248071" y="5196742"/>
            <a:ext cx="4592099" cy="76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r" rtl="0">
              <a:buNone/>
            </a:pPr>
            <a:r>
              <a:rPr lang="en" sz="2000" b="1">
                <a:latin typeface="Trebuchet MS"/>
                <a:ea typeface="Trebuchet MS"/>
                <a:cs typeface="Trebuchet MS"/>
                <a:sym typeface="Trebuchet MS"/>
              </a:rPr>
              <a:t>Индивидуальное предложение</a:t>
            </a:r>
          </a:p>
          <a:p>
            <a:pPr algn="r">
              <a:buNone/>
            </a:pPr>
            <a:r>
              <a:rPr lang="en" sz="2000">
                <a:latin typeface="Trebuchet MS"/>
                <a:ea typeface="Trebuchet MS"/>
                <a:cs typeface="Trebuchet MS"/>
                <a:sym typeface="Trebuchet MS"/>
              </a:rPr>
              <a:t>(цена, скорость, объем)</a:t>
            </a:r>
          </a:p>
        </p:txBody>
      </p:sp>
      <p:sp>
        <p:nvSpPr>
          <p:cNvPr id="166" name="Shape 166"/>
          <p:cNvSpPr txBox="1"/>
          <p:nvPr/>
        </p:nvSpPr>
        <p:spPr>
          <a:xfrm>
            <a:off x="4384326" y="3078274"/>
            <a:ext cx="16679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3: Если... то...</a:t>
            </a:r>
          </a:p>
        </p:txBody>
      </p:sp>
      <p:cxnSp>
        <p:nvCxnSpPr>
          <p:cNvPr id="167" name="Shape 167"/>
          <p:cNvCxnSpPr>
            <a:stCxn id="168" idx="3"/>
            <a:endCxn id="162" idx="1"/>
          </p:cNvCxnSpPr>
          <p:nvPr/>
        </p:nvCxnSpPr>
        <p:spPr>
          <a:xfrm>
            <a:off x="3379119" y="1605049"/>
            <a:ext cx="805256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69" name="Shape 169"/>
          <p:cNvCxnSpPr>
            <a:stCxn id="170" idx="3"/>
          </p:cNvCxnSpPr>
          <p:nvPr/>
        </p:nvCxnSpPr>
        <p:spPr>
          <a:xfrm>
            <a:off x="3379119" y="2056849"/>
            <a:ext cx="798000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1" name="Shape 171"/>
          <p:cNvCxnSpPr>
            <a:stCxn id="172" idx="3"/>
          </p:cNvCxnSpPr>
          <p:nvPr/>
        </p:nvCxnSpPr>
        <p:spPr>
          <a:xfrm>
            <a:off x="3382373" y="2508649"/>
            <a:ext cx="842099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3" name="Shape 173"/>
          <p:cNvCxnSpPr>
            <a:stCxn id="174" idx="3"/>
          </p:cNvCxnSpPr>
          <p:nvPr/>
        </p:nvCxnSpPr>
        <p:spPr>
          <a:xfrm>
            <a:off x="3382373" y="3412249"/>
            <a:ext cx="794699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5" name="Shape 175"/>
          <p:cNvCxnSpPr>
            <a:stCxn id="158" idx="3"/>
          </p:cNvCxnSpPr>
          <p:nvPr/>
        </p:nvCxnSpPr>
        <p:spPr>
          <a:xfrm>
            <a:off x="6052326" y="2160237"/>
            <a:ext cx="572699" cy="575099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>
            <a:off x="6052271" y="2691844"/>
            <a:ext cx="581700" cy="2541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7" name="Shape 177"/>
          <p:cNvCxnSpPr>
            <a:stCxn id="166" idx="3"/>
          </p:cNvCxnSpPr>
          <p:nvPr/>
        </p:nvCxnSpPr>
        <p:spPr>
          <a:xfrm rot="10800000" flipH="1">
            <a:off x="6052326" y="3221674"/>
            <a:ext cx="581700" cy="36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8" name="Shape 178"/>
          <p:cNvCxnSpPr>
            <a:stCxn id="160" idx="3"/>
          </p:cNvCxnSpPr>
          <p:nvPr/>
        </p:nvCxnSpPr>
        <p:spPr>
          <a:xfrm rot="10800000" flipH="1">
            <a:off x="6052326" y="3392487"/>
            <a:ext cx="582000" cy="7626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68" name="Shape 168"/>
          <p:cNvSpPr txBox="1"/>
          <p:nvPr/>
        </p:nvSpPr>
        <p:spPr>
          <a:xfrm>
            <a:off x="574419" y="1458049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Стоимость услуг</a:t>
            </a:r>
          </a:p>
        </p:txBody>
      </p:sp>
      <p:sp>
        <p:nvSpPr>
          <p:cNvPr id="170" name="Shape 170"/>
          <p:cNvSpPr txBox="1"/>
          <p:nvPr/>
        </p:nvSpPr>
        <p:spPr>
          <a:xfrm>
            <a:off x="574419" y="1909849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Частота изменения ТП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577673" y="2361649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Пользование VAS</a:t>
            </a:r>
          </a:p>
        </p:txBody>
      </p:sp>
      <p:sp>
        <p:nvSpPr>
          <p:cNvPr id="179" name="Shape 179"/>
          <p:cNvSpPr txBox="1"/>
          <p:nvPr/>
        </p:nvSpPr>
        <p:spPr>
          <a:xfrm>
            <a:off x="577673" y="2813449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Количество услуг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577673" y="3265249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«Стаж» абонента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577673" y="3732208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Частота, размер оплаты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577673" y="4184008"/>
            <a:ext cx="2804699" cy="293999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n" sz="1600" i="1">
                <a:latin typeface="Trebuchet MS"/>
                <a:ea typeface="Trebuchet MS"/>
                <a:cs typeface="Trebuchet MS"/>
                <a:sym typeface="Trebuchet MS"/>
              </a:rPr>
              <a:t>Своевременность оплаты</a:t>
            </a:r>
          </a:p>
        </p:txBody>
      </p:sp>
      <p:cxnSp>
        <p:nvCxnSpPr>
          <p:cNvPr id="182" name="Shape 182"/>
          <p:cNvCxnSpPr/>
          <p:nvPr/>
        </p:nvCxnSpPr>
        <p:spPr>
          <a:xfrm>
            <a:off x="3386421" y="2965849"/>
            <a:ext cx="809699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83" name="Shape 183"/>
          <p:cNvCxnSpPr/>
          <p:nvPr/>
        </p:nvCxnSpPr>
        <p:spPr>
          <a:xfrm>
            <a:off x="3376896" y="3879199"/>
            <a:ext cx="809699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84" name="Shape 184"/>
          <p:cNvCxnSpPr/>
          <p:nvPr/>
        </p:nvCxnSpPr>
        <p:spPr>
          <a:xfrm>
            <a:off x="3386421" y="4330999"/>
            <a:ext cx="797399" cy="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356532" y="1219200"/>
            <a:ext cx="8229600" cy="4967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" sz="2500" u="sng" dirty="0">
                <a:latin typeface="Verdana"/>
                <a:ea typeface="Verdana"/>
                <a:cs typeface="Verdana"/>
                <a:sym typeface="Verdana"/>
              </a:rPr>
              <a:t>Если</a:t>
            </a: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5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Стоимость услуг</a:t>
            </a: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  = Высокая</a:t>
            </a:r>
          </a:p>
          <a:p>
            <a:pPr lvl="0" rtl="0">
              <a:buNone/>
            </a:pP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    и Частота платежей = Редко</a:t>
            </a:r>
          </a:p>
          <a:p>
            <a:pPr lvl="0" rtl="0">
              <a:buNone/>
            </a:pP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    и Сумма платежей   = Большая,</a:t>
            </a:r>
          </a:p>
          <a:p>
            <a:endParaRPr lang="en" sz="400" dirty="0">
              <a:latin typeface="Verdana"/>
              <a:ea typeface="Verdana"/>
              <a:cs typeface="Verdana"/>
              <a:sym typeface="Verdana"/>
            </a:endParaRPr>
          </a:p>
          <a:p>
            <a:pPr lvl="0" rtl="0">
              <a:buNone/>
            </a:pP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   </a:t>
            </a:r>
            <a:r>
              <a:rPr lang="en" sz="2500" u="sng" dirty="0">
                <a:latin typeface="Verdana"/>
                <a:ea typeface="Verdana"/>
                <a:cs typeface="Verdana"/>
                <a:sym typeface="Verdana"/>
              </a:rPr>
              <a:t>то</a:t>
            </a: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" sz="2500" i="1" dirty="0">
                <a:latin typeface="Verdana"/>
                <a:ea typeface="Verdana"/>
                <a:cs typeface="Verdana"/>
                <a:sym typeface="Verdana"/>
              </a:rPr>
              <a:t>Платежеспособность</a:t>
            </a:r>
            <a:r>
              <a:rPr lang="en" sz="2500" dirty="0">
                <a:latin typeface="Verdana"/>
                <a:ea typeface="Verdana"/>
                <a:cs typeface="Verdana"/>
                <a:sym typeface="Verdana"/>
              </a:rPr>
              <a:t> = </a:t>
            </a:r>
            <a:r>
              <a:rPr lang="en" sz="2500" i="1" dirty="0">
                <a:latin typeface="Verdana"/>
                <a:ea typeface="Verdana"/>
                <a:cs typeface="Verdana"/>
                <a:sym typeface="Verdana"/>
              </a:rPr>
              <a:t>Высокая</a:t>
            </a:r>
          </a:p>
          <a:p>
            <a:pPr marL="0" indent="0">
              <a:buNone/>
            </a:pPr>
            <a:endParaRPr lang="en" sz="1200" i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431800" rtl="0"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Можно настраивать для себя</a:t>
            </a:r>
          </a:p>
          <a:p>
            <a:pPr marL="457200" lvl="0" indent="-431800" rtl="0"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Никакого шаманства с формулами</a:t>
            </a:r>
          </a:p>
          <a:p>
            <a:pPr marL="457200" lvl="0" indent="-431800" rtl="0"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Никаких количественных оценок</a:t>
            </a:r>
          </a:p>
          <a:p>
            <a:pPr marL="457200" lvl="0" indent="-431800"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Правил можно сделать сколько угодно</a:t>
            </a:r>
          </a:p>
        </p:txBody>
      </p:sp>
      <p:sp>
        <p:nvSpPr>
          <p:cNvPr id="190" name="Shape 190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91" name="Shape 191"/>
          <p:cNvSpPr txBox="1">
            <a:spLocks noGrp="1"/>
          </p:cNvSpPr>
          <p:nvPr>
            <p:ph type="title"/>
          </p:nvPr>
        </p:nvSpPr>
        <p:spPr>
          <a:xfrm>
            <a:off x="2593200" y="425861"/>
            <a:ext cx="39576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Бизнес-правила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title"/>
          </p:nvPr>
        </p:nvSpPr>
        <p:spPr>
          <a:xfrm>
            <a:off x="141060" y="1400237"/>
            <a:ext cx="8229600" cy="627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Эффект:</a:t>
            </a:r>
          </a:p>
        </p:txBody>
      </p:sp>
      <p:sp>
        <p:nvSpPr>
          <p:cNvPr id="197" name="Shape 197"/>
          <p:cNvSpPr txBox="1">
            <a:spLocks noGrp="1"/>
          </p:cNvSpPr>
          <p:nvPr>
            <p:ph type="body" idx="1"/>
          </p:nvPr>
        </p:nvSpPr>
        <p:spPr>
          <a:xfrm>
            <a:off x="323528" y="2029050"/>
            <a:ext cx="8229600" cy="43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ARPU повышается на 3..10 %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Отток абонентов снижается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Не обязательно придумывать акции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Минимальные затраты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Совместимость с бонусной программой</a:t>
            </a:r>
          </a:p>
          <a:p>
            <a:pPr marL="457200" lvl="0" indent="-431800" rtl="0">
              <a:lnSpc>
                <a:spcPct val="100000"/>
              </a:lnSpc>
              <a:buClr>
                <a:schemeClr val="dk1"/>
              </a:buClr>
              <a:buSzPct val="120000"/>
              <a:buFont typeface="Arial"/>
              <a:buChar char="•"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Простор для маркетингового угара</a:t>
            </a:r>
          </a:p>
        </p:txBody>
      </p:sp>
      <p:sp>
        <p:nvSpPr>
          <p:cNvPr id="198" name="Shape 198"/>
          <p:cNvSpPr/>
          <p:nvPr/>
        </p:nvSpPr>
        <p:spPr>
          <a:xfrm>
            <a:off x="7011465" y="5950125"/>
            <a:ext cx="1877646" cy="62699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</p:sp>
      <p:sp>
        <p:nvSpPr>
          <p:cNvPr id="199" name="Shape 199"/>
          <p:cNvSpPr txBox="1">
            <a:spLocks noGrp="1"/>
          </p:cNvSpPr>
          <p:nvPr>
            <p:ph type="title" idx="2"/>
          </p:nvPr>
        </p:nvSpPr>
        <p:spPr>
          <a:xfrm>
            <a:off x="526500" y="425861"/>
            <a:ext cx="8091000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" sz="3600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Индивидуальные предложения (IV)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371821" y="1641881"/>
            <a:ext cx="8229600" cy="4307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lvl="0" indent="0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Ждем вопросов и отзывов </a:t>
            </a:r>
            <a: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  <a:t>здесь</a:t>
            </a:r>
            <a:b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  <a:t>и </a:t>
            </a: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в кулуарах.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Мы в футболках с логотипом</a:t>
            </a:r>
          </a:p>
          <a:p>
            <a:endParaRPr lang="en" sz="3200" dirty="0">
              <a:latin typeface="Trebuchet MS"/>
              <a:ea typeface="Trebuchet MS"/>
              <a:cs typeface="Trebuchet MS"/>
              <a:sym typeface="Trebuchet MS"/>
            </a:endParaRPr>
          </a:p>
          <a:p>
            <a:pPr lvl="0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dirty="0" smtClean="0">
                <a:latin typeface="Trebuchet MS"/>
                <a:ea typeface="Trebuchet MS"/>
                <a:cs typeface="Trebuchet MS"/>
                <a:sym typeface="Trebuchet MS"/>
              </a:rPr>
              <a:t>Загляните </a:t>
            </a:r>
            <a:r>
              <a:rPr lang="en" sz="3200" dirty="0">
                <a:latin typeface="Trebuchet MS"/>
                <a:ea typeface="Trebuchet MS"/>
                <a:cs typeface="Trebuchet MS"/>
                <a:sym typeface="Trebuchet MS"/>
              </a:rPr>
              <a:t>на наш сайт:</a:t>
            </a:r>
          </a:p>
          <a:p>
            <a:pPr lvl="0" rtl="0">
              <a:buClr>
                <a:srgbClr val="000000"/>
              </a:buClr>
              <a:buSzPct val="34375"/>
              <a:buFont typeface="Arial"/>
              <a:buNone/>
            </a:pPr>
            <a:r>
              <a:rPr lang="en" sz="3200" b="1" u="sng" dirty="0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www.hydra-billing.ru</a:t>
            </a:r>
          </a:p>
        </p:txBody>
      </p:sp>
      <p:sp>
        <p:nvSpPr>
          <p:cNvPr id="205" name="Shape 205"/>
          <p:cNvSpPr/>
          <p:nvPr/>
        </p:nvSpPr>
        <p:spPr>
          <a:xfrm>
            <a:off x="6182999" y="3029230"/>
            <a:ext cx="2557076" cy="85173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</p:sp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1930050" y="425861"/>
            <a:ext cx="5283899" cy="627000"/>
          </a:xfrm>
          <a:prstGeom prst="rect">
            <a:avLst/>
          </a:prstGeom>
          <a:solidFill>
            <a:srgbClr val="D84011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indent="0" algn="ctr" rtl="0">
              <a:buNone/>
            </a:pPr>
            <a:r>
              <a:rPr lang="en" b="0" dirty="0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426</Words>
  <Application>Microsoft Office PowerPoint</Application>
  <PresentationFormat>Экран (4:3)</PresentationFormat>
  <Paragraphs>127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/>
      <vt:lpstr>Маркетинг: ключевой фактор успеха на конкурентном рынке</vt:lpstr>
      <vt:lpstr>Наш опыт</vt:lpstr>
      <vt:lpstr>Почему не занимаетесь маркетингом?</vt:lpstr>
      <vt:lpstr>Переход рынка в зрелую фазу</vt:lpstr>
      <vt:lpstr>когда абоненту все равно у кого покупать услугу, лишь бы она была дешевле</vt:lpstr>
      <vt:lpstr>Живой пример: Украина</vt:lpstr>
      <vt:lpstr>А как должно быть?</vt:lpstr>
      <vt:lpstr>Как же выжить?</vt:lpstr>
      <vt:lpstr>Рецепт не подскажете?</vt:lpstr>
      <vt:lpstr>Программа лояльности</vt:lpstr>
      <vt:lpstr>Зацепки: программа лояльности </vt:lpstr>
      <vt:lpstr>Индивидуальные предложения</vt:lpstr>
      <vt:lpstr>Идеи:</vt:lpstr>
      <vt:lpstr>Индивидуальные предложения (III)</vt:lpstr>
      <vt:lpstr>Бизнес-правила</vt:lpstr>
      <vt:lpstr>Эффект: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Маркетинг: ключевой фактор успеха на конкурентном рынке</dc:title>
  <cp:lastModifiedBy>Ershik</cp:lastModifiedBy>
  <cp:revision>8</cp:revision>
  <dcterms:modified xsi:type="dcterms:W3CDTF">2013-05-23T07:05:11Z</dcterms:modified>
</cp:coreProperties>
</file>