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02" y="-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Работа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FO-1 + Tf NAG</c:v>
                </c:pt>
                <c:pt idx="1">
                  <c:v>FO-2 + Tf NAG</c:v>
                </c:pt>
                <c:pt idx="2">
                  <c:v>Lan Master Cat 5E</c:v>
                </c:pt>
                <c:pt idx="3">
                  <c:v>Brand Rex Cat 5E</c:v>
                </c:pt>
                <c:pt idx="4">
                  <c:v>Lan Master Cat 6A</c:v>
                </c:pt>
                <c:pt idx="5">
                  <c:v>Brand Rex Cat 6A</c:v>
                </c:pt>
              </c:strCache>
            </c:strRef>
          </c:cat>
          <c:val>
            <c:numRef>
              <c:f>Лист1!$B$2:$B$7</c:f>
              <c:numCache>
                <c:formatCode>0.00</c:formatCode>
                <c:ptCount val="6"/>
                <c:pt idx="0">
                  <c:v>0.57050019440983912</c:v>
                </c:pt>
                <c:pt idx="1">
                  <c:v>0.61472964429817212</c:v>
                </c:pt>
                <c:pt idx="2">
                  <c:v>0.54729117470234223</c:v>
                </c:pt>
                <c:pt idx="3">
                  <c:v>0.64734249171045211</c:v>
                </c:pt>
                <c:pt idx="4">
                  <c:v>0.55188424660505886</c:v>
                </c:pt>
                <c:pt idx="5">
                  <c:v>0.64712094357982708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Материалы и оборудование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FO-1 + Tf NAG</c:v>
                </c:pt>
                <c:pt idx="1">
                  <c:v>FO-2 + Tf NAG</c:v>
                </c:pt>
                <c:pt idx="2">
                  <c:v>Lan Master Cat 5E</c:v>
                </c:pt>
                <c:pt idx="3">
                  <c:v>Brand Rex Cat 5E</c:v>
                </c:pt>
                <c:pt idx="4">
                  <c:v>Lan Master Cat 6A</c:v>
                </c:pt>
                <c:pt idx="5">
                  <c:v>Brand Rex Cat 6A</c:v>
                </c:pt>
              </c:strCache>
            </c:strRef>
          </c:cat>
          <c:val>
            <c:numRef>
              <c:f>Лист1!$C$2:$C$7</c:f>
              <c:numCache>
                <c:formatCode>0.00</c:formatCode>
                <c:ptCount val="6"/>
                <c:pt idx="0">
                  <c:v>0.54003863694117504</c:v>
                </c:pt>
                <c:pt idx="1">
                  <c:v>0.57030162448944177</c:v>
                </c:pt>
                <c:pt idx="2">
                  <c:v>0.45270882529765777</c:v>
                </c:pt>
                <c:pt idx="3">
                  <c:v>0.76191087947185321</c:v>
                </c:pt>
                <c:pt idx="4">
                  <c:v>1.1004496011602611</c:v>
                </c:pt>
                <c:pt idx="5">
                  <c:v>1.6072532777994704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4665472"/>
        <c:axId val="84667008"/>
      </c:barChart>
      <c:catAx>
        <c:axId val="84665472"/>
        <c:scaling>
          <c:orientation val="minMax"/>
        </c:scaling>
        <c:delete val="0"/>
        <c:axPos val="b"/>
        <c:majorTickMark val="out"/>
        <c:minorTickMark val="none"/>
        <c:tickLblPos val="nextTo"/>
        <c:crossAx val="84667008"/>
        <c:crosses val="autoZero"/>
        <c:auto val="1"/>
        <c:lblAlgn val="ctr"/>
        <c:lblOffset val="100"/>
        <c:noMultiLvlLbl val="0"/>
      </c:catAx>
      <c:valAx>
        <c:axId val="84667008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846654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Пассивка FO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FO 1 + ТФ</c:v>
                </c:pt>
                <c:pt idx="1">
                  <c:v>FO 2 + ТФ</c:v>
                </c:pt>
                <c:pt idx="2">
                  <c:v>Lan Master Cat 5E</c:v>
                </c:pt>
                <c:pt idx="3">
                  <c:v>Brand Rex Cat 5E</c:v>
                </c:pt>
                <c:pt idx="4">
                  <c:v>Lan Master Cat 6A</c:v>
                </c:pt>
                <c:pt idx="5">
                  <c:v>Brand Rex Cat 6A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0.17795577302735163</c:v>
                </c:pt>
                <c:pt idx="1">
                  <c:v>0.24480445336480411</c:v>
                </c:pt>
                <c:pt idx="2">
                  <c:v>0.82201874553335508</c:v>
                </c:pt>
                <c:pt idx="3">
                  <c:v>1.5050230010189729</c:v>
                </c:pt>
                <c:pt idx="4">
                  <c:v>2.2528297650373625</c:v>
                </c:pt>
                <c:pt idx="5">
                  <c:v>3.3723212534261391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Пассивка ТФ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FO 1 + ТФ</c:v>
                </c:pt>
                <c:pt idx="1">
                  <c:v>FO 2 + ТФ</c:v>
                </c:pt>
                <c:pt idx="2">
                  <c:v>Lan Master Cat 5E</c:v>
                </c:pt>
                <c:pt idx="3">
                  <c:v>Brand Rex Cat 5E</c:v>
                </c:pt>
                <c:pt idx="4">
                  <c:v>Lan Master Cat 6A</c:v>
                </c:pt>
                <c:pt idx="5">
                  <c:v>Brand Rex Cat 6A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9.0220409247358371E-2</c:v>
                </c:pt>
                <c:pt idx="1">
                  <c:v>9.022040924735833E-2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Медиаконвертер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FO 1 + ТФ</c:v>
                </c:pt>
                <c:pt idx="1">
                  <c:v>FO 2 + ТФ</c:v>
                </c:pt>
                <c:pt idx="2">
                  <c:v>Lan Master Cat 5E</c:v>
                </c:pt>
                <c:pt idx="3">
                  <c:v>Brand Rex Cat 5E</c:v>
                </c:pt>
                <c:pt idx="4">
                  <c:v>Lan Master Cat 6A</c:v>
                </c:pt>
                <c:pt idx="5">
                  <c:v>Brand Rex Cat 6A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0.53202485165946989</c:v>
                </c:pt>
                <c:pt idx="1">
                  <c:v>0.53202485165946989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Коммутатор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FO 1 + ТФ</c:v>
                </c:pt>
                <c:pt idx="1">
                  <c:v>FO 2 + ТФ</c:v>
                </c:pt>
                <c:pt idx="2">
                  <c:v>Lan Master Cat 5E</c:v>
                </c:pt>
                <c:pt idx="3">
                  <c:v>Brand Rex Cat 5E</c:v>
                </c:pt>
                <c:pt idx="4">
                  <c:v>Lan Master Cat 6A</c:v>
                </c:pt>
                <c:pt idx="5">
                  <c:v>Brand Rex Cat 6A</c:v>
                </c:pt>
              </c:strCache>
            </c:strRef>
          </c:cat>
          <c:val>
            <c:numRef>
              <c:f>Лист1!$E$2:$E$7</c:f>
              <c:numCache>
                <c:formatCode>General</c:formatCode>
                <c:ptCount val="6"/>
                <c:pt idx="0">
                  <c:v>0.39270400074478312</c:v>
                </c:pt>
                <c:pt idx="1">
                  <c:v>0.39270400074478312</c:v>
                </c:pt>
                <c:pt idx="2">
                  <c:v>0.17798125446664495</c:v>
                </c:pt>
                <c:pt idx="3">
                  <c:v>0.17798125446664495</c:v>
                </c:pt>
                <c:pt idx="4">
                  <c:v>0.17798125446664495</c:v>
                </c:pt>
                <c:pt idx="5">
                  <c:v>0.17798125446664495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23584"/>
        <c:axId val="6615040"/>
      </c:barChart>
      <c:catAx>
        <c:axId val="4323584"/>
        <c:scaling>
          <c:orientation val="minMax"/>
        </c:scaling>
        <c:delete val="0"/>
        <c:axPos val="b"/>
        <c:majorTickMark val="out"/>
        <c:minorTickMark val="none"/>
        <c:tickLblPos val="nextTo"/>
        <c:crossAx val="6615040"/>
        <c:crosses val="autoZero"/>
        <c:auto val="1"/>
        <c:lblAlgn val="ctr"/>
        <c:lblOffset val="100"/>
        <c:noMultiLvlLbl val="0"/>
      </c:catAx>
      <c:valAx>
        <c:axId val="6615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3235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Вариант FO + ТФ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Пассивка FO</c:v>
                </c:pt>
                <c:pt idx="1">
                  <c:v>Пассивка ТФ</c:v>
                </c:pt>
                <c:pt idx="2">
                  <c:v>Медиаконвертер</c:v>
                </c:pt>
                <c:pt idx="3">
                  <c:v>Коммутатор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0.19432723273343483</c:v>
                </c:pt>
                <c:pt idx="1">
                  <c:v>7.161749806483618E-2</c:v>
                </c:pt>
                <c:pt idx="2">
                  <c:v>0.42232449511175862</c:v>
                </c:pt>
                <c:pt idx="3">
                  <c:v>0.31173077408997041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3548D3-293B-4610-A110-FFAD22C64717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FA906A-9172-43CC-89EA-038B742733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62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FA906A-9172-43CC-89EA-038B7427333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766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Нормализованная к наиболее дешёвому варианту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FA906A-9172-43CC-89EA-038B7427333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153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8D3A2-6557-4844-84AC-A3AE6F3CC4F5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719A-27F0-4651-A29A-A8FDE729AF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76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8D3A2-6557-4844-84AC-A3AE6F3CC4F5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719A-27F0-4651-A29A-A8FDE729AF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271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8D3A2-6557-4844-84AC-A3AE6F3CC4F5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719A-27F0-4651-A29A-A8FDE729AF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120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8D3A2-6557-4844-84AC-A3AE6F3CC4F5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719A-27F0-4651-A29A-A8FDE729AF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495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8D3A2-6557-4844-84AC-A3AE6F3CC4F5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719A-27F0-4651-A29A-A8FDE729AF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489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8D3A2-6557-4844-84AC-A3AE6F3CC4F5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719A-27F0-4651-A29A-A8FDE729AF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746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8D3A2-6557-4844-84AC-A3AE6F3CC4F5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719A-27F0-4651-A29A-A8FDE729AF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51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8D3A2-6557-4844-84AC-A3AE6F3CC4F5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719A-27F0-4651-A29A-A8FDE729AF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80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8D3A2-6557-4844-84AC-A3AE6F3CC4F5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719A-27F0-4651-A29A-A8FDE729AF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353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8D3A2-6557-4844-84AC-A3AE6F3CC4F5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719A-27F0-4651-A29A-A8FDE729AF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163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8D3A2-6557-4844-84AC-A3AE6F3CC4F5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6719A-27F0-4651-A29A-A8FDE729AF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094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8D3A2-6557-4844-84AC-A3AE6F3CC4F5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6719A-27F0-4651-A29A-A8FDE729AF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258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Структурированные кабельные системы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Сравнительная стоимость рабочего места в</a:t>
            </a:r>
          </a:p>
          <a:p>
            <a:r>
              <a:rPr lang="ru-RU" dirty="0" smtClean="0"/>
              <a:t> различных технологиях из расчёта сети</a:t>
            </a:r>
          </a:p>
          <a:p>
            <a:r>
              <a:rPr lang="ru-RU" dirty="0" smtClean="0"/>
              <a:t> на 144 рабочих места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336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Стоимость </a:t>
            </a:r>
            <a:r>
              <a:rPr lang="ru-RU" smtClean="0"/>
              <a:t>рабочего места СКС</a:t>
            </a:r>
            <a:br>
              <a:rPr lang="ru-RU" smtClean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156730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1859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>Доли различных компонент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449357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6775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36904" cy="16561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Относительная стоимость компонент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26350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30820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40</Words>
  <Application>Microsoft Office PowerPoint</Application>
  <PresentationFormat>Экран (4:3)</PresentationFormat>
  <Paragraphs>11</Paragraphs>
  <Slides>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Структурированные кабельные системы</vt:lpstr>
      <vt:lpstr>Стоимость рабочего места СКС </vt:lpstr>
      <vt:lpstr>Доли различных компонент </vt:lpstr>
      <vt:lpstr>Относительная стоимость компонент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Структурированные кабельные системы</dc:title>
  <dc:creator>qwer</dc:creator>
  <cp:lastModifiedBy>qwer</cp:lastModifiedBy>
  <cp:revision>24</cp:revision>
  <dcterms:created xsi:type="dcterms:W3CDTF">2013-05-23T17:47:18Z</dcterms:created>
  <dcterms:modified xsi:type="dcterms:W3CDTF">2013-05-24T08:28:38Z</dcterms:modified>
</cp:coreProperties>
</file>