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75" r:id="rId2"/>
    <p:sldId id="370" r:id="rId3"/>
    <p:sldId id="372" r:id="rId4"/>
    <p:sldId id="373" r:id="rId5"/>
    <p:sldId id="374" r:id="rId6"/>
    <p:sldId id="377" r:id="rId7"/>
    <p:sldId id="378" r:id="rId8"/>
    <p:sldId id="376" r:id="rId9"/>
    <p:sldId id="379" r:id="rId10"/>
    <p:sldId id="380" r:id="rId11"/>
    <p:sldId id="381" r:id="rId12"/>
    <p:sldId id="382" r:id="rId13"/>
    <p:sldId id="383" r:id="rId14"/>
    <p:sldId id="384" r:id="rId15"/>
    <p:sldId id="385" r:id="rId16"/>
    <p:sldId id="386" r:id="rId17"/>
    <p:sldId id="387" r:id="rId18"/>
    <p:sldId id="388" r:id="rId19"/>
    <p:sldId id="390" r:id="rId20"/>
    <p:sldId id="392" r:id="rId21"/>
    <p:sldId id="393" r:id="rId22"/>
    <p:sldId id="394" r:id="rId23"/>
    <p:sldId id="395" r:id="rId24"/>
    <p:sldId id="396" r:id="rId25"/>
    <p:sldId id="397" r:id="rId26"/>
    <p:sldId id="398" r:id="rId27"/>
    <p:sldId id="39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E8C3E"/>
    <a:srgbClr val="10A047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6912" autoAdjust="0"/>
    <p:restoredTop sz="71879" autoAdjust="0"/>
  </p:normalViewPr>
  <p:slideViewPr>
    <p:cSldViewPr>
      <p:cViewPr varScale="1">
        <p:scale>
          <a:sx n="52" d="100"/>
          <a:sy n="52" d="100"/>
        </p:scale>
        <p:origin x="-16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4.2759569412051293E-2"/>
          <c:y val="2.8757968654020104E-2"/>
          <c:w val="0.59050355780387465"/>
          <c:h val="0.9464235104527846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Магистральный оптический кабель и прокладка оптической линии</c:v>
                </c:pt>
                <c:pt idx="1">
                  <c:v>MSAN (BUN + 4 x VDSL24 + 24300E)</c:v>
                </c:pt>
                <c:pt idx="2">
                  <c:v>ШРО 600М и ПНР</c:v>
                </c:pt>
                <c:pt idx="3">
                  <c:v>Затраты на подключение абонентов</c:v>
                </c:pt>
                <c:pt idx="4">
                  <c:v>CPE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150</c:v>
                </c:pt>
                <c:pt idx="1">
                  <c:v>100</c:v>
                </c:pt>
                <c:pt idx="2">
                  <c:v>100</c:v>
                </c:pt>
                <c:pt idx="3">
                  <c:v>50</c:v>
                </c:pt>
                <c:pt idx="4">
                  <c:v>100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3979033400070018"/>
          <c:y val="8.933394321361357E-2"/>
          <c:w val="0.33099480441231338"/>
          <c:h val="0.88190808813236654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Лист1!$A$3:$A$7</c:f>
              <c:strCache>
                <c:ptCount val="5"/>
                <c:pt idx="0">
                  <c:v>Магистральный оптический кабель, прокладка оптической линии</c:v>
                </c:pt>
                <c:pt idx="1">
                  <c:v>Стоимость 8 коммутаторов АЛС - 24100L</c:v>
                </c:pt>
                <c:pt idx="2">
                  <c:v>Затраты на подключение абонентов</c:v>
                </c:pt>
                <c:pt idx="4">
                  <c:v>CPE</c:v>
                </c:pt>
              </c:strCache>
            </c:strRef>
          </c:cat>
          <c:val>
            <c:numRef>
              <c:f>Лист1!$B$3:$B$7</c:f>
              <c:numCache>
                <c:formatCode>General</c:formatCode>
                <c:ptCount val="5"/>
                <c:pt idx="0">
                  <c:v>300</c:v>
                </c:pt>
                <c:pt idx="1">
                  <c:v>100</c:v>
                </c:pt>
                <c:pt idx="2">
                  <c:v>50</c:v>
                </c:pt>
                <c:pt idx="4">
                  <c:v>100</c:v>
                </c:pt>
              </c:numCache>
            </c:numRef>
          </c:val>
        </c:ser>
        <c:firstSliceAng val="0"/>
      </c:pie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4109795528471902"/>
          <c:y val="0.12698323821255592"/>
          <c:w val="0.33710989950868847"/>
          <c:h val="0.80190614838841279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Магистральный оптический кабель, прокладка оптической линии до абонента</c:v>
                </c:pt>
                <c:pt idx="1">
                  <c:v>MSAN (BUN + 4 x 24320 + 24300E)</c:v>
                </c:pt>
                <c:pt idx="2">
                  <c:v>Затраты на подключение абонентов</c:v>
                </c:pt>
                <c:pt idx="3">
                  <c:v>CPE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450</c:v>
                </c:pt>
                <c:pt idx="1">
                  <c:v>150</c:v>
                </c:pt>
                <c:pt idx="2">
                  <c:v>100</c:v>
                </c:pt>
                <c:pt idx="3">
                  <c:v>300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VDSL2</c:v>
                </c:pt>
                <c:pt idx="1">
                  <c:v>FTTB</c:v>
                </c:pt>
                <c:pt idx="2">
                  <c:v>FTTH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5200</c:v>
                </c:pt>
                <c:pt idx="1">
                  <c:v>5700</c:v>
                </c:pt>
                <c:pt idx="2">
                  <c:v>10400</c:v>
                </c:pt>
              </c:numCache>
            </c:numRef>
          </c:val>
        </c:ser>
        <c:overlap val="100"/>
        <c:axId val="66671744"/>
        <c:axId val="66641280"/>
      </c:barChart>
      <c:valAx>
        <c:axId val="66641280"/>
        <c:scaling>
          <c:orientation val="minMax"/>
        </c:scaling>
        <c:axPos val="l"/>
        <c:majorGridlines/>
        <c:numFmt formatCode="General" sourceLinked="1"/>
        <c:tickLblPos val="nextTo"/>
        <c:crossAx val="66671744"/>
        <c:crosses val="autoZero"/>
        <c:crossBetween val="between"/>
      </c:valAx>
      <c:catAx>
        <c:axId val="66671744"/>
        <c:scaling>
          <c:orientation val="minMax"/>
        </c:scaling>
        <c:axPos val="b"/>
        <c:tickLblPos val="nextTo"/>
        <c:crossAx val="66641280"/>
        <c:crosses val="autoZero"/>
        <c:auto val="1"/>
        <c:lblAlgn val="ctr"/>
        <c:lblOffset val="100"/>
      </c:cat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BAB7BF-4945-48E9-9B95-F7D20179B57A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22521-DB67-462C-9487-2BA6EFE29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ru-RU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+mj-lt"/>
              <a:buNone/>
            </a:pP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228600" indent="-22860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22521-DB67-462C-9487-2BA6EFE292ED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323-51D7-4CA1-AD1B-E2470316750B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2A5C4-4034-41FA-A30E-4BBF6D3A7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323-51D7-4CA1-AD1B-E2470316750B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2A5C4-4034-41FA-A30E-4BBF6D3A7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323-51D7-4CA1-AD1B-E2470316750B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2A5C4-4034-41FA-A30E-4BBF6D3A7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323-51D7-4CA1-AD1B-E2470316750B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2A5C4-4034-41FA-A30E-4BBF6D3A7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323-51D7-4CA1-AD1B-E2470316750B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2A5C4-4034-41FA-A30E-4BBF6D3A7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323-51D7-4CA1-AD1B-E2470316750B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2A5C4-4034-41FA-A30E-4BBF6D3A7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323-51D7-4CA1-AD1B-E2470316750B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2A5C4-4034-41FA-A30E-4BBF6D3A7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323-51D7-4CA1-AD1B-E2470316750B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2A5C4-4034-41FA-A30E-4BBF6D3A7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323-51D7-4CA1-AD1B-E2470316750B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2A5C4-4034-41FA-A30E-4BBF6D3A7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323-51D7-4CA1-AD1B-E2470316750B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2A5C4-4034-41FA-A30E-4BBF6D3A7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B323-51D7-4CA1-AD1B-E2470316750B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2A5C4-4034-41FA-A30E-4BBF6D3A7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AB323-51D7-4CA1-AD1B-E2470316750B}" type="datetimeFigureOut">
              <a:rPr lang="ru-RU" smtClean="0"/>
              <a:pPr/>
              <a:t>22.05.2013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2A5C4-4034-41FA-A30E-4BBF6D3A7E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Комбинированный подход к организации последней мили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Николай Пригородов</a:t>
            </a:r>
          </a:p>
          <a:p>
            <a:r>
              <a:rPr lang="ru-RU" dirty="0" smtClean="0"/>
              <a:t>СЦТС Саратов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Содержание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Профиль компании СЦТС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Конкуренция со стороны крупных операторов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Унифицированная модель сети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VDSL2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FTTB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FTTH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Результаты комплексного подхода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Компания СЦТС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Более 15 лет на рынке</a:t>
            </a:r>
          </a:p>
          <a:p>
            <a:r>
              <a:rPr lang="ru-RU" dirty="0" smtClean="0"/>
              <a:t>Абоненты телефонии  - 30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r>
              <a:rPr lang="ru-RU" dirty="0" smtClean="0"/>
              <a:t>000</a:t>
            </a:r>
          </a:p>
          <a:p>
            <a:r>
              <a:rPr lang="en-US" dirty="0" smtClean="0"/>
              <a:t>Internet </a:t>
            </a:r>
            <a:r>
              <a:rPr lang="ru-RU" dirty="0" smtClean="0"/>
              <a:t>абоненты  - 6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r>
              <a:rPr lang="ru-RU" dirty="0" smtClean="0"/>
              <a:t>000</a:t>
            </a:r>
          </a:p>
          <a:p>
            <a:pPr lvl="1">
              <a:buFont typeface="Courier New" pitchFamily="49" charset="0"/>
              <a:buChar char="o"/>
            </a:pPr>
            <a:r>
              <a:rPr lang="en-US" sz="3200" dirty="0" smtClean="0"/>
              <a:t>65</a:t>
            </a:r>
            <a:r>
              <a:rPr lang="ru-RU" sz="3200" dirty="0" smtClean="0"/>
              <a:t>% - </a:t>
            </a:r>
            <a:r>
              <a:rPr lang="en-US" sz="3200" dirty="0" smtClean="0"/>
              <a:t>ADSL</a:t>
            </a:r>
            <a:r>
              <a:rPr lang="ru-RU" sz="3200" dirty="0" smtClean="0"/>
              <a:t>2+</a:t>
            </a:r>
            <a:r>
              <a:rPr lang="en-US" sz="3200" dirty="0" smtClean="0"/>
              <a:t> </a:t>
            </a:r>
            <a:r>
              <a:rPr lang="ru-RU" sz="3200" dirty="0" smtClean="0"/>
              <a:t>подключения</a:t>
            </a:r>
          </a:p>
          <a:p>
            <a:pPr lvl="1">
              <a:buFont typeface="Courier New" pitchFamily="49" charset="0"/>
              <a:buChar char="o"/>
            </a:pPr>
            <a:r>
              <a:rPr lang="en-US" sz="3200" dirty="0" smtClean="0"/>
              <a:t>20</a:t>
            </a:r>
            <a:r>
              <a:rPr lang="ru-RU" sz="3200" dirty="0" smtClean="0"/>
              <a:t>% - </a:t>
            </a:r>
            <a:r>
              <a:rPr lang="en-US" sz="3200" dirty="0" smtClean="0"/>
              <a:t>VDSL</a:t>
            </a:r>
            <a:r>
              <a:rPr lang="ru-RU" sz="3200" dirty="0" smtClean="0"/>
              <a:t>2</a:t>
            </a:r>
            <a:r>
              <a:rPr lang="en-US" sz="3200" dirty="0" smtClean="0"/>
              <a:t> </a:t>
            </a:r>
            <a:r>
              <a:rPr lang="ru-RU" sz="3200" dirty="0" smtClean="0"/>
              <a:t>подключения</a:t>
            </a:r>
            <a:endParaRPr lang="en-US" sz="3200" dirty="0" smtClean="0"/>
          </a:p>
          <a:p>
            <a:pPr lvl="1">
              <a:buFont typeface="Courier New" pitchFamily="49" charset="0"/>
              <a:buChar char="o"/>
            </a:pPr>
            <a:r>
              <a:rPr lang="ru-RU" sz="3200" dirty="0" smtClean="0"/>
              <a:t>10% - </a:t>
            </a:r>
            <a:r>
              <a:rPr lang="en-US" sz="3200" dirty="0" smtClean="0"/>
              <a:t>FTTB </a:t>
            </a:r>
            <a:r>
              <a:rPr lang="ru-RU" sz="3200" dirty="0" smtClean="0"/>
              <a:t>подключения </a:t>
            </a:r>
          </a:p>
          <a:p>
            <a:pPr lvl="1">
              <a:buFont typeface="Courier New" pitchFamily="49" charset="0"/>
              <a:buChar char="o"/>
            </a:pPr>
            <a:r>
              <a:rPr lang="en-US" sz="3200" dirty="0" smtClean="0"/>
              <a:t>5</a:t>
            </a:r>
            <a:r>
              <a:rPr lang="ru-RU" sz="3200" dirty="0" smtClean="0"/>
              <a:t>% - </a:t>
            </a:r>
            <a:r>
              <a:rPr lang="en-US" sz="3200" dirty="0" smtClean="0"/>
              <a:t>FTTH </a:t>
            </a:r>
            <a:r>
              <a:rPr lang="ru-RU" sz="3200" dirty="0" smtClean="0"/>
              <a:t>подключения </a:t>
            </a:r>
          </a:p>
          <a:p>
            <a:r>
              <a:rPr lang="ru-RU" dirty="0" smtClean="0"/>
              <a:t>Численность персонала более 100 человек</a:t>
            </a:r>
          </a:p>
          <a:p>
            <a:r>
              <a:rPr lang="en-US" dirty="0" smtClean="0"/>
              <a:t>Triple</a:t>
            </a:r>
            <a:r>
              <a:rPr lang="ru-RU" dirty="0" smtClean="0"/>
              <a:t>-</a:t>
            </a:r>
            <a:r>
              <a:rPr lang="en-US" dirty="0" smtClean="0"/>
              <a:t>play </a:t>
            </a:r>
            <a:r>
              <a:rPr lang="ru-RU" dirty="0" smtClean="0"/>
              <a:t>с использованием решений </a:t>
            </a:r>
            <a:r>
              <a:rPr lang="en-US" dirty="0" smtClean="0"/>
              <a:t>IMS</a:t>
            </a:r>
            <a:endParaRPr lang="ru-RU" dirty="0"/>
          </a:p>
        </p:txBody>
      </p:sp>
      <p:pic>
        <p:nvPicPr>
          <p:cNvPr id="5" name="Рисунок 4" descr="СЦТС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2073983"/>
            <a:ext cx="1857388" cy="242658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Содержание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Профиль компании СЦТС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Конкуренция со стороны крупных операторов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Унифицированная модель сети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VDSL2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FTTB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FTTH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Результаты комплексного подхода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Крупные операторы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dirty="0" smtClean="0"/>
              <a:t> Большой бюджет крупного провайдера</a:t>
            </a:r>
          </a:p>
          <a:p>
            <a:pPr lvl="1">
              <a:spcBef>
                <a:spcPct val="0"/>
              </a:spcBef>
              <a:buFont typeface="Courier New" pitchFamily="49" charset="0"/>
              <a:buChar char="o"/>
            </a:pPr>
            <a:r>
              <a:rPr lang="ru-RU" dirty="0" smtClean="0"/>
              <a:t> Демпинг цен</a:t>
            </a:r>
            <a:endParaRPr lang="en-US" dirty="0" smtClean="0"/>
          </a:p>
          <a:p>
            <a:pPr lvl="1">
              <a:spcBef>
                <a:spcPct val="0"/>
              </a:spcBef>
              <a:buFont typeface="Courier New" pitchFamily="49" charset="0"/>
              <a:buChar char="o"/>
            </a:pPr>
            <a:r>
              <a:rPr lang="en-US" dirty="0" smtClean="0"/>
              <a:t> </a:t>
            </a:r>
            <a:r>
              <a:rPr lang="ru-RU" dirty="0" smtClean="0"/>
              <a:t>Развитый маркетинг и реклама</a:t>
            </a:r>
          </a:p>
          <a:p>
            <a:pPr lvl="1">
              <a:spcBef>
                <a:spcPct val="0"/>
              </a:spcBef>
              <a:buFont typeface="Courier New" pitchFamily="49" charset="0"/>
              <a:buChar char="o"/>
            </a:pPr>
            <a:r>
              <a:rPr lang="ru-RU" dirty="0" smtClean="0"/>
              <a:t> Экономика масштабов</a:t>
            </a:r>
          </a:p>
          <a:p>
            <a:pPr lvl="1">
              <a:spcBef>
                <a:spcPct val="0"/>
              </a:spcBef>
              <a:buFont typeface="Courier New" pitchFamily="49" charset="0"/>
              <a:buChar char="o"/>
            </a:pPr>
            <a:r>
              <a:rPr lang="ru-RU" dirty="0" smtClean="0"/>
              <a:t>Проекты с долгосрочной окупаемостью</a:t>
            </a:r>
          </a:p>
          <a:p>
            <a:pPr lvl="1">
              <a:spcBef>
                <a:spcPct val="0"/>
              </a:spcBef>
              <a:buFont typeface="Courier New" pitchFamily="49" charset="0"/>
              <a:buChar char="o"/>
            </a:pPr>
            <a:endParaRPr lang="ru-RU" dirty="0" smtClean="0"/>
          </a:p>
          <a:p>
            <a:pPr>
              <a:spcBef>
                <a:spcPct val="0"/>
              </a:spcBef>
            </a:pPr>
            <a:r>
              <a:rPr lang="en-US" dirty="0" smtClean="0"/>
              <a:t>Triple-play</a:t>
            </a:r>
            <a:r>
              <a:rPr lang="ru-RU" dirty="0" smtClean="0"/>
              <a:t> сервисы: ШПД, </a:t>
            </a:r>
            <a:r>
              <a:rPr lang="en-US" dirty="0" smtClean="0"/>
              <a:t>IPTV</a:t>
            </a:r>
            <a:r>
              <a:rPr lang="ru-RU" dirty="0" smtClean="0"/>
              <a:t>, телефония</a:t>
            </a:r>
          </a:p>
          <a:p>
            <a:pPr lvl="0"/>
            <a:r>
              <a:rPr lang="ru-RU" dirty="0" smtClean="0"/>
              <a:t> Сотрудничество с производителями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Возможности малых операторов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 Знание локального рынка</a:t>
            </a:r>
          </a:p>
          <a:p>
            <a:pPr lvl="0"/>
            <a:r>
              <a:rPr lang="ru-RU" dirty="0" smtClean="0"/>
              <a:t> Ценовая политика</a:t>
            </a:r>
          </a:p>
          <a:p>
            <a:pPr lvl="0"/>
            <a:r>
              <a:rPr lang="ru-RU" dirty="0" smtClean="0"/>
              <a:t> Быстрое внедрение новейших технологий и сервисов</a:t>
            </a:r>
          </a:p>
          <a:p>
            <a:pPr lvl="0"/>
            <a:r>
              <a:rPr lang="en-US" dirty="0" smtClean="0"/>
              <a:t> </a:t>
            </a:r>
            <a:r>
              <a:rPr lang="ru-RU" dirty="0" smtClean="0"/>
              <a:t>Прочные контакты с производителями</a:t>
            </a:r>
          </a:p>
          <a:p>
            <a:r>
              <a:rPr lang="ru-RU" dirty="0" smtClean="0"/>
              <a:t> Взвешенный подход к организации последней мили</a:t>
            </a: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Содержание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Профиль компании СЦТС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Конкуренция со стороны крупных операторов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Унифицированная модель сети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VDSL2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FTTB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FTTH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Результаты комплексного подхода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Схема сети СЦТС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 descr="C:\Documents and Settings\Skazka7\Рабочий стол\desctop_18_03_13\SCTS_network3_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358556"/>
            <a:ext cx="7839095" cy="535659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Варианты подключения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1428736"/>
          <a:ext cx="8572560" cy="4572033"/>
        </p:xfrm>
        <a:graphic>
          <a:graphicData uri="http://schemas.openxmlformats.org/drawingml/2006/table">
            <a:tbl>
              <a:tblPr/>
              <a:tblGrid>
                <a:gridCol w="2857520"/>
                <a:gridCol w="2857520"/>
                <a:gridCol w="2857520"/>
              </a:tblGrid>
              <a:tr h="8284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i="0" u="none" strike="noStrike" dirty="0">
                          <a:latin typeface="Linux Libertine"/>
                        </a:rPr>
                        <a:t>VDSL2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i="0" u="none" strike="noStrike" dirty="0">
                          <a:latin typeface="Linux Libertine"/>
                        </a:rPr>
                        <a:t>FTTB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600" b="1" i="0" u="none" strike="noStrike" dirty="0">
                          <a:latin typeface="Linux Libertine"/>
                        </a:rPr>
                        <a:t>FTTH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86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0" i="0" u="none" strike="noStrike" dirty="0">
                          <a:latin typeface="Linux Libertine"/>
                        </a:rPr>
                        <a:t>Использование существующей телефонной сети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0" i="0" u="none" strike="noStrike" dirty="0" smtClean="0">
                          <a:latin typeface="Linux Libertine"/>
                        </a:rPr>
                        <a:t>Многоэтажные</a:t>
                      </a:r>
                      <a:r>
                        <a:rPr lang="ru-RU" sz="2800" b="0" i="0" u="none" strike="noStrike" baseline="0" dirty="0" smtClean="0">
                          <a:latin typeface="Linux Libertine"/>
                        </a:rPr>
                        <a:t> дома без нашей телефонной сети </a:t>
                      </a:r>
                      <a:endParaRPr lang="ru-RU" sz="2800" b="0" i="0" u="none" strike="noStrike" dirty="0">
                        <a:latin typeface="Linux Libertine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0" i="0" u="none" strike="noStrike" dirty="0" smtClean="0">
                          <a:latin typeface="Linux Libertine"/>
                        </a:rPr>
                        <a:t>Премиум абоненты</a:t>
                      </a:r>
                      <a:r>
                        <a:rPr lang="ru-RU" sz="2800" b="0" i="0" u="none" strike="noStrike" baseline="0" dirty="0" smtClean="0">
                          <a:latin typeface="Linux Libertine"/>
                        </a:rPr>
                        <a:t> и юридические лица</a:t>
                      </a:r>
                      <a:endParaRPr lang="ru-RU" sz="2800" b="0" i="0" u="none" strike="noStrike" dirty="0">
                        <a:latin typeface="Linux Libertine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492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 smtClean="0">
                          <a:latin typeface="Linux Libertine"/>
                        </a:rPr>
                        <a:t>100/70 Mbps</a:t>
                      </a:r>
                      <a:endParaRPr lang="en-US" sz="2800" b="0" i="0" u="none" strike="noStrike" dirty="0">
                        <a:latin typeface="Linux Libertine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latin typeface="Linux Libertine"/>
                        </a:rPr>
                        <a:t>100</a:t>
                      </a:r>
                      <a:r>
                        <a:rPr lang="en-US" sz="2800" b="0" i="0" u="none" strike="noStrike" dirty="0" smtClean="0">
                          <a:latin typeface="Linux Libertine"/>
                        </a:rPr>
                        <a:t>/100</a:t>
                      </a:r>
                      <a:r>
                        <a:rPr lang="ru-RU" sz="2800" b="0" i="0" u="none" strike="noStrike" baseline="0" dirty="0" smtClean="0">
                          <a:latin typeface="Linux Libertine"/>
                        </a:rPr>
                        <a:t> </a:t>
                      </a:r>
                      <a:r>
                        <a:rPr lang="en-US" sz="2800" b="0" i="0" u="none" strike="noStrike" baseline="0" dirty="0" smtClean="0">
                          <a:latin typeface="Linux Libertine"/>
                        </a:rPr>
                        <a:t>M</a:t>
                      </a:r>
                      <a:r>
                        <a:rPr lang="en-US" sz="2800" b="0" i="0" u="none" strike="noStrike" dirty="0" smtClean="0">
                          <a:latin typeface="Linux Libertine"/>
                        </a:rPr>
                        <a:t>bps</a:t>
                      </a:r>
                      <a:endParaRPr lang="en-US" sz="2800" b="0" i="0" u="none" strike="noStrike" dirty="0">
                        <a:latin typeface="Linux Libertine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b="0" i="0" u="none" strike="noStrike" dirty="0" smtClean="0">
                          <a:latin typeface="Linux Libertine"/>
                        </a:rPr>
                        <a:t>1</a:t>
                      </a:r>
                      <a:r>
                        <a:rPr lang="en-US" sz="2800" b="0" i="0" u="none" strike="noStrike" dirty="0" smtClean="0">
                          <a:latin typeface="Linux Libertine"/>
                        </a:rPr>
                        <a:t>/1 </a:t>
                      </a:r>
                      <a:r>
                        <a:rPr lang="en-US" sz="2800" b="0" i="0" u="none" strike="noStrike" dirty="0" err="1" smtClean="0">
                          <a:latin typeface="Linux Libertine"/>
                        </a:rPr>
                        <a:t>Gbps</a:t>
                      </a:r>
                      <a:endParaRPr lang="en-US" sz="2800" b="0" i="0" u="none" strike="noStrike" dirty="0">
                        <a:latin typeface="Linux Libertine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Модель предоставления услуг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 descr="C:\Documents and Settings\Skazka7\Рабочий стол\desctop_18_03_13\Service delivery model 1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292983"/>
            <a:ext cx="8858280" cy="313628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Содержание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Профиль компании СЦТС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Конкуренция со стороны крупных операторов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Унифицированная модель сети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VDSL2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FTTB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FTTH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Результаты комплексного подхода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VDSL2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Использование имеющейся сетевой инфраструктуры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Скорость доступа сопоставима с FTTB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Проверка линии с помощью SELT и DELT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VDSL2 Vectoring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VDSL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 скорость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vs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расстояние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 descr="F:\Presentation\PNG_files\ADSL_VDSL_spee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4" y="1785926"/>
            <a:ext cx="5715008" cy="3747944"/>
          </a:xfrm>
          <a:prstGeom prst="rect">
            <a:avLst/>
          </a:prstGeom>
          <a:noFill/>
        </p:spPr>
      </p:pic>
      <p:pic>
        <p:nvPicPr>
          <p:cNvPr id="5" name="Рисунок 4" descr="shro60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76955" y="1142984"/>
            <a:ext cx="2667011" cy="528334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Использование инфраструктуры телефонной сети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F:\Presentation\PNG_files\network_solution_ADSL_VDSL_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27822" y="1571612"/>
            <a:ext cx="6530326" cy="507209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Экономика решения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VDSL2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8358246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5957918"/>
            <a:ext cx="8229600" cy="5429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dirty="0" smtClean="0"/>
              <a:t>Стоимость подключения абонента </a:t>
            </a:r>
            <a:r>
              <a:rPr lang="ru-RU" sz="3200" b="1" dirty="0" smtClean="0">
                <a:solidFill>
                  <a:srgbClr val="FF0000"/>
                </a:solidFill>
              </a:rPr>
              <a:t>5200 </a:t>
            </a:r>
            <a:r>
              <a:rPr lang="ru-RU" sz="3200" b="1" dirty="0" err="1" smtClean="0">
                <a:solidFill>
                  <a:srgbClr val="FF0000"/>
                </a:solidFill>
              </a:rPr>
              <a:t>р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Содержание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Профиль компании СЦТС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Конкуренция со стороны крупных операторов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Унифицированная модель сети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VDSL2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FTTB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FTTH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Результаты комплексного подхода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Исполнение подъездного шкафа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 descr="shkaf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671862"/>
            <a:ext cx="4429156" cy="3757402"/>
          </a:xfrm>
          <a:prstGeom prst="rect">
            <a:avLst/>
          </a:prstGeom>
        </p:spPr>
      </p:pic>
      <p:pic>
        <p:nvPicPr>
          <p:cNvPr id="6" name="Рисунок 5" descr="Рисунок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04650" y="2071678"/>
            <a:ext cx="3953630" cy="2826039"/>
          </a:xfrm>
          <a:prstGeom prst="rect">
            <a:avLst/>
          </a:prstGeom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5957918"/>
            <a:ext cx="4043362" cy="5429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dirty="0" smtClean="0"/>
              <a:t>Вес 40 кг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000628" y="5957918"/>
            <a:ext cx="3829048" cy="5429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dirty="0" smtClean="0"/>
              <a:t>Вес 10 кг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Исполнение подъездного шкафа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1714488"/>
          <a:ext cx="8643998" cy="4514729"/>
        </p:xfrm>
        <a:graphic>
          <a:graphicData uri="http://schemas.openxmlformats.org/drawingml/2006/table">
            <a:tbl>
              <a:tblPr/>
              <a:tblGrid>
                <a:gridCol w="2786082"/>
                <a:gridCol w="2643206"/>
                <a:gridCol w="3214710"/>
              </a:tblGrid>
              <a:tr h="50006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36000" marR="6948" marT="694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АЛС–24100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6948" marT="694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Подъездный шкаф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6948" marT="694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0067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Бесперебойное питание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6000" marR="6948" marT="694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2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36000" marR="6948" marT="694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2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36000" marR="6948" marT="694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220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Мониторинг электросчетчика и аккумулятора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6948" marT="694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2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36000" marR="6948" marT="694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ru-RU" sz="28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36000" marR="6948" marT="694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43962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Датчики</a:t>
                      </a:r>
                      <a:r>
                        <a:rPr lang="ru-RU" sz="28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вскрытия и удара</a:t>
                      </a:r>
                      <a:endParaRPr lang="ru-RU" sz="2800" b="0" i="0" u="none" strike="noStrike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6000" marR="6948" marT="694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6948" marT="694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6000" marR="6948" marT="694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80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Компактные</a:t>
                      </a:r>
                      <a:r>
                        <a:rPr lang="ru-RU" sz="28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размеры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6948" marT="694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36000" marR="6948" marT="694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36000" marR="6948" marT="694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 descr="y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2428868"/>
            <a:ext cx="500066" cy="500066"/>
          </a:xfrm>
          <a:prstGeom prst="rect">
            <a:avLst/>
          </a:prstGeom>
        </p:spPr>
      </p:pic>
      <p:pic>
        <p:nvPicPr>
          <p:cNvPr id="8" name="Рисунок 7" descr="y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3643314"/>
            <a:ext cx="500066" cy="500066"/>
          </a:xfrm>
          <a:prstGeom prst="rect">
            <a:avLst/>
          </a:prstGeom>
        </p:spPr>
      </p:pic>
      <p:pic>
        <p:nvPicPr>
          <p:cNvPr id="9" name="Рисунок 8" descr="y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4714884"/>
            <a:ext cx="500066" cy="500066"/>
          </a:xfrm>
          <a:prstGeom prst="rect">
            <a:avLst/>
          </a:prstGeom>
        </p:spPr>
      </p:pic>
      <p:pic>
        <p:nvPicPr>
          <p:cNvPr id="10" name="Рисунок 9" descr="y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5500702"/>
            <a:ext cx="500066" cy="500066"/>
          </a:xfrm>
          <a:prstGeom prst="rect">
            <a:avLst/>
          </a:prstGeom>
        </p:spPr>
      </p:pic>
      <p:pic>
        <p:nvPicPr>
          <p:cNvPr id="11" name="Рисунок 10" descr="n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2330" y="2428868"/>
            <a:ext cx="500066" cy="500066"/>
          </a:xfrm>
          <a:prstGeom prst="rect">
            <a:avLst/>
          </a:prstGeom>
        </p:spPr>
      </p:pic>
      <p:pic>
        <p:nvPicPr>
          <p:cNvPr id="12" name="Рисунок 11" descr="n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2330" y="3643314"/>
            <a:ext cx="500066" cy="500066"/>
          </a:xfrm>
          <a:prstGeom prst="rect">
            <a:avLst/>
          </a:prstGeom>
        </p:spPr>
      </p:pic>
      <p:pic>
        <p:nvPicPr>
          <p:cNvPr id="13" name="Рисунок 12" descr="n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2330" y="4714884"/>
            <a:ext cx="500066" cy="500066"/>
          </a:xfrm>
          <a:prstGeom prst="rect">
            <a:avLst/>
          </a:prstGeom>
        </p:spPr>
      </p:pic>
      <p:pic>
        <p:nvPicPr>
          <p:cNvPr id="14" name="Рисунок 13" descr="n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72330" y="5500702"/>
            <a:ext cx="500066" cy="50006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Состав АЛС–24100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Bef>
                <a:spcPct val="0"/>
              </a:spcBef>
            </a:pPr>
            <a:r>
              <a:rPr lang="ru-RU" dirty="0" smtClean="0"/>
              <a:t>Антивандальный стальной корпус</a:t>
            </a:r>
          </a:p>
          <a:p>
            <a:pPr lvl="0">
              <a:spcBef>
                <a:spcPct val="0"/>
              </a:spcBef>
            </a:pPr>
            <a:r>
              <a:rPr lang="ru-RU" dirty="0" smtClean="0"/>
              <a:t>Аккумулятор</a:t>
            </a:r>
          </a:p>
          <a:p>
            <a:pPr lvl="0">
              <a:spcBef>
                <a:spcPct val="0"/>
              </a:spcBef>
            </a:pPr>
            <a:r>
              <a:rPr lang="ru-RU" dirty="0" smtClean="0"/>
              <a:t> Плата контроля</a:t>
            </a:r>
            <a:endParaRPr lang="en-US" dirty="0" smtClean="0"/>
          </a:p>
          <a:p>
            <a:pPr lvl="0">
              <a:spcBef>
                <a:spcPct val="0"/>
              </a:spcBef>
              <a:buNone/>
            </a:pPr>
            <a:r>
              <a:rPr lang="ru-RU" dirty="0" smtClean="0"/>
              <a:t>аккумулятора</a:t>
            </a:r>
            <a:endParaRPr lang="en-US" dirty="0" smtClean="0"/>
          </a:p>
          <a:p>
            <a:pPr>
              <a:spcBef>
                <a:spcPct val="0"/>
              </a:spcBef>
            </a:pPr>
            <a:r>
              <a:rPr lang="ru-RU" dirty="0" smtClean="0"/>
              <a:t>Датчик вскрытия</a:t>
            </a:r>
            <a:endParaRPr lang="en-US" dirty="0" smtClean="0"/>
          </a:p>
          <a:p>
            <a:pPr>
              <a:spcBef>
                <a:spcPct val="0"/>
              </a:spcBef>
            </a:pPr>
            <a:r>
              <a:rPr lang="ru-RU" dirty="0" smtClean="0"/>
              <a:t>Счетчик</a:t>
            </a:r>
            <a:endParaRPr lang="en-US" dirty="0" smtClean="0"/>
          </a:p>
          <a:p>
            <a:pPr>
              <a:spcBef>
                <a:spcPct val="0"/>
              </a:spcBef>
              <a:buNone/>
            </a:pPr>
            <a:r>
              <a:rPr lang="ru-RU" dirty="0" smtClean="0"/>
              <a:t>электроэнергии</a:t>
            </a:r>
          </a:p>
          <a:p>
            <a:pPr>
              <a:spcBef>
                <a:spcPct val="0"/>
              </a:spcBef>
            </a:pPr>
            <a:r>
              <a:rPr lang="ru-RU" dirty="0" smtClean="0"/>
              <a:t>Коммутатор</a:t>
            </a:r>
            <a:endParaRPr lang="en-US" dirty="0" smtClean="0"/>
          </a:p>
          <a:p>
            <a:pPr>
              <a:spcBef>
                <a:spcPct val="0"/>
              </a:spcBef>
              <a:buNone/>
            </a:pPr>
            <a:endParaRPr lang="ru-RU" dirty="0" smtClean="0"/>
          </a:p>
        </p:txBody>
      </p:sp>
      <p:pic>
        <p:nvPicPr>
          <p:cNvPr id="4" name="Рисунок 3" descr="Рисунок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9191" y="2761991"/>
            <a:ext cx="4717408" cy="3381653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>
            <a:off x="3214678" y="2285992"/>
            <a:ext cx="2500330" cy="785818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3857620" y="3857628"/>
            <a:ext cx="4929222" cy="142876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000364" y="3214686"/>
            <a:ext cx="4214842" cy="1588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071802" y="5357826"/>
            <a:ext cx="3857652" cy="71438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928926" y="4429132"/>
            <a:ext cx="5572164" cy="642942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Экономика решения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FTTB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5957918"/>
            <a:ext cx="8229600" cy="5429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dirty="0" smtClean="0"/>
              <a:t>Стоимость подключения абонента </a:t>
            </a:r>
            <a:r>
              <a:rPr lang="ru-RU" sz="3200" b="1" dirty="0" smtClean="0">
                <a:solidFill>
                  <a:srgbClr val="FF0000"/>
                </a:solidFill>
              </a:rPr>
              <a:t>5</a:t>
            </a:r>
            <a:r>
              <a:rPr lang="en-US" sz="3200" b="1" dirty="0" smtClean="0">
                <a:solidFill>
                  <a:srgbClr val="FF0000"/>
                </a:solidFill>
              </a:rPr>
              <a:t>7</a:t>
            </a:r>
            <a:r>
              <a:rPr lang="ru-RU" sz="3200" b="1" dirty="0" smtClean="0">
                <a:solidFill>
                  <a:srgbClr val="FF0000"/>
                </a:solidFill>
              </a:rPr>
              <a:t>00 </a:t>
            </a:r>
            <a:r>
              <a:rPr lang="ru-RU" sz="3200" b="1" dirty="0" err="1" smtClean="0">
                <a:solidFill>
                  <a:srgbClr val="FF0000"/>
                </a:solidFill>
              </a:rPr>
              <a:t>р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822960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Содержание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Профиль компании СЦТС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Конкуренция со стороны крупных операторов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Унифицированная модель сети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VDSL2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FTTB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FTTH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Результаты комплексного подхода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FTTH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как дифференцирующий фактор оператора</a:t>
            </a:r>
          </a:p>
        </p:txBody>
      </p:sp>
      <p:pic>
        <p:nvPicPr>
          <p:cNvPr id="4098" name="Picture 2" descr="F:\Presentation\PNG_files\network_solution_FTTH_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597598"/>
            <a:ext cx="6572296" cy="504611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Экономика решения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FTTH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5957918"/>
            <a:ext cx="8229600" cy="5429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dirty="0" smtClean="0"/>
              <a:t>Стоимость подключения абонента </a:t>
            </a:r>
            <a:r>
              <a:rPr lang="en-US" sz="3200" b="1" dirty="0" smtClean="0">
                <a:solidFill>
                  <a:srgbClr val="FF0000"/>
                </a:solidFill>
              </a:rPr>
              <a:t>10400 </a:t>
            </a:r>
            <a:r>
              <a:rPr lang="ru-RU" sz="3200" b="1" dirty="0" err="1" smtClean="0">
                <a:solidFill>
                  <a:srgbClr val="FF0000"/>
                </a:solidFill>
              </a:rPr>
              <a:t>р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142984"/>
          <a:ext cx="822960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Содержание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Профиль компании СЦТС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Конкуренция со стороны крупных операторов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Унифицированная модель сети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VDSL2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FTTB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FTTH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Результаты комплексного подхода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Унифицированная сеть СЦТС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1" name="Picture 3" descr="C:\Documents and Settings\Skazka7\Рабочий стол\desctop_18_03_13\Network_model_0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220833"/>
            <a:ext cx="6643734" cy="542287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Сравнение стоимости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VDSL/FTTB/FTTH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</p:nvPr>
        </p:nvGraphicFramePr>
        <p:xfrm>
          <a:off x="785787" y="3143249"/>
          <a:ext cx="7715304" cy="3500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71604" y="1643051"/>
          <a:ext cx="6858048" cy="1285884"/>
        </p:xfrm>
        <a:graphic>
          <a:graphicData uri="http://schemas.openxmlformats.org/drawingml/2006/table">
            <a:tbl>
              <a:tblPr/>
              <a:tblGrid>
                <a:gridCol w="2286016"/>
                <a:gridCol w="2286016"/>
                <a:gridCol w="2286016"/>
              </a:tblGrid>
              <a:tr h="7013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VDSL2</a:t>
                      </a:r>
                    </a:p>
                  </a:txBody>
                  <a:tcPr marL="8562" marR="8562" marT="85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FTTB</a:t>
                      </a:r>
                    </a:p>
                  </a:txBody>
                  <a:tcPr marL="8562" marR="8562" marT="85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FTTH</a:t>
                      </a:r>
                    </a:p>
                  </a:txBody>
                  <a:tcPr marL="8562" marR="8562" marT="85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8449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6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5200</a:t>
                      </a:r>
                      <a:endParaRPr lang="ru-RU" sz="36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562" marR="8562" marT="85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6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5700</a:t>
                      </a:r>
                      <a:endParaRPr lang="ru-RU" sz="36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562" marR="8562" marT="85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6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10400</a:t>
                      </a:r>
                      <a:endParaRPr lang="ru-RU" sz="36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8562" marR="8562" marT="85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13658</TotalTime>
  <Words>428</Words>
  <Application>Microsoft Office PowerPoint</Application>
  <PresentationFormat>Экран (4:3)</PresentationFormat>
  <Paragraphs>166</Paragraphs>
  <Slides>27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Комбинированный подход к организации последней мили </vt:lpstr>
      <vt:lpstr>Содержание</vt:lpstr>
      <vt:lpstr>Компания СЦТС</vt:lpstr>
      <vt:lpstr>Содержание</vt:lpstr>
      <vt:lpstr>Крупные операторы</vt:lpstr>
      <vt:lpstr>Возможности малых операторов</vt:lpstr>
      <vt:lpstr>Содержание</vt:lpstr>
      <vt:lpstr>Схема сети СЦТС</vt:lpstr>
      <vt:lpstr>Варианты подключения</vt:lpstr>
      <vt:lpstr>Модель предоставления услуг</vt:lpstr>
      <vt:lpstr>Содержание</vt:lpstr>
      <vt:lpstr>VDSL2</vt:lpstr>
      <vt:lpstr>VDSL2 скорость vs расстояние</vt:lpstr>
      <vt:lpstr>Использование инфраструктуры телефонной сети</vt:lpstr>
      <vt:lpstr>Экономика решения VDSL2</vt:lpstr>
      <vt:lpstr>Содержание</vt:lpstr>
      <vt:lpstr>Исполнение подъездного шкафа</vt:lpstr>
      <vt:lpstr>Исполнение подъездного шкафа</vt:lpstr>
      <vt:lpstr>Состав АЛС–24100L</vt:lpstr>
      <vt:lpstr>Экономика решения FTTB</vt:lpstr>
      <vt:lpstr>Содержание</vt:lpstr>
      <vt:lpstr>FTTH как дифференцирующий фактор оператора</vt:lpstr>
      <vt:lpstr>Экономика решения FTTH</vt:lpstr>
      <vt:lpstr>Содержание</vt:lpstr>
      <vt:lpstr>Унифицированная сеть СЦТС</vt:lpstr>
      <vt:lpstr>Сравнение стоимости VDSL/FTTB/FTTH</vt:lpstr>
      <vt:lpstr>Спасибо за внимание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SamLab.ws</dc:creator>
  <cp:lastModifiedBy>Admin</cp:lastModifiedBy>
  <cp:revision>483</cp:revision>
  <dcterms:created xsi:type="dcterms:W3CDTF">2013-04-17T11:56:15Z</dcterms:created>
  <dcterms:modified xsi:type="dcterms:W3CDTF">2013-05-23T16:10:11Z</dcterms:modified>
</cp:coreProperties>
</file>