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9" r:id="rId6"/>
    <p:sldId id="272" r:id="rId7"/>
    <p:sldId id="279" r:id="rId8"/>
    <p:sldId id="271" r:id="rId9"/>
    <p:sldId id="261" r:id="rId10"/>
    <p:sldId id="264" r:id="rId11"/>
    <p:sldId id="265" r:id="rId12"/>
    <p:sldId id="277" r:id="rId13"/>
    <p:sldId id="267" r:id="rId14"/>
    <p:sldId id="268" r:id="rId15"/>
    <p:sldId id="273" r:id="rId16"/>
    <p:sldId id="274" r:id="rId17"/>
    <p:sldId id="275" r:id="rId18"/>
    <p:sldId id="276" r:id="rId19"/>
    <p:sldId id="280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lia\&#1055;&#1056;&#1048;&#1054;&#1056;&#1048;&#1058;&#1045;&#1058;&#1067;\2013\&#1082;&#1088;&#1086;&#1089;\&#1076;&#1080;&#1072;&#1075;&#1088;&#1072;&#1084;&#1084;&#1099;%20&#1082;&#1088;&#1086;&#108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lia\&#1055;&#1056;&#1048;&#1054;&#1056;&#1048;&#1058;&#1045;&#1058;&#1067;\2013\&#1082;&#1088;&#1086;&#1089;\&#1076;&#1080;&#1072;&#1075;&#1088;&#1072;&#1084;&#1084;&#1099;%20&#1082;&#1088;&#1086;&#108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lia\&#1055;&#1056;&#1048;&#1054;&#1056;&#1048;&#1058;&#1045;&#1058;&#1067;\2013\&#1082;&#1088;&#1086;&#1089;\&#1076;&#1080;&#1072;&#1075;&#1088;&#1072;&#1084;&#1084;&#1099;%20&#1082;&#1088;&#1086;&#108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olia\&#1055;&#1056;&#1048;&#1054;&#1056;&#1048;&#1058;&#1045;&#1058;&#1067;\2013\&#1082;&#1088;&#1086;&#1089;\&#1076;&#1080;&#1072;&#1075;&#1088;&#1072;&#1084;&#1084;&#1099;%20&#1082;&#1088;&#1086;&#1089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olia\&#1055;&#1056;&#1048;&#1054;&#1056;&#1048;&#1058;&#1045;&#1058;&#1067;\2013\&#1082;&#1088;&#1086;&#1089;\&#1076;&#1080;&#1072;&#1075;&#1088;&#1072;&#1084;&#1084;&#1099;%20&#1082;&#1088;&#1086;&#10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400"/>
            </a:pPr>
            <a:r>
              <a:rPr lang="ru-RU" sz="2400" dirty="0"/>
              <a:t>Динамика</a:t>
            </a:r>
            <a:r>
              <a:rPr lang="ru-RU" sz="2400" baseline="0" dirty="0"/>
              <a:t> падения </a:t>
            </a:r>
            <a:r>
              <a:rPr lang="en-US" sz="2400" baseline="0" dirty="0"/>
              <a:t>arpu</a:t>
            </a:r>
            <a:r>
              <a:rPr lang="ru-RU" sz="2400" baseline="0" dirty="0"/>
              <a:t> Интернет </a:t>
            </a:r>
            <a:r>
              <a:rPr lang="en-US" sz="2400" baseline="0" dirty="0"/>
              <a:t>B2B</a:t>
            </a:r>
            <a:r>
              <a:rPr lang="ru-RU" sz="2400" baseline="0" dirty="0"/>
              <a:t> </a:t>
            </a:r>
            <a:endParaRPr lang="en-US" sz="24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0163654132591683"/>
          <c:y val="0.11177631618971146"/>
          <c:w val="0.80003751937167067"/>
          <c:h val="0.75047623284421094"/>
        </c:manualLayout>
      </c:layout>
      <c:lineChart>
        <c:grouping val="standard"/>
        <c:ser>
          <c:idx val="0"/>
          <c:order val="0"/>
          <c:tx>
            <c:strRef>
              <c:f>арпу!$A$2</c:f>
              <c:strCache>
                <c:ptCount val="1"/>
                <c:pt idx="0">
                  <c:v>arpu</c:v>
                </c:pt>
              </c:strCache>
            </c:strRef>
          </c:tx>
          <c:spPr>
            <a:ln w="57150"/>
          </c:spPr>
          <c:marker>
            <c:symbol val="none"/>
          </c:marker>
          <c:dLbls>
            <c:dLbl>
              <c:idx val="0"/>
              <c:layout>
                <c:manualLayout>
                  <c:x val="2.0925170272982879E-2"/>
                  <c:y val="-2.6558773786927566E-2"/>
                </c:manualLayout>
              </c:layout>
              <c:showVal val="1"/>
            </c:dLbl>
            <c:dLbl>
              <c:idx val="1"/>
              <c:layout>
                <c:manualLayout>
                  <c:x val="2.241982529248164E-2"/>
                  <c:y val="-2.4144339806297752E-2"/>
                </c:manualLayout>
              </c:layout>
              <c:showVal val="1"/>
            </c:dLbl>
            <c:dLbl>
              <c:idx val="2"/>
              <c:layout>
                <c:manualLayout>
                  <c:x val="1.4946550194987775E-2"/>
                  <c:y val="-2.4144339806297752E-2"/>
                </c:manualLayout>
              </c:layout>
              <c:showVal val="1"/>
            </c:dLbl>
            <c:dLbl>
              <c:idx val="3"/>
              <c:layout>
                <c:manualLayout>
                  <c:x val="2.3914480311980367E-2"/>
                  <c:y val="-4.3460001764247823E-2"/>
                </c:manualLayout>
              </c:layout>
              <c:showVal val="1"/>
            </c:dLbl>
            <c:dLbl>
              <c:idx val="4"/>
              <c:layout>
                <c:manualLayout>
                  <c:x val="-7.4733927868653946E-3"/>
                  <c:y val="-4.1045377670706165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арпу!$B$1:$F$1</c:f>
              <c:strCache>
                <c:ptCount val="5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</c:strCache>
            </c:strRef>
          </c:cat>
          <c:val>
            <c:numRef>
              <c:f>арпу!$B$2:$F$2</c:f>
              <c:numCache>
                <c:formatCode>#,##0"р."</c:formatCode>
                <c:ptCount val="5"/>
                <c:pt idx="0">
                  <c:v>3645</c:v>
                </c:pt>
                <c:pt idx="1">
                  <c:v>3295</c:v>
                </c:pt>
                <c:pt idx="2">
                  <c:v>2935</c:v>
                </c:pt>
                <c:pt idx="3">
                  <c:v>2540</c:v>
                </c:pt>
                <c:pt idx="4">
                  <c:v>2480</c:v>
                </c:pt>
              </c:numCache>
            </c:numRef>
          </c:val>
        </c:ser>
        <c:marker val="1"/>
        <c:axId val="60940288"/>
        <c:axId val="60941824"/>
      </c:lineChart>
      <c:catAx>
        <c:axId val="6094028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60941824"/>
        <c:crosses val="autoZero"/>
        <c:auto val="1"/>
        <c:lblAlgn val="ctr"/>
        <c:lblOffset val="100"/>
      </c:catAx>
      <c:valAx>
        <c:axId val="60941824"/>
        <c:scaling>
          <c:orientation val="minMax"/>
        </c:scaling>
        <c:delete val="1"/>
        <c:axPos val="l"/>
        <c:majorGridlines/>
        <c:numFmt formatCode="#,##0&quot;р.&quot;" sourceLinked="1"/>
        <c:tickLblPos val="none"/>
        <c:crossAx val="60940288"/>
        <c:crosses val="autoZero"/>
        <c:crossBetween val="between"/>
      </c:valAx>
      <c:spPr>
        <a:ln w="28575">
          <a:solidFill>
            <a:srgbClr val="4F81BD"/>
          </a:solidFill>
        </a:ln>
        <a:scene3d>
          <a:camera prst="orthographicFront"/>
          <a:lightRig rig="threePt" dir="t"/>
        </a:scene3d>
        <a:sp3d>
          <a:bevelT prst="relaxedInset"/>
        </a:sp3d>
      </c:spPr>
    </c:plotArea>
    <c:legend>
      <c:legendPos val="r"/>
      <c:layout/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1857314292902264"/>
          <c:y val="6.2445665759360072E-2"/>
          <c:w val="0.55770169246575996"/>
          <c:h val="0.86595586601488861"/>
        </c:manualLayout>
      </c:layout>
      <c:lineChart>
        <c:grouping val="standard"/>
        <c:ser>
          <c:idx val="0"/>
          <c:order val="0"/>
          <c:tx>
            <c:strRef>
              <c:f>'Рост доходов в2в'!$A$2</c:f>
              <c:strCache>
                <c:ptCount val="1"/>
                <c:pt idx="0">
                  <c:v>Общая реализация В2В, руб.</c:v>
                </c:pt>
              </c:strCache>
            </c:strRef>
          </c:tx>
          <c:spPr>
            <a:ln w="57150"/>
          </c:spPr>
          <c:marker>
            <c:symbol val="none"/>
          </c:marker>
          <c:cat>
            <c:strRef>
              <c:f>'Рост доходов в2в'!$B$1:$F$1</c:f>
              <c:strCache>
                <c:ptCount val="5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</c:strCache>
            </c:strRef>
          </c:cat>
          <c:val>
            <c:numRef>
              <c:f>'Рост доходов в2в'!$B$2:$F$2</c:f>
              <c:numCache>
                <c:formatCode>#,##0"р."</c:formatCode>
                <c:ptCount val="5"/>
                <c:pt idx="0">
                  <c:v>4900000</c:v>
                </c:pt>
                <c:pt idx="1">
                  <c:v>6000000</c:v>
                </c:pt>
                <c:pt idx="2">
                  <c:v>8000000</c:v>
                </c:pt>
                <c:pt idx="3">
                  <c:v>10100000</c:v>
                </c:pt>
                <c:pt idx="4">
                  <c:v>16500000</c:v>
                </c:pt>
              </c:numCache>
            </c:numRef>
          </c:val>
        </c:ser>
        <c:ser>
          <c:idx val="1"/>
          <c:order val="1"/>
          <c:tx>
            <c:strRef>
              <c:f>'Рост доходов в2в'!$A$3</c:f>
              <c:strCache>
                <c:ptCount val="1"/>
                <c:pt idx="0">
                  <c:v>Ре-ия Интернет, руб</c:v>
                </c:pt>
              </c:strCache>
            </c:strRef>
          </c:tx>
          <c:spPr>
            <a:ln w="57150"/>
          </c:spPr>
          <c:marker>
            <c:symbol val="none"/>
          </c:marker>
          <c:cat>
            <c:strRef>
              <c:f>'Рост доходов в2в'!$B$1:$F$1</c:f>
              <c:strCache>
                <c:ptCount val="5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</c:strCache>
            </c:strRef>
          </c:cat>
          <c:val>
            <c:numRef>
              <c:f>'Рост доходов в2в'!$B$3:$F$3</c:f>
              <c:numCache>
                <c:formatCode>#,##0"р."</c:formatCode>
                <c:ptCount val="5"/>
                <c:pt idx="0">
                  <c:v>3000000</c:v>
                </c:pt>
                <c:pt idx="1">
                  <c:v>3900000</c:v>
                </c:pt>
                <c:pt idx="2">
                  <c:v>5500000</c:v>
                </c:pt>
                <c:pt idx="3">
                  <c:v>7300000</c:v>
                </c:pt>
                <c:pt idx="4">
                  <c:v>11000000</c:v>
                </c:pt>
              </c:numCache>
            </c:numRef>
          </c:val>
        </c:ser>
        <c:ser>
          <c:idx val="2"/>
          <c:order val="2"/>
          <c:tx>
            <c:strRef>
              <c:f>'Рост доходов в2в'!$A$4</c:f>
              <c:strCache>
                <c:ptCount val="1"/>
                <c:pt idx="0">
                  <c:v>Ре-ия Доп. услуги, руб</c:v>
                </c:pt>
              </c:strCache>
            </c:strRef>
          </c:tx>
          <c:spPr>
            <a:ln w="57150"/>
          </c:spPr>
          <c:marker>
            <c:symbol val="none"/>
          </c:marker>
          <c:cat>
            <c:strRef>
              <c:f>'Рост доходов в2в'!$B$1:$F$1</c:f>
              <c:strCache>
                <c:ptCount val="5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</c:strCache>
            </c:strRef>
          </c:cat>
          <c:val>
            <c:numRef>
              <c:f>'Рост доходов в2в'!$B$4:$F$4</c:f>
              <c:numCache>
                <c:formatCode>#,##0"р."</c:formatCode>
                <c:ptCount val="5"/>
                <c:pt idx="0">
                  <c:v>15000</c:v>
                </c:pt>
                <c:pt idx="1">
                  <c:v>400000</c:v>
                </c:pt>
                <c:pt idx="2">
                  <c:v>920000</c:v>
                </c:pt>
                <c:pt idx="3">
                  <c:v>1500000</c:v>
                </c:pt>
                <c:pt idx="4">
                  <c:v>2700000</c:v>
                </c:pt>
              </c:numCache>
            </c:numRef>
          </c:val>
        </c:ser>
        <c:marker val="1"/>
        <c:axId val="61572608"/>
        <c:axId val="61574144"/>
      </c:lineChart>
      <c:catAx>
        <c:axId val="6157260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61574144"/>
        <c:crosses val="autoZero"/>
        <c:auto val="1"/>
        <c:lblAlgn val="ctr"/>
        <c:lblOffset val="100"/>
      </c:catAx>
      <c:valAx>
        <c:axId val="61574144"/>
        <c:scaling>
          <c:orientation val="minMax"/>
        </c:scaling>
        <c:axPos val="l"/>
        <c:majorGridlines/>
        <c:numFmt formatCode="#,##0&quot;р.&quot;" sourceLinked="1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61572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875064729154459"/>
          <c:y val="0.37500867959115686"/>
          <c:w val="0.27826004266945858"/>
          <c:h val="0.2968307340851018"/>
        </c:manualLayout>
      </c:layout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lineChart>
        <c:grouping val="standard"/>
        <c:ser>
          <c:idx val="0"/>
          <c:order val="0"/>
          <c:tx>
            <c:strRef>
              <c:f>'не брать'!$A$2</c:f>
              <c:strCache>
                <c:ptCount val="1"/>
                <c:pt idx="0">
                  <c:v>Ре-ия Доп. услуги, руб</c:v>
                </c:pt>
              </c:strCache>
            </c:strRef>
          </c:tx>
          <c:spPr>
            <a:ln w="57150"/>
          </c:spPr>
          <c:marker>
            <c:symbol val="none"/>
          </c:marker>
          <c:cat>
            <c:strRef>
              <c:f>'не брать'!$B$1:$F$1</c:f>
              <c:strCache>
                <c:ptCount val="5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</c:strCache>
            </c:strRef>
          </c:cat>
          <c:val>
            <c:numRef>
              <c:f>'не брать'!$B$2:$F$2</c:f>
              <c:numCache>
                <c:formatCode>#,##0"р."</c:formatCode>
                <c:ptCount val="5"/>
                <c:pt idx="0">
                  <c:v>15000</c:v>
                </c:pt>
                <c:pt idx="1">
                  <c:v>400000</c:v>
                </c:pt>
                <c:pt idx="2">
                  <c:v>920000</c:v>
                </c:pt>
                <c:pt idx="3">
                  <c:v>1500000</c:v>
                </c:pt>
                <c:pt idx="4">
                  <c:v>2700000</c:v>
                </c:pt>
              </c:numCache>
            </c:numRef>
          </c:val>
        </c:ser>
        <c:marker val="1"/>
        <c:axId val="61593088"/>
        <c:axId val="61594624"/>
      </c:lineChart>
      <c:catAx>
        <c:axId val="6159308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61594624"/>
        <c:crosses val="autoZero"/>
        <c:auto val="1"/>
        <c:lblAlgn val="ctr"/>
        <c:lblOffset val="100"/>
      </c:catAx>
      <c:valAx>
        <c:axId val="61594624"/>
        <c:scaling>
          <c:orientation val="minMax"/>
        </c:scaling>
        <c:axPos val="l"/>
        <c:majorGridlines/>
        <c:numFmt formatCode="#,##0&quot;р.&quot;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615930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 b="1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9.6443596910284812E-2"/>
          <c:y val="4.4735455382836319E-2"/>
          <c:w val="0.58908220724013116"/>
          <c:h val="0.87394104832853847"/>
        </c:manualLayout>
      </c:layout>
      <c:barChart>
        <c:barDir val="col"/>
        <c:grouping val="clustered"/>
        <c:ser>
          <c:idx val="0"/>
          <c:order val="0"/>
          <c:tx>
            <c:strRef>
              <c:f>Лист5!$A$8</c:f>
              <c:strCache>
                <c:ptCount val="1"/>
                <c:pt idx="0">
                  <c:v>Общая реализация В2В, руб.</c:v>
                </c:pt>
              </c:strCache>
            </c:strRef>
          </c:tx>
          <c:cat>
            <c:strRef>
              <c:f>Лист5!$B$7:$C$7</c:f>
              <c:strCache>
                <c:ptCount val="2"/>
                <c:pt idx="0">
                  <c:v>2013г.</c:v>
                </c:pt>
                <c:pt idx="1">
                  <c:v>2014г.</c:v>
                </c:pt>
              </c:strCache>
            </c:strRef>
          </c:cat>
          <c:val>
            <c:numRef>
              <c:f>Лист5!$B$8:$C$8</c:f>
              <c:numCache>
                <c:formatCode>0%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Лист5!$A$9</c:f>
              <c:strCache>
                <c:ptCount val="1"/>
                <c:pt idx="0">
                  <c:v>Ре-ия Интернет, руб</c:v>
                </c:pt>
              </c:strCache>
            </c:strRef>
          </c:tx>
          <c:cat>
            <c:strRef>
              <c:f>Лист5!$B$7:$C$7</c:f>
              <c:strCache>
                <c:ptCount val="2"/>
                <c:pt idx="0">
                  <c:v>2013г.</c:v>
                </c:pt>
                <c:pt idx="1">
                  <c:v>2014г.</c:v>
                </c:pt>
              </c:strCache>
            </c:strRef>
          </c:cat>
          <c:val>
            <c:numRef>
              <c:f>Лист5!$B$9:$C$9</c:f>
              <c:numCache>
                <c:formatCode>0%</c:formatCode>
                <c:ptCount val="2"/>
                <c:pt idx="0">
                  <c:v>0.66666666666666663</c:v>
                </c:pt>
                <c:pt idx="1">
                  <c:v>0.71794871794871973</c:v>
                </c:pt>
              </c:numCache>
            </c:numRef>
          </c:val>
        </c:ser>
        <c:ser>
          <c:idx val="2"/>
          <c:order val="2"/>
          <c:tx>
            <c:strRef>
              <c:f>Лист5!$A$10</c:f>
              <c:strCache>
                <c:ptCount val="1"/>
                <c:pt idx="0">
                  <c:v>Ре-ия Доп. услуги, руб</c:v>
                </c:pt>
              </c:strCache>
            </c:strRef>
          </c:tx>
          <c:cat>
            <c:strRef>
              <c:f>Лист5!$B$7:$C$7</c:f>
              <c:strCache>
                <c:ptCount val="2"/>
                <c:pt idx="0">
                  <c:v>2013г.</c:v>
                </c:pt>
                <c:pt idx="1">
                  <c:v>2014г.</c:v>
                </c:pt>
              </c:strCache>
            </c:strRef>
          </c:cat>
          <c:val>
            <c:numRef>
              <c:f>Лист5!$B$10:$C$10</c:f>
              <c:numCache>
                <c:formatCode>0%</c:formatCode>
                <c:ptCount val="2"/>
                <c:pt idx="0">
                  <c:v>0.16363636363636391</c:v>
                </c:pt>
                <c:pt idx="1">
                  <c:v>0.23916083916083924</c:v>
                </c:pt>
              </c:numCache>
            </c:numRef>
          </c:val>
        </c:ser>
        <c:axId val="61895424"/>
        <c:axId val="61896960"/>
      </c:barChart>
      <c:catAx>
        <c:axId val="6189542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1896960"/>
        <c:crosses val="autoZero"/>
        <c:auto val="1"/>
        <c:lblAlgn val="ctr"/>
        <c:lblOffset val="100"/>
      </c:catAx>
      <c:valAx>
        <c:axId val="61896960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618954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 b="1"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1694447743354147E-2"/>
          <c:y val="0.12237002386231786"/>
          <c:w val="0.9315808779867365"/>
          <c:h val="0.76688126612157614"/>
        </c:manualLayout>
      </c:layout>
      <c:lineChart>
        <c:grouping val="standard"/>
        <c:ser>
          <c:idx val="0"/>
          <c:order val="0"/>
          <c:tx>
            <c:strRef>
              <c:f>'общая реализация'!$A$2</c:f>
              <c:strCache>
                <c:ptCount val="1"/>
                <c:pt idx="0">
                  <c:v>Реализация, руб.</c:v>
                </c:pt>
              </c:strCache>
            </c:strRef>
          </c:tx>
          <c:spPr>
            <a:ln w="57150"/>
          </c:spPr>
          <c:marker>
            <c:symbol val="none"/>
          </c:marker>
          <c:dLbls>
            <c:dLbl>
              <c:idx val="0"/>
              <c:layout>
                <c:manualLayout>
                  <c:x val="9.1225496017684031E-3"/>
                  <c:y val="2.8973207767557359E-2"/>
                </c:manualLayout>
              </c:layout>
              <c:showVal val="1"/>
            </c:dLbl>
            <c:dLbl>
              <c:idx val="1"/>
              <c:layout>
                <c:manualLayout>
                  <c:x val="2.1285949070792932E-2"/>
                  <c:y val="2.4144339806297668E-2"/>
                </c:manualLayout>
              </c:layout>
              <c:showVal val="1"/>
            </c:dLbl>
            <c:dLbl>
              <c:idx val="2"/>
              <c:layout>
                <c:manualLayout>
                  <c:x val="2.5847223871677125E-2"/>
                  <c:y val="1.6901037864408452E-2"/>
                </c:manualLayout>
              </c:layout>
              <c:showVal val="1"/>
            </c:dLbl>
            <c:dLbl>
              <c:idx val="3"/>
              <c:layout>
                <c:manualLayout>
                  <c:x val="1.0642974535396451E-2"/>
                  <c:y val="1.4486603883778652E-2"/>
                </c:manualLayout>
              </c:layout>
              <c:showVal val="1"/>
            </c:dLbl>
            <c:dLbl>
              <c:idx val="4"/>
              <c:layout>
                <c:manualLayout>
                  <c:x val="-1.6724674269908629E-2"/>
                  <c:y val="-3.8630943690076448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'общая реализация'!$B$1:$F$1</c:f>
              <c:strCache>
                <c:ptCount val="5"/>
                <c:pt idx="0">
                  <c:v>2009г.</c:v>
                </c:pt>
                <c:pt idx="1">
                  <c:v>2010г.</c:v>
                </c:pt>
                <c:pt idx="2">
                  <c:v>2011г.</c:v>
                </c:pt>
                <c:pt idx="3">
                  <c:v>2012г.</c:v>
                </c:pt>
                <c:pt idx="4">
                  <c:v>2013г.</c:v>
                </c:pt>
              </c:strCache>
            </c:strRef>
          </c:cat>
          <c:val>
            <c:numRef>
              <c:f>'общая реализация'!$B$2:$F$2</c:f>
              <c:numCache>
                <c:formatCode>#,##0"р."</c:formatCode>
                <c:ptCount val="5"/>
                <c:pt idx="0">
                  <c:v>4900000</c:v>
                </c:pt>
                <c:pt idx="1">
                  <c:v>6000000</c:v>
                </c:pt>
                <c:pt idx="2">
                  <c:v>8000000</c:v>
                </c:pt>
                <c:pt idx="3">
                  <c:v>10100000</c:v>
                </c:pt>
                <c:pt idx="4">
                  <c:v>16500000</c:v>
                </c:pt>
              </c:numCache>
            </c:numRef>
          </c:val>
        </c:ser>
        <c:marker val="1"/>
        <c:axId val="61921920"/>
        <c:axId val="61927808"/>
      </c:lineChart>
      <c:catAx>
        <c:axId val="619219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61927808"/>
        <c:crosses val="autoZero"/>
        <c:auto val="1"/>
        <c:lblAlgn val="ctr"/>
        <c:lblOffset val="100"/>
      </c:catAx>
      <c:valAx>
        <c:axId val="61927808"/>
        <c:scaling>
          <c:orientation val="minMax"/>
        </c:scaling>
        <c:delete val="1"/>
        <c:axPos val="l"/>
        <c:majorGridlines/>
        <c:numFmt formatCode="#,##0&quot;р.&quot;" sourceLinked="1"/>
        <c:tickLblPos val="none"/>
        <c:crossAx val="61921920"/>
        <c:crosses val="autoZero"/>
        <c:crossBetween val="between"/>
      </c:valAx>
      <c:spPr>
        <a:ln>
          <a:solidFill>
            <a:srgbClr val="4F81BD"/>
          </a:solidFill>
        </a:ln>
      </c:spPr>
    </c:plotArea>
    <c:plotVisOnly val="1"/>
  </c:chart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0.0431</cdr:x>
      <cdr:y>0</cdr:y>
    </cdr:from>
    <cdr:to>
      <cdr:x>0.73276</cdr:x>
      <cdr:y>0.17384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0040" y="0"/>
          <a:ext cx="57606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Динамика ежемесячной реализации по всем услугам В2В</a:t>
          </a:r>
          <a:endParaRPr lang="ru-RU" sz="24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94FA9-B2BD-414D-9C27-DEF4628C7607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7EA16-34C4-45B1-8233-6ADA02BBF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PowerPoint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644336" cy="648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352928" cy="223224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+mn-lt"/>
                <a:cs typeface="Adobe Arabic" pitchFamily="18" charset="-78"/>
              </a:rPr>
              <a:t/>
            </a:r>
            <a:br>
              <a:rPr lang="en-US" sz="2800" b="1" dirty="0" smtClean="0">
                <a:latin typeface="+mn-lt"/>
                <a:cs typeface="Adobe Arabic" pitchFamily="18" charset="-78"/>
              </a:rPr>
            </a:br>
            <a:r>
              <a:rPr lang="en-US" sz="2800" b="1" dirty="0" smtClean="0">
                <a:latin typeface="+mn-lt"/>
                <a:cs typeface="Adobe Arabic" pitchFamily="18" charset="-78"/>
              </a:rPr>
              <a:t/>
            </a:r>
            <a:br>
              <a:rPr lang="en-US" sz="2800" b="1" dirty="0" smtClean="0">
                <a:latin typeface="+mn-lt"/>
                <a:cs typeface="Adobe Arabic" pitchFamily="18" charset="-78"/>
              </a:rPr>
            </a:br>
            <a:r>
              <a:rPr lang="ru-RU" sz="3100" b="1" dirty="0" smtClean="0">
                <a:latin typeface="+mn-lt"/>
                <a:cs typeface="Adobe Arabic" pitchFamily="18" charset="-78"/>
              </a:rPr>
              <a:t>«Повышение конкурентоспособности и доходности телекоммуникационных компаний </a:t>
            </a:r>
            <a:br>
              <a:rPr lang="ru-RU" sz="3100" b="1" dirty="0" smtClean="0">
                <a:latin typeface="+mn-lt"/>
                <a:cs typeface="Adobe Arabic" pitchFamily="18" charset="-78"/>
              </a:rPr>
            </a:br>
            <a:r>
              <a:rPr lang="ru-RU" sz="3100" b="1" dirty="0" smtClean="0">
                <a:latin typeface="+mn-lt"/>
                <a:cs typeface="Adobe Arabic" pitchFamily="18" charset="-78"/>
              </a:rPr>
              <a:t>за счет продажи уникальных услуг»</a:t>
            </a:r>
            <a:r>
              <a:rPr lang="en-US" sz="2800" b="1" dirty="0" smtClean="0">
                <a:latin typeface="+mn-lt"/>
                <a:cs typeface="Adobe Arabic" pitchFamily="18" charset="-78"/>
              </a:rPr>
              <a:t/>
            </a:r>
            <a:br>
              <a:rPr lang="en-US" sz="2800" b="1" dirty="0" smtClean="0">
                <a:latin typeface="+mn-lt"/>
                <a:cs typeface="Adobe Arabic" pitchFamily="18" charset="-78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48064" y="4653136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Хрисанова</a:t>
            </a:r>
            <a:r>
              <a:rPr lang="ru-RU" sz="2400" dirty="0" smtClean="0"/>
              <a:t> Ольга</a:t>
            </a:r>
          </a:p>
          <a:p>
            <a:r>
              <a:rPr lang="ru-RU" sz="2400" dirty="0" smtClean="0"/>
              <a:t>Коммерческий директор </a:t>
            </a:r>
          </a:p>
          <a:p>
            <a:r>
              <a:rPr lang="ru-RU" sz="2400" dirty="0" smtClean="0"/>
              <a:t>Компания «</a:t>
            </a:r>
            <a:r>
              <a:rPr lang="en-US" sz="2400" dirty="0" smtClean="0"/>
              <a:t>Good Line</a:t>
            </a:r>
            <a:r>
              <a:rPr lang="ru-RU" sz="2400" dirty="0" smtClean="0"/>
              <a:t>»</a:t>
            </a:r>
          </a:p>
          <a:p>
            <a:r>
              <a:rPr lang="ru-RU" sz="2400" dirty="0" smtClean="0"/>
              <a:t>г. Кемерово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5445224"/>
            <a:ext cx="21898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КРОС 2013</a:t>
            </a:r>
          </a:p>
          <a:p>
            <a:r>
              <a:rPr lang="ru-RU" sz="2400" dirty="0" smtClean="0"/>
              <a:t>г. Екатеринбург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graphicFrame>
        <p:nvGraphicFramePr>
          <p:cNvPr id="9" name="Диаграмма 8"/>
          <p:cNvGraphicFramePr/>
          <p:nvPr/>
        </p:nvGraphicFramePr>
        <p:xfrm>
          <a:off x="251520" y="1124744"/>
          <a:ext cx="8496944" cy="526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136904" cy="4824536"/>
          </a:xfrm>
        </p:spPr>
        <p:txBody>
          <a:bodyPr>
            <a:noAutofit/>
          </a:bodyPr>
          <a:lstStyle/>
          <a:p>
            <a:r>
              <a:rPr lang="ru-RU" sz="3200" b="1" smtClean="0"/>
              <a:t/>
            </a:r>
            <a:br>
              <a:rPr lang="ru-RU" sz="3200" b="1" smtClean="0"/>
            </a:br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/>
            </a:r>
            <a:br>
              <a:rPr lang="ru-RU" sz="3200" smtClean="0"/>
            </a:br>
            <a:endParaRPr lang="ru-RU" sz="3200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95536" y="1844824"/>
          <a:ext cx="849694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63688" y="1052736"/>
            <a:ext cx="62467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Рост </a:t>
            </a:r>
            <a:r>
              <a:rPr lang="ru-RU" sz="2400" b="1" dirty="0" smtClean="0"/>
              <a:t>ежемесячных доходов </a:t>
            </a:r>
            <a:r>
              <a:rPr lang="ru-RU" sz="2400" b="1" dirty="0" smtClean="0"/>
              <a:t>Интернет </a:t>
            </a:r>
          </a:p>
          <a:p>
            <a:r>
              <a:rPr lang="ru-RU" sz="2400" b="1" dirty="0" smtClean="0"/>
              <a:t>и рост доходов от дополнительных сервисов</a:t>
            </a:r>
            <a:r>
              <a:rPr lang="ru-RU" b="1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graphicFrame>
        <p:nvGraphicFramePr>
          <p:cNvPr id="8" name="Диаграмма 7"/>
          <p:cNvGraphicFramePr/>
          <p:nvPr/>
        </p:nvGraphicFramePr>
        <p:xfrm>
          <a:off x="683568" y="1988840"/>
          <a:ext cx="698477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55168" y="1052736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Динамика роста </a:t>
            </a:r>
            <a:r>
              <a:rPr lang="ru-RU" sz="2400" b="1" dirty="0" smtClean="0"/>
              <a:t>ежемесячной реализации</a:t>
            </a:r>
            <a:endParaRPr lang="ru-RU" sz="2400" b="1" dirty="0" smtClean="0"/>
          </a:p>
          <a:p>
            <a:r>
              <a:rPr lang="ru-RU" sz="2400" b="1" dirty="0" smtClean="0"/>
              <a:t> по дополнительным сервисам, руб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784976" cy="6408712"/>
          </a:xfrm>
        </p:spPr>
      </p:pic>
      <p:graphicFrame>
        <p:nvGraphicFramePr>
          <p:cNvPr id="5" name="Диаграмма 4"/>
          <p:cNvGraphicFramePr/>
          <p:nvPr/>
        </p:nvGraphicFramePr>
        <p:xfrm>
          <a:off x="683568" y="1772816"/>
          <a:ext cx="8208912" cy="4759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31640" y="1052736"/>
            <a:ext cx="60558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Доля Интернет и дополнительных сервисов</a:t>
            </a:r>
          </a:p>
          <a:p>
            <a:r>
              <a:rPr lang="ru-RU" sz="2400" b="1" dirty="0" smtClean="0"/>
              <a:t>в общей структуре доходов.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784976" cy="6408712"/>
          </a:xfrm>
        </p:spPr>
      </p:pic>
      <p:pic>
        <p:nvPicPr>
          <p:cNvPr id="33794" name="Picture 2" descr="C:\Users\Оля\Desktop\Рисунок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44824"/>
            <a:ext cx="8172239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488832" cy="4680520"/>
          </a:xfrm>
        </p:spPr>
        <p:txBody>
          <a:bodyPr>
            <a:noAutofit/>
          </a:bodyPr>
          <a:lstStyle/>
          <a:p>
            <a:pPr indent="269875" algn="l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b="1" dirty="0"/>
          </a:p>
        </p:txBody>
      </p:sp>
      <p:pic>
        <p:nvPicPr>
          <p:cNvPr id="5" name="Рисунок 4" descr="все под контролем в кривых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556792"/>
            <a:ext cx="8591125" cy="3312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253242">
            <a:off x="3024157" y="5028892"/>
            <a:ext cx="6084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u="sng" dirty="0" smtClean="0">
                <a:solidFill>
                  <a:srgbClr val="00B050"/>
                </a:solidFill>
              </a:rPr>
              <a:t>Видеоконтроль</a:t>
            </a:r>
            <a:endParaRPr lang="ru-RU" sz="6000" b="1" i="1" u="sng" dirty="0">
              <a:solidFill>
                <a:srgbClr val="00B05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1412760" y="270892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pic>
        <p:nvPicPr>
          <p:cNvPr id="7" name="Рисунок 6" descr="слайд 22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980728"/>
            <a:ext cx="5611341" cy="55446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621112">
            <a:off x="6157763" y="4289183"/>
            <a:ext cx="2141933" cy="830997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+ 5 </a:t>
            </a:r>
            <a:r>
              <a:rPr lang="ru-RU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endParaRPr lang="ru-RU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488832" cy="4680520"/>
          </a:xfrm>
        </p:spPr>
        <p:txBody>
          <a:bodyPr>
            <a:noAutofit/>
          </a:bodyPr>
          <a:lstStyle/>
          <a:p>
            <a:pPr indent="269875" algn="l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b="1" dirty="0"/>
          </a:p>
        </p:txBody>
      </p:sp>
      <p:pic>
        <p:nvPicPr>
          <p:cNvPr id="7" name="Рисунок 6" descr="Рисун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479635"/>
            <a:ext cx="8640960" cy="3898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pic>
        <p:nvPicPr>
          <p:cNvPr id="7" name="Рисунок 6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980728"/>
            <a:ext cx="7200800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pic>
        <p:nvPicPr>
          <p:cNvPr id="6" name="Рисунок 5" descr="рисунок 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128" y="1268760"/>
            <a:ext cx="8348056" cy="5158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10" name="TextBox 9"/>
          <p:cNvSpPr txBox="1"/>
          <p:nvPr/>
        </p:nvSpPr>
        <p:spPr>
          <a:xfrm>
            <a:off x="4572000" y="29969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83568" y="1089030"/>
            <a:ext cx="748883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Orange[</a:t>
            </a:r>
            <a:r>
              <a:rPr kumimoji="0" lang="en-US" sz="4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uc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]e IP-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АТС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Решение рассчитано: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 50 пользователей.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Одновременных вызовов: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 20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Очередей: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не ограничено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IVR: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не ограничено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Емкость встроенного SSD: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64GB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(До 1000 часов записи)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2" name="Рисунок 11" descr="Orange uc e_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4424790"/>
            <a:ext cx="2448272" cy="2029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920880" cy="468052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b="1" dirty="0"/>
          </a:p>
        </p:txBody>
      </p:sp>
      <p:pic>
        <p:nvPicPr>
          <p:cNvPr id="6" name="Рисунок 5" descr="Рисунок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980728"/>
            <a:ext cx="7632848" cy="53968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920880" cy="4680520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800" b="1" smtClean="0"/>
              <a:t/>
            </a:r>
            <a:br>
              <a:rPr lang="ru-RU" sz="2800" b="1" smtClean="0"/>
            </a:b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Наиболее популярные сервисы.</a:t>
            </a:r>
            <a:br>
              <a:rPr lang="ru-RU" sz="24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Запись звонков. </a:t>
            </a:r>
            <a:br>
              <a:rPr lang="ru-RU" sz="2400" dirty="0" smtClean="0"/>
            </a:br>
            <a:r>
              <a:rPr lang="ru-RU" sz="2400" dirty="0" smtClean="0"/>
              <a:t>- Аудио-конференции. </a:t>
            </a:r>
            <a:br>
              <a:rPr lang="ru-RU" sz="2400" dirty="0" smtClean="0"/>
            </a:br>
            <a:r>
              <a:rPr lang="ru-RU" sz="2400" dirty="0" smtClean="0"/>
              <a:t>- Единый номер.</a:t>
            </a:r>
            <a:br>
              <a:rPr lang="ru-RU" sz="2400" dirty="0" smtClean="0"/>
            </a:br>
            <a:r>
              <a:rPr lang="ru-RU" sz="2400" dirty="0" smtClean="0"/>
              <a:t>- Оповещение о пропущенных звонках.</a:t>
            </a:r>
            <a:br>
              <a:rPr lang="ru-RU" sz="2400" dirty="0" smtClean="0"/>
            </a:br>
            <a:r>
              <a:rPr lang="ru-RU" sz="2400" dirty="0" smtClean="0"/>
              <a:t>- Переадресация на мобильный телефон.</a:t>
            </a:r>
            <a:br>
              <a:rPr lang="ru-RU" sz="2400" dirty="0" smtClean="0"/>
            </a:br>
            <a:r>
              <a:rPr lang="ru-RU" sz="2400" dirty="0" smtClean="0"/>
              <a:t>- Мобильный офис.</a:t>
            </a:r>
            <a:br>
              <a:rPr lang="ru-RU" sz="2400" dirty="0" smtClean="0"/>
            </a:br>
            <a:r>
              <a:rPr lang="ru-RU" sz="2400" dirty="0" smtClean="0"/>
              <a:t>- </a:t>
            </a:r>
            <a:r>
              <a:rPr lang="en-US" sz="2400" dirty="0" smtClean="0"/>
              <a:t>IVR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- Перевод звонков.</a:t>
            </a:r>
            <a:br>
              <a:rPr lang="ru-RU" sz="2400" dirty="0" smtClean="0"/>
            </a:br>
            <a:r>
              <a:rPr lang="ru-RU" sz="2400" dirty="0" smtClean="0"/>
              <a:t>- Очередь.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b="1" dirty="0"/>
          </a:p>
        </p:txBody>
      </p:sp>
      <p:pic>
        <p:nvPicPr>
          <p:cNvPr id="5" name="Рисунок 4" descr="orangeuce-co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5301208"/>
            <a:ext cx="2409825" cy="108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920880" cy="468052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b="1" dirty="0"/>
          </a:p>
        </p:txBody>
      </p:sp>
      <p:pic>
        <p:nvPicPr>
          <p:cNvPr id="6" name="Рисунок 5" descr="158-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124744"/>
            <a:ext cx="5417281" cy="40685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8064" y="1988840"/>
            <a:ext cx="36410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/>
              <a:t>Отток - 0</a:t>
            </a:r>
            <a:endParaRPr lang="ru-RU" sz="7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51920" y="3933056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arpu - </a:t>
            </a:r>
            <a:endParaRPr lang="ru-RU" sz="7200" b="1" dirty="0"/>
          </a:p>
        </p:txBody>
      </p:sp>
      <p:pic>
        <p:nvPicPr>
          <p:cNvPr id="9" name="Рисунок 8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75248">
            <a:off x="6634226" y="3907049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352928" cy="4680520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75656" y="1556792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7" name="Рисунок 6" descr="10-formas-originales-de-ganar-dinero-on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31735">
            <a:off x="467153" y="1843282"/>
            <a:ext cx="2765622" cy="16064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4797152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</a:t>
            </a:r>
            <a:r>
              <a:rPr lang="en-US" sz="3200" b="1" i="1" dirty="0" smtClean="0"/>
              <a:t>arpu </a:t>
            </a:r>
            <a:r>
              <a:rPr lang="ru-RU" sz="3200" b="1" i="1" dirty="0" smtClean="0"/>
              <a:t>Интернет – </a:t>
            </a:r>
            <a:r>
              <a:rPr lang="ru-RU" sz="4800" b="1" dirty="0" smtClean="0">
                <a:solidFill>
                  <a:srgbClr val="00B050"/>
                </a:solidFill>
              </a:rPr>
              <a:t>2480 руб </a:t>
            </a:r>
            <a:endParaRPr lang="ru-RU" sz="4000" b="1" dirty="0">
              <a:solidFill>
                <a:srgbClr val="00B050"/>
              </a:solidFill>
            </a:endParaRPr>
          </a:p>
        </p:txBody>
      </p:sp>
      <p:pic>
        <p:nvPicPr>
          <p:cNvPr id="12" name="Рисунок 11" descr="u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106010">
            <a:off x="4394854" y="2390526"/>
            <a:ext cx="1464597" cy="22630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91880" y="764704"/>
            <a:ext cx="5076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 smtClean="0"/>
          </a:p>
          <a:p>
            <a:r>
              <a:rPr lang="en-US" sz="3200" b="1" i="1" dirty="0" smtClean="0"/>
              <a:t>arpu </a:t>
            </a:r>
            <a:r>
              <a:rPr lang="ru-RU" sz="3200" b="1" i="1" dirty="0" smtClean="0"/>
              <a:t>с дополнительными   </a:t>
            </a:r>
            <a:r>
              <a:rPr lang="ru-RU" sz="2400" b="1" i="1" dirty="0" smtClean="0"/>
              <a:t> </a:t>
            </a:r>
            <a:endParaRPr lang="ru-RU" sz="3200" b="1" i="1" dirty="0" smtClean="0"/>
          </a:p>
          <a:p>
            <a:r>
              <a:rPr lang="ru-RU" sz="3200" b="1" i="1" dirty="0" smtClean="0"/>
              <a:t>сервисами  - </a:t>
            </a:r>
            <a:r>
              <a:rPr lang="ru-RU" sz="4800" b="1" dirty="0" smtClean="0">
                <a:solidFill>
                  <a:srgbClr val="00B050"/>
                </a:solidFill>
              </a:rPr>
              <a:t>3880</a:t>
            </a:r>
            <a:r>
              <a:rPr lang="ru-RU" sz="4400" b="1" dirty="0" smtClean="0">
                <a:solidFill>
                  <a:srgbClr val="00B050"/>
                </a:solidFill>
              </a:rPr>
              <a:t> руб 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9364402">
            <a:off x="4279197" y="3501973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40 %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graphicFrame>
        <p:nvGraphicFramePr>
          <p:cNvPr id="5" name="Диаграмма 4"/>
          <p:cNvGraphicFramePr/>
          <p:nvPr/>
        </p:nvGraphicFramePr>
        <p:xfrm>
          <a:off x="323528" y="1052736"/>
          <a:ext cx="8352928" cy="526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84976" cy="6408712"/>
          </a:xfrm>
        </p:spPr>
      </p:pic>
      <p:pic>
        <p:nvPicPr>
          <p:cNvPr id="6" name="Рисунок 5" descr="перетеч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7325648" cy="5395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9145059" cy="6858000"/>
        </p:xfrm>
        <a:graphic>
          <a:graphicData uri="http://schemas.openxmlformats.org/presentationml/2006/ole">
            <p:oleObj spid="_x0000_s2050" name="Презентация" r:id="rId3" imgW="4570541" imgH="3427323" progId="PowerPoint.Show.12">
              <p:embed/>
            </p:oleObj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6204</TotalTime>
  <Words>155</Words>
  <Application>Microsoft Office PowerPoint</Application>
  <PresentationFormat>Экран (4:3)</PresentationFormat>
  <Paragraphs>52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Презентация</vt:lpstr>
      <vt:lpstr>Слайд 1</vt:lpstr>
      <vt:lpstr>  «Повышение конкурентоспособности и доходности телекоммуникационных компаний  за счет продажи уникальных услуг»  </vt:lpstr>
      <vt:lpstr>Слайд 3</vt:lpstr>
      <vt:lpstr>   </vt:lpstr>
      <vt:lpstr>Слайд 5</vt:lpstr>
      <vt:lpstr>Слайд 6</vt:lpstr>
      <vt:lpstr>Слайд 7</vt:lpstr>
      <vt:lpstr>                       </vt:lpstr>
      <vt:lpstr>Слайд 9</vt:lpstr>
      <vt:lpstr>                   </vt:lpstr>
      <vt:lpstr>Слайд 11</vt:lpstr>
      <vt:lpstr>Слайд 12</vt:lpstr>
      <vt:lpstr>Слайд 13</vt:lpstr>
      <vt:lpstr>                 </vt:lpstr>
      <vt:lpstr>           Наиболее популярные сервисы.  - Запись звонков.  - Аудио-конференции.  - Единый номер. - Оповещение о пропущенных звонках. - Переадресация на мобильный телефон. - Мобильный офис. - IVR. - Перевод звонков. - Очередь.             </vt:lpstr>
      <vt:lpstr>                      </vt:lpstr>
      <vt:lpstr>                      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masha</dc:creator>
  <cp:lastModifiedBy>Оля</cp:lastModifiedBy>
  <cp:revision>104</cp:revision>
  <dcterms:created xsi:type="dcterms:W3CDTF">2013-02-25T02:04:32Z</dcterms:created>
  <dcterms:modified xsi:type="dcterms:W3CDTF">2013-05-20T16:59:33Z</dcterms:modified>
</cp:coreProperties>
</file>