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74" r:id="rId2"/>
    <p:sldId id="459" r:id="rId3"/>
    <p:sldId id="448" r:id="rId4"/>
    <p:sldId id="447" r:id="rId5"/>
    <p:sldId id="449" r:id="rId6"/>
    <p:sldId id="450" r:id="rId7"/>
    <p:sldId id="451" r:id="rId8"/>
    <p:sldId id="452" r:id="rId9"/>
    <p:sldId id="453" r:id="rId10"/>
    <p:sldId id="454" r:id="rId11"/>
    <p:sldId id="456" r:id="rId12"/>
    <p:sldId id="457" r:id="rId13"/>
    <p:sldId id="463" r:id="rId14"/>
    <p:sldId id="464" r:id="rId15"/>
    <p:sldId id="467" r:id="rId16"/>
    <p:sldId id="465" r:id="rId17"/>
    <p:sldId id="455" r:id="rId18"/>
    <p:sldId id="458" r:id="rId19"/>
    <p:sldId id="462" r:id="rId20"/>
    <p:sldId id="460" r:id="rId21"/>
    <p:sldId id="466" r:id="rId22"/>
    <p:sldId id="46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93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E661D-15F4-4A1E-9B30-E47C73BD0A8A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80E91-9A9F-413C-921E-5E29982870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5.jpeg"/><Relationship Id="rId3" Type="http://schemas.openxmlformats.org/officeDocument/2006/relationships/image" Target="../media/image39.png"/><Relationship Id="rId7" Type="http://schemas.openxmlformats.org/officeDocument/2006/relationships/image" Target="../media/image30.png"/><Relationship Id="rId12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29.png"/><Relationship Id="rId5" Type="http://schemas.openxmlformats.org/officeDocument/2006/relationships/image" Target="../media/image32.pn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gif"/><Relationship Id="rId1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ef\Картинки\Хлам\Миша картинки\тонет лого.png"/>
          <p:cNvPicPr>
            <a:picLocks noChangeAspect="1" noChangeArrowheads="1"/>
          </p:cNvPicPr>
          <p:nvPr/>
        </p:nvPicPr>
        <p:blipFill>
          <a:blip r:embed="rId2" cstate="print"/>
          <a:srcRect l="5476" r="5560"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31"/>
          <p:cNvSpPr txBox="1">
            <a:spLocks noChangeArrowheads="1"/>
          </p:cNvSpPr>
          <p:nvPr/>
        </p:nvSpPr>
        <p:spPr bwMode="auto">
          <a:xfrm>
            <a:off x="-63500" y="2838450"/>
            <a:ext cx="4011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latin typeface="Calibri" pitchFamily="34" charset="0"/>
              </a:rPr>
              <a:t>Медиацентр </a:t>
            </a:r>
            <a:r>
              <a:rPr lang="en-US" sz="3200" b="1">
                <a:latin typeface="Calibri" pitchFamily="34" charset="0"/>
              </a:rPr>
              <a:t>NV</a:t>
            </a:r>
            <a:endParaRPr lang="ru-RU" sz="3200" b="1">
              <a:latin typeface="Calibri" pitchFamily="34" charset="0"/>
            </a:endParaRPr>
          </a:p>
        </p:txBody>
      </p:sp>
      <p:sp>
        <p:nvSpPr>
          <p:cNvPr id="2052" name="TextBox 32"/>
          <p:cNvSpPr txBox="1">
            <a:spLocks noChangeArrowheads="1"/>
          </p:cNvSpPr>
          <p:nvPr/>
        </p:nvSpPr>
        <p:spPr bwMode="auto">
          <a:xfrm>
            <a:off x="7123113" y="651986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latin typeface="Calibri" pitchFamily="34" charset="0"/>
              </a:rPr>
              <a:t>www.eltex.nsk.ru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179512" y="6519863"/>
            <a:ext cx="18573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 smtClean="0">
                <a:latin typeface="Calibri" pitchFamily="34" charset="0"/>
              </a:rPr>
              <a:t>Май 2013</a:t>
            </a:r>
            <a:endParaRPr lang="ru-RU" sz="12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58" y="428604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КРОС-2013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143512"/>
            <a:ext cx="29542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Матвиенко Дмитрий</a:t>
            </a:r>
          </a:p>
          <a:p>
            <a:r>
              <a:rPr lang="ru-RU" b="1" dirty="0" smtClean="0"/>
              <a:t>Руководитель направления</a:t>
            </a:r>
          </a:p>
          <a:p>
            <a:r>
              <a:rPr lang="en-US" b="1" dirty="0" smtClean="0"/>
              <a:t>Cloud Computing &amp; IPTV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39750" y="765175"/>
            <a:ext cx="81359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1600" dirty="0">
                <a:latin typeface="+mn-lt"/>
              </a:rPr>
              <a:t>Достигнув значительных успехов в сегменте стационарных сетей телефонии и</a:t>
            </a:r>
            <a:r>
              <a:rPr lang="en-US" sz="1600" dirty="0">
                <a:latin typeface="+mn-lt"/>
              </a:rPr>
              <a:t> </a:t>
            </a:r>
            <a:r>
              <a:rPr lang="ru-RU" sz="1600" dirty="0">
                <a:latin typeface="+mn-lt"/>
              </a:rPr>
              <a:t>передачи данных, компания </a:t>
            </a:r>
            <a:r>
              <a:rPr lang="ru-RU" sz="1600" dirty="0" err="1" smtClean="0">
                <a:latin typeface="+mn-lt"/>
              </a:rPr>
              <a:t>Элтекс</a:t>
            </a:r>
            <a:r>
              <a:rPr lang="en-US" sz="1600" dirty="0" smtClean="0">
                <a:latin typeface="+mn-lt"/>
              </a:rPr>
              <a:t> </a:t>
            </a:r>
            <a:r>
              <a:rPr lang="ru-RU" sz="1600" dirty="0">
                <a:latin typeface="+mn-lt"/>
              </a:rPr>
              <a:t>в 2011 году уверенно вышла на рынок многофункционального цифрового абонентского оборудования, предоставляя операторам и их клиентам решения неизменно высокого </a:t>
            </a:r>
            <a:r>
              <a:rPr lang="ru-RU" sz="1600" dirty="0" smtClean="0">
                <a:latin typeface="+mn-lt"/>
              </a:rPr>
              <a:t>качества</a:t>
            </a:r>
            <a:endParaRPr lang="ru-RU" sz="1600" dirty="0">
              <a:latin typeface="+mn-lt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323850" y="4221163"/>
            <a:ext cx="8424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 sz="1600" dirty="0" smtClean="0">
                <a:latin typeface="+mn-lt"/>
              </a:rPr>
              <a:t>Решение  </a:t>
            </a:r>
            <a:r>
              <a:rPr lang="en-US" sz="1600" dirty="0">
                <a:latin typeface="+mn-lt"/>
              </a:rPr>
              <a:t>ELTEX</a:t>
            </a:r>
            <a:r>
              <a:rPr lang="ru-RU" sz="1600" dirty="0">
                <a:latin typeface="+mn-lt"/>
              </a:rPr>
              <a:t> высоко</a:t>
            </a:r>
            <a:r>
              <a:rPr lang="en-US" sz="1600" dirty="0">
                <a:latin typeface="+mn-lt"/>
              </a:rPr>
              <a:t> </a:t>
            </a:r>
            <a:r>
              <a:rPr lang="ru-RU" sz="1600" dirty="0">
                <a:latin typeface="+mn-lt"/>
              </a:rPr>
              <a:t>оценили абоненты ведущих альтернативных операторов</a:t>
            </a: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467544" y="5373216"/>
            <a:ext cx="1944812" cy="432048"/>
            <a:chOff x="3131840" y="5301208"/>
            <a:chExt cx="2304256" cy="504056"/>
          </a:xfrm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3131840" y="5301208"/>
              <a:ext cx="2304256" cy="504056"/>
            </a:xfrm>
            <a:prstGeom prst="roundRect">
              <a:avLst>
                <a:gd name="adj" fmla="val 37831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25" name="Рисунок 14" descr="logo_.gif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68000" y="5373216"/>
              <a:ext cx="22383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" name="Рисунок 19" descr="goodlin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4809918"/>
            <a:ext cx="1224136" cy="135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0" descr="logo_ttk_new1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797152"/>
            <a:ext cx="138271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564904"/>
            <a:ext cx="2304256" cy="794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 descr="ea457adccaa9e569cff05de9b4f3b04d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2492896"/>
            <a:ext cx="2376264" cy="983282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755576" y="3501008"/>
            <a:ext cx="9733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NV-101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851920" y="3501008"/>
            <a:ext cx="1473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NV-100</a:t>
            </a:r>
            <a:r>
              <a:rPr lang="en-US" sz="2000" b="1" dirty="0" smtClean="0">
                <a:solidFill>
                  <a:srgbClr val="00B0F0"/>
                </a:solidFill>
                <a:cs typeface="Arial" pitchFamily="34" charset="0"/>
              </a:rPr>
              <a:t>/102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92280" y="3501008"/>
            <a:ext cx="9509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NV-3xx</a:t>
            </a:r>
            <a:endParaRPr lang="ru-RU" sz="2000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24" name="Рисунок 23" descr="nv3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72200" y="2492896"/>
            <a:ext cx="2664296" cy="1018378"/>
          </a:xfrm>
          <a:prstGeom prst="rect">
            <a:avLst/>
          </a:prstGeom>
        </p:spPr>
      </p:pic>
      <p:pic>
        <p:nvPicPr>
          <p:cNvPr id="36" name="Рисунок 35" descr="стрелка пряма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08104" y="2780928"/>
            <a:ext cx="864096" cy="458075"/>
          </a:xfrm>
          <a:prstGeom prst="rect">
            <a:avLst/>
          </a:prstGeom>
        </p:spPr>
      </p:pic>
      <p:pic>
        <p:nvPicPr>
          <p:cNvPr id="37" name="Рисунок 36" descr="стрелка пряма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55776" y="2780928"/>
            <a:ext cx="864096" cy="458075"/>
          </a:xfrm>
          <a:prstGeom prst="rect">
            <a:avLst/>
          </a:prstGeom>
        </p:spPr>
      </p:pic>
      <p:pic>
        <p:nvPicPr>
          <p:cNvPr id="38" name="Рисунок 37" descr="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32240" y="4725144"/>
            <a:ext cx="1800200" cy="17144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1_15_n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9250" y="3933056"/>
            <a:ext cx="2591222" cy="1459722"/>
          </a:xfrm>
          <a:prstGeom prst="rect">
            <a:avLst/>
          </a:prstGeom>
        </p:spPr>
      </p:pic>
      <p:sp>
        <p:nvSpPr>
          <p:cNvPr id="3081" name="Text Box 18"/>
          <p:cNvSpPr txBox="1">
            <a:spLocks noChangeArrowheads="1"/>
          </p:cNvSpPr>
          <p:nvPr/>
        </p:nvSpPr>
        <p:spPr bwMode="auto">
          <a:xfrm>
            <a:off x="251520" y="1124744"/>
            <a:ext cx="86409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/>
              <a:t>Решение «</a:t>
            </a:r>
            <a:r>
              <a:rPr lang="ru-RU" sz="1600" dirty="0" err="1" smtClean="0"/>
              <a:t>Элтекс</a:t>
            </a:r>
            <a:r>
              <a:rPr lang="ru-RU" sz="1600" dirty="0" smtClean="0"/>
              <a:t>» уже высоко</a:t>
            </a:r>
            <a:r>
              <a:rPr lang="en-US" sz="1600" dirty="0" smtClean="0"/>
              <a:t> </a:t>
            </a:r>
            <a:r>
              <a:rPr lang="ru-RU" sz="1600" dirty="0" smtClean="0"/>
              <a:t>оценили абоненты ведущих альтернативных операторов Сибири</a:t>
            </a:r>
            <a:endParaRPr lang="ru-RU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971600" y="692696"/>
            <a:ext cx="7200875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AAD5"/>
                </a:solidFill>
              </a:rPr>
              <a:t>Реализованные проекты</a:t>
            </a:r>
            <a:endParaRPr lang="ru-RU" sz="2000" b="1" dirty="0">
              <a:solidFill>
                <a:srgbClr val="00AAD5"/>
              </a:solidFill>
              <a:latin typeface="+mn-lt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36104" y="3284984"/>
            <a:ext cx="256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www. novotelecom.ru</a:t>
            </a:r>
            <a:endParaRPr lang="ru-RU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228184" y="3284984"/>
            <a:ext cx="1753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www. myttk.ru</a:t>
            </a:r>
            <a:endParaRPr lang="ru-RU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259632" y="5805264"/>
            <a:ext cx="2227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www.goodline.info</a:t>
            </a:r>
            <a:endParaRPr lang="ru-RU" b="1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12160" y="5877272"/>
            <a:ext cx="1932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www.vladlink.ru</a:t>
            </a:r>
            <a:endParaRPr lang="ru-RU" b="1" dirty="0"/>
          </a:p>
        </p:txBody>
      </p:sp>
      <p:pic>
        <p:nvPicPr>
          <p:cNvPr id="18" name="Рисунок 17" descr="нт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1628800"/>
            <a:ext cx="2448272" cy="1370349"/>
          </a:xfrm>
          <a:prstGeom prst="rect">
            <a:avLst/>
          </a:prstGeom>
        </p:spPr>
      </p:pic>
      <p:pic>
        <p:nvPicPr>
          <p:cNvPr id="20" name="Рисунок 19" descr="тт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9650" y="1628800"/>
            <a:ext cx="2580822" cy="1447778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395536" y="1988840"/>
            <a:ext cx="2016224" cy="1296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539552" y="2420888"/>
            <a:ext cx="1728192" cy="360040"/>
            <a:chOff x="3131840" y="5301208"/>
            <a:chExt cx="2304256" cy="50405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131840" y="5301208"/>
              <a:ext cx="2304256" cy="504056"/>
            </a:xfrm>
            <a:prstGeom prst="roundRect">
              <a:avLst>
                <a:gd name="adj" fmla="val 37831"/>
              </a:avLst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3087" name="Рисунок 14" descr="logo_.g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68000" y="5373216"/>
              <a:ext cx="2238375" cy="42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Скругленный прямоугольник 20"/>
          <p:cNvSpPr/>
          <p:nvPr/>
        </p:nvSpPr>
        <p:spPr>
          <a:xfrm>
            <a:off x="4644008" y="1988840"/>
            <a:ext cx="2016224" cy="1296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Рисунок 31" descr="45WAT_keAs0 (1) копия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4048" y="2132856"/>
            <a:ext cx="1226083" cy="1008112"/>
          </a:xfrm>
          <a:prstGeom prst="rect">
            <a:avLst/>
          </a:prstGeom>
        </p:spPr>
      </p:pic>
      <p:pic>
        <p:nvPicPr>
          <p:cNvPr id="22" name="Рисунок 21" descr="ого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51720" y="3861048"/>
            <a:ext cx="2448272" cy="1378887"/>
          </a:xfrm>
          <a:prstGeom prst="rect">
            <a:avLst/>
          </a:prstGeom>
        </p:spPr>
      </p:pic>
      <p:sp>
        <p:nvSpPr>
          <p:cNvPr id="23" name="Скругленный прямоугольник 22"/>
          <p:cNvSpPr/>
          <p:nvPr/>
        </p:nvSpPr>
        <p:spPr>
          <a:xfrm>
            <a:off x="395536" y="4365104"/>
            <a:ext cx="2016224" cy="1296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84" name="Рисунок 19" descr="goodline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509120"/>
            <a:ext cx="864096" cy="95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4644008" y="4437112"/>
            <a:ext cx="2016224" cy="129614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" name="Рисунок 25" descr="log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32040" y="4365104"/>
            <a:ext cx="1584176" cy="1508739"/>
          </a:xfrm>
          <a:prstGeom prst="rect">
            <a:avLst/>
          </a:prstGeom>
        </p:spPr>
      </p:pic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nv100 коп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852936"/>
            <a:ext cx="3744416" cy="232153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187624" y="1412776"/>
            <a:ext cx="2232248" cy="1296144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971600" y="908720"/>
            <a:ext cx="7200875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AAD5"/>
                </a:solidFill>
              </a:rPr>
              <a:t>Возможности для работы с </a:t>
            </a:r>
            <a:r>
              <a:rPr lang="ru-RU" sz="2000" b="1" dirty="0" err="1" smtClean="0">
                <a:solidFill>
                  <a:srgbClr val="00AAD5"/>
                </a:solidFill>
              </a:rPr>
              <a:t>контентом</a:t>
            </a:r>
            <a:endParaRPr lang="ru-RU" sz="2000" b="1" dirty="0">
              <a:solidFill>
                <a:srgbClr val="00AAD5"/>
              </a:solidFill>
              <a:latin typeface="+mn-lt"/>
              <a:cs typeface="+mn-cs"/>
            </a:endParaRPr>
          </a:p>
        </p:txBody>
      </p:sp>
      <p:cxnSp>
        <p:nvCxnSpPr>
          <p:cNvPr id="11" name="Соединительная линия уступом 10"/>
          <p:cNvCxnSpPr/>
          <p:nvPr/>
        </p:nvCxnSpPr>
        <p:spPr>
          <a:xfrm>
            <a:off x="3419872" y="2060848"/>
            <a:ext cx="792088" cy="1344051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87624" y="1484784"/>
            <a:ext cx="2232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IPTV </a:t>
            </a:r>
            <a:endParaRPr lang="ru-RU" dirty="0" smtClean="0"/>
          </a:p>
          <a:p>
            <a:pPr algn="ctr"/>
            <a:r>
              <a:rPr lang="en-US" dirty="0" smtClean="0"/>
              <a:t>multicast </a:t>
            </a:r>
            <a:r>
              <a:rPr lang="ru-RU" dirty="0" smtClean="0"/>
              <a:t>плеер: </a:t>
            </a:r>
            <a:r>
              <a:rPr lang="ru-RU" sz="1200" dirty="0" smtClean="0"/>
              <a:t>плеер собственной разработки с расширенным функционалом </a:t>
            </a:r>
            <a:endParaRPr lang="ru-RU" sz="1200" dirty="0"/>
          </a:p>
        </p:txBody>
      </p:sp>
      <p:cxnSp>
        <p:nvCxnSpPr>
          <p:cNvPr id="13" name="Соединительная линия уступом 12"/>
          <p:cNvCxnSpPr>
            <a:endCxn id="44" idx="1"/>
          </p:cNvCxnSpPr>
          <p:nvPr/>
        </p:nvCxnSpPr>
        <p:spPr>
          <a:xfrm rot="16200000" flipH="1">
            <a:off x="4752020" y="4761148"/>
            <a:ext cx="1728192" cy="792088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6300192" y="2924944"/>
            <a:ext cx="2232248" cy="936104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051720" y="5877272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PVR</a:t>
            </a:r>
          </a:p>
        </p:txBody>
      </p:sp>
      <p:cxnSp>
        <p:nvCxnSpPr>
          <p:cNvPr id="19" name="Соединительная линия уступом 18"/>
          <p:cNvCxnSpPr>
            <a:stCxn id="41" idx="1"/>
          </p:cNvCxnSpPr>
          <p:nvPr/>
        </p:nvCxnSpPr>
        <p:spPr>
          <a:xfrm rot="10800000" flipV="1">
            <a:off x="5580113" y="3397642"/>
            <a:ext cx="736883" cy="391398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5868144" y="1484784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Соединительная линия уступом 22"/>
          <p:cNvCxnSpPr>
            <a:stCxn id="31" idx="3"/>
          </p:cNvCxnSpPr>
          <p:nvPr/>
        </p:nvCxnSpPr>
        <p:spPr>
          <a:xfrm flipV="1">
            <a:off x="2699792" y="4149080"/>
            <a:ext cx="1152128" cy="720080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827584" y="3068960"/>
            <a:ext cx="1478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Клиентский </a:t>
            </a:r>
          </a:p>
          <a:p>
            <a:pPr algn="ctr"/>
            <a:r>
              <a:rPr lang="en-US" dirty="0" smtClean="0"/>
              <a:t>Time Shift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15986" y="4653136"/>
            <a:ext cx="21008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 smtClean="0"/>
              <a:t>Программа передач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67544" y="2996952"/>
            <a:ext cx="2232248" cy="864096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Соединительная линия уступом 26"/>
          <p:cNvCxnSpPr/>
          <p:nvPr/>
        </p:nvCxnSpPr>
        <p:spPr>
          <a:xfrm>
            <a:off x="2699792" y="3429000"/>
            <a:ext cx="1080120" cy="360040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467544" y="4437112"/>
            <a:ext cx="2232248" cy="864096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259632" y="5589240"/>
            <a:ext cx="2232248" cy="864096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Соединительная линия уступом 33"/>
          <p:cNvCxnSpPr>
            <a:stCxn id="32" idx="3"/>
          </p:cNvCxnSpPr>
          <p:nvPr/>
        </p:nvCxnSpPr>
        <p:spPr>
          <a:xfrm flipV="1">
            <a:off x="3491880" y="4221088"/>
            <a:ext cx="792088" cy="1800200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10"/>
          <p:cNvCxnSpPr>
            <a:stCxn id="22" idx="1"/>
          </p:cNvCxnSpPr>
          <p:nvPr/>
        </p:nvCxnSpPr>
        <p:spPr>
          <a:xfrm rot="10800000" flipV="1">
            <a:off x="5220072" y="2060848"/>
            <a:ext cx="648072" cy="1440160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5867030" y="1772816"/>
            <a:ext cx="2201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Функциональность</a:t>
            </a:r>
          </a:p>
          <a:p>
            <a:pPr algn="ctr"/>
            <a:r>
              <a:rPr lang="ru-RU" dirty="0" err="1" smtClean="0"/>
              <a:t>медиаплеера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6316995" y="3212976"/>
            <a:ext cx="21676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/>
              <a:t>Сервисы </a:t>
            </a:r>
            <a:r>
              <a:rPr lang="en-US" dirty="0" err="1" smtClean="0"/>
              <a:t>VoD</a:t>
            </a:r>
            <a:r>
              <a:rPr lang="en-US" dirty="0" smtClean="0"/>
              <a:t>/OTT</a:t>
            </a:r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300192" y="4221088"/>
            <a:ext cx="2232248" cy="936104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012160" y="5589240"/>
            <a:ext cx="2232248" cy="864096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Соединительная линия уступом 46"/>
          <p:cNvCxnSpPr/>
          <p:nvPr/>
        </p:nvCxnSpPr>
        <p:spPr>
          <a:xfrm rot="10800000">
            <a:off x="5508104" y="4221088"/>
            <a:ext cx="808892" cy="432048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665905" y="4509120"/>
            <a:ext cx="1580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DC++ </a:t>
            </a:r>
            <a:r>
              <a:rPr lang="ru-RU" dirty="0" smtClean="0"/>
              <a:t>клиент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6371047" y="5805264"/>
            <a:ext cx="1582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Torrent online</a:t>
            </a:r>
            <a:endParaRPr lang="ru-RU" dirty="0"/>
          </a:p>
        </p:txBody>
      </p:sp>
      <p:sp>
        <p:nvSpPr>
          <p:cNvPr id="29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android_logo2_2000x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4077072"/>
            <a:ext cx="1395096" cy="1062598"/>
          </a:xfrm>
          <a:prstGeom prst="rect">
            <a:avLst/>
          </a:prstGeom>
        </p:spPr>
      </p:pic>
      <p:pic>
        <p:nvPicPr>
          <p:cNvPr id="19" name="Рисунок 18" descr="linu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4149080"/>
            <a:ext cx="900101" cy="1080120"/>
          </a:xfrm>
          <a:prstGeom prst="rect">
            <a:avLst/>
          </a:prstGeom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004048" y="1598603"/>
            <a:ext cx="3888433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sz="1600" dirty="0">
                <a:cs typeface="Arial" charset="0"/>
              </a:rPr>
              <a:t>М</a:t>
            </a:r>
            <a:r>
              <a:rPr lang="ru-RU" sz="1600" dirty="0" smtClean="0">
                <a:cs typeface="Arial" charset="0"/>
              </a:rPr>
              <a:t>одульная </a:t>
            </a:r>
            <a:r>
              <a:rPr lang="ru-RU" sz="1600" dirty="0">
                <a:cs typeface="Arial" charset="0"/>
              </a:rPr>
              <a:t>архитектура предполагает возможность установки/удаления приложений без необходимости полного обновления </a:t>
            </a:r>
            <a:r>
              <a:rPr lang="ru-RU" sz="1600" dirty="0" smtClean="0">
                <a:cs typeface="Arial" charset="0"/>
              </a:rPr>
              <a:t>прошивки</a:t>
            </a: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endParaRPr lang="ru-RU" sz="1600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sz="1600" dirty="0" smtClean="0">
                <a:cs typeface="Arial" charset="0"/>
              </a:rPr>
              <a:t>Для крупных операторов доступно пошаговое техническое сопровождение, возможность подготовки совместных проектов, организация операторского Магазина приложений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</a:pPr>
            <a:endParaRPr lang="ru-RU" sz="1600" dirty="0">
              <a:cs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1600" y="692696"/>
            <a:ext cx="7200875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AAD5"/>
                </a:solidFill>
              </a:rPr>
              <a:t>Операторский магазин приложений</a:t>
            </a:r>
            <a:endParaRPr lang="ru-RU" sz="2000" b="1" dirty="0">
              <a:solidFill>
                <a:srgbClr val="00AAD5"/>
              </a:solidFill>
              <a:latin typeface="+mn-lt"/>
              <a:cs typeface="+mn-cs"/>
            </a:endParaRPr>
          </a:p>
        </p:txBody>
      </p:sp>
      <p:pic>
        <p:nvPicPr>
          <p:cNvPr id="16" name="Рисунок 15" descr="nv100-3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365104"/>
            <a:ext cx="1908844" cy="1265163"/>
          </a:xfrm>
          <a:prstGeom prst="rect">
            <a:avLst/>
          </a:prstGeom>
        </p:spPr>
      </p:pic>
      <p:pic>
        <p:nvPicPr>
          <p:cNvPr id="20" name="Рисунок 19" descr="приложен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764704"/>
            <a:ext cx="4680520" cy="3913478"/>
          </a:xfrm>
          <a:prstGeom prst="rect">
            <a:avLst/>
          </a:prstGeom>
        </p:spPr>
      </p:pic>
      <p:pic>
        <p:nvPicPr>
          <p:cNvPr id="17" name="Рисунок 16" descr="nv312_3 копия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1720" y="3717032"/>
            <a:ext cx="3072341" cy="1728192"/>
          </a:xfrm>
          <a:prstGeom prst="rect">
            <a:avLst/>
          </a:prstGeom>
        </p:spPr>
      </p:pic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3353" y="620713"/>
            <a:ext cx="45773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Платформа для операторского проекта</a:t>
            </a: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4823520" y="2564904"/>
            <a:ext cx="43204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en-US" sz="1600" dirty="0" smtClean="0">
                <a:cs typeface="Arial" charset="0"/>
              </a:rPr>
              <a:t>Android SDK+JS API </a:t>
            </a:r>
            <a:r>
              <a:rPr lang="ru-RU" sz="1600" dirty="0" smtClean="0">
                <a:cs typeface="Arial" charset="0"/>
              </a:rPr>
              <a:t>и расширенный вариант </a:t>
            </a:r>
            <a:r>
              <a:rPr lang="en-US" sz="1600" dirty="0" smtClean="0">
                <a:cs typeface="Arial" charset="0"/>
              </a:rPr>
              <a:t>API </a:t>
            </a:r>
            <a:endParaRPr lang="ru-RU" sz="1600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</a:pPr>
            <a:endParaRPr lang="en-US" sz="1600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endParaRPr lang="ru-RU" sz="1600" dirty="0" smtClean="0">
              <a:cs typeface="Arial" charset="0"/>
            </a:endParaRPr>
          </a:p>
        </p:txBody>
      </p:sp>
      <p:pic>
        <p:nvPicPr>
          <p:cNvPr id="5" name="Рисунок 4" descr="Qt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4653136"/>
            <a:ext cx="1368152" cy="1539170"/>
          </a:xfrm>
          <a:prstGeom prst="rect">
            <a:avLst/>
          </a:prstGeom>
        </p:spPr>
      </p:pic>
      <p:pic>
        <p:nvPicPr>
          <p:cNvPr id="6" name="Рисунок 5" descr="linux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1052736"/>
            <a:ext cx="1224136" cy="1468962"/>
          </a:xfrm>
          <a:prstGeom prst="rect">
            <a:avLst/>
          </a:prstGeom>
        </p:spPr>
      </p:pic>
      <p:pic>
        <p:nvPicPr>
          <p:cNvPr id="7" name="Рисунок 6" descr="android_logo2_2000x_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980728"/>
            <a:ext cx="1890801" cy="14401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1520" y="2492896"/>
            <a:ext cx="4320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sz="1600" dirty="0" smtClean="0">
                <a:cs typeface="Arial" charset="0"/>
              </a:rPr>
              <a:t>Предоставляется комплект средств разработки (</a:t>
            </a:r>
            <a:r>
              <a:rPr lang="ru-RU" sz="1600" dirty="0" err="1" smtClean="0">
                <a:cs typeface="Arial" charset="0"/>
              </a:rPr>
              <a:t>Software</a:t>
            </a:r>
            <a:r>
              <a:rPr lang="ru-RU" sz="1600" dirty="0" smtClean="0">
                <a:cs typeface="Arial" charset="0"/>
              </a:rPr>
              <a:t> </a:t>
            </a:r>
            <a:r>
              <a:rPr lang="ru-RU" sz="1600" dirty="0" err="1" smtClean="0">
                <a:cs typeface="Arial" charset="0"/>
              </a:rPr>
              <a:t>Development</a:t>
            </a:r>
            <a:r>
              <a:rPr lang="ru-RU" sz="1600" dirty="0" smtClean="0">
                <a:cs typeface="Arial" charset="0"/>
              </a:rPr>
              <a:t> </a:t>
            </a:r>
            <a:r>
              <a:rPr lang="ru-RU" sz="1600" dirty="0" err="1" smtClean="0">
                <a:cs typeface="Arial" charset="0"/>
              </a:rPr>
              <a:t>Kit</a:t>
            </a:r>
            <a:r>
              <a:rPr lang="en-US" sz="1600" dirty="0" smtClean="0">
                <a:cs typeface="Arial" charset="0"/>
              </a:rPr>
              <a:t>/</a:t>
            </a:r>
            <a:r>
              <a:rPr lang="ru-RU" sz="1600" dirty="0" smtClean="0">
                <a:cs typeface="Arial" charset="0"/>
              </a:rPr>
              <a:t>SDK, </a:t>
            </a:r>
            <a:r>
              <a:rPr lang="en-US" sz="1600" dirty="0" smtClean="0">
                <a:cs typeface="Arial" charset="0"/>
              </a:rPr>
              <a:t>JS API, C API</a:t>
            </a:r>
            <a:r>
              <a:rPr lang="ru-RU" sz="1600" dirty="0" smtClean="0">
                <a:cs typeface="Arial" charset="0"/>
              </a:rPr>
              <a:t>), при помощи которого создавать приложения для приставки может любой квалифицированный программист, знакомый с разработкой на языке </a:t>
            </a:r>
            <a:r>
              <a:rPr lang="ru-RU" sz="1600" dirty="0" err="1" smtClean="0">
                <a:cs typeface="Arial" charset="0"/>
              </a:rPr>
              <a:t>Java</a:t>
            </a:r>
            <a:r>
              <a:rPr lang="ru-RU" sz="1600" dirty="0" smtClean="0">
                <a:cs typeface="Arial" charset="0"/>
              </a:rPr>
              <a:t> </a:t>
            </a:r>
            <a:r>
              <a:rPr lang="ru-RU" sz="1600" dirty="0" err="1" smtClean="0">
                <a:cs typeface="Arial" charset="0"/>
              </a:rPr>
              <a:t>Script</a:t>
            </a:r>
            <a:r>
              <a:rPr lang="ru-RU" sz="1600" dirty="0" smtClean="0">
                <a:cs typeface="Arial" charset="0"/>
              </a:rPr>
              <a:t>  или С++  (среда QT)</a:t>
            </a:r>
            <a:endParaRPr lang="en-US" sz="1600" dirty="0" smtClean="0">
              <a:cs typeface="Arial" charset="0"/>
            </a:endParaRPr>
          </a:p>
        </p:txBody>
      </p:sp>
      <p:pic>
        <p:nvPicPr>
          <p:cNvPr id="9" name="Рисунок 8" descr="Broadcom_Logo_625x30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3717032"/>
            <a:ext cx="2160240" cy="1054197"/>
          </a:xfrm>
          <a:prstGeom prst="rect">
            <a:avLst/>
          </a:prstGeom>
        </p:spPr>
      </p:pic>
      <p:pic>
        <p:nvPicPr>
          <p:cNvPr id="10" name="Рисунок 9" descr="jav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80312" y="3140968"/>
            <a:ext cx="1045138" cy="1944216"/>
          </a:xfrm>
          <a:prstGeom prst="rect">
            <a:avLst/>
          </a:prstGeom>
        </p:spPr>
      </p:pic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0125_120434_HDMI_1080i коп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653137"/>
            <a:ext cx="3134565" cy="1763194"/>
          </a:xfrm>
          <a:prstGeom prst="rect">
            <a:avLst/>
          </a:prstGeom>
        </p:spPr>
      </p:pic>
      <p:pic>
        <p:nvPicPr>
          <p:cNvPr id="31" name="Рисунок 30" descr="0125_120629_HDMI_1080i коп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4653136"/>
            <a:ext cx="3096344" cy="1741694"/>
          </a:xfrm>
          <a:prstGeom prst="rect">
            <a:avLst/>
          </a:prstGeom>
        </p:spPr>
      </p:pic>
      <p:pic>
        <p:nvPicPr>
          <p:cNvPr id="29" name="Рисунок 28" descr="0125_115253_HDMI_1080i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2780928"/>
            <a:ext cx="3137824" cy="1765026"/>
          </a:xfrm>
          <a:prstGeom prst="rect">
            <a:avLst/>
          </a:prstGeom>
        </p:spPr>
      </p:pic>
      <p:pic>
        <p:nvPicPr>
          <p:cNvPr id="28" name="Рисунок 27" descr="0125_115145_HDMI_1080i коп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2780928"/>
            <a:ext cx="3131840" cy="1761660"/>
          </a:xfrm>
          <a:prstGeom prst="rect">
            <a:avLst/>
          </a:prstGeom>
        </p:spPr>
      </p:pic>
      <p:sp>
        <p:nvSpPr>
          <p:cNvPr id="5124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ru-RU" sz="1600" b="1">
                <a:solidFill>
                  <a:srgbClr val="D9D9D9"/>
                </a:solidFill>
                <a:latin typeface="Calibri" pitchFamily="34" charset="0"/>
              </a:rPr>
              <a:t> </a:t>
            </a:r>
            <a:r>
              <a:rPr lang="en-US" sz="1600" b="1">
                <a:solidFill>
                  <a:schemeClr val="bg1"/>
                </a:solidFill>
                <a:latin typeface="Calibri" pitchFamily="34" charset="0"/>
              </a:rPr>
              <a:t>NV</a:t>
            </a:r>
            <a:r>
              <a:rPr lang="en-US" sz="1600" b="1">
                <a:solidFill>
                  <a:srgbClr val="D9D9D9"/>
                </a:solidFill>
                <a:latin typeface="Calibri" pitchFamily="34" charset="0"/>
              </a:rPr>
              <a:t> </a:t>
            </a:r>
            <a:endParaRPr lang="ru-RU" sz="1600" b="1">
              <a:solidFill>
                <a:srgbClr val="D9D9D9"/>
              </a:solidFill>
              <a:latin typeface="Calibri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19872" y="2924944"/>
            <a:ext cx="2376264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7" descr="logo_netris_transparant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429000"/>
            <a:ext cx="2160241" cy="40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3419872" y="4725144"/>
            <a:ext cx="2376264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iptvportal_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5085184"/>
            <a:ext cx="1934264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19672" y="2204864"/>
            <a:ext cx="58880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Адаптация </a:t>
            </a:r>
            <a:r>
              <a:rPr lang="en-US" sz="2000" b="1" dirty="0" smtClean="0">
                <a:solidFill>
                  <a:srgbClr val="00AAD5"/>
                </a:solidFill>
                <a:latin typeface="+mn-lt"/>
              </a:rPr>
              <a:t>JS API </a:t>
            </a: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для под поставщиков </a:t>
            </a:r>
            <a:r>
              <a:rPr lang="en-US" sz="2000" b="1" dirty="0" smtClean="0">
                <a:solidFill>
                  <a:srgbClr val="00AAD5"/>
                </a:solidFill>
                <a:latin typeface="+mn-lt"/>
              </a:rPr>
              <a:t>Middleware</a:t>
            </a:r>
            <a:endParaRPr lang="ru-RU" sz="2000" b="1" dirty="0" smtClean="0">
              <a:solidFill>
                <a:srgbClr val="00AAD5"/>
              </a:solidFill>
              <a:latin typeface="+mn-lt"/>
            </a:endParaRP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pic>
        <p:nvPicPr>
          <p:cNvPr id="9" name="Рисунок 8" descr="linux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908720"/>
            <a:ext cx="900101" cy="1080120"/>
          </a:xfrm>
          <a:prstGeom prst="rect">
            <a:avLst/>
          </a:prstGeom>
        </p:spPr>
      </p:pic>
      <p:pic>
        <p:nvPicPr>
          <p:cNvPr id="10" name="Рисунок 9" descr="android_logo2_2000x_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1920" y="3861048"/>
            <a:ext cx="1512168" cy="11517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763688" y="908720"/>
            <a:ext cx="1584176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63888" y="908720"/>
            <a:ext cx="1584176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64088" y="908720"/>
            <a:ext cx="1584176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164288" y="908720"/>
            <a:ext cx="1584176" cy="100811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0" descr="logo-2.gif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80312" y="1124744"/>
            <a:ext cx="12340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7" descr="logo_netris_transparant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1268760"/>
            <a:ext cx="1440160" cy="27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iptvportal_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1196752"/>
            <a:ext cx="1224136" cy="41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8" descr="logo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80112" y="1268760"/>
            <a:ext cx="1224136" cy="38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jav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87624" y="1412776"/>
            <a:ext cx="387088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96816" y="620688"/>
            <a:ext cx="59201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Arial" pitchFamily="34" charset="0"/>
                <a:cs typeface="Arial" pitchFamily="34" charset="0"/>
              </a:rPr>
              <a:t>Технологии</a:t>
            </a:r>
            <a:r>
              <a:rPr lang="ru-RU" sz="2000" b="1" dirty="0" smtClean="0">
                <a:solidFill>
                  <a:srgbClr val="00AAD5"/>
                </a:solidFill>
              </a:rPr>
              <a:t> интерактивного </a:t>
            </a: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просмотра файлов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</a:rPr>
              <a:t>по протоколам </a:t>
            </a:r>
            <a:r>
              <a:rPr lang="en-US" sz="2000" b="1" dirty="0" err="1" smtClean="0">
                <a:solidFill>
                  <a:srgbClr val="00AAD5"/>
                </a:solidFill>
              </a:rPr>
              <a:t>BitTorrent</a:t>
            </a:r>
            <a:r>
              <a:rPr lang="ru-RU" sz="2000" b="1" dirty="0" smtClean="0">
                <a:solidFill>
                  <a:srgbClr val="00AAD5"/>
                </a:solidFill>
              </a:rPr>
              <a:t> и </a:t>
            </a:r>
            <a:r>
              <a:rPr lang="en-US" sz="2000" b="1" dirty="0" smtClean="0">
                <a:solidFill>
                  <a:srgbClr val="00AAD5"/>
                </a:solidFill>
              </a:rPr>
              <a:t>DC</a:t>
            </a:r>
            <a:r>
              <a:rPr lang="ru-RU" sz="2000" b="1" dirty="0" smtClean="0">
                <a:solidFill>
                  <a:srgbClr val="00AAD5"/>
                </a:solidFill>
              </a:rPr>
              <a:t>++ </a:t>
            </a: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179512" y="1340768"/>
            <a:ext cx="496855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Последовательное скачивание файлов</a:t>
            </a:r>
            <a:endParaRPr lang="en-US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Возможность переходов по </a:t>
            </a:r>
            <a:r>
              <a:rPr lang="ru-RU" dirty="0" err="1" smtClean="0">
                <a:cs typeface="Arial" charset="0"/>
              </a:rPr>
              <a:t>контенту</a:t>
            </a:r>
            <a:r>
              <a:rPr lang="ru-RU" dirty="0" smtClean="0">
                <a:cs typeface="Arial" charset="0"/>
              </a:rPr>
              <a:t> в процессе просмотра без необходимости скачивания всего файла</a:t>
            </a:r>
            <a:endParaRPr lang="ru-RU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Быстрый старт начала просмотра </a:t>
            </a:r>
            <a:r>
              <a:rPr lang="ru-RU" dirty="0" err="1" smtClean="0">
                <a:cs typeface="Arial" charset="0"/>
              </a:rPr>
              <a:t>контента</a:t>
            </a:r>
            <a:endParaRPr lang="ru-RU" dirty="0">
              <a:cs typeface="Arial" charset="0"/>
            </a:endParaRPr>
          </a:p>
          <a:p>
            <a:pPr marL="358775" indent="-342900">
              <a:spcAft>
                <a:spcPct val="200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Просмотр  непосредственно с устройства без использования внешних накопителей</a:t>
            </a:r>
            <a:endParaRPr lang="ru-RU" dirty="0">
              <a:cs typeface="Arial" charset="0"/>
            </a:endParaRPr>
          </a:p>
        </p:txBody>
      </p:sp>
      <p:pic>
        <p:nvPicPr>
          <p:cNvPr id="11" name="Рисунок 10" descr="dc++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3429000"/>
            <a:ext cx="5655465" cy="3024336"/>
          </a:xfrm>
          <a:prstGeom prst="rect">
            <a:avLst/>
          </a:prstGeom>
        </p:spPr>
      </p:pic>
      <p:pic>
        <p:nvPicPr>
          <p:cNvPr id="8" name="Рисунок 7" descr="bitttorren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556792"/>
            <a:ext cx="1616730" cy="1616730"/>
          </a:xfrm>
          <a:prstGeom prst="rect">
            <a:avLst/>
          </a:prstGeom>
        </p:spPr>
      </p:pic>
      <p:pic>
        <p:nvPicPr>
          <p:cNvPr id="9" name="Рисунок 8" descr="DC_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96752"/>
            <a:ext cx="1440160" cy="1440160"/>
          </a:xfrm>
          <a:prstGeom prst="rect">
            <a:avLst/>
          </a:prstGeom>
        </p:spPr>
      </p:pic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0374" y="620713"/>
            <a:ext cx="79832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Реализация удобного для пользователя интерфейса выбора </a:t>
            </a:r>
            <a:r>
              <a:rPr lang="ru-RU" sz="2000" b="1" dirty="0" err="1" smtClean="0">
                <a:solidFill>
                  <a:srgbClr val="00AAD5"/>
                </a:solidFill>
                <a:latin typeface="+mn-lt"/>
              </a:rPr>
              <a:t>контента</a:t>
            </a:r>
            <a:endParaRPr lang="ru-RU" sz="2000" b="1" dirty="0" smtClean="0">
              <a:solidFill>
                <a:srgbClr val="00AAD5"/>
              </a:solidFill>
              <a:latin typeface="+mn-lt"/>
            </a:endParaRP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sp>
        <p:nvSpPr>
          <p:cNvPr id="7174" name="Прямоугольник 5"/>
          <p:cNvSpPr>
            <a:spLocks noChangeArrowheads="1"/>
          </p:cNvSpPr>
          <p:nvPr/>
        </p:nvSpPr>
        <p:spPr bwMode="auto">
          <a:xfrm>
            <a:off x="5000628" y="1087639"/>
            <a:ext cx="3816424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Визуализация афиши на приставке</a:t>
            </a:r>
            <a:endParaRPr lang="en-US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ru-RU" dirty="0" smtClean="0">
                <a:cs typeface="Arial" charset="0"/>
              </a:rPr>
              <a:t>Наличие </a:t>
            </a:r>
            <a:r>
              <a:rPr lang="en-US" dirty="0" smtClean="0">
                <a:cs typeface="Arial" charset="0"/>
              </a:rPr>
              <a:t>XML-API </a:t>
            </a:r>
            <a:r>
              <a:rPr lang="ru-RU" dirty="0" smtClean="0">
                <a:cs typeface="Arial" charset="0"/>
              </a:rPr>
              <a:t>для поддержки приложения на сервере провайдера</a:t>
            </a:r>
            <a:r>
              <a:rPr lang="ru-RU" dirty="0">
                <a:cs typeface="Arial" charset="0"/>
              </a:rPr>
              <a:t> </a:t>
            </a:r>
            <a:endParaRPr lang="ru-RU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tx1"/>
              </a:buClr>
              <a:buSzPct val="150000"/>
              <a:buFont typeface="Arial" pitchFamily="34" charset="0"/>
              <a:buChar char="•"/>
            </a:pPr>
            <a:r>
              <a:rPr lang="en-US" dirty="0" smtClean="0">
                <a:cs typeface="Arial" charset="0"/>
              </a:rPr>
              <a:t>SDK </a:t>
            </a:r>
            <a:r>
              <a:rPr lang="ru-RU" dirty="0" smtClean="0">
                <a:cs typeface="Arial" charset="0"/>
              </a:rPr>
              <a:t>для разработки разнообразных приложений</a:t>
            </a:r>
            <a:endParaRPr lang="ru-RU" dirty="0" smtClean="0"/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endParaRPr lang="ru-RU" dirty="0">
              <a:cs typeface="Arial" charset="0"/>
            </a:endParaRPr>
          </a:p>
        </p:txBody>
      </p:sp>
      <p:pic>
        <p:nvPicPr>
          <p:cNvPr id="12" name="Рисунок 11" descr="р2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429000"/>
            <a:ext cx="5832648" cy="3035789"/>
          </a:xfrm>
          <a:prstGeom prst="rect">
            <a:avLst/>
          </a:prstGeom>
        </p:spPr>
      </p:pic>
      <p:pic>
        <p:nvPicPr>
          <p:cNvPr id="6" name="Рисунок 5" descr="0125_111809_HDMI_1080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016732"/>
            <a:ext cx="4032448" cy="2268252"/>
          </a:xfrm>
          <a:prstGeom prst="rect">
            <a:avLst/>
          </a:prstGeom>
        </p:spPr>
      </p:pic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алендарь.png"/>
          <p:cNvPicPr>
            <a:picLocks noChangeAspect="1"/>
          </p:cNvPicPr>
          <p:nvPr/>
        </p:nvPicPr>
        <p:blipFill>
          <a:blip r:embed="rId2" cstate="print">
            <a:lum bright="30000"/>
          </a:blip>
          <a:stretch>
            <a:fillRect/>
          </a:stretch>
        </p:blipFill>
        <p:spPr>
          <a:xfrm>
            <a:off x="2555776" y="1556792"/>
            <a:ext cx="6408712" cy="5114863"/>
          </a:xfrm>
          <a:prstGeom prst="rect">
            <a:avLst/>
          </a:prstGeom>
        </p:spPr>
      </p:pic>
      <p:pic>
        <p:nvPicPr>
          <p:cNvPr id="28" name="Рисунок 27" descr="ivi_ru-iph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336" y="3356992"/>
            <a:ext cx="1344149" cy="100811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9512" y="1628800"/>
            <a:ext cx="2736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ru-RU" dirty="0" err="1" smtClean="0">
                <a:cs typeface="Arial" charset="0"/>
              </a:rPr>
              <a:t>Медиацентр</a:t>
            </a:r>
            <a:r>
              <a:rPr lang="ru-RU" dirty="0" smtClean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NV </a:t>
            </a:r>
            <a:r>
              <a:rPr lang="ru-RU" dirty="0" smtClean="0">
                <a:cs typeface="Arial" charset="0"/>
              </a:rPr>
              <a:t>обеспечивает доступ абонентов к лидирующим сервисам </a:t>
            </a:r>
            <a:r>
              <a:rPr lang="en-US" dirty="0" smtClean="0">
                <a:cs typeface="Arial" charset="0"/>
              </a:rPr>
              <a:t>OTT </a:t>
            </a:r>
            <a:r>
              <a:rPr lang="ru-RU" dirty="0" smtClean="0">
                <a:cs typeface="Arial" charset="0"/>
              </a:rPr>
              <a:t>и </a:t>
            </a:r>
            <a:r>
              <a:rPr lang="en-US" dirty="0" err="1" smtClean="0">
                <a:cs typeface="Arial" charset="0"/>
              </a:rPr>
              <a:t>VoD</a:t>
            </a:r>
            <a:endParaRPr lang="ru-RU" dirty="0" smtClean="0">
              <a:cs typeface="Arial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  <a:buSzPct val="150000"/>
            </a:pPr>
            <a:endParaRPr lang="ru-RU" dirty="0" smtClean="0">
              <a:cs typeface="Arial" charset="0"/>
            </a:endParaRPr>
          </a:p>
          <a:p>
            <a:pPr>
              <a:spcAft>
                <a:spcPts val="1200"/>
              </a:spcAft>
              <a:buClr>
                <a:schemeClr val="accent1"/>
              </a:buClr>
              <a:buSzPct val="150000"/>
            </a:pPr>
            <a:r>
              <a:rPr lang="ru-RU" dirty="0" smtClean="0">
                <a:cs typeface="Arial" charset="0"/>
              </a:rPr>
              <a:t>Позволяет в кратчайшие сроки развернуть полностью управляемую стандартизированную инфраструктуру</a:t>
            </a:r>
          </a:p>
          <a:p>
            <a:pPr>
              <a:spcAft>
                <a:spcPts val="1200"/>
              </a:spcAft>
              <a:buClr>
                <a:schemeClr val="accent1"/>
              </a:buClr>
              <a:buSzPct val="150000"/>
            </a:pPr>
            <a:endParaRPr lang="ru-RU" dirty="0" smtClean="0">
              <a:cs typeface="Arial" charset="0"/>
            </a:endParaRPr>
          </a:p>
        </p:txBody>
      </p:sp>
      <p:pic>
        <p:nvPicPr>
          <p:cNvPr id="29" name="Рисунок 28" descr="pic_s_31713405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5445224"/>
            <a:ext cx="1008111" cy="267149"/>
          </a:xfrm>
          <a:prstGeom prst="rect">
            <a:avLst/>
          </a:prstGeom>
        </p:spPr>
      </p:pic>
      <p:pic>
        <p:nvPicPr>
          <p:cNvPr id="11" name="Рисунок 8" descr="logo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132856"/>
            <a:ext cx="1116632" cy="35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8" descr="ares-logo_180x106 (1)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645024"/>
            <a:ext cx="1116632" cy="65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iptvportal_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2204864"/>
            <a:ext cx="1074590" cy="36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7" descr="verimatrix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3808" y="3429000"/>
            <a:ext cx="1836712" cy="7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SecureMedia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3789040"/>
            <a:ext cx="1080120" cy="307929"/>
          </a:xfrm>
          <a:prstGeom prst="rect">
            <a:avLst/>
          </a:prstGeom>
        </p:spPr>
      </p:pic>
      <p:pic>
        <p:nvPicPr>
          <p:cNvPr id="17" name="Рисунок 16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84168" y="1628800"/>
            <a:ext cx="1330559" cy="1439006"/>
          </a:xfrm>
          <a:prstGeom prst="rect">
            <a:avLst/>
          </a:prstGeom>
        </p:spPr>
      </p:pic>
      <p:pic>
        <p:nvPicPr>
          <p:cNvPr id="18" name="Рисунок 17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96336" y="1556792"/>
            <a:ext cx="1330559" cy="1439006"/>
          </a:xfrm>
          <a:prstGeom prst="rect">
            <a:avLst/>
          </a:prstGeom>
        </p:spPr>
      </p:pic>
      <p:pic>
        <p:nvPicPr>
          <p:cNvPr id="20" name="Рисунок 19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59832" y="3068960"/>
            <a:ext cx="1330559" cy="1439006"/>
          </a:xfrm>
          <a:prstGeom prst="rect">
            <a:avLst/>
          </a:prstGeom>
        </p:spPr>
      </p:pic>
      <p:pic>
        <p:nvPicPr>
          <p:cNvPr id="21" name="Рисунок 20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0" y="3212976"/>
            <a:ext cx="1330559" cy="1439006"/>
          </a:xfrm>
          <a:prstGeom prst="rect">
            <a:avLst/>
          </a:prstGeom>
        </p:spPr>
      </p:pic>
      <p:pic>
        <p:nvPicPr>
          <p:cNvPr id="22" name="Рисунок 21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84168" y="3140968"/>
            <a:ext cx="1330559" cy="1439006"/>
          </a:xfrm>
          <a:prstGeom prst="rect">
            <a:avLst/>
          </a:prstGeom>
        </p:spPr>
      </p:pic>
      <p:pic>
        <p:nvPicPr>
          <p:cNvPr id="9" name="Рисунок 8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59832" y="1628800"/>
            <a:ext cx="1330559" cy="1439006"/>
          </a:xfrm>
          <a:prstGeom prst="rect">
            <a:avLst/>
          </a:prstGeom>
        </p:spPr>
      </p:pic>
      <p:pic>
        <p:nvPicPr>
          <p:cNvPr id="10" name="Рисунок 7" descr="logo_netris_transparant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59832" y="2204864"/>
            <a:ext cx="1296144" cy="24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0" descr="logo-2.gif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68344" y="2060848"/>
            <a:ext cx="123409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96336" y="3140968"/>
            <a:ext cx="1331626" cy="1440160"/>
          </a:xfrm>
          <a:prstGeom prst="rect">
            <a:avLst/>
          </a:prstGeom>
        </p:spPr>
      </p:pic>
      <p:pic>
        <p:nvPicPr>
          <p:cNvPr id="24" name="Рисунок 23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03848" y="4797152"/>
            <a:ext cx="1330559" cy="1439006"/>
          </a:xfrm>
          <a:prstGeom prst="rect">
            <a:avLst/>
          </a:prstGeom>
        </p:spPr>
      </p:pic>
      <p:pic>
        <p:nvPicPr>
          <p:cNvPr id="26" name="Рисунок 25" descr="OpKL5e7evpA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72199" y="5229199"/>
            <a:ext cx="720080" cy="72008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020271" y="5013175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</a:t>
            </a:r>
            <a:endParaRPr lang="ru-RU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251520" y="6381328"/>
            <a:ext cx="2003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r>
              <a:rPr lang="ru-RU" dirty="0" smtClean="0"/>
              <a:t> </a:t>
            </a:r>
            <a:r>
              <a:rPr lang="ru-RU" sz="1200" dirty="0" smtClean="0"/>
              <a:t>В процессе интеграции</a:t>
            </a:r>
            <a:endParaRPr lang="ru-RU" sz="12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3489827" y="620713"/>
            <a:ext cx="21643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+mn-lt"/>
              </a:rPr>
              <a:t>Наши интеграции</a:t>
            </a: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pic>
        <p:nvPicPr>
          <p:cNvPr id="35" name="Рисунок 34" descr="000866547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788024" y="5301208"/>
            <a:ext cx="1096516" cy="548258"/>
          </a:xfrm>
          <a:prstGeom prst="rect">
            <a:avLst/>
          </a:prstGeom>
        </p:spPr>
      </p:pic>
      <p:pic>
        <p:nvPicPr>
          <p:cNvPr id="34" name="Рисунок 33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44008" y="4797152"/>
            <a:ext cx="1330559" cy="1439006"/>
          </a:xfrm>
          <a:prstGeom prst="rect">
            <a:avLst/>
          </a:prstGeom>
        </p:spPr>
      </p:pic>
      <p:sp>
        <p:nvSpPr>
          <p:cNvPr id="37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NV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7" name="Рисунок 6" descr="выделк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9992" y="1556792"/>
            <a:ext cx="1330559" cy="1439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ru-RU" sz="1600" b="1" dirty="0">
                <a:solidFill>
                  <a:srgbClr val="D9D9D9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NV/Linux</a:t>
            </a:r>
            <a:r>
              <a:rPr lang="en-US" sz="1600" b="1" dirty="0" smtClean="0">
                <a:solidFill>
                  <a:srgbClr val="D9D9D9"/>
                </a:solidFill>
                <a:latin typeface="Calibri" pitchFamily="34" charset="0"/>
              </a:rPr>
              <a:t> </a:t>
            </a:r>
            <a:endParaRPr lang="ru-RU" sz="1600" b="1" dirty="0">
              <a:solidFill>
                <a:srgbClr val="D9D9D9"/>
              </a:solidFill>
              <a:latin typeface="Calibri" pitchFamily="34" charset="0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3261868" y="619125"/>
            <a:ext cx="26202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err="1">
                <a:solidFill>
                  <a:srgbClr val="00B0F0"/>
                </a:solidFill>
                <a:latin typeface="Calibri" pitchFamily="34" charset="0"/>
              </a:rPr>
              <a:t>Медиацентры</a:t>
            </a:r>
            <a:r>
              <a:rPr lang="ru-RU" sz="2000" b="1" dirty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NV</a:t>
            </a:r>
            <a:r>
              <a:rPr lang="ru-RU" sz="2000" b="1" dirty="0" smtClean="0">
                <a:solidFill>
                  <a:srgbClr val="00B0F0"/>
                </a:solidFill>
                <a:latin typeface="Calibri" pitchFamily="34" charset="0"/>
              </a:rPr>
              <a:t>-100</a:t>
            </a:r>
            <a:endParaRPr lang="ru-RU" sz="20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51520" y="1556792"/>
            <a:ext cx="3313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rgbClr val="00B0F0"/>
                </a:solidFill>
                <a:latin typeface="+mn-lt"/>
              </a:rPr>
              <a:t>Услуги</a:t>
            </a:r>
          </a:p>
        </p:txBody>
      </p:sp>
      <p:sp>
        <p:nvSpPr>
          <p:cNvPr id="5128" name="Прямоугольник 16"/>
          <p:cNvSpPr>
            <a:spLocks noChangeArrowheads="1"/>
          </p:cNvSpPr>
          <p:nvPr/>
        </p:nvSpPr>
        <p:spPr bwMode="auto">
          <a:xfrm>
            <a:off x="323528" y="2060848"/>
            <a:ext cx="424815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Arial" charset="0"/>
              </a:rPr>
              <a:t>IP</a:t>
            </a:r>
            <a:r>
              <a:rPr lang="en-US" sz="1400" dirty="0">
                <a:latin typeface="+mj-lt"/>
                <a:cs typeface="Arial" charset="0"/>
              </a:rPr>
              <a:t>TV</a:t>
            </a:r>
            <a:r>
              <a:rPr lang="ru-RU" sz="1400" dirty="0">
                <a:latin typeface="+mj-lt"/>
                <a:cs typeface="Arial" charset="0"/>
              </a:rPr>
              <a:t> высокой </a:t>
            </a:r>
            <a:r>
              <a:rPr lang="ru-RU" sz="1400" dirty="0" smtClean="0">
                <a:latin typeface="+mj-lt"/>
                <a:cs typeface="Arial" charset="0"/>
              </a:rPr>
              <a:t>четкости, видео </a:t>
            </a:r>
            <a:r>
              <a:rPr lang="ru-RU" sz="1400" dirty="0">
                <a:latin typeface="+mj-lt"/>
                <a:cs typeface="Arial" charset="0"/>
              </a:rPr>
              <a:t>по запросу (</a:t>
            </a:r>
            <a:r>
              <a:rPr lang="ru-RU" sz="1400" dirty="0" err="1">
                <a:latin typeface="+mj-lt"/>
                <a:cs typeface="Arial" charset="0"/>
              </a:rPr>
              <a:t>VoD</a:t>
            </a:r>
            <a:r>
              <a:rPr lang="ru-RU" sz="1400" dirty="0" smtClean="0">
                <a:latin typeface="+mj-lt"/>
                <a:cs typeface="Arial" charset="0"/>
              </a:rPr>
              <a:t>), запись </a:t>
            </a:r>
            <a:r>
              <a:rPr lang="ru-RU" sz="1400" dirty="0" err="1">
                <a:latin typeface="+mj-lt"/>
                <a:cs typeface="Arial" charset="0"/>
              </a:rPr>
              <a:t>ТВ-программ</a:t>
            </a:r>
            <a:r>
              <a:rPr lang="en-US" sz="1400" dirty="0">
                <a:latin typeface="+mj-lt"/>
                <a:cs typeface="Arial" charset="0"/>
              </a:rPr>
              <a:t> </a:t>
            </a:r>
            <a:r>
              <a:rPr lang="ru-RU" sz="1400" dirty="0">
                <a:latin typeface="+mj-lt"/>
                <a:cs typeface="Arial" charset="0"/>
              </a:rPr>
              <a:t>(</a:t>
            </a:r>
            <a:r>
              <a:rPr lang="en-US" sz="1400" dirty="0">
                <a:latin typeface="+mj-lt"/>
                <a:cs typeface="Arial" charset="0"/>
              </a:rPr>
              <a:t>PVR</a:t>
            </a:r>
            <a:r>
              <a:rPr lang="ru-RU" sz="1400" dirty="0">
                <a:latin typeface="+mj-lt"/>
                <a:cs typeface="Arial" charset="0"/>
              </a:rPr>
              <a:t>)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Arial" charset="0"/>
              </a:rPr>
              <a:t>Домашний </a:t>
            </a:r>
            <a:r>
              <a:rPr lang="en-US" sz="1400" dirty="0">
                <a:latin typeface="+mj-lt"/>
                <a:cs typeface="Arial" charset="0"/>
              </a:rPr>
              <a:t>Full </a:t>
            </a:r>
            <a:r>
              <a:rPr lang="ru-RU" sz="1400" dirty="0">
                <a:latin typeface="+mj-lt"/>
                <a:cs typeface="Arial" charset="0"/>
              </a:rPr>
              <a:t>HD </a:t>
            </a:r>
            <a:r>
              <a:rPr lang="en-US" sz="1400" dirty="0">
                <a:latin typeface="+mj-lt"/>
                <a:cs typeface="Arial" charset="0"/>
              </a:rPr>
              <a:t>(1080p) </a:t>
            </a:r>
            <a:r>
              <a:rPr lang="ru-RU" sz="1400" dirty="0" err="1">
                <a:latin typeface="+mj-lt"/>
                <a:cs typeface="Arial" charset="0"/>
              </a:rPr>
              <a:t>медиаплеер</a:t>
            </a:r>
            <a:r>
              <a:rPr lang="en-US" sz="1400" dirty="0">
                <a:latin typeface="+mj-lt"/>
                <a:cs typeface="Arial" charset="0"/>
              </a:rPr>
              <a:t>: </a:t>
            </a:r>
            <a:r>
              <a:rPr lang="ru-RU" sz="1400" dirty="0">
                <a:latin typeface="+mj-lt"/>
                <a:cs typeface="Arial" charset="0"/>
              </a:rPr>
              <a:t>расширенный набор поддерживаемых кодеков и контейнеров, в том числе: M2TS, </a:t>
            </a:r>
            <a:r>
              <a:rPr lang="ru-RU" sz="1400" dirty="0" smtClean="0">
                <a:latin typeface="+mj-lt"/>
                <a:cs typeface="Arial" charset="0"/>
              </a:rPr>
              <a:t>MKV, MPEG-4.10/H.264</a:t>
            </a:r>
            <a:endParaRPr lang="ru-RU" sz="1400" dirty="0">
              <a:latin typeface="+mj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Arial" charset="0"/>
              </a:rPr>
              <a:t>Уникальная услуга </a:t>
            </a:r>
            <a:r>
              <a:rPr lang="en-US" sz="1400" dirty="0">
                <a:latin typeface="+mj-lt"/>
                <a:cs typeface="Arial" charset="0"/>
              </a:rPr>
              <a:t>Peer-to-Peer TV </a:t>
            </a:r>
            <a:r>
              <a:rPr lang="ru-RU" sz="1400" dirty="0">
                <a:latin typeface="+mj-lt"/>
                <a:cs typeface="Arial" charset="0"/>
              </a:rPr>
              <a:t>(трансляция </a:t>
            </a:r>
            <a:r>
              <a:rPr lang="ru-RU" sz="1400" dirty="0" err="1">
                <a:latin typeface="+mj-lt"/>
                <a:cs typeface="Arial" charset="0"/>
              </a:rPr>
              <a:t>контента</a:t>
            </a:r>
            <a:r>
              <a:rPr lang="en-US" sz="1400" dirty="0">
                <a:latin typeface="+mj-lt"/>
                <a:cs typeface="Arial" charset="0"/>
              </a:rPr>
              <a:t> </a:t>
            </a:r>
            <a:r>
              <a:rPr lang="ru-RU" sz="1400" dirty="0">
                <a:latin typeface="+mj-lt"/>
                <a:cs typeface="Arial" charset="0"/>
              </a:rPr>
              <a:t>с использованием протоколов </a:t>
            </a:r>
            <a:r>
              <a:rPr lang="en-US" sz="1400" dirty="0">
                <a:latin typeface="+mj-lt"/>
                <a:cs typeface="Arial" charset="0"/>
              </a:rPr>
              <a:t>Torrent, DC++</a:t>
            </a:r>
            <a:r>
              <a:rPr lang="ru-RU" sz="1400" dirty="0">
                <a:latin typeface="+mj-lt"/>
                <a:cs typeface="Arial" charset="0"/>
              </a:rPr>
              <a:t>)</a:t>
            </a:r>
            <a:endParaRPr lang="en-US" sz="1400" dirty="0">
              <a:latin typeface="+mj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Arial" charset="0"/>
              </a:rPr>
              <a:t>Поддержка </a:t>
            </a:r>
            <a:r>
              <a:rPr lang="en-US" sz="1400" dirty="0">
                <a:latin typeface="+mj-lt"/>
                <a:cs typeface="Arial" charset="0"/>
              </a:rPr>
              <a:t>middleware </a:t>
            </a:r>
            <a:r>
              <a:rPr lang="en-US" sz="1400" dirty="0" err="1">
                <a:latin typeface="+mj-lt"/>
                <a:cs typeface="Arial" charset="0"/>
              </a:rPr>
              <a:t>Netris</a:t>
            </a:r>
            <a:r>
              <a:rPr lang="en-US" sz="1400" dirty="0">
                <a:latin typeface="+mj-lt"/>
                <a:cs typeface="Arial" charset="0"/>
              </a:rPr>
              <a:t>, </a:t>
            </a:r>
            <a:r>
              <a:rPr lang="ru-RU" sz="1400" dirty="0" err="1">
                <a:latin typeface="+mj-lt"/>
                <a:cs typeface="Arial" charset="0"/>
              </a:rPr>
              <a:t>МедиаАльянс</a:t>
            </a:r>
            <a:r>
              <a:rPr lang="ru-RU" sz="1400" dirty="0">
                <a:latin typeface="+mj-lt"/>
                <a:cs typeface="Arial" charset="0"/>
              </a:rPr>
              <a:t>, </a:t>
            </a:r>
            <a:r>
              <a:rPr lang="en-US" sz="1400" dirty="0">
                <a:latin typeface="+mj-lt"/>
                <a:cs typeface="Arial" charset="0"/>
              </a:rPr>
              <a:t>OFT </a:t>
            </a:r>
            <a:r>
              <a:rPr lang="en-US" sz="1400" dirty="0" smtClean="0">
                <a:latin typeface="+mj-lt"/>
                <a:cs typeface="Arial" charset="0"/>
              </a:rPr>
              <a:t>Media, IPTV Portal</a:t>
            </a:r>
            <a:endParaRPr lang="en-US" sz="1400" dirty="0">
              <a:latin typeface="+mj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>
                <a:latin typeface="+mj-lt"/>
                <a:cs typeface="Arial" charset="0"/>
              </a:rPr>
              <a:t>Предоставление </a:t>
            </a:r>
            <a:r>
              <a:rPr lang="en-US" sz="1400" dirty="0">
                <a:latin typeface="+mj-lt"/>
                <a:cs typeface="Arial" charset="0"/>
              </a:rPr>
              <a:t>JavaScript </a:t>
            </a:r>
            <a:r>
              <a:rPr lang="ru-RU" sz="1400" dirty="0">
                <a:latin typeface="+mj-lt"/>
                <a:cs typeface="Arial" charset="0"/>
              </a:rPr>
              <a:t>или </a:t>
            </a:r>
            <a:r>
              <a:rPr lang="en-US" sz="1400" dirty="0">
                <a:latin typeface="+mj-lt"/>
                <a:cs typeface="Arial" charset="0"/>
              </a:rPr>
              <a:t>C++ (QT)</a:t>
            </a:r>
            <a:r>
              <a:rPr lang="ru-RU" sz="1400" dirty="0">
                <a:latin typeface="+mj-lt"/>
                <a:cs typeface="Arial" charset="0"/>
              </a:rPr>
              <a:t> </a:t>
            </a:r>
            <a:r>
              <a:rPr lang="en-US" sz="1400" dirty="0">
                <a:latin typeface="+mj-lt"/>
                <a:cs typeface="Arial" charset="0"/>
              </a:rPr>
              <a:t>API</a:t>
            </a:r>
            <a:endParaRPr lang="ru-RU" sz="1400" dirty="0">
              <a:latin typeface="+mj-lt"/>
              <a:cs typeface="Arial" charset="0"/>
            </a:endParaRPr>
          </a:p>
          <a:p>
            <a:pPr marL="358775" indent="-342900">
              <a:buFont typeface="Arial" charset="0"/>
              <a:buChar char="•"/>
            </a:pPr>
            <a:endParaRPr lang="ru-RU" sz="1400" b="1" dirty="0">
              <a:latin typeface="Calibri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572000" y="2924944"/>
            <a:ext cx="4714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rgbClr val="00B0F0"/>
                </a:solidFill>
                <a:latin typeface="+mn-lt"/>
              </a:rPr>
              <a:t>Аппаратная платформа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499992" y="3356992"/>
            <a:ext cx="417512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1400" dirty="0">
                <a:latin typeface="+mj-lt"/>
                <a:cs typeface="Arial" pitchFamily="34" charset="0"/>
              </a:rPr>
              <a:t>Высокопроизводительный чип</a:t>
            </a:r>
            <a:r>
              <a:rPr lang="en-US" sz="1400" dirty="0">
                <a:latin typeface="+mj-lt"/>
                <a:cs typeface="Arial" pitchFamily="34" charset="0"/>
              </a:rPr>
              <a:t> </a:t>
            </a:r>
            <a:br>
              <a:rPr lang="en-US" sz="1400" dirty="0">
                <a:latin typeface="+mj-lt"/>
                <a:cs typeface="Arial" pitchFamily="34" charset="0"/>
              </a:rPr>
            </a:br>
            <a:r>
              <a:rPr lang="en-US" sz="1400" b="1" dirty="0">
                <a:solidFill>
                  <a:srgbClr val="00B0F0"/>
                </a:solidFill>
                <a:latin typeface="+mj-lt"/>
              </a:rPr>
              <a:t>Sigma </a:t>
            </a:r>
            <a:r>
              <a:rPr lang="en-US" sz="1400" b="1" dirty="0" smtClean="0">
                <a:solidFill>
                  <a:srgbClr val="00B0F0"/>
                </a:solidFill>
                <a:latin typeface="+mj-lt"/>
              </a:rPr>
              <a:t>Designs</a:t>
            </a:r>
            <a:endParaRPr lang="ru-RU" sz="1400" b="1" dirty="0">
              <a:solidFill>
                <a:srgbClr val="00B0F0"/>
              </a:solidFill>
              <a:latin typeface="+mj-lt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1400" b="1" dirty="0">
                <a:solidFill>
                  <a:srgbClr val="00B0F0"/>
                </a:solidFill>
                <a:latin typeface="+mj-lt"/>
              </a:rPr>
              <a:t>512 Мб </a:t>
            </a:r>
            <a:r>
              <a:rPr lang="ru-RU" sz="1400" dirty="0">
                <a:latin typeface="+mj-lt"/>
                <a:cs typeface="Arial" pitchFamily="34" charset="0"/>
              </a:rPr>
              <a:t>оперативной памяти</a:t>
            </a:r>
            <a:r>
              <a:rPr lang="en-US" sz="1400" dirty="0">
                <a:latin typeface="+mj-lt"/>
                <a:cs typeface="Arial" pitchFamily="34" charset="0"/>
              </a:rPr>
              <a:t> (</a:t>
            </a:r>
            <a:r>
              <a:rPr lang="ru-RU" sz="1400" dirty="0">
                <a:latin typeface="+mj-lt"/>
                <a:cs typeface="Arial" pitchFamily="34" charset="0"/>
              </a:rPr>
              <a:t>не имеет аналогов в своей ценовой категории)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1400" dirty="0">
                <a:latin typeface="+mj-lt"/>
                <a:cs typeface="Arial" pitchFamily="34" charset="0"/>
              </a:rPr>
              <a:t>Технология резервирования, обеспечивающая возможность восстановления работоспособности устройства после ошибочных действий пользователя </a:t>
            </a:r>
            <a:endParaRPr lang="en-US" sz="1400" dirty="0">
              <a:latin typeface="+mj-lt"/>
              <a:cs typeface="Arial" pitchFamily="34" charset="0"/>
            </a:endParaRPr>
          </a:p>
          <a:p>
            <a:pPr marL="358775" indent="-342900">
              <a:spcAft>
                <a:spcPct val="20000"/>
              </a:spcAft>
              <a:buFont typeface="Arial" charset="0"/>
              <a:buChar char="•"/>
              <a:defRPr/>
            </a:pPr>
            <a:endParaRPr lang="ru-RU" sz="1400" b="1" dirty="0">
              <a:latin typeface="Calibri" pitchFamily="34" charset="0"/>
            </a:endParaRPr>
          </a:p>
        </p:txBody>
      </p:sp>
      <p:pic>
        <p:nvPicPr>
          <p:cNvPr id="21" name="Рисунок 20" descr="ea457adccaa9e569cff05de9b4f3b04d_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124744"/>
            <a:ext cx="3828423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ru-RU" sz="1600" b="1" dirty="0">
                <a:solidFill>
                  <a:srgbClr val="D9D9D9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NV/Android</a:t>
            </a:r>
            <a:endParaRPr lang="ru-RU" sz="1600" b="1" dirty="0">
              <a:solidFill>
                <a:srgbClr val="D9D9D9"/>
              </a:solidFill>
              <a:latin typeface="Calibri" pitchFamily="34" charset="0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1800298" y="620688"/>
            <a:ext cx="53998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latin typeface="Calibri" pitchFamily="34" charset="0"/>
              </a:rPr>
              <a:t>Перспективное решение - </a:t>
            </a:r>
            <a:r>
              <a:rPr lang="ru-RU" sz="2000" b="1" dirty="0" err="1" smtClean="0">
                <a:solidFill>
                  <a:srgbClr val="00B0F0"/>
                </a:solidFill>
                <a:latin typeface="Calibri" pitchFamily="34" charset="0"/>
              </a:rPr>
              <a:t>Медиацентр</a:t>
            </a:r>
            <a:r>
              <a:rPr lang="ru-RU" sz="2000" b="1" dirty="0" smtClean="0"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NV</a:t>
            </a:r>
            <a:r>
              <a:rPr lang="ru-RU" sz="2000" b="1" dirty="0" smtClean="0">
                <a:solidFill>
                  <a:srgbClr val="00B0F0"/>
                </a:solidFill>
                <a:latin typeface="Calibri" pitchFamily="34" charset="0"/>
              </a:rPr>
              <a:t>-31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2</a:t>
            </a:r>
            <a:endParaRPr lang="ru-RU" sz="2000" b="1" dirty="0">
              <a:solidFill>
                <a:srgbClr val="00B0F0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3528" y="1052736"/>
            <a:ext cx="3313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rgbClr val="00B0F0"/>
                </a:solidFill>
                <a:latin typeface="+mn-lt"/>
              </a:rPr>
              <a:t>Услуги</a:t>
            </a:r>
          </a:p>
        </p:txBody>
      </p:sp>
      <p:sp>
        <p:nvSpPr>
          <p:cNvPr id="5128" name="Прямоугольник 16"/>
          <p:cNvSpPr>
            <a:spLocks noChangeArrowheads="1"/>
          </p:cNvSpPr>
          <p:nvPr/>
        </p:nvSpPr>
        <p:spPr bwMode="auto">
          <a:xfrm>
            <a:off x="323528" y="1412776"/>
            <a:ext cx="4248472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>
                <a:cs typeface="Arial" charset="0"/>
              </a:rPr>
              <a:t>IP</a:t>
            </a:r>
            <a:r>
              <a:rPr lang="en-US" sz="1200" dirty="0">
                <a:cs typeface="Arial" charset="0"/>
              </a:rPr>
              <a:t>TV</a:t>
            </a:r>
            <a:r>
              <a:rPr lang="ru-RU" sz="1200" dirty="0">
                <a:cs typeface="Arial" charset="0"/>
              </a:rPr>
              <a:t> высокой четкости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Домашний </a:t>
            </a:r>
            <a:r>
              <a:rPr lang="en-US" sz="1200" dirty="0">
                <a:cs typeface="Arial" charset="0"/>
              </a:rPr>
              <a:t>Full </a:t>
            </a:r>
            <a:r>
              <a:rPr lang="ru-RU" sz="1200" dirty="0">
                <a:cs typeface="Arial" charset="0"/>
              </a:rPr>
              <a:t>HD </a:t>
            </a:r>
            <a:r>
              <a:rPr lang="en-US" sz="1200" dirty="0">
                <a:cs typeface="Arial" charset="0"/>
              </a:rPr>
              <a:t>(1080p) </a:t>
            </a:r>
            <a:r>
              <a:rPr lang="ru-RU" sz="1200" dirty="0" err="1">
                <a:cs typeface="Arial" charset="0"/>
              </a:rPr>
              <a:t>медиаплеер</a:t>
            </a:r>
            <a:r>
              <a:rPr lang="en-US" sz="1200" dirty="0">
                <a:cs typeface="Arial" charset="0"/>
              </a:rPr>
              <a:t>: </a:t>
            </a:r>
            <a:r>
              <a:rPr lang="ru-RU" sz="1200" dirty="0">
                <a:cs typeface="Arial" charset="0"/>
              </a:rPr>
              <a:t>расширенный набор поддерживаемых кодеков и контейнеров, в том числе: M2TS, </a:t>
            </a:r>
            <a:r>
              <a:rPr lang="ru-RU" sz="1200" dirty="0" smtClean="0">
                <a:cs typeface="Arial" charset="0"/>
              </a:rPr>
              <a:t>MKV, MPEG-4.10/H.264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ОС</a:t>
            </a:r>
            <a:r>
              <a:rPr lang="en-US" sz="1200" dirty="0" smtClean="0">
                <a:cs typeface="Arial" charset="0"/>
              </a:rPr>
              <a:t> Linux </a:t>
            </a:r>
            <a:r>
              <a:rPr lang="ru-RU" sz="1200" dirty="0" smtClean="0">
                <a:cs typeface="Arial" charset="0"/>
              </a:rPr>
              <a:t>и 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Android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 4.0</a:t>
            </a:r>
            <a:endParaRPr lang="ru-RU" sz="1400" b="1" dirty="0">
              <a:solidFill>
                <a:srgbClr val="00B0F0"/>
              </a:solidFill>
              <a:latin typeface="+mn-lt"/>
              <a:cs typeface="Arial" pitchFamily="34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Видео по запросу (</a:t>
            </a:r>
            <a:r>
              <a:rPr lang="ru-RU" sz="1200" dirty="0" err="1" smtClean="0">
                <a:cs typeface="Arial" charset="0"/>
              </a:rPr>
              <a:t>VoD</a:t>
            </a:r>
            <a:r>
              <a:rPr lang="ru-RU" sz="1200" dirty="0" smtClean="0">
                <a:cs typeface="Arial" charset="0"/>
              </a:rPr>
              <a:t>)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Поддержка сервисов </a:t>
            </a:r>
            <a:r>
              <a:rPr lang="en-US" sz="1200" dirty="0" smtClean="0">
                <a:cs typeface="Arial" charset="0"/>
              </a:rPr>
              <a:t>OTT </a:t>
            </a:r>
            <a:r>
              <a:rPr lang="ru-RU" sz="1200" dirty="0" smtClean="0">
                <a:cs typeface="Arial" charset="0"/>
              </a:rPr>
              <a:t>, таких как </a:t>
            </a:r>
            <a:r>
              <a:rPr lang="en-US" sz="1200" dirty="0" smtClean="0">
                <a:cs typeface="Arial" charset="0"/>
              </a:rPr>
              <a:t>YouTube </a:t>
            </a:r>
            <a:r>
              <a:rPr lang="ru-RU" sz="1200" dirty="0" smtClean="0">
                <a:cs typeface="Arial" charset="0"/>
              </a:rPr>
              <a:t>и </a:t>
            </a:r>
            <a:r>
              <a:rPr lang="en-US" sz="1200" dirty="0" smtClean="0">
                <a:cs typeface="Arial" charset="0"/>
              </a:rPr>
              <a:t>ivi.ru</a:t>
            </a:r>
            <a:endParaRPr lang="ru-RU" sz="1200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Уникальная </a:t>
            </a:r>
            <a:r>
              <a:rPr lang="ru-RU" sz="1200" dirty="0">
                <a:cs typeface="Arial" charset="0"/>
              </a:rPr>
              <a:t>услуга </a:t>
            </a:r>
            <a:r>
              <a:rPr lang="en-US" sz="1200" dirty="0">
                <a:cs typeface="Arial" charset="0"/>
              </a:rPr>
              <a:t>Peer-to-Peer TV </a:t>
            </a:r>
            <a:r>
              <a:rPr lang="ru-RU" sz="1200" dirty="0" smtClean="0">
                <a:cs typeface="Arial" charset="0"/>
              </a:rPr>
              <a:t>(</a:t>
            </a:r>
            <a:r>
              <a:rPr lang="ru-RU" sz="1200" dirty="0" err="1" smtClean="0">
                <a:cs typeface="Arial" charset="0"/>
              </a:rPr>
              <a:t>Онлайн</a:t>
            </a:r>
            <a:r>
              <a:rPr lang="ru-RU" sz="1200" dirty="0" smtClean="0">
                <a:cs typeface="Arial" charset="0"/>
              </a:rPr>
              <a:t> воспроизведение </a:t>
            </a:r>
            <a:r>
              <a:rPr lang="ru-RU" sz="1200" dirty="0" err="1">
                <a:cs typeface="Arial" charset="0"/>
              </a:rPr>
              <a:t>контента</a:t>
            </a:r>
            <a:r>
              <a:rPr lang="en-US" sz="1200" dirty="0">
                <a:cs typeface="Arial" charset="0"/>
              </a:rPr>
              <a:t> </a:t>
            </a:r>
            <a:r>
              <a:rPr lang="ru-RU" sz="1200" dirty="0">
                <a:cs typeface="Arial" charset="0"/>
              </a:rPr>
              <a:t>с использованием протоколов </a:t>
            </a:r>
            <a:r>
              <a:rPr lang="en-US" sz="1200" dirty="0" err="1" smtClean="0">
                <a:cs typeface="Arial" charset="0"/>
              </a:rPr>
              <a:t>BitTorrent</a:t>
            </a:r>
            <a:r>
              <a:rPr lang="en-US" sz="1200" dirty="0">
                <a:cs typeface="Arial" charset="0"/>
              </a:rPr>
              <a:t>, DC++</a:t>
            </a:r>
            <a:r>
              <a:rPr lang="ru-RU" sz="1200" dirty="0">
                <a:cs typeface="Arial" charset="0"/>
              </a:rPr>
              <a:t>)</a:t>
            </a:r>
            <a:endParaRPr lang="en-US" sz="1200" dirty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200" dirty="0" smtClean="0">
                <a:cs typeface="Arial" charset="0"/>
              </a:rPr>
              <a:t>Простой и дружественный </a:t>
            </a:r>
            <a:r>
              <a:rPr lang="en-US" sz="1200" dirty="0">
                <a:cs typeface="Arial" charset="0"/>
              </a:rPr>
              <a:t>JavaScript </a:t>
            </a:r>
            <a:r>
              <a:rPr lang="en-US" sz="1200" dirty="0" smtClean="0">
                <a:cs typeface="Arial" charset="0"/>
              </a:rPr>
              <a:t>API</a:t>
            </a:r>
            <a:endParaRPr lang="ru-RU" sz="1200" dirty="0">
              <a:cs typeface="Arial" charset="0"/>
            </a:endParaRPr>
          </a:p>
          <a:p>
            <a:pPr marL="358775" indent="-342900">
              <a:buFont typeface="Arial" charset="0"/>
              <a:buChar char="•"/>
            </a:pPr>
            <a:endParaRPr lang="ru-RU" sz="1400" b="1" dirty="0">
              <a:latin typeface="Calibri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572001" y="3356992"/>
            <a:ext cx="3456384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2563">
              <a:defRPr/>
            </a:pPr>
            <a:r>
              <a:rPr lang="ru-RU" b="1" dirty="0">
                <a:solidFill>
                  <a:srgbClr val="00B0F0"/>
                </a:solidFill>
                <a:latin typeface="+mn-lt"/>
              </a:rPr>
              <a:t>Аппаратная платформа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499992" y="3717032"/>
            <a:ext cx="4175125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Высокопроизводительный чип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</a:t>
            </a:r>
            <a:br>
              <a:rPr lang="en-US" sz="1200" dirty="0">
                <a:latin typeface="Arial" pitchFamily="34" charset="0"/>
                <a:cs typeface="Arial" pitchFamily="34" charset="0"/>
              </a:rPr>
            </a:br>
            <a:r>
              <a:rPr lang="en-US" sz="1400" b="1" dirty="0" smtClean="0">
                <a:solidFill>
                  <a:srgbClr val="00B0F0"/>
                </a:solidFill>
                <a:latin typeface="+mn-lt"/>
              </a:rPr>
              <a:t>Broadcom BCM72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41</a:t>
            </a:r>
            <a:endParaRPr lang="ru-RU" sz="1400" b="1" dirty="0">
              <a:solidFill>
                <a:srgbClr val="00B0F0"/>
              </a:solidFill>
              <a:latin typeface="+mn-lt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Host CPU 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2х750 МГц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RAM</a:t>
            </a:r>
            <a:r>
              <a:rPr lang="en-US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</a:rPr>
              <a:t>1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 Гб 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</a:rPr>
              <a:t>DDR3@1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866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МГц</a:t>
            </a:r>
            <a:endParaRPr lang="en-US" sz="1400" b="1" dirty="0" smtClean="0">
              <a:solidFill>
                <a:srgbClr val="00B0F0"/>
              </a:solidFill>
              <a:latin typeface="+mn-lt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1200" dirty="0" smtClean="0">
                <a:latin typeface="Arial" pitchFamily="34" charset="0"/>
                <a:cs typeface="Arial" pitchFamily="34" charset="0"/>
              </a:rPr>
              <a:t>Flash </a:t>
            </a:r>
            <a:r>
              <a:rPr lang="ru-RU" sz="1200" dirty="0" smtClean="0">
                <a:latin typeface="Arial" pitchFamily="34" charset="0"/>
                <a:cs typeface="Arial" pitchFamily="34" charset="0"/>
              </a:rPr>
              <a:t>память</a:t>
            </a:r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</a:rPr>
              <a:t>2 Гб 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</a:rPr>
              <a:t>NAND</a:t>
            </a:r>
            <a:endParaRPr lang="ru-RU" sz="1400" b="1" dirty="0" smtClean="0">
              <a:solidFill>
                <a:srgbClr val="00B0F0"/>
              </a:solidFill>
              <a:latin typeface="+mn-lt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ru-RU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D 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ускорител</a:t>
            </a:r>
            <a:r>
              <a:rPr lang="ru-RU" sz="1400" b="1" dirty="0" smtClean="0">
                <a:solidFill>
                  <a:srgbClr val="00B0F0"/>
                </a:solidFill>
                <a:cs typeface="Arial" pitchFamily="34" charset="0"/>
              </a:rPr>
              <a:t>ь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, </a:t>
            </a:r>
            <a:r>
              <a:rPr lang="ru-RU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поддержка 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OpenGL 2.0</a:t>
            </a:r>
            <a:endParaRPr lang="ru-RU" sz="1400" b="1" dirty="0" smtClean="0">
              <a:solidFill>
                <a:srgbClr val="00B0F0"/>
              </a:solidFill>
              <a:latin typeface="+mn-lt"/>
              <a:cs typeface="Arial" pitchFamily="34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1400" b="1" dirty="0" err="1" smtClean="0">
                <a:solidFill>
                  <a:srgbClr val="00B0F0"/>
                </a:solidFill>
                <a:latin typeface="+mn-lt"/>
                <a:cs typeface="Arial" pitchFamily="34" charset="0"/>
              </a:rPr>
              <a:t>SmartCard</a:t>
            </a:r>
            <a:r>
              <a:rPr lang="en-US" sz="1400" b="1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 </a:t>
            </a:r>
            <a:r>
              <a:rPr lang="ru-RU" sz="1400" dirty="0" smtClean="0">
                <a:latin typeface="+mn-lt"/>
                <a:cs typeface="Arial" pitchFamily="34" charset="0"/>
              </a:rPr>
              <a:t>и</a:t>
            </a:r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cs typeface="Arial" pitchFamily="34" charset="0"/>
              </a:rPr>
              <a:t> </a:t>
            </a:r>
            <a:r>
              <a:rPr lang="en-US" sz="1400" b="1" dirty="0" err="1" smtClean="0">
                <a:solidFill>
                  <a:srgbClr val="00B0F0"/>
                </a:solidFill>
                <a:latin typeface="+mn-lt"/>
                <a:cs typeface="Arial" pitchFamily="34" charset="0"/>
              </a:rPr>
              <a:t>SDcard</a:t>
            </a:r>
            <a:endParaRPr lang="ru-RU" sz="12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358775" indent="-342900">
              <a:spcAft>
                <a:spcPct val="20000"/>
              </a:spcAft>
              <a:buFont typeface="Arial" charset="0"/>
              <a:buChar char="•"/>
              <a:defRPr/>
            </a:pPr>
            <a:endParaRPr lang="ru-RU" sz="1400" b="1" dirty="0">
              <a:latin typeface="Calibri" pitchFamily="34" charset="0"/>
            </a:endParaRPr>
          </a:p>
        </p:txBody>
      </p:sp>
      <p:pic>
        <p:nvPicPr>
          <p:cNvPr id="11" name="Рисунок 10" descr="1 коп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124744"/>
            <a:ext cx="3583136" cy="21602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7596336" y="2852936"/>
            <a:ext cx="1292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  <a:cs typeface="Arial" pitchFamily="34" charset="0"/>
              </a:rPr>
              <a:t>NV-31</a:t>
            </a:r>
            <a:r>
              <a:rPr lang="ru-RU" sz="2800" b="1" dirty="0" smtClean="0">
                <a:solidFill>
                  <a:srgbClr val="00B0F0"/>
                </a:solidFill>
                <a:cs typeface="Arial" pitchFamily="34" charset="0"/>
              </a:rPr>
              <a:t>2</a:t>
            </a:r>
            <a:endParaRPr lang="ru-RU" sz="2800" dirty="0">
              <a:solidFill>
                <a:srgbClr val="00B0F0"/>
              </a:solidFill>
            </a:endParaRPr>
          </a:p>
        </p:txBody>
      </p:sp>
      <p:pic>
        <p:nvPicPr>
          <p:cNvPr id="17" name="Рисунок 16" descr="case nv311 2 копия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509120"/>
            <a:ext cx="3090699" cy="165618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051720" y="3068960"/>
            <a:ext cx="2160240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Гибрид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83568" y="98072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>
                <a:latin typeface="+mn-lt"/>
              </a:rPr>
              <a:t>Гибридный </a:t>
            </a:r>
            <a:r>
              <a:rPr lang="ru-RU" sz="1600" dirty="0" err="1" smtClean="0">
                <a:latin typeface="+mn-lt"/>
              </a:rPr>
              <a:t>медиацентр</a:t>
            </a:r>
            <a:r>
              <a:rPr lang="ru-RU" sz="1600" dirty="0" smtClean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NV-3</a:t>
            </a:r>
            <a:r>
              <a:rPr lang="ru-RU" sz="1600" dirty="0" smtClean="0">
                <a:latin typeface="+mn-lt"/>
              </a:rPr>
              <a:t>70</a:t>
            </a:r>
            <a:r>
              <a:rPr lang="en-US" sz="1600" dirty="0" smtClean="0"/>
              <a:t> </a:t>
            </a:r>
            <a:r>
              <a:rPr lang="ru-RU" sz="1600" dirty="0" smtClean="0"/>
              <a:t>и </a:t>
            </a:r>
            <a:r>
              <a:rPr lang="en-US" sz="1600" dirty="0" smtClean="0"/>
              <a:t>NV-380</a:t>
            </a:r>
            <a:r>
              <a:rPr lang="ru-RU" sz="1600" dirty="0" smtClean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– </a:t>
            </a:r>
            <a:r>
              <a:rPr lang="ru-RU" sz="1600" dirty="0" smtClean="0">
                <a:latin typeface="+mn-lt"/>
              </a:rPr>
              <a:t>это единая платформа для развития сети </a:t>
            </a:r>
            <a:r>
              <a:rPr lang="ru-RU" sz="1600" dirty="0" err="1" smtClean="0">
                <a:latin typeface="+mn-lt"/>
              </a:rPr>
              <a:t>мультимедийных</a:t>
            </a:r>
            <a:r>
              <a:rPr lang="ru-RU" sz="1600" dirty="0" smtClean="0">
                <a:latin typeface="+mn-lt"/>
              </a:rPr>
              <a:t> услуг, сочетающая в себе </a:t>
            </a:r>
            <a:r>
              <a:rPr lang="en-US" sz="1600" dirty="0" smtClean="0"/>
              <a:t>DVB</a:t>
            </a:r>
            <a:r>
              <a:rPr lang="ru-RU" sz="1600" dirty="0" smtClean="0"/>
              <a:t>-тюнер </a:t>
            </a:r>
            <a:r>
              <a:rPr lang="ru-RU" sz="1600" dirty="0" smtClean="0">
                <a:latin typeface="+mn-lt"/>
              </a:rPr>
              <a:t>и доступ к интерактивным сервисам</a:t>
            </a:r>
            <a:endParaRPr lang="ru-RU" sz="1600" dirty="0">
              <a:latin typeface="+mn-lt"/>
            </a:endParaRPr>
          </a:p>
        </p:txBody>
      </p:sp>
      <p:pic>
        <p:nvPicPr>
          <p:cNvPr id="17" name="Рисунок 16" descr="dvb-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3356992"/>
            <a:ext cx="1944216" cy="524938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580112" y="2420888"/>
            <a:ext cx="3024336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80112" y="3717032"/>
            <a:ext cx="32403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+mn-lt"/>
              </a:rPr>
              <a:t>OTT </a:t>
            </a:r>
            <a:r>
              <a:rPr lang="ru-RU" sz="1600" dirty="0" smtClean="0">
                <a:latin typeface="+mn-lt"/>
              </a:rPr>
              <a:t>и </a:t>
            </a:r>
            <a:r>
              <a:rPr lang="en-US" sz="1600" dirty="0" err="1" smtClean="0">
                <a:latin typeface="+mn-lt"/>
              </a:rPr>
              <a:t>VoD</a:t>
            </a:r>
            <a:r>
              <a:rPr lang="en-US" sz="1600" dirty="0" smtClean="0">
                <a:latin typeface="+mn-lt"/>
              </a:rPr>
              <a:t> </a:t>
            </a:r>
            <a:r>
              <a:rPr lang="ru-RU" sz="1600" dirty="0" smtClean="0">
                <a:latin typeface="+mn-lt"/>
              </a:rPr>
              <a:t>дают интерактивность </a:t>
            </a:r>
            <a:r>
              <a:rPr lang="ru-RU" sz="1600" dirty="0" err="1" smtClean="0">
                <a:latin typeface="+mn-lt"/>
              </a:rPr>
              <a:t>видеоуслуг</a:t>
            </a:r>
            <a:r>
              <a:rPr lang="ru-RU" sz="1600" dirty="0" smtClean="0">
                <a:latin typeface="+mn-lt"/>
              </a:rPr>
              <a:t> и наличие широкого набора дополнительных качественных сервисов</a:t>
            </a:r>
            <a:endParaRPr lang="ru-RU" sz="1600" dirty="0"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2636912"/>
            <a:ext cx="30963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4400" b="1" dirty="0" smtClean="0">
                <a:solidFill>
                  <a:srgbClr val="00B0F0"/>
                </a:solidFill>
                <a:latin typeface="+mn-lt"/>
              </a:rPr>
              <a:t>OTT/</a:t>
            </a:r>
            <a:r>
              <a:rPr lang="en-US" sz="4400" b="1" dirty="0" err="1" smtClean="0">
                <a:solidFill>
                  <a:srgbClr val="00B0F0"/>
                </a:solidFill>
                <a:latin typeface="+mn-lt"/>
              </a:rPr>
              <a:t>VoD</a:t>
            </a:r>
            <a:endParaRPr lang="ru-RU" sz="44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3" name="Рисунок 12" descr="плюси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636912"/>
            <a:ext cx="720080" cy="7200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65316" y="619200"/>
            <a:ext cx="3413368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</a:rPr>
              <a:t>Гибридный </a:t>
            </a:r>
            <a:r>
              <a:rPr lang="ru-RU" sz="2000" b="1" dirty="0" err="1" smtClean="0">
                <a:solidFill>
                  <a:srgbClr val="00B0F0"/>
                </a:solidFill>
              </a:rPr>
              <a:t>медиацентр</a:t>
            </a:r>
            <a:r>
              <a:rPr lang="ru-RU" sz="2000" b="1" dirty="0" smtClean="0">
                <a:solidFill>
                  <a:srgbClr val="00B0F0"/>
                </a:solidFill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</a:rPr>
              <a:t>NV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8" name="Рисунок 17" descr="nv380_2-1 копия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4653136"/>
            <a:ext cx="4608512" cy="2498678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2051720" y="1772816"/>
            <a:ext cx="2160240" cy="115212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" name="Рисунок 22" descr="picture407 коп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1988840"/>
            <a:ext cx="1800200" cy="72008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0" y="1988840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00B0F0"/>
                </a:solidFill>
                <a:latin typeface="+mn-lt"/>
              </a:rPr>
              <a:t>NV-370</a:t>
            </a:r>
            <a:endParaRPr lang="ru-RU" sz="44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0" y="3212976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b="1" dirty="0" smtClean="0">
                <a:solidFill>
                  <a:srgbClr val="00B0F0"/>
                </a:solidFill>
                <a:latin typeface="+mn-lt"/>
              </a:rPr>
              <a:t>NV-380</a:t>
            </a:r>
            <a:endParaRPr lang="ru-RU" sz="4400" b="1" dirty="0">
              <a:solidFill>
                <a:srgbClr val="00B0F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Гибрид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1560" y="1052736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algn="just"/>
            <a:r>
              <a:rPr lang="ru-RU" sz="1400" dirty="0" err="1" smtClean="0">
                <a:latin typeface="+mn-lt"/>
              </a:rPr>
              <a:t>Медиаплеер</a:t>
            </a:r>
            <a:r>
              <a:rPr lang="ru-RU" sz="1400" dirty="0" smtClean="0">
                <a:latin typeface="+mn-lt"/>
              </a:rPr>
              <a:t> </a:t>
            </a:r>
            <a:r>
              <a:rPr lang="en-US" sz="1400" dirty="0" smtClean="0">
                <a:latin typeface="+mn-lt"/>
              </a:rPr>
              <a:t>NV-</a:t>
            </a:r>
            <a:r>
              <a:rPr lang="ru-RU" sz="1400" dirty="0" smtClean="0">
                <a:latin typeface="+mn-lt"/>
              </a:rPr>
              <a:t>3</a:t>
            </a:r>
            <a:r>
              <a:rPr lang="en-US" sz="1400" dirty="0" smtClean="0">
                <a:latin typeface="+mn-lt"/>
              </a:rPr>
              <a:t>7</a:t>
            </a:r>
            <a:r>
              <a:rPr lang="ru-RU" sz="1400" dirty="0" smtClean="0">
                <a:latin typeface="+mn-lt"/>
              </a:rPr>
              <a:t>0</a:t>
            </a:r>
            <a:r>
              <a:rPr lang="en-US" sz="1400" dirty="0" smtClean="0"/>
              <a:t>, NV-380</a:t>
            </a:r>
            <a:r>
              <a:rPr lang="ru-RU" sz="1400" dirty="0" smtClean="0">
                <a:latin typeface="+mn-lt"/>
              </a:rPr>
              <a:t> представляет собой универсальное решение для операторов и пользователей за счет своего расширенного функционала</a:t>
            </a:r>
            <a:endParaRPr lang="ru-RU" sz="1400" dirty="0"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372200" y="1628800"/>
            <a:ext cx="252028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 err="1" smtClean="0">
                <a:latin typeface="+mn-lt"/>
                <a:cs typeface="Arial" charset="0"/>
              </a:rPr>
              <a:t>Чипсет</a:t>
            </a:r>
            <a:r>
              <a:rPr lang="ru-RU" sz="1400" dirty="0" smtClean="0">
                <a:latin typeface="+mn-lt"/>
                <a:cs typeface="Arial" charset="0"/>
              </a:rPr>
              <a:t> </a:t>
            </a:r>
            <a:r>
              <a:rPr lang="en-US" sz="1400" dirty="0" smtClean="0">
                <a:latin typeface="+mn-lt"/>
                <a:cs typeface="Arial" charset="0"/>
              </a:rPr>
              <a:t>Broadcom </a:t>
            </a:r>
            <a:r>
              <a:rPr lang="ru-RU" sz="1400" dirty="0" smtClean="0">
                <a:latin typeface="+mn-lt"/>
                <a:cs typeface="Arial" charset="0"/>
              </a:rPr>
              <a:t>обеспечивает отличное воспроизведение и высокую скорость работы с интерактивными сервисами </a:t>
            </a:r>
            <a:endParaRPr lang="en-US" sz="1400" dirty="0" smtClean="0">
              <a:latin typeface="+mn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endParaRPr lang="ru-RU" sz="1600" dirty="0" smtClean="0">
              <a:latin typeface="+mn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latin typeface="+mn-lt"/>
                <a:cs typeface="Arial" charset="0"/>
              </a:rPr>
              <a:t>Широкий спектр </a:t>
            </a:r>
            <a:r>
              <a:rPr lang="ru-RU" sz="1400" dirty="0" smtClean="0">
                <a:cs typeface="Arial" charset="0"/>
              </a:rPr>
              <a:t>физических интерфейсов </a:t>
            </a:r>
            <a:r>
              <a:rPr lang="ru-RU" sz="1400" dirty="0" smtClean="0">
                <a:latin typeface="+mn-lt"/>
                <a:cs typeface="Arial" charset="0"/>
              </a:rPr>
              <a:t>обеспечивает многофункциональность приставки</a:t>
            </a: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endParaRPr lang="ru-RU" sz="1400" dirty="0" smtClean="0">
              <a:latin typeface="+mn-lt"/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rgbClr val="00B0F0"/>
              </a:buClr>
              <a:buSzPct val="150000"/>
              <a:buFont typeface="Arial" pitchFamily="34" charset="0"/>
              <a:buChar char="•"/>
            </a:pPr>
            <a:r>
              <a:rPr lang="ru-RU" sz="1400" dirty="0" smtClean="0">
                <a:latin typeface="+mn-lt"/>
                <a:cs typeface="Arial" charset="0"/>
              </a:rPr>
              <a:t>Встроенный </a:t>
            </a:r>
            <a:r>
              <a:rPr lang="en-US" sz="1400" dirty="0" smtClean="0">
                <a:latin typeface="+mn-lt"/>
                <a:cs typeface="Arial" charset="0"/>
              </a:rPr>
              <a:t>Wi-Fi 802.11 b/g/n dual mode </a:t>
            </a:r>
            <a:r>
              <a:rPr lang="ru-RU" sz="1400" dirty="0" smtClean="0">
                <a:latin typeface="+mn-lt"/>
                <a:cs typeface="Arial" charset="0"/>
              </a:rPr>
              <a:t>обеспечивает высокую скорость подключения по беспроводной сети</a:t>
            </a: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endParaRPr lang="ru-RU" sz="1200" b="1" dirty="0" smtClean="0">
              <a:cs typeface="Arial" charset="0"/>
            </a:endParaRPr>
          </a:p>
          <a:p>
            <a:pPr marL="358775" indent="-342900"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Char char="ü"/>
            </a:pPr>
            <a:endParaRPr lang="ru-RU" sz="1200" b="1" dirty="0">
              <a:cs typeface="Arial" charset="0"/>
            </a:endParaRPr>
          </a:p>
        </p:txBody>
      </p:sp>
      <p:pic>
        <p:nvPicPr>
          <p:cNvPr id="9" name="Рисунок 8" descr="nv-3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5976664" cy="4505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6228184" y="2636912"/>
            <a:ext cx="2520280" cy="25202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84988" y="620713"/>
            <a:ext cx="33740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Мониторинг качества услуги</a:t>
            </a: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131763" y="60325"/>
            <a:ext cx="4297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NV/Q Server</a:t>
            </a:r>
            <a:endParaRPr lang="ru-RU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539552" y="980728"/>
            <a:ext cx="8135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en-US" sz="1600" b="1" dirty="0" smtClean="0">
                <a:solidFill>
                  <a:srgbClr val="00B0F0"/>
                </a:solidFill>
                <a:latin typeface="+mn-lt"/>
              </a:rPr>
              <a:t>QMS</a:t>
            </a:r>
            <a:r>
              <a:rPr lang="en-US" sz="1600" dirty="0" smtClean="0">
                <a:latin typeface="+mn-lt"/>
              </a:rPr>
              <a:t> </a:t>
            </a:r>
            <a:r>
              <a:rPr lang="ru-RU" sz="1600" dirty="0" smtClean="0"/>
              <a:t>(</a:t>
            </a:r>
            <a:r>
              <a:rPr lang="en-US" sz="1600" dirty="0" smtClean="0"/>
              <a:t>Quality monitoring server) – </a:t>
            </a:r>
            <a:r>
              <a:rPr lang="ru-RU" sz="1600" dirty="0" smtClean="0"/>
              <a:t>сервер мониторинга качества предоставляемых абонентам услуг</a:t>
            </a:r>
            <a:endParaRPr lang="ru-RU" sz="1600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1772816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00B0F0"/>
                </a:solidFill>
                <a:latin typeface="+mn-lt"/>
              </a:rPr>
              <a:t>1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1988840"/>
            <a:ext cx="2880320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Абонентские устройства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3429000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00B0F0"/>
                </a:solidFill>
                <a:latin typeface="+mn-lt"/>
              </a:rPr>
              <a:t>2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3645024"/>
            <a:ext cx="2880320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База данных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71800" y="5157192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00B0F0"/>
                </a:solidFill>
                <a:latin typeface="+mn-lt"/>
              </a:rPr>
              <a:t>3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75856" y="5373216"/>
            <a:ext cx="2880320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Аналитика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3275856" y="2420888"/>
            <a:ext cx="28083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Сбор данных</a:t>
            </a:r>
            <a:endParaRPr lang="ru-RU" sz="1600" dirty="0">
              <a:latin typeface="+mn-lt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275856" y="4077072"/>
            <a:ext cx="38884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Обработка и хранение данных</a:t>
            </a:r>
            <a:endParaRPr lang="ru-RU" sz="1600" dirty="0">
              <a:latin typeface="+mn-lt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275856" y="5805264"/>
            <a:ext cx="28083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/>
              <a:t>Анализ и визуализация данных </a:t>
            </a:r>
            <a:endParaRPr lang="ru-RU" sz="1600" dirty="0">
              <a:latin typeface="+mn-lt"/>
            </a:endParaRPr>
          </a:p>
        </p:txBody>
      </p:sp>
      <p:pic>
        <p:nvPicPr>
          <p:cNvPr id="19" name="Рисунок 18" descr="BusinessIntelligence540x4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5013176"/>
            <a:ext cx="2304256" cy="1691720"/>
          </a:xfrm>
          <a:prstGeom prst="rect">
            <a:avLst/>
          </a:prstGeom>
        </p:spPr>
      </p:pic>
      <p:pic>
        <p:nvPicPr>
          <p:cNvPr id="21" name="Рисунок 20" descr="umlD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84984"/>
            <a:ext cx="2304256" cy="1610179"/>
          </a:xfrm>
          <a:prstGeom prst="rect">
            <a:avLst/>
          </a:prstGeom>
        </p:spPr>
      </p:pic>
      <p:pic>
        <p:nvPicPr>
          <p:cNvPr id="22" name="Рисунок 21" descr="sbor-dannih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556792"/>
            <a:ext cx="2304256" cy="1587516"/>
          </a:xfrm>
          <a:prstGeom prst="rect">
            <a:avLst/>
          </a:prstGeom>
        </p:spPr>
      </p:pic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6444208" y="2924944"/>
            <a:ext cx="187220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+mn-lt"/>
              </a:rPr>
              <a:t>Счетчики ошибок </a:t>
            </a:r>
            <a:r>
              <a:rPr lang="en-US" sz="1600" dirty="0" smtClean="0">
                <a:latin typeface="+mn-lt"/>
              </a:rPr>
              <a:t>multicast</a:t>
            </a:r>
            <a:endParaRPr lang="ru-RU" sz="16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endParaRPr lang="ru-RU" sz="1600" dirty="0" smtClean="0">
              <a:latin typeface="+mn-lt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Общий трафик</a:t>
            </a:r>
          </a:p>
          <a:p>
            <a:pPr algn="just">
              <a:buFont typeface="Arial" pitchFamily="34" charset="0"/>
              <a:buChar char="•"/>
            </a:pPr>
            <a:endParaRPr lang="ru-RU" sz="1600" dirty="0" smtClean="0"/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+mn-lt"/>
              </a:rPr>
              <a:t>Статистика просмотра каналов</a:t>
            </a:r>
            <a:endParaRPr lang="ru-RU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Управление </a:t>
            </a:r>
            <a:r>
              <a:rPr lang="ru-RU" sz="1600" b="1" dirty="0" err="1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медиацентрами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4" y="2060848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268760"/>
            <a:ext cx="828092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n-lt"/>
                <a:cs typeface="+mn-cs"/>
              </a:rPr>
              <a:t>ACS</a:t>
            </a:r>
            <a:r>
              <a:rPr lang="en-US" sz="1600" dirty="0">
                <a:latin typeface="+mn-lt"/>
                <a:cs typeface="+mn-cs"/>
              </a:rPr>
              <a:t> </a:t>
            </a:r>
            <a:r>
              <a:rPr lang="ru-RU" sz="1600" dirty="0">
                <a:latin typeface="+mn-lt"/>
                <a:cs typeface="+mn-cs"/>
              </a:rPr>
              <a:t>- это многофункциональный программный комплекс, реализующий систему удалённого администрирования </a:t>
            </a:r>
            <a:r>
              <a:rPr lang="ru-RU" sz="1600" dirty="0" err="1" smtClean="0">
                <a:latin typeface="+mn-lt"/>
                <a:cs typeface="+mn-cs"/>
              </a:rPr>
              <a:t>медиацентров</a:t>
            </a:r>
            <a:r>
              <a:rPr lang="ru-RU" sz="1600" dirty="0" smtClean="0">
                <a:latin typeface="+mn-lt"/>
              </a:rPr>
              <a:t> </a:t>
            </a:r>
            <a:r>
              <a:rPr lang="en-US" sz="1600" dirty="0" smtClean="0">
                <a:latin typeface="+mn-lt"/>
              </a:rPr>
              <a:t>NV </a:t>
            </a:r>
            <a:r>
              <a:rPr lang="ru-RU" sz="1600" dirty="0" smtClean="0">
                <a:latin typeface="+mn-lt"/>
                <a:cs typeface="+mn-cs"/>
              </a:rPr>
              <a:t>по протокол</a:t>
            </a:r>
            <a:r>
              <a:rPr lang="ru-RU" sz="1600" dirty="0" smtClean="0"/>
              <a:t>у</a:t>
            </a:r>
            <a:r>
              <a:rPr lang="en-US" sz="1600" dirty="0" smtClean="0">
                <a:latin typeface="+mn-lt"/>
                <a:cs typeface="+mn-cs"/>
              </a:rPr>
              <a:t> </a:t>
            </a:r>
            <a:r>
              <a:rPr lang="en-US" sz="1600" dirty="0">
                <a:latin typeface="+mn-lt"/>
                <a:cs typeface="+mn-cs"/>
              </a:rPr>
              <a:t>CWMP (TR-069</a:t>
            </a:r>
            <a:r>
              <a:rPr lang="ru-RU" sz="1600" dirty="0">
                <a:latin typeface="+mn-lt"/>
                <a:cs typeface="+mn-cs"/>
              </a:rPr>
              <a:t>). </a:t>
            </a:r>
            <a:endParaRPr lang="ru-RU" sz="1600" dirty="0" smtClean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764704"/>
            <a:ext cx="54006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AAD5"/>
                </a:solidFill>
                <a:latin typeface="+mn-lt"/>
                <a:cs typeface="+mn-cs"/>
              </a:rPr>
              <a:t>Управление и администрирование </a:t>
            </a:r>
            <a:r>
              <a:rPr lang="en-US" sz="2000" b="1" dirty="0" smtClean="0">
                <a:solidFill>
                  <a:srgbClr val="00AAD5"/>
                </a:solidFill>
                <a:latin typeface="+mn-lt"/>
                <a:cs typeface="+mn-cs"/>
              </a:rPr>
              <a:t>Eltex</a:t>
            </a:r>
            <a:r>
              <a:rPr lang="en-US" sz="2000" b="1" dirty="0" smtClean="0">
                <a:solidFill>
                  <a:srgbClr val="00AAD5"/>
                </a:solidFill>
              </a:rPr>
              <a:t>.</a:t>
            </a:r>
            <a:r>
              <a:rPr lang="en-US" sz="2000" b="1" dirty="0" smtClean="0">
                <a:solidFill>
                  <a:srgbClr val="00AAD5"/>
                </a:solidFill>
                <a:latin typeface="+mn-lt"/>
                <a:cs typeface="+mn-cs"/>
              </a:rPr>
              <a:t>ACS</a:t>
            </a:r>
            <a:endParaRPr lang="ru-RU" sz="2000" b="1" dirty="0">
              <a:solidFill>
                <a:srgbClr val="00AAD5"/>
              </a:solidFill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27584" y="2348880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dirty="0" smtClean="0"/>
              <a:t>Наблюдение за текущим статусом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3645024"/>
            <a:ext cx="23042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24000" algn="ctr">
              <a:buClr>
                <a:schemeClr val="tx1"/>
              </a:buClr>
              <a:defRPr/>
            </a:pPr>
            <a:r>
              <a:rPr lang="ru-RU" sz="1600" dirty="0" smtClean="0"/>
              <a:t>Удаленное изменение и работа с шаблонами настроек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7584" y="4941168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1"/>
              </a:buClr>
              <a:defRPr/>
            </a:pPr>
            <a:r>
              <a:rPr lang="ru-RU" sz="1600" dirty="0" smtClean="0"/>
              <a:t>Добавление или </a:t>
            </a:r>
          </a:p>
          <a:p>
            <a:pPr algn="ctr">
              <a:buClr>
                <a:schemeClr val="tx1"/>
              </a:buClr>
              <a:defRPr/>
            </a:pPr>
            <a:r>
              <a:rPr lang="ru-RU" sz="1600" dirty="0" smtClean="0"/>
              <a:t>удаление сессии </a:t>
            </a:r>
          </a:p>
          <a:p>
            <a:pPr algn="ctr">
              <a:buClr>
                <a:schemeClr val="tx1"/>
              </a:buClr>
              <a:defRPr/>
            </a:pPr>
            <a:r>
              <a:rPr lang="ru-RU" sz="1600" dirty="0" smtClean="0"/>
              <a:t>подключения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7584" y="3429000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27584" y="4797152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56176" y="2060848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156176" y="2204864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en-US" sz="1600" dirty="0" smtClean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dirty="0" smtClean="0"/>
              <a:t>Управление сессиями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156176" y="3573016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dirty="0" smtClean="0"/>
              <a:t>Централизованное обновление прошивок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156176" y="3429000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28184" y="4797152"/>
            <a:ext cx="2232248" cy="1152128"/>
          </a:xfrm>
          <a:prstGeom prst="roundRect">
            <a:avLst/>
          </a:prstGeom>
          <a:noFill/>
          <a:ln w="57150">
            <a:solidFill>
              <a:srgbClr val="00AA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228184" y="4941168"/>
            <a:ext cx="2232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ru-RU" sz="1600" dirty="0" smtClean="0"/>
              <a:t>Создание задач, выполняемых по расписанию</a:t>
            </a:r>
          </a:p>
        </p:txBody>
      </p:sp>
      <p:cxnSp>
        <p:nvCxnSpPr>
          <p:cNvPr id="24" name="Соединительная линия уступом 23"/>
          <p:cNvCxnSpPr>
            <a:endCxn id="12" idx="3"/>
          </p:cNvCxnSpPr>
          <p:nvPr/>
        </p:nvCxnSpPr>
        <p:spPr>
          <a:xfrm rot="10800000">
            <a:off x="3059832" y="2641268"/>
            <a:ext cx="1080120" cy="283676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ная линия уступом 24"/>
          <p:cNvCxnSpPr>
            <a:endCxn id="17" idx="3"/>
          </p:cNvCxnSpPr>
          <p:nvPr/>
        </p:nvCxnSpPr>
        <p:spPr>
          <a:xfrm rot="5400000">
            <a:off x="2951820" y="4473116"/>
            <a:ext cx="1008112" cy="792088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endCxn id="18" idx="1"/>
          </p:cNvCxnSpPr>
          <p:nvPr/>
        </p:nvCxnSpPr>
        <p:spPr>
          <a:xfrm flipV="1">
            <a:off x="5004048" y="2636912"/>
            <a:ext cx="1152128" cy="288032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>
            <a:endCxn id="23" idx="1"/>
          </p:cNvCxnSpPr>
          <p:nvPr/>
        </p:nvCxnSpPr>
        <p:spPr>
          <a:xfrm rot="16200000" flipH="1">
            <a:off x="5300355" y="4428837"/>
            <a:ext cx="1063571" cy="792088"/>
          </a:xfrm>
          <a:prstGeom prst="bentConnector2">
            <a:avLst/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endCxn id="15" idx="3"/>
          </p:cNvCxnSpPr>
          <p:nvPr/>
        </p:nvCxnSpPr>
        <p:spPr>
          <a:xfrm rot="10800000" flipV="1">
            <a:off x="3059832" y="3501008"/>
            <a:ext cx="576064" cy="504056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/>
          <p:nvPr/>
        </p:nvCxnSpPr>
        <p:spPr>
          <a:xfrm rot="10800000">
            <a:off x="5508104" y="3501008"/>
            <a:ext cx="648072" cy="504056"/>
          </a:xfrm>
          <a:prstGeom prst="bentConnector3">
            <a:avLst>
              <a:gd name="adj1" fmla="val 50000"/>
            </a:avLst>
          </a:prstGeom>
          <a:ln w="57150">
            <a:solidFill>
              <a:srgbClr val="00AAD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13" descr="save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924944"/>
            <a:ext cx="1818296" cy="1592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чи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3861048"/>
            <a:ext cx="2016224" cy="886298"/>
          </a:xfrm>
          <a:prstGeom prst="rect">
            <a:avLst/>
          </a:prstGeom>
        </p:spPr>
      </p:pic>
      <p:pic>
        <p:nvPicPr>
          <p:cNvPr id="14" name="Рисунок 13" descr="чи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2204864"/>
            <a:ext cx="2016224" cy="886298"/>
          </a:xfrm>
          <a:prstGeom prst="rect">
            <a:avLst/>
          </a:prstGeom>
        </p:spPr>
      </p:pic>
      <p:pic>
        <p:nvPicPr>
          <p:cNvPr id="12" name="Рисунок 11" descr="чи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204864"/>
            <a:ext cx="2016224" cy="886298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187624" y="3501008"/>
            <a:ext cx="2304256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87624" y="1772816"/>
            <a:ext cx="2304256" cy="15121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71500" dist="3429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Broadcom_Logo_625x3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3645024"/>
            <a:ext cx="2160240" cy="1054197"/>
          </a:xfrm>
          <a:prstGeom prst="rect">
            <a:avLst/>
          </a:prstGeom>
        </p:spPr>
      </p:pic>
      <p:pic>
        <p:nvPicPr>
          <p:cNvPr id="6" name="Рисунок 5" descr="sigma_design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1916832"/>
            <a:ext cx="1584176" cy="1171279"/>
          </a:xfrm>
          <a:prstGeom prst="rect">
            <a:avLst/>
          </a:prstGeom>
        </p:spPr>
      </p:pic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51520" y="1000108"/>
            <a:ext cx="86409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smtClean="0"/>
              <a:t>Благодаря стратегическому партнерству с ведущими производителями </a:t>
            </a:r>
            <a:r>
              <a:rPr lang="ru-RU" sz="1600" dirty="0" err="1" smtClean="0"/>
              <a:t>медиапроцессоров</a:t>
            </a:r>
            <a:r>
              <a:rPr lang="ru-RU" sz="1600" dirty="0" smtClean="0"/>
              <a:t>, мы соответствуем мировым тенденциям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211960" y="227687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SMP</a:t>
            </a:r>
            <a:r>
              <a:rPr lang="ru-RU" dirty="0" smtClean="0"/>
              <a:t>8655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067944" y="393305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BCM7231</a:t>
            </a:r>
            <a:r>
              <a:rPr lang="ru-RU" dirty="0" smtClean="0"/>
              <a:t>/4</a:t>
            </a:r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72170" y="620713"/>
            <a:ext cx="11996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rgbClr val="00AAD5"/>
                </a:solidFill>
                <a:latin typeface="+mn-lt"/>
              </a:rPr>
              <a:t>Roadmap</a:t>
            </a:r>
            <a:endParaRPr lang="ru-RU" sz="2000" b="1" dirty="0" smtClean="0">
              <a:solidFill>
                <a:srgbClr val="00AAD5"/>
              </a:solidFill>
              <a:latin typeface="+mn-lt"/>
            </a:endParaRP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pic>
        <p:nvPicPr>
          <p:cNvPr id="19" name="Рисунок 18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2564904"/>
            <a:ext cx="576064" cy="691276"/>
          </a:xfrm>
          <a:prstGeom prst="rect">
            <a:avLst/>
          </a:prstGeom>
        </p:spPr>
      </p:pic>
      <p:pic>
        <p:nvPicPr>
          <p:cNvPr id="21" name="Рисунок 20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12360" y="2564904"/>
            <a:ext cx="576064" cy="691276"/>
          </a:xfrm>
          <a:prstGeom prst="rect">
            <a:avLst/>
          </a:prstGeom>
        </p:spPr>
      </p:pic>
      <p:pic>
        <p:nvPicPr>
          <p:cNvPr id="22" name="Рисунок 21" descr="android_logo2_2000x_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8104" y="4149080"/>
            <a:ext cx="936104" cy="712999"/>
          </a:xfrm>
          <a:prstGeom prst="rect">
            <a:avLst/>
          </a:prstGeom>
        </p:spPr>
      </p:pic>
      <p:pic>
        <p:nvPicPr>
          <p:cNvPr id="23" name="Рисунок 22" descr="linu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4293096"/>
            <a:ext cx="480054" cy="576064"/>
          </a:xfrm>
          <a:prstGeom prst="rect">
            <a:avLst/>
          </a:prstGeom>
        </p:spPr>
      </p:pic>
      <p:pic>
        <p:nvPicPr>
          <p:cNvPr id="20" name="Рисунок 19" descr="чи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861048"/>
            <a:ext cx="2016224" cy="88629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660232" y="393305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BCM ARM</a:t>
            </a:r>
            <a:endParaRPr lang="ru-RU" dirty="0"/>
          </a:p>
        </p:txBody>
      </p:sp>
      <p:pic>
        <p:nvPicPr>
          <p:cNvPr id="26" name="Рисунок 25" descr="android_logo2_2000x_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6376" y="4149080"/>
            <a:ext cx="936104" cy="71299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660232" y="227687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SMP</a:t>
            </a:r>
            <a:r>
              <a:rPr lang="ru-RU" dirty="0" smtClean="0"/>
              <a:t>86</a:t>
            </a:r>
            <a:r>
              <a:rPr lang="en-US" dirty="0" smtClean="0"/>
              <a:t>7</a:t>
            </a:r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948264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стрелка вверх коп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3573016"/>
            <a:ext cx="4066041" cy="174714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972170" y="620713"/>
            <a:ext cx="11996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rgbClr val="00AAD5"/>
                </a:solidFill>
                <a:latin typeface="+mn-lt"/>
              </a:rPr>
              <a:t>Roadmap</a:t>
            </a:r>
            <a:endParaRPr lang="ru-RU" sz="2000" b="1" dirty="0" smtClean="0">
              <a:solidFill>
                <a:srgbClr val="00AAD5"/>
              </a:solidFill>
              <a:latin typeface="+mn-lt"/>
            </a:endParaRPr>
          </a:p>
          <a:p>
            <a:pPr algn="ctr">
              <a:defRPr/>
            </a:pPr>
            <a:endParaRPr lang="ru-RU" sz="2000" b="1" dirty="0">
              <a:solidFill>
                <a:srgbClr val="00AAD5"/>
              </a:solidFill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79912" y="393305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DUAL BAND 2,4/5 GHz</a:t>
            </a:r>
          </a:p>
          <a:p>
            <a:pPr algn="ctr"/>
            <a:r>
              <a:rPr lang="en-US" dirty="0" smtClean="0"/>
              <a:t>2T2R</a:t>
            </a:r>
            <a:endParaRPr lang="ru-RU" dirty="0"/>
          </a:p>
        </p:txBody>
      </p:sp>
      <p:pic>
        <p:nvPicPr>
          <p:cNvPr id="1026" name="Picture 2" descr="D:\Work_R\work\Маркетинг\Сайт\RG\волна.png"/>
          <p:cNvPicPr>
            <a:picLocks noChangeAspect="1" noChangeArrowheads="1"/>
          </p:cNvPicPr>
          <p:nvPr/>
        </p:nvPicPr>
        <p:blipFill>
          <a:blip r:embed="rId3" cstate="print"/>
          <a:srcRect t="21918"/>
          <a:stretch>
            <a:fillRect/>
          </a:stretch>
        </p:blipFill>
        <p:spPr bwMode="auto">
          <a:xfrm>
            <a:off x="0" y="476672"/>
            <a:ext cx="5313213" cy="4104456"/>
          </a:xfrm>
          <a:prstGeom prst="rect">
            <a:avLst/>
          </a:prstGeom>
          <a:noFill/>
        </p:spPr>
      </p:pic>
      <p:pic>
        <p:nvPicPr>
          <p:cNvPr id="1028" name="Picture 4" descr="D:\Work_R\work\Маркетинг\Сайт\RG\wi-f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1484784"/>
            <a:ext cx="1371600" cy="1079500"/>
          </a:xfrm>
          <a:prstGeom prst="rect">
            <a:avLst/>
          </a:prstGeom>
          <a:noFill/>
        </p:spPr>
      </p:pic>
      <p:pic>
        <p:nvPicPr>
          <p:cNvPr id="30" name="Рисунок 29" descr="nv312_1 копия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1916832"/>
            <a:ext cx="3612944" cy="3096344"/>
          </a:xfrm>
          <a:prstGeom prst="rect">
            <a:avLst/>
          </a:prstGeom>
        </p:spPr>
      </p:pic>
      <p:pic>
        <p:nvPicPr>
          <p:cNvPr id="31" name="Рисунок 30" descr="0e5ff39ab1fa06a856568afea356193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1772816"/>
            <a:ext cx="3240360" cy="880973"/>
          </a:xfrm>
          <a:prstGeom prst="rect">
            <a:avLst/>
          </a:prstGeom>
        </p:spPr>
      </p:pic>
      <p:pic>
        <p:nvPicPr>
          <p:cNvPr id="1029" name="Picture 5" descr="D:\Work_R\work\Маркетинг\Сайт\RG\wifi-bg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3140968"/>
            <a:ext cx="2204746" cy="718939"/>
          </a:xfrm>
          <a:prstGeom prst="rect">
            <a:avLst/>
          </a:prstGeom>
          <a:noFill/>
        </p:spPr>
      </p:pic>
      <p:pic>
        <p:nvPicPr>
          <p:cNvPr id="10" name="Рисунок 9" descr="плюси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67744" y="5733256"/>
            <a:ext cx="648072" cy="6480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15816" y="587727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Работа в режиме точки доступа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 smtClean="0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83568" y="76470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 err="1" smtClean="0">
                <a:latin typeface="+mn-lt"/>
              </a:rPr>
              <a:t>Медиацентр</a:t>
            </a:r>
            <a:r>
              <a:rPr lang="en-US" sz="1600" dirty="0" smtClean="0">
                <a:latin typeface="+mn-lt"/>
              </a:rPr>
              <a:t> NV</a:t>
            </a:r>
            <a:r>
              <a:rPr lang="ru-RU" sz="1600" dirty="0" smtClean="0">
                <a:latin typeface="+mn-lt"/>
              </a:rPr>
              <a:t> предназначен для предоставления абонентам цифрового телевидения </a:t>
            </a:r>
            <a:r>
              <a:rPr lang="en-US" sz="1600" dirty="0" err="1" smtClean="0">
                <a:latin typeface="+mn-lt"/>
              </a:rPr>
              <a:t>FullHD</a:t>
            </a:r>
            <a:r>
              <a:rPr lang="en-US" sz="1600" dirty="0" smtClean="0">
                <a:latin typeface="+mn-lt"/>
              </a:rPr>
              <a:t> IPTV </a:t>
            </a:r>
            <a:r>
              <a:rPr lang="ru-RU" sz="1600" dirty="0" smtClean="0">
                <a:latin typeface="+mn-lt"/>
              </a:rPr>
              <a:t>и  интерактивных сервисов и услуг</a:t>
            </a:r>
            <a:endParaRPr lang="ru-RU" sz="1600" dirty="0">
              <a:latin typeface="+mn-lt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5301208"/>
            <a:ext cx="360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err="1" smtClean="0">
                <a:latin typeface="+mn-lt"/>
                <a:cs typeface="Verdana"/>
              </a:rPr>
              <a:t>Расширение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границ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телев</a:t>
            </a:r>
            <a:r>
              <a:rPr lang="ru-RU" sz="1600" dirty="0" err="1" smtClean="0">
                <a:latin typeface="+mn-lt"/>
                <a:cs typeface="Verdana"/>
              </a:rPr>
              <a:t>идени</a:t>
            </a:r>
            <a:r>
              <a:rPr lang="en-US" sz="1600" dirty="0" smtClean="0">
                <a:latin typeface="+mn-lt"/>
                <a:cs typeface="Verdana"/>
              </a:rPr>
              <a:t>я д</a:t>
            </a:r>
            <a:r>
              <a:rPr lang="ru-RU" sz="1600" dirty="0" smtClean="0">
                <a:latin typeface="+mn-lt"/>
                <a:cs typeface="Verdana"/>
              </a:rPr>
              <a:t>о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использования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видео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по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запросу</a:t>
            </a:r>
            <a:r>
              <a:rPr lang="en-US" sz="1600" dirty="0" smtClean="0">
                <a:latin typeface="+mn-lt"/>
                <a:cs typeface="Verdana"/>
              </a:rPr>
              <a:t> и </a:t>
            </a:r>
            <a:r>
              <a:rPr lang="en-US" sz="1600" dirty="0" err="1" smtClean="0">
                <a:latin typeface="+mn-lt"/>
                <a:cs typeface="Verdana"/>
              </a:rPr>
              <a:t>интерактивных</a:t>
            </a:r>
            <a:r>
              <a:rPr lang="en-US" sz="1600" dirty="0" smtClean="0">
                <a:latin typeface="+mn-lt"/>
                <a:cs typeface="Verdana"/>
              </a:rPr>
              <a:t> </a:t>
            </a:r>
            <a:r>
              <a:rPr lang="en-US" sz="1600" dirty="0" err="1" smtClean="0">
                <a:latin typeface="+mn-lt"/>
                <a:cs typeface="Verdana"/>
              </a:rPr>
              <a:t>сервисов</a:t>
            </a:r>
            <a:endParaRPr lang="ru-RU" sz="1600" dirty="0">
              <a:latin typeface="+mn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148064" y="4941168"/>
            <a:ext cx="3600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B0F0"/>
                </a:solidFill>
                <a:latin typeface="+mn-lt"/>
                <a:cs typeface="Verdana"/>
              </a:rPr>
              <a:t>Повышение доходов</a:t>
            </a:r>
          </a:p>
          <a:p>
            <a:r>
              <a:rPr lang="ru-RU" sz="2400" dirty="0" smtClean="0">
                <a:solidFill>
                  <a:srgbClr val="00B0F0"/>
                </a:solidFill>
                <a:latin typeface="+mn-lt"/>
                <a:cs typeface="Verdana"/>
              </a:rPr>
              <a:t>Новые абоненты</a:t>
            </a:r>
          </a:p>
          <a:p>
            <a:r>
              <a:rPr lang="ru-RU" sz="2400" dirty="0" smtClean="0">
                <a:solidFill>
                  <a:srgbClr val="00B0F0"/>
                </a:solidFill>
                <a:latin typeface="+mn-lt"/>
                <a:cs typeface="Verdana"/>
              </a:rPr>
              <a:t>Снижение оттока абонентов</a:t>
            </a:r>
          </a:p>
          <a:p>
            <a:endParaRPr lang="ru-RU" sz="1600" dirty="0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67944" y="5517232"/>
            <a:ext cx="79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>
                <a:latin typeface="+mn-lt"/>
                <a:cs typeface="Verdana"/>
              </a:rPr>
              <a:t>это</a:t>
            </a:r>
            <a:endParaRPr lang="ru-RU" sz="2400" dirty="0">
              <a:latin typeface="+mn-lt"/>
            </a:endParaRPr>
          </a:p>
        </p:txBody>
      </p:sp>
      <p:pic>
        <p:nvPicPr>
          <p:cNvPr id="9" name="Рисунок 8" descr="123 каталог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49577"/>
            <a:ext cx="9144000" cy="3558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Схема применения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65316" y="619200"/>
            <a:ext cx="3413368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Схема применения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5" name="Рисунок 14" descr="111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196752"/>
            <a:ext cx="7325378" cy="531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1763" y="60325"/>
            <a:ext cx="4297362" cy="33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 err="1">
                <a:solidFill>
                  <a:schemeClr val="bg1"/>
                </a:solidFill>
                <a:latin typeface="Calibri" pitchFamily="34" charset="0"/>
              </a:rPr>
              <a:t>Медиацентр</a:t>
            </a:r>
            <a:r>
              <a:rPr lang="en-US" sz="16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NV/</a:t>
            </a:r>
            <a:r>
              <a:rPr lang="ru-RU" sz="1600" b="1" dirty="0" smtClean="0">
                <a:solidFill>
                  <a:schemeClr val="bg1">
                    <a:lumMod val="85000"/>
                  </a:schemeClr>
                </a:solidFill>
                <a:latin typeface="Calibri" pitchFamily="34" charset="0"/>
              </a:rPr>
              <a:t>Схема применения</a:t>
            </a:r>
            <a:endParaRPr lang="ru-RU" sz="1600" b="1" dirty="0">
              <a:solidFill>
                <a:schemeClr val="bg1">
                  <a:lumMod val="8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548680"/>
            <a:ext cx="3413368" cy="70788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Схема применения гибридного </a:t>
            </a:r>
            <a:r>
              <a:rPr lang="ru-RU" sz="2000" b="1" dirty="0" err="1" smtClean="0">
                <a:solidFill>
                  <a:srgbClr val="00B0F0"/>
                </a:solidFill>
                <a:latin typeface="+mn-lt"/>
              </a:rPr>
              <a:t>медиацентра</a:t>
            </a: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 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340768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00B0F0"/>
                </a:solidFill>
                <a:latin typeface="+mn-lt"/>
              </a:rPr>
              <a:t>1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1700808"/>
            <a:ext cx="1296144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err="1" smtClean="0">
                <a:solidFill>
                  <a:srgbClr val="00B0F0"/>
                </a:solidFill>
                <a:latin typeface="+mn-lt"/>
              </a:rPr>
              <a:t>Контент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39752" y="5301208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solidFill>
                  <a:srgbClr val="00B0F0"/>
                </a:solidFill>
                <a:latin typeface="+mn-lt"/>
              </a:rPr>
              <a:t>2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5661248"/>
            <a:ext cx="1296144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Сервисы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24128" y="980728"/>
            <a:ext cx="576064" cy="1015663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000" b="1" dirty="0" smtClean="0">
                <a:solidFill>
                  <a:srgbClr val="00B0F0"/>
                </a:solidFill>
                <a:latin typeface="+mn-lt"/>
              </a:rPr>
              <a:t>3</a:t>
            </a:r>
            <a:endParaRPr lang="ru-RU" sz="60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00192" y="1340768"/>
            <a:ext cx="2016224" cy="400110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err="1" smtClean="0">
                <a:solidFill>
                  <a:srgbClr val="00B0F0"/>
                </a:solidFill>
                <a:latin typeface="+mn-lt"/>
              </a:rPr>
              <a:t>Медиацентр</a:t>
            </a:r>
            <a:r>
              <a:rPr lang="ru-RU" sz="2000" b="1" dirty="0" smtClean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+mn-lt"/>
              </a:rPr>
              <a:t>NV</a:t>
            </a:r>
            <a:endParaRPr lang="ru-RU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7" name="Рисунок 16" descr="22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988840"/>
            <a:ext cx="7766875" cy="3570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ef\Картинки\Хлам\Миша картинки\тонет лого.png"/>
          <p:cNvPicPr>
            <a:picLocks noChangeAspect="1" noChangeArrowheads="1"/>
          </p:cNvPicPr>
          <p:nvPr/>
        </p:nvPicPr>
        <p:blipFill>
          <a:blip r:embed="rId2" cstate="print"/>
          <a:srcRect l="5476" r="5560"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31"/>
          <p:cNvSpPr txBox="1">
            <a:spLocks noChangeArrowheads="1"/>
          </p:cNvSpPr>
          <p:nvPr/>
        </p:nvSpPr>
        <p:spPr bwMode="auto">
          <a:xfrm>
            <a:off x="-63500" y="2838450"/>
            <a:ext cx="40116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latin typeface="Calibri" pitchFamily="34" charset="0"/>
              </a:rPr>
              <a:t>Медиацентр</a:t>
            </a:r>
            <a:r>
              <a:rPr lang="ru-RU" sz="3200" b="1" dirty="0">
                <a:latin typeface="Calibri" pitchFamily="34" charset="0"/>
              </a:rPr>
              <a:t> </a:t>
            </a:r>
            <a:r>
              <a:rPr lang="en-US" sz="3200" b="1" dirty="0">
                <a:latin typeface="Calibri" pitchFamily="34" charset="0"/>
              </a:rPr>
              <a:t>NV</a:t>
            </a:r>
            <a:endParaRPr lang="ru-RU" sz="3200" b="1" dirty="0">
              <a:latin typeface="Calibri" pitchFamily="34" charset="0"/>
            </a:endParaRPr>
          </a:p>
        </p:txBody>
      </p:sp>
      <p:sp>
        <p:nvSpPr>
          <p:cNvPr id="2052" name="TextBox 32"/>
          <p:cNvSpPr txBox="1">
            <a:spLocks noChangeArrowheads="1"/>
          </p:cNvSpPr>
          <p:nvPr/>
        </p:nvSpPr>
        <p:spPr bwMode="auto">
          <a:xfrm>
            <a:off x="7123113" y="6519863"/>
            <a:ext cx="1857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latin typeface="Calibri" pitchFamily="34" charset="0"/>
              </a:rPr>
              <a:t>www.eltex.nsk.ru</a:t>
            </a:r>
            <a:endParaRPr lang="ru-RU" sz="1600" b="1">
              <a:latin typeface="Calibri" pitchFamily="34" charset="0"/>
            </a:endParaRPr>
          </a:p>
        </p:txBody>
      </p:sp>
      <p:sp>
        <p:nvSpPr>
          <p:cNvPr id="5" name="TextBox 31"/>
          <p:cNvSpPr txBox="1">
            <a:spLocks noChangeArrowheads="1"/>
          </p:cNvSpPr>
          <p:nvPr/>
        </p:nvSpPr>
        <p:spPr bwMode="auto">
          <a:xfrm>
            <a:off x="5132387" y="2564904"/>
            <a:ext cx="40116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latin typeface="Calibri" pitchFamily="34" charset="0"/>
              </a:rPr>
              <a:t>Спасибо за внимание!</a:t>
            </a:r>
            <a:endParaRPr lang="ru-RU" sz="3200" b="1" dirty="0">
              <a:latin typeface="Calibri" pitchFamily="34" charset="0"/>
            </a:endParaRPr>
          </a:p>
        </p:txBody>
      </p:sp>
      <p:sp>
        <p:nvSpPr>
          <p:cNvPr id="6" name="TextBox 32"/>
          <p:cNvSpPr txBox="1">
            <a:spLocks noChangeArrowheads="1"/>
          </p:cNvSpPr>
          <p:nvPr/>
        </p:nvSpPr>
        <p:spPr bwMode="auto">
          <a:xfrm>
            <a:off x="179512" y="6519863"/>
            <a:ext cx="18573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 smtClean="0">
                <a:latin typeface="Calibri" pitchFamily="34" charset="0"/>
              </a:rPr>
              <a:t>Май 2013</a:t>
            </a:r>
            <a:endParaRPr lang="ru-RU" sz="1200" b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5143512"/>
            <a:ext cx="29542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Матвиенко Дмитрий</a:t>
            </a:r>
          </a:p>
          <a:p>
            <a:r>
              <a:rPr lang="ru-RU" b="1" dirty="0" smtClean="0"/>
              <a:t>Руководитель направления</a:t>
            </a:r>
          </a:p>
          <a:p>
            <a:r>
              <a:rPr lang="en-US" b="1" dirty="0" smtClean="0"/>
              <a:t>Cloud Computing &amp; IPTV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00958" y="428604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КРОС-2013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</TotalTime>
  <Words>787</Words>
  <Application>Microsoft Office PowerPoint</Application>
  <PresentationFormat>Экран (4:3)</PresentationFormat>
  <Paragraphs>174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darya.rahvalova</dc:creator>
  <cp:lastModifiedBy>*</cp:lastModifiedBy>
  <cp:revision>205</cp:revision>
  <dcterms:modified xsi:type="dcterms:W3CDTF">2013-05-24T05:47:34Z</dcterms:modified>
</cp:coreProperties>
</file>