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theme/theme5.xml" ContentType="application/vnd.openxmlformats-officedocument.theme+xml"/>
  <Override PartName="/ppt/slideLayouts/slideLayout39.xml" ContentType="application/vnd.openxmlformats-officedocument.presentationml.slideLayout+xml"/>
  <Override PartName="/ppt/notesSlides/notesSlide2.xml" ContentType="application/vnd.openxmlformats-officedocument.presentationml.notes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tags/tag4.xml" ContentType="application/vnd.openxmlformats-officedocument.presentationml.tag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23.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tags/tag12.xml" ContentType="application/vnd.openxmlformats-officedocument.presentationml.tags+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tags/tag9.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Layouts/slideLayout18.xml" ContentType="application/vnd.openxmlformats-officedocument.presentationml.slideLayout+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Default Extension="wdp" ContentType="image/vnd.ms-photo"/>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gif" ContentType="image/gif"/>
  <Override PartName="/ppt/slideMasters/slideMaster7.xml" ContentType="application/vnd.openxmlformats-officedocument.presentationml.slideMaster+xml"/>
  <Override PartName="/ppt/notesSlides/notesSlide6.xml" ContentType="application/vnd.openxmlformats-officedocument.presentationml.notesSlide+xml"/>
  <Override PartName="/ppt/tags/tag13.xml" ContentType="application/vnd.openxmlformats-officedocument.presentationml.tags+xml"/>
  <Override PartName="/ppt/slideMasters/slideMaster5.xml" ContentType="application/vnd.openxmlformats-officedocument.presentationml.slideMaster+xml"/>
  <Override PartName="/ppt/slides/slide8.xml" ContentType="application/vnd.openxmlformats-officedocument.presentationml.slide+xml"/>
  <Override PartName="/ppt/theme/theme7.xml" ContentType="application/vnd.openxmlformats-officedocument.theme+xml"/>
  <Override PartName="/ppt/notesSlides/notesSlide4.xml" ContentType="application/vnd.openxmlformats-officedocument.presentationml.notesSlide+xml"/>
  <Override PartName="/ppt/tags/tag11.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tags/tag2.xml" ContentType="application/vnd.openxmlformats-officedocument.presentationml.tags+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notesSlides/notesSlide14.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Masters/slideMaster6.xml" ContentType="application/vnd.openxmlformats-officedocument.presentationml.slideMaster+xml"/>
  <Override PartName="/ppt/theme/theme8.xml" ContentType="application/vnd.openxmlformats-officedocument.them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tags/tag10.xml" ContentType="application/vnd.openxmlformats-officedocument.presentationml.tags+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theme/theme4.xml" ContentType="application/vnd.openxmlformats-officedocument.theme+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notesSlides/notesSlide1.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Default Extension="jpeg" ContentType="image/jpeg"/>
  <Override PartName="/ppt/tags/tag3.xml" ContentType="application/vnd.openxmlformats-officedocument.presentationml.tags+xml"/>
  <Override PartName="/ppt/slideLayouts/slideLayout16.xml" ContentType="application/vnd.openxmlformats-officedocument.presentationml.slideLayout+xml"/>
  <Override PartName="/ppt/slideLayouts/slideLayout3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4" r:id="rId2"/>
    <p:sldMasterId id="2147483673" r:id="rId3"/>
    <p:sldMasterId id="2147483680" r:id="rId4"/>
    <p:sldMasterId id="2147483695" r:id="rId5"/>
    <p:sldMasterId id="2147483701" r:id="rId6"/>
    <p:sldMasterId id="2147483706" r:id="rId7"/>
  </p:sldMasterIdLst>
  <p:notesMasterIdLst>
    <p:notesMasterId r:id="rId48"/>
  </p:notesMasterIdLst>
  <p:sldIdLst>
    <p:sldId id="529" r:id="rId8"/>
    <p:sldId id="581" r:id="rId9"/>
    <p:sldId id="582" r:id="rId10"/>
    <p:sldId id="583" r:id="rId11"/>
    <p:sldId id="591" r:id="rId12"/>
    <p:sldId id="655" r:id="rId13"/>
    <p:sldId id="656" r:id="rId14"/>
    <p:sldId id="657" r:id="rId15"/>
    <p:sldId id="658" r:id="rId16"/>
    <p:sldId id="659" r:id="rId17"/>
    <p:sldId id="561" r:id="rId18"/>
    <p:sldId id="573" r:id="rId19"/>
    <p:sldId id="576" r:id="rId20"/>
    <p:sldId id="577" r:id="rId21"/>
    <p:sldId id="578" r:id="rId22"/>
    <p:sldId id="558" r:id="rId23"/>
    <p:sldId id="572" r:id="rId24"/>
    <p:sldId id="562" r:id="rId25"/>
    <p:sldId id="563" r:id="rId26"/>
    <p:sldId id="564" r:id="rId27"/>
    <p:sldId id="565" r:id="rId28"/>
    <p:sldId id="567" r:id="rId29"/>
    <p:sldId id="568" r:id="rId30"/>
    <p:sldId id="570" r:id="rId31"/>
    <p:sldId id="672" r:id="rId32"/>
    <p:sldId id="660" r:id="rId33"/>
    <p:sldId id="661" r:id="rId34"/>
    <p:sldId id="662" r:id="rId35"/>
    <p:sldId id="663" r:id="rId36"/>
    <p:sldId id="664" r:id="rId37"/>
    <p:sldId id="665" r:id="rId38"/>
    <p:sldId id="666" r:id="rId39"/>
    <p:sldId id="667" r:id="rId40"/>
    <p:sldId id="668" r:id="rId41"/>
    <p:sldId id="669" r:id="rId42"/>
    <p:sldId id="673" r:id="rId43"/>
    <p:sldId id="670" r:id="rId44"/>
    <p:sldId id="671" r:id="rId45"/>
    <p:sldId id="553" r:id="rId46"/>
    <p:sldId id="634" r:id="rId4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mitry Kosinov" initials="DK"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C00000"/>
    <a:srgbClr val="D1CBB3"/>
    <a:srgbClr val="7EB0CC"/>
    <a:srgbClr val="9BD7FF"/>
    <a:srgbClr val="FFFFFF"/>
    <a:srgbClr val="E6D5F3"/>
    <a:srgbClr val="FFCC81"/>
    <a:srgbClr val="D6BBEB"/>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80" autoAdjust="0"/>
    <p:restoredTop sz="94058" autoAdjust="0"/>
  </p:normalViewPr>
  <p:slideViewPr>
    <p:cSldViewPr>
      <p:cViewPr>
        <p:scale>
          <a:sx n="100" d="100"/>
          <a:sy n="100" d="100"/>
        </p:scale>
        <p:origin x="-522" y="204"/>
      </p:cViewPr>
      <p:guideLst>
        <p:guide orient="horz" pos="720"/>
        <p:guide pos="288"/>
      </p:guideLst>
    </p:cSldViewPr>
  </p:slideViewPr>
  <p:notesTextViewPr>
    <p:cViewPr>
      <p:scale>
        <a:sx n="100" d="100"/>
        <a:sy n="100" d="100"/>
      </p:scale>
      <p:origin x="0" y="0"/>
    </p:cViewPr>
  </p:notesTextViewPr>
  <p:sorterViewPr>
    <p:cViewPr>
      <p:scale>
        <a:sx n="62" d="100"/>
        <a:sy n="62" d="100"/>
      </p:scale>
      <p:origin x="0" y="0"/>
    </p:cViewPr>
  </p:sorterViewPr>
  <p:notesViewPr>
    <p:cSldViewPr>
      <p:cViewPr varScale="1">
        <p:scale>
          <a:sx n="69" d="100"/>
          <a:sy n="69" d="100"/>
        </p:scale>
        <p:origin x="-3318" y="-10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3" Type="http://schemas.openxmlformats.org/officeDocument/2006/relationships/slideMaster" Target="slideMasters/slideMaster3.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slide" Target="slides/slide34.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commentAuthors" Target="commentAuthor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notesMaster" Target="notesMasters/notesMaster1.xml"/><Relationship Id="rId8" Type="http://schemas.openxmlformats.org/officeDocument/2006/relationships/slide" Target="slides/slide1.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65BFE916-F56C-4FB4-AFC8-691A979DB98F}" type="datetimeFigureOut">
              <a:rPr lang="en-US"/>
              <a:pPr>
                <a:defRPr/>
              </a:pPr>
              <a:t>5/24/2013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87F086C8-712A-4FDD-A0FE-E78E21BA36BF}" type="slidenum">
              <a:rPr lang="en-US"/>
              <a:pPr>
                <a:defRPr/>
              </a:pPr>
              <a:t>‹#›</a:t>
            </a:fld>
            <a:endParaRPr lang="en-US"/>
          </a:p>
        </p:txBody>
      </p:sp>
    </p:spTree>
    <p:extLst>
      <p:ext uri="{BB962C8B-B14F-4D97-AF65-F5344CB8AC3E}">
        <p14:creationId xmlns="" xmlns:p14="http://schemas.microsoft.com/office/powerpoint/2010/main" val="296390338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55000" lnSpcReduction="20000"/>
          </a:bodyPr>
          <a:lstStyle/>
          <a:p>
            <a:r>
              <a:rPr lang="en-US" sz="1200" kern="1200" baseline="0" dirty="0" smtClean="0">
                <a:solidFill>
                  <a:schemeClr val="tx1"/>
                </a:solidFill>
                <a:latin typeface="+mn-lt"/>
                <a:ea typeface="+mn-ea"/>
                <a:cs typeface="+mn-cs"/>
              </a:rPr>
              <a:t>Thank you for taking time to learn more about Mykonos solution from Juniper Networks. Mykonos is the </a:t>
            </a:r>
            <a:r>
              <a:rPr lang="en-US" sz="1200" kern="1200" baseline="0" dirty="0" err="1" smtClean="0">
                <a:solidFill>
                  <a:schemeClr val="tx1"/>
                </a:solidFill>
                <a:latin typeface="+mn-lt"/>
                <a:ea typeface="+mn-ea"/>
                <a:cs typeface="+mn-cs"/>
              </a:rPr>
              <a:t>the</a:t>
            </a:r>
            <a:r>
              <a:rPr lang="en-US" sz="1200" kern="1200" baseline="0" dirty="0" smtClean="0">
                <a:solidFill>
                  <a:schemeClr val="tx1"/>
                </a:solidFill>
                <a:latin typeface="+mn-lt"/>
                <a:ea typeface="+mn-ea"/>
                <a:cs typeface="+mn-cs"/>
              </a:rPr>
              <a:t> first and only “intrusion deception” system in the marketplace.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I’m going to spend 20 minutes helping you understand how Mykonos thinks about and manages hackers and web security.</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Before we get started I would like to better understand what prompted your interest in Mykonos and how your organization thinks about and manages hackers. It would very helpful to me if you could describe the types of attacks that concern you and the web app security products you use to defend against those attacks. And finally, any guidance you can provide me about your timeline for taking action to better secure your web apps would help me better support you.</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(Thank you for sharing – that was very helpful.)</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Let me provide you with some background on Mykonos.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Mykonos was spun-off from </a:t>
            </a:r>
            <a:r>
              <a:rPr lang="en-US" sz="1200" kern="1200" baseline="0" dirty="0" err="1" smtClean="0">
                <a:solidFill>
                  <a:schemeClr val="tx1"/>
                </a:solidFill>
                <a:latin typeface="+mn-lt"/>
                <a:ea typeface="+mn-ea"/>
                <a:cs typeface="+mn-cs"/>
              </a:rPr>
              <a:t>BlueTie</a:t>
            </a:r>
            <a:r>
              <a:rPr lang="en-US" sz="1200" kern="1200" baseline="0" dirty="0" smtClean="0">
                <a:solidFill>
                  <a:schemeClr val="tx1"/>
                </a:solidFill>
                <a:latin typeface="+mn-lt"/>
                <a:ea typeface="+mn-ea"/>
                <a:cs typeface="+mn-cs"/>
              </a:rPr>
              <a:t>, a large </a:t>
            </a:r>
            <a:r>
              <a:rPr lang="en-US" sz="1200" kern="1200" baseline="0" dirty="0" err="1" smtClean="0">
                <a:solidFill>
                  <a:schemeClr val="tx1"/>
                </a:solidFill>
                <a:latin typeface="+mn-lt"/>
                <a:ea typeface="+mn-ea"/>
                <a:cs typeface="+mn-cs"/>
              </a:rPr>
              <a:t>SaaS</a:t>
            </a:r>
            <a:r>
              <a:rPr lang="en-US" sz="1200" kern="1200" baseline="0" dirty="0" smtClean="0">
                <a:solidFill>
                  <a:schemeClr val="tx1"/>
                </a:solidFill>
                <a:latin typeface="+mn-lt"/>
                <a:ea typeface="+mn-ea"/>
                <a:cs typeface="+mn-cs"/>
              </a:rPr>
              <a:t> provider that utilized a variety of off-the-shelf and custom web apps to process terabytes of information for millions of users.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So, naturally, the web apps had vulnerabilities. And hackers exploited those vulnerabilities causing much damage. So we responded. We went out into the marketplace and found the same two products – code scanning and WAFs – that are available to every other organization.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Now, the challenges and problems with code scanning are very clear: scanning code for vulnerabilities yields thousands of lines of data with a false positive rate that can approach 50%. Employing an army of analysts to sift through that data and make sense of it is not practical. And when you discover an off-the-shelf vulnerability, perhaps in Share Point, how do you fix it? You are at the mercy of the vendor. You can’t exactly ring up Microsoft and ask them to fix it. Code scanning does not provide real time security.</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other option is a WAF. Ironically, WAFs are not firewalls. Think about a network firewall – it’s a positive security model (white list) which means it blocks ALL traffic except for a known set of friendly traffic. A WAF is the exact opposite of a network firewall. It is a negative security model (black list) which means it allows ALL traffic except for a known set of bad traffic – or what is commonly referred to a library of attack signatures.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WAFs rely exclusively on the failed anti-virus approach. Every year antivirus amasses a bigger library of signatures, and every year anti-virus fails to solve the malware problem. In fact, today, I can purchase a single custom virus that won’t match any existing AV signature.” It’s worth mentioning that the average AV program has 40 million signatures. Do we really believe the 41st millionth signature will solve the problem? We don’t. So, the very product (WAF) that has defined web security for the last 7 or 8 years isn’t even what it claims to be.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More to the point, a finite library of attack signatures can stop and infinite number of attacks.</a:t>
            </a:r>
          </a:p>
          <a:p>
            <a:r>
              <a:rPr lang="en-US" sz="1200" kern="1200" baseline="0" dirty="0" smtClean="0">
                <a:solidFill>
                  <a:schemeClr val="tx1"/>
                </a:solidFill>
                <a:latin typeface="+mn-lt"/>
                <a:ea typeface="+mn-ea"/>
                <a:cs typeface="+mn-cs"/>
              </a:rPr>
              <a:t>Additionally, we learned that it is very difficult to deploy WAFs in block mode. The reason: signatures. For example, if you write a rigid signature it blocks too much traffic, yielding false positives. If you write a flimsy signature it allows too much traffic, creating vulnerabilities. So what are you left with? A WAF that can’t run in block mode is nothing more than a fancy log file - or an IDS – that gives you a picture of your business after it burned down. What we wanted - and what every organization needs - is a smoke alarm that detects suspicious or malicious activity without false positives before that activity materializes into an attack. Mykonos is not only your smoke alarm – it is you fire engine too!</a:t>
            </a:r>
          </a:p>
          <a:p>
            <a:endParaRPr lang="fr-CH" sz="1200" kern="1200" baseline="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3A14B09-7C50-4114-8675-D6CC4E79564E}"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55000" lnSpcReduction="20000"/>
          </a:bodyPr>
          <a:lstStyle/>
          <a:p>
            <a:r>
              <a:rPr lang="en-US" sz="1200" kern="1200" baseline="0" dirty="0" smtClean="0">
                <a:solidFill>
                  <a:schemeClr val="tx1"/>
                </a:solidFill>
                <a:latin typeface="+mn-lt"/>
                <a:ea typeface="+mn-ea"/>
                <a:cs typeface="+mn-cs"/>
              </a:rPr>
              <a:t>Thank you for taking time to learn more about Mykonos solution from Juniper Networks. Mykonos is the </a:t>
            </a:r>
            <a:r>
              <a:rPr lang="en-US" sz="1200" kern="1200" baseline="0" dirty="0" err="1" smtClean="0">
                <a:solidFill>
                  <a:schemeClr val="tx1"/>
                </a:solidFill>
                <a:latin typeface="+mn-lt"/>
                <a:ea typeface="+mn-ea"/>
                <a:cs typeface="+mn-cs"/>
              </a:rPr>
              <a:t>the</a:t>
            </a:r>
            <a:r>
              <a:rPr lang="en-US" sz="1200" kern="1200" baseline="0" dirty="0" smtClean="0">
                <a:solidFill>
                  <a:schemeClr val="tx1"/>
                </a:solidFill>
                <a:latin typeface="+mn-lt"/>
                <a:ea typeface="+mn-ea"/>
                <a:cs typeface="+mn-cs"/>
              </a:rPr>
              <a:t> first and only “intrusion deception” system in the marketplace.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I’m going to spend 20 minutes helping you understand how Mykonos thinks about and manages hackers and web security.</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Before we get started I would like to better understand what prompted your interest in Mykonos and how your organization thinks about and manages hackers. It would very helpful to me if you could describe the types of attacks that concern you and the web app security products you use to defend against those attacks. And finally, any guidance you can provide me about your timeline for taking action to better secure your web apps would help me better support you.</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(Thank you for sharing – that was very helpful.)</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Let me provide you with some background on Mykonos.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Mykonos was spun-off from </a:t>
            </a:r>
            <a:r>
              <a:rPr lang="en-US" sz="1200" kern="1200" baseline="0" dirty="0" err="1" smtClean="0">
                <a:solidFill>
                  <a:schemeClr val="tx1"/>
                </a:solidFill>
                <a:latin typeface="+mn-lt"/>
                <a:ea typeface="+mn-ea"/>
                <a:cs typeface="+mn-cs"/>
              </a:rPr>
              <a:t>BlueTie</a:t>
            </a:r>
            <a:r>
              <a:rPr lang="en-US" sz="1200" kern="1200" baseline="0" dirty="0" smtClean="0">
                <a:solidFill>
                  <a:schemeClr val="tx1"/>
                </a:solidFill>
                <a:latin typeface="+mn-lt"/>
                <a:ea typeface="+mn-ea"/>
                <a:cs typeface="+mn-cs"/>
              </a:rPr>
              <a:t>, a large </a:t>
            </a:r>
            <a:r>
              <a:rPr lang="en-US" sz="1200" kern="1200" baseline="0" dirty="0" err="1" smtClean="0">
                <a:solidFill>
                  <a:schemeClr val="tx1"/>
                </a:solidFill>
                <a:latin typeface="+mn-lt"/>
                <a:ea typeface="+mn-ea"/>
                <a:cs typeface="+mn-cs"/>
              </a:rPr>
              <a:t>SaaS</a:t>
            </a:r>
            <a:r>
              <a:rPr lang="en-US" sz="1200" kern="1200" baseline="0" dirty="0" smtClean="0">
                <a:solidFill>
                  <a:schemeClr val="tx1"/>
                </a:solidFill>
                <a:latin typeface="+mn-lt"/>
                <a:ea typeface="+mn-ea"/>
                <a:cs typeface="+mn-cs"/>
              </a:rPr>
              <a:t> provider that utilized a variety of off-the-shelf and custom web apps to process terabytes of information for millions of users.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So, naturally, the web apps had vulnerabilities. And hackers exploited those vulnerabilities causing much damage. So we responded. We went out into the marketplace and found the same two products – code scanning and WAFs – that are available to every other organization.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Now, the challenges and problems with code scanning are very clear: scanning code for vulnerabilities yields thousands of lines of data with a false positive rate that can approach 50%. Employing an army of analysts to sift through that data and make sense of it is not practical. And when you discover an off-the-shelf vulnerability, perhaps in Share Point, how do you fix it? You are at the mercy of the vendor. You can’t exactly ring up Microsoft and ask them to fix it. Code scanning does not provide real time security.</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other option is a WAF. Ironically, WAFs are not firewalls. Think about a network firewall – it’s a positive security model (white list) which means it blocks ALL traffic except for a known set of friendly traffic. A WAF is the exact opposite of a network firewall. It is a negative security model (black list) which means it allows ALL traffic except for a known set of bad traffic – or what is commonly referred to a library of attack signatures.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WAFs rely exclusively on the failed anti-virus approach. Every year antivirus amasses a bigger library of signatures, and every year anti-virus fails to solve the malware problem. In fact, today, I can purchase a single custom virus that won’t match any existing AV signature.” It’s worth mentioning that the average AV program has 40 million signatures. Do we really believe the 41st millionth signature will solve the problem? We don’t. So, the very product (WAF) that has defined web security for the last 7 or 8 years isn’t even what it claims to be.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More to the point, a finite library of attack signatures can stop and infinite number of attacks.</a:t>
            </a:r>
          </a:p>
          <a:p>
            <a:r>
              <a:rPr lang="en-US" sz="1200" kern="1200" baseline="0" dirty="0" smtClean="0">
                <a:solidFill>
                  <a:schemeClr val="tx1"/>
                </a:solidFill>
                <a:latin typeface="+mn-lt"/>
                <a:ea typeface="+mn-ea"/>
                <a:cs typeface="+mn-cs"/>
              </a:rPr>
              <a:t>Additionally, we learned that it is very difficult to deploy WAFs in block mode. The reason: signatures. For example, if you write a rigid signature it blocks too much traffic, yielding false positives. If you write a flimsy signature it allows too much traffic, creating vulnerabilities. So what are you left with? A WAF that can’t run in block mode is nothing more than a fancy log file - or an IDS – that gives you a picture of your business after it burned down. What we wanted - and what every organization needs - is a smoke alarm that detects suspicious or malicious activity without false positives before that activity materializes into an attack. Mykonos is not only your smoke alarm – it is you fire engine too!</a:t>
            </a:r>
          </a:p>
          <a:p>
            <a:endParaRPr lang="fr-CH" sz="1200" kern="1200" baseline="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3A14B09-7C50-4114-8675-D6CC4E79564E}" type="slidenum">
              <a:rPr lang="en-US" smtClean="0"/>
              <a:pPr/>
              <a:t>2</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GB" b="1" dirty="0" smtClean="0"/>
              <a:t>Next Generation SPC</a:t>
            </a:r>
          </a:p>
          <a:p>
            <a:endParaRPr lang="en-GB" dirty="0" smtClean="0"/>
          </a:p>
          <a:p>
            <a:r>
              <a:rPr lang="en-US" sz="1000" kern="1200" dirty="0" smtClean="0">
                <a:solidFill>
                  <a:schemeClr val="tx1"/>
                </a:solidFill>
                <a:latin typeface="Arial" pitchFamily="34" charset="0"/>
                <a:ea typeface="+mn-ea"/>
                <a:cs typeface="Arial" pitchFamily="34" charset="0"/>
              </a:rPr>
              <a:t>The first feature that we’re releasing is the next generation SPC card. So in terms of SPUs, it has four against two in the current model. The clock speed is higher when compared to the current generation card. The processor is changing to a Broadcom-XLP model. The memory available is 32G per SPU. And in terms of performance, there’s less power consumption and it also gives more cryptographic throughput.</a:t>
            </a:r>
          </a:p>
          <a:p>
            <a:r>
              <a:rPr lang="en-US" sz="1000" kern="1200" dirty="0" smtClean="0">
                <a:solidFill>
                  <a:schemeClr val="tx1"/>
                </a:solidFill>
                <a:latin typeface="Arial" pitchFamily="34" charset="0"/>
                <a:ea typeface="+mn-ea"/>
                <a:cs typeface="Arial" pitchFamily="34" charset="0"/>
              </a:rPr>
              <a:t> </a:t>
            </a:r>
          </a:p>
          <a:p>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a:buFontTx/>
              <a:buNone/>
            </a:pPr>
            <a:r>
              <a:rPr lang="en-US" b="1" dirty="0" smtClean="0"/>
              <a:t>SRX5K Current SPC v NG-SPC</a:t>
            </a:r>
          </a:p>
          <a:p>
            <a:pPr>
              <a:buFontTx/>
              <a:buNone/>
            </a:pPr>
            <a:endParaRPr lang="en-US" dirty="0" smtClean="0"/>
          </a:p>
          <a:p>
            <a:r>
              <a:rPr lang="en-US" sz="1000" kern="1200" dirty="0" smtClean="0">
                <a:solidFill>
                  <a:schemeClr val="tx1"/>
                </a:solidFill>
                <a:latin typeface="Arial" pitchFamily="34" charset="0"/>
                <a:ea typeface="+mn-ea"/>
                <a:cs typeface="Arial" pitchFamily="34" charset="0"/>
              </a:rPr>
              <a:t>This slide shows the capabilities of the current SPC card against the next generation SPC card. As you can see, there’s a significant uplift in terms of performance for services and raw packets per second through the card. Specifically, from a VPN perspective, then we can go from a maximum capability of around 5Gbps to 20Gbps. There is an increase in the list price due to the increased hardware on the card. But because the performance increases are significantly more than next generation solutions, it should be more cost effective when priced for the customer.</a:t>
            </a:r>
          </a:p>
          <a:p>
            <a:r>
              <a:rPr lang="en-US" sz="1000" kern="1200" dirty="0" smtClean="0">
                <a:solidFill>
                  <a:schemeClr val="tx1"/>
                </a:solidFill>
                <a:latin typeface="Arial" pitchFamily="34" charset="0"/>
                <a:ea typeface="+mn-ea"/>
                <a:cs typeface="Arial" pitchFamily="34" charset="0"/>
              </a:rPr>
              <a:t> </a:t>
            </a:r>
          </a:p>
          <a:p>
            <a:pPr>
              <a:buFontTx/>
              <a:buNone/>
            </a:pPr>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a:buFontTx/>
              <a:buNone/>
            </a:pPr>
            <a:endParaRPr lang="en-US" dirty="0"/>
          </a:p>
        </p:txBody>
      </p:sp>
      <p:sp>
        <p:nvSpPr>
          <p:cNvPr id="4" name="Slide Number Placeholder 3"/>
          <p:cNvSpPr>
            <a:spLocks noGrp="1"/>
          </p:cNvSpPr>
          <p:nvPr>
            <p:ph type="sldNum" sz="quarter" idx="10"/>
          </p:nvPr>
        </p:nvSpPr>
        <p:spPr/>
        <p:txBody>
          <a:bodyPr/>
          <a:lstStyle/>
          <a:p>
            <a:pPr>
              <a:defRPr/>
            </a:pPr>
            <a:fld id="{A381ADF5-47F2-4110-847B-0B47C6DE4BA4}" type="slidenum">
              <a:rPr lang="en-US" smtClean="0">
                <a:solidFill>
                  <a:prstClr val="black"/>
                </a:solidFill>
              </a:rPr>
              <a:pPr>
                <a:defRPr/>
              </a:pPr>
              <a:t>5</a:t>
            </a:fld>
            <a:endParaRPr lang="en-US" dirty="0">
              <a:solidFill>
                <a:prstClr val="black"/>
              </a:solidFill>
            </a:endParaRPr>
          </a:p>
        </p:txBody>
      </p:sp>
    </p:spTree>
    <p:extLst>
      <p:ext uri="{BB962C8B-B14F-4D97-AF65-F5344CB8AC3E}">
        <p14:creationId xmlns:p14="http://schemas.microsoft.com/office/powerpoint/2010/main" xmlns="" val="22300533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newest additions to the Universal Edge Family.</a:t>
            </a:r>
          </a:p>
          <a:p>
            <a:r>
              <a:rPr lang="en-US" dirty="0" smtClean="0"/>
              <a:t>The 40Tbps MX 2010 , and the 80Tbps MX2020.</a:t>
            </a:r>
          </a:p>
          <a:p>
            <a:endParaRPr lang="en-US" dirty="0" smtClean="0"/>
          </a:p>
          <a:p>
            <a:r>
              <a:rPr lang="en-US" dirty="0" smtClean="0"/>
              <a:t>One </a:t>
            </a:r>
            <a:r>
              <a:rPr lang="en-US" dirty="0" err="1" smtClean="0"/>
              <a:t>Junos</a:t>
            </a:r>
            <a:r>
              <a:rPr lang="en-US" dirty="0" smtClean="0"/>
              <a:t> OS…One trio Chipset…one family of powerful, open, service rich platforms covering a breadth of applications from 20Gbps all the way up to 80Tbps.</a:t>
            </a:r>
            <a:endParaRPr lang="en-US" dirty="0"/>
          </a:p>
        </p:txBody>
      </p:sp>
      <p:sp>
        <p:nvSpPr>
          <p:cNvPr id="4" name="Slide Number Placeholder 3"/>
          <p:cNvSpPr>
            <a:spLocks noGrp="1"/>
          </p:cNvSpPr>
          <p:nvPr>
            <p:ph type="sldNum" sz="quarter" idx="10"/>
          </p:nvPr>
        </p:nvSpPr>
        <p:spPr/>
        <p:txBody>
          <a:bodyPr/>
          <a:lstStyle/>
          <a:p>
            <a:pPr>
              <a:defRPr/>
            </a:pPr>
            <a:fld id="{3F60A27F-70A2-4384-AF7E-4B8477A20F42}" type="slidenum">
              <a:rPr lang="en-US" smtClean="0"/>
              <a:pPr>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p:txBody>
          <a:bodyPr/>
          <a:lstStyle/>
          <a:p>
            <a:pPr>
              <a:defRPr/>
            </a:pPr>
            <a:fld id="{7007CCDF-0832-47CF-9B2C-56DA1D25527D}" type="slidenum">
              <a:rPr lang="en-US" smtClean="0"/>
              <a:pPr>
                <a:defRPr/>
              </a:pPr>
              <a:t>7</a:t>
            </a:fld>
            <a:endParaRPr lang="en-US" smtClean="0"/>
          </a:p>
        </p:txBody>
      </p:sp>
      <p:sp>
        <p:nvSpPr>
          <p:cNvPr id="71683"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1684"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a:ln/>
        </p:spPr>
      </p:sp>
      <p:sp>
        <p:nvSpPr>
          <p:cNvPr id="107523" name="Notes Placeholder 2"/>
          <p:cNvSpPr>
            <a:spLocks noGrp="1"/>
          </p:cNvSpPr>
          <p:nvPr>
            <p:ph type="body" idx="1"/>
          </p:nvPr>
        </p:nvSpPr>
        <p:spPr>
          <a:noFill/>
          <a:ln/>
        </p:spPr>
        <p:txBody>
          <a:bodyPr/>
          <a:lstStyle/>
          <a:p>
            <a:pPr eaLnBrk="1" hangingPunct="1">
              <a:spcBef>
                <a:spcPct val="0"/>
              </a:spcBef>
            </a:pPr>
            <a:endParaRPr lang="en-US" dirty="0" smtClean="0">
              <a:latin typeface="Arial" pitchFamily="34" charset="0"/>
            </a:endParaRPr>
          </a:p>
        </p:txBody>
      </p:sp>
      <p:sp>
        <p:nvSpPr>
          <p:cNvPr id="107524" name="Slide Number Placeholder 3"/>
          <p:cNvSpPr>
            <a:spLocks noGrp="1"/>
          </p:cNvSpPr>
          <p:nvPr>
            <p:ph type="sldNum" sz="quarter" idx="5"/>
          </p:nvPr>
        </p:nvSpPr>
        <p:spPr>
          <a:noFill/>
        </p:spPr>
        <p:txBody>
          <a:bodyPr/>
          <a:lstStyle/>
          <a:p>
            <a:fld id="{6E9BC055-F312-4189-AE4D-1345EC9F1488}" type="slidenum">
              <a:rPr lang="en-US">
                <a:solidFill>
                  <a:prstClr val="black"/>
                </a:solidFill>
              </a:rPr>
              <a:pPr/>
              <a:t>8</a:t>
            </a:fld>
            <a:endParaRPr lang="en-U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endParaRPr lang="en-US" dirty="0" smtClean="0"/>
          </a:p>
        </p:txBody>
      </p:sp>
      <p:sp>
        <p:nvSpPr>
          <p:cNvPr id="4" name="Slide Number Placeholder 3"/>
          <p:cNvSpPr>
            <a:spLocks noGrp="1"/>
          </p:cNvSpPr>
          <p:nvPr>
            <p:ph type="sldNum" sz="quarter" idx="10"/>
          </p:nvPr>
        </p:nvSpPr>
        <p:spPr/>
        <p:txBody>
          <a:bodyPr/>
          <a:lstStyle/>
          <a:p>
            <a:pPr>
              <a:defRPr/>
            </a:pPr>
            <a:fld id="{EF66BB3C-8671-4661-97B1-2C65411A07FA}" type="slidenum">
              <a:rPr lang="en-US" smtClean="0"/>
              <a:pPr>
                <a:defRPr/>
              </a:pPr>
              <a:t>10</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55000" lnSpcReduction="20000"/>
          </a:bodyPr>
          <a:lstStyle/>
          <a:p>
            <a:r>
              <a:rPr lang="en-US" sz="1200" kern="1200" baseline="0" dirty="0" smtClean="0">
                <a:solidFill>
                  <a:schemeClr val="tx1"/>
                </a:solidFill>
                <a:latin typeface="+mn-lt"/>
                <a:ea typeface="+mn-ea"/>
                <a:cs typeface="+mn-cs"/>
              </a:rPr>
              <a:t>Thank you for taking time to learn more about Mykonos solution from Juniper Networks. Mykonos is the </a:t>
            </a:r>
            <a:r>
              <a:rPr lang="en-US" sz="1200" kern="1200" baseline="0" dirty="0" err="1" smtClean="0">
                <a:solidFill>
                  <a:schemeClr val="tx1"/>
                </a:solidFill>
                <a:latin typeface="+mn-lt"/>
                <a:ea typeface="+mn-ea"/>
                <a:cs typeface="+mn-cs"/>
              </a:rPr>
              <a:t>the</a:t>
            </a:r>
            <a:r>
              <a:rPr lang="en-US" sz="1200" kern="1200" baseline="0" dirty="0" smtClean="0">
                <a:solidFill>
                  <a:schemeClr val="tx1"/>
                </a:solidFill>
                <a:latin typeface="+mn-lt"/>
                <a:ea typeface="+mn-ea"/>
                <a:cs typeface="+mn-cs"/>
              </a:rPr>
              <a:t> first and only “intrusion deception” system in the marketplace.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I’m going to spend 20 minutes helping you understand how Mykonos thinks about and manages hackers and web security.</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Before we get started I would like to better understand what prompted your interest in Mykonos and how your organization thinks about and manages hackers. It would very helpful to me if you could describe the types of attacks that concern you and the web app security products you use to defend against those attacks. And finally, any guidance you can provide me about your timeline for taking action to better secure your web apps would help me better support you.</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(Thank you for sharing – that was very helpful.)</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Let me provide you with some background on Mykonos.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Mykonos was spun-off from </a:t>
            </a:r>
            <a:r>
              <a:rPr lang="en-US" sz="1200" kern="1200" baseline="0" dirty="0" err="1" smtClean="0">
                <a:solidFill>
                  <a:schemeClr val="tx1"/>
                </a:solidFill>
                <a:latin typeface="+mn-lt"/>
                <a:ea typeface="+mn-ea"/>
                <a:cs typeface="+mn-cs"/>
              </a:rPr>
              <a:t>BlueTie</a:t>
            </a:r>
            <a:r>
              <a:rPr lang="en-US" sz="1200" kern="1200" baseline="0" dirty="0" smtClean="0">
                <a:solidFill>
                  <a:schemeClr val="tx1"/>
                </a:solidFill>
                <a:latin typeface="+mn-lt"/>
                <a:ea typeface="+mn-ea"/>
                <a:cs typeface="+mn-cs"/>
              </a:rPr>
              <a:t>, a large </a:t>
            </a:r>
            <a:r>
              <a:rPr lang="en-US" sz="1200" kern="1200" baseline="0" dirty="0" err="1" smtClean="0">
                <a:solidFill>
                  <a:schemeClr val="tx1"/>
                </a:solidFill>
                <a:latin typeface="+mn-lt"/>
                <a:ea typeface="+mn-ea"/>
                <a:cs typeface="+mn-cs"/>
              </a:rPr>
              <a:t>SaaS</a:t>
            </a:r>
            <a:r>
              <a:rPr lang="en-US" sz="1200" kern="1200" baseline="0" dirty="0" smtClean="0">
                <a:solidFill>
                  <a:schemeClr val="tx1"/>
                </a:solidFill>
                <a:latin typeface="+mn-lt"/>
                <a:ea typeface="+mn-ea"/>
                <a:cs typeface="+mn-cs"/>
              </a:rPr>
              <a:t> provider that utilized a variety of off-the-shelf and custom web apps to process terabytes of information for millions of users.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So, naturally, the web apps had vulnerabilities. And hackers exploited those vulnerabilities causing much damage. So we responded. We went out into the marketplace and found the same two products – code scanning and WAFs – that are available to every other organization.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Now, the challenges and problems with code scanning are very clear: scanning code for vulnerabilities yields thousands of lines of data with a false positive rate that can approach 50%. Employing an army of analysts to sift through that data and make sense of it is not practical. And when you discover an off-the-shelf vulnerability, perhaps in Share Point, how do you fix it? You are at the mercy of the vendor. You can’t exactly ring up Microsoft and ask them to fix it. Code scanning does not provide real time security.</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other option is a WAF. Ironically, WAFs are not firewalls. Think about a network firewall – it’s a positive security model (white list) which means it blocks ALL traffic except for a known set of friendly traffic. A WAF is the exact opposite of a network firewall. It is a negative security model (black list) which means it allows ALL traffic except for a known set of bad traffic – or what is commonly referred to a library of attack signatures.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WAFs rely exclusively on the failed anti-virus approach. Every year antivirus amasses a bigger library of signatures, and every year anti-virus fails to solve the malware problem. In fact, today, I can purchase a single custom virus that won’t match any existing AV signature.” It’s worth mentioning that the average AV program has 40 million signatures. Do we really believe the 41st millionth signature will solve the problem? We don’t. So, the very product (WAF) that has defined web security for the last 7 or 8 years isn’t even what it claims to be.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More to the point, a finite library of attack signatures can stop and infinite number of attacks.</a:t>
            </a:r>
          </a:p>
          <a:p>
            <a:r>
              <a:rPr lang="en-US" sz="1200" kern="1200" baseline="0" dirty="0" smtClean="0">
                <a:solidFill>
                  <a:schemeClr val="tx1"/>
                </a:solidFill>
                <a:latin typeface="+mn-lt"/>
                <a:ea typeface="+mn-ea"/>
                <a:cs typeface="+mn-cs"/>
              </a:rPr>
              <a:t>Additionally, we learned that it is very difficult to deploy WAFs in block mode. The reason: signatures. For example, if you write a rigid signature it blocks too much traffic, yielding false positives. If you write a flimsy signature it allows too much traffic, creating vulnerabilities. So what are you left with? A WAF that can’t run in block mode is nothing more than a fancy log file - or an IDS – that gives you a picture of your business after it burned down. What we wanted - and what every organization needs - is a smoke alarm that detects suspicious or malicious activity without false positives before that activity materializes into an attack. Mykonos is not only your smoke alarm – it is you fire engine too!</a:t>
            </a:r>
          </a:p>
          <a:p>
            <a:endParaRPr lang="fr-CH" sz="1200" kern="1200" baseline="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3A14B09-7C50-4114-8675-D6CC4E79564E}" type="slidenum">
              <a:rPr lang="en-US" smtClean="0"/>
              <a:pPr/>
              <a:t>11</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55000" lnSpcReduction="20000"/>
          </a:bodyPr>
          <a:lstStyle/>
          <a:p>
            <a:r>
              <a:rPr lang="en-US" sz="1200" kern="1200" baseline="0" dirty="0" smtClean="0">
                <a:solidFill>
                  <a:schemeClr val="tx1"/>
                </a:solidFill>
                <a:latin typeface="+mn-lt"/>
                <a:ea typeface="+mn-ea"/>
                <a:cs typeface="+mn-cs"/>
              </a:rPr>
              <a:t>Thank you for taking time to learn more about Mykonos solution from Juniper Networks. Mykonos is the </a:t>
            </a:r>
            <a:r>
              <a:rPr lang="en-US" sz="1200" kern="1200" baseline="0" dirty="0" err="1" smtClean="0">
                <a:solidFill>
                  <a:schemeClr val="tx1"/>
                </a:solidFill>
                <a:latin typeface="+mn-lt"/>
                <a:ea typeface="+mn-ea"/>
                <a:cs typeface="+mn-cs"/>
              </a:rPr>
              <a:t>the</a:t>
            </a:r>
            <a:r>
              <a:rPr lang="en-US" sz="1200" kern="1200" baseline="0" dirty="0" smtClean="0">
                <a:solidFill>
                  <a:schemeClr val="tx1"/>
                </a:solidFill>
                <a:latin typeface="+mn-lt"/>
                <a:ea typeface="+mn-ea"/>
                <a:cs typeface="+mn-cs"/>
              </a:rPr>
              <a:t> first and only “intrusion deception” system in the marketplace.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I’m going to spend 20 minutes helping you understand how Mykonos thinks about and manages hackers and web security.</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Before we get started I would like to better understand what prompted your interest in Mykonos and how your organization thinks about and manages hackers. It would very helpful to me if you could describe the types of attacks that concern you and the web app security products you use to defend against those attacks. And finally, any guidance you can provide me about your timeline for taking action to better secure your web apps would help me better support you.</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(Thank you for sharing – that was very helpful.)</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Let me provide you with some background on Mykonos.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Mykonos was spun-off from </a:t>
            </a:r>
            <a:r>
              <a:rPr lang="en-US" sz="1200" kern="1200" baseline="0" dirty="0" err="1" smtClean="0">
                <a:solidFill>
                  <a:schemeClr val="tx1"/>
                </a:solidFill>
                <a:latin typeface="+mn-lt"/>
                <a:ea typeface="+mn-ea"/>
                <a:cs typeface="+mn-cs"/>
              </a:rPr>
              <a:t>BlueTie</a:t>
            </a:r>
            <a:r>
              <a:rPr lang="en-US" sz="1200" kern="1200" baseline="0" dirty="0" smtClean="0">
                <a:solidFill>
                  <a:schemeClr val="tx1"/>
                </a:solidFill>
                <a:latin typeface="+mn-lt"/>
                <a:ea typeface="+mn-ea"/>
                <a:cs typeface="+mn-cs"/>
              </a:rPr>
              <a:t>, a large </a:t>
            </a:r>
            <a:r>
              <a:rPr lang="en-US" sz="1200" kern="1200" baseline="0" dirty="0" err="1" smtClean="0">
                <a:solidFill>
                  <a:schemeClr val="tx1"/>
                </a:solidFill>
                <a:latin typeface="+mn-lt"/>
                <a:ea typeface="+mn-ea"/>
                <a:cs typeface="+mn-cs"/>
              </a:rPr>
              <a:t>SaaS</a:t>
            </a:r>
            <a:r>
              <a:rPr lang="en-US" sz="1200" kern="1200" baseline="0" dirty="0" smtClean="0">
                <a:solidFill>
                  <a:schemeClr val="tx1"/>
                </a:solidFill>
                <a:latin typeface="+mn-lt"/>
                <a:ea typeface="+mn-ea"/>
                <a:cs typeface="+mn-cs"/>
              </a:rPr>
              <a:t> provider that utilized a variety of off-the-shelf and custom web apps to process terabytes of information for millions of users.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So, naturally, the web apps had vulnerabilities. And hackers exploited those vulnerabilities causing much damage. So we responded. We went out into the marketplace and found the same two products – code scanning and WAFs – that are available to every other organization.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Now, the challenges and problems with code scanning are very clear: scanning code for vulnerabilities yields thousands of lines of data with a false positive rate that can approach 50%. Employing an army of analysts to sift through that data and make sense of it is not practical. And when you discover an off-the-shelf vulnerability, perhaps in Share Point, how do you fix it? You are at the mercy of the vendor. You can’t exactly ring up Microsoft and ask them to fix it. Code scanning does not provide real time security.</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other option is a WAF. Ironically, WAFs are not firewalls. Think about a network firewall – it’s a positive security model (white list) which means it blocks ALL traffic except for a known set of friendly traffic. A WAF is the exact opposite of a network firewall. It is a negative security model (black list) which means it allows ALL traffic except for a known set of bad traffic – or what is commonly referred to a library of attack signatures.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WAFs rely exclusively on the failed anti-virus approach. Every year antivirus amasses a bigger library of signatures, and every year anti-virus fails to solve the malware problem. In fact, today, I can purchase a single custom virus that won’t match any existing AV signature.” It’s worth mentioning that the average AV program has 40 million signatures. Do we really believe the 41st millionth signature will solve the problem? We don’t. So, the very product (WAF) that has defined web security for the last 7 or 8 years isn’t even what it claims to be.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More to the point, a finite library of attack signatures can stop and infinite number of attacks.</a:t>
            </a:r>
          </a:p>
          <a:p>
            <a:r>
              <a:rPr lang="en-US" sz="1200" kern="1200" baseline="0" dirty="0" smtClean="0">
                <a:solidFill>
                  <a:schemeClr val="tx1"/>
                </a:solidFill>
                <a:latin typeface="+mn-lt"/>
                <a:ea typeface="+mn-ea"/>
                <a:cs typeface="+mn-cs"/>
              </a:rPr>
              <a:t>Additionally, we learned that it is very difficult to deploy WAFs in block mode. The reason: signatures. For example, if you write a rigid signature it blocks too much traffic, yielding false positives. If you write a flimsy signature it allows too much traffic, creating vulnerabilities. So what are you left with? A WAF that can’t run in block mode is nothing more than a fancy log file - or an IDS – that gives you a picture of your business after it burned down. What we wanted - and what every organization needs - is a smoke alarm that detects suspicious or malicious activity without false positives before that activity materializes into an attack. Mykonos is not only your smoke alarm – it is you fire engine too!</a:t>
            </a:r>
          </a:p>
          <a:p>
            <a:endParaRPr lang="fr-CH" sz="1200" kern="1200" baseline="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3A14B09-7C50-4114-8675-D6CC4E79564E}" type="slidenum">
              <a:rPr lang="en-US" smtClean="0"/>
              <a:pPr/>
              <a:t>16</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dirty="0" smtClean="0"/>
              <a:t>This slide is a build</a:t>
            </a:r>
            <a:endParaRPr lang="en-US" dirty="0"/>
          </a:p>
        </p:txBody>
      </p:sp>
      <p:sp>
        <p:nvSpPr>
          <p:cNvPr id="4" name="Slide Number Placeholder 3"/>
          <p:cNvSpPr>
            <a:spLocks noGrp="1"/>
          </p:cNvSpPr>
          <p:nvPr>
            <p:ph type="sldNum" sz="quarter" idx="10"/>
          </p:nvPr>
        </p:nvSpPr>
        <p:spPr/>
        <p:txBody>
          <a:bodyPr/>
          <a:lstStyle/>
          <a:p>
            <a:fld id="{B3A14B09-7C50-4114-8675-D6CC4E79564E}" type="slidenum">
              <a:rPr lang="en-US" smtClean="0"/>
              <a:pPr/>
              <a:t>17</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3A14B09-7C50-4114-8675-D6CC4E79564E}" type="slidenum">
              <a:rPr lang="en-US" smtClean="0"/>
              <a:pPr/>
              <a:t>24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55000" lnSpcReduction="20000"/>
          </a:bodyPr>
          <a:lstStyle/>
          <a:p>
            <a:r>
              <a:rPr lang="en-US" sz="1200" kern="1200" baseline="0" dirty="0" smtClean="0">
                <a:solidFill>
                  <a:schemeClr val="tx1"/>
                </a:solidFill>
                <a:latin typeface="+mn-lt"/>
                <a:ea typeface="+mn-ea"/>
                <a:cs typeface="+mn-cs"/>
              </a:rPr>
              <a:t>Thank you for taking time to learn more about Mykonos solution from Juniper Networks. Mykonos is the </a:t>
            </a:r>
            <a:r>
              <a:rPr lang="en-US" sz="1200" kern="1200" baseline="0" dirty="0" err="1" smtClean="0">
                <a:solidFill>
                  <a:schemeClr val="tx1"/>
                </a:solidFill>
                <a:latin typeface="+mn-lt"/>
                <a:ea typeface="+mn-ea"/>
                <a:cs typeface="+mn-cs"/>
              </a:rPr>
              <a:t>the</a:t>
            </a:r>
            <a:r>
              <a:rPr lang="en-US" sz="1200" kern="1200" baseline="0" dirty="0" smtClean="0">
                <a:solidFill>
                  <a:schemeClr val="tx1"/>
                </a:solidFill>
                <a:latin typeface="+mn-lt"/>
                <a:ea typeface="+mn-ea"/>
                <a:cs typeface="+mn-cs"/>
              </a:rPr>
              <a:t> first and only “intrusion deception” system in the marketplace.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I’m going to spend 20 minutes helping you understand how Mykonos thinks about and manages hackers and web security.</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Before we get started I would like to better understand what prompted your interest in Mykonos and how your organization thinks about and manages hackers. It would very helpful to me if you could describe the types of attacks that concern you and the web app security products you use to defend against those attacks. And finally, any guidance you can provide me about your timeline for taking action to better secure your web apps would help me better support you.</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(Thank you for sharing – that was very helpful.)</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Let me provide you with some background on Mykonos.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Mykonos was spun-off from </a:t>
            </a:r>
            <a:r>
              <a:rPr lang="en-US" sz="1200" kern="1200" baseline="0" dirty="0" err="1" smtClean="0">
                <a:solidFill>
                  <a:schemeClr val="tx1"/>
                </a:solidFill>
                <a:latin typeface="+mn-lt"/>
                <a:ea typeface="+mn-ea"/>
                <a:cs typeface="+mn-cs"/>
              </a:rPr>
              <a:t>BlueTie</a:t>
            </a:r>
            <a:r>
              <a:rPr lang="en-US" sz="1200" kern="1200" baseline="0" dirty="0" smtClean="0">
                <a:solidFill>
                  <a:schemeClr val="tx1"/>
                </a:solidFill>
                <a:latin typeface="+mn-lt"/>
                <a:ea typeface="+mn-ea"/>
                <a:cs typeface="+mn-cs"/>
              </a:rPr>
              <a:t>, a large </a:t>
            </a:r>
            <a:r>
              <a:rPr lang="en-US" sz="1200" kern="1200" baseline="0" dirty="0" err="1" smtClean="0">
                <a:solidFill>
                  <a:schemeClr val="tx1"/>
                </a:solidFill>
                <a:latin typeface="+mn-lt"/>
                <a:ea typeface="+mn-ea"/>
                <a:cs typeface="+mn-cs"/>
              </a:rPr>
              <a:t>SaaS</a:t>
            </a:r>
            <a:r>
              <a:rPr lang="en-US" sz="1200" kern="1200" baseline="0" dirty="0" smtClean="0">
                <a:solidFill>
                  <a:schemeClr val="tx1"/>
                </a:solidFill>
                <a:latin typeface="+mn-lt"/>
                <a:ea typeface="+mn-ea"/>
                <a:cs typeface="+mn-cs"/>
              </a:rPr>
              <a:t> provider that utilized a variety of off-the-shelf and custom web apps to process terabytes of information for millions of users.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So, naturally, the web apps had vulnerabilities. And hackers exploited those vulnerabilities causing much damage. So we responded. We went out into the marketplace and found the same two products – code scanning and WAFs – that are available to every other organization.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Now, the challenges and problems with code scanning are very clear: scanning code for vulnerabilities yields thousands of lines of data with a false positive rate that can approach 50%. Employing an army of analysts to sift through that data and make sense of it is not practical. And when you discover an off-the-shelf vulnerability, perhaps in Share Point, how do you fix it? You are at the mercy of the vendor. You can’t exactly ring up Microsoft and ask them to fix it. Code scanning does not provide real time security.</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The other option is a WAF. Ironically, WAFs are not firewalls. Think about a network firewall – it’s a positive security model (white list) which means it blocks ALL traffic except for a known set of friendly traffic. A WAF is the exact opposite of a network firewall. It is a negative security model (black list) which means it allows ALL traffic except for a known set of bad traffic – or what is commonly referred to a library of attack signatures.</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WAFs rely exclusively on the failed anti-virus approach. Every year antivirus amasses a bigger library of signatures, and every year anti-virus fails to solve the malware problem. In fact, today, I can purchase a single custom virus that won’t match any existing AV signature.” It’s worth mentioning that the average AV program has 40 million signatures. Do we really believe the 41st millionth signature will solve the problem? We don’t. So, the very product (WAF) that has defined web security for the last 7 or 8 years isn’t even what it claims to be.</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More to the point, a finite library of attack signatures can stop and infinite number of attacks.</a:t>
            </a:r>
          </a:p>
          <a:p>
            <a:r>
              <a:rPr lang="en-US" sz="1200" kern="1200" baseline="0" dirty="0" smtClean="0">
                <a:solidFill>
                  <a:schemeClr val="tx1"/>
                </a:solidFill>
                <a:latin typeface="+mn-lt"/>
                <a:ea typeface="+mn-ea"/>
                <a:cs typeface="+mn-cs"/>
              </a:rPr>
              <a:t>Additionally, we learned that it is very difficult to deploy WAFs in block mode. The reason: signatures. For example, if you write a rigid signature it blocks too much traffic, yielding false positives. If you write a flimsy signature it allows too much traffic, creating vulnerabilities. So what are you left with? A WAF that can’t run in block mode is nothing more than a fancy log file - or an IDS – that gives you a picture of your business after it burned down. What we wanted - and what every organization needs - is a smoke alarm that detects suspicious or malicious activity without false positives before that activity materializes into an attack. Mykonos is not only your smoke alarm – it is you fire engine too!</a:t>
            </a:r>
          </a:p>
          <a:p>
            <a:endParaRPr lang="fr-CH" sz="1200" kern="1200" baseline="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3A14B09-7C50-4114-8675-D6CC4E79564E}" type="slidenum">
              <a:rPr lang="en-US" smtClean="0"/>
              <a:pPr/>
              <a:t>25</a:t>
            </a:fld>
            <a:endParaRPr 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Gartner:</a:t>
            </a:r>
            <a:br>
              <a:rPr lang="en-US" dirty="0" smtClean="0"/>
            </a:br>
            <a:r>
              <a:rPr lang="en-US" dirty="0" smtClean="0"/>
              <a:t>"There is widespread agreement that advanced attacks are bypassing our traditional signature-based security controls and persisting undetected on our systems for extended periods of time. The threat is real. You are compromised; you just don’t know it.”</a:t>
            </a:r>
          </a:p>
          <a:p>
            <a:endParaRPr lang="en-US" dirty="0" smtClean="0"/>
          </a:p>
          <a:p>
            <a:r>
              <a:rPr lang="en-US" b="1" dirty="0" smtClean="0"/>
              <a:t>As of today there are 4,881,</a:t>
            </a:r>
            <a:r>
              <a:rPr lang="en-US" b="1" baseline="0" dirty="0" smtClean="0"/>
              <a:t>631 active bad IPs , it is hard to assume that you or others are part of the 5%, and truthfully there is only one way to find out. We can show you, as you will find out in a bit. </a:t>
            </a:r>
            <a:endParaRPr lang="en-US" b="1" dirty="0"/>
          </a:p>
        </p:txBody>
      </p:sp>
      <p:sp>
        <p:nvSpPr>
          <p:cNvPr id="4" name="Slide Number Placeholder 3"/>
          <p:cNvSpPr>
            <a:spLocks noGrp="1"/>
          </p:cNvSpPr>
          <p:nvPr>
            <p:ph type="sldNum" idx="10"/>
          </p:nvPr>
        </p:nvSpPr>
        <p:spPr/>
        <p:txBody>
          <a:bodyPr/>
          <a:lstStyle/>
          <a:p>
            <a:fld id="{05C3CB17-75D0-4A93-9522-894DE1A099D9}" type="slidenum">
              <a:rPr lang="en-US" smtClean="0">
                <a:solidFill>
                  <a:prstClr val="white"/>
                </a:solidFill>
              </a:rPr>
              <a:pPr/>
              <a:t>27</a:t>
            </a:fld>
            <a:endParaRPr lang="en-US" dirty="0">
              <a:solidFill>
                <a:prstClr val="white"/>
              </a:solidFill>
            </a:endParaRPr>
          </a:p>
        </p:txBody>
      </p:sp>
    </p:spTree>
    <p:extLst>
      <p:ext uri="{BB962C8B-B14F-4D97-AF65-F5344CB8AC3E}">
        <p14:creationId xmlns="" xmlns:p14="http://schemas.microsoft.com/office/powerpoint/2010/main" val="11861389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fld id="{05C3CB17-75D0-4A93-9522-894DE1A099D9}" type="slidenum">
              <a:rPr lang="en-US" smtClean="0">
                <a:solidFill>
                  <a:prstClr val="white"/>
                </a:solidFill>
              </a:rPr>
              <a:pPr/>
              <a:t>28</a:t>
            </a:fld>
            <a:endParaRPr lang="en-US" dirty="0">
              <a:solidFill>
                <a:prstClr val="white"/>
              </a:solidFill>
            </a:endParaRPr>
          </a:p>
        </p:txBody>
      </p:sp>
    </p:spTree>
    <p:extLst>
      <p:ext uri="{BB962C8B-B14F-4D97-AF65-F5344CB8AC3E}">
        <p14:creationId xmlns="" xmlns:p14="http://schemas.microsoft.com/office/powerpoint/2010/main" val="24294966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Gartner:</a:t>
            </a:r>
            <a:br>
              <a:rPr lang="en-US" dirty="0" smtClean="0"/>
            </a:br>
            <a:r>
              <a:rPr lang="en-US" dirty="0" smtClean="0"/>
              <a:t>"There is widespread agreement that advanced attacks are bypassing our traditional signature-based security controls and persisting undetected on our systems for extended periods of time. The threat is real. You are compromised; you just don’t know it.”</a:t>
            </a:r>
          </a:p>
          <a:p>
            <a:endParaRPr lang="en-US" dirty="0" smtClean="0"/>
          </a:p>
          <a:p>
            <a:r>
              <a:rPr lang="en-US" b="1" dirty="0" smtClean="0"/>
              <a:t>As of today there are 4,881,</a:t>
            </a:r>
            <a:r>
              <a:rPr lang="en-US" b="1" baseline="0" dirty="0" smtClean="0"/>
              <a:t>631 active bad IPs , it is hard to assume that you or others are part of the 5%, and truthfully there is only one way to find out. We can show you, as you will find out in a bit. </a:t>
            </a:r>
            <a:endParaRPr lang="en-US" b="1" dirty="0"/>
          </a:p>
        </p:txBody>
      </p:sp>
      <p:sp>
        <p:nvSpPr>
          <p:cNvPr id="4" name="Slide Number Placeholder 3"/>
          <p:cNvSpPr>
            <a:spLocks noGrp="1"/>
          </p:cNvSpPr>
          <p:nvPr>
            <p:ph type="sldNum" idx="10"/>
          </p:nvPr>
        </p:nvSpPr>
        <p:spPr/>
        <p:txBody>
          <a:bodyPr/>
          <a:lstStyle/>
          <a:p>
            <a:fld id="{05C3CB17-75D0-4A93-9522-894DE1A099D9}" type="slidenum">
              <a:rPr lang="en-US" smtClean="0">
                <a:solidFill>
                  <a:prstClr val="white"/>
                </a:solidFill>
              </a:rPr>
              <a:pPr/>
              <a:t>29</a:t>
            </a:fld>
            <a:endParaRPr lang="en-US" dirty="0">
              <a:solidFill>
                <a:prstClr val="white"/>
              </a:solidFill>
            </a:endParaRPr>
          </a:p>
        </p:txBody>
      </p:sp>
    </p:spTree>
    <p:extLst>
      <p:ext uri="{BB962C8B-B14F-4D97-AF65-F5344CB8AC3E}">
        <p14:creationId xmlns="" xmlns:p14="http://schemas.microsoft.com/office/powerpoint/2010/main" val="11861389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fld id="{05C3CB17-75D0-4A93-9522-894DE1A099D9}" type="slidenum">
              <a:rPr lang="en-US" smtClean="0">
                <a:solidFill>
                  <a:prstClr val="white"/>
                </a:solidFill>
              </a:rPr>
              <a:pPr/>
              <a:t>30</a:t>
            </a:fld>
            <a:endParaRPr lang="en-US" dirty="0">
              <a:solidFill>
                <a:prstClr val="white"/>
              </a:solidFill>
            </a:endParaRPr>
          </a:p>
        </p:txBody>
      </p:sp>
    </p:spTree>
    <p:extLst>
      <p:ext uri="{BB962C8B-B14F-4D97-AF65-F5344CB8AC3E}">
        <p14:creationId xmlns="" xmlns:p14="http://schemas.microsoft.com/office/powerpoint/2010/main" val="24294966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Rectangle 9"/>
          <p:cNvSpPr>
            <a:spLocks noGrp="1" noChangeArrowheads="1"/>
          </p:cNvSpPr>
          <p:nvPr>
            <p:ph type="sldNum"/>
          </p:nvPr>
        </p:nvSpPr>
        <p:spPr>
          <a:ln/>
        </p:spPr>
        <p:txBody>
          <a:bodyPr/>
          <a:lstStyle/>
          <a:p>
            <a:fld id="{07D1E14B-6216-4D21-B5D5-EB14A1416140}" type="slidenum">
              <a:rPr lang="en-US">
                <a:solidFill>
                  <a:prstClr val="white"/>
                </a:solidFill>
              </a:rPr>
              <a:pPr/>
              <a:t>31</a:t>
            </a:fld>
            <a:endParaRPr lang="en-US" dirty="0">
              <a:solidFill>
                <a:prstClr val="white"/>
              </a:solidFill>
            </a:endParaRPr>
          </a:p>
        </p:txBody>
      </p:sp>
      <p:sp>
        <p:nvSpPr>
          <p:cNvPr id="25601" name="Text Box 1"/>
          <p:cNvSpPr txBox="1">
            <a:spLocks noChangeArrowheads="1"/>
          </p:cNvSpPr>
          <p:nvPr/>
        </p:nvSpPr>
        <p:spPr bwMode="auto">
          <a:xfrm>
            <a:off x="3885010" y="8684684"/>
            <a:ext cx="2970609" cy="455083"/>
          </a:xfrm>
          <a:prstGeom prst="rect">
            <a:avLst/>
          </a:prstGeom>
          <a:noFill/>
          <a:ln w="9525">
            <a:noFill/>
            <a:round/>
            <a:headEnd/>
            <a:tailEnd/>
          </a:ln>
          <a:effectLst/>
        </p:spPr>
        <p:txBody>
          <a:bodyPr lIns="95139" tIns="49472" rIns="95139" bIns="49472" anchor="b"/>
          <a:lstStyle/>
          <a:p>
            <a:pPr algn="r" defTabSz="457200" fontAlgn="base">
              <a:spcBef>
                <a:spcPct val="0"/>
              </a:spcBef>
              <a:spcAft>
                <a:spcPct val="0"/>
              </a:spcAft>
              <a:buSzPct val="100000"/>
              <a:buFont typeface="Times New Roman" pitchFamily="16" charset="0"/>
              <a:buNone/>
              <a:tabLst>
                <a:tab pos="0" algn="l"/>
                <a:tab pos="483306" algn="l"/>
                <a:tab pos="966612" algn="l"/>
                <a:tab pos="1449918" algn="l"/>
                <a:tab pos="1933224" algn="l"/>
                <a:tab pos="2416531" algn="l"/>
                <a:tab pos="2899837" algn="l"/>
                <a:tab pos="3383143" algn="l"/>
                <a:tab pos="3866449" algn="l"/>
                <a:tab pos="4349755" algn="l"/>
                <a:tab pos="4833061" algn="l"/>
                <a:tab pos="5316367" algn="l"/>
                <a:tab pos="5799673" algn="l"/>
                <a:tab pos="6282980" algn="l"/>
                <a:tab pos="6766286" algn="l"/>
                <a:tab pos="7249592" algn="l"/>
                <a:tab pos="7732898" algn="l"/>
                <a:tab pos="8216204" algn="l"/>
                <a:tab pos="8699510" algn="l"/>
                <a:tab pos="9182816" algn="l"/>
                <a:tab pos="9666122" algn="l"/>
              </a:tabLst>
            </a:pPr>
            <a:fld id="{EB7AB9A7-1BBC-4D6C-873E-38C6891251EE}" type="slidenum">
              <a:rPr lang="en-US" sz="1300">
                <a:solidFill>
                  <a:srgbClr val="000000"/>
                </a:solidFill>
                <a:latin typeface="Times New Roman" pitchFamily="16" charset="0"/>
                <a:ea typeface="DejaVu Sans" charset="0"/>
                <a:cs typeface="DejaVu Sans" charset="0"/>
              </a:rPr>
              <a:pPr algn="r" defTabSz="457200" fontAlgn="base">
                <a:spcBef>
                  <a:spcPct val="0"/>
                </a:spcBef>
                <a:spcAft>
                  <a:spcPct val="0"/>
                </a:spcAft>
                <a:buSzPct val="100000"/>
                <a:buFont typeface="Times New Roman" pitchFamily="16" charset="0"/>
                <a:buNone/>
                <a:tabLst>
                  <a:tab pos="0" algn="l"/>
                  <a:tab pos="483306" algn="l"/>
                  <a:tab pos="966612" algn="l"/>
                  <a:tab pos="1449918" algn="l"/>
                  <a:tab pos="1933224" algn="l"/>
                  <a:tab pos="2416531" algn="l"/>
                  <a:tab pos="2899837" algn="l"/>
                  <a:tab pos="3383143" algn="l"/>
                  <a:tab pos="3866449" algn="l"/>
                  <a:tab pos="4349755" algn="l"/>
                  <a:tab pos="4833061" algn="l"/>
                  <a:tab pos="5316367" algn="l"/>
                  <a:tab pos="5799673" algn="l"/>
                  <a:tab pos="6282980" algn="l"/>
                  <a:tab pos="6766286" algn="l"/>
                  <a:tab pos="7249592" algn="l"/>
                  <a:tab pos="7732898" algn="l"/>
                  <a:tab pos="8216204" algn="l"/>
                  <a:tab pos="8699510" algn="l"/>
                  <a:tab pos="9182816" algn="l"/>
                  <a:tab pos="9666122" algn="l"/>
                </a:tabLst>
              </a:pPr>
              <a:t>31</a:t>
            </a:fld>
            <a:endParaRPr lang="en-US" sz="1300" dirty="0">
              <a:solidFill>
                <a:srgbClr val="000000"/>
              </a:solidFill>
              <a:latin typeface="Times New Roman" pitchFamily="16" charset="0"/>
              <a:ea typeface="DejaVu Sans" charset="0"/>
              <a:cs typeface="DejaVu Sans" charset="0"/>
            </a:endParaRPr>
          </a:p>
        </p:txBody>
      </p:sp>
      <p:sp>
        <p:nvSpPr>
          <p:cNvPr id="25602" name="Rectangle 2"/>
          <p:cNvSpPr txBox="1">
            <a:spLocks noGrp="1" noRot="1" noChangeAspect="1" noChangeArrowheads="1"/>
          </p:cNvSpPr>
          <p:nvPr>
            <p:ph type="sldImg"/>
          </p:nvPr>
        </p:nvSpPr>
        <p:spPr bwMode="auto">
          <a:xfrm>
            <a:off x="1143000" y="687388"/>
            <a:ext cx="4572000" cy="3429000"/>
          </a:xfrm>
          <a:prstGeom prst="rect">
            <a:avLst/>
          </a:prstGeom>
          <a:solidFill>
            <a:srgbClr val="FFFFFF"/>
          </a:solidFill>
          <a:ln>
            <a:solidFill>
              <a:srgbClr val="000000"/>
            </a:solidFill>
            <a:miter lim="800000"/>
            <a:headEnd/>
            <a:tailEnd/>
          </a:ln>
        </p:spPr>
      </p:sp>
      <p:sp>
        <p:nvSpPr>
          <p:cNvPr id="25603" name="Rectangle 3"/>
          <p:cNvSpPr txBox="1">
            <a:spLocks noGrp="1" noChangeArrowheads="1"/>
          </p:cNvSpPr>
          <p:nvPr>
            <p:ph type="body" idx="1"/>
          </p:nvPr>
        </p:nvSpPr>
        <p:spPr bwMode="auto">
          <a:xfrm>
            <a:off x="702983" y="4211961"/>
            <a:ext cx="5484019" cy="4110566"/>
          </a:xfrm>
          <a:prstGeom prst="rect">
            <a:avLst/>
          </a:prstGeom>
          <a:noFill/>
          <a:ln>
            <a:round/>
            <a:headEnd/>
            <a:tailEnd/>
          </a:ln>
        </p:spPr>
        <p:txBody>
          <a:bodyPr wrap="none" anchor="ctr"/>
          <a:lstStyle/>
          <a:p>
            <a:pPr marL="342900" indent="-342900">
              <a:buFont typeface="Wingdings" pitchFamily="2" charset="2"/>
              <a:buChar char="Ø"/>
            </a:pPr>
            <a:endParaRPr lang="en-US" sz="1000" dirty="0" smtClean="0">
              <a:solidFill>
                <a:schemeClr val="tx1"/>
              </a:solidFill>
            </a:endParaRPr>
          </a:p>
          <a:p>
            <a:pPr marL="342900" indent="-342900">
              <a:buFont typeface="Wingdings" pitchFamily="2" charset="2"/>
              <a:buChar char="Ø"/>
            </a:pPr>
            <a:endParaRPr lang="en-US" sz="1000" dirty="0">
              <a:solidFill>
                <a:schemeClr val="tx1"/>
              </a:solidFill>
            </a:endParaRPr>
          </a:p>
          <a:p>
            <a:pPr marL="342900" indent="-342900">
              <a:buFont typeface="Wingdings" pitchFamily="2" charset="2"/>
              <a:buChar char="Ø"/>
            </a:pPr>
            <a:endParaRPr lang="en-US" sz="1000" dirty="0" smtClean="0">
              <a:solidFill>
                <a:schemeClr val="tx1"/>
              </a:solidFill>
            </a:endParaRPr>
          </a:p>
          <a:p>
            <a:pPr marL="342900" indent="-342900">
              <a:buFont typeface="Wingdings" pitchFamily="2" charset="2"/>
              <a:buChar char="Ø"/>
            </a:pPr>
            <a:r>
              <a:rPr lang="en-US" sz="1000" dirty="0" smtClean="0">
                <a:solidFill>
                  <a:schemeClr val="tx1"/>
                </a:solidFill>
              </a:rPr>
              <a:t>Deep relationships &amp; trust with malware </a:t>
            </a:r>
          </a:p>
          <a:p>
            <a:r>
              <a:rPr lang="en-US" sz="1000" dirty="0" smtClean="0">
                <a:solidFill>
                  <a:schemeClr val="tx1"/>
                </a:solidFill>
              </a:rPr>
              <a:t>Researchers: </a:t>
            </a:r>
            <a:r>
              <a:rPr lang="en-US" sz="1000" dirty="0" err="1" smtClean="0">
                <a:solidFill>
                  <a:schemeClr val="tx1"/>
                </a:solidFill>
              </a:rPr>
              <a:t>Dshield</a:t>
            </a:r>
            <a:r>
              <a:rPr lang="en-US" sz="1000" dirty="0" smtClean="0">
                <a:solidFill>
                  <a:schemeClr val="tx1"/>
                </a:solidFill>
              </a:rPr>
              <a:t>, Malware Threat Center, </a:t>
            </a:r>
            <a:r>
              <a:rPr lang="en-US" sz="1000" dirty="0" err="1" smtClean="0">
                <a:solidFill>
                  <a:schemeClr val="tx1"/>
                </a:solidFill>
              </a:rPr>
              <a:t>Shadowserver</a:t>
            </a:r>
            <a:r>
              <a:rPr lang="en-US" sz="1000" dirty="0" smtClean="0">
                <a:solidFill>
                  <a:schemeClr val="tx1"/>
                </a:solidFill>
              </a:rPr>
              <a:t>,</a:t>
            </a:r>
            <a:r>
              <a:rPr lang="en-US" sz="1000" baseline="0" dirty="0" smtClean="0">
                <a:solidFill>
                  <a:schemeClr val="tx1"/>
                </a:solidFill>
              </a:rPr>
              <a:t> SIE, etc. (should have the complete list from Francis in our pocket)</a:t>
            </a:r>
            <a:endParaRPr lang="en-US" sz="1000" dirty="0" smtClean="0">
              <a:solidFill>
                <a:schemeClr val="tx1"/>
              </a:solidFill>
            </a:endParaRPr>
          </a:p>
          <a:p>
            <a:pPr marL="342900" indent="-342900">
              <a:buFont typeface="Wingdings" pitchFamily="2" charset="2"/>
              <a:buChar char="Ø"/>
            </a:pPr>
            <a:r>
              <a:rPr lang="en-US" sz="1000" dirty="0" smtClean="0">
                <a:solidFill>
                  <a:schemeClr val="tx1"/>
                </a:solidFill>
              </a:rPr>
              <a:t>More than 30 feeds</a:t>
            </a:r>
          </a:p>
          <a:p>
            <a:pPr marL="342900" indent="-342900">
              <a:buFont typeface="Wingdings" pitchFamily="2" charset="2"/>
              <a:buChar char="Ø"/>
            </a:pPr>
            <a:r>
              <a:rPr lang="en-US" sz="1000" dirty="0" smtClean="0">
                <a:solidFill>
                  <a:schemeClr val="tx1"/>
                </a:solidFill>
              </a:rPr>
              <a:t>24 million IPs in DB (think tom wanted you to change this?</a:t>
            </a:r>
          </a:p>
          <a:p>
            <a:pPr marL="342900" indent="-342900">
              <a:buFont typeface="Wingdings" pitchFamily="2" charset="2"/>
              <a:buChar char="Ø"/>
            </a:pPr>
            <a:r>
              <a:rPr lang="en-US" sz="1000" dirty="0" smtClean="0">
                <a:solidFill>
                  <a:schemeClr val="tx1"/>
                </a:solidFill>
              </a:rPr>
              <a:t>10 million + customer</a:t>
            </a:r>
          </a:p>
          <a:p>
            <a:r>
              <a:rPr lang="en-US" sz="1000" dirty="0" smtClean="0">
                <a:solidFill>
                  <a:schemeClr val="tx1"/>
                </a:solidFill>
              </a:rPr>
              <a:t>loglines per day</a:t>
            </a:r>
          </a:p>
          <a:p>
            <a:pPr marL="342900" indent="-342900">
              <a:buFont typeface="Wingdings" pitchFamily="2" charset="2"/>
              <a:buChar char="Ø"/>
            </a:pPr>
            <a:r>
              <a:rPr lang="en-US" sz="1000" dirty="0" smtClean="0">
                <a:solidFill>
                  <a:schemeClr val="tx1"/>
                </a:solidFill>
              </a:rPr>
              <a:t>Constantly monitoring</a:t>
            </a:r>
          </a:p>
          <a:p>
            <a:r>
              <a:rPr lang="en-US" sz="1000" dirty="0" smtClean="0">
                <a:solidFill>
                  <a:schemeClr val="tx1"/>
                </a:solidFill>
              </a:rPr>
              <a:t>quality &amp; culling sources</a:t>
            </a:r>
          </a:p>
          <a:p>
            <a:pPr>
              <a:buFont typeface="Wingdings" pitchFamily="2" charset="2"/>
              <a:buChar char="Ø"/>
            </a:pPr>
            <a:r>
              <a:rPr lang="en-US" sz="1000" dirty="0" smtClean="0"/>
              <a:t>Key variables:</a:t>
            </a:r>
          </a:p>
          <a:p>
            <a:pPr lvl="1">
              <a:buFont typeface="Arial" pitchFamily="34" charset="0"/>
              <a:buChar char="•"/>
            </a:pPr>
            <a:r>
              <a:rPr lang="en-US" sz="1000" dirty="0" smtClean="0"/>
              <a:t># of reporting sources</a:t>
            </a:r>
          </a:p>
          <a:p>
            <a:pPr lvl="1">
              <a:buFont typeface="Arial" pitchFamily="34" charset="0"/>
              <a:buChar char="•"/>
            </a:pPr>
            <a:r>
              <a:rPr lang="en-US" sz="1000" dirty="0" smtClean="0"/>
              <a:t>Age</a:t>
            </a:r>
          </a:p>
          <a:p>
            <a:pPr lvl="1">
              <a:buFont typeface="Arial" pitchFamily="34" charset="0"/>
              <a:buChar char="•"/>
            </a:pPr>
            <a:r>
              <a:rPr lang="en-US" sz="1000" dirty="0" smtClean="0"/>
              <a:t>Frequency of bad behavior</a:t>
            </a:r>
          </a:p>
          <a:p>
            <a:pPr lvl="1">
              <a:buFont typeface="Arial" pitchFamily="34" charset="0"/>
              <a:buChar char="•"/>
            </a:pPr>
            <a:r>
              <a:rPr lang="en-US" sz="1000" dirty="0" smtClean="0"/>
              <a:t>Last seen</a:t>
            </a:r>
          </a:p>
          <a:p>
            <a:pPr>
              <a:buFont typeface="Wingdings" pitchFamily="2" charset="2"/>
              <a:buChar char="Ø"/>
            </a:pPr>
            <a:r>
              <a:rPr lang="en-US" sz="1000" dirty="0" smtClean="0"/>
              <a:t>Predictive, actionable threat list every 15 minutes</a:t>
            </a:r>
          </a:p>
          <a:p>
            <a:pPr lvl="1">
              <a:buFont typeface="Arial" pitchFamily="34" charset="0"/>
              <a:buChar char="•"/>
            </a:pPr>
            <a:r>
              <a:rPr lang="en-US" sz="1000" dirty="0" smtClean="0"/>
              <a:t>Extreme care taken to remove false positives</a:t>
            </a:r>
          </a:p>
          <a:p>
            <a:pPr lvl="1">
              <a:buFont typeface="Arial" pitchFamily="34" charset="0"/>
              <a:buChar char="•"/>
            </a:pPr>
            <a:r>
              <a:rPr lang="en-US" sz="1000" dirty="0" smtClean="0"/>
              <a:t>New bad IP addresses identified and distributed faster than competitors </a:t>
            </a:r>
          </a:p>
          <a:p>
            <a:pPr lvl="2"/>
            <a:r>
              <a:rPr lang="en-US" sz="1000" dirty="0" smtClean="0"/>
              <a:t>1-4 hours depending on source – others &gt;24 hours</a:t>
            </a:r>
          </a:p>
          <a:p>
            <a:pPr>
              <a:buFont typeface="Wingdings" pitchFamily="2" charset="2"/>
              <a:buChar char="Ø"/>
            </a:pPr>
            <a:r>
              <a:rPr lang="en-US" sz="1000" dirty="0" smtClean="0"/>
              <a:t>Complete list ~35,000 entries (~25,000 IPs + 10,000 subnets)</a:t>
            </a:r>
          </a:p>
          <a:p>
            <a:pPr lvl="1">
              <a:buFont typeface="Arial" pitchFamily="34" charset="0"/>
              <a:buChar char="•"/>
            </a:pPr>
            <a:r>
              <a:rPr lang="en-US" sz="1000" dirty="0" smtClean="0"/>
              <a:t>Also </a:t>
            </a:r>
            <a:r>
              <a:rPr lang="en-US" sz="1000" dirty="0" err="1" smtClean="0"/>
              <a:t>Geoblock</a:t>
            </a:r>
            <a:r>
              <a:rPr lang="en-US" sz="1000" dirty="0" smtClean="0"/>
              <a:t> feeds and Tor Exit Nodes (~3000)</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fld id="{05C3CB17-75D0-4A93-9522-894DE1A099D9}" type="slidenum">
              <a:rPr lang="en-US" smtClean="0">
                <a:solidFill>
                  <a:prstClr val="white"/>
                </a:solidFill>
              </a:rPr>
              <a:pPr/>
              <a:t>32</a:t>
            </a:fld>
            <a:endParaRPr lang="en-US" dirty="0">
              <a:solidFill>
                <a:prstClr val="white"/>
              </a:solidFill>
            </a:endParaRPr>
          </a:p>
        </p:txBody>
      </p:sp>
    </p:spTree>
    <p:extLst>
      <p:ext uri="{BB962C8B-B14F-4D97-AF65-F5344CB8AC3E}">
        <p14:creationId xmlns="" xmlns:p14="http://schemas.microsoft.com/office/powerpoint/2010/main" val="24294966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fld id="{05C3CB17-75D0-4A93-9522-894DE1A099D9}" type="slidenum">
              <a:rPr lang="en-US" smtClean="0">
                <a:solidFill>
                  <a:prstClr val="white"/>
                </a:solidFill>
              </a:rPr>
              <a:pPr/>
              <a:t>33</a:t>
            </a:fld>
            <a:endParaRPr lang="en-US" dirty="0">
              <a:solidFill>
                <a:prstClr val="white"/>
              </a:solidFill>
            </a:endParaRPr>
          </a:p>
        </p:txBody>
      </p:sp>
    </p:spTree>
    <p:extLst>
      <p:ext uri="{BB962C8B-B14F-4D97-AF65-F5344CB8AC3E}">
        <p14:creationId xmlns="" xmlns:p14="http://schemas.microsoft.com/office/powerpoint/2010/main" val="24294966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fld id="{05C3CB17-75D0-4A93-9522-894DE1A099D9}" type="slidenum">
              <a:rPr lang="en-US" smtClean="0">
                <a:solidFill>
                  <a:prstClr val="white"/>
                </a:solidFill>
              </a:rPr>
              <a:pPr/>
              <a:t>34</a:t>
            </a:fld>
            <a:endParaRPr lang="en-US" dirty="0">
              <a:solidFill>
                <a:prstClr val="white"/>
              </a:solidFill>
            </a:endParaRPr>
          </a:p>
        </p:txBody>
      </p:sp>
    </p:spTree>
    <p:extLst>
      <p:ext uri="{BB962C8B-B14F-4D97-AF65-F5344CB8AC3E}">
        <p14:creationId xmlns="" xmlns:p14="http://schemas.microsoft.com/office/powerpoint/2010/main" val="24294966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fld id="{05C3CB17-75D0-4A93-9522-894DE1A099D9}" type="slidenum">
              <a:rPr lang="en-US" smtClean="0">
                <a:solidFill>
                  <a:prstClr val="white"/>
                </a:solidFill>
              </a:rPr>
              <a:pPr/>
              <a:t>35</a:t>
            </a:fld>
            <a:endParaRPr lang="en-US" dirty="0">
              <a:solidFill>
                <a:prstClr val="white"/>
              </a:solidFill>
            </a:endParaRPr>
          </a:p>
        </p:txBody>
      </p:sp>
    </p:spTree>
    <p:extLst>
      <p:ext uri="{BB962C8B-B14F-4D97-AF65-F5344CB8AC3E}">
        <p14:creationId xmlns="" xmlns:p14="http://schemas.microsoft.com/office/powerpoint/2010/main" val="24294966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fld id="{05C3CB17-75D0-4A93-9522-894DE1A099D9}" type="slidenum">
              <a:rPr lang="en-US" smtClean="0">
                <a:solidFill>
                  <a:prstClr val="white"/>
                </a:solidFill>
              </a:rPr>
              <a:pPr/>
              <a:t>36</a:t>
            </a:fld>
            <a:endParaRPr lang="en-US" dirty="0">
              <a:solidFill>
                <a:prstClr val="white"/>
              </a:solidFill>
            </a:endParaRPr>
          </a:p>
        </p:txBody>
      </p:sp>
    </p:spTree>
    <p:extLst>
      <p:ext uri="{BB962C8B-B14F-4D97-AF65-F5344CB8AC3E}">
        <p14:creationId xmlns="" xmlns:p14="http://schemas.microsoft.com/office/powerpoint/2010/main" val="36411193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fld id="{05C3CB17-75D0-4A93-9522-894DE1A099D9}" type="slidenum">
              <a:rPr lang="en-US" smtClean="0">
                <a:solidFill>
                  <a:prstClr val="white"/>
                </a:solidFill>
              </a:rPr>
              <a:pPr/>
              <a:t>37</a:t>
            </a:fld>
            <a:endParaRPr lang="en-US" dirty="0">
              <a:solidFill>
                <a:prstClr val="white"/>
              </a:solidFill>
            </a:endParaRPr>
          </a:p>
        </p:txBody>
      </p:sp>
    </p:spTree>
    <p:extLst>
      <p:ext uri="{BB962C8B-B14F-4D97-AF65-F5344CB8AC3E}">
        <p14:creationId xmlns="" xmlns:p14="http://schemas.microsoft.com/office/powerpoint/2010/main" val="36411193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Rectangle 9"/>
          <p:cNvSpPr>
            <a:spLocks noGrp="1" noChangeArrowheads="1"/>
          </p:cNvSpPr>
          <p:nvPr>
            <p:ph type="sldNum"/>
          </p:nvPr>
        </p:nvSpPr>
        <p:spPr>
          <a:ln/>
        </p:spPr>
        <p:txBody>
          <a:bodyPr/>
          <a:lstStyle/>
          <a:p>
            <a:fld id="{E8960F9A-5A14-4303-BF9A-91917C26D901}" type="slidenum">
              <a:rPr lang="en-US">
                <a:solidFill>
                  <a:prstClr val="white"/>
                </a:solidFill>
              </a:rPr>
              <a:pPr/>
              <a:t>38</a:t>
            </a:fld>
            <a:endParaRPr lang="en-US" dirty="0">
              <a:solidFill>
                <a:prstClr val="white"/>
              </a:solidFill>
            </a:endParaRPr>
          </a:p>
        </p:txBody>
      </p:sp>
      <p:sp>
        <p:nvSpPr>
          <p:cNvPr id="22529" name="Text Box 1"/>
          <p:cNvSpPr txBox="1">
            <a:spLocks noChangeArrowheads="1"/>
          </p:cNvSpPr>
          <p:nvPr/>
        </p:nvSpPr>
        <p:spPr bwMode="auto">
          <a:xfrm>
            <a:off x="3885010" y="8684684"/>
            <a:ext cx="2970609" cy="455083"/>
          </a:xfrm>
          <a:prstGeom prst="rect">
            <a:avLst/>
          </a:prstGeom>
          <a:noFill/>
          <a:ln w="9525">
            <a:noFill/>
            <a:round/>
            <a:headEnd/>
            <a:tailEnd/>
          </a:ln>
          <a:effectLst/>
        </p:spPr>
        <p:txBody>
          <a:bodyPr lIns="95139" tIns="49472" rIns="95139" bIns="49472" anchor="b"/>
          <a:lstStyle/>
          <a:p>
            <a:pPr algn="r" defTabSz="457200" fontAlgn="base">
              <a:spcBef>
                <a:spcPct val="0"/>
              </a:spcBef>
              <a:spcAft>
                <a:spcPct val="0"/>
              </a:spcAft>
              <a:buSzPct val="100000"/>
              <a:buFont typeface="Times New Roman" pitchFamily="16" charset="0"/>
              <a:buNone/>
              <a:tabLst>
                <a:tab pos="0" algn="l"/>
                <a:tab pos="483306" algn="l"/>
                <a:tab pos="966612" algn="l"/>
                <a:tab pos="1449918" algn="l"/>
                <a:tab pos="1933224" algn="l"/>
                <a:tab pos="2416531" algn="l"/>
                <a:tab pos="2899837" algn="l"/>
                <a:tab pos="3383143" algn="l"/>
                <a:tab pos="3866449" algn="l"/>
                <a:tab pos="4349755" algn="l"/>
                <a:tab pos="4833061" algn="l"/>
                <a:tab pos="5316367" algn="l"/>
                <a:tab pos="5799673" algn="l"/>
                <a:tab pos="6282980" algn="l"/>
                <a:tab pos="6766286" algn="l"/>
                <a:tab pos="7249592" algn="l"/>
                <a:tab pos="7732898" algn="l"/>
                <a:tab pos="8216204" algn="l"/>
                <a:tab pos="8699510" algn="l"/>
                <a:tab pos="9182816" algn="l"/>
                <a:tab pos="9666122" algn="l"/>
              </a:tabLst>
            </a:pPr>
            <a:fld id="{D9C43564-BF26-4AFF-9E85-54C93967CBBE}" type="slidenum">
              <a:rPr lang="en-US" sz="1300">
                <a:solidFill>
                  <a:srgbClr val="000000"/>
                </a:solidFill>
                <a:latin typeface="Times New Roman" pitchFamily="16" charset="0"/>
                <a:ea typeface="DejaVu Sans" charset="0"/>
                <a:cs typeface="DejaVu Sans" charset="0"/>
              </a:rPr>
              <a:pPr algn="r" defTabSz="457200" fontAlgn="base">
                <a:spcBef>
                  <a:spcPct val="0"/>
                </a:spcBef>
                <a:spcAft>
                  <a:spcPct val="0"/>
                </a:spcAft>
                <a:buSzPct val="100000"/>
                <a:buFont typeface="Times New Roman" pitchFamily="16" charset="0"/>
                <a:buNone/>
                <a:tabLst>
                  <a:tab pos="0" algn="l"/>
                  <a:tab pos="483306" algn="l"/>
                  <a:tab pos="966612" algn="l"/>
                  <a:tab pos="1449918" algn="l"/>
                  <a:tab pos="1933224" algn="l"/>
                  <a:tab pos="2416531" algn="l"/>
                  <a:tab pos="2899837" algn="l"/>
                  <a:tab pos="3383143" algn="l"/>
                  <a:tab pos="3866449" algn="l"/>
                  <a:tab pos="4349755" algn="l"/>
                  <a:tab pos="4833061" algn="l"/>
                  <a:tab pos="5316367" algn="l"/>
                  <a:tab pos="5799673" algn="l"/>
                  <a:tab pos="6282980" algn="l"/>
                  <a:tab pos="6766286" algn="l"/>
                  <a:tab pos="7249592" algn="l"/>
                  <a:tab pos="7732898" algn="l"/>
                  <a:tab pos="8216204" algn="l"/>
                  <a:tab pos="8699510" algn="l"/>
                  <a:tab pos="9182816" algn="l"/>
                  <a:tab pos="9666122" algn="l"/>
                </a:tabLst>
              </a:pPr>
              <a:t>38</a:t>
            </a:fld>
            <a:endParaRPr lang="en-US" sz="1300" dirty="0">
              <a:solidFill>
                <a:srgbClr val="000000"/>
              </a:solidFill>
              <a:latin typeface="Times New Roman" pitchFamily="16" charset="0"/>
              <a:ea typeface="DejaVu Sans" charset="0"/>
              <a:cs typeface="DejaVu Sans" charset="0"/>
            </a:endParaRPr>
          </a:p>
        </p:txBody>
      </p:sp>
      <p:sp>
        <p:nvSpPr>
          <p:cNvPr id="22530" name="Text Box 2"/>
          <p:cNvSpPr txBox="1">
            <a:spLocks noChangeArrowheads="1"/>
          </p:cNvSpPr>
          <p:nvPr/>
        </p:nvSpPr>
        <p:spPr bwMode="auto">
          <a:xfrm>
            <a:off x="3885010" y="8684684"/>
            <a:ext cx="2971800" cy="457200"/>
          </a:xfrm>
          <a:prstGeom prst="rect">
            <a:avLst/>
          </a:prstGeom>
          <a:noFill/>
          <a:ln w="9525">
            <a:noFill/>
            <a:round/>
            <a:headEnd/>
            <a:tailEnd/>
          </a:ln>
          <a:effectLst/>
        </p:spPr>
        <p:txBody>
          <a:bodyPr lIns="95139" tIns="49472" rIns="95139" bIns="49472" anchor="b"/>
          <a:lstStyle/>
          <a:p>
            <a:pPr algn="r" defTabSz="457200" fontAlgn="base">
              <a:spcBef>
                <a:spcPct val="0"/>
              </a:spcBef>
              <a:spcAft>
                <a:spcPct val="0"/>
              </a:spcAft>
              <a:buSzPct val="100000"/>
              <a:buFont typeface="Times New Roman" pitchFamily="16" charset="0"/>
              <a:buNone/>
              <a:tabLst>
                <a:tab pos="0" algn="l"/>
                <a:tab pos="483306" algn="l"/>
                <a:tab pos="966612" algn="l"/>
                <a:tab pos="1449918" algn="l"/>
                <a:tab pos="1933224" algn="l"/>
                <a:tab pos="2416531" algn="l"/>
                <a:tab pos="2899837" algn="l"/>
                <a:tab pos="3383143" algn="l"/>
                <a:tab pos="3866449" algn="l"/>
                <a:tab pos="4349755" algn="l"/>
                <a:tab pos="4833061" algn="l"/>
                <a:tab pos="5316367" algn="l"/>
                <a:tab pos="5799673" algn="l"/>
                <a:tab pos="6282980" algn="l"/>
                <a:tab pos="6766286" algn="l"/>
                <a:tab pos="7249592" algn="l"/>
                <a:tab pos="7732898" algn="l"/>
                <a:tab pos="8216204" algn="l"/>
                <a:tab pos="8699510" algn="l"/>
                <a:tab pos="9182816" algn="l"/>
                <a:tab pos="9666122" algn="l"/>
              </a:tabLst>
            </a:pPr>
            <a:fld id="{7F2DCF3D-C053-4EC6-9402-6DE17A7BAC59}" type="slidenum">
              <a:rPr lang="en-US" sz="1300">
                <a:solidFill>
                  <a:srgbClr val="000000"/>
                </a:solidFill>
                <a:latin typeface="Times New Roman" pitchFamily="16" charset="0"/>
                <a:cs typeface="Arial Unicode MS" pitchFamily="32" charset="0"/>
              </a:rPr>
              <a:pPr algn="r" defTabSz="457200" fontAlgn="base">
                <a:spcBef>
                  <a:spcPct val="0"/>
                </a:spcBef>
                <a:spcAft>
                  <a:spcPct val="0"/>
                </a:spcAft>
                <a:buSzPct val="100000"/>
                <a:buFont typeface="Times New Roman" pitchFamily="16" charset="0"/>
                <a:buNone/>
                <a:tabLst>
                  <a:tab pos="0" algn="l"/>
                  <a:tab pos="483306" algn="l"/>
                  <a:tab pos="966612" algn="l"/>
                  <a:tab pos="1449918" algn="l"/>
                  <a:tab pos="1933224" algn="l"/>
                  <a:tab pos="2416531" algn="l"/>
                  <a:tab pos="2899837" algn="l"/>
                  <a:tab pos="3383143" algn="l"/>
                  <a:tab pos="3866449" algn="l"/>
                  <a:tab pos="4349755" algn="l"/>
                  <a:tab pos="4833061" algn="l"/>
                  <a:tab pos="5316367" algn="l"/>
                  <a:tab pos="5799673" algn="l"/>
                  <a:tab pos="6282980" algn="l"/>
                  <a:tab pos="6766286" algn="l"/>
                  <a:tab pos="7249592" algn="l"/>
                  <a:tab pos="7732898" algn="l"/>
                  <a:tab pos="8216204" algn="l"/>
                  <a:tab pos="8699510" algn="l"/>
                  <a:tab pos="9182816" algn="l"/>
                  <a:tab pos="9666122" algn="l"/>
                </a:tabLst>
              </a:pPr>
              <a:t>38</a:t>
            </a:fld>
            <a:endParaRPr lang="en-US" sz="1300" dirty="0">
              <a:solidFill>
                <a:srgbClr val="000000"/>
              </a:solidFill>
              <a:latin typeface="Times New Roman" pitchFamily="16" charset="0"/>
              <a:cs typeface="Arial Unicode MS" pitchFamily="32" charset="0"/>
            </a:endParaRPr>
          </a:p>
        </p:txBody>
      </p:sp>
      <p:sp>
        <p:nvSpPr>
          <p:cNvPr id="22531" name="Rectangle 3"/>
          <p:cNvSpPr txBox="1">
            <a:spLocks noGrp="1" noRot="1" noChangeAspect="1" noChangeArrowheads="1"/>
          </p:cNvSpPr>
          <p:nvPr>
            <p:ph type="sldImg"/>
          </p:nvPr>
        </p:nvSpPr>
        <p:spPr bwMode="auto">
          <a:xfrm>
            <a:off x="1154113" y="688975"/>
            <a:ext cx="4565650" cy="3424238"/>
          </a:xfrm>
          <a:prstGeom prst="rect">
            <a:avLst/>
          </a:prstGeom>
          <a:solidFill>
            <a:srgbClr val="FFFFFF"/>
          </a:solidFill>
          <a:ln>
            <a:solidFill>
              <a:srgbClr val="000000"/>
            </a:solidFill>
            <a:miter lim="800000"/>
            <a:headEnd/>
            <a:tailEnd/>
          </a:ln>
        </p:spPr>
      </p:sp>
      <p:sp>
        <p:nvSpPr>
          <p:cNvPr id="22532" name="Text Box 4"/>
          <p:cNvSpPr txBox="1">
            <a:spLocks noGrp="1" noChangeArrowheads="1"/>
          </p:cNvSpPr>
          <p:nvPr>
            <p:ph type="body" idx="1"/>
          </p:nvPr>
        </p:nvSpPr>
        <p:spPr bwMode="auto">
          <a:xfrm>
            <a:off x="685800" y="4343400"/>
            <a:ext cx="5486400" cy="4114800"/>
          </a:xfrm>
          <a:prstGeom prst="rect">
            <a:avLst/>
          </a:prstGeom>
          <a:noFill/>
          <a:ln>
            <a:round/>
            <a:headEnd/>
            <a:tailEnd/>
          </a:ln>
        </p:spPr>
        <p:txBody>
          <a:bodyPr lIns="95139" tIns="49472" rIns="95139" bIns="49472" anchor="ctr"/>
          <a:lstStyle/>
          <a:p>
            <a:pPr>
              <a:spcBef>
                <a:spcPts val="476"/>
              </a:spcBef>
              <a:buClrTx/>
              <a:tabLst>
                <a:tab pos="0" algn="l"/>
                <a:tab pos="483306" algn="l"/>
                <a:tab pos="966612" algn="l"/>
                <a:tab pos="1449918" algn="l"/>
                <a:tab pos="1933224" algn="l"/>
                <a:tab pos="2416531" algn="l"/>
                <a:tab pos="2899837" algn="l"/>
                <a:tab pos="3383143" algn="l"/>
                <a:tab pos="3866449" algn="l"/>
                <a:tab pos="4349755" algn="l"/>
                <a:tab pos="4833061" algn="l"/>
                <a:tab pos="5316367" algn="l"/>
                <a:tab pos="5799673" algn="l"/>
                <a:tab pos="6282980" algn="l"/>
                <a:tab pos="6766286" algn="l"/>
                <a:tab pos="7249592" algn="l"/>
                <a:tab pos="7732898" algn="l"/>
                <a:tab pos="8216204" algn="l"/>
                <a:tab pos="8699510" algn="l"/>
                <a:tab pos="9182816" algn="l"/>
                <a:tab pos="9666122" algn="l"/>
              </a:tabLst>
            </a:pPr>
            <a:endParaRPr lang="de-CH" dirty="0">
              <a:ea typeface="DejaVu Sans" charset="0"/>
              <a:cs typeface="DejaVu Sans"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txBox="1">
            <a:spLocks noGrp="1" noChangeArrowheads="1"/>
          </p:cNvSpPr>
          <p:nvPr/>
        </p:nvSpPr>
        <p:spPr bwMode="auto">
          <a:xfrm>
            <a:off x="3884613" y="8685787"/>
            <a:ext cx="2971800" cy="456654"/>
          </a:xfrm>
          <a:prstGeom prst="rect">
            <a:avLst/>
          </a:prstGeom>
          <a:noFill/>
          <a:ln w="9525">
            <a:noFill/>
            <a:miter lim="800000"/>
            <a:headEnd/>
            <a:tailEnd/>
          </a:ln>
        </p:spPr>
        <p:txBody>
          <a:bodyPr anchor="b"/>
          <a:lstStyle/>
          <a:p>
            <a:pPr algn="r">
              <a:spcBef>
                <a:spcPct val="0"/>
              </a:spcBef>
            </a:pPr>
            <a:fld id="{FB068039-6321-48BF-BE48-A3BA2000976F}" type="slidenum">
              <a:rPr lang="en-US" sz="1200"/>
              <a:pPr algn="r">
                <a:spcBef>
                  <a:spcPct val="0"/>
                </a:spcBef>
              </a:pPr>
              <a:t>39</a:t>
            </a:fld>
            <a:endParaRPr lang="en-US" sz="1200" dirty="0"/>
          </a:p>
        </p:txBody>
      </p:sp>
      <p:sp>
        <p:nvSpPr>
          <p:cNvPr id="12291" name="Rectangle 2"/>
          <p:cNvSpPr>
            <a:spLocks noGrp="1" noRot="1" noChangeAspect="1" noChangeArrowheads="1" noTextEdit="1"/>
          </p:cNvSpPr>
          <p:nvPr>
            <p:ph type="sldImg"/>
          </p:nvPr>
        </p:nvSpPr>
        <p:spPr>
          <a:xfrm>
            <a:off x="1143000" y="685800"/>
            <a:ext cx="4572000" cy="3429000"/>
          </a:xfrm>
          <a:ln/>
        </p:spPr>
      </p:sp>
      <p:sp>
        <p:nvSpPr>
          <p:cNvPr id="12292" name="Rectangle 3"/>
          <p:cNvSpPr>
            <a:spLocks noGrp="1" noChangeArrowheads="1"/>
          </p:cNvSpPr>
          <p:nvPr>
            <p:ph type="body" idx="1"/>
          </p:nvPr>
        </p:nvSpPr>
        <p:spPr>
          <a:noFill/>
          <a:ln/>
        </p:spPr>
        <p:txBody>
          <a:bodyPr/>
          <a:lstStyle/>
          <a:p>
            <a:pPr eaLnBrk="1" hangingPunct="1"/>
            <a:r>
              <a:rPr lang="en-US" dirty="0" smtClean="0">
                <a:cs typeface="Arial" charset="0"/>
              </a:rPr>
              <a:t>Mykonos</a:t>
            </a:r>
            <a:r>
              <a:rPr lang="en-US" baseline="0" dirty="0" smtClean="0">
                <a:cs typeface="Arial" charset="0"/>
              </a:rPr>
              <a:t> </a:t>
            </a:r>
            <a:r>
              <a:rPr lang="ru-RU" baseline="0" dirty="0" smtClean="0">
                <a:cs typeface="Arial" charset="0"/>
              </a:rPr>
              <a:t>не панацея от всех проблем, эффективен при использовании совместно с другими продуктами безопаности, тем менее один из самых эффективных средств анализа атак.</a:t>
            </a:r>
            <a:endParaRPr lang="en-US" dirty="0" smtClean="0">
              <a:cs typeface="Arial"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3A14B09-7C50-4114-8675-D6CC4E79564E}" type="slidenum">
              <a:rPr lang="en-US" smtClean="0">
                <a:solidFill>
                  <a:prstClr val="black"/>
                </a:solidFill>
              </a:rPr>
              <a:pPr/>
              <a:t>40</a:t>
            </a:fld>
            <a:endParaRPr lang="en-US" dirty="0">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11"/>
          <p:cNvSpPr>
            <a:spLocks noChangeArrowheads="1"/>
          </p:cNvSpPr>
          <p:nvPr userDrawn="1"/>
        </p:nvSpPr>
        <p:spPr bwMode="gray">
          <a:xfrm>
            <a:off x="0" y="0"/>
            <a:ext cx="9144000" cy="6858000"/>
          </a:xfrm>
          <a:prstGeom prst="rect">
            <a:avLst/>
          </a:prstGeom>
          <a:solidFill>
            <a:srgbClr val="DFDFDF"/>
          </a:solidFill>
          <a:ln w="28575" algn="ctr">
            <a:noFill/>
            <a:miter lim="800000"/>
            <a:headEnd/>
            <a:tailEnd/>
          </a:ln>
          <a:effectLst/>
        </p:spPr>
        <p:txBody>
          <a:bodyPr wrap="none" tIns="0" rIns="0" bIns="0" anchor="ctr"/>
          <a:lstStyle/>
          <a:p>
            <a:pPr fontAlgn="auto">
              <a:spcBef>
                <a:spcPts val="0"/>
              </a:spcBef>
              <a:spcAft>
                <a:spcPts val="0"/>
              </a:spcAft>
              <a:defRPr/>
            </a:pPr>
            <a:endParaRPr lang="en-US">
              <a:latin typeface="Arial" pitchFamily="34" charset="0"/>
              <a:cs typeface="+mn-cs"/>
            </a:endParaRPr>
          </a:p>
        </p:txBody>
      </p:sp>
      <p:pic>
        <p:nvPicPr>
          <p:cNvPr id="5" name="Picture 7" descr="blue-window"/>
          <p:cNvPicPr>
            <a:picLocks noChangeAspect="1" noChangeArrowheads="1"/>
          </p:cNvPicPr>
          <p:nvPr userDrawn="1"/>
        </p:nvPicPr>
        <p:blipFill>
          <a:blip r:embed="rId2" cstate="print"/>
          <a:srcRect b="37572"/>
          <a:stretch>
            <a:fillRect/>
          </a:stretch>
        </p:blipFill>
        <p:spPr bwMode="auto">
          <a:xfrm>
            <a:off x="450851" y="5468938"/>
            <a:ext cx="8242300" cy="933450"/>
          </a:xfrm>
          <a:prstGeom prst="rect">
            <a:avLst/>
          </a:prstGeom>
          <a:noFill/>
          <a:ln w="9525">
            <a:noFill/>
            <a:miter lim="800000"/>
            <a:headEnd/>
            <a:tailEnd/>
          </a:ln>
        </p:spPr>
      </p:pic>
      <p:pic>
        <p:nvPicPr>
          <p:cNvPr id="6" name="Picture 6" descr="juniper_black.png"/>
          <p:cNvPicPr>
            <a:picLocks noChangeAspect="1"/>
          </p:cNvPicPr>
          <p:nvPr userDrawn="1"/>
        </p:nvPicPr>
        <p:blipFill>
          <a:blip r:embed="rId3" cstate="print"/>
          <a:srcRect/>
          <a:stretch>
            <a:fillRect/>
          </a:stretch>
        </p:blipFill>
        <p:spPr bwMode="auto">
          <a:xfrm>
            <a:off x="6496051" y="917577"/>
            <a:ext cx="1717675" cy="468313"/>
          </a:xfrm>
          <a:prstGeom prst="rect">
            <a:avLst/>
          </a:prstGeom>
          <a:noFill/>
          <a:ln w="9525">
            <a:noFill/>
            <a:miter lim="800000"/>
            <a:headEnd/>
            <a:tailEnd/>
          </a:ln>
        </p:spPr>
      </p:pic>
      <p:sp>
        <p:nvSpPr>
          <p:cNvPr id="2" name="Title 1"/>
          <p:cNvSpPr>
            <a:spLocks noGrp="1"/>
          </p:cNvSpPr>
          <p:nvPr>
            <p:ph type="ctrTitle"/>
          </p:nvPr>
        </p:nvSpPr>
        <p:spPr>
          <a:xfrm>
            <a:off x="914400" y="2532888"/>
            <a:ext cx="7315200" cy="877824"/>
          </a:xfrm>
        </p:spPr>
        <p:txBody>
          <a:bodyPr>
            <a:noAutofit/>
          </a:bodyPr>
          <a:lstStyle>
            <a:lvl1pPr algn="l" defTabSz="457200" rtl="0" eaLnBrk="1" fontAlgn="base" hangingPunct="1">
              <a:lnSpc>
                <a:spcPct val="90000"/>
              </a:lnSpc>
              <a:spcBef>
                <a:spcPct val="0"/>
              </a:spcBef>
              <a:spcAft>
                <a:spcPct val="20000"/>
              </a:spcAft>
              <a:defRPr lang="en-US" sz="3200" b="1" cap="all" baseline="0" dirty="0" smtClean="0">
                <a:solidFill>
                  <a:srgbClr val="292929"/>
                </a:solidFill>
                <a:latin typeface="Arial" pitchFamily="34" charset="0"/>
                <a:ea typeface="+mj-ea"/>
                <a:cs typeface="Arial"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914400" y="3611880"/>
            <a:ext cx="5943600" cy="1051560"/>
          </a:xfrm>
        </p:spPr>
        <p:txBody>
          <a:bodyPr>
            <a:noAutofit/>
          </a:bodyPr>
          <a:lstStyle>
            <a:lvl1pPr marL="0" indent="0" algn="l" defTabSz="457200" rtl="0" eaLnBrk="1" fontAlgn="base" hangingPunct="1">
              <a:lnSpc>
                <a:spcPct val="95000"/>
              </a:lnSpc>
              <a:spcBef>
                <a:spcPct val="0"/>
              </a:spcBef>
              <a:spcAft>
                <a:spcPts val="600"/>
              </a:spcAft>
              <a:buClrTx/>
              <a:buFontTx/>
              <a:buNone/>
              <a:defRPr lang="en-US" sz="2000" dirty="0" smtClean="0">
                <a:solidFill>
                  <a:srgbClr val="4D4D4D"/>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transition>
    <p:zoom dir="in"/>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lgn="l" defTabSz="457200" rtl="0" eaLnBrk="1" fontAlgn="base" hangingPunct="1">
              <a:lnSpc>
                <a:spcPct val="90000"/>
              </a:lnSpc>
              <a:spcBef>
                <a:spcPct val="0"/>
              </a:spcBef>
              <a:spcAft>
                <a:spcPts val="526"/>
              </a:spcAft>
              <a:defRPr lang="en-US" sz="2400" b="1" cap="all" baseline="0" dirty="0" smtClean="0">
                <a:solidFill>
                  <a:srgbClr val="292929"/>
                </a:solidFill>
                <a:latin typeface="+mj-lt"/>
                <a:ea typeface="+mj-ea"/>
                <a:cs typeface="+mj-cs"/>
              </a:defRPr>
            </a:lvl1pPr>
          </a:lstStyle>
          <a:p>
            <a:pPr lvl="0"/>
            <a:r>
              <a:rPr lang="en-US" smtClean="0"/>
              <a:t>Click to edit Master title style</a:t>
            </a:r>
            <a:endParaRPr lang="en-US" dirty="0"/>
          </a:p>
        </p:txBody>
      </p:sp>
      <p:sp>
        <p:nvSpPr>
          <p:cNvPr id="13" name="Content Placeholder 12"/>
          <p:cNvSpPr>
            <a:spLocks noGrp="1"/>
          </p:cNvSpPr>
          <p:nvPr>
            <p:ph sz="quarter" idx="10"/>
          </p:nvPr>
        </p:nvSpPr>
        <p:spPr>
          <a:xfrm>
            <a:off x="366616" y="1134374"/>
            <a:ext cx="8229600" cy="4852358"/>
          </a:xfrm>
        </p:spPr>
        <p:txBody>
          <a:bodyPr/>
          <a:lstStyle>
            <a:lvl1pPr marL="112713" indent="-112713">
              <a:buClr>
                <a:schemeClr val="tx1"/>
              </a:buClr>
              <a:defRPr>
                <a:solidFill>
                  <a:schemeClr val="tx1"/>
                </a:solidFill>
              </a:defRPr>
            </a:lvl1pPr>
            <a:lvl2pPr marL="569913" indent="-225425">
              <a:buClr>
                <a:schemeClr val="tx1"/>
              </a:buClr>
              <a:defRPr>
                <a:solidFill>
                  <a:schemeClr val="tx1"/>
                </a:solidFill>
              </a:defRPr>
            </a:lvl2pPr>
            <a:lvl3pPr marL="854075" indent="-223838">
              <a:buClr>
                <a:schemeClr val="tx1"/>
              </a:buClr>
              <a:defRPr>
                <a:solidFill>
                  <a:schemeClr val="tx1"/>
                </a:solidFill>
              </a:defRPr>
            </a:lvl3pPr>
            <a:lvl4pPr marL="1147763" indent="-233363">
              <a:buClr>
                <a:schemeClr val="tx1"/>
              </a:buClr>
              <a:defRPr>
                <a:solidFill>
                  <a:schemeClr val="tx1"/>
                </a:solidFill>
              </a:defRPr>
            </a:lvl4pPr>
            <a:lvl5pPr marL="1431925" indent="-173038">
              <a:buClr>
                <a:schemeClr val="tx1"/>
              </a:buClr>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zoom dir="in"/>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lgn="l" defTabSz="457200" rtl="0" eaLnBrk="1" fontAlgn="base" hangingPunct="1">
              <a:lnSpc>
                <a:spcPct val="90000"/>
              </a:lnSpc>
              <a:spcBef>
                <a:spcPct val="0"/>
              </a:spcBef>
              <a:spcAft>
                <a:spcPct val="20000"/>
              </a:spcAft>
              <a:defRPr lang="en-US" sz="2400" b="1" cap="all" baseline="0" dirty="0" smtClean="0">
                <a:solidFill>
                  <a:srgbClr val="292929"/>
                </a:solidFill>
                <a:latin typeface="+mj-lt"/>
                <a:ea typeface="+mj-ea"/>
                <a:cs typeface="+mj-cs"/>
              </a:defRPr>
            </a:lvl1pPr>
          </a:lstStyle>
          <a:p>
            <a:r>
              <a:rPr lang="en-US" smtClean="0"/>
              <a:t>Click to edit Master title style</a:t>
            </a:r>
            <a:endParaRPr lang="en-US" dirty="0"/>
          </a:p>
        </p:txBody>
      </p:sp>
    </p:spTree>
  </p:cSld>
  <p:clrMapOvr>
    <a:masterClrMapping/>
  </p:clrMapOvr>
  <p:transition>
    <p:zoom dir="in"/>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pic>
        <p:nvPicPr>
          <p:cNvPr id="2" name="Picture 2" descr="lrg-ven-gradient-3.png"/>
          <p:cNvPicPr>
            <a:picLocks noChangeAspect="1"/>
          </p:cNvPicPr>
          <p:nvPr userDrawn="1"/>
        </p:nvPicPr>
        <p:blipFill>
          <a:blip r:embed="rId2" cstate="print"/>
          <a:srcRect/>
          <a:stretch>
            <a:fillRect/>
          </a:stretch>
        </p:blipFill>
        <p:spPr bwMode="auto">
          <a:xfrm>
            <a:off x="0" y="5038727"/>
            <a:ext cx="9144000" cy="1819275"/>
          </a:xfrm>
          <a:prstGeom prst="rect">
            <a:avLst/>
          </a:prstGeom>
          <a:noFill/>
          <a:ln w="9525">
            <a:noFill/>
            <a:miter lim="800000"/>
            <a:headEnd/>
            <a:tailEnd/>
          </a:ln>
        </p:spPr>
      </p:pic>
      <p:sp>
        <p:nvSpPr>
          <p:cNvPr id="3" name="Rectangle 44"/>
          <p:cNvSpPr>
            <a:spLocks noChangeArrowheads="1"/>
          </p:cNvSpPr>
          <p:nvPr userDrawn="1"/>
        </p:nvSpPr>
        <p:spPr bwMode="invGray">
          <a:xfrm>
            <a:off x="0" y="3290501"/>
            <a:ext cx="92398" cy="276999"/>
          </a:xfrm>
          <a:prstGeom prst="rect">
            <a:avLst/>
          </a:prstGeom>
          <a:gradFill rotWithShape="1">
            <a:gsLst>
              <a:gs pos="0">
                <a:srgbClr val="BABCBE">
                  <a:alpha val="14999"/>
                </a:srgbClr>
              </a:gs>
              <a:gs pos="100000">
                <a:srgbClr val="565758">
                  <a:alpha val="14999"/>
                </a:srgbClr>
              </a:gs>
            </a:gsLst>
            <a:lin ang="5400000" scaled="1"/>
          </a:gradFill>
          <a:ln w="28575" algn="ctr">
            <a:noFill/>
            <a:miter lim="800000"/>
            <a:headEnd/>
            <a:tailEnd/>
          </a:ln>
          <a:effectLst/>
        </p:spPr>
        <p:txBody>
          <a:bodyPr wrap="none" tIns="0" rIns="0" bIns="0" anchor="ctr">
            <a:spAutoFit/>
          </a:bodyPr>
          <a:lstStyle/>
          <a:p>
            <a:pPr fontAlgn="auto">
              <a:spcBef>
                <a:spcPts val="0"/>
              </a:spcBef>
              <a:spcAft>
                <a:spcPts val="0"/>
              </a:spcAft>
              <a:defRPr/>
            </a:pPr>
            <a:endParaRPr lang="en-US">
              <a:latin typeface="Arial" pitchFamily="34" charset="0"/>
              <a:cs typeface="+mn-cs"/>
            </a:endParaRPr>
          </a:p>
        </p:txBody>
      </p:sp>
      <p:pic>
        <p:nvPicPr>
          <p:cNvPr id="4" name="Picture 2"/>
          <p:cNvPicPr>
            <a:picLocks noChangeAspect="1" noChangeArrowheads="1"/>
          </p:cNvPicPr>
          <p:nvPr userDrawn="1"/>
        </p:nvPicPr>
        <p:blipFill>
          <a:blip r:embed="rId3" cstate="print"/>
          <a:srcRect/>
          <a:stretch>
            <a:fillRect/>
          </a:stretch>
        </p:blipFill>
        <p:spPr bwMode="auto">
          <a:xfrm>
            <a:off x="3702051" y="2184400"/>
            <a:ext cx="4554538" cy="3822700"/>
          </a:xfrm>
          <a:prstGeom prst="rect">
            <a:avLst/>
          </a:prstGeom>
          <a:noFill/>
          <a:ln w="28575">
            <a:noFill/>
            <a:miter lim="800000"/>
            <a:headEnd/>
            <a:tailEnd type="none" w="lg" len="sm"/>
          </a:ln>
        </p:spPr>
      </p:pic>
    </p:spTree>
  </p:cSld>
  <p:clrMapOvr>
    <a:masterClrMapping/>
  </p:clrMapOvr>
  <p:transition>
    <p:zoom dir="in"/>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76251" y="255588"/>
            <a:ext cx="8220075" cy="741362"/>
          </a:xfrm>
        </p:spPr>
        <p:txBody>
          <a:bodyPr/>
          <a:lstStyle/>
          <a:p>
            <a:r>
              <a:rPr lang="en-US"/>
              <a:t>Click to edit Master title style</a:t>
            </a:r>
          </a:p>
        </p:txBody>
      </p:sp>
      <p:sp>
        <p:nvSpPr>
          <p:cNvPr id="3" name="Content Placeholder 2"/>
          <p:cNvSpPr>
            <a:spLocks noGrp="1"/>
          </p:cNvSpPr>
          <p:nvPr>
            <p:ph idx="1"/>
          </p:nvPr>
        </p:nvSpPr>
        <p:spPr>
          <a:xfrm>
            <a:off x="368300" y="1133477"/>
            <a:ext cx="8220075" cy="47736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zoom dir="in"/>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544513" y="712788"/>
            <a:ext cx="8064500" cy="58261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552451" y="1457327"/>
            <a:ext cx="8048625" cy="5019675"/>
          </a:xfrm>
        </p:spPr>
        <p:txBody>
          <a:bodyPr/>
          <a:lstStyle/>
          <a:p>
            <a:pPr lvl="0"/>
            <a:endParaRPr lang="en-US" noProof="0"/>
          </a:p>
        </p:txBody>
      </p:sp>
    </p:spTree>
  </p:cSld>
  <p:clrMapOvr>
    <a:masterClrMapping/>
  </p:clrMapOvr>
  <p:transition spd="med">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cSld name="Two Content with column titles">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a:lstStyle/>
          <a:p>
            <a:r>
              <a:rPr lang="en-US" smtClean="0"/>
              <a:t>Click to edit Master title style</a:t>
            </a:r>
            <a:endParaRPr lang="en-US" dirty="0"/>
          </a:p>
        </p:txBody>
      </p:sp>
      <p:sp>
        <p:nvSpPr>
          <p:cNvPr id="3" name="Content Placeholder 2"/>
          <p:cNvSpPr>
            <a:spLocks noGrp="1"/>
          </p:cNvSpPr>
          <p:nvPr>
            <p:ph sz="half" idx="1"/>
            <p:custDataLst>
              <p:tags r:id="rId2"/>
            </p:custDataLst>
          </p:nvPr>
        </p:nvSpPr>
        <p:spPr>
          <a:xfrm>
            <a:off x="457200" y="1600202"/>
            <a:ext cx="4038600" cy="4525963"/>
          </a:xfrm>
        </p:spPr>
        <p:txBody>
          <a:bodyPr/>
          <a:lstStyle>
            <a:lvl1pPr>
              <a:defRPr sz="2200" b="1"/>
            </a:lvl1pPr>
            <a:lvl2pPr>
              <a:defRPr sz="2000"/>
            </a:lvl2pPr>
            <a:lvl3pPr>
              <a:defRPr sz="1800"/>
            </a:lvl3pPr>
            <a:lvl4pPr>
              <a:defRPr sz="16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4" name="Content Placeholder 3"/>
          <p:cNvSpPr>
            <a:spLocks noGrp="1"/>
          </p:cNvSpPr>
          <p:nvPr>
            <p:ph sz="half" idx="2"/>
            <p:custDataLst>
              <p:tags r:id="rId3"/>
            </p:custDataLst>
          </p:nvPr>
        </p:nvSpPr>
        <p:spPr>
          <a:xfrm>
            <a:off x="4648200" y="1600202"/>
            <a:ext cx="4038600" cy="4525963"/>
          </a:xfrm>
        </p:spPr>
        <p:txBody>
          <a:bodyPr/>
          <a:lstStyle>
            <a:lvl1pPr>
              <a:defRPr sz="2200" b="1"/>
            </a:lvl1pPr>
            <a:lvl2pPr>
              <a:defRPr sz="2000"/>
            </a:lvl2pPr>
            <a:lvl3pPr>
              <a:defRPr sz="1800"/>
            </a:lvl3pPr>
            <a:lvl4pPr>
              <a:defRPr sz="16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B33D5D2D-7A53-41A3-9C90-F993526744EB}" type="datetime1">
              <a:rPr lang="en-US" smtClean="0">
                <a:solidFill>
                  <a:prstClr val="black">
                    <a:tint val="75000"/>
                  </a:prstClr>
                </a:solidFill>
              </a:rPr>
              <a:pPr/>
              <a:t>5/24/2013</a:t>
            </a:fld>
            <a:endParaRPr lang="en-US" dirty="0">
              <a:solidFill>
                <a:prstClr val="black">
                  <a:tint val="75000"/>
                </a:prstClr>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pPr defTabSz="457200" fontAlgn="base">
              <a:spcBef>
                <a:spcPct val="0"/>
              </a:spcBef>
              <a:spcAft>
                <a:spcPct val="0"/>
              </a:spcAft>
              <a:buClr>
                <a:srgbClr val="000000"/>
              </a:buClr>
              <a:buSzPct val="100000"/>
              <a:buFont typeface="Times New Roman" pitchFamily="16" charset="0"/>
              <a:buNone/>
            </a:pPr>
            <a:endParaRPr lang="en-US" sz="2400" dirty="0">
              <a:solidFill>
                <a:prstClr val="white"/>
              </a:solidFill>
              <a:latin typeface="Times New Roman" pitchFamily="16" charset="0"/>
            </a:endParaRPr>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1924E1D6-D299-4096-9D15-007308296B52}"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 xmlns:p14="http://schemas.microsoft.com/office/powerpoint/2010/main" val="3865866783"/>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4" name="Rectangle 11"/>
          <p:cNvSpPr>
            <a:spLocks noChangeArrowheads="1"/>
          </p:cNvSpPr>
          <p:nvPr userDrawn="1"/>
        </p:nvSpPr>
        <p:spPr bwMode="gray">
          <a:xfrm>
            <a:off x="0" y="0"/>
            <a:ext cx="9144000" cy="6858000"/>
          </a:xfrm>
          <a:prstGeom prst="rect">
            <a:avLst/>
          </a:prstGeom>
          <a:solidFill>
            <a:srgbClr val="DFDFDF"/>
          </a:solidFill>
          <a:ln>
            <a:noFill/>
          </a:ln>
          <a:extLst/>
        </p:spPr>
        <p:txBody>
          <a:bodyPr wrap="none" tIns="0" rIns="0" bIns="0" anchor="ctr"/>
          <a:lstStyle/>
          <a:p>
            <a:pPr>
              <a:defRPr/>
            </a:pPr>
            <a:endParaRPr lang="en-US" sz="1800" b="0" dirty="0">
              <a:solidFill>
                <a:srgbClr val="333333"/>
              </a:solidFill>
              <a:ea typeface="ＭＳ Ｐゴシック" pitchFamily="34" charset="-128"/>
              <a:cs typeface="+mn-cs"/>
            </a:endParaRPr>
          </a:p>
        </p:txBody>
      </p:sp>
      <p:pic>
        <p:nvPicPr>
          <p:cNvPr id="5" name="Picture 7" descr="blue-window"/>
          <p:cNvPicPr>
            <a:picLocks noChangeAspect="1" noChangeArrowheads="1"/>
          </p:cNvPicPr>
          <p:nvPr userDrawn="1"/>
        </p:nvPicPr>
        <p:blipFill>
          <a:blip r:embed="rId2" cstate="print"/>
          <a:srcRect/>
          <a:stretch>
            <a:fillRect/>
          </a:stretch>
        </p:blipFill>
        <p:spPr bwMode="auto">
          <a:xfrm>
            <a:off x="450851" y="5468938"/>
            <a:ext cx="8242300" cy="933450"/>
          </a:xfrm>
          <a:prstGeom prst="rect">
            <a:avLst/>
          </a:prstGeom>
          <a:noFill/>
          <a:ln w="9525">
            <a:noFill/>
            <a:miter lim="800000"/>
            <a:headEnd/>
            <a:tailEnd/>
          </a:ln>
        </p:spPr>
      </p:pic>
      <p:pic>
        <p:nvPicPr>
          <p:cNvPr id="6" name="Picture 14" descr="juniper_black.png"/>
          <p:cNvPicPr>
            <a:picLocks noChangeAspect="1"/>
          </p:cNvPicPr>
          <p:nvPr userDrawn="1"/>
        </p:nvPicPr>
        <p:blipFill>
          <a:blip r:embed="rId3" cstate="print"/>
          <a:srcRect/>
          <a:stretch>
            <a:fillRect/>
          </a:stretch>
        </p:blipFill>
        <p:spPr bwMode="auto">
          <a:xfrm>
            <a:off x="6496051" y="917577"/>
            <a:ext cx="1717675" cy="468313"/>
          </a:xfrm>
          <a:prstGeom prst="rect">
            <a:avLst/>
          </a:prstGeom>
          <a:noFill/>
          <a:ln w="9525">
            <a:noFill/>
            <a:miter lim="800000"/>
            <a:headEnd/>
            <a:tailEnd/>
          </a:ln>
        </p:spPr>
      </p:pic>
      <p:sp>
        <p:nvSpPr>
          <p:cNvPr id="2" name="Title 1"/>
          <p:cNvSpPr>
            <a:spLocks noGrp="1"/>
          </p:cNvSpPr>
          <p:nvPr>
            <p:ph type="ctrTitle"/>
          </p:nvPr>
        </p:nvSpPr>
        <p:spPr>
          <a:xfrm>
            <a:off x="914400" y="2532888"/>
            <a:ext cx="7315200" cy="877824"/>
          </a:xfrm>
        </p:spPr>
        <p:txBody>
          <a:bodyPr>
            <a:noAutofit/>
          </a:bodyPr>
          <a:lstStyle>
            <a:lvl1pPr algn="l" defTabSz="457200" rtl="0" eaLnBrk="1" fontAlgn="base" hangingPunct="1">
              <a:lnSpc>
                <a:spcPct val="90000"/>
              </a:lnSpc>
              <a:spcBef>
                <a:spcPct val="0"/>
              </a:spcBef>
              <a:spcAft>
                <a:spcPct val="20000"/>
              </a:spcAft>
              <a:defRPr lang="en-US" sz="3200" b="1" cap="all" baseline="0" dirty="0" smtClean="0">
                <a:solidFill>
                  <a:srgbClr val="292929"/>
                </a:solidFill>
                <a:latin typeface="Arial" pitchFamily="34" charset="0"/>
                <a:ea typeface="+mj-ea"/>
                <a:cs typeface="Arial"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914400" y="3611880"/>
            <a:ext cx="5943600" cy="1051560"/>
          </a:xfrm>
        </p:spPr>
        <p:txBody>
          <a:bodyPr>
            <a:noAutofit/>
          </a:bodyPr>
          <a:lstStyle>
            <a:lvl1pPr marL="0" indent="0" algn="l" defTabSz="457200" rtl="0" eaLnBrk="1" fontAlgn="base" hangingPunct="1">
              <a:lnSpc>
                <a:spcPct val="95000"/>
              </a:lnSpc>
              <a:spcBef>
                <a:spcPct val="0"/>
              </a:spcBef>
              <a:spcAft>
                <a:spcPts val="600"/>
              </a:spcAft>
              <a:buClrTx/>
              <a:buFontTx/>
              <a:buNone/>
              <a:defRPr lang="en-US" sz="2000" dirty="0" smtClean="0">
                <a:solidFill>
                  <a:srgbClr val="4D4D4D"/>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transition spd="med">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lue Divider">
    <p:spTree>
      <p:nvGrpSpPr>
        <p:cNvPr id="1" name=""/>
        <p:cNvGrpSpPr/>
        <p:nvPr/>
      </p:nvGrpSpPr>
      <p:grpSpPr>
        <a:xfrm>
          <a:off x="0" y="0"/>
          <a:ext cx="0" cy="0"/>
          <a:chOff x="0" y="0"/>
          <a:chExt cx="0" cy="0"/>
        </a:xfrm>
      </p:grpSpPr>
      <p:sp>
        <p:nvSpPr>
          <p:cNvPr id="3" name="Rectangle 3"/>
          <p:cNvSpPr>
            <a:spLocks noGrp="1" noChangeArrowheads="1"/>
          </p:cNvSpPr>
          <p:nvPr>
            <p:ph type="title"/>
          </p:nvPr>
        </p:nvSpPr>
        <p:spPr bwMode="auto">
          <a:xfrm>
            <a:off x="914400" y="5026027"/>
            <a:ext cx="7334250" cy="917575"/>
          </a:xfrm>
          <a:prstGeom prst="rect">
            <a:avLst/>
          </a:prstGeom>
          <a:noFill/>
          <a:ln w="9525" algn="ctr">
            <a:noFill/>
            <a:miter lim="800000"/>
            <a:headEnd/>
            <a:tailEnd/>
          </a:ln>
        </p:spPr>
        <p:txBody>
          <a:bodyPr tIns="0" rIns="0" bIns="0"/>
          <a:lstStyle>
            <a:lvl1pPr algn="l">
              <a:defRPr sz="3000">
                <a:solidFill>
                  <a:schemeClr val="bg1"/>
                </a:solidFill>
              </a:defRPr>
            </a:lvl1pPr>
          </a:lstStyle>
          <a:p>
            <a:pPr lvl="0"/>
            <a:r>
              <a:rPr lang="en-US" smtClean="0"/>
              <a:t>Click to edit Master title style</a:t>
            </a:r>
          </a:p>
        </p:txBody>
      </p:sp>
    </p:spTree>
  </p:cSld>
  <p:clrMapOvr>
    <a:masterClrMapping/>
  </p:clrMapOvr>
  <p:transition spd="med">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le_Only">
    <p:spTree>
      <p:nvGrpSpPr>
        <p:cNvPr id="1" name=""/>
        <p:cNvGrpSpPr/>
        <p:nvPr/>
      </p:nvGrpSpPr>
      <p:grpSpPr>
        <a:xfrm>
          <a:off x="0" y="0"/>
          <a:ext cx="0" cy="0"/>
          <a:chOff x="0" y="0"/>
          <a:chExt cx="0" cy="0"/>
        </a:xfrm>
      </p:grpSpPr>
      <p:cxnSp>
        <p:nvCxnSpPr>
          <p:cNvPr id="3" name="Straight Connector 10"/>
          <p:cNvCxnSpPr>
            <a:cxnSpLocks noChangeShapeType="1"/>
          </p:cNvCxnSpPr>
          <p:nvPr/>
        </p:nvCxnSpPr>
        <p:spPr bwMode="auto">
          <a:xfrm>
            <a:off x="457200" y="6172200"/>
            <a:ext cx="8229600" cy="0"/>
          </a:xfrm>
          <a:prstGeom prst="line">
            <a:avLst/>
          </a:prstGeom>
          <a:noFill/>
          <a:ln w="9525">
            <a:solidFill>
              <a:srgbClr val="AAAAAA"/>
            </a:solidFill>
            <a:round/>
            <a:headEnd/>
            <a:tailEnd/>
          </a:ln>
        </p:spPr>
      </p:cxnSp>
      <p:sp>
        <p:nvSpPr>
          <p:cNvPr id="10" name="Title 1"/>
          <p:cNvSpPr>
            <a:spLocks noGrp="1"/>
          </p:cNvSpPr>
          <p:nvPr>
            <p:ph type="title"/>
          </p:nvPr>
        </p:nvSpPr>
        <p:spPr>
          <a:xfrm>
            <a:off x="425904" y="261562"/>
            <a:ext cx="8239126" cy="853560"/>
          </a:xfrm>
        </p:spPr>
        <p:txBody>
          <a:bodyPr anchor="t"/>
          <a:lstStyle>
            <a:lvl1pPr>
              <a:lnSpc>
                <a:spcPct val="90000"/>
              </a:lnSpc>
              <a:defRPr sz="3200" b="0">
                <a:solidFill>
                  <a:schemeClr val="accent1"/>
                </a:solidFill>
                <a:latin typeface="Museo For Dell" pitchFamily="2" charset="0"/>
              </a:defRPr>
            </a:lvl1pPr>
          </a:lstStyle>
          <a:p>
            <a:r>
              <a:rPr lang="en-US" smtClean="0"/>
              <a:t>Click to edit Master title style</a:t>
            </a:r>
            <a:endParaRPr lang="en-US" dirty="0"/>
          </a:p>
        </p:txBody>
      </p:sp>
      <p:sp>
        <p:nvSpPr>
          <p:cNvPr id="4" name="Slide Number Placeholder 5"/>
          <p:cNvSpPr>
            <a:spLocks noGrp="1"/>
          </p:cNvSpPr>
          <p:nvPr>
            <p:ph type="sldNum" sz="quarter" idx="10"/>
          </p:nvPr>
        </p:nvSpPr>
        <p:spPr>
          <a:xfrm>
            <a:off x="4435476" y="6430963"/>
            <a:ext cx="260350" cy="152400"/>
          </a:xfrm>
          <a:prstGeom prst="rect">
            <a:avLst/>
          </a:prstGeom>
        </p:spPr>
        <p:txBody>
          <a:bodyPr vert="horz" lIns="0" tIns="0" rIns="91440" bIns="0" rtlCol="0" anchor="ctr"/>
          <a:lstStyle>
            <a:lvl1pPr algn="l">
              <a:defRPr sz="900">
                <a:solidFill>
                  <a:schemeClr val="bg2">
                    <a:lumMod val="60000"/>
                    <a:lumOff val="40000"/>
                  </a:schemeClr>
                </a:solidFill>
                <a:latin typeface="Museo Sans For Dell" pitchFamily="2" charset="0"/>
                <a:cs typeface="+mn-cs"/>
              </a:defRPr>
            </a:lvl1pPr>
          </a:lstStyle>
          <a:p>
            <a:pPr>
              <a:defRPr/>
            </a:pPr>
            <a:fld id="{4E13F3D3-9DD2-4B93-A6DB-947D9FF0BAD0}" type="slidenum">
              <a:rPr lang="en-US"/>
              <a:pPr>
                <a:defRPr/>
              </a:pPr>
              <a:t>‹#›</a:t>
            </a:fld>
            <a:endParaRPr lang="en-US" dirty="0"/>
          </a:p>
        </p:txBody>
      </p:sp>
    </p:spTree>
  </p:cSld>
  <p:clrMapOvr>
    <a:masterClrMapping/>
  </p:clrMapOvr>
  <p:transition spd="med">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76251" y="255588"/>
            <a:ext cx="8220075" cy="741362"/>
          </a:xfrm>
        </p:spPr>
        <p:txBody>
          <a:bodyPr/>
          <a:lstStyle/>
          <a:p>
            <a:r>
              <a:rPr lang="en-US"/>
              <a:t>Click to edit Master title style</a:t>
            </a:r>
          </a:p>
        </p:txBody>
      </p:sp>
      <p:sp>
        <p:nvSpPr>
          <p:cNvPr id="3" name="Content Placeholder 2"/>
          <p:cNvSpPr>
            <a:spLocks noGrp="1"/>
          </p:cNvSpPr>
          <p:nvPr>
            <p:ph idx="1"/>
          </p:nvPr>
        </p:nvSpPr>
        <p:spPr>
          <a:xfrm>
            <a:off x="368300" y="1133477"/>
            <a:ext cx="8220075" cy="47736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spd="med">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End Slide">
    <p:spTree>
      <p:nvGrpSpPr>
        <p:cNvPr id="1" name=""/>
        <p:cNvGrpSpPr/>
        <p:nvPr/>
      </p:nvGrpSpPr>
      <p:grpSpPr>
        <a:xfrm>
          <a:off x="0" y="0"/>
          <a:ext cx="0" cy="0"/>
          <a:chOff x="0" y="0"/>
          <a:chExt cx="0" cy="0"/>
        </a:xfrm>
      </p:grpSpPr>
      <p:pic>
        <p:nvPicPr>
          <p:cNvPr id="2" name="Picture 11" descr="lrg-ven-gradient-3.png"/>
          <p:cNvPicPr>
            <a:picLocks noChangeAspect="1"/>
          </p:cNvPicPr>
          <p:nvPr userDrawn="1"/>
        </p:nvPicPr>
        <p:blipFill>
          <a:blip r:embed="rId2" cstate="print"/>
          <a:srcRect/>
          <a:stretch>
            <a:fillRect/>
          </a:stretch>
        </p:blipFill>
        <p:spPr bwMode="auto">
          <a:xfrm>
            <a:off x="0" y="5038727"/>
            <a:ext cx="9144000" cy="1819275"/>
          </a:xfrm>
          <a:prstGeom prst="rect">
            <a:avLst/>
          </a:prstGeom>
          <a:noFill/>
          <a:ln w="9525">
            <a:noFill/>
            <a:miter lim="800000"/>
            <a:headEnd/>
            <a:tailEnd/>
          </a:ln>
        </p:spPr>
      </p:pic>
      <p:sp>
        <p:nvSpPr>
          <p:cNvPr id="3" name="Rectangle 44"/>
          <p:cNvSpPr>
            <a:spLocks noChangeArrowheads="1"/>
          </p:cNvSpPr>
          <p:nvPr userDrawn="1"/>
        </p:nvSpPr>
        <p:spPr bwMode="invGray">
          <a:xfrm>
            <a:off x="0" y="3290501"/>
            <a:ext cx="92398" cy="276999"/>
          </a:xfrm>
          <a:prstGeom prst="rect">
            <a:avLst/>
          </a:prstGeom>
          <a:gradFill rotWithShape="1">
            <a:gsLst>
              <a:gs pos="0">
                <a:srgbClr val="BABCBE">
                  <a:alpha val="14998"/>
                </a:srgbClr>
              </a:gs>
              <a:gs pos="100000">
                <a:srgbClr val="565758">
                  <a:alpha val="14998"/>
                </a:srgbClr>
              </a:gs>
            </a:gsLst>
            <a:lin ang="5400000" scaled="1"/>
          </a:gradFill>
          <a:ln>
            <a:noFill/>
          </a:ln>
          <a:extLst/>
        </p:spPr>
        <p:txBody>
          <a:bodyPr wrap="none" tIns="0" rIns="0" bIns="0" anchor="ctr">
            <a:spAutoFit/>
          </a:bodyPr>
          <a:lstStyle/>
          <a:p>
            <a:pPr>
              <a:defRPr/>
            </a:pPr>
            <a:endParaRPr lang="en-US" dirty="0">
              <a:cs typeface="+mn-cs"/>
            </a:endParaRPr>
          </a:p>
        </p:txBody>
      </p:sp>
      <p:pic>
        <p:nvPicPr>
          <p:cNvPr id="4" name="Picture 2"/>
          <p:cNvPicPr>
            <a:picLocks noChangeAspect="1" noChangeArrowheads="1"/>
          </p:cNvPicPr>
          <p:nvPr userDrawn="1"/>
        </p:nvPicPr>
        <p:blipFill>
          <a:blip r:embed="rId3" cstate="print"/>
          <a:srcRect/>
          <a:stretch>
            <a:fillRect/>
          </a:stretch>
        </p:blipFill>
        <p:spPr bwMode="auto">
          <a:xfrm>
            <a:off x="3702051" y="2184400"/>
            <a:ext cx="4554538" cy="3822700"/>
          </a:xfrm>
          <a:prstGeom prst="rect">
            <a:avLst/>
          </a:prstGeom>
          <a:noFill/>
          <a:ln w="9525">
            <a:noFill/>
            <a:miter lim="800000"/>
            <a:headEnd/>
            <a:tailEnd/>
          </a:ln>
        </p:spPr>
      </p:pic>
    </p:spTree>
  </p:cSld>
  <p:clrMapOvr>
    <a:masterClrMapping/>
  </p:clrMapOvr>
  <p:transition spd="med">
    <p:wipe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11"/>
          <p:cNvSpPr>
            <a:spLocks noChangeArrowheads="1"/>
          </p:cNvSpPr>
          <p:nvPr userDrawn="1"/>
        </p:nvSpPr>
        <p:spPr bwMode="gray">
          <a:xfrm>
            <a:off x="0" y="0"/>
            <a:ext cx="9144000" cy="6858000"/>
          </a:xfrm>
          <a:prstGeom prst="rect">
            <a:avLst/>
          </a:prstGeom>
          <a:solidFill>
            <a:srgbClr val="DFDFDF"/>
          </a:solidFill>
          <a:ln w="28575" algn="ctr">
            <a:noFill/>
            <a:miter lim="800000"/>
            <a:headEnd/>
            <a:tailEnd/>
          </a:ln>
          <a:effectLst/>
        </p:spPr>
        <p:txBody>
          <a:bodyPr wrap="none" tIns="0" rIns="0" bIns="0" anchor="ctr">
            <a:noAutofit/>
          </a:bodyPr>
          <a:lstStyle/>
          <a:p>
            <a:pPr>
              <a:defRPr/>
            </a:pPr>
            <a:endParaRPr lang="en-US">
              <a:latin typeface="Arial" pitchFamily="34" charset="0"/>
              <a:ea typeface="+mn-ea"/>
            </a:endParaRPr>
          </a:p>
        </p:txBody>
      </p:sp>
      <p:sp>
        <p:nvSpPr>
          <p:cNvPr id="2" name="Title 1"/>
          <p:cNvSpPr>
            <a:spLocks noGrp="1"/>
          </p:cNvSpPr>
          <p:nvPr>
            <p:ph type="ctrTitle"/>
          </p:nvPr>
        </p:nvSpPr>
        <p:spPr>
          <a:xfrm>
            <a:off x="914400" y="2532888"/>
            <a:ext cx="7315200" cy="877824"/>
          </a:xfrm>
        </p:spPr>
        <p:txBody>
          <a:bodyPr>
            <a:noAutofit/>
          </a:bodyPr>
          <a:lstStyle>
            <a:lvl1pPr algn="l" defTabSz="457200" rtl="0" eaLnBrk="1" fontAlgn="base" hangingPunct="1">
              <a:lnSpc>
                <a:spcPct val="90000"/>
              </a:lnSpc>
              <a:spcBef>
                <a:spcPct val="0"/>
              </a:spcBef>
              <a:spcAft>
                <a:spcPct val="20000"/>
              </a:spcAft>
              <a:defRPr lang="en-US" sz="3200" b="1" cap="all" baseline="0" dirty="0" smtClean="0">
                <a:solidFill>
                  <a:srgbClr val="292929"/>
                </a:solidFill>
                <a:latin typeface="Arial" pitchFamily="34" charset="0"/>
                <a:ea typeface="+mj-ea"/>
                <a:cs typeface="Arial"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914400" y="3611880"/>
            <a:ext cx="5943600" cy="1051560"/>
          </a:xfrm>
        </p:spPr>
        <p:txBody>
          <a:bodyPr>
            <a:noAutofit/>
          </a:bodyPr>
          <a:lstStyle>
            <a:lvl1pPr marL="0" indent="0" algn="l" defTabSz="457200" rtl="0" eaLnBrk="1" fontAlgn="base" hangingPunct="1">
              <a:lnSpc>
                <a:spcPct val="95000"/>
              </a:lnSpc>
              <a:spcBef>
                <a:spcPct val="0"/>
              </a:spcBef>
              <a:spcAft>
                <a:spcPts val="600"/>
              </a:spcAft>
              <a:buClrTx/>
              <a:buFontTx/>
              <a:buNone/>
              <a:defRPr lang="en-US" sz="2000" dirty="0" smtClean="0">
                <a:solidFill>
                  <a:srgbClr val="4D4D4D"/>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pic>
        <p:nvPicPr>
          <p:cNvPr id="12" name="Picture 7" descr="blue-window"/>
          <p:cNvPicPr>
            <a:picLocks noChangeAspect="1" noChangeArrowheads="1"/>
          </p:cNvPicPr>
          <p:nvPr userDrawn="1"/>
        </p:nvPicPr>
        <p:blipFill>
          <a:blip r:embed="rId2" cstate="print"/>
          <a:srcRect b="37572"/>
          <a:stretch>
            <a:fillRect/>
          </a:stretch>
        </p:blipFill>
        <p:spPr bwMode="auto">
          <a:xfrm>
            <a:off x="450851" y="5468938"/>
            <a:ext cx="8242300" cy="933450"/>
          </a:xfrm>
          <a:prstGeom prst="rect">
            <a:avLst/>
          </a:prstGeom>
          <a:noFill/>
          <a:ln w="9525">
            <a:noFill/>
            <a:miter lim="800000"/>
            <a:headEnd/>
            <a:tailEnd/>
          </a:ln>
        </p:spPr>
      </p:pic>
      <p:pic>
        <p:nvPicPr>
          <p:cNvPr id="7" name="Picture 6" descr="juniper_black.png"/>
          <p:cNvPicPr>
            <a:picLocks noChangeAspect="1"/>
          </p:cNvPicPr>
          <p:nvPr userDrawn="1"/>
        </p:nvPicPr>
        <p:blipFill>
          <a:blip r:embed="rId3" cstate="print"/>
          <a:stretch>
            <a:fillRect/>
          </a:stretch>
        </p:blipFill>
        <p:spPr>
          <a:xfrm>
            <a:off x="6495899" y="917675"/>
            <a:ext cx="1718044" cy="468557"/>
          </a:xfrm>
          <a:prstGeom prst="rect">
            <a:avLst/>
          </a:prstGeom>
        </p:spPr>
      </p:pic>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lgn="l" defTabSz="457200" rtl="0" eaLnBrk="1" fontAlgn="base" hangingPunct="1">
              <a:lnSpc>
                <a:spcPct val="90000"/>
              </a:lnSpc>
              <a:spcBef>
                <a:spcPct val="0"/>
              </a:spcBef>
              <a:spcAft>
                <a:spcPts val="526"/>
              </a:spcAft>
              <a:defRPr lang="en-US" sz="2400" b="1" cap="all" baseline="0" dirty="0" smtClean="0">
                <a:solidFill>
                  <a:srgbClr val="292929"/>
                </a:solidFill>
                <a:latin typeface="+mj-lt"/>
                <a:ea typeface="+mj-ea"/>
                <a:cs typeface="+mj-cs"/>
              </a:defRPr>
            </a:lvl1pPr>
          </a:lstStyle>
          <a:p>
            <a:pPr lvl="0" algn="l" defTabSz="457200" rtl="0" eaLnBrk="1" fontAlgn="base" hangingPunct="1">
              <a:lnSpc>
                <a:spcPct val="90000"/>
              </a:lnSpc>
              <a:spcBef>
                <a:spcPct val="0"/>
              </a:spcBef>
              <a:spcAft>
                <a:spcPct val="20000"/>
              </a:spcAft>
            </a:pPr>
            <a:r>
              <a:rPr lang="en-US" smtClean="0"/>
              <a:t>Click to edit Master title style</a:t>
            </a:r>
            <a:endParaRPr lang="en-US" dirty="0"/>
          </a:p>
        </p:txBody>
      </p:sp>
      <p:sp>
        <p:nvSpPr>
          <p:cNvPr id="13" name="Content Placeholder 12"/>
          <p:cNvSpPr>
            <a:spLocks noGrp="1"/>
          </p:cNvSpPr>
          <p:nvPr>
            <p:ph sz="quarter" idx="10"/>
          </p:nvPr>
        </p:nvSpPr>
        <p:spPr>
          <a:xfrm>
            <a:off x="366616" y="1134374"/>
            <a:ext cx="8229600" cy="4852358"/>
          </a:xfrm>
        </p:spPr>
        <p:txBody>
          <a:bodyPr/>
          <a:lstStyle>
            <a:lvl1pPr marL="112713" indent="-112713">
              <a:buClr>
                <a:schemeClr val="tx1"/>
              </a:buClr>
              <a:defRPr>
                <a:solidFill>
                  <a:schemeClr val="tx1"/>
                </a:solidFill>
              </a:defRPr>
            </a:lvl1pPr>
            <a:lvl2pPr marL="569913" indent="-225425">
              <a:buClr>
                <a:schemeClr val="tx1"/>
              </a:buClr>
              <a:defRPr>
                <a:solidFill>
                  <a:schemeClr val="tx1"/>
                </a:solidFill>
              </a:defRPr>
            </a:lvl2pPr>
            <a:lvl3pPr marL="854075" indent="-223838">
              <a:buClr>
                <a:schemeClr val="tx1"/>
              </a:buClr>
              <a:defRPr>
                <a:solidFill>
                  <a:schemeClr val="tx1"/>
                </a:solidFill>
              </a:defRPr>
            </a:lvl3pPr>
            <a:lvl4pPr marL="1147763" indent="-233363">
              <a:buClr>
                <a:schemeClr val="tx1"/>
              </a:buClr>
              <a:defRPr>
                <a:solidFill>
                  <a:schemeClr val="tx1"/>
                </a:solidFill>
              </a:defRPr>
            </a:lvl4pPr>
            <a:lvl5pPr marL="1431925" indent="-173038">
              <a:buClr>
                <a:schemeClr val="tx1"/>
              </a:buClr>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lgn="l" defTabSz="457200" rtl="0" eaLnBrk="1" fontAlgn="base" hangingPunct="1">
              <a:lnSpc>
                <a:spcPct val="90000"/>
              </a:lnSpc>
              <a:spcBef>
                <a:spcPct val="0"/>
              </a:spcBef>
              <a:spcAft>
                <a:spcPct val="20000"/>
              </a:spcAft>
              <a:defRPr lang="en-US" sz="2400" b="1" cap="all" baseline="0" dirty="0" smtClean="0">
                <a:solidFill>
                  <a:srgbClr val="292929"/>
                </a:solidFill>
                <a:latin typeface="+mj-lt"/>
                <a:ea typeface="+mj-ea"/>
                <a:cs typeface="+mj-cs"/>
              </a:defRPr>
            </a:lvl1pPr>
          </a:lstStyle>
          <a:p>
            <a:r>
              <a:rPr lang="en-US" smtClean="0"/>
              <a:t>Click to edit Master title style</a:t>
            </a:r>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pic>
        <p:nvPicPr>
          <p:cNvPr id="3" name="Picture 2" descr="lrg-ven-gradient-3.png"/>
          <p:cNvPicPr>
            <a:picLocks noChangeAspect="1"/>
          </p:cNvPicPr>
          <p:nvPr userDrawn="1"/>
        </p:nvPicPr>
        <p:blipFill>
          <a:blip r:embed="rId2" cstate="print"/>
          <a:stretch>
            <a:fillRect/>
          </a:stretch>
        </p:blipFill>
        <p:spPr>
          <a:xfrm>
            <a:off x="0" y="5038727"/>
            <a:ext cx="9144000" cy="1819275"/>
          </a:xfrm>
          <a:prstGeom prst="rect">
            <a:avLst/>
          </a:prstGeom>
        </p:spPr>
      </p:pic>
      <p:sp>
        <p:nvSpPr>
          <p:cNvPr id="4" name="Rectangle 44"/>
          <p:cNvSpPr>
            <a:spLocks noChangeArrowheads="1"/>
          </p:cNvSpPr>
          <p:nvPr userDrawn="1"/>
        </p:nvSpPr>
        <p:spPr bwMode="invGray">
          <a:xfrm>
            <a:off x="0" y="3290501"/>
            <a:ext cx="92398" cy="276999"/>
          </a:xfrm>
          <a:prstGeom prst="rect">
            <a:avLst/>
          </a:prstGeom>
          <a:gradFill rotWithShape="1">
            <a:gsLst>
              <a:gs pos="0">
                <a:srgbClr val="BABCBE">
                  <a:alpha val="14999"/>
                </a:srgbClr>
              </a:gs>
              <a:gs pos="100000">
                <a:srgbClr val="565758">
                  <a:alpha val="14999"/>
                </a:srgbClr>
              </a:gs>
            </a:gsLst>
            <a:lin ang="5400000" scaled="1"/>
          </a:gradFill>
          <a:ln w="28575" algn="ctr">
            <a:noFill/>
            <a:miter lim="800000"/>
            <a:headEnd/>
            <a:tailEnd/>
          </a:ln>
          <a:effectLst/>
        </p:spPr>
        <p:txBody>
          <a:bodyPr wrap="none" tIns="0" rIns="0" bIns="0" anchor="ctr">
            <a:spAutoFit/>
          </a:bodyPr>
          <a:lstStyle/>
          <a:p>
            <a:pPr>
              <a:defRPr/>
            </a:pPr>
            <a:endParaRPr lang="en-US">
              <a:latin typeface="Arial" pitchFamily="34" charset="0"/>
              <a:ea typeface="+mn-ea"/>
            </a:endParaRPr>
          </a:p>
        </p:txBody>
      </p:sp>
      <p:pic>
        <p:nvPicPr>
          <p:cNvPr id="5" name="Picture 2"/>
          <p:cNvPicPr>
            <a:picLocks noChangeAspect="1" noChangeArrowheads="1"/>
          </p:cNvPicPr>
          <p:nvPr userDrawn="1"/>
        </p:nvPicPr>
        <p:blipFill>
          <a:blip r:embed="rId3" cstate="print"/>
          <a:srcRect/>
          <a:stretch>
            <a:fillRect/>
          </a:stretch>
        </p:blipFill>
        <p:spPr bwMode="auto">
          <a:xfrm>
            <a:off x="3702051" y="2184400"/>
            <a:ext cx="4554538" cy="3822700"/>
          </a:xfrm>
          <a:prstGeom prst="rect">
            <a:avLst/>
          </a:prstGeom>
          <a:noFill/>
          <a:ln w="28575">
            <a:noFill/>
            <a:miter lim="800000"/>
            <a:headEnd/>
            <a:tailEnd type="none" w="lg" len="sm"/>
          </a:ln>
          <a:effectLst/>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81000" y="3733802"/>
            <a:ext cx="4038600" cy="1782763"/>
          </a:xfrm>
        </p:spPr>
        <p:txBody>
          <a:bodyPr/>
          <a:lstStyle>
            <a:lvl1pPr>
              <a:buFont typeface="Wingdings" pitchFamily="2" charset="2"/>
              <a:buChar char="ü"/>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600202"/>
            <a:ext cx="4038600" cy="4525963"/>
          </a:xfrm>
        </p:spPr>
        <p:txBody>
          <a:bodyPr/>
          <a:lstStyle>
            <a:lvl1pPr>
              <a:buFont typeface="Wingdings" pitchFamily="2" charset="2"/>
              <a:buChar char="ü"/>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a:xfrm>
            <a:off x="457200" y="6356352"/>
            <a:ext cx="2133600" cy="365125"/>
          </a:xfrm>
          <a:prstGeom prst="rect">
            <a:avLst/>
          </a:prstGeom>
        </p:spPr>
        <p:txBody>
          <a:bodyPr/>
          <a:lstStyle/>
          <a:p>
            <a:fld id="{DA9DD4D1-337F-4EEC-9745-E5605594CF79}" type="datetimeFigureOut">
              <a:rPr lang="en-US" smtClean="0"/>
              <a:pPr/>
              <a:t>5/24/2013</a:t>
            </a:fld>
            <a:endParaRPr lang="en-US"/>
          </a:p>
        </p:txBody>
      </p:sp>
      <p:sp>
        <p:nvSpPr>
          <p:cNvPr id="6" name="Footer Placeholder 5"/>
          <p:cNvSpPr>
            <a:spLocks noGrp="1"/>
          </p:cNvSpPr>
          <p:nvPr>
            <p:ph type="ftr" sz="quarter" idx="11"/>
          </p:nvPr>
        </p:nvSpPr>
        <p:spPr>
          <a:xfrm>
            <a:off x="3124200" y="6356352"/>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2"/>
            <a:ext cx="2133600" cy="365125"/>
          </a:xfrm>
          <a:prstGeom prst="rect">
            <a:avLst/>
          </a:prstGeom>
        </p:spPr>
        <p:txBody>
          <a:bodyPr/>
          <a:lstStyle/>
          <a:p>
            <a:fld id="{98DA3120-A000-48DD-94AC-D299AEC7B33C}" type="slidenum">
              <a:rPr lang="en-US" smtClean="0"/>
              <a:pPr/>
              <a:t>‹#›</a:t>
            </a:fld>
            <a:endParaRPr lang="en-US"/>
          </a:p>
        </p:txBody>
      </p:sp>
      <p:sp>
        <p:nvSpPr>
          <p:cNvPr id="10" name="Picture Placeholder 9"/>
          <p:cNvSpPr>
            <a:spLocks noGrp="1"/>
          </p:cNvSpPr>
          <p:nvPr>
            <p:ph type="pic" sz="quarter" idx="13"/>
          </p:nvPr>
        </p:nvSpPr>
        <p:spPr>
          <a:xfrm>
            <a:off x="381000" y="1600200"/>
            <a:ext cx="2743200" cy="749808"/>
          </a:xfrm>
        </p:spPr>
        <p:txBody>
          <a:bodyPr/>
          <a:lstStyle/>
          <a:p>
            <a:endParaRPr lang="en-US"/>
          </a:p>
        </p:txBody>
      </p:sp>
      <p:sp>
        <p:nvSpPr>
          <p:cNvPr id="12" name="Picture Placeholder 9"/>
          <p:cNvSpPr>
            <a:spLocks noGrp="1"/>
          </p:cNvSpPr>
          <p:nvPr>
            <p:ph type="pic" sz="quarter" idx="14"/>
          </p:nvPr>
        </p:nvSpPr>
        <p:spPr>
          <a:xfrm>
            <a:off x="381000" y="2667000"/>
            <a:ext cx="2743200" cy="749808"/>
          </a:xfrm>
        </p:spPr>
        <p:txBody>
          <a:bodyPr/>
          <a:lstStyle/>
          <a:p>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6" name="Rectangle 2"/>
          <p:cNvSpPr>
            <a:spLocks noChangeArrowheads="1"/>
          </p:cNvSpPr>
          <p:nvPr/>
        </p:nvSpPr>
        <p:spPr bwMode="gray">
          <a:xfrm>
            <a:off x="0" y="0"/>
            <a:ext cx="9144000" cy="6858000"/>
          </a:xfrm>
          <a:prstGeom prst="rect">
            <a:avLst/>
          </a:prstGeom>
          <a:solidFill>
            <a:srgbClr val="DFDFDF"/>
          </a:solidFill>
          <a:ln w="28575" algn="ctr">
            <a:noFill/>
            <a:miter lim="800000"/>
            <a:headEnd/>
            <a:tailEnd/>
          </a:ln>
          <a:effectLst/>
        </p:spPr>
        <p:txBody>
          <a:bodyPr wrap="none" tIns="0" rIns="0" bIns="0" anchor="ctr"/>
          <a:lstStyle/>
          <a:p>
            <a:pPr eaLnBrk="0" hangingPunct="0">
              <a:defRPr/>
            </a:pPr>
            <a:endParaRPr lang="en-US" dirty="0">
              <a:ea typeface="MS PGothic" pitchFamily="34" charset="-128"/>
            </a:endParaRPr>
          </a:p>
        </p:txBody>
      </p:sp>
      <p:pic>
        <p:nvPicPr>
          <p:cNvPr id="7" name="Picture 7" descr="blue-window"/>
          <p:cNvPicPr>
            <a:picLocks noChangeAspect="1" noChangeArrowheads="1"/>
          </p:cNvPicPr>
          <p:nvPr/>
        </p:nvPicPr>
        <p:blipFill>
          <a:blip r:embed="rId2" cstate="print"/>
          <a:srcRect b="37572"/>
          <a:stretch>
            <a:fillRect/>
          </a:stretch>
        </p:blipFill>
        <p:spPr bwMode="auto">
          <a:xfrm>
            <a:off x="450851" y="5468938"/>
            <a:ext cx="8242300" cy="933450"/>
          </a:xfrm>
          <a:prstGeom prst="rect">
            <a:avLst/>
          </a:prstGeom>
          <a:noFill/>
          <a:ln w="9525">
            <a:noFill/>
            <a:miter lim="800000"/>
            <a:headEnd/>
            <a:tailEnd/>
          </a:ln>
        </p:spPr>
      </p:pic>
      <p:pic>
        <p:nvPicPr>
          <p:cNvPr id="8" name="Picture 6"/>
          <p:cNvPicPr>
            <a:picLocks noChangeAspect="1" noChangeArrowheads="1"/>
          </p:cNvPicPr>
          <p:nvPr/>
        </p:nvPicPr>
        <p:blipFill>
          <a:blip r:embed="rId3" cstate="print"/>
          <a:srcRect/>
          <a:stretch>
            <a:fillRect/>
          </a:stretch>
        </p:blipFill>
        <p:spPr bwMode="auto">
          <a:xfrm>
            <a:off x="6489701" y="912813"/>
            <a:ext cx="1725613" cy="476250"/>
          </a:xfrm>
          <a:prstGeom prst="rect">
            <a:avLst/>
          </a:prstGeom>
          <a:noFill/>
          <a:ln w="28575">
            <a:noFill/>
            <a:miter lim="800000"/>
            <a:headEnd/>
            <a:tailEnd type="none" w="lg" len="sm"/>
          </a:ln>
        </p:spPr>
      </p:pic>
      <p:sp>
        <p:nvSpPr>
          <p:cNvPr id="9" name="Rectangle 7"/>
          <p:cNvSpPr>
            <a:spLocks noChangeArrowheads="1"/>
          </p:cNvSpPr>
          <p:nvPr/>
        </p:nvSpPr>
        <p:spPr bwMode="auto">
          <a:xfrm>
            <a:off x="914400" y="4864100"/>
            <a:ext cx="7315200" cy="546100"/>
          </a:xfrm>
          <a:prstGeom prst="rect">
            <a:avLst/>
          </a:prstGeom>
          <a:noFill/>
          <a:ln w="9525">
            <a:noFill/>
            <a:miter lim="800000"/>
            <a:headEnd/>
            <a:tailEnd/>
          </a:ln>
          <a:effectLst>
            <a:prstShdw prst="shdw17" dist="17961" dir="2700000">
              <a:schemeClr val="accent1">
                <a:gamma/>
                <a:shade val="60000"/>
                <a:invGamma/>
              </a:schemeClr>
            </a:prstShdw>
          </a:effectLst>
        </p:spPr>
        <p:txBody>
          <a:bodyPr anchor="ctr"/>
          <a:lstStyle/>
          <a:p>
            <a:pPr>
              <a:tabLst>
                <a:tab pos="2743200" algn="ctr"/>
                <a:tab pos="5486400" algn="r"/>
              </a:tabLst>
              <a:defRPr/>
            </a:pPr>
            <a:r>
              <a:rPr lang="en-US" sz="900" b="0" dirty="0">
                <a:ea typeface="MS PGothic" pitchFamily="34" charset="-128"/>
                <a:cs typeface="Times New Roman" pitchFamily="18" charset="0"/>
              </a:rPr>
              <a:t>Copyright © 2011 Juniper Networks, Inc.  All rights reserved.  This document contains confidential and proprietary information of Juniper Networks. No portion of this document may be reproduced, published, disseminated, or otherwise disclosed to any third party without the prior consent of a duly authorized representative of Juniper Networks.</a:t>
            </a:r>
            <a:endParaRPr lang="en-US" sz="900" b="0" dirty="0">
              <a:ea typeface="MS PGothic" pitchFamily="34" charset="-128"/>
            </a:endParaRPr>
          </a:p>
        </p:txBody>
      </p:sp>
      <p:sp>
        <p:nvSpPr>
          <p:cNvPr id="10" name="Text Placeholder 2"/>
          <p:cNvSpPr>
            <a:spLocks/>
          </p:cNvSpPr>
          <p:nvPr/>
        </p:nvSpPr>
        <p:spPr bwMode="auto">
          <a:xfrm>
            <a:off x="987426" y="4519613"/>
            <a:ext cx="7165975" cy="304800"/>
          </a:xfrm>
          <a:prstGeom prst="rect">
            <a:avLst/>
          </a:prstGeom>
          <a:noFill/>
          <a:ln w="9525">
            <a:noFill/>
            <a:miter lim="800000"/>
            <a:headEnd/>
            <a:tailEnd/>
          </a:ln>
        </p:spPr>
        <p:txBody>
          <a:bodyPr lIns="0"/>
          <a:lstStyle/>
          <a:p>
            <a:pPr algn="ctr">
              <a:lnSpc>
                <a:spcPct val="85000"/>
              </a:lnSpc>
              <a:spcAft>
                <a:spcPct val="25000"/>
              </a:spcAft>
              <a:buClr>
                <a:schemeClr val="tx1"/>
              </a:buClr>
              <a:buSzPct val="25000"/>
              <a:buFont typeface="Arial" charset="0"/>
              <a:buNone/>
              <a:defRPr/>
            </a:pPr>
            <a:r>
              <a:rPr lang="en-US" sz="2000" b="0" dirty="0">
                <a:ea typeface="MS PGothic" pitchFamily="34" charset="-128"/>
              </a:rPr>
              <a:t>RESTRICTED CONFIDENTIAL</a:t>
            </a:r>
          </a:p>
        </p:txBody>
      </p:sp>
      <p:sp>
        <p:nvSpPr>
          <p:cNvPr id="2" name="Title Placeholder 1"/>
          <p:cNvSpPr>
            <a:spLocks noGrp="1"/>
          </p:cNvSpPr>
          <p:nvPr>
            <p:ph type="title"/>
          </p:nvPr>
        </p:nvSpPr>
        <p:spPr>
          <a:xfrm>
            <a:off x="912814" y="1750742"/>
            <a:ext cx="7315200" cy="1009922"/>
          </a:xfrm>
        </p:spPr>
        <p:txBody>
          <a:bodyPr bIns="0"/>
          <a:lstStyle>
            <a:lvl1pPr>
              <a:defRPr sz="3200"/>
            </a:lvl1pPr>
          </a:lstStyle>
          <a:p>
            <a:r>
              <a:rPr lang="en-US" smtClean="0"/>
              <a:t>Click to edit Master title style</a:t>
            </a:r>
            <a:endParaRPr lang="en-US" dirty="0"/>
          </a:p>
        </p:txBody>
      </p:sp>
      <p:sp>
        <p:nvSpPr>
          <p:cNvPr id="215045" name="Text Placeholder 2"/>
          <p:cNvSpPr>
            <a:spLocks noGrp="1"/>
          </p:cNvSpPr>
          <p:nvPr>
            <p:ph type="subTitle" idx="1"/>
          </p:nvPr>
        </p:nvSpPr>
        <p:spPr>
          <a:xfrm>
            <a:off x="914400" y="2768098"/>
            <a:ext cx="7315200" cy="477054"/>
          </a:xfrm>
        </p:spPr>
        <p:txBody>
          <a:bodyPr tIns="0">
            <a:spAutoFit/>
          </a:bodyPr>
          <a:lstStyle>
            <a:lvl1pPr marL="0" indent="0" algn="l">
              <a:lnSpc>
                <a:spcPct val="100000"/>
              </a:lnSpc>
              <a:spcBef>
                <a:spcPct val="0"/>
              </a:spcBef>
              <a:spcAft>
                <a:spcPts val="0"/>
              </a:spcAft>
              <a:buFont typeface="Arial" charset="0"/>
              <a:buNone/>
              <a:defRPr sz="2800">
                <a:latin typeface="+mj-lt"/>
              </a:defRPr>
            </a:lvl1pPr>
          </a:lstStyle>
          <a:p>
            <a:r>
              <a:rPr lang="en-US" smtClean="0"/>
              <a:t>Click to edit Master subtitle style</a:t>
            </a:r>
            <a:endParaRPr lang="en-US" dirty="0"/>
          </a:p>
        </p:txBody>
      </p:sp>
      <p:sp>
        <p:nvSpPr>
          <p:cNvPr id="13" name="Text Placeholder 12"/>
          <p:cNvSpPr>
            <a:spLocks noGrp="1"/>
          </p:cNvSpPr>
          <p:nvPr>
            <p:ph type="body" sz="quarter" idx="10"/>
          </p:nvPr>
        </p:nvSpPr>
        <p:spPr>
          <a:xfrm>
            <a:off x="914400" y="3646761"/>
            <a:ext cx="7315200" cy="323165"/>
          </a:xfrm>
        </p:spPr>
        <p:txBody>
          <a:bodyPr bIns="0">
            <a:spAutoFit/>
          </a:bodyPr>
          <a:lstStyle>
            <a:lvl1pPr marL="0" indent="0">
              <a:spcBef>
                <a:spcPts val="0"/>
              </a:spcBef>
              <a:spcAft>
                <a:spcPts val="0"/>
              </a:spcAft>
              <a:defRPr sz="1800" b="1" baseline="0"/>
            </a:lvl1pPr>
            <a:lvl2pPr>
              <a:buNone/>
              <a:defRPr/>
            </a:lvl2pPr>
          </a:lstStyle>
          <a:p>
            <a:pPr lvl="0"/>
            <a:r>
              <a:rPr lang="en-US" smtClean="0"/>
              <a:t>Click to edit Master text styles</a:t>
            </a:r>
          </a:p>
        </p:txBody>
      </p:sp>
      <p:sp>
        <p:nvSpPr>
          <p:cNvPr id="16" name="Text Placeholder 12"/>
          <p:cNvSpPr>
            <a:spLocks noGrp="1"/>
          </p:cNvSpPr>
          <p:nvPr>
            <p:ph type="body" sz="quarter" idx="11"/>
          </p:nvPr>
        </p:nvSpPr>
        <p:spPr>
          <a:xfrm>
            <a:off x="914400" y="3981298"/>
            <a:ext cx="7315200" cy="323165"/>
          </a:xfrm>
        </p:spPr>
        <p:txBody>
          <a:bodyPr tIns="0">
            <a:spAutoFit/>
          </a:bodyPr>
          <a:lstStyle>
            <a:lvl1pPr marL="0" indent="0">
              <a:spcBef>
                <a:spcPts val="0"/>
              </a:spcBef>
              <a:spcAft>
                <a:spcPts val="0"/>
              </a:spcAft>
              <a:defRPr sz="1800" b="0" baseline="0"/>
            </a:lvl1pPr>
            <a:lvl2pPr>
              <a:buNone/>
              <a:defRPr/>
            </a:lvl2pPr>
          </a:lstStyle>
          <a:p>
            <a:pPr lvl="0"/>
            <a:r>
              <a:rPr lang="en-US" smtClean="0"/>
              <a:t>Click to edit Master text styles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68301" y="1133477"/>
            <a:ext cx="4033838" cy="47736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54539" y="1133477"/>
            <a:ext cx="4033837" cy="47736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5114" y="255588"/>
            <a:ext cx="2081212" cy="56515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68300" y="255588"/>
            <a:ext cx="6094413" cy="56515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76251" y="255588"/>
            <a:ext cx="8220075" cy="7413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368300" y="1133477"/>
            <a:ext cx="8220075" cy="4773613"/>
          </a:xfrm>
        </p:spPr>
        <p:txBody>
          <a:bodyPr/>
          <a:lstStyle/>
          <a:p>
            <a:pPr lvl="0"/>
            <a:endParaRPr lang="en-US" noProof="0" dirty="0" smtClean="0"/>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End Slide">
    <p:spTree>
      <p:nvGrpSpPr>
        <p:cNvPr id="1" name=""/>
        <p:cNvGrpSpPr/>
        <p:nvPr/>
      </p:nvGrpSpPr>
      <p:grpSpPr>
        <a:xfrm>
          <a:off x="0" y="0"/>
          <a:ext cx="0" cy="0"/>
          <a:chOff x="0" y="0"/>
          <a:chExt cx="0" cy="0"/>
        </a:xfrm>
      </p:grpSpPr>
      <p:pic>
        <p:nvPicPr>
          <p:cNvPr id="2" name="Picture 11" descr="lrg-ven-gradient-3.png"/>
          <p:cNvPicPr>
            <a:picLocks noChangeAspect="1"/>
          </p:cNvPicPr>
          <p:nvPr/>
        </p:nvPicPr>
        <p:blipFill>
          <a:blip r:embed="rId2" cstate="print"/>
          <a:srcRect/>
          <a:stretch>
            <a:fillRect/>
          </a:stretch>
        </p:blipFill>
        <p:spPr bwMode="auto">
          <a:xfrm>
            <a:off x="0" y="5038727"/>
            <a:ext cx="9144000" cy="1819275"/>
          </a:xfrm>
          <a:prstGeom prst="rect">
            <a:avLst/>
          </a:prstGeom>
          <a:noFill/>
          <a:ln w="9525">
            <a:noFill/>
            <a:miter lim="800000"/>
            <a:headEnd/>
            <a:tailEnd/>
          </a:ln>
        </p:spPr>
      </p:pic>
      <p:sp>
        <p:nvSpPr>
          <p:cNvPr id="3" name="Rectangle 44"/>
          <p:cNvSpPr>
            <a:spLocks noChangeArrowheads="1"/>
          </p:cNvSpPr>
          <p:nvPr/>
        </p:nvSpPr>
        <p:spPr bwMode="invGray">
          <a:xfrm>
            <a:off x="0" y="3290501"/>
            <a:ext cx="92398" cy="276999"/>
          </a:xfrm>
          <a:prstGeom prst="rect">
            <a:avLst/>
          </a:prstGeom>
          <a:gradFill rotWithShape="1">
            <a:gsLst>
              <a:gs pos="0">
                <a:srgbClr val="BABCBE">
                  <a:alpha val="14999"/>
                </a:srgbClr>
              </a:gs>
              <a:gs pos="100000">
                <a:srgbClr val="565758">
                  <a:alpha val="14999"/>
                </a:srgbClr>
              </a:gs>
            </a:gsLst>
            <a:lin ang="5400000" scaled="1"/>
          </a:gradFill>
          <a:ln w="28575" algn="ctr">
            <a:noFill/>
            <a:miter lim="800000"/>
            <a:headEnd/>
            <a:tailEnd/>
          </a:ln>
          <a:effectLst/>
        </p:spPr>
        <p:txBody>
          <a:bodyPr wrap="none" tIns="0" rIns="0" bIns="0" anchor="ctr">
            <a:spAutoFit/>
          </a:bodyPr>
          <a:lstStyle/>
          <a:p>
            <a:pPr fontAlgn="auto">
              <a:spcBef>
                <a:spcPts val="0"/>
              </a:spcBef>
              <a:spcAft>
                <a:spcPts val="0"/>
              </a:spcAft>
              <a:defRPr/>
            </a:pPr>
            <a:endParaRPr lang="en-US" sz="1800" b="0" dirty="0">
              <a:solidFill>
                <a:srgbClr val="333333"/>
              </a:solidFill>
              <a:latin typeface="Arial" pitchFamily="34" charset="0"/>
              <a:ea typeface="+mn-ea"/>
            </a:endParaRPr>
          </a:p>
        </p:txBody>
      </p:sp>
      <p:pic>
        <p:nvPicPr>
          <p:cNvPr id="4" name="Picture 43" descr="junos_brand_transparent"/>
          <p:cNvPicPr>
            <a:picLocks noChangeAspect="1" noChangeArrowheads="1"/>
          </p:cNvPicPr>
          <p:nvPr/>
        </p:nvPicPr>
        <p:blipFill>
          <a:blip r:embed="rId3" cstate="print"/>
          <a:srcRect/>
          <a:stretch>
            <a:fillRect/>
          </a:stretch>
        </p:blipFill>
        <p:spPr bwMode="auto">
          <a:xfrm>
            <a:off x="3759201" y="2211388"/>
            <a:ext cx="4483100" cy="3727450"/>
          </a:xfrm>
          <a:prstGeom prst="rect">
            <a:avLst/>
          </a:prstGeom>
          <a:noFill/>
          <a:ln w="9525">
            <a:noFill/>
            <a:miter lim="800000"/>
            <a:headEnd/>
            <a:tailEnd/>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Copper Divider">
    <p:spTree>
      <p:nvGrpSpPr>
        <p:cNvPr id="1" name=""/>
        <p:cNvGrpSpPr/>
        <p:nvPr/>
      </p:nvGrpSpPr>
      <p:grpSpPr>
        <a:xfrm>
          <a:off x="0" y="0"/>
          <a:ext cx="0" cy="0"/>
          <a:chOff x="0" y="0"/>
          <a:chExt cx="0" cy="0"/>
        </a:xfrm>
      </p:grpSpPr>
      <p:pic>
        <p:nvPicPr>
          <p:cNvPr id="4" name="Picture 2" descr="red-section"/>
          <p:cNvPicPr>
            <a:picLocks noChangeAspect="1" noChangeArrowheads="1"/>
          </p:cNvPicPr>
          <p:nvPr/>
        </p:nvPicPr>
        <p:blipFill>
          <a:blip r:embed="rId2" cstate="print">
            <a:duotone>
              <a:prstClr val="black"/>
              <a:srgbClr val="5D87A1">
                <a:tint val="45000"/>
                <a:satMod val="400000"/>
              </a:srgbClr>
            </a:duotone>
          </a:blip>
          <a:srcRect/>
          <a:stretch>
            <a:fillRect/>
          </a:stretch>
        </p:blipFill>
        <p:spPr bwMode="auto">
          <a:xfrm>
            <a:off x="0" y="0"/>
            <a:ext cx="9144000" cy="6858000"/>
          </a:xfrm>
          <a:prstGeom prst="rect">
            <a:avLst/>
          </a:prstGeom>
          <a:noFill/>
          <a:ln w="9525">
            <a:noFill/>
            <a:miter lim="800000"/>
            <a:headEnd/>
            <a:tailEnd/>
          </a:ln>
        </p:spPr>
      </p:pic>
      <p:sp>
        <p:nvSpPr>
          <p:cNvPr id="3" name="Rectangle 3"/>
          <p:cNvSpPr>
            <a:spLocks noGrp="1" noChangeArrowheads="1"/>
          </p:cNvSpPr>
          <p:nvPr>
            <p:ph type="title"/>
          </p:nvPr>
        </p:nvSpPr>
        <p:spPr bwMode="auto">
          <a:xfrm>
            <a:off x="914400" y="5026027"/>
            <a:ext cx="7334250" cy="917575"/>
          </a:xfrm>
          <a:prstGeom prst="rect">
            <a:avLst/>
          </a:prstGeom>
          <a:noFill/>
          <a:ln w="9525" algn="ctr">
            <a:noFill/>
            <a:miter lim="800000"/>
            <a:headEnd/>
            <a:tailEnd/>
          </a:ln>
        </p:spPr>
        <p:txBody>
          <a:bodyPr tIns="0" rIns="0" bIns="0"/>
          <a:lstStyle>
            <a:lvl1pPr algn="l">
              <a:defRPr sz="3000">
                <a:solidFill>
                  <a:schemeClr val="bg1"/>
                </a:solidFill>
              </a:defRPr>
            </a:lvl1pPr>
          </a:lstStyle>
          <a:p>
            <a:pPr lvl="0"/>
            <a:r>
              <a:rPr lang="en-US" smtClean="0"/>
              <a:t>Click to edit Master title style</a:t>
            </a:r>
            <a:endParaRPr lang="en-US" dirty="0" smtClean="0"/>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11"/>
          <p:cNvSpPr>
            <a:spLocks noChangeArrowheads="1"/>
          </p:cNvSpPr>
          <p:nvPr userDrawn="1"/>
        </p:nvSpPr>
        <p:spPr bwMode="gray">
          <a:xfrm>
            <a:off x="0" y="0"/>
            <a:ext cx="9144000" cy="6858000"/>
          </a:xfrm>
          <a:prstGeom prst="rect">
            <a:avLst/>
          </a:prstGeom>
          <a:solidFill>
            <a:srgbClr val="DFDFDF"/>
          </a:solidFill>
          <a:ln w="28575" algn="ctr">
            <a:noFill/>
            <a:miter lim="800000"/>
            <a:headEnd/>
            <a:tailEnd/>
          </a:ln>
          <a:effectLst/>
        </p:spPr>
        <p:txBody>
          <a:bodyPr wrap="none" tIns="0" rIns="0" bIns="0" anchor="ctr"/>
          <a:lstStyle/>
          <a:p>
            <a:pPr fontAlgn="auto">
              <a:spcBef>
                <a:spcPts val="0"/>
              </a:spcBef>
              <a:spcAft>
                <a:spcPts val="0"/>
              </a:spcAft>
              <a:defRPr/>
            </a:pPr>
            <a:endParaRPr lang="en-US">
              <a:latin typeface="Arial" pitchFamily="34" charset="0"/>
              <a:cs typeface="+mn-cs"/>
            </a:endParaRPr>
          </a:p>
        </p:txBody>
      </p:sp>
      <p:pic>
        <p:nvPicPr>
          <p:cNvPr id="5" name="Picture 7" descr="blue-window"/>
          <p:cNvPicPr>
            <a:picLocks noChangeAspect="1" noChangeArrowheads="1"/>
          </p:cNvPicPr>
          <p:nvPr userDrawn="1"/>
        </p:nvPicPr>
        <p:blipFill>
          <a:blip r:embed="rId2" cstate="print"/>
          <a:srcRect b="37572"/>
          <a:stretch>
            <a:fillRect/>
          </a:stretch>
        </p:blipFill>
        <p:spPr bwMode="auto">
          <a:xfrm>
            <a:off x="450851" y="5468938"/>
            <a:ext cx="8242300" cy="933450"/>
          </a:xfrm>
          <a:prstGeom prst="rect">
            <a:avLst/>
          </a:prstGeom>
          <a:noFill/>
          <a:ln w="9525">
            <a:noFill/>
            <a:miter lim="800000"/>
            <a:headEnd/>
            <a:tailEnd/>
          </a:ln>
        </p:spPr>
      </p:pic>
      <p:pic>
        <p:nvPicPr>
          <p:cNvPr id="6" name="Picture 6" descr="juniper_black.png"/>
          <p:cNvPicPr>
            <a:picLocks noChangeAspect="1"/>
          </p:cNvPicPr>
          <p:nvPr userDrawn="1"/>
        </p:nvPicPr>
        <p:blipFill>
          <a:blip r:embed="rId3" cstate="print"/>
          <a:srcRect/>
          <a:stretch>
            <a:fillRect/>
          </a:stretch>
        </p:blipFill>
        <p:spPr bwMode="auto">
          <a:xfrm>
            <a:off x="6496051" y="917577"/>
            <a:ext cx="1717675" cy="468313"/>
          </a:xfrm>
          <a:prstGeom prst="rect">
            <a:avLst/>
          </a:prstGeom>
          <a:noFill/>
          <a:ln w="9525">
            <a:noFill/>
            <a:miter lim="800000"/>
            <a:headEnd/>
            <a:tailEnd/>
          </a:ln>
        </p:spPr>
      </p:pic>
      <p:sp>
        <p:nvSpPr>
          <p:cNvPr id="2" name="Title 1"/>
          <p:cNvSpPr>
            <a:spLocks noGrp="1"/>
          </p:cNvSpPr>
          <p:nvPr>
            <p:ph type="ctrTitle"/>
          </p:nvPr>
        </p:nvSpPr>
        <p:spPr>
          <a:xfrm>
            <a:off x="914400" y="2532888"/>
            <a:ext cx="7315200" cy="877824"/>
          </a:xfrm>
        </p:spPr>
        <p:txBody>
          <a:bodyPr>
            <a:noAutofit/>
          </a:bodyPr>
          <a:lstStyle>
            <a:lvl1pPr algn="l" defTabSz="457200" rtl="0" eaLnBrk="1" fontAlgn="base" hangingPunct="1">
              <a:lnSpc>
                <a:spcPct val="90000"/>
              </a:lnSpc>
              <a:spcBef>
                <a:spcPct val="0"/>
              </a:spcBef>
              <a:spcAft>
                <a:spcPct val="20000"/>
              </a:spcAft>
              <a:defRPr lang="en-US" sz="3200" b="1" cap="all" baseline="0" dirty="0" smtClean="0">
                <a:solidFill>
                  <a:srgbClr val="292929"/>
                </a:solidFill>
                <a:latin typeface="Arial" pitchFamily="34" charset="0"/>
                <a:ea typeface="+mj-ea"/>
                <a:cs typeface="Arial"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914400" y="3611880"/>
            <a:ext cx="5943600" cy="1051560"/>
          </a:xfrm>
        </p:spPr>
        <p:txBody>
          <a:bodyPr>
            <a:noAutofit/>
          </a:bodyPr>
          <a:lstStyle>
            <a:lvl1pPr marL="0" indent="0" algn="l" defTabSz="457200" rtl="0" eaLnBrk="1" fontAlgn="base" hangingPunct="1">
              <a:lnSpc>
                <a:spcPct val="95000"/>
              </a:lnSpc>
              <a:spcBef>
                <a:spcPct val="0"/>
              </a:spcBef>
              <a:spcAft>
                <a:spcPts val="600"/>
              </a:spcAft>
              <a:buClrTx/>
              <a:buFontTx/>
              <a:buNone/>
              <a:defRPr lang="en-US" sz="2000" dirty="0" smtClean="0">
                <a:solidFill>
                  <a:srgbClr val="4D4D4D"/>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transition>
    <p:zoom dir="in"/>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lgn="l" defTabSz="457200" rtl="0" eaLnBrk="1" fontAlgn="base" hangingPunct="1">
              <a:lnSpc>
                <a:spcPct val="90000"/>
              </a:lnSpc>
              <a:spcBef>
                <a:spcPct val="0"/>
              </a:spcBef>
              <a:spcAft>
                <a:spcPts val="526"/>
              </a:spcAft>
              <a:defRPr lang="en-US" sz="2400" b="1" cap="all" baseline="0" dirty="0" smtClean="0">
                <a:solidFill>
                  <a:srgbClr val="292929"/>
                </a:solidFill>
                <a:latin typeface="+mj-lt"/>
                <a:ea typeface="+mj-ea"/>
                <a:cs typeface="+mj-cs"/>
              </a:defRPr>
            </a:lvl1pPr>
          </a:lstStyle>
          <a:p>
            <a:pPr lvl="0"/>
            <a:r>
              <a:rPr lang="en-US" smtClean="0"/>
              <a:t>Click to edit Master title style</a:t>
            </a:r>
            <a:endParaRPr lang="en-US" dirty="0"/>
          </a:p>
        </p:txBody>
      </p:sp>
      <p:sp>
        <p:nvSpPr>
          <p:cNvPr id="13" name="Content Placeholder 12"/>
          <p:cNvSpPr>
            <a:spLocks noGrp="1"/>
          </p:cNvSpPr>
          <p:nvPr>
            <p:ph sz="quarter" idx="10"/>
          </p:nvPr>
        </p:nvSpPr>
        <p:spPr>
          <a:xfrm>
            <a:off x="366616" y="1134374"/>
            <a:ext cx="8229600" cy="4852358"/>
          </a:xfrm>
        </p:spPr>
        <p:txBody>
          <a:bodyPr/>
          <a:lstStyle>
            <a:lvl1pPr marL="112713" indent="-112713">
              <a:buClr>
                <a:schemeClr val="tx1"/>
              </a:buClr>
              <a:defRPr>
                <a:solidFill>
                  <a:schemeClr val="tx1"/>
                </a:solidFill>
              </a:defRPr>
            </a:lvl1pPr>
            <a:lvl2pPr marL="569913" indent="-225425">
              <a:buClr>
                <a:schemeClr val="tx1"/>
              </a:buClr>
              <a:defRPr>
                <a:solidFill>
                  <a:schemeClr val="tx1"/>
                </a:solidFill>
              </a:defRPr>
            </a:lvl2pPr>
            <a:lvl3pPr marL="854075" indent="-223838">
              <a:buClr>
                <a:schemeClr val="tx1"/>
              </a:buClr>
              <a:defRPr>
                <a:solidFill>
                  <a:schemeClr val="tx1"/>
                </a:solidFill>
              </a:defRPr>
            </a:lvl3pPr>
            <a:lvl4pPr marL="1147763" indent="-233363">
              <a:buClr>
                <a:schemeClr val="tx1"/>
              </a:buClr>
              <a:defRPr>
                <a:solidFill>
                  <a:schemeClr val="tx1"/>
                </a:solidFill>
              </a:defRPr>
            </a:lvl4pPr>
            <a:lvl5pPr marL="1431925" indent="-173038">
              <a:buClr>
                <a:schemeClr val="tx1"/>
              </a:buClr>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ransition>
    <p:zoom dir="in"/>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lgn="l" defTabSz="457200" rtl="0" eaLnBrk="1" fontAlgn="base" hangingPunct="1">
              <a:lnSpc>
                <a:spcPct val="90000"/>
              </a:lnSpc>
              <a:spcBef>
                <a:spcPct val="0"/>
              </a:spcBef>
              <a:spcAft>
                <a:spcPct val="20000"/>
              </a:spcAft>
              <a:defRPr lang="en-US" sz="2400" b="1" cap="all" baseline="0" dirty="0" smtClean="0">
                <a:solidFill>
                  <a:srgbClr val="292929"/>
                </a:solidFill>
                <a:latin typeface="+mj-lt"/>
                <a:ea typeface="+mj-ea"/>
                <a:cs typeface="+mj-cs"/>
              </a:defRPr>
            </a:lvl1pPr>
          </a:lstStyle>
          <a:p>
            <a:r>
              <a:rPr lang="en-US" smtClean="0"/>
              <a:t>Click to edit Master title style</a:t>
            </a:r>
            <a:endParaRPr lang="en-US" dirty="0"/>
          </a:p>
        </p:txBody>
      </p:sp>
    </p:spTree>
  </p:cSld>
  <p:clrMapOvr>
    <a:masterClrMapping/>
  </p:clrMapOvr>
  <p:transition>
    <p:zoom dir="in"/>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pic>
        <p:nvPicPr>
          <p:cNvPr id="2" name="Picture 2" descr="lrg-ven-gradient-3.png"/>
          <p:cNvPicPr>
            <a:picLocks noChangeAspect="1"/>
          </p:cNvPicPr>
          <p:nvPr userDrawn="1"/>
        </p:nvPicPr>
        <p:blipFill>
          <a:blip r:embed="rId2" cstate="print"/>
          <a:srcRect/>
          <a:stretch>
            <a:fillRect/>
          </a:stretch>
        </p:blipFill>
        <p:spPr bwMode="auto">
          <a:xfrm>
            <a:off x="0" y="5038727"/>
            <a:ext cx="9144000" cy="1819275"/>
          </a:xfrm>
          <a:prstGeom prst="rect">
            <a:avLst/>
          </a:prstGeom>
          <a:noFill/>
          <a:ln w="9525">
            <a:noFill/>
            <a:miter lim="800000"/>
            <a:headEnd/>
            <a:tailEnd/>
          </a:ln>
        </p:spPr>
      </p:pic>
      <p:sp>
        <p:nvSpPr>
          <p:cNvPr id="3" name="Rectangle 44"/>
          <p:cNvSpPr>
            <a:spLocks noChangeArrowheads="1"/>
          </p:cNvSpPr>
          <p:nvPr userDrawn="1"/>
        </p:nvSpPr>
        <p:spPr bwMode="invGray">
          <a:xfrm>
            <a:off x="0" y="3290501"/>
            <a:ext cx="92398" cy="276999"/>
          </a:xfrm>
          <a:prstGeom prst="rect">
            <a:avLst/>
          </a:prstGeom>
          <a:gradFill rotWithShape="1">
            <a:gsLst>
              <a:gs pos="0">
                <a:srgbClr val="BABCBE">
                  <a:alpha val="14999"/>
                </a:srgbClr>
              </a:gs>
              <a:gs pos="100000">
                <a:srgbClr val="565758">
                  <a:alpha val="14999"/>
                </a:srgbClr>
              </a:gs>
            </a:gsLst>
            <a:lin ang="5400000" scaled="1"/>
          </a:gradFill>
          <a:ln w="28575" algn="ctr">
            <a:noFill/>
            <a:miter lim="800000"/>
            <a:headEnd/>
            <a:tailEnd/>
          </a:ln>
          <a:effectLst/>
        </p:spPr>
        <p:txBody>
          <a:bodyPr wrap="none" tIns="0" rIns="0" bIns="0" anchor="ctr">
            <a:spAutoFit/>
          </a:bodyPr>
          <a:lstStyle/>
          <a:p>
            <a:pPr fontAlgn="auto">
              <a:spcBef>
                <a:spcPts val="0"/>
              </a:spcBef>
              <a:spcAft>
                <a:spcPts val="0"/>
              </a:spcAft>
              <a:defRPr/>
            </a:pPr>
            <a:endParaRPr lang="en-US">
              <a:latin typeface="Arial" pitchFamily="34" charset="0"/>
              <a:cs typeface="+mn-cs"/>
            </a:endParaRPr>
          </a:p>
        </p:txBody>
      </p:sp>
      <p:pic>
        <p:nvPicPr>
          <p:cNvPr id="4" name="Picture 2"/>
          <p:cNvPicPr>
            <a:picLocks noChangeAspect="1" noChangeArrowheads="1"/>
          </p:cNvPicPr>
          <p:nvPr userDrawn="1"/>
        </p:nvPicPr>
        <p:blipFill>
          <a:blip r:embed="rId3" cstate="print"/>
          <a:srcRect/>
          <a:stretch>
            <a:fillRect/>
          </a:stretch>
        </p:blipFill>
        <p:spPr bwMode="auto">
          <a:xfrm>
            <a:off x="3702051" y="2184400"/>
            <a:ext cx="4554538" cy="3822700"/>
          </a:xfrm>
          <a:prstGeom prst="rect">
            <a:avLst/>
          </a:prstGeom>
          <a:noFill/>
          <a:ln w="28575">
            <a:noFill/>
            <a:miter lim="800000"/>
            <a:headEnd/>
            <a:tailEnd type="none" w="lg" len="sm"/>
          </a:ln>
        </p:spPr>
      </p:pic>
    </p:spTree>
  </p:cSld>
  <p:clrMapOvr>
    <a:masterClrMapping/>
  </p:clrMapOvr>
  <p:transition>
    <p:zoom dir="in"/>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76251" y="255588"/>
            <a:ext cx="8220075" cy="741362"/>
          </a:xfrm>
        </p:spPr>
        <p:txBody>
          <a:bodyPr/>
          <a:lstStyle/>
          <a:p>
            <a:r>
              <a:rPr lang="en-US"/>
              <a:t>Click to edit Master title style</a:t>
            </a:r>
          </a:p>
        </p:txBody>
      </p:sp>
      <p:sp>
        <p:nvSpPr>
          <p:cNvPr id="3" name="Content Placeholder 2"/>
          <p:cNvSpPr>
            <a:spLocks noGrp="1"/>
          </p:cNvSpPr>
          <p:nvPr>
            <p:ph idx="1"/>
          </p:nvPr>
        </p:nvSpPr>
        <p:spPr>
          <a:xfrm>
            <a:off x="368300" y="1133477"/>
            <a:ext cx="8220075" cy="47736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zoom dir="in"/>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11"/>
          <p:cNvSpPr>
            <a:spLocks noChangeArrowheads="1"/>
          </p:cNvSpPr>
          <p:nvPr userDrawn="1"/>
        </p:nvSpPr>
        <p:spPr bwMode="gray">
          <a:xfrm>
            <a:off x="0" y="0"/>
            <a:ext cx="9144000" cy="6858000"/>
          </a:xfrm>
          <a:prstGeom prst="rect">
            <a:avLst/>
          </a:prstGeom>
          <a:solidFill>
            <a:srgbClr val="DFDFDF"/>
          </a:solidFill>
          <a:ln>
            <a:noFill/>
          </a:ln>
          <a:extLst>
            <a:ext uri="{91240B29-F687-4F45-9708-019B960494DF}">
              <a14:hiddenLine xmlns="" xmlns:a14="http://schemas.microsoft.com/office/drawing/2010/main" w="28575">
                <a:solidFill>
                  <a:srgbClr val="000000"/>
                </a:solidFill>
                <a:miter lim="800000"/>
                <a:headEnd/>
                <a:tailEnd/>
              </a14:hiddenLine>
            </a:ext>
          </a:extLst>
        </p:spPr>
        <p:txBody>
          <a:bodyPr wrap="none" tIns="0" rIns="0" bIns="0" anchor="ctr"/>
          <a:lstStyle/>
          <a:p>
            <a:endParaRPr lang="en-US" dirty="0"/>
          </a:p>
        </p:txBody>
      </p:sp>
      <p:pic>
        <p:nvPicPr>
          <p:cNvPr id="5" name="Picture 7" descr="blue-window"/>
          <p:cNvPicPr>
            <a:picLocks noChangeAspect="1" noChangeArrowheads="1"/>
          </p:cNvPicPr>
          <p:nvPr userDrawn="1"/>
        </p:nvPicPr>
        <p:blipFill>
          <a:blip r:embed="rId2" cstate="screen">
            <a:extLst>
              <a:ext uri="{28A0092B-C50C-407E-A947-70E740481C1C}">
                <a14:useLocalDpi xmlns="" xmlns:a14="http://schemas.microsoft.com/office/drawing/2010/main"/>
              </a:ext>
            </a:extLst>
          </a:blip>
          <a:srcRect/>
          <a:stretch>
            <a:fillRect/>
          </a:stretch>
        </p:blipFill>
        <p:spPr bwMode="auto">
          <a:xfrm>
            <a:off x="450851" y="5468938"/>
            <a:ext cx="8242300" cy="933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Picture 14" descr="juniper_black.png"/>
          <p:cNvPicPr>
            <a:picLocks noChangeAspect="1"/>
          </p:cNvPicPr>
          <p:nvPr userDrawn="1"/>
        </p:nvPicPr>
        <p:blipFill>
          <a:blip r:embed="rId3" cstate="screen">
            <a:extLst>
              <a:ext uri="{28A0092B-C50C-407E-A947-70E740481C1C}">
                <a14:useLocalDpi xmlns="" xmlns:a14="http://schemas.microsoft.com/office/drawing/2010/main"/>
              </a:ext>
            </a:extLst>
          </a:blip>
          <a:srcRect/>
          <a:stretch>
            <a:fillRect/>
          </a:stretch>
        </p:blipFill>
        <p:spPr bwMode="auto">
          <a:xfrm>
            <a:off x="6496051" y="917577"/>
            <a:ext cx="1717675" cy="468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2532888"/>
            <a:ext cx="7315200" cy="877824"/>
          </a:xfrm>
        </p:spPr>
        <p:txBody>
          <a:bodyPr>
            <a:noAutofit/>
          </a:bodyPr>
          <a:lstStyle>
            <a:lvl1pPr algn="l" defTabSz="457200" rtl="0" eaLnBrk="1" fontAlgn="base" hangingPunct="1">
              <a:lnSpc>
                <a:spcPct val="90000"/>
              </a:lnSpc>
              <a:spcBef>
                <a:spcPct val="0"/>
              </a:spcBef>
              <a:spcAft>
                <a:spcPct val="20000"/>
              </a:spcAft>
              <a:defRPr lang="en-US" sz="3200" b="1" cap="all" baseline="0" dirty="0" smtClean="0">
                <a:solidFill>
                  <a:srgbClr val="292929"/>
                </a:solidFill>
                <a:latin typeface="Arial" pitchFamily="34" charset="0"/>
                <a:ea typeface="+mj-ea"/>
                <a:cs typeface="Arial"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914400" y="3611880"/>
            <a:ext cx="5943600" cy="1051560"/>
          </a:xfrm>
        </p:spPr>
        <p:txBody>
          <a:bodyPr>
            <a:noAutofit/>
          </a:bodyPr>
          <a:lstStyle>
            <a:lvl1pPr marL="0" indent="0" algn="l" defTabSz="457200" rtl="0" eaLnBrk="1" fontAlgn="base" hangingPunct="1">
              <a:lnSpc>
                <a:spcPct val="95000"/>
              </a:lnSpc>
              <a:spcBef>
                <a:spcPct val="0"/>
              </a:spcBef>
              <a:spcAft>
                <a:spcPts val="600"/>
              </a:spcAft>
              <a:buClrTx/>
              <a:buFontTx/>
              <a:buNone/>
              <a:defRPr lang="en-US" sz="2000" dirty="0" smtClean="0">
                <a:solidFill>
                  <a:srgbClr val="4D4D4D"/>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 xmlns:p14="http://schemas.microsoft.com/office/powerpoint/2010/main" val="429425355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lgn="l" defTabSz="457200" rtl="0" eaLnBrk="1" fontAlgn="base" hangingPunct="1">
              <a:lnSpc>
                <a:spcPct val="90000"/>
              </a:lnSpc>
              <a:spcBef>
                <a:spcPct val="0"/>
              </a:spcBef>
              <a:spcAft>
                <a:spcPts val="526"/>
              </a:spcAft>
              <a:defRPr lang="en-US" sz="2400" b="1" cap="all" baseline="0" dirty="0" smtClean="0">
                <a:solidFill>
                  <a:srgbClr val="292929"/>
                </a:solidFill>
                <a:latin typeface="+mj-lt"/>
                <a:ea typeface="+mj-ea"/>
                <a:cs typeface="+mj-cs"/>
              </a:defRPr>
            </a:lvl1pPr>
          </a:lstStyle>
          <a:p>
            <a:pPr lvl="0"/>
            <a:r>
              <a:rPr lang="en-US" smtClean="0"/>
              <a:t>Click to edit Master title style</a:t>
            </a:r>
            <a:endParaRPr lang="en-US" dirty="0"/>
          </a:p>
        </p:txBody>
      </p:sp>
      <p:sp>
        <p:nvSpPr>
          <p:cNvPr id="13" name="Content Placeholder 12"/>
          <p:cNvSpPr>
            <a:spLocks noGrp="1"/>
          </p:cNvSpPr>
          <p:nvPr>
            <p:ph sz="quarter" idx="10"/>
          </p:nvPr>
        </p:nvSpPr>
        <p:spPr>
          <a:xfrm>
            <a:off x="366616" y="1134374"/>
            <a:ext cx="8229600" cy="4852358"/>
          </a:xfrm>
        </p:spPr>
        <p:txBody>
          <a:bodyPr/>
          <a:lstStyle>
            <a:lvl1pPr marL="112713" indent="-112713">
              <a:buClr>
                <a:schemeClr val="tx1"/>
              </a:buClr>
              <a:defRPr>
                <a:solidFill>
                  <a:schemeClr val="tx1"/>
                </a:solidFill>
              </a:defRPr>
            </a:lvl1pPr>
            <a:lvl2pPr marL="569913" indent="-225425">
              <a:buClr>
                <a:schemeClr val="tx1"/>
              </a:buClr>
              <a:defRPr>
                <a:solidFill>
                  <a:schemeClr val="tx1"/>
                </a:solidFill>
              </a:defRPr>
            </a:lvl2pPr>
            <a:lvl3pPr marL="854075" indent="-223838">
              <a:buClr>
                <a:schemeClr val="tx1"/>
              </a:buClr>
              <a:defRPr>
                <a:solidFill>
                  <a:schemeClr val="tx1"/>
                </a:solidFill>
              </a:defRPr>
            </a:lvl3pPr>
            <a:lvl4pPr marL="1147763" indent="-233363">
              <a:buClr>
                <a:schemeClr val="tx1"/>
              </a:buClr>
              <a:defRPr>
                <a:solidFill>
                  <a:schemeClr val="tx1"/>
                </a:solidFill>
              </a:defRPr>
            </a:lvl4pPr>
            <a:lvl5pPr marL="1431925" indent="-173038">
              <a:buClr>
                <a:schemeClr val="tx1"/>
              </a:buClr>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 xmlns:p14="http://schemas.microsoft.com/office/powerpoint/2010/main" val="92944321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lgn="l" defTabSz="457200" rtl="0" eaLnBrk="1" fontAlgn="base" hangingPunct="1">
              <a:lnSpc>
                <a:spcPct val="90000"/>
              </a:lnSpc>
              <a:spcBef>
                <a:spcPct val="0"/>
              </a:spcBef>
              <a:spcAft>
                <a:spcPct val="20000"/>
              </a:spcAft>
              <a:defRPr lang="en-US" sz="2400" b="1" cap="all" baseline="0" dirty="0" smtClean="0">
                <a:solidFill>
                  <a:srgbClr val="292929"/>
                </a:solidFill>
                <a:latin typeface="+mj-lt"/>
                <a:ea typeface="+mj-ea"/>
                <a:cs typeface="+mj-cs"/>
              </a:defRPr>
            </a:lvl1pPr>
          </a:lstStyle>
          <a:p>
            <a:r>
              <a:rPr lang="en-US" smtClean="0"/>
              <a:t>Click to edit Master title style</a:t>
            </a:r>
            <a:endParaRPr lang="en-US" dirty="0"/>
          </a:p>
        </p:txBody>
      </p:sp>
    </p:spTree>
    <p:extLst>
      <p:ext uri="{BB962C8B-B14F-4D97-AF65-F5344CB8AC3E}">
        <p14:creationId xmlns="" xmlns:p14="http://schemas.microsoft.com/office/powerpoint/2010/main" val="3258795448"/>
      </p:ext>
    </p:extLst>
  </p:cSld>
  <p:clrMapOvr>
    <a:masterClrMapping/>
  </p:clrMapOvr>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pic>
        <p:nvPicPr>
          <p:cNvPr id="2" name="Picture 11" descr="lrg-ven-gradient-3.png"/>
          <p:cNvPicPr>
            <a:picLocks noChangeAspect="1"/>
          </p:cNvPicPr>
          <p:nvPr userDrawn="1"/>
        </p:nvPicPr>
        <p:blipFill>
          <a:blip r:embed="rId2" cstate="screen">
            <a:extLst>
              <a:ext uri="{28A0092B-C50C-407E-A947-70E740481C1C}">
                <a14:useLocalDpi xmlns="" xmlns:a14="http://schemas.microsoft.com/office/drawing/2010/main"/>
              </a:ext>
            </a:extLst>
          </a:blip>
          <a:srcRect/>
          <a:stretch>
            <a:fillRect/>
          </a:stretch>
        </p:blipFill>
        <p:spPr bwMode="auto">
          <a:xfrm>
            <a:off x="0" y="5038727"/>
            <a:ext cx="9144000" cy="1819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Rectangle 44"/>
          <p:cNvSpPr>
            <a:spLocks noChangeArrowheads="1"/>
          </p:cNvSpPr>
          <p:nvPr userDrawn="1"/>
        </p:nvSpPr>
        <p:spPr bwMode="invGray">
          <a:xfrm>
            <a:off x="0" y="3290501"/>
            <a:ext cx="92398" cy="276999"/>
          </a:xfrm>
          <a:prstGeom prst="rect">
            <a:avLst/>
          </a:prstGeom>
          <a:gradFill rotWithShape="1">
            <a:gsLst>
              <a:gs pos="0">
                <a:srgbClr val="BABCBE">
                  <a:alpha val="14998"/>
                </a:srgbClr>
              </a:gs>
              <a:gs pos="100000">
                <a:srgbClr val="565758">
                  <a:alpha val="14998"/>
                </a:srgbClr>
              </a:gs>
            </a:gsLst>
            <a:lin ang="5400000" scaled="1"/>
          </a:gradFill>
          <a:ln>
            <a:noFill/>
          </a:ln>
          <a:extLst>
            <a:ext uri="{91240B29-F687-4F45-9708-019B960494DF}">
              <a14:hiddenLine xmlns="" xmlns:a14="http://schemas.microsoft.com/office/drawing/2010/main" w="28575">
                <a:solidFill>
                  <a:srgbClr val="000000"/>
                </a:solidFill>
                <a:miter lim="800000"/>
                <a:headEnd/>
                <a:tailEnd/>
              </a14:hiddenLine>
            </a:ext>
          </a:extLst>
        </p:spPr>
        <p:txBody>
          <a:bodyPr wrap="none" tIns="0" rIns="0" bIns="0" anchor="ctr">
            <a:spAutoFit/>
          </a:bodyPr>
          <a:lstStyle/>
          <a:p>
            <a:endParaRPr lang="en-US" dirty="0"/>
          </a:p>
        </p:txBody>
      </p:sp>
      <p:pic>
        <p:nvPicPr>
          <p:cNvPr id="4" name="Picture 2"/>
          <p:cNvPicPr>
            <a:picLocks noChangeAspect="1" noChangeArrowheads="1"/>
          </p:cNvPicPr>
          <p:nvPr userDrawn="1"/>
        </p:nvPicPr>
        <p:blipFill>
          <a:blip r:embed="rId3" cstate="print">
            <a:extLst>
              <a:ext uri="{28A0092B-C50C-407E-A947-70E740481C1C}">
                <a14:useLocalDpi xmlns="" xmlns:a14="http://schemas.microsoft.com/office/drawing/2010/main"/>
              </a:ext>
            </a:extLst>
          </a:blip>
          <a:srcRect/>
          <a:stretch>
            <a:fillRect/>
          </a:stretch>
        </p:blipFill>
        <p:spPr bwMode="auto">
          <a:xfrm>
            <a:off x="3702051" y="2184400"/>
            <a:ext cx="4554538" cy="3822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8575">
                <a:solidFill>
                  <a:srgbClr val="000000"/>
                </a:solidFill>
                <a:miter lim="800000"/>
                <a:headEnd/>
                <a:tailEnd type="none" w="lg" len="sm"/>
              </a14:hiddenLine>
            </a:ext>
          </a:extLst>
        </p:spPr>
      </p:pic>
    </p:spTree>
    <p:extLst>
      <p:ext uri="{BB962C8B-B14F-4D97-AF65-F5344CB8AC3E}">
        <p14:creationId xmlns="" xmlns:p14="http://schemas.microsoft.com/office/powerpoint/2010/main" val="395469774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10"/>
          <p:cNvSpPr>
            <a:spLocks noChangeArrowheads="1"/>
          </p:cNvSpPr>
          <p:nvPr/>
        </p:nvSpPr>
        <p:spPr bwMode="gray">
          <a:xfrm>
            <a:off x="0" y="0"/>
            <a:ext cx="9144000" cy="6858000"/>
          </a:xfrm>
          <a:prstGeom prst="rect">
            <a:avLst/>
          </a:prstGeom>
          <a:solidFill>
            <a:srgbClr val="DFDFDF"/>
          </a:solidFill>
          <a:ln w="28575" algn="ctr">
            <a:noFill/>
            <a:miter lim="800000"/>
            <a:headEnd/>
            <a:tailEnd/>
          </a:ln>
          <a:effectLst/>
        </p:spPr>
        <p:txBody>
          <a:bodyPr wrap="none" tIns="0" rIns="0" bIns="0" anchor="ctr"/>
          <a:lstStyle/>
          <a:p>
            <a:pPr>
              <a:defRPr/>
            </a:pPr>
            <a:endParaRPr lang="en-US">
              <a:cs typeface="+mn-cs"/>
            </a:endParaRPr>
          </a:p>
        </p:txBody>
      </p:sp>
      <p:pic>
        <p:nvPicPr>
          <p:cNvPr id="5" name="Picture 7" descr="blue-window"/>
          <p:cNvPicPr>
            <a:picLocks noChangeAspect="1" noChangeArrowheads="1"/>
          </p:cNvPicPr>
          <p:nvPr/>
        </p:nvPicPr>
        <p:blipFill>
          <a:blip r:embed="rId2" cstate="print"/>
          <a:srcRect b="37572"/>
          <a:stretch>
            <a:fillRect/>
          </a:stretch>
        </p:blipFill>
        <p:spPr bwMode="auto">
          <a:xfrm>
            <a:off x="450851" y="5468938"/>
            <a:ext cx="8242300" cy="933450"/>
          </a:xfrm>
          <a:prstGeom prst="rect">
            <a:avLst/>
          </a:prstGeom>
          <a:noFill/>
          <a:ln w="9525">
            <a:noFill/>
            <a:miter lim="800000"/>
            <a:headEnd/>
            <a:tailEnd/>
          </a:ln>
        </p:spPr>
      </p:pic>
      <p:pic>
        <p:nvPicPr>
          <p:cNvPr id="6" name="Picture 13" descr="juniper_black.png"/>
          <p:cNvPicPr>
            <a:picLocks noChangeAspect="1"/>
          </p:cNvPicPr>
          <p:nvPr/>
        </p:nvPicPr>
        <p:blipFill>
          <a:blip r:embed="rId3" cstate="print"/>
          <a:srcRect/>
          <a:stretch>
            <a:fillRect/>
          </a:stretch>
        </p:blipFill>
        <p:spPr bwMode="auto">
          <a:xfrm>
            <a:off x="6496051" y="917577"/>
            <a:ext cx="1717675" cy="468313"/>
          </a:xfrm>
          <a:prstGeom prst="rect">
            <a:avLst/>
          </a:prstGeom>
          <a:noFill/>
          <a:ln w="9525">
            <a:noFill/>
            <a:miter lim="800000"/>
            <a:headEnd/>
            <a:tailEnd/>
          </a:ln>
        </p:spPr>
      </p:pic>
      <p:sp>
        <p:nvSpPr>
          <p:cNvPr id="2" name="Title 1"/>
          <p:cNvSpPr>
            <a:spLocks noGrp="1"/>
          </p:cNvSpPr>
          <p:nvPr>
            <p:ph type="ctrTitle"/>
          </p:nvPr>
        </p:nvSpPr>
        <p:spPr>
          <a:xfrm>
            <a:off x="914400" y="2532888"/>
            <a:ext cx="7315200" cy="877824"/>
          </a:xfrm>
        </p:spPr>
        <p:txBody>
          <a:bodyPr>
            <a:noAutofit/>
          </a:bodyPr>
          <a:lstStyle>
            <a:lvl1pPr algn="l" defTabSz="457200" rtl="0" eaLnBrk="1" fontAlgn="base" hangingPunct="1">
              <a:lnSpc>
                <a:spcPct val="90000"/>
              </a:lnSpc>
              <a:spcBef>
                <a:spcPct val="0"/>
              </a:spcBef>
              <a:spcAft>
                <a:spcPct val="20000"/>
              </a:spcAft>
              <a:defRPr lang="en-US" sz="3200" b="1" cap="all" baseline="0" dirty="0" smtClean="0">
                <a:solidFill>
                  <a:srgbClr val="292929"/>
                </a:solidFill>
                <a:latin typeface="Arial" pitchFamily="34" charset="0"/>
                <a:ea typeface="+mj-ea"/>
                <a:cs typeface="Arial"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914400" y="3611880"/>
            <a:ext cx="5943600" cy="1051560"/>
          </a:xfrm>
        </p:spPr>
        <p:txBody>
          <a:bodyPr>
            <a:noAutofit/>
          </a:bodyPr>
          <a:lstStyle>
            <a:lvl1pPr marL="0" indent="0" algn="l" defTabSz="457200" rtl="0" eaLnBrk="1" fontAlgn="base" hangingPunct="1">
              <a:lnSpc>
                <a:spcPct val="95000"/>
              </a:lnSpc>
              <a:spcBef>
                <a:spcPct val="0"/>
              </a:spcBef>
              <a:spcAft>
                <a:spcPts val="600"/>
              </a:spcAft>
              <a:buClrTx/>
              <a:buFontTx/>
              <a:buNone/>
              <a:defRPr lang="en-US" sz="2000" dirty="0" smtClean="0">
                <a:solidFill>
                  <a:srgbClr val="4D4D4D"/>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4" name="TextBox 3"/>
          <p:cNvSpPr txBox="1"/>
          <p:nvPr/>
        </p:nvSpPr>
        <p:spPr>
          <a:xfrm>
            <a:off x="1187451" y="6257925"/>
            <a:ext cx="1199367" cy="215444"/>
          </a:xfrm>
          <a:prstGeom prst="rect">
            <a:avLst/>
          </a:prstGeom>
          <a:noFill/>
        </p:spPr>
        <p:txBody>
          <a:bodyPr wrap="none">
            <a:spAutoFit/>
          </a:bodyPr>
          <a:lstStyle/>
          <a:p>
            <a:pPr>
              <a:defRPr/>
            </a:pPr>
            <a:r>
              <a:rPr lang="en-US" sz="800" b="0" dirty="0">
                <a:solidFill>
                  <a:schemeClr val="accent6"/>
                </a:solidFill>
                <a:cs typeface="+mn-cs"/>
              </a:rPr>
              <a:t>Company Confidential</a:t>
            </a:r>
          </a:p>
        </p:txBody>
      </p:sp>
      <p:sp>
        <p:nvSpPr>
          <p:cNvPr id="2" name="Title 1"/>
          <p:cNvSpPr>
            <a:spLocks noGrp="1"/>
          </p:cNvSpPr>
          <p:nvPr>
            <p:ph type="title"/>
          </p:nvPr>
        </p:nvSpPr>
        <p:spPr/>
        <p:txBody>
          <a:bodyPr>
            <a:noAutofit/>
          </a:bodyPr>
          <a:lstStyle>
            <a:lvl1pPr algn="l" defTabSz="457200" rtl="0" eaLnBrk="1" fontAlgn="base" hangingPunct="1">
              <a:lnSpc>
                <a:spcPct val="90000"/>
              </a:lnSpc>
              <a:spcBef>
                <a:spcPct val="0"/>
              </a:spcBef>
              <a:spcAft>
                <a:spcPts val="526"/>
              </a:spcAft>
              <a:defRPr lang="en-US" sz="2400" b="1" cap="all" baseline="0" dirty="0" smtClean="0">
                <a:solidFill>
                  <a:srgbClr val="292929"/>
                </a:solidFill>
                <a:latin typeface="+mj-lt"/>
                <a:ea typeface="+mj-ea"/>
                <a:cs typeface="+mj-cs"/>
              </a:defRPr>
            </a:lvl1pPr>
          </a:lstStyle>
          <a:p>
            <a:pPr lvl="0"/>
            <a:r>
              <a:rPr lang="en-US" smtClean="0"/>
              <a:t>Click to edit Master title style</a:t>
            </a:r>
            <a:endParaRPr lang="en-US" dirty="0"/>
          </a:p>
        </p:txBody>
      </p:sp>
      <p:sp>
        <p:nvSpPr>
          <p:cNvPr id="13" name="Content Placeholder 12"/>
          <p:cNvSpPr>
            <a:spLocks noGrp="1"/>
          </p:cNvSpPr>
          <p:nvPr>
            <p:ph sz="quarter" idx="10"/>
          </p:nvPr>
        </p:nvSpPr>
        <p:spPr>
          <a:xfrm>
            <a:off x="366616" y="1134374"/>
            <a:ext cx="8229600" cy="4852358"/>
          </a:xfrm>
        </p:spPr>
        <p:txBody>
          <a:bodyPr/>
          <a:lstStyle>
            <a:lvl1pPr marL="112713" indent="-112713">
              <a:buClr>
                <a:schemeClr val="tx1"/>
              </a:buClr>
              <a:defRPr>
                <a:solidFill>
                  <a:schemeClr val="tx1"/>
                </a:solidFill>
              </a:defRPr>
            </a:lvl1pPr>
            <a:lvl2pPr marL="569913" indent="-225425">
              <a:buClr>
                <a:schemeClr val="tx1"/>
              </a:buClr>
              <a:defRPr>
                <a:solidFill>
                  <a:schemeClr val="tx1"/>
                </a:solidFill>
              </a:defRPr>
            </a:lvl2pPr>
            <a:lvl3pPr marL="854075" indent="-223838">
              <a:buClr>
                <a:schemeClr val="tx1"/>
              </a:buClr>
              <a:defRPr>
                <a:solidFill>
                  <a:schemeClr val="tx1"/>
                </a:solidFill>
              </a:defRPr>
            </a:lvl3pPr>
            <a:lvl4pPr marL="1147763" indent="-233363">
              <a:buClr>
                <a:schemeClr val="tx1"/>
              </a:buClr>
              <a:defRPr>
                <a:solidFill>
                  <a:schemeClr val="tx1"/>
                </a:solidFill>
              </a:defRPr>
            </a:lvl4pPr>
            <a:lvl5pPr marL="1431925" indent="-173038">
              <a:buClr>
                <a:schemeClr val="tx1"/>
              </a:buClr>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TextBox 2"/>
          <p:cNvSpPr txBox="1"/>
          <p:nvPr/>
        </p:nvSpPr>
        <p:spPr>
          <a:xfrm>
            <a:off x="1187451" y="6257925"/>
            <a:ext cx="1199367" cy="215444"/>
          </a:xfrm>
          <a:prstGeom prst="rect">
            <a:avLst/>
          </a:prstGeom>
          <a:noFill/>
        </p:spPr>
        <p:txBody>
          <a:bodyPr wrap="none">
            <a:spAutoFit/>
          </a:bodyPr>
          <a:lstStyle/>
          <a:p>
            <a:pPr>
              <a:defRPr/>
            </a:pPr>
            <a:r>
              <a:rPr lang="en-US" sz="800" b="0" dirty="0">
                <a:solidFill>
                  <a:schemeClr val="accent6"/>
                </a:solidFill>
                <a:cs typeface="+mn-cs"/>
              </a:rPr>
              <a:t>Company Confidential</a:t>
            </a:r>
          </a:p>
        </p:txBody>
      </p:sp>
      <p:sp>
        <p:nvSpPr>
          <p:cNvPr id="2" name="Title 1"/>
          <p:cNvSpPr>
            <a:spLocks noGrp="1"/>
          </p:cNvSpPr>
          <p:nvPr>
            <p:ph type="title"/>
          </p:nvPr>
        </p:nvSpPr>
        <p:spPr/>
        <p:txBody>
          <a:bodyPr>
            <a:noAutofit/>
          </a:bodyPr>
          <a:lstStyle>
            <a:lvl1pPr algn="l" defTabSz="457200" rtl="0" eaLnBrk="1" fontAlgn="base" hangingPunct="1">
              <a:lnSpc>
                <a:spcPct val="90000"/>
              </a:lnSpc>
              <a:spcBef>
                <a:spcPct val="0"/>
              </a:spcBef>
              <a:spcAft>
                <a:spcPct val="20000"/>
              </a:spcAft>
              <a:defRPr lang="en-US" sz="2400" b="1" cap="all" baseline="0" dirty="0" smtClean="0">
                <a:solidFill>
                  <a:srgbClr val="292929"/>
                </a:solidFill>
                <a:latin typeface="+mj-lt"/>
                <a:ea typeface="+mj-ea"/>
                <a:cs typeface="+mj-cs"/>
              </a:defRPr>
            </a:lvl1pPr>
          </a:lstStyle>
          <a:p>
            <a:r>
              <a:rPr lang="en-US" smtClean="0"/>
              <a:t>Click to edit Master title style</a:t>
            </a:r>
            <a:endParaRPr lang="en-US" dirty="0"/>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End Slide">
    <p:spTree>
      <p:nvGrpSpPr>
        <p:cNvPr id="1" name=""/>
        <p:cNvGrpSpPr/>
        <p:nvPr/>
      </p:nvGrpSpPr>
      <p:grpSpPr>
        <a:xfrm>
          <a:off x="0" y="0"/>
          <a:ext cx="0" cy="0"/>
          <a:chOff x="0" y="0"/>
          <a:chExt cx="0" cy="0"/>
        </a:xfrm>
      </p:grpSpPr>
      <p:pic>
        <p:nvPicPr>
          <p:cNvPr id="2" name="Picture 11" descr="lrg-ven-gradient-3.png"/>
          <p:cNvPicPr>
            <a:picLocks noChangeAspect="1"/>
          </p:cNvPicPr>
          <p:nvPr/>
        </p:nvPicPr>
        <p:blipFill>
          <a:blip r:embed="rId2" cstate="print"/>
          <a:srcRect/>
          <a:stretch>
            <a:fillRect/>
          </a:stretch>
        </p:blipFill>
        <p:spPr bwMode="auto">
          <a:xfrm>
            <a:off x="0" y="5038727"/>
            <a:ext cx="9144000" cy="1819275"/>
          </a:xfrm>
          <a:prstGeom prst="rect">
            <a:avLst/>
          </a:prstGeom>
          <a:noFill/>
          <a:ln w="9525">
            <a:noFill/>
            <a:miter lim="800000"/>
            <a:headEnd/>
            <a:tailEnd/>
          </a:ln>
        </p:spPr>
      </p:pic>
      <p:sp>
        <p:nvSpPr>
          <p:cNvPr id="3" name="Rectangle 44"/>
          <p:cNvSpPr>
            <a:spLocks noChangeArrowheads="1"/>
          </p:cNvSpPr>
          <p:nvPr/>
        </p:nvSpPr>
        <p:spPr bwMode="invGray">
          <a:xfrm>
            <a:off x="0" y="3290501"/>
            <a:ext cx="92398" cy="276999"/>
          </a:xfrm>
          <a:prstGeom prst="rect">
            <a:avLst/>
          </a:prstGeom>
          <a:gradFill rotWithShape="1">
            <a:gsLst>
              <a:gs pos="0">
                <a:srgbClr val="BABCBE">
                  <a:alpha val="14999"/>
                </a:srgbClr>
              </a:gs>
              <a:gs pos="100000">
                <a:srgbClr val="565758">
                  <a:alpha val="14999"/>
                </a:srgbClr>
              </a:gs>
            </a:gsLst>
            <a:lin ang="5400000" scaled="1"/>
          </a:gradFill>
          <a:ln w="28575" algn="ctr">
            <a:noFill/>
            <a:miter lim="800000"/>
            <a:headEnd/>
            <a:tailEnd/>
          </a:ln>
          <a:effectLst/>
        </p:spPr>
        <p:txBody>
          <a:bodyPr wrap="none" tIns="0" rIns="0" bIns="0" anchor="ctr">
            <a:spAutoFit/>
          </a:bodyPr>
          <a:lstStyle/>
          <a:p>
            <a:pPr>
              <a:defRPr/>
            </a:pPr>
            <a:endParaRPr lang="en-US">
              <a:cs typeface="+mn-cs"/>
            </a:endParaRPr>
          </a:p>
        </p:txBody>
      </p:sp>
      <p:pic>
        <p:nvPicPr>
          <p:cNvPr id="4" name="Picture 2"/>
          <p:cNvPicPr>
            <a:picLocks noChangeAspect="1" noChangeArrowheads="1"/>
          </p:cNvPicPr>
          <p:nvPr/>
        </p:nvPicPr>
        <p:blipFill>
          <a:blip r:embed="rId3" cstate="print"/>
          <a:srcRect/>
          <a:stretch>
            <a:fillRect/>
          </a:stretch>
        </p:blipFill>
        <p:spPr bwMode="auto">
          <a:xfrm>
            <a:off x="3702051" y="2184400"/>
            <a:ext cx="4554538" cy="3822700"/>
          </a:xfrm>
          <a:prstGeom prst="rect">
            <a:avLst/>
          </a:prstGeom>
          <a:noFill/>
          <a:ln w="28575">
            <a:noFill/>
            <a:miter lim="800000"/>
            <a:headEnd/>
            <a:tailEnd type="none" w="lg" len="sm"/>
          </a:ln>
        </p:spPr>
      </p:pic>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4" name="TextBox 3"/>
          <p:cNvSpPr txBox="1"/>
          <p:nvPr/>
        </p:nvSpPr>
        <p:spPr>
          <a:xfrm>
            <a:off x="1187451" y="6257925"/>
            <a:ext cx="1199367" cy="215444"/>
          </a:xfrm>
          <a:prstGeom prst="rect">
            <a:avLst/>
          </a:prstGeom>
          <a:noFill/>
        </p:spPr>
        <p:txBody>
          <a:bodyPr wrap="none">
            <a:spAutoFit/>
          </a:bodyPr>
          <a:lstStyle/>
          <a:p>
            <a:pPr>
              <a:defRPr/>
            </a:pPr>
            <a:r>
              <a:rPr lang="en-US" sz="800" b="0" dirty="0">
                <a:solidFill>
                  <a:schemeClr val="accent6"/>
                </a:solidFill>
                <a:cs typeface="+mn-cs"/>
              </a:rPr>
              <a:t>Company Confidential</a:t>
            </a:r>
          </a:p>
        </p:txBody>
      </p:sp>
      <p:sp>
        <p:nvSpPr>
          <p:cNvPr id="2" name="Title 1"/>
          <p:cNvSpPr>
            <a:spLocks noGrp="1"/>
          </p:cNvSpPr>
          <p:nvPr>
            <p:ph type="title"/>
          </p:nvPr>
        </p:nvSpPr>
        <p:spPr>
          <a:xfrm>
            <a:off x="458789" y="530227"/>
            <a:ext cx="8264525" cy="411163"/>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8789" y="1403350"/>
            <a:ext cx="8264525" cy="4768850"/>
          </a:xfrm>
        </p:spPr>
        <p:txBody>
          <a:bodyPr rtlCol="0">
            <a:normAutofit/>
          </a:bodyPr>
          <a:lstStyle/>
          <a:p>
            <a:pPr lvl="0"/>
            <a:endParaRPr lang="en-US" noProof="0"/>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2"/>
            <a:ext cx="2133600" cy="365125"/>
          </a:xfrm>
          <a:prstGeom prst="rect">
            <a:avLst/>
          </a:prstGeom>
        </p:spPr>
        <p:txBody>
          <a:bodyPr/>
          <a:lstStyle>
            <a:lvl1pPr>
              <a:defRPr>
                <a:latin typeface="Arial" pitchFamily="34" charset="0"/>
                <a:cs typeface="+mn-cs"/>
              </a:defRPr>
            </a:lvl1pPr>
          </a:lstStyle>
          <a:p>
            <a:pPr>
              <a:defRPr/>
            </a:pPr>
            <a:fld id="{65D7FEF6-6EF3-4D17-AFED-06B707576A97}" type="datetimeFigureOut">
              <a:rPr lang="en-US"/>
              <a:pPr>
                <a:defRPr/>
              </a:pPr>
              <a:t>5/24/2013</a:t>
            </a:fld>
            <a:endParaRPr lang="en-US"/>
          </a:p>
        </p:txBody>
      </p:sp>
      <p:sp>
        <p:nvSpPr>
          <p:cNvPr id="3" name="Footer Placeholder 2"/>
          <p:cNvSpPr>
            <a:spLocks noGrp="1"/>
          </p:cNvSpPr>
          <p:nvPr>
            <p:ph type="ftr" sz="quarter" idx="11"/>
          </p:nvPr>
        </p:nvSpPr>
        <p:spPr>
          <a:xfrm>
            <a:off x="3124200" y="6356352"/>
            <a:ext cx="2895600" cy="365125"/>
          </a:xfrm>
          <a:prstGeom prst="rect">
            <a:avLst/>
          </a:prstGeom>
        </p:spPr>
        <p:txBody>
          <a:bodyPr/>
          <a:lstStyle>
            <a:lvl1pPr>
              <a:defRPr>
                <a:latin typeface="Arial" pitchFamily="34" charset="0"/>
                <a:cs typeface="+mn-cs"/>
              </a:defRPr>
            </a:lvl1pPr>
          </a:lstStyle>
          <a:p>
            <a:pPr>
              <a:defRPr/>
            </a:pPr>
            <a:endParaRPr lang="en-US"/>
          </a:p>
        </p:txBody>
      </p:sp>
      <p:sp>
        <p:nvSpPr>
          <p:cNvPr id="4" name="Slide Number Placeholder 3"/>
          <p:cNvSpPr>
            <a:spLocks noGrp="1"/>
          </p:cNvSpPr>
          <p:nvPr>
            <p:ph type="sldNum" sz="quarter" idx="12"/>
          </p:nvPr>
        </p:nvSpPr>
        <p:spPr>
          <a:xfrm>
            <a:off x="6553200" y="6356352"/>
            <a:ext cx="2133600" cy="365125"/>
          </a:xfrm>
          <a:prstGeom prst="rect">
            <a:avLst/>
          </a:prstGeom>
        </p:spPr>
        <p:txBody>
          <a:bodyPr/>
          <a:lstStyle>
            <a:lvl1pPr>
              <a:defRPr>
                <a:latin typeface="Arial" pitchFamily="34" charset="0"/>
                <a:cs typeface="+mn-cs"/>
              </a:defRPr>
            </a:lvl1pPr>
          </a:lstStyle>
          <a:p>
            <a:pPr>
              <a:defRPr/>
            </a:pPr>
            <a:fld id="{FF96DF12-2008-4A5E-B5E2-8E9CE6284F8C}" type="slidenum">
              <a:rPr lang="en-US"/>
              <a:pPr>
                <a:defRPr/>
              </a:pPr>
              <a:t>‹#›</a:t>
            </a:fld>
            <a:endParaRPr 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Copper Divider">
    <p:spTree>
      <p:nvGrpSpPr>
        <p:cNvPr id="1" name=""/>
        <p:cNvGrpSpPr/>
        <p:nvPr/>
      </p:nvGrpSpPr>
      <p:grpSpPr>
        <a:xfrm>
          <a:off x="0" y="0"/>
          <a:ext cx="0" cy="0"/>
          <a:chOff x="0" y="0"/>
          <a:chExt cx="0" cy="0"/>
        </a:xfrm>
      </p:grpSpPr>
      <p:pic>
        <p:nvPicPr>
          <p:cNvPr id="4" name="Picture 2" descr="red-section"/>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 name="Rectangle 3"/>
          <p:cNvSpPr>
            <a:spLocks noGrp="1" noChangeArrowheads="1"/>
          </p:cNvSpPr>
          <p:nvPr>
            <p:ph type="title"/>
          </p:nvPr>
        </p:nvSpPr>
        <p:spPr bwMode="auto">
          <a:xfrm>
            <a:off x="914400" y="5026027"/>
            <a:ext cx="7334250" cy="917575"/>
          </a:xfrm>
          <a:prstGeom prst="rect">
            <a:avLst/>
          </a:prstGeom>
          <a:noFill/>
          <a:ln w="9525" algn="ctr">
            <a:noFill/>
            <a:miter lim="800000"/>
            <a:headEnd/>
            <a:tailEnd/>
          </a:ln>
        </p:spPr>
        <p:txBody>
          <a:bodyPr tIns="0" rIns="0" bIns="0"/>
          <a:lstStyle>
            <a:lvl1pPr algn="l">
              <a:defRPr sz="3000">
                <a:solidFill>
                  <a:schemeClr val="bg1"/>
                </a:solidFill>
              </a:defRPr>
            </a:lvl1pPr>
          </a:lstStyle>
          <a:p>
            <a:pPr lvl="0"/>
            <a:r>
              <a:rPr lang="en-US" smtClean="0"/>
              <a:t>Click to edit Master title style</a:t>
            </a:r>
            <a:endParaRPr lang="en-US" dirty="0" smtClean="0"/>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Gold Divider">
    <p:spTree>
      <p:nvGrpSpPr>
        <p:cNvPr id="1" name=""/>
        <p:cNvGrpSpPr/>
        <p:nvPr/>
      </p:nvGrpSpPr>
      <p:grpSpPr>
        <a:xfrm>
          <a:off x="0" y="0"/>
          <a:ext cx="0" cy="0"/>
          <a:chOff x="0" y="0"/>
          <a:chExt cx="0" cy="0"/>
        </a:xfrm>
      </p:grpSpPr>
      <p:pic>
        <p:nvPicPr>
          <p:cNvPr id="4" name="Picture 2" descr="gold-section"/>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 name="Rectangle 3"/>
          <p:cNvSpPr>
            <a:spLocks noGrp="1" noChangeArrowheads="1"/>
          </p:cNvSpPr>
          <p:nvPr>
            <p:ph type="title"/>
          </p:nvPr>
        </p:nvSpPr>
        <p:spPr bwMode="auto">
          <a:xfrm>
            <a:off x="914400" y="5026027"/>
            <a:ext cx="7334250" cy="917575"/>
          </a:xfrm>
          <a:prstGeom prst="rect">
            <a:avLst/>
          </a:prstGeom>
          <a:noFill/>
          <a:ln w="9525" algn="ctr">
            <a:noFill/>
            <a:miter lim="800000"/>
            <a:headEnd/>
            <a:tailEnd/>
          </a:ln>
        </p:spPr>
        <p:txBody>
          <a:bodyPr tIns="0" rIns="0" bIns="0"/>
          <a:lstStyle>
            <a:lvl1pPr algn="l">
              <a:defRPr sz="3000">
                <a:solidFill>
                  <a:schemeClr val="bg1"/>
                </a:solidFill>
              </a:defRPr>
            </a:lvl1pPr>
          </a:lstStyle>
          <a:p>
            <a:pPr lvl="0"/>
            <a:r>
              <a:rPr lang="en-US" smtClean="0"/>
              <a:t>Click to edit Master title style</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Green Divider">
    <p:spTree>
      <p:nvGrpSpPr>
        <p:cNvPr id="1" name=""/>
        <p:cNvGrpSpPr/>
        <p:nvPr/>
      </p:nvGrpSpPr>
      <p:grpSpPr>
        <a:xfrm>
          <a:off x="0" y="0"/>
          <a:ext cx="0" cy="0"/>
          <a:chOff x="0" y="0"/>
          <a:chExt cx="0" cy="0"/>
        </a:xfrm>
      </p:grpSpPr>
      <p:pic>
        <p:nvPicPr>
          <p:cNvPr id="4" name="Picture 2" descr="green-section"/>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3" name="Rectangle 3"/>
          <p:cNvSpPr>
            <a:spLocks noGrp="1" noChangeArrowheads="1"/>
          </p:cNvSpPr>
          <p:nvPr>
            <p:ph type="title"/>
          </p:nvPr>
        </p:nvSpPr>
        <p:spPr bwMode="auto">
          <a:xfrm>
            <a:off x="914400" y="5026027"/>
            <a:ext cx="7334250" cy="917575"/>
          </a:xfrm>
          <a:prstGeom prst="rect">
            <a:avLst/>
          </a:prstGeom>
          <a:noFill/>
          <a:ln w="9525" algn="ctr">
            <a:noFill/>
            <a:miter lim="800000"/>
            <a:headEnd/>
            <a:tailEnd/>
          </a:ln>
        </p:spPr>
        <p:txBody>
          <a:bodyPr tIns="0" rIns="0" bIns="0"/>
          <a:lstStyle>
            <a:lvl1pPr algn="l">
              <a:defRPr sz="3000">
                <a:solidFill>
                  <a:schemeClr val="bg1"/>
                </a:solidFill>
              </a:defRPr>
            </a:lvl1pPr>
          </a:lstStyle>
          <a:p>
            <a:pPr lvl="0"/>
            <a:r>
              <a:rPr lang="en-US" smtClean="0"/>
              <a:t>Click to edit Master title style</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1.xml"/><Relationship Id="rId7" Type="http://schemas.openxmlformats.org/officeDocument/2006/relationships/image" Target="../media/image1.png"/><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theme" Target="../theme/theme2.xml"/><Relationship Id="rId5" Type="http://schemas.openxmlformats.org/officeDocument/2006/relationships/slideLayout" Target="../slideLayouts/slideLayout13.xml"/><Relationship Id="rId4"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image" Target="../media/image1.png"/><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heme" Target="../theme/theme3.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6" Type="http://schemas.openxmlformats.org/officeDocument/2006/relationships/image" Target="../media/image1.png"/><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theme" Target="../theme/theme4.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5.xml"/><Relationship Id="rId7" Type="http://schemas.openxmlformats.org/officeDocument/2006/relationships/image" Target="../media/image1.png"/><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theme" Target="../theme/theme5.xml"/><Relationship Id="rId5" Type="http://schemas.openxmlformats.org/officeDocument/2006/relationships/slideLayout" Target="../slideLayouts/slideLayout37.xml"/><Relationship Id="rId4" Type="http://schemas.openxmlformats.org/officeDocument/2006/relationships/slideLayout" Target="../slideLayouts/slideLayout36.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40.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image" Target="../media/image1.png"/><Relationship Id="rId5" Type="http://schemas.openxmlformats.org/officeDocument/2006/relationships/theme" Target="../theme/theme6.xml"/><Relationship Id="rId4" Type="http://schemas.openxmlformats.org/officeDocument/2006/relationships/slideLayout" Target="../slideLayouts/slideLayout4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9.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image" Target="../media/image1.png"/><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theme" Target="../theme/theme7.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6251" y="255588"/>
            <a:ext cx="8220075" cy="741362"/>
          </a:xfrm>
          <a:prstGeom prst="rect">
            <a:avLst/>
          </a:prstGeom>
          <a:noFill/>
          <a:ln w="9525" algn="ctr">
            <a:noFill/>
            <a:miter lim="800000"/>
            <a:headEnd/>
            <a:tailEnd/>
          </a:ln>
        </p:spPr>
        <p:txBody>
          <a:bodyPr vert="horz" wrap="square" lIns="0" tIns="45720" rIns="91440" bIns="45720" numCol="1" anchor="b" anchorCtr="0" compatLnSpc="1">
            <a:prstTxWarp prst="textNoShape">
              <a:avLst/>
            </a:prstTxWarp>
          </a:bodyPr>
          <a:lstStyle/>
          <a:p>
            <a:pPr lvl="0"/>
            <a:r>
              <a:rPr lang="en-US" dirty="0" smtClean="0"/>
              <a:t>Click to edit </a:t>
            </a:r>
            <a:br>
              <a:rPr lang="en-US" dirty="0" smtClean="0"/>
            </a:br>
            <a:r>
              <a:rPr lang="en-US" dirty="0" smtClean="0"/>
              <a:t>Master title style</a:t>
            </a:r>
            <a:endParaRPr lang="en-US" dirty="0"/>
          </a:p>
        </p:txBody>
      </p:sp>
      <p:sp>
        <p:nvSpPr>
          <p:cNvPr id="1027" name="Text Placeholder 2"/>
          <p:cNvSpPr>
            <a:spLocks noGrp="1"/>
          </p:cNvSpPr>
          <p:nvPr>
            <p:ph type="body" idx="1"/>
          </p:nvPr>
        </p:nvSpPr>
        <p:spPr bwMode="auto">
          <a:xfrm>
            <a:off x="368300" y="1133477"/>
            <a:ext cx="8220075" cy="4773613"/>
          </a:xfrm>
          <a:prstGeom prst="rect">
            <a:avLst/>
          </a:prstGeom>
          <a:noFill/>
          <a:ln w="9525">
            <a:noFill/>
            <a:miter lim="800000"/>
            <a:headEnd/>
            <a:tailEnd/>
          </a:ln>
        </p:spPr>
        <p:txBody>
          <a:bodyPr vert="horz" wrap="square" lIns="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6" name="Rectangle 26"/>
          <p:cNvSpPr>
            <a:spLocks noChangeArrowheads="1"/>
          </p:cNvSpPr>
          <p:nvPr/>
        </p:nvSpPr>
        <p:spPr bwMode="black">
          <a:xfrm>
            <a:off x="471489" y="6229350"/>
            <a:ext cx="530225" cy="198438"/>
          </a:xfrm>
          <a:prstGeom prst="rect">
            <a:avLst/>
          </a:prstGeom>
          <a:noFill/>
          <a:ln w="9525" algn="ctr">
            <a:noFill/>
            <a:miter lim="800000"/>
            <a:headEnd/>
            <a:tailEnd/>
          </a:ln>
        </p:spPr>
        <p:txBody>
          <a:bodyPr wrap="none" lIns="0" tIns="0" rIns="0" bIns="0" anchor="b"/>
          <a:lstStyle/>
          <a:p>
            <a:pPr eaLnBrk="0" fontAlgn="auto" hangingPunct="0">
              <a:spcAft>
                <a:spcPts val="0"/>
              </a:spcAft>
              <a:tabLst>
                <a:tab pos="461963" algn="l"/>
                <a:tab pos="4572000" algn="ctr"/>
                <a:tab pos="8461375" algn="r"/>
                <a:tab pos="8855075" algn="r"/>
              </a:tabLst>
              <a:defRPr/>
            </a:pPr>
            <a:fld id="{9C44BE14-D62A-47CB-9A4B-0513A0F70061}" type="slidenum">
              <a:rPr lang="en-US" sz="1000">
                <a:solidFill>
                  <a:srgbClr val="807F83"/>
                </a:solidFill>
                <a:latin typeface="Arial" pitchFamily="34" charset="0"/>
                <a:cs typeface="+mn-cs"/>
              </a:rPr>
              <a:pPr eaLnBrk="0" fontAlgn="auto" hangingPunct="0">
                <a:spcAft>
                  <a:spcPts val="0"/>
                </a:spcAft>
                <a:tabLst>
                  <a:tab pos="461963" algn="l"/>
                  <a:tab pos="4572000" algn="ctr"/>
                  <a:tab pos="8461375" algn="r"/>
                  <a:tab pos="8855075" algn="r"/>
                </a:tabLst>
                <a:defRPr/>
              </a:pPr>
              <a:t>‹#›</a:t>
            </a:fld>
            <a:endParaRPr lang="en-US" sz="1000">
              <a:solidFill>
                <a:srgbClr val="807F83"/>
              </a:solidFill>
              <a:latin typeface="Arial" pitchFamily="34" charset="0"/>
              <a:cs typeface="+mn-cs"/>
            </a:endParaRPr>
          </a:p>
        </p:txBody>
      </p:sp>
      <p:grpSp>
        <p:nvGrpSpPr>
          <p:cNvPr id="1029" name="Group 6"/>
          <p:cNvGrpSpPr>
            <a:grpSpLocks/>
          </p:cNvGrpSpPr>
          <p:nvPr/>
        </p:nvGrpSpPr>
        <p:grpSpPr bwMode="auto">
          <a:xfrm>
            <a:off x="450851" y="238125"/>
            <a:ext cx="8240713" cy="5994400"/>
            <a:chOff x="284" y="150"/>
            <a:chExt cx="5182" cy="3776"/>
          </a:xfrm>
        </p:grpSpPr>
        <p:sp>
          <p:nvSpPr>
            <p:cNvPr id="19" name="Line 7"/>
            <p:cNvSpPr>
              <a:spLocks noChangeShapeType="1"/>
            </p:cNvSpPr>
            <p:nvPr userDrawn="1"/>
          </p:nvSpPr>
          <p:spPr bwMode="auto">
            <a:xfrm>
              <a:off x="284" y="3926"/>
              <a:ext cx="5182" cy="0"/>
            </a:xfrm>
            <a:prstGeom prst="line">
              <a:avLst/>
            </a:prstGeom>
            <a:noFill/>
            <a:ln w="12700">
              <a:solidFill>
                <a:srgbClr val="BABCBE"/>
              </a:solidFill>
              <a:round/>
              <a:headEnd/>
              <a:tailEnd/>
            </a:ln>
            <a:effectLst/>
          </p:spPr>
          <p:txBody>
            <a:bodyPr/>
            <a:lstStyle/>
            <a:p>
              <a:pPr fontAlgn="auto">
                <a:spcBef>
                  <a:spcPts val="0"/>
                </a:spcBef>
                <a:spcAft>
                  <a:spcPts val="0"/>
                </a:spcAft>
                <a:defRPr/>
              </a:pPr>
              <a:endParaRPr lang="en-US">
                <a:latin typeface="Arial" pitchFamily="34" charset="0"/>
                <a:cs typeface="+mn-cs"/>
              </a:endParaRPr>
            </a:p>
          </p:txBody>
        </p:sp>
        <p:sp>
          <p:nvSpPr>
            <p:cNvPr id="20" name="Line 8"/>
            <p:cNvSpPr>
              <a:spLocks noChangeShapeType="1"/>
            </p:cNvSpPr>
            <p:nvPr userDrawn="1"/>
          </p:nvSpPr>
          <p:spPr bwMode="auto">
            <a:xfrm>
              <a:off x="284" y="602"/>
              <a:ext cx="5182" cy="0"/>
            </a:xfrm>
            <a:prstGeom prst="line">
              <a:avLst/>
            </a:prstGeom>
            <a:noFill/>
            <a:ln w="12700">
              <a:solidFill>
                <a:srgbClr val="BABCBE"/>
              </a:solidFill>
              <a:round/>
              <a:headEnd/>
              <a:tailEnd/>
            </a:ln>
            <a:effectLst/>
          </p:spPr>
          <p:txBody>
            <a:bodyPr/>
            <a:lstStyle/>
            <a:p>
              <a:pPr fontAlgn="auto">
                <a:spcBef>
                  <a:spcPts val="0"/>
                </a:spcBef>
                <a:spcAft>
                  <a:spcPts val="0"/>
                </a:spcAft>
                <a:defRPr/>
              </a:pPr>
              <a:endParaRPr lang="en-US">
                <a:latin typeface="Arial" pitchFamily="34" charset="0"/>
                <a:cs typeface="+mn-cs"/>
              </a:endParaRPr>
            </a:p>
          </p:txBody>
        </p:sp>
        <p:sp>
          <p:nvSpPr>
            <p:cNvPr id="21" name="Line 9"/>
            <p:cNvSpPr>
              <a:spLocks noChangeShapeType="1"/>
            </p:cNvSpPr>
            <p:nvPr userDrawn="1"/>
          </p:nvSpPr>
          <p:spPr bwMode="auto">
            <a:xfrm>
              <a:off x="284" y="150"/>
              <a:ext cx="5182" cy="0"/>
            </a:xfrm>
            <a:prstGeom prst="line">
              <a:avLst/>
            </a:prstGeom>
            <a:noFill/>
            <a:ln w="12700">
              <a:solidFill>
                <a:srgbClr val="BABCBE"/>
              </a:solidFill>
              <a:round/>
              <a:headEnd/>
              <a:tailEnd/>
            </a:ln>
            <a:effectLst/>
          </p:spPr>
          <p:txBody>
            <a:bodyPr/>
            <a:lstStyle/>
            <a:p>
              <a:pPr fontAlgn="auto">
                <a:spcBef>
                  <a:spcPts val="0"/>
                </a:spcBef>
                <a:spcAft>
                  <a:spcPts val="0"/>
                </a:spcAft>
                <a:defRPr/>
              </a:pPr>
              <a:endParaRPr lang="en-US">
                <a:latin typeface="Arial" pitchFamily="34" charset="0"/>
                <a:cs typeface="+mn-cs"/>
              </a:endParaRPr>
            </a:p>
          </p:txBody>
        </p:sp>
      </p:grpSp>
      <p:sp>
        <p:nvSpPr>
          <p:cNvPr id="22" name="TextBox 21"/>
          <p:cNvSpPr txBox="1"/>
          <p:nvPr/>
        </p:nvSpPr>
        <p:spPr>
          <a:xfrm>
            <a:off x="2895600" y="6240463"/>
            <a:ext cx="2972289" cy="215444"/>
          </a:xfrm>
          <a:prstGeom prst="rect">
            <a:avLst/>
          </a:prstGeom>
          <a:noFill/>
        </p:spPr>
        <p:txBody>
          <a:bodyPr wrap="none">
            <a:spAutoFit/>
          </a:bodyPr>
          <a:lstStyle/>
          <a:p>
            <a:pPr>
              <a:spcBef>
                <a:spcPct val="50000"/>
              </a:spcBef>
              <a:defRPr/>
            </a:pPr>
            <a:r>
              <a:rPr lang="en-US" sz="800" dirty="0">
                <a:solidFill>
                  <a:schemeClr val="accent6"/>
                </a:solidFill>
                <a:latin typeface="+mn-lt"/>
                <a:cs typeface="+mn-cs"/>
              </a:rPr>
              <a:t>Copyright </a:t>
            </a:r>
            <a:r>
              <a:rPr lang="en-US" sz="800" dirty="0">
                <a:solidFill>
                  <a:schemeClr val="accent6"/>
                </a:solidFill>
                <a:ea typeface="ＭＳ Ｐゴシック" charset="-128"/>
                <a:cs typeface="+mn-cs"/>
              </a:rPr>
              <a:t>© 2010 Juniper Networks, Inc.     www.juniper.net </a:t>
            </a:r>
            <a:r>
              <a:rPr lang="en-US" sz="800" dirty="0">
                <a:solidFill>
                  <a:schemeClr val="accent6"/>
                </a:solidFill>
                <a:latin typeface="+mn-lt"/>
                <a:cs typeface="+mn-cs"/>
              </a:rPr>
              <a:t> </a:t>
            </a:r>
          </a:p>
        </p:txBody>
      </p:sp>
      <p:pic>
        <p:nvPicPr>
          <p:cNvPr id="1031" name="Picture 10" descr="juniper_black.png"/>
          <p:cNvPicPr>
            <a:picLocks noChangeAspect="1"/>
          </p:cNvPicPr>
          <p:nvPr/>
        </p:nvPicPr>
        <p:blipFill>
          <a:blip r:embed="rId10" cstate="print"/>
          <a:srcRect/>
          <a:stretch>
            <a:fillRect/>
          </a:stretch>
        </p:blipFill>
        <p:spPr bwMode="auto">
          <a:xfrm>
            <a:off x="7564438" y="6316663"/>
            <a:ext cx="1111250" cy="30321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58" r:id="rId1"/>
    <p:sldLayoutId id="2147483657" r:id="rId2"/>
    <p:sldLayoutId id="2147483656" r:id="rId3"/>
    <p:sldLayoutId id="2147483659" r:id="rId4"/>
    <p:sldLayoutId id="2147483655" r:id="rId5"/>
    <p:sldLayoutId id="2147483662" r:id="rId6"/>
    <p:sldLayoutId id="2147483721" r:id="rId7"/>
    <p:sldLayoutId id="2147483722" r:id="rId8"/>
  </p:sldLayoutIdLst>
  <p:transition>
    <p:zoom dir="in"/>
  </p:transition>
  <p:txStyles>
    <p:titleStyle>
      <a:lvl1pPr algn="l" defTabSz="457200" rtl="0" eaLnBrk="0" fontAlgn="base" hangingPunct="0">
        <a:lnSpc>
          <a:spcPct val="90000"/>
        </a:lnSpc>
        <a:spcBef>
          <a:spcPct val="0"/>
        </a:spcBef>
        <a:spcAft>
          <a:spcPct val="20000"/>
        </a:spcAft>
        <a:defRPr lang="en-US" sz="2400" b="1" kern="1200" cap="all" dirty="0">
          <a:solidFill>
            <a:srgbClr val="292929"/>
          </a:solidFill>
          <a:latin typeface="Arial" pitchFamily="34" charset="0"/>
          <a:ea typeface="+mj-ea"/>
          <a:cs typeface="+mj-cs"/>
        </a:defRPr>
      </a:lvl1pPr>
      <a:lvl2pPr algn="l" defTabSz="457200" rtl="0" eaLnBrk="0" fontAlgn="base" hangingPunct="0">
        <a:lnSpc>
          <a:spcPct val="90000"/>
        </a:lnSpc>
        <a:spcBef>
          <a:spcPct val="0"/>
        </a:spcBef>
        <a:spcAft>
          <a:spcPct val="20000"/>
        </a:spcAft>
        <a:defRPr sz="2400" b="1">
          <a:solidFill>
            <a:srgbClr val="292929"/>
          </a:solidFill>
          <a:latin typeface="Arial" charset="0"/>
        </a:defRPr>
      </a:lvl2pPr>
      <a:lvl3pPr algn="l" defTabSz="457200" rtl="0" eaLnBrk="0" fontAlgn="base" hangingPunct="0">
        <a:lnSpc>
          <a:spcPct val="90000"/>
        </a:lnSpc>
        <a:spcBef>
          <a:spcPct val="0"/>
        </a:spcBef>
        <a:spcAft>
          <a:spcPct val="20000"/>
        </a:spcAft>
        <a:defRPr sz="2400" b="1">
          <a:solidFill>
            <a:srgbClr val="292929"/>
          </a:solidFill>
          <a:latin typeface="Arial" charset="0"/>
        </a:defRPr>
      </a:lvl3pPr>
      <a:lvl4pPr algn="l" defTabSz="457200" rtl="0" eaLnBrk="0" fontAlgn="base" hangingPunct="0">
        <a:lnSpc>
          <a:spcPct val="90000"/>
        </a:lnSpc>
        <a:spcBef>
          <a:spcPct val="0"/>
        </a:spcBef>
        <a:spcAft>
          <a:spcPct val="20000"/>
        </a:spcAft>
        <a:defRPr sz="2400" b="1">
          <a:solidFill>
            <a:srgbClr val="292929"/>
          </a:solidFill>
          <a:latin typeface="Arial" charset="0"/>
        </a:defRPr>
      </a:lvl4pPr>
      <a:lvl5pPr algn="l" defTabSz="457200" rtl="0" eaLnBrk="0" fontAlgn="base" hangingPunct="0">
        <a:lnSpc>
          <a:spcPct val="90000"/>
        </a:lnSpc>
        <a:spcBef>
          <a:spcPct val="0"/>
        </a:spcBef>
        <a:spcAft>
          <a:spcPct val="20000"/>
        </a:spcAft>
        <a:defRPr sz="2400" b="1">
          <a:solidFill>
            <a:srgbClr val="292929"/>
          </a:solidFill>
          <a:latin typeface="Arial" charset="0"/>
        </a:defRPr>
      </a:lvl5pPr>
      <a:lvl6pPr marL="457200" algn="l" defTabSz="457200" rtl="0" fontAlgn="base">
        <a:lnSpc>
          <a:spcPct val="90000"/>
        </a:lnSpc>
        <a:spcBef>
          <a:spcPct val="0"/>
        </a:spcBef>
        <a:spcAft>
          <a:spcPct val="20000"/>
        </a:spcAft>
        <a:defRPr sz="2400" b="1">
          <a:solidFill>
            <a:srgbClr val="292929"/>
          </a:solidFill>
          <a:latin typeface="Arial" charset="0"/>
        </a:defRPr>
      </a:lvl6pPr>
      <a:lvl7pPr marL="914400" algn="l" defTabSz="457200" rtl="0" fontAlgn="base">
        <a:lnSpc>
          <a:spcPct val="90000"/>
        </a:lnSpc>
        <a:spcBef>
          <a:spcPct val="0"/>
        </a:spcBef>
        <a:spcAft>
          <a:spcPct val="20000"/>
        </a:spcAft>
        <a:defRPr sz="2400" b="1">
          <a:solidFill>
            <a:srgbClr val="292929"/>
          </a:solidFill>
          <a:latin typeface="Arial" charset="0"/>
        </a:defRPr>
      </a:lvl7pPr>
      <a:lvl8pPr marL="1371600" algn="l" defTabSz="457200" rtl="0" fontAlgn="base">
        <a:lnSpc>
          <a:spcPct val="90000"/>
        </a:lnSpc>
        <a:spcBef>
          <a:spcPct val="0"/>
        </a:spcBef>
        <a:spcAft>
          <a:spcPct val="20000"/>
        </a:spcAft>
        <a:defRPr sz="2400" b="1">
          <a:solidFill>
            <a:srgbClr val="292929"/>
          </a:solidFill>
          <a:latin typeface="Arial" charset="0"/>
        </a:defRPr>
      </a:lvl8pPr>
      <a:lvl9pPr marL="1828800" algn="l" defTabSz="457200" rtl="0" fontAlgn="base">
        <a:lnSpc>
          <a:spcPct val="90000"/>
        </a:lnSpc>
        <a:spcBef>
          <a:spcPct val="0"/>
        </a:spcBef>
        <a:spcAft>
          <a:spcPct val="20000"/>
        </a:spcAft>
        <a:defRPr sz="2400" b="1">
          <a:solidFill>
            <a:srgbClr val="292929"/>
          </a:solidFill>
          <a:latin typeface="Arial" charset="0"/>
        </a:defRPr>
      </a:lvl9pPr>
    </p:titleStyle>
    <p:bodyStyle>
      <a:lvl1pPr marL="112713" indent="-112713" algn="l" rtl="0" eaLnBrk="0" fontAlgn="base" hangingPunct="0">
        <a:spcBef>
          <a:spcPts val="800"/>
        </a:spcBef>
        <a:spcAft>
          <a:spcPts val="400"/>
        </a:spcAft>
        <a:buClr>
          <a:schemeClr val="tx1"/>
        </a:buClr>
        <a:buSzPct val="25000"/>
        <a:buFont typeface="Arial" charset="0"/>
        <a:buChar char=" "/>
        <a:defRPr lang="en-US" sz="2200" kern="1200" dirty="0">
          <a:solidFill>
            <a:schemeClr val="tx1"/>
          </a:solidFill>
          <a:latin typeface="Arial" pitchFamily="34" charset="0"/>
          <a:ea typeface="+mn-ea"/>
          <a:cs typeface="+mn-cs"/>
        </a:defRPr>
      </a:lvl1pPr>
      <a:lvl2pPr marL="569913" indent="-225425" algn="l" rtl="0" eaLnBrk="0" fontAlgn="base" hangingPunct="0">
        <a:spcBef>
          <a:spcPct val="0"/>
        </a:spcBef>
        <a:spcAft>
          <a:spcPts val="500"/>
        </a:spcAft>
        <a:buClr>
          <a:schemeClr val="tx1"/>
        </a:buClr>
        <a:buSzPct val="90000"/>
        <a:buFont typeface="Wingdings" pitchFamily="2" charset="2"/>
        <a:buChar char="§"/>
        <a:defRPr lang="en-US" sz="2000" kern="1200" dirty="0">
          <a:solidFill>
            <a:schemeClr val="tx1"/>
          </a:solidFill>
          <a:latin typeface="Arial" pitchFamily="34" charset="0"/>
          <a:ea typeface="+mn-ea"/>
          <a:cs typeface="+mn-cs"/>
        </a:defRPr>
      </a:lvl2pPr>
      <a:lvl3pPr marL="854075" indent="-223838" algn="l" rtl="0" eaLnBrk="0" fontAlgn="base" hangingPunct="0">
        <a:spcBef>
          <a:spcPct val="0"/>
        </a:spcBef>
        <a:spcAft>
          <a:spcPts val="500"/>
        </a:spcAft>
        <a:buClr>
          <a:schemeClr val="tx1"/>
        </a:buClr>
        <a:buSzPct val="96000"/>
        <a:buFont typeface="Wingdings" pitchFamily="2" charset="2"/>
        <a:buChar char="§"/>
        <a:defRPr lang="en-US" kern="1200" dirty="0">
          <a:solidFill>
            <a:schemeClr val="tx1"/>
          </a:solidFill>
          <a:latin typeface="Arial" pitchFamily="34" charset="0"/>
          <a:ea typeface="+mn-ea"/>
          <a:cs typeface="+mn-cs"/>
        </a:defRPr>
      </a:lvl3pPr>
      <a:lvl4pPr marL="1147763" indent="-233363" algn="l" rtl="0" eaLnBrk="0" fontAlgn="base" hangingPunct="0">
        <a:spcBef>
          <a:spcPct val="0"/>
        </a:spcBef>
        <a:spcAft>
          <a:spcPts val="500"/>
        </a:spcAft>
        <a:buClr>
          <a:schemeClr val="tx1"/>
        </a:buClr>
        <a:buFont typeface="Arial" charset="0"/>
        <a:buChar char="–"/>
        <a:defRPr lang="en-US" sz="1600" kern="1200" dirty="0">
          <a:solidFill>
            <a:schemeClr val="tx1"/>
          </a:solidFill>
          <a:latin typeface="Arial" pitchFamily="34" charset="0"/>
          <a:ea typeface="+mn-ea"/>
          <a:cs typeface="+mn-cs"/>
        </a:defRPr>
      </a:lvl4pPr>
      <a:lvl5pPr marL="1431925" indent="-173038" algn="l" rtl="0" eaLnBrk="0" fontAlgn="base" hangingPunct="0">
        <a:spcBef>
          <a:spcPct val="0"/>
        </a:spcBef>
        <a:spcAft>
          <a:spcPts val="500"/>
        </a:spcAft>
        <a:buClr>
          <a:schemeClr val="tx1"/>
        </a:buClr>
        <a:buFont typeface="Arial" charset="0"/>
        <a:buChar char="-"/>
        <a:defRPr lang="en-US" sz="1600" kern="1200" dirty="0">
          <a:solidFill>
            <a:schemeClr val="tx1"/>
          </a:solidFill>
          <a:latin typeface="Arial"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6251" y="255588"/>
            <a:ext cx="8220075" cy="741362"/>
          </a:xfrm>
          <a:prstGeom prst="rect">
            <a:avLst/>
          </a:prstGeom>
          <a:noFill/>
          <a:ln w="9525" algn="ctr">
            <a:noFill/>
            <a:miter lim="800000"/>
            <a:headEnd/>
            <a:tailEnd/>
          </a:ln>
        </p:spPr>
        <p:txBody>
          <a:bodyPr vert="horz" wrap="square" lIns="0" tIns="45720" rIns="91440" bIns="45720" numCol="1" anchor="b" anchorCtr="0" compatLnSpc="1">
            <a:prstTxWarp prst="textNoShape">
              <a:avLst/>
            </a:prstTxWarp>
          </a:bodyPr>
          <a:lstStyle/>
          <a:p>
            <a:pPr lvl="0"/>
            <a:r>
              <a:rPr lang="en-US" dirty="0" smtClean="0"/>
              <a:t>Click to edit </a:t>
            </a:r>
            <a:br>
              <a:rPr lang="en-US" dirty="0" smtClean="0"/>
            </a:br>
            <a:r>
              <a:rPr lang="en-US" dirty="0" smtClean="0"/>
              <a:t>Master title style</a:t>
            </a:r>
            <a:endParaRPr lang="en-US" dirty="0"/>
          </a:p>
        </p:txBody>
      </p:sp>
      <p:sp>
        <p:nvSpPr>
          <p:cNvPr id="24579" name="Text Placeholder 2"/>
          <p:cNvSpPr>
            <a:spLocks noGrp="1"/>
          </p:cNvSpPr>
          <p:nvPr>
            <p:ph type="body" idx="1"/>
          </p:nvPr>
        </p:nvSpPr>
        <p:spPr bwMode="auto">
          <a:xfrm>
            <a:off x="368300" y="1133477"/>
            <a:ext cx="8220075" cy="4773613"/>
          </a:xfrm>
          <a:prstGeom prst="rect">
            <a:avLst/>
          </a:prstGeom>
          <a:noFill/>
          <a:ln w="9525">
            <a:noFill/>
            <a:miter lim="800000"/>
            <a:headEnd/>
            <a:tailEnd/>
          </a:ln>
        </p:spPr>
        <p:txBody>
          <a:bodyPr vert="horz" wrap="square" lIns="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2" name="Rectangle 26"/>
          <p:cNvSpPr>
            <a:spLocks noChangeArrowheads="1"/>
          </p:cNvSpPr>
          <p:nvPr/>
        </p:nvSpPr>
        <p:spPr bwMode="black">
          <a:xfrm>
            <a:off x="471489" y="6229350"/>
            <a:ext cx="530225" cy="198438"/>
          </a:xfrm>
          <a:prstGeom prst="rect">
            <a:avLst/>
          </a:prstGeom>
          <a:noFill/>
          <a:ln>
            <a:noFill/>
          </a:ln>
          <a:extLst/>
        </p:spPr>
        <p:txBody>
          <a:bodyPr wrap="none" lIns="0" tIns="0" rIns="0" bIns="0" anchor="b"/>
          <a:lstStyle/>
          <a:p>
            <a:pPr eaLnBrk="0" hangingPunct="0">
              <a:tabLst>
                <a:tab pos="461963" algn="l"/>
                <a:tab pos="4572000" algn="ctr"/>
                <a:tab pos="8461375" algn="r"/>
                <a:tab pos="8855075" algn="r"/>
              </a:tabLst>
              <a:defRPr/>
            </a:pPr>
            <a:fld id="{A4EACDC2-5F73-4562-B44F-7DE8CB59EA35}" type="slidenum">
              <a:rPr lang="en-US" sz="1000" b="0">
                <a:solidFill>
                  <a:srgbClr val="807F83"/>
                </a:solidFill>
                <a:ea typeface="ＭＳ Ｐゴシック" pitchFamily="34" charset="-128"/>
                <a:cs typeface="+mn-cs"/>
              </a:rPr>
              <a:pPr eaLnBrk="0" hangingPunct="0">
                <a:tabLst>
                  <a:tab pos="461963" algn="l"/>
                  <a:tab pos="4572000" algn="ctr"/>
                  <a:tab pos="8461375" algn="r"/>
                  <a:tab pos="8855075" algn="r"/>
                </a:tabLst>
                <a:defRPr/>
              </a:pPr>
              <a:t>‹#›</a:t>
            </a:fld>
            <a:endParaRPr lang="en-US" sz="1000" b="0" dirty="0">
              <a:solidFill>
                <a:srgbClr val="807F83"/>
              </a:solidFill>
              <a:ea typeface="ＭＳ Ｐゴシック" pitchFamily="34" charset="-128"/>
              <a:cs typeface="+mn-cs"/>
            </a:endParaRPr>
          </a:p>
        </p:txBody>
      </p:sp>
      <p:grpSp>
        <p:nvGrpSpPr>
          <p:cNvPr id="3" name="Group 6"/>
          <p:cNvGrpSpPr>
            <a:grpSpLocks/>
          </p:cNvGrpSpPr>
          <p:nvPr/>
        </p:nvGrpSpPr>
        <p:grpSpPr bwMode="auto">
          <a:xfrm>
            <a:off x="450851" y="238125"/>
            <a:ext cx="8240713" cy="5994400"/>
            <a:chOff x="284" y="150"/>
            <a:chExt cx="5182" cy="3776"/>
          </a:xfrm>
        </p:grpSpPr>
        <p:sp>
          <p:nvSpPr>
            <p:cNvPr id="2056" name="Line 7"/>
            <p:cNvSpPr>
              <a:spLocks noChangeShapeType="1"/>
            </p:cNvSpPr>
            <p:nvPr userDrawn="1"/>
          </p:nvSpPr>
          <p:spPr bwMode="auto">
            <a:xfrm>
              <a:off x="284" y="3926"/>
              <a:ext cx="5182" cy="0"/>
            </a:xfrm>
            <a:prstGeom prst="line">
              <a:avLst/>
            </a:prstGeom>
            <a:noFill/>
            <a:ln w="12700">
              <a:solidFill>
                <a:srgbClr val="BABCBE"/>
              </a:solidFill>
              <a:round/>
              <a:headEnd/>
              <a:tailEnd/>
            </a:ln>
            <a:extLst/>
          </p:spPr>
          <p:txBody>
            <a:bodyPr/>
            <a:lstStyle/>
            <a:p>
              <a:pPr>
                <a:defRPr/>
              </a:pPr>
              <a:endParaRPr lang="en-US" sz="1800" b="0" dirty="0">
                <a:solidFill>
                  <a:srgbClr val="333333"/>
                </a:solidFill>
                <a:ea typeface="ＭＳ Ｐゴシック" pitchFamily="34" charset="-128"/>
                <a:cs typeface="+mn-cs"/>
              </a:endParaRPr>
            </a:p>
          </p:txBody>
        </p:sp>
        <p:sp>
          <p:nvSpPr>
            <p:cNvPr id="2057" name="Line 8"/>
            <p:cNvSpPr>
              <a:spLocks noChangeShapeType="1"/>
            </p:cNvSpPr>
            <p:nvPr userDrawn="1"/>
          </p:nvSpPr>
          <p:spPr bwMode="auto">
            <a:xfrm>
              <a:off x="284" y="602"/>
              <a:ext cx="5182" cy="0"/>
            </a:xfrm>
            <a:prstGeom prst="line">
              <a:avLst/>
            </a:prstGeom>
            <a:noFill/>
            <a:ln w="12700">
              <a:solidFill>
                <a:srgbClr val="BABCBE"/>
              </a:solidFill>
              <a:round/>
              <a:headEnd/>
              <a:tailEnd/>
            </a:ln>
            <a:extLst/>
          </p:spPr>
          <p:txBody>
            <a:bodyPr/>
            <a:lstStyle/>
            <a:p>
              <a:pPr>
                <a:defRPr/>
              </a:pPr>
              <a:endParaRPr lang="en-US" sz="1800" b="0" dirty="0">
                <a:solidFill>
                  <a:srgbClr val="333333"/>
                </a:solidFill>
                <a:ea typeface="ＭＳ Ｐゴシック" pitchFamily="34" charset="-128"/>
                <a:cs typeface="+mn-cs"/>
              </a:endParaRPr>
            </a:p>
          </p:txBody>
        </p:sp>
        <p:sp>
          <p:nvSpPr>
            <p:cNvPr id="2058" name="Line 9"/>
            <p:cNvSpPr>
              <a:spLocks noChangeShapeType="1"/>
            </p:cNvSpPr>
            <p:nvPr userDrawn="1"/>
          </p:nvSpPr>
          <p:spPr bwMode="auto">
            <a:xfrm>
              <a:off x="284" y="150"/>
              <a:ext cx="5182" cy="0"/>
            </a:xfrm>
            <a:prstGeom prst="line">
              <a:avLst/>
            </a:prstGeom>
            <a:noFill/>
            <a:ln w="12700">
              <a:solidFill>
                <a:srgbClr val="BABCBE"/>
              </a:solidFill>
              <a:round/>
              <a:headEnd/>
              <a:tailEnd/>
            </a:ln>
            <a:extLst/>
          </p:spPr>
          <p:txBody>
            <a:bodyPr/>
            <a:lstStyle/>
            <a:p>
              <a:pPr>
                <a:defRPr/>
              </a:pPr>
              <a:endParaRPr lang="en-US" sz="1800" b="0" dirty="0">
                <a:solidFill>
                  <a:srgbClr val="333333"/>
                </a:solidFill>
                <a:ea typeface="ＭＳ Ｐゴシック" pitchFamily="34" charset="-128"/>
                <a:cs typeface="+mn-cs"/>
              </a:endParaRPr>
            </a:p>
          </p:txBody>
        </p:sp>
      </p:grpSp>
      <p:pic>
        <p:nvPicPr>
          <p:cNvPr id="24582" name="Picture 10" descr="juniper_black.png"/>
          <p:cNvPicPr>
            <a:picLocks noChangeAspect="1"/>
          </p:cNvPicPr>
          <p:nvPr/>
        </p:nvPicPr>
        <p:blipFill>
          <a:blip r:embed="rId7" cstate="print"/>
          <a:srcRect/>
          <a:stretch>
            <a:fillRect/>
          </a:stretch>
        </p:blipFill>
        <p:spPr bwMode="auto">
          <a:xfrm>
            <a:off x="7564438" y="6316663"/>
            <a:ext cx="1111250" cy="303212"/>
          </a:xfrm>
          <a:prstGeom prst="rect">
            <a:avLst/>
          </a:prstGeom>
          <a:noFill/>
          <a:ln w="9525">
            <a:noFill/>
            <a:miter lim="800000"/>
            <a:headEnd/>
            <a:tailEnd/>
          </a:ln>
        </p:spPr>
      </p:pic>
      <p:sp>
        <p:nvSpPr>
          <p:cNvPr id="2055" name="TextBox 13"/>
          <p:cNvSpPr txBox="1">
            <a:spLocks noChangeArrowheads="1"/>
          </p:cNvSpPr>
          <p:nvPr/>
        </p:nvSpPr>
        <p:spPr bwMode="auto">
          <a:xfrm>
            <a:off x="3117093" y="6240463"/>
            <a:ext cx="2914580" cy="215444"/>
          </a:xfrm>
          <a:prstGeom prst="rect">
            <a:avLst/>
          </a:prstGeom>
          <a:noFill/>
          <a:ln>
            <a:noFill/>
          </a:ln>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fontAlgn="base">
              <a:spcBef>
                <a:spcPct val="0"/>
              </a:spcBef>
              <a:spcAft>
                <a:spcPct val="0"/>
              </a:spcAft>
              <a:defRPr>
                <a:solidFill>
                  <a:schemeClr val="tx1"/>
                </a:solidFill>
                <a:latin typeface="Arial" pitchFamily="34" charset="0"/>
                <a:ea typeface="ＭＳ Ｐゴシック" pitchFamily="34" charset="-128"/>
              </a:defRPr>
            </a:lvl6pPr>
            <a:lvl7pPr marL="2971800" indent="-228600" fontAlgn="base">
              <a:spcBef>
                <a:spcPct val="0"/>
              </a:spcBef>
              <a:spcAft>
                <a:spcPct val="0"/>
              </a:spcAft>
              <a:defRPr>
                <a:solidFill>
                  <a:schemeClr val="tx1"/>
                </a:solidFill>
                <a:latin typeface="Arial" pitchFamily="34" charset="0"/>
                <a:ea typeface="ＭＳ Ｐゴシック" pitchFamily="34" charset="-128"/>
              </a:defRPr>
            </a:lvl7pPr>
            <a:lvl8pPr marL="3429000" indent="-228600" fontAlgn="base">
              <a:spcBef>
                <a:spcPct val="0"/>
              </a:spcBef>
              <a:spcAft>
                <a:spcPct val="0"/>
              </a:spcAft>
              <a:defRPr>
                <a:solidFill>
                  <a:schemeClr val="tx1"/>
                </a:solidFill>
                <a:latin typeface="Arial" pitchFamily="34" charset="0"/>
                <a:ea typeface="ＭＳ Ｐゴシック" pitchFamily="34" charset="-128"/>
              </a:defRPr>
            </a:lvl8pPr>
            <a:lvl9pPr marL="3886200" indent="-228600" fontAlgn="base">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defRPr/>
            </a:pPr>
            <a:r>
              <a:rPr lang="en-US" sz="800" b="0" dirty="0">
                <a:solidFill>
                  <a:srgbClr val="807F83"/>
                </a:solidFill>
                <a:cs typeface="+mn-cs"/>
              </a:rPr>
              <a:t>Copyright © </a:t>
            </a:r>
            <a:r>
              <a:rPr lang="en-US" sz="800" b="0" dirty="0" smtClean="0">
                <a:solidFill>
                  <a:srgbClr val="807F83"/>
                </a:solidFill>
                <a:cs typeface="+mn-cs"/>
              </a:rPr>
              <a:t>2011 </a:t>
            </a:r>
            <a:r>
              <a:rPr lang="en-US" sz="800" b="0" dirty="0">
                <a:solidFill>
                  <a:srgbClr val="807F83"/>
                </a:solidFill>
                <a:cs typeface="+mn-cs"/>
              </a:rPr>
              <a:t>Juniper Networks, Inc.     www.juniper.net</a:t>
            </a:r>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8" r:id="rId3"/>
    <p:sldLayoutId id="2147483670" r:id="rId4"/>
    <p:sldLayoutId id="2147483672" r:id="rId5"/>
  </p:sldLayoutIdLst>
  <p:transition spd="med">
    <p:wipe dir="r"/>
  </p:transition>
  <p:txStyles>
    <p:titleStyle>
      <a:lvl1pPr algn="l" defTabSz="457200" rtl="0" eaLnBrk="0" fontAlgn="base" hangingPunct="0">
        <a:lnSpc>
          <a:spcPct val="90000"/>
        </a:lnSpc>
        <a:spcBef>
          <a:spcPct val="0"/>
        </a:spcBef>
        <a:spcAft>
          <a:spcPct val="20000"/>
        </a:spcAft>
        <a:defRPr lang="en-US" sz="2400" b="1" kern="1200" cap="all" dirty="0">
          <a:solidFill>
            <a:srgbClr val="292929"/>
          </a:solidFill>
          <a:latin typeface="Arial" pitchFamily="34" charset="0"/>
          <a:ea typeface="MS PGothic" pitchFamily="34" charset="-128"/>
          <a:cs typeface="+mj-cs"/>
        </a:defRPr>
      </a:lvl1pPr>
      <a:lvl2pPr algn="l" defTabSz="457200" rtl="0" eaLnBrk="0" fontAlgn="base" hangingPunct="0">
        <a:lnSpc>
          <a:spcPct val="90000"/>
        </a:lnSpc>
        <a:spcBef>
          <a:spcPct val="0"/>
        </a:spcBef>
        <a:spcAft>
          <a:spcPct val="20000"/>
        </a:spcAft>
        <a:defRPr sz="2400" b="1">
          <a:solidFill>
            <a:srgbClr val="292929"/>
          </a:solidFill>
          <a:latin typeface="Arial" pitchFamily="34" charset="0"/>
          <a:ea typeface="MS PGothic" pitchFamily="34" charset="-128"/>
        </a:defRPr>
      </a:lvl2pPr>
      <a:lvl3pPr algn="l" defTabSz="457200" rtl="0" eaLnBrk="0" fontAlgn="base" hangingPunct="0">
        <a:lnSpc>
          <a:spcPct val="90000"/>
        </a:lnSpc>
        <a:spcBef>
          <a:spcPct val="0"/>
        </a:spcBef>
        <a:spcAft>
          <a:spcPct val="20000"/>
        </a:spcAft>
        <a:defRPr sz="2400" b="1">
          <a:solidFill>
            <a:srgbClr val="292929"/>
          </a:solidFill>
          <a:latin typeface="Arial" pitchFamily="34" charset="0"/>
          <a:ea typeface="MS PGothic" pitchFamily="34" charset="-128"/>
        </a:defRPr>
      </a:lvl3pPr>
      <a:lvl4pPr algn="l" defTabSz="457200" rtl="0" eaLnBrk="0" fontAlgn="base" hangingPunct="0">
        <a:lnSpc>
          <a:spcPct val="90000"/>
        </a:lnSpc>
        <a:spcBef>
          <a:spcPct val="0"/>
        </a:spcBef>
        <a:spcAft>
          <a:spcPct val="20000"/>
        </a:spcAft>
        <a:defRPr sz="2400" b="1">
          <a:solidFill>
            <a:srgbClr val="292929"/>
          </a:solidFill>
          <a:latin typeface="Arial" pitchFamily="34" charset="0"/>
          <a:ea typeface="MS PGothic" pitchFamily="34" charset="-128"/>
        </a:defRPr>
      </a:lvl4pPr>
      <a:lvl5pPr algn="l" defTabSz="457200" rtl="0" eaLnBrk="0" fontAlgn="base" hangingPunct="0">
        <a:lnSpc>
          <a:spcPct val="90000"/>
        </a:lnSpc>
        <a:spcBef>
          <a:spcPct val="0"/>
        </a:spcBef>
        <a:spcAft>
          <a:spcPct val="20000"/>
        </a:spcAft>
        <a:defRPr sz="2400" b="1">
          <a:solidFill>
            <a:srgbClr val="292929"/>
          </a:solidFill>
          <a:latin typeface="Arial" pitchFamily="34" charset="0"/>
          <a:ea typeface="MS PGothic" pitchFamily="34" charset="-128"/>
        </a:defRPr>
      </a:lvl5pPr>
      <a:lvl6pPr marL="457200" algn="l" defTabSz="457200" rtl="0" fontAlgn="base">
        <a:lnSpc>
          <a:spcPct val="90000"/>
        </a:lnSpc>
        <a:spcBef>
          <a:spcPct val="0"/>
        </a:spcBef>
        <a:spcAft>
          <a:spcPct val="20000"/>
        </a:spcAft>
        <a:defRPr sz="2400" b="1">
          <a:solidFill>
            <a:srgbClr val="292929"/>
          </a:solidFill>
          <a:latin typeface="Arial" pitchFamily="34" charset="0"/>
          <a:ea typeface="ＭＳ Ｐゴシック" pitchFamily="34" charset="-128"/>
        </a:defRPr>
      </a:lvl6pPr>
      <a:lvl7pPr marL="914400" algn="l" defTabSz="457200" rtl="0" fontAlgn="base">
        <a:lnSpc>
          <a:spcPct val="90000"/>
        </a:lnSpc>
        <a:spcBef>
          <a:spcPct val="0"/>
        </a:spcBef>
        <a:spcAft>
          <a:spcPct val="20000"/>
        </a:spcAft>
        <a:defRPr sz="2400" b="1">
          <a:solidFill>
            <a:srgbClr val="292929"/>
          </a:solidFill>
          <a:latin typeface="Arial" pitchFamily="34" charset="0"/>
          <a:ea typeface="ＭＳ Ｐゴシック" pitchFamily="34" charset="-128"/>
        </a:defRPr>
      </a:lvl7pPr>
      <a:lvl8pPr marL="1371600" algn="l" defTabSz="457200" rtl="0" fontAlgn="base">
        <a:lnSpc>
          <a:spcPct val="90000"/>
        </a:lnSpc>
        <a:spcBef>
          <a:spcPct val="0"/>
        </a:spcBef>
        <a:spcAft>
          <a:spcPct val="20000"/>
        </a:spcAft>
        <a:defRPr sz="2400" b="1">
          <a:solidFill>
            <a:srgbClr val="292929"/>
          </a:solidFill>
          <a:latin typeface="Arial" pitchFamily="34" charset="0"/>
          <a:ea typeface="ＭＳ Ｐゴシック" pitchFamily="34" charset="-128"/>
        </a:defRPr>
      </a:lvl8pPr>
      <a:lvl9pPr marL="1828800" algn="l" defTabSz="457200" rtl="0" fontAlgn="base">
        <a:lnSpc>
          <a:spcPct val="90000"/>
        </a:lnSpc>
        <a:spcBef>
          <a:spcPct val="0"/>
        </a:spcBef>
        <a:spcAft>
          <a:spcPct val="20000"/>
        </a:spcAft>
        <a:defRPr sz="2400" b="1">
          <a:solidFill>
            <a:srgbClr val="292929"/>
          </a:solidFill>
          <a:latin typeface="Arial" pitchFamily="34" charset="0"/>
          <a:ea typeface="ＭＳ Ｐゴシック" pitchFamily="34" charset="-128"/>
        </a:defRPr>
      </a:lvl9pPr>
    </p:titleStyle>
    <p:bodyStyle>
      <a:lvl1pPr marL="112713" indent="-112713" algn="l" rtl="0" eaLnBrk="0" fontAlgn="base" hangingPunct="0">
        <a:spcBef>
          <a:spcPts val="800"/>
        </a:spcBef>
        <a:spcAft>
          <a:spcPts val="400"/>
        </a:spcAft>
        <a:buClr>
          <a:schemeClr val="tx1"/>
        </a:buClr>
        <a:buSzPct val="25000"/>
        <a:buFont typeface="Arial" pitchFamily="34" charset="0"/>
        <a:buChar char=" "/>
        <a:defRPr lang="en-US" sz="2200" kern="1200" dirty="0">
          <a:solidFill>
            <a:schemeClr val="tx1"/>
          </a:solidFill>
          <a:latin typeface="Arial" pitchFamily="34" charset="0"/>
          <a:ea typeface="MS PGothic" pitchFamily="34" charset="-128"/>
          <a:cs typeface="+mn-cs"/>
        </a:defRPr>
      </a:lvl1pPr>
      <a:lvl2pPr marL="569913" indent="-225425" algn="l" rtl="0" eaLnBrk="0" fontAlgn="base" hangingPunct="0">
        <a:spcBef>
          <a:spcPct val="0"/>
        </a:spcBef>
        <a:spcAft>
          <a:spcPts val="500"/>
        </a:spcAft>
        <a:buClr>
          <a:schemeClr val="tx1"/>
        </a:buClr>
        <a:buSzPct val="90000"/>
        <a:buFont typeface="Wingdings" pitchFamily="2" charset="2"/>
        <a:buChar char="§"/>
        <a:defRPr lang="en-US" sz="2000" kern="1200" dirty="0">
          <a:solidFill>
            <a:schemeClr val="tx1"/>
          </a:solidFill>
          <a:latin typeface="Arial" pitchFamily="34" charset="0"/>
          <a:ea typeface="MS PGothic" pitchFamily="34" charset="-128"/>
          <a:cs typeface="+mn-cs"/>
        </a:defRPr>
      </a:lvl2pPr>
      <a:lvl3pPr marL="854075" indent="-223838" algn="l" rtl="0" eaLnBrk="0" fontAlgn="base" hangingPunct="0">
        <a:spcBef>
          <a:spcPct val="0"/>
        </a:spcBef>
        <a:spcAft>
          <a:spcPts val="500"/>
        </a:spcAft>
        <a:buClr>
          <a:schemeClr val="tx1"/>
        </a:buClr>
        <a:buSzPct val="96000"/>
        <a:buFont typeface="Wingdings" pitchFamily="2" charset="2"/>
        <a:buChar char="§"/>
        <a:defRPr lang="en-US" kern="1200" dirty="0">
          <a:solidFill>
            <a:schemeClr val="tx1"/>
          </a:solidFill>
          <a:latin typeface="Arial" pitchFamily="34" charset="0"/>
          <a:ea typeface="MS PGothic" pitchFamily="34" charset="-128"/>
          <a:cs typeface="+mn-cs"/>
        </a:defRPr>
      </a:lvl3pPr>
      <a:lvl4pPr marL="1147763" indent="-233363" algn="l" rtl="0" eaLnBrk="0" fontAlgn="base" hangingPunct="0">
        <a:spcBef>
          <a:spcPct val="0"/>
        </a:spcBef>
        <a:spcAft>
          <a:spcPts val="500"/>
        </a:spcAft>
        <a:buClr>
          <a:schemeClr val="tx1"/>
        </a:buClr>
        <a:buFont typeface="Arial" pitchFamily="34" charset="0"/>
        <a:buChar char="–"/>
        <a:defRPr lang="en-US" sz="1600" kern="1200" dirty="0">
          <a:solidFill>
            <a:schemeClr val="tx1"/>
          </a:solidFill>
          <a:latin typeface="Arial" pitchFamily="34" charset="0"/>
          <a:ea typeface="MS PGothic" pitchFamily="34" charset="-128"/>
          <a:cs typeface="+mn-cs"/>
        </a:defRPr>
      </a:lvl4pPr>
      <a:lvl5pPr marL="1431925" indent="-173038" algn="l" rtl="0" eaLnBrk="0" fontAlgn="base" hangingPunct="0">
        <a:spcBef>
          <a:spcPct val="0"/>
        </a:spcBef>
        <a:spcAft>
          <a:spcPts val="500"/>
        </a:spcAft>
        <a:buClr>
          <a:schemeClr val="tx1"/>
        </a:buClr>
        <a:buFont typeface="Arial" pitchFamily="34" charset="0"/>
        <a:buChar char="-"/>
        <a:defRPr lang="en-US" sz="1600" kern="1200" dirty="0">
          <a:solidFill>
            <a:schemeClr val="tx1"/>
          </a:solidFill>
          <a:latin typeface="Arial" pitchFamily="34" charset="0"/>
          <a:ea typeface="MS PGothic"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5488" y="256032"/>
            <a:ext cx="8220456" cy="740664"/>
          </a:xfrm>
          <a:prstGeom prst="rect">
            <a:avLst/>
          </a:prstGeom>
          <a:noFill/>
          <a:ln w="9525" algn="ctr">
            <a:noFill/>
            <a:miter lim="800000"/>
            <a:headEnd/>
            <a:tailEnd/>
          </a:ln>
        </p:spPr>
        <p:txBody>
          <a:bodyPr vert="horz" wrap="square" lIns="0" tIns="45720" rIns="91440" bIns="45720" numCol="1" anchor="b" anchorCtr="0" compatLnSpc="1">
            <a:prstTxWarp prst="textNoShape">
              <a:avLst/>
            </a:prstTxWarp>
          </a:bodyPr>
          <a:lstStyle/>
          <a:p>
            <a:pPr lvl="0" algn="l" defTabSz="457200" rtl="0" eaLnBrk="1" fontAlgn="base" hangingPunct="1">
              <a:lnSpc>
                <a:spcPct val="90000"/>
              </a:lnSpc>
              <a:spcBef>
                <a:spcPct val="0"/>
              </a:spcBef>
              <a:spcAft>
                <a:spcPct val="20000"/>
              </a:spcAft>
            </a:pPr>
            <a:r>
              <a:rPr lang="en-US" dirty="0" smtClean="0"/>
              <a:t>Click to edit </a:t>
            </a:r>
            <a:br>
              <a:rPr lang="en-US" dirty="0" smtClean="0"/>
            </a:br>
            <a:r>
              <a:rPr lang="en-US" dirty="0" smtClean="0"/>
              <a:t>Master title style</a:t>
            </a:r>
            <a:endParaRPr lang="en-US" dirty="0"/>
          </a:p>
        </p:txBody>
      </p:sp>
      <p:sp>
        <p:nvSpPr>
          <p:cNvPr id="3" name="Text Placeholder 2"/>
          <p:cNvSpPr>
            <a:spLocks noGrp="1"/>
          </p:cNvSpPr>
          <p:nvPr>
            <p:ph type="body" idx="1"/>
          </p:nvPr>
        </p:nvSpPr>
        <p:spPr>
          <a:xfrm>
            <a:off x="368050" y="1134036"/>
            <a:ext cx="8220456" cy="4773168"/>
          </a:xfrm>
          <a:prstGeom prst="rect">
            <a:avLst/>
          </a:prstGeom>
        </p:spPr>
        <p:txBody>
          <a:bodyPr vert="horz" lIns="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6" name="Rectangle 26"/>
          <p:cNvSpPr>
            <a:spLocks noChangeArrowheads="1"/>
          </p:cNvSpPr>
          <p:nvPr/>
        </p:nvSpPr>
        <p:spPr bwMode="black">
          <a:xfrm>
            <a:off x="471489" y="6229350"/>
            <a:ext cx="530225" cy="198438"/>
          </a:xfrm>
          <a:prstGeom prst="rect">
            <a:avLst/>
          </a:prstGeom>
          <a:noFill/>
          <a:ln w="9525" algn="ctr">
            <a:noFill/>
            <a:miter lim="800000"/>
            <a:headEnd/>
            <a:tailEnd/>
          </a:ln>
        </p:spPr>
        <p:txBody>
          <a:bodyPr wrap="none" lIns="0" tIns="0" rIns="0" bIns="0" anchor="b"/>
          <a:lstStyle/>
          <a:p>
            <a:pPr algn="l" eaLnBrk="0" hangingPunct="0">
              <a:spcBef>
                <a:spcPct val="0"/>
              </a:spcBef>
              <a:tabLst>
                <a:tab pos="461963" algn="l"/>
                <a:tab pos="4572000" algn="ctr"/>
                <a:tab pos="8461375" algn="r"/>
                <a:tab pos="8855075" algn="r"/>
              </a:tabLst>
              <a:defRPr/>
            </a:pPr>
            <a:fld id="{E46DE64C-7D15-458B-8CF1-EEE6A14FF4AB}" type="slidenum">
              <a:rPr lang="en-US" sz="1000">
                <a:solidFill>
                  <a:srgbClr val="807F83"/>
                </a:solidFill>
                <a:latin typeface="Arial" pitchFamily="34" charset="0"/>
              </a:rPr>
              <a:pPr algn="l" eaLnBrk="0" hangingPunct="0">
                <a:spcBef>
                  <a:spcPct val="0"/>
                </a:spcBef>
                <a:tabLst>
                  <a:tab pos="461963" algn="l"/>
                  <a:tab pos="4572000" algn="ctr"/>
                  <a:tab pos="8461375" algn="r"/>
                  <a:tab pos="8855075" algn="r"/>
                </a:tabLst>
                <a:defRPr/>
              </a:pPr>
              <a:t>‹#›</a:t>
            </a:fld>
            <a:endParaRPr lang="en-US" sz="1000">
              <a:solidFill>
                <a:srgbClr val="807F83"/>
              </a:solidFill>
              <a:latin typeface="Arial" pitchFamily="34" charset="0"/>
            </a:endParaRPr>
          </a:p>
        </p:txBody>
      </p:sp>
      <p:grpSp>
        <p:nvGrpSpPr>
          <p:cNvPr id="4" name="Group 6"/>
          <p:cNvGrpSpPr>
            <a:grpSpLocks/>
          </p:cNvGrpSpPr>
          <p:nvPr/>
        </p:nvGrpSpPr>
        <p:grpSpPr bwMode="auto">
          <a:xfrm>
            <a:off x="450851" y="238125"/>
            <a:ext cx="8240713" cy="5994400"/>
            <a:chOff x="284" y="150"/>
            <a:chExt cx="5182" cy="3776"/>
          </a:xfrm>
        </p:grpSpPr>
        <p:sp>
          <p:nvSpPr>
            <p:cNvPr id="19" name="Line 7"/>
            <p:cNvSpPr>
              <a:spLocks noChangeShapeType="1"/>
            </p:cNvSpPr>
            <p:nvPr userDrawn="1"/>
          </p:nvSpPr>
          <p:spPr bwMode="auto">
            <a:xfrm>
              <a:off x="284" y="3926"/>
              <a:ext cx="5182" cy="0"/>
            </a:xfrm>
            <a:prstGeom prst="line">
              <a:avLst/>
            </a:prstGeom>
            <a:noFill/>
            <a:ln w="12700">
              <a:solidFill>
                <a:srgbClr val="BABCBE"/>
              </a:solidFill>
              <a:round/>
              <a:headEnd/>
              <a:tailEnd/>
            </a:ln>
            <a:effectLst/>
          </p:spPr>
          <p:txBody>
            <a:bodyPr/>
            <a:lstStyle/>
            <a:p>
              <a:pPr>
                <a:defRPr/>
              </a:pPr>
              <a:endParaRPr lang="en-US">
                <a:latin typeface="Arial" pitchFamily="34" charset="0"/>
                <a:ea typeface="+mn-ea"/>
              </a:endParaRPr>
            </a:p>
          </p:txBody>
        </p:sp>
        <p:sp>
          <p:nvSpPr>
            <p:cNvPr id="20" name="Line 8"/>
            <p:cNvSpPr>
              <a:spLocks noChangeShapeType="1"/>
            </p:cNvSpPr>
            <p:nvPr userDrawn="1"/>
          </p:nvSpPr>
          <p:spPr bwMode="auto">
            <a:xfrm>
              <a:off x="284" y="602"/>
              <a:ext cx="5182" cy="0"/>
            </a:xfrm>
            <a:prstGeom prst="line">
              <a:avLst/>
            </a:prstGeom>
            <a:noFill/>
            <a:ln w="12700">
              <a:solidFill>
                <a:srgbClr val="BABCBE"/>
              </a:solidFill>
              <a:round/>
              <a:headEnd/>
              <a:tailEnd/>
            </a:ln>
            <a:effectLst/>
          </p:spPr>
          <p:txBody>
            <a:bodyPr/>
            <a:lstStyle/>
            <a:p>
              <a:pPr>
                <a:defRPr/>
              </a:pPr>
              <a:endParaRPr lang="en-US">
                <a:latin typeface="Arial" pitchFamily="34" charset="0"/>
                <a:ea typeface="+mn-ea"/>
              </a:endParaRPr>
            </a:p>
          </p:txBody>
        </p:sp>
        <p:sp>
          <p:nvSpPr>
            <p:cNvPr id="21" name="Line 9"/>
            <p:cNvSpPr>
              <a:spLocks noChangeShapeType="1"/>
            </p:cNvSpPr>
            <p:nvPr userDrawn="1"/>
          </p:nvSpPr>
          <p:spPr bwMode="auto">
            <a:xfrm>
              <a:off x="284" y="150"/>
              <a:ext cx="5182" cy="0"/>
            </a:xfrm>
            <a:prstGeom prst="line">
              <a:avLst/>
            </a:prstGeom>
            <a:noFill/>
            <a:ln w="12700">
              <a:solidFill>
                <a:srgbClr val="BABCBE"/>
              </a:solidFill>
              <a:round/>
              <a:headEnd/>
              <a:tailEnd/>
            </a:ln>
            <a:effectLst/>
          </p:spPr>
          <p:txBody>
            <a:bodyPr/>
            <a:lstStyle/>
            <a:p>
              <a:pPr>
                <a:defRPr/>
              </a:pPr>
              <a:endParaRPr lang="en-US">
                <a:latin typeface="Arial" pitchFamily="34" charset="0"/>
                <a:ea typeface="+mn-ea"/>
              </a:endParaRPr>
            </a:p>
          </p:txBody>
        </p:sp>
      </p:grpSp>
      <p:pic>
        <p:nvPicPr>
          <p:cNvPr id="11" name="Picture 10" descr="juniper_black.png"/>
          <p:cNvPicPr>
            <a:picLocks noChangeAspect="1"/>
          </p:cNvPicPr>
          <p:nvPr/>
        </p:nvPicPr>
        <p:blipFill>
          <a:blip r:embed="rId7" cstate="print"/>
          <a:stretch>
            <a:fillRect/>
          </a:stretch>
        </p:blipFill>
        <p:spPr>
          <a:xfrm>
            <a:off x="7563920" y="6316677"/>
            <a:ext cx="1111452" cy="303123"/>
          </a:xfrm>
          <a:prstGeom prst="rect">
            <a:avLst/>
          </a:prstGeom>
        </p:spPr>
      </p:pic>
      <p:sp>
        <p:nvSpPr>
          <p:cNvPr id="14" name="TextBox 13"/>
          <p:cNvSpPr txBox="1"/>
          <p:nvPr/>
        </p:nvSpPr>
        <p:spPr>
          <a:xfrm>
            <a:off x="3117085" y="6241145"/>
            <a:ext cx="2914580" cy="215444"/>
          </a:xfrm>
          <a:prstGeom prst="rect">
            <a:avLst/>
          </a:prstGeom>
          <a:noFill/>
        </p:spPr>
        <p:txBody>
          <a:bodyPr wrap="none" rtlCol="0">
            <a:spAutoFit/>
          </a:bodyPr>
          <a:lstStyle/>
          <a:p>
            <a:pPr marL="0" marR="0" indent="0" algn="ctr" defTabSz="914400" rtl="0" eaLnBrk="1" fontAlgn="base" latinLnBrk="0" hangingPunct="1">
              <a:lnSpc>
                <a:spcPct val="100000"/>
              </a:lnSpc>
              <a:spcBef>
                <a:spcPct val="50000"/>
              </a:spcBef>
              <a:spcAft>
                <a:spcPct val="0"/>
              </a:spcAft>
              <a:buClrTx/>
              <a:buSzTx/>
              <a:buFontTx/>
              <a:buNone/>
              <a:tabLst/>
              <a:defRPr/>
            </a:pPr>
            <a:r>
              <a:rPr lang="en-US" sz="800" dirty="0" smtClean="0">
                <a:solidFill>
                  <a:schemeClr val="accent6"/>
                </a:solidFill>
              </a:rPr>
              <a:t>Copyright </a:t>
            </a:r>
            <a:r>
              <a:rPr lang="en-US" sz="800" kern="1200" dirty="0" smtClean="0">
                <a:solidFill>
                  <a:schemeClr val="accent6"/>
                </a:solidFill>
                <a:latin typeface="Arial" charset="0"/>
                <a:ea typeface="ＭＳ Ｐゴシック" charset="-128"/>
                <a:cs typeface="+mn-cs"/>
              </a:rPr>
              <a:t>©</a:t>
            </a:r>
            <a:r>
              <a:rPr lang="en-US" sz="800" kern="1200" baseline="0" dirty="0" smtClean="0">
                <a:solidFill>
                  <a:schemeClr val="accent6"/>
                </a:solidFill>
                <a:latin typeface="Arial" charset="0"/>
                <a:ea typeface="ＭＳ Ｐゴシック" charset="-128"/>
                <a:cs typeface="+mn-cs"/>
              </a:rPr>
              <a:t> 2010 Juniper Networks, Inc.     www.juniper.net</a:t>
            </a:r>
            <a:endParaRPr lang="en-US" sz="800" dirty="0">
              <a:solidFill>
                <a:schemeClr val="accent6"/>
              </a:solidFill>
            </a:endParaRPr>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Lst>
  <p:txStyles>
    <p:titleStyle>
      <a:lvl1pPr algn="l" defTabSz="457200" rtl="0" eaLnBrk="1" fontAlgn="base" latinLnBrk="0" hangingPunct="1">
        <a:lnSpc>
          <a:spcPct val="90000"/>
        </a:lnSpc>
        <a:spcBef>
          <a:spcPct val="0"/>
        </a:spcBef>
        <a:spcAft>
          <a:spcPct val="20000"/>
        </a:spcAft>
        <a:buNone/>
        <a:defRPr lang="en-US" sz="2400" b="1" kern="1200" cap="all" baseline="0" dirty="0" smtClean="0">
          <a:solidFill>
            <a:srgbClr val="292929"/>
          </a:solidFill>
          <a:latin typeface="Arial" pitchFamily="34" charset="0"/>
          <a:ea typeface="+mj-ea"/>
          <a:cs typeface="+mj-cs"/>
        </a:defRPr>
      </a:lvl1pPr>
    </p:titleStyle>
    <p:bodyStyle>
      <a:lvl1pPr marL="112713" indent="-112713" algn="l" defTabSz="914400" rtl="0" eaLnBrk="1" latinLnBrk="0" hangingPunct="1">
        <a:spcBef>
          <a:spcPts val="800"/>
        </a:spcBef>
        <a:spcAft>
          <a:spcPts val="400"/>
        </a:spcAft>
        <a:buClr>
          <a:schemeClr val="tx1"/>
        </a:buClr>
        <a:buSzPct val="25000"/>
        <a:buFont typeface="Arial" pitchFamily="34" charset="0"/>
        <a:buChar char=" "/>
        <a:defRPr lang="en-US" sz="2200" kern="1200" baseline="0" dirty="0" smtClean="0">
          <a:solidFill>
            <a:schemeClr val="tx1"/>
          </a:solidFill>
          <a:latin typeface="Arial" pitchFamily="34" charset="0"/>
          <a:ea typeface="+mn-ea"/>
          <a:cs typeface="+mn-cs"/>
        </a:defRPr>
      </a:lvl1pPr>
      <a:lvl2pPr marL="569913" indent="-225425" algn="l" defTabSz="914400" rtl="0" eaLnBrk="1" latinLnBrk="0" hangingPunct="1">
        <a:spcBef>
          <a:spcPts val="0"/>
        </a:spcBef>
        <a:spcAft>
          <a:spcPts val="500"/>
        </a:spcAft>
        <a:buClr>
          <a:schemeClr val="tx1"/>
        </a:buClr>
        <a:buSzPct val="90000"/>
        <a:buFont typeface="Wingdings" pitchFamily="2" charset="2"/>
        <a:buChar char="§"/>
        <a:defRPr lang="en-US" sz="2000" kern="1200" baseline="0" dirty="0" smtClean="0">
          <a:solidFill>
            <a:schemeClr val="tx1"/>
          </a:solidFill>
          <a:latin typeface="Arial" pitchFamily="34" charset="0"/>
          <a:ea typeface="+mn-ea"/>
          <a:cs typeface="+mn-cs"/>
        </a:defRPr>
      </a:lvl2pPr>
      <a:lvl3pPr marL="854075" indent="-223838" algn="l" defTabSz="914400" rtl="0" eaLnBrk="1" latinLnBrk="0" hangingPunct="1">
        <a:spcBef>
          <a:spcPts val="0"/>
        </a:spcBef>
        <a:spcAft>
          <a:spcPts val="500"/>
        </a:spcAft>
        <a:buClr>
          <a:schemeClr val="tx1"/>
        </a:buClr>
        <a:buSzPct val="96000"/>
        <a:buFont typeface="Wingdings" pitchFamily="2" charset="2"/>
        <a:buChar char="§"/>
        <a:defRPr lang="en-US" sz="1800" kern="1200" baseline="0" dirty="0" smtClean="0">
          <a:solidFill>
            <a:schemeClr val="tx1"/>
          </a:solidFill>
          <a:latin typeface="Arial" pitchFamily="34" charset="0"/>
          <a:ea typeface="+mn-ea"/>
          <a:cs typeface="+mn-cs"/>
        </a:defRPr>
      </a:lvl3pPr>
      <a:lvl4pPr marL="1147763" indent="-233363" algn="l" defTabSz="914400" rtl="0" eaLnBrk="1" latinLnBrk="0" hangingPunct="1">
        <a:spcBef>
          <a:spcPts val="0"/>
        </a:spcBef>
        <a:spcAft>
          <a:spcPts val="500"/>
        </a:spcAft>
        <a:buClr>
          <a:schemeClr val="tx1"/>
        </a:buClr>
        <a:buFont typeface="Arial" pitchFamily="34" charset="0"/>
        <a:buChar char="–"/>
        <a:defRPr lang="en-US" sz="1600" kern="1200" baseline="0" dirty="0" smtClean="0">
          <a:solidFill>
            <a:schemeClr val="tx1"/>
          </a:solidFill>
          <a:latin typeface="Arial" pitchFamily="34" charset="0"/>
          <a:ea typeface="+mn-ea"/>
          <a:cs typeface="+mn-cs"/>
        </a:defRPr>
      </a:lvl4pPr>
      <a:lvl5pPr marL="1431925" indent="-173038" algn="l" defTabSz="914400" rtl="0" eaLnBrk="1" latinLnBrk="0" hangingPunct="1">
        <a:spcBef>
          <a:spcPts val="0"/>
        </a:spcBef>
        <a:spcAft>
          <a:spcPts val="500"/>
        </a:spcAft>
        <a:buClr>
          <a:schemeClr val="tx1"/>
        </a:buClr>
        <a:buFont typeface="Arial" pitchFamily="34" charset="0"/>
        <a:buChar char="-"/>
        <a:defRPr lang="en-US" sz="1600" kern="1200" baseline="0" dirty="0" smtClean="0">
          <a:solidFill>
            <a:schemeClr val="tx1"/>
          </a:solidFill>
          <a:latin typeface="Arial"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sp>
        <p:nvSpPr>
          <p:cNvPr id="739330" name="Title Placeholder 1"/>
          <p:cNvSpPr>
            <a:spLocks noGrp="1"/>
          </p:cNvSpPr>
          <p:nvPr>
            <p:ph type="title"/>
          </p:nvPr>
        </p:nvSpPr>
        <p:spPr bwMode="auto">
          <a:xfrm>
            <a:off x="476251" y="255588"/>
            <a:ext cx="8220075" cy="741362"/>
          </a:xfrm>
          <a:prstGeom prst="rect">
            <a:avLst/>
          </a:prstGeom>
          <a:noFill/>
          <a:ln w="9525" algn="ctr">
            <a:noFill/>
            <a:miter lim="800000"/>
            <a:headEnd/>
            <a:tailEnd/>
          </a:ln>
        </p:spPr>
        <p:txBody>
          <a:bodyPr vert="horz" wrap="square" lIns="0" tIns="45720" rIns="91440" bIns="45720" numCol="1" anchor="b" anchorCtr="0" compatLnSpc="1">
            <a:prstTxWarp prst="textNoShape">
              <a:avLst/>
            </a:prstTxWarp>
          </a:bodyPr>
          <a:lstStyle/>
          <a:p>
            <a:pPr lvl="0"/>
            <a:r>
              <a:rPr lang="en-US" smtClean="0"/>
              <a:t>Click to edit </a:t>
            </a:r>
            <a:br>
              <a:rPr lang="en-US" smtClean="0"/>
            </a:br>
            <a:r>
              <a:rPr lang="en-US" smtClean="0"/>
              <a:t>Master title style</a:t>
            </a:r>
          </a:p>
        </p:txBody>
      </p:sp>
      <p:sp>
        <p:nvSpPr>
          <p:cNvPr id="739331" name="Text Placeholder 2"/>
          <p:cNvSpPr>
            <a:spLocks noGrp="1"/>
          </p:cNvSpPr>
          <p:nvPr>
            <p:ph type="body" idx="1"/>
          </p:nvPr>
        </p:nvSpPr>
        <p:spPr bwMode="auto">
          <a:xfrm>
            <a:off x="455614" y="1133477"/>
            <a:ext cx="8226425" cy="4773613"/>
          </a:xfrm>
          <a:prstGeom prst="rect">
            <a:avLst/>
          </a:prstGeom>
          <a:noFill/>
          <a:ln w="9525">
            <a:noFill/>
            <a:miter lim="800000"/>
            <a:headEnd/>
            <a:tailEnd/>
          </a:ln>
        </p:spPr>
        <p:txBody>
          <a:bodyPr vert="horz" wrap="square" lIns="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6" name="Rectangle 26"/>
          <p:cNvSpPr>
            <a:spLocks noChangeArrowheads="1"/>
          </p:cNvSpPr>
          <p:nvPr/>
        </p:nvSpPr>
        <p:spPr bwMode="black">
          <a:xfrm>
            <a:off x="471489" y="6229350"/>
            <a:ext cx="530225" cy="198438"/>
          </a:xfrm>
          <a:prstGeom prst="rect">
            <a:avLst/>
          </a:prstGeom>
          <a:noFill/>
          <a:ln w="9525" algn="ctr">
            <a:noFill/>
            <a:miter lim="800000"/>
            <a:headEnd/>
            <a:tailEnd/>
          </a:ln>
        </p:spPr>
        <p:txBody>
          <a:bodyPr wrap="none" lIns="0" tIns="0" rIns="0" bIns="0" anchor="b"/>
          <a:lstStyle/>
          <a:p>
            <a:pPr eaLnBrk="0" hangingPunct="0">
              <a:tabLst>
                <a:tab pos="461963" algn="l"/>
                <a:tab pos="4572000" algn="ctr"/>
                <a:tab pos="8461375" algn="r"/>
                <a:tab pos="8855075" algn="r"/>
              </a:tabLst>
              <a:defRPr/>
            </a:pPr>
            <a:fld id="{0A7EA858-09DD-42E3-B691-34BC4C04F50E}" type="slidenum">
              <a:rPr lang="en-US" sz="1000" b="0">
                <a:solidFill>
                  <a:srgbClr val="808080"/>
                </a:solidFill>
                <a:latin typeface="Arial" pitchFamily="34" charset="0"/>
                <a:ea typeface="MS PGothic" pitchFamily="34" charset="-128"/>
              </a:rPr>
              <a:pPr eaLnBrk="0" hangingPunct="0">
                <a:tabLst>
                  <a:tab pos="461963" algn="l"/>
                  <a:tab pos="4572000" algn="ctr"/>
                  <a:tab pos="8461375" algn="r"/>
                  <a:tab pos="8855075" algn="r"/>
                </a:tabLst>
                <a:defRPr/>
              </a:pPr>
              <a:t>‹#›</a:t>
            </a:fld>
            <a:endParaRPr lang="en-US" sz="1000" b="0" dirty="0">
              <a:solidFill>
                <a:srgbClr val="808080"/>
              </a:solidFill>
              <a:latin typeface="Arial" pitchFamily="34" charset="0"/>
              <a:ea typeface="MS PGothic" pitchFamily="34" charset="-128"/>
            </a:endParaRPr>
          </a:p>
        </p:txBody>
      </p:sp>
      <p:grpSp>
        <p:nvGrpSpPr>
          <p:cNvPr id="2" name="Group 6"/>
          <p:cNvGrpSpPr>
            <a:grpSpLocks/>
          </p:cNvGrpSpPr>
          <p:nvPr/>
        </p:nvGrpSpPr>
        <p:grpSpPr bwMode="auto">
          <a:xfrm>
            <a:off x="450851" y="238125"/>
            <a:ext cx="8240713" cy="5994400"/>
            <a:chOff x="284" y="150"/>
            <a:chExt cx="5182" cy="3776"/>
          </a:xfrm>
        </p:grpSpPr>
        <p:sp>
          <p:nvSpPr>
            <p:cNvPr id="19" name="Line 7"/>
            <p:cNvSpPr>
              <a:spLocks noChangeShapeType="1"/>
            </p:cNvSpPr>
            <p:nvPr userDrawn="1"/>
          </p:nvSpPr>
          <p:spPr bwMode="auto">
            <a:xfrm>
              <a:off x="284" y="3926"/>
              <a:ext cx="5182" cy="0"/>
            </a:xfrm>
            <a:prstGeom prst="line">
              <a:avLst/>
            </a:prstGeom>
            <a:noFill/>
            <a:ln w="12700">
              <a:solidFill>
                <a:srgbClr val="BABCBE"/>
              </a:solidFill>
              <a:round/>
              <a:headEnd/>
              <a:tailEnd/>
            </a:ln>
            <a:effectLst/>
          </p:spPr>
          <p:txBody>
            <a:bodyPr/>
            <a:lstStyle/>
            <a:p>
              <a:pPr fontAlgn="auto">
                <a:spcBef>
                  <a:spcPts val="0"/>
                </a:spcBef>
                <a:spcAft>
                  <a:spcPts val="0"/>
                </a:spcAft>
                <a:defRPr/>
              </a:pPr>
              <a:endParaRPr lang="en-US" sz="1800" b="0" dirty="0">
                <a:latin typeface="Arial" pitchFamily="34" charset="0"/>
                <a:ea typeface="+mn-ea"/>
              </a:endParaRPr>
            </a:p>
          </p:txBody>
        </p:sp>
        <p:sp>
          <p:nvSpPr>
            <p:cNvPr id="20" name="Line 8"/>
            <p:cNvSpPr>
              <a:spLocks noChangeShapeType="1"/>
            </p:cNvSpPr>
            <p:nvPr userDrawn="1"/>
          </p:nvSpPr>
          <p:spPr bwMode="auto">
            <a:xfrm>
              <a:off x="284" y="602"/>
              <a:ext cx="5182" cy="0"/>
            </a:xfrm>
            <a:prstGeom prst="line">
              <a:avLst/>
            </a:prstGeom>
            <a:noFill/>
            <a:ln w="12700">
              <a:solidFill>
                <a:srgbClr val="BABCBE"/>
              </a:solidFill>
              <a:round/>
              <a:headEnd/>
              <a:tailEnd/>
            </a:ln>
            <a:effectLst/>
          </p:spPr>
          <p:txBody>
            <a:bodyPr/>
            <a:lstStyle/>
            <a:p>
              <a:pPr fontAlgn="auto">
                <a:spcBef>
                  <a:spcPts val="0"/>
                </a:spcBef>
                <a:spcAft>
                  <a:spcPts val="0"/>
                </a:spcAft>
                <a:defRPr/>
              </a:pPr>
              <a:endParaRPr lang="en-US" sz="1800" b="0" dirty="0">
                <a:latin typeface="Arial" pitchFamily="34" charset="0"/>
                <a:ea typeface="+mn-ea"/>
              </a:endParaRPr>
            </a:p>
          </p:txBody>
        </p:sp>
        <p:sp>
          <p:nvSpPr>
            <p:cNvPr id="21" name="Line 9"/>
            <p:cNvSpPr>
              <a:spLocks noChangeShapeType="1"/>
            </p:cNvSpPr>
            <p:nvPr userDrawn="1"/>
          </p:nvSpPr>
          <p:spPr bwMode="auto">
            <a:xfrm>
              <a:off x="284" y="150"/>
              <a:ext cx="5182" cy="0"/>
            </a:xfrm>
            <a:prstGeom prst="line">
              <a:avLst/>
            </a:prstGeom>
            <a:noFill/>
            <a:ln w="12700">
              <a:solidFill>
                <a:srgbClr val="BABCBE"/>
              </a:solidFill>
              <a:round/>
              <a:headEnd/>
              <a:tailEnd/>
            </a:ln>
            <a:effectLst/>
          </p:spPr>
          <p:txBody>
            <a:bodyPr/>
            <a:lstStyle/>
            <a:p>
              <a:pPr fontAlgn="auto">
                <a:spcBef>
                  <a:spcPts val="0"/>
                </a:spcBef>
                <a:spcAft>
                  <a:spcPts val="0"/>
                </a:spcAft>
                <a:defRPr/>
              </a:pPr>
              <a:endParaRPr lang="en-US" sz="1800" b="0" dirty="0">
                <a:latin typeface="Arial" pitchFamily="34" charset="0"/>
                <a:ea typeface="+mn-ea"/>
              </a:endParaRPr>
            </a:p>
          </p:txBody>
        </p:sp>
      </p:grpSp>
      <p:pic>
        <p:nvPicPr>
          <p:cNvPr id="739334" name="Picture 10" descr="juniper_black.png"/>
          <p:cNvPicPr>
            <a:picLocks noChangeAspect="1"/>
          </p:cNvPicPr>
          <p:nvPr/>
        </p:nvPicPr>
        <p:blipFill>
          <a:blip r:embed="rId16" cstate="print"/>
          <a:srcRect/>
          <a:stretch>
            <a:fillRect/>
          </a:stretch>
        </p:blipFill>
        <p:spPr bwMode="auto">
          <a:xfrm>
            <a:off x="7564438" y="6316663"/>
            <a:ext cx="1111250" cy="303212"/>
          </a:xfrm>
          <a:prstGeom prst="rect">
            <a:avLst/>
          </a:prstGeom>
          <a:noFill/>
          <a:ln w="9525">
            <a:noFill/>
            <a:miter lim="800000"/>
            <a:headEnd/>
            <a:tailEnd/>
          </a:ln>
        </p:spPr>
      </p:pic>
      <p:sp>
        <p:nvSpPr>
          <p:cNvPr id="11" name="TextBox 10"/>
          <p:cNvSpPr txBox="1"/>
          <p:nvPr/>
        </p:nvSpPr>
        <p:spPr>
          <a:xfrm>
            <a:off x="1893889" y="6240463"/>
            <a:ext cx="5418471" cy="215444"/>
          </a:xfrm>
          <a:prstGeom prst="rect">
            <a:avLst/>
          </a:prstGeom>
          <a:noFill/>
        </p:spPr>
        <p:txBody>
          <a:bodyPr wrap="none">
            <a:spAutoFit/>
          </a:bodyPr>
          <a:lstStyle/>
          <a:p>
            <a:pPr>
              <a:defRPr/>
            </a:pPr>
            <a:r>
              <a:rPr lang="en-US" sz="800" b="0" dirty="0">
                <a:solidFill>
                  <a:srgbClr val="808080"/>
                </a:solidFill>
                <a:latin typeface="Arial" pitchFamily="34" charset="0"/>
              </a:rPr>
              <a:t>Copyright © 2011 Juniper Networks, Inc.	Restricted Confidential. For Internal Distribution Only. </a:t>
            </a:r>
          </a:p>
        </p:txBody>
      </p:sp>
    </p:spTree>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Lst>
  <p:txStyles>
    <p:titleStyle>
      <a:lvl1pPr algn="l" defTabSz="457200" rtl="0" eaLnBrk="0" fontAlgn="base" hangingPunct="0">
        <a:lnSpc>
          <a:spcPct val="90000"/>
        </a:lnSpc>
        <a:spcBef>
          <a:spcPct val="0"/>
        </a:spcBef>
        <a:spcAft>
          <a:spcPct val="20000"/>
        </a:spcAft>
        <a:defRPr sz="2400" b="1">
          <a:solidFill>
            <a:srgbClr val="292929"/>
          </a:solidFill>
          <a:latin typeface="+mj-lt"/>
          <a:ea typeface="+mj-ea"/>
          <a:cs typeface="+mj-cs"/>
        </a:defRPr>
      </a:lvl1pPr>
      <a:lvl2pPr algn="l" defTabSz="457200" rtl="0" eaLnBrk="0" fontAlgn="base" hangingPunct="0">
        <a:lnSpc>
          <a:spcPct val="90000"/>
        </a:lnSpc>
        <a:spcBef>
          <a:spcPct val="0"/>
        </a:spcBef>
        <a:spcAft>
          <a:spcPct val="20000"/>
        </a:spcAft>
        <a:defRPr sz="2400" b="1">
          <a:solidFill>
            <a:srgbClr val="292929"/>
          </a:solidFill>
          <a:latin typeface="Arial" charset="0"/>
          <a:cs typeface="Arial" charset="0"/>
        </a:defRPr>
      </a:lvl2pPr>
      <a:lvl3pPr algn="l" defTabSz="457200" rtl="0" eaLnBrk="0" fontAlgn="base" hangingPunct="0">
        <a:lnSpc>
          <a:spcPct val="90000"/>
        </a:lnSpc>
        <a:spcBef>
          <a:spcPct val="0"/>
        </a:spcBef>
        <a:spcAft>
          <a:spcPct val="20000"/>
        </a:spcAft>
        <a:defRPr sz="2400" b="1">
          <a:solidFill>
            <a:srgbClr val="292929"/>
          </a:solidFill>
          <a:latin typeface="Arial" charset="0"/>
          <a:cs typeface="Arial" charset="0"/>
        </a:defRPr>
      </a:lvl3pPr>
      <a:lvl4pPr algn="l" defTabSz="457200" rtl="0" eaLnBrk="0" fontAlgn="base" hangingPunct="0">
        <a:lnSpc>
          <a:spcPct val="90000"/>
        </a:lnSpc>
        <a:spcBef>
          <a:spcPct val="0"/>
        </a:spcBef>
        <a:spcAft>
          <a:spcPct val="20000"/>
        </a:spcAft>
        <a:defRPr sz="2400" b="1">
          <a:solidFill>
            <a:srgbClr val="292929"/>
          </a:solidFill>
          <a:latin typeface="Arial" charset="0"/>
          <a:cs typeface="Arial" charset="0"/>
        </a:defRPr>
      </a:lvl4pPr>
      <a:lvl5pPr algn="l" defTabSz="457200" rtl="0" eaLnBrk="0" fontAlgn="base" hangingPunct="0">
        <a:lnSpc>
          <a:spcPct val="90000"/>
        </a:lnSpc>
        <a:spcBef>
          <a:spcPct val="0"/>
        </a:spcBef>
        <a:spcAft>
          <a:spcPct val="20000"/>
        </a:spcAft>
        <a:defRPr sz="2400" b="1">
          <a:solidFill>
            <a:srgbClr val="292929"/>
          </a:solidFill>
          <a:latin typeface="Arial" charset="0"/>
          <a:cs typeface="Arial" charset="0"/>
        </a:defRPr>
      </a:lvl5pPr>
      <a:lvl6pPr marL="457200" algn="l" defTabSz="457200" rtl="0" fontAlgn="base">
        <a:lnSpc>
          <a:spcPct val="90000"/>
        </a:lnSpc>
        <a:spcBef>
          <a:spcPct val="0"/>
        </a:spcBef>
        <a:spcAft>
          <a:spcPct val="20000"/>
        </a:spcAft>
        <a:defRPr sz="2400" b="1">
          <a:solidFill>
            <a:srgbClr val="292929"/>
          </a:solidFill>
          <a:latin typeface="Arial" charset="0"/>
          <a:cs typeface="Arial" charset="0"/>
        </a:defRPr>
      </a:lvl6pPr>
      <a:lvl7pPr marL="914400" algn="l" defTabSz="457200" rtl="0" fontAlgn="base">
        <a:lnSpc>
          <a:spcPct val="90000"/>
        </a:lnSpc>
        <a:spcBef>
          <a:spcPct val="0"/>
        </a:spcBef>
        <a:spcAft>
          <a:spcPct val="20000"/>
        </a:spcAft>
        <a:defRPr sz="2400" b="1">
          <a:solidFill>
            <a:srgbClr val="292929"/>
          </a:solidFill>
          <a:latin typeface="Arial" charset="0"/>
          <a:cs typeface="Arial" charset="0"/>
        </a:defRPr>
      </a:lvl7pPr>
      <a:lvl8pPr marL="1371600" algn="l" defTabSz="457200" rtl="0" fontAlgn="base">
        <a:lnSpc>
          <a:spcPct val="90000"/>
        </a:lnSpc>
        <a:spcBef>
          <a:spcPct val="0"/>
        </a:spcBef>
        <a:spcAft>
          <a:spcPct val="20000"/>
        </a:spcAft>
        <a:defRPr sz="2400" b="1">
          <a:solidFill>
            <a:srgbClr val="292929"/>
          </a:solidFill>
          <a:latin typeface="Arial" charset="0"/>
          <a:cs typeface="Arial" charset="0"/>
        </a:defRPr>
      </a:lvl8pPr>
      <a:lvl9pPr marL="1828800" algn="l" defTabSz="457200" rtl="0" fontAlgn="base">
        <a:lnSpc>
          <a:spcPct val="90000"/>
        </a:lnSpc>
        <a:spcBef>
          <a:spcPct val="0"/>
        </a:spcBef>
        <a:spcAft>
          <a:spcPct val="20000"/>
        </a:spcAft>
        <a:defRPr sz="2400" b="1">
          <a:solidFill>
            <a:srgbClr val="292929"/>
          </a:solidFill>
          <a:latin typeface="Arial" charset="0"/>
          <a:cs typeface="Arial" charset="0"/>
        </a:defRPr>
      </a:lvl9pPr>
    </p:titleStyle>
    <p:bodyStyle>
      <a:lvl1pPr marL="228600" indent="-228600" algn="l" rtl="0" eaLnBrk="0" fontAlgn="base" hangingPunct="0">
        <a:spcBef>
          <a:spcPts val="800"/>
        </a:spcBef>
        <a:spcAft>
          <a:spcPts val="400"/>
        </a:spcAft>
        <a:buClr>
          <a:schemeClr val="tx1"/>
        </a:buClr>
        <a:buFont typeface="Wingdings" pitchFamily="2" charset="2"/>
        <a:buChar char="§"/>
        <a:defRPr sz="2200">
          <a:solidFill>
            <a:schemeClr val="tx1"/>
          </a:solidFill>
          <a:latin typeface="+mn-lt"/>
          <a:ea typeface="+mn-ea"/>
          <a:cs typeface="+mn-cs"/>
        </a:defRPr>
      </a:lvl1pPr>
      <a:lvl2pPr marL="568325" indent="-225425" algn="l" rtl="0" eaLnBrk="0" fontAlgn="base" hangingPunct="0">
        <a:spcBef>
          <a:spcPct val="0"/>
        </a:spcBef>
        <a:spcAft>
          <a:spcPts val="500"/>
        </a:spcAft>
        <a:buClr>
          <a:schemeClr val="tx1"/>
        </a:buClr>
        <a:buSzPct val="90000"/>
        <a:buFont typeface="Arial" charset="0"/>
        <a:buChar char="–"/>
        <a:defRPr sz="2000">
          <a:solidFill>
            <a:schemeClr val="tx1"/>
          </a:solidFill>
          <a:latin typeface="+mn-lt"/>
          <a:cs typeface="+mn-cs"/>
        </a:defRPr>
      </a:lvl2pPr>
      <a:lvl3pPr marL="906463" indent="-223838" algn="l" rtl="0" eaLnBrk="0" fontAlgn="base" hangingPunct="0">
        <a:spcBef>
          <a:spcPct val="0"/>
        </a:spcBef>
        <a:spcAft>
          <a:spcPts val="500"/>
        </a:spcAft>
        <a:buClr>
          <a:schemeClr val="tx1"/>
        </a:buClr>
        <a:buSzPct val="96000"/>
        <a:buChar char="o"/>
        <a:defRPr>
          <a:solidFill>
            <a:schemeClr val="tx1"/>
          </a:solidFill>
          <a:latin typeface="+mn-lt"/>
          <a:cs typeface="+mn-cs"/>
        </a:defRPr>
      </a:lvl3pPr>
      <a:lvl4pPr marL="1254125" indent="-233363" algn="l" rtl="0" eaLnBrk="0" fontAlgn="base" hangingPunct="0">
        <a:spcBef>
          <a:spcPct val="0"/>
        </a:spcBef>
        <a:spcAft>
          <a:spcPts val="500"/>
        </a:spcAft>
        <a:buClr>
          <a:schemeClr val="tx1"/>
        </a:buClr>
        <a:buFont typeface="Wingdings" pitchFamily="2" charset="2"/>
        <a:buChar char="Ø"/>
        <a:defRPr sz="1600">
          <a:solidFill>
            <a:schemeClr val="tx1"/>
          </a:solidFill>
          <a:latin typeface="+mn-lt"/>
          <a:cs typeface="+mn-cs"/>
        </a:defRPr>
      </a:lvl4pPr>
      <a:lvl5pPr marL="1600200" indent="-231775" algn="l" rtl="0" eaLnBrk="0" fontAlgn="base" hangingPunct="0">
        <a:spcBef>
          <a:spcPct val="0"/>
        </a:spcBef>
        <a:spcAft>
          <a:spcPts val="500"/>
        </a:spcAft>
        <a:buClr>
          <a:schemeClr val="tx1"/>
        </a:buClr>
        <a:buFont typeface="Wingdings" pitchFamily="2" charset="2"/>
        <a:buChar char="v"/>
        <a:defRPr sz="1600">
          <a:solidFill>
            <a:schemeClr val="tx1"/>
          </a:solidFill>
          <a:latin typeface="+mn-lt"/>
          <a:cs typeface="+mn-cs"/>
        </a:defRPr>
      </a:lvl5pPr>
      <a:lvl6pPr marL="1889125" indent="-173038" algn="l" rtl="0" fontAlgn="base">
        <a:spcBef>
          <a:spcPct val="0"/>
        </a:spcBef>
        <a:spcAft>
          <a:spcPts val="500"/>
        </a:spcAft>
        <a:buClr>
          <a:schemeClr val="tx1"/>
        </a:buClr>
        <a:buFont typeface="Arial" charset="0"/>
        <a:buChar char="-"/>
        <a:defRPr sz="1600">
          <a:solidFill>
            <a:schemeClr val="tx1"/>
          </a:solidFill>
          <a:latin typeface="+mn-lt"/>
          <a:cs typeface="+mn-cs"/>
        </a:defRPr>
      </a:lvl6pPr>
      <a:lvl7pPr marL="2346325" indent="-173038" algn="l" rtl="0" fontAlgn="base">
        <a:spcBef>
          <a:spcPct val="0"/>
        </a:spcBef>
        <a:spcAft>
          <a:spcPts val="500"/>
        </a:spcAft>
        <a:buClr>
          <a:schemeClr val="tx1"/>
        </a:buClr>
        <a:buFont typeface="Arial" charset="0"/>
        <a:buChar char="-"/>
        <a:defRPr sz="1600">
          <a:solidFill>
            <a:schemeClr val="tx1"/>
          </a:solidFill>
          <a:latin typeface="+mn-lt"/>
          <a:cs typeface="+mn-cs"/>
        </a:defRPr>
      </a:lvl7pPr>
      <a:lvl8pPr marL="2803525" indent="-173038" algn="l" rtl="0" fontAlgn="base">
        <a:spcBef>
          <a:spcPct val="0"/>
        </a:spcBef>
        <a:spcAft>
          <a:spcPts val="500"/>
        </a:spcAft>
        <a:buClr>
          <a:schemeClr val="tx1"/>
        </a:buClr>
        <a:buFont typeface="Arial" charset="0"/>
        <a:buChar char="-"/>
        <a:defRPr sz="1600">
          <a:solidFill>
            <a:schemeClr val="tx1"/>
          </a:solidFill>
          <a:latin typeface="+mn-lt"/>
          <a:cs typeface="+mn-cs"/>
        </a:defRPr>
      </a:lvl8pPr>
      <a:lvl9pPr marL="3260725" indent="-173038" algn="l" rtl="0" fontAlgn="base">
        <a:spcBef>
          <a:spcPct val="0"/>
        </a:spcBef>
        <a:spcAft>
          <a:spcPts val="500"/>
        </a:spcAft>
        <a:buClr>
          <a:schemeClr val="tx1"/>
        </a:buClr>
        <a:buFont typeface="Arial" charset="0"/>
        <a:buChar char="-"/>
        <a:defRPr sz="16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6251" y="255588"/>
            <a:ext cx="8220075" cy="741362"/>
          </a:xfrm>
          <a:prstGeom prst="rect">
            <a:avLst/>
          </a:prstGeom>
          <a:noFill/>
          <a:ln w="9525" algn="ctr">
            <a:noFill/>
            <a:miter lim="800000"/>
            <a:headEnd/>
            <a:tailEnd/>
          </a:ln>
        </p:spPr>
        <p:txBody>
          <a:bodyPr vert="horz" wrap="square" lIns="0" tIns="45720" rIns="91440" bIns="45720" numCol="1" anchor="b" anchorCtr="0" compatLnSpc="1">
            <a:prstTxWarp prst="textNoShape">
              <a:avLst/>
            </a:prstTxWarp>
          </a:bodyPr>
          <a:lstStyle/>
          <a:p>
            <a:pPr lvl="0"/>
            <a:r>
              <a:rPr lang="en-US" dirty="0" smtClean="0"/>
              <a:t>Click to edit </a:t>
            </a:r>
            <a:br>
              <a:rPr lang="en-US" dirty="0" smtClean="0"/>
            </a:br>
            <a:r>
              <a:rPr lang="en-US" dirty="0" smtClean="0"/>
              <a:t>Master title style</a:t>
            </a:r>
            <a:endParaRPr lang="en-US" dirty="0"/>
          </a:p>
        </p:txBody>
      </p:sp>
      <p:sp>
        <p:nvSpPr>
          <p:cNvPr id="1027" name="Text Placeholder 2"/>
          <p:cNvSpPr>
            <a:spLocks noGrp="1"/>
          </p:cNvSpPr>
          <p:nvPr>
            <p:ph type="body" idx="1"/>
          </p:nvPr>
        </p:nvSpPr>
        <p:spPr bwMode="auto">
          <a:xfrm>
            <a:off x="368300" y="1133477"/>
            <a:ext cx="8220075" cy="4773613"/>
          </a:xfrm>
          <a:prstGeom prst="rect">
            <a:avLst/>
          </a:prstGeom>
          <a:noFill/>
          <a:ln w="9525">
            <a:noFill/>
            <a:miter lim="800000"/>
            <a:headEnd/>
            <a:tailEnd/>
          </a:ln>
        </p:spPr>
        <p:txBody>
          <a:bodyPr vert="horz" wrap="square" lIns="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6" name="Rectangle 26"/>
          <p:cNvSpPr>
            <a:spLocks noChangeArrowheads="1"/>
          </p:cNvSpPr>
          <p:nvPr/>
        </p:nvSpPr>
        <p:spPr bwMode="black">
          <a:xfrm>
            <a:off x="471489" y="6229350"/>
            <a:ext cx="530225" cy="198438"/>
          </a:xfrm>
          <a:prstGeom prst="rect">
            <a:avLst/>
          </a:prstGeom>
          <a:noFill/>
          <a:ln w="9525" algn="ctr">
            <a:noFill/>
            <a:miter lim="800000"/>
            <a:headEnd/>
            <a:tailEnd/>
          </a:ln>
        </p:spPr>
        <p:txBody>
          <a:bodyPr wrap="none" lIns="0" tIns="0" rIns="0" bIns="0" anchor="b"/>
          <a:lstStyle/>
          <a:p>
            <a:pPr eaLnBrk="0" fontAlgn="auto" hangingPunct="0">
              <a:spcAft>
                <a:spcPts val="0"/>
              </a:spcAft>
              <a:tabLst>
                <a:tab pos="461963" algn="l"/>
                <a:tab pos="4572000" algn="ctr"/>
                <a:tab pos="8461375" algn="r"/>
                <a:tab pos="8855075" algn="r"/>
              </a:tabLst>
              <a:defRPr/>
            </a:pPr>
            <a:fld id="{3F0E6FD8-9D9D-4C8D-9D59-84D49B578A7C}" type="slidenum">
              <a:rPr lang="en-US" sz="1000">
                <a:solidFill>
                  <a:srgbClr val="807F83"/>
                </a:solidFill>
                <a:latin typeface="Arial" pitchFamily="34" charset="0"/>
                <a:cs typeface="+mn-cs"/>
              </a:rPr>
              <a:pPr eaLnBrk="0" fontAlgn="auto" hangingPunct="0">
                <a:spcAft>
                  <a:spcPts val="0"/>
                </a:spcAft>
                <a:tabLst>
                  <a:tab pos="461963" algn="l"/>
                  <a:tab pos="4572000" algn="ctr"/>
                  <a:tab pos="8461375" algn="r"/>
                  <a:tab pos="8855075" algn="r"/>
                </a:tabLst>
                <a:defRPr/>
              </a:pPr>
              <a:t>‹#›</a:t>
            </a:fld>
            <a:endParaRPr lang="en-US" sz="1000">
              <a:solidFill>
                <a:srgbClr val="807F83"/>
              </a:solidFill>
              <a:latin typeface="Arial" pitchFamily="34" charset="0"/>
              <a:cs typeface="+mn-cs"/>
            </a:endParaRPr>
          </a:p>
        </p:txBody>
      </p:sp>
      <p:grpSp>
        <p:nvGrpSpPr>
          <p:cNvPr id="3" name="Group 6"/>
          <p:cNvGrpSpPr>
            <a:grpSpLocks/>
          </p:cNvGrpSpPr>
          <p:nvPr/>
        </p:nvGrpSpPr>
        <p:grpSpPr bwMode="auto">
          <a:xfrm>
            <a:off x="450851" y="238125"/>
            <a:ext cx="8240713" cy="5994400"/>
            <a:chOff x="284" y="150"/>
            <a:chExt cx="5182" cy="3776"/>
          </a:xfrm>
        </p:grpSpPr>
        <p:sp>
          <p:nvSpPr>
            <p:cNvPr id="19" name="Line 7"/>
            <p:cNvSpPr>
              <a:spLocks noChangeShapeType="1"/>
            </p:cNvSpPr>
            <p:nvPr userDrawn="1"/>
          </p:nvSpPr>
          <p:spPr bwMode="auto">
            <a:xfrm>
              <a:off x="284" y="3926"/>
              <a:ext cx="5182" cy="0"/>
            </a:xfrm>
            <a:prstGeom prst="line">
              <a:avLst/>
            </a:prstGeom>
            <a:noFill/>
            <a:ln w="12700">
              <a:solidFill>
                <a:srgbClr val="BABCBE"/>
              </a:solidFill>
              <a:round/>
              <a:headEnd/>
              <a:tailEnd/>
            </a:ln>
            <a:effectLst/>
          </p:spPr>
          <p:txBody>
            <a:bodyPr/>
            <a:lstStyle/>
            <a:p>
              <a:pPr fontAlgn="auto">
                <a:spcBef>
                  <a:spcPts val="0"/>
                </a:spcBef>
                <a:spcAft>
                  <a:spcPts val="0"/>
                </a:spcAft>
                <a:defRPr/>
              </a:pPr>
              <a:endParaRPr lang="en-US">
                <a:latin typeface="Arial" pitchFamily="34" charset="0"/>
                <a:cs typeface="+mn-cs"/>
              </a:endParaRPr>
            </a:p>
          </p:txBody>
        </p:sp>
        <p:sp>
          <p:nvSpPr>
            <p:cNvPr id="20" name="Line 8"/>
            <p:cNvSpPr>
              <a:spLocks noChangeShapeType="1"/>
            </p:cNvSpPr>
            <p:nvPr userDrawn="1"/>
          </p:nvSpPr>
          <p:spPr bwMode="auto">
            <a:xfrm>
              <a:off x="284" y="602"/>
              <a:ext cx="5182" cy="0"/>
            </a:xfrm>
            <a:prstGeom prst="line">
              <a:avLst/>
            </a:prstGeom>
            <a:noFill/>
            <a:ln w="12700">
              <a:solidFill>
                <a:srgbClr val="BABCBE"/>
              </a:solidFill>
              <a:round/>
              <a:headEnd/>
              <a:tailEnd/>
            </a:ln>
            <a:effectLst/>
          </p:spPr>
          <p:txBody>
            <a:bodyPr/>
            <a:lstStyle/>
            <a:p>
              <a:pPr fontAlgn="auto">
                <a:spcBef>
                  <a:spcPts val="0"/>
                </a:spcBef>
                <a:spcAft>
                  <a:spcPts val="0"/>
                </a:spcAft>
                <a:defRPr/>
              </a:pPr>
              <a:endParaRPr lang="en-US">
                <a:latin typeface="Arial" pitchFamily="34" charset="0"/>
                <a:cs typeface="+mn-cs"/>
              </a:endParaRPr>
            </a:p>
          </p:txBody>
        </p:sp>
        <p:sp>
          <p:nvSpPr>
            <p:cNvPr id="21" name="Line 9"/>
            <p:cNvSpPr>
              <a:spLocks noChangeShapeType="1"/>
            </p:cNvSpPr>
            <p:nvPr userDrawn="1"/>
          </p:nvSpPr>
          <p:spPr bwMode="auto">
            <a:xfrm>
              <a:off x="284" y="150"/>
              <a:ext cx="5182" cy="0"/>
            </a:xfrm>
            <a:prstGeom prst="line">
              <a:avLst/>
            </a:prstGeom>
            <a:noFill/>
            <a:ln w="12700">
              <a:solidFill>
                <a:srgbClr val="BABCBE"/>
              </a:solidFill>
              <a:round/>
              <a:headEnd/>
              <a:tailEnd/>
            </a:ln>
            <a:effectLst/>
          </p:spPr>
          <p:txBody>
            <a:bodyPr/>
            <a:lstStyle/>
            <a:p>
              <a:pPr fontAlgn="auto">
                <a:spcBef>
                  <a:spcPts val="0"/>
                </a:spcBef>
                <a:spcAft>
                  <a:spcPts val="0"/>
                </a:spcAft>
                <a:defRPr/>
              </a:pPr>
              <a:endParaRPr lang="en-US">
                <a:latin typeface="Arial" pitchFamily="34" charset="0"/>
                <a:cs typeface="+mn-cs"/>
              </a:endParaRPr>
            </a:p>
          </p:txBody>
        </p:sp>
      </p:grpSp>
      <p:sp>
        <p:nvSpPr>
          <p:cNvPr id="22" name="TextBox 21"/>
          <p:cNvSpPr txBox="1"/>
          <p:nvPr/>
        </p:nvSpPr>
        <p:spPr>
          <a:xfrm>
            <a:off x="2895601" y="6240463"/>
            <a:ext cx="2972289" cy="215444"/>
          </a:xfrm>
          <a:prstGeom prst="rect">
            <a:avLst/>
          </a:prstGeom>
          <a:noFill/>
        </p:spPr>
        <p:txBody>
          <a:bodyPr wrap="none">
            <a:spAutoFit/>
          </a:bodyPr>
          <a:lstStyle/>
          <a:p>
            <a:pPr>
              <a:spcBef>
                <a:spcPct val="50000"/>
              </a:spcBef>
              <a:defRPr/>
            </a:pPr>
            <a:r>
              <a:rPr lang="en-US" sz="800" dirty="0">
                <a:solidFill>
                  <a:schemeClr val="accent6"/>
                </a:solidFill>
                <a:latin typeface="+mn-lt"/>
                <a:cs typeface="+mn-cs"/>
              </a:rPr>
              <a:t>Copyright </a:t>
            </a:r>
            <a:r>
              <a:rPr lang="en-US" sz="800" dirty="0">
                <a:solidFill>
                  <a:schemeClr val="accent6"/>
                </a:solidFill>
                <a:ea typeface="ＭＳ Ｐゴシック" charset="-128"/>
                <a:cs typeface="+mn-cs"/>
              </a:rPr>
              <a:t>© </a:t>
            </a:r>
            <a:r>
              <a:rPr lang="en-US" sz="800" dirty="0" smtClean="0">
                <a:solidFill>
                  <a:schemeClr val="accent6"/>
                </a:solidFill>
                <a:ea typeface="ＭＳ Ｐゴシック" charset="-128"/>
                <a:cs typeface="+mn-cs"/>
              </a:rPr>
              <a:t>2010 </a:t>
            </a:r>
            <a:r>
              <a:rPr lang="en-US" sz="800" dirty="0">
                <a:solidFill>
                  <a:schemeClr val="accent6"/>
                </a:solidFill>
                <a:ea typeface="ＭＳ Ｐゴシック" charset="-128"/>
                <a:cs typeface="+mn-cs"/>
              </a:rPr>
              <a:t>Juniper Networks, Inc.     www.juniper.net </a:t>
            </a:r>
            <a:r>
              <a:rPr lang="en-US" sz="800" dirty="0">
                <a:solidFill>
                  <a:schemeClr val="accent6"/>
                </a:solidFill>
                <a:latin typeface="+mn-lt"/>
                <a:cs typeface="+mn-cs"/>
              </a:rPr>
              <a:t> </a:t>
            </a:r>
          </a:p>
        </p:txBody>
      </p:sp>
      <p:pic>
        <p:nvPicPr>
          <p:cNvPr id="1031" name="Picture 10" descr="juniper_black.png"/>
          <p:cNvPicPr>
            <a:picLocks noChangeAspect="1"/>
          </p:cNvPicPr>
          <p:nvPr/>
        </p:nvPicPr>
        <p:blipFill>
          <a:blip r:embed="rId7" cstate="print"/>
          <a:srcRect/>
          <a:stretch>
            <a:fillRect/>
          </a:stretch>
        </p:blipFill>
        <p:spPr bwMode="auto">
          <a:xfrm>
            <a:off x="7564438" y="6316663"/>
            <a:ext cx="1111250" cy="30321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Lst>
  <p:transition>
    <p:zoom dir="in"/>
  </p:transition>
  <p:txStyles>
    <p:titleStyle>
      <a:lvl1pPr algn="l" defTabSz="457200" rtl="0" eaLnBrk="0" fontAlgn="base" hangingPunct="0">
        <a:lnSpc>
          <a:spcPct val="90000"/>
        </a:lnSpc>
        <a:spcBef>
          <a:spcPct val="0"/>
        </a:spcBef>
        <a:spcAft>
          <a:spcPct val="20000"/>
        </a:spcAft>
        <a:defRPr lang="en-US" sz="2400" b="1" kern="1200" cap="all" dirty="0">
          <a:solidFill>
            <a:srgbClr val="292929"/>
          </a:solidFill>
          <a:latin typeface="Arial" pitchFamily="34" charset="0"/>
          <a:ea typeface="+mj-ea"/>
          <a:cs typeface="+mj-cs"/>
        </a:defRPr>
      </a:lvl1pPr>
      <a:lvl2pPr algn="l" defTabSz="457200" rtl="0" eaLnBrk="0" fontAlgn="base" hangingPunct="0">
        <a:lnSpc>
          <a:spcPct val="90000"/>
        </a:lnSpc>
        <a:spcBef>
          <a:spcPct val="0"/>
        </a:spcBef>
        <a:spcAft>
          <a:spcPct val="20000"/>
        </a:spcAft>
        <a:defRPr sz="2400" b="1">
          <a:solidFill>
            <a:srgbClr val="292929"/>
          </a:solidFill>
          <a:latin typeface="Arial" charset="0"/>
        </a:defRPr>
      </a:lvl2pPr>
      <a:lvl3pPr algn="l" defTabSz="457200" rtl="0" eaLnBrk="0" fontAlgn="base" hangingPunct="0">
        <a:lnSpc>
          <a:spcPct val="90000"/>
        </a:lnSpc>
        <a:spcBef>
          <a:spcPct val="0"/>
        </a:spcBef>
        <a:spcAft>
          <a:spcPct val="20000"/>
        </a:spcAft>
        <a:defRPr sz="2400" b="1">
          <a:solidFill>
            <a:srgbClr val="292929"/>
          </a:solidFill>
          <a:latin typeface="Arial" charset="0"/>
        </a:defRPr>
      </a:lvl3pPr>
      <a:lvl4pPr algn="l" defTabSz="457200" rtl="0" eaLnBrk="0" fontAlgn="base" hangingPunct="0">
        <a:lnSpc>
          <a:spcPct val="90000"/>
        </a:lnSpc>
        <a:spcBef>
          <a:spcPct val="0"/>
        </a:spcBef>
        <a:spcAft>
          <a:spcPct val="20000"/>
        </a:spcAft>
        <a:defRPr sz="2400" b="1">
          <a:solidFill>
            <a:srgbClr val="292929"/>
          </a:solidFill>
          <a:latin typeface="Arial" charset="0"/>
        </a:defRPr>
      </a:lvl4pPr>
      <a:lvl5pPr algn="l" defTabSz="457200" rtl="0" eaLnBrk="0" fontAlgn="base" hangingPunct="0">
        <a:lnSpc>
          <a:spcPct val="90000"/>
        </a:lnSpc>
        <a:spcBef>
          <a:spcPct val="0"/>
        </a:spcBef>
        <a:spcAft>
          <a:spcPct val="20000"/>
        </a:spcAft>
        <a:defRPr sz="2400" b="1">
          <a:solidFill>
            <a:srgbClr val="292929"/>
          </a:solidFill>
          <a:latin typeface="Arial" charset="0"/>
        </a:defRPr>
      </a:lvl5pPr>
      <a:lvl6pPr marL="457200" algn="l" defTabSz="457200" rtl="0" fontAlgn="base">
        <a:lnSpc>
          <a:spcPct val="90000"/>
        </a:lnSpc>
        <a:spcBef>
          <a:spcPct val="0"/>
        </a:spcBef>
        <a:spcAft>
          <a:spcPct val="20000"/>
        </a:spcAft>
        <a:defRPr sz="2400" b="1">
          <a:solidFill>
            <a:srgbClr val="292929"/>
          </a:solidFill>
          <a:latin typeface="Arial" charset="0"/>
        </a:defRPr>
      </a:lvl6pPr>
      <a:lvl7pPr marL="914400" algn="l" defTabSz="457200" rtl="0" fontAlgn="base">
        <a:lnSpc>
          <a:spcPct val="90000"/>
        </a:lnSpc>
        <a:spcBef>
          <a:spcPct val="0"/>
        </a:spcBef>
        <a:spcAft>
          <a:spcPct val="20000"/>
        </a:spcAft>
        <a:defRPr sz="2400" b="1">
          <a:solidFill>
            <a:srgbClr val="292929"/>
          </a:solidFill>
          <a:latin typeface="Arial" charset="0"/>
        </a:defRPr>
      </a:lvl7pPr>
      <a:lvl8pPr marL="1371600" algn="l" defTabSz="457200" rtl="0" fontAlgn="base">
        <a:lnSpc>
          <a:spcPct val="90000"/>
        </a:lnSpc>
        <a:spcBef>
          <a:spcPct val="0"/>
        </a:spcBef>
        <a:spcAft>
          <a:spcPct val="20000"/>
        </a:spcAft>
        <a:defRPr sz="2400" b="1">
          <a:solidFill>
            <a:srgbClr val="292929"/>
          </a:solidFill>
          <a:latin typeface="Arial" charset="0"/>
        </a:defRPr>
      </a:lvl8pPr>
      <a:lvl9pPr marL="1828800" algn="l" defTabSz="457200" rtl="0" fontAlgn="base">
        <a:lnSpc>
          <a:spcPct val="90000"/>
        </a:lnSpc>
        <a:spcBef>
          <a:spcPct val="0"/>
        </a:spcBef>
        <a:spcAft>
          <a:spcPct val="20000"/>
        </a:spcAft>
        <a:defRPr sz="2400" b="1">
          <a:solidFill>
            <a:srgbClr val="292929"/>
          </a:solidFill>
          <a:latin typeface="Arial" charset="0"/>
        </a:defRPr>
      </a:lvl9pPr>
    </p:titleStyle>
    <p:bodyStyle>
      <a:lvl1pPr marL="112713" indent="-112713" algn="l" rtl="0" eaLnBrk="0" fontAlgn="base" hangingPunct="0">
        <a:spcBef>
          <a:spcPts val="800"/>
        </a:spcBef>
        <a:spcAft>
          <a:spcPts val="400"/>
        </a:spcAft>
        <a:buClr>
          <a:schemeClr val="tx1"/>
        </a:buClr>
        <a:buSzPct val="25000"/>
        <a:buFont typeface="Arial" charset="0"/>
        <a:buChar char=" "/>
        <a:defRPr lang="en-US" sz="2200" kern="1200" dirty="0">
          <a:solidFill>
            <a:schemeClr val="tx1"/>
          </a:solidFill>
          <a:latin typeface="Arial" pitchFamily="34" charset="0"/>
          <a:ea typeface="+mn-ea"/>
          <a:cs typeface="+mn-cs"/>
        </a:defRPr>
      </a:lvl1pPr>
      <a:lvl2pPr marL="569913" indent="-225425" algn="l" rtl="0" eaLnBrk="0" fontAlgn="base" hangingPunct="0">
        <a:spcBef>
          <a:spcPct val="0"/>
        </a:spcBef>
        <a:spcAft>
          <a:spcPts val="500"/>
        </a:spcAft>
        <a:buClr>
          <a:schemeClr val="tx1"/>
        </a:buClr>
        <a:buSzPct val="90000"/>
        <a:buFont typeface="Wingdings" pitchFamily="2" charset="2"/>
        <a:buChar char="§"/>
        <a:defRPr lang="en-US" sz="2000" kern="1200" dirty="0">
          <a:solidFill>
            <a:schemeClr val="tx1"/>
          </a:solidFill>
          <a:latin typeface="Arial" pitchFamily="34" charset="0"/>
          <a:ea typeface="+mn-ea"/>
          <a:cs typeface="+mn-cs"/>
        </a:defRPr>
      </a:lvl2pPr>
      <a:lvl3pPr marL="854075" indent="-223838" algn="l" rtl="0" eaLnBrk="0" fontAlgn="base" hangingPunct="0">
        <a:spcBef>
          <a:spcPct val="0"/>
        </a:spcBef>
        <a:spcAft>
          <a:spcPts val="500"/>
        </a:spcAft>
        <a:buClr>
          <a:schemeClr val="tx1"/>
        </a:buClr>
        <a:buSzPct val="96000"/>
        <a:buFont typeface="Wingdings" pitchFamily="2" charset="2"/>
        <a:buChar char="§"/>
        <a:defRPr lang="en-US" kern="1200" dirty="0">
          <a:solidFill>
            <a:schemeClr val="tx1"/>
          </a:solidFill>
          <a:latin typeface="Arial" pitchFamily="34" charset="0"/>
          <a:ea typeface="+mn-ea"/>
          <a:cs typeface="+mn-cs"/>
        </a:defRPr>
      </a:lvl3pPr>
      <a:lvl4pPr marL="1147763" indent="-233363" algn="l" rtl="0" eaLnBrk="0" fontAlgn="base" hangingPunct="0">
        <a:spcBef>
          <a:spcPct val="0"/>
        </a:spcBef>
        <a:spcAft>
          <a:spcPts val="500"/>
        </a:spcAft>
        <a:buClr>
          <a:schemeClr val="tx1"/>
        </a:buClr>
        <a:buFont typeface="Arial" charset="0"/>
        <a:buChar char="–"/>
        <a:defRPr lang="en-US" sz="1600" kern="1200" dirty="0">
          <a:solidFill>
            <a:schemeClr val="tx1"/>
          </a:solidFill>
          <a:latin typeface="Arial" pitchFamily="34" charset="0"/>
          <a:ea typeface="+mn-ea"/>
          <a:cs typeface="+mn-cs"/>
        </a:defRPr>
      </a:lvl4pPr>
      <a:lvl5pPr marL="1431925" indent="-173038" algn="l" rtl="0" eaLnBrk="0" fontAlgn="base" hangingPunct="0">
        <a:spcBef>
          <a:spcPct val="0"/>
        </a:spcBef>
        <a:spcAft>
          <a:spcPts val="500"/>
        </a:spcAft>
        <a:buClr>
          <a:schemeClr val="tx1"/>
        </a:buClr>
        <a:buFont typeface="Arial" charset="0"/>
        <a:buChar char="-"/>
        <a:defRPr lang="en-US" sz="1600" kern="1200" dirty="0">
          <a:solidFill>
            <a:schemeClr val="tx1"/>
          </a:solidFill>
          <a:latin typeface="Arial"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6251" y="255588"/>
            <a:ext cx="8220075" cy="741362"/>
          </a:xfrm>
          <a:prstGeom prst="rect">
            <a:avLst/>
          </a:prstGeom>
          <a:noFill/>
          <a:ln w="9525" algn="ctr">
            <a:noFill/>
            <a:miter lim="800000"/>
            <a:headEnd/>
            <a:tailEnd/>
          </a:ln>
        </p:spPr>
        <p:txBody>
          <a:bodyPr vert="horz" wrap="square" lIns="0" tIns="45720" rIns="91440" bIns="45720" numCol="1" anchor="b" anchorCtr="0" compatLnSpc="1">
            <a:prstTxWarp prst="textNoShape">
              <a:avLst/>
            </a:prstTxWarp>
          </a:bodyPr>
          <a:lstStyle/>
          <a:p>
            <a:pPr lvl="0"/>
            <a:r>
              <a:rPr lang="en-US" dirty="0" smtClean="0"/>
              <a:t>Click to edit </a:t>
            </a:r>
            <a:br>
              <a:rPr lang="en-US" dirty="0" smtClean="0"/>
            </a:br>
            <a:r>
              <a:rPr lang="en-US" dirty="0" smtClean="0"/>
              <a:t>Master title style</a:t>
            </a:r>
            <a:endParaRPr lang="en-US" dirty="0"/>
          </a:p>
        </p:txBody>
      </p:sp>
      <p:sp>
        <p:nvSpPr>
          <p:cNvPr id="2051" name="Text Placeholder 2"/>
          <p:cNvSpPr>
            <a:spLocks noGrp="1"/>
          </p:cNvSpPr>
          <p:nvPr>
            <p:ph type="body" idx="1"/>
          </p:nvPr>
        </p:nvSpPr>
        <p:spPr bwMode="auto">
          <a:xfrm>
            <a:off x="368300" y="1133477"/>
            <a:ext cx="8220075" cy="47736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2" name="Rectangle 26"/>
          <p:cNvSpPr>
            <a:spLocks noChangeArrowheads="1"/>
          </p:cNvSpPr>
          <p:nvPr/>
        </p:nvSpPr>
        <p:spPr bwMode="black">
          <a:xfrm>
            <a:off x="471489" y="6229350"/>
            <a:ext cx="530225" cy="1984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0" tIns="0" rIns="0" bIns="0" anchor="b"/>
          <a:lstStyle/>
          <a:p>
            <a:pPr eaLnBrk="0" hangingPunct="0">
              <a:tabLst>
                <a:tab pos="461963" algn="l"/>
                <a:tab pos="4572000" algn="ctr"/>
                <a:tab pos="8461375" algn="r"/>
                <a:tab pos="8855075" algn="r"/>
              </a:tabLst>
            </a:pPr>
            <a:fld id="{BBA913C8-C981-4FBF-9C65-36F562697C42}" type="slidenum">
              <a:rPr lang="en-US" sz="1000">
                <a:solidFill>
                  <a:srgbClr val="807F83"/>
                </a:solidFill>
              </a:rPr>
              <a:pPr eaLnBrk="0" hangingPunct="0">
                <a:tabLst>
                  <a:tab pos="461963" algn="l"/>
                  <a:tab pos="4572000" algn="ctr"/>
                  <a:tab pos="8461375" algn="r"/>
                  <a:tab pos="8855075" algn="r"/>
                </a:tabLst>
              </a:pPr>
              <a:t>‹#›</a:t>
            </a:fld>
            <a:endParaRPr lang="en-US" sz="1000" dirty="0">
              <a:solidFill>
                <a:srgbClr val="807F83"/>
              </a:solidFill>
            </a:endParaRPr>
          </a:p>
        </p:txBody>
      </p:sp>
      <p:grpSp>
        <p:nvGrpSpPr>
          <p:cNvPr id="3" name="Group 6"/>
          <p:cNvGrpSpPr>
            <a:grpSpLocks/>
          </p:cNvGrpSpPr>
          <p:nvPr/>
        </p:nvGrpSpPr>
        <p:grpSpPr bwMode="auto">
          <a:xfrm>
            <a:off x="450851" y="238125"/>
            <a:ext cx="8240713" cy="5994400"/>
            <a:chOff x="284" y="150"/>
            <a:chExt cx="5182" cy="3776"/>
          </a:xfrm>
        </p:grpSpPr>
        <p:sp>
          <p:nvSpPr>
            <p:cNvPr id="2056" name="Line 7"/>
            <p:cNvSpPr>
              <a:spLocks noChangeShapeType="1"/>
            </p:cNvSpPr>
            <p:nvPr userDrawn="1"/>
          </p:nvSpPr>
          <p:spPr bwMode="auto">
            <a:xfrm>
              <a:off x="284" y="3926"/>
              <a:ext cx="5182" cy="0"/>
            </a:xfrm>
            <a:prstGeom prst="line">
              <a:avLst/>
            </a:prstGeom>
            <a:noFill/>
            <a:ln w="12700">
              <a:solidFill>
                <a:srgbClr val="BABCBE"/>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057" name="Line 8"/>
            <p:cNvSpPr>
              <a:spLocks noChangeShapeType="1"/>
            </p:cNvSpPr>
            <p:nvPr userDrawn="1"/>
          </p:nvSpPr>
          <p:spPr bwMode="auto">
            <a:xfrm>
              <a:off x="284" y="602"/>
              <a:ext cx="5182" cy="0"/>
            </a:xfrm>
            <a:prstGeom prst="line">
              <a:avLst/>
            </a:prstGeom>
            <a:noFill/>
            <a:ln w="12700">
              <a:solidFill>
                <a:srgbClr val="BABCBE"/>
              </a:solidFill>
              <a:round/>
              <a:headEnd/>
              <a:tailEnd/>
            </a:ln>
            <a:extLst>
              <a:ext uri="{909E8E84-426E-40DD-AFC4-6F175D3DCCD1}">
                <a14:hiddenFill xmlns="" xmlns:a14="http://schemas.microsoft.com/office/drawing/2010/main">
                  <a:noFill/>
                </a14:hiddenFill>
              </a:ext>
            </a:extLst>
          </p:spPr>
          <p:txBody>
            <a:bodyPr/>
            <a:lstStyle/>
            <a:p>
              <a:endParaRPr lang="en-US" dirty="0"/>
            </a:p>
          </p:txBody>
        </p:sp>
        <p:sp>
          <p:nvSpPr>
            <p:cNvPr id="2058" name="Line 9"/>
            <p:cNvSpPr>
              <a:spLocks noChangeShapeType="1"/>
            </p:cNvSpPr>
            <p:nvPr userDrawn="1"/>
          </p:nvSpPr>
          <p:spPr bwMode="auto">
            <a:xfrm>
              <a:off x="284" y="150"/>
              <a:ext cx="5182" cy="0"/>
            </a:xfrm>
            <a:prstGeom prst="line">
              <a:avLst/>
            </a:prstGeom>
            <a:noFill/>
            <a:ln w="12700">
              <a:solidFill>
                <a:srgbClr val="BABCBE"/>
              </a:solidFill>
              <a:round/>
              <a:headEnd/>
              <a:tailEnd/>
            </a:ln>
            <a:extLst>
              <a:ext uri="{909E8E84-426E-40DD-AFC4-6F175D3DCCD1}">
                <a14:hiddenFill xmlns="" xmlns:a14="http://schemas.microsoft.com/office/drawing/2010/main">
                  <a:noFill/>
                </a14:hiddenFill>
              </a:ext>
            </a:extLst>
          </p:spPr>
          <p:txBody>
            <a:bodyPr/>
            <a:lstStyle/>
            <a:p>
              <a:endParaRPr lang="en-US" dirty="0"/>
            </a:p>
          </p:txBody>
        </p:sp>
      </p:grpSp>
      <p:pic>
        <p:nvPicPr>
          <p:cNvPr id="2054" name="Picture 10" descr="juniper_black.png"/>
          <p:cNvPicPr>
            <a:picLocks noChangeAspect="1"/>
          </p:cNvPicPr>
          <p:nvPr/>
        </p:nvPicPr>
        <p:blipFill>
          <a:blip r:embed="rId6" cstate="screen">
            <a:extLst>
              <a:ext uri="{28A0092B-C50C-407E-A947-70E740481C1C}">
                <a14:useLocalDpi xmlns="" xmlns:a14="http://schemas.microsoft.com/office/drawing/2010/main"/>
              </a:ext>
            </a:extLst>
          </a:blip>
          <a:srcRect/>
          <a:stretch>
            <a:fillRect/>
          </a:stretch>
        </p:blipFill>
        <p:spPr bwMode="auto">
          <a:xfrm>
            <a:off x="7564438" y="6316663"/>
            <a:ext cx="1111250" cy="3032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55" name="TextBox 13"/>
          <p:cNvSpPr txBox="1">
            <a:spLocks noChangeArrowheads="1"/>
          </p:cNvSpPr>
          <p:nvPr/>
        </p:nvSpPr>
        <p:spPr bwMode="auto">
          <a:xfrm>
            <a:off x="3117093" y="6240463"/>
            <a:ext cx="2914580" cy="2154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itchFamily="34" charset="0"/>
                <a:ea typeface="ＭＳ Ｐゴシック" pitchFamily="34" charset="-128"/>
              </a:defRPr>
            </a:lvl1pPr>
            <a:lvl2pPr marL="742950" indent="-285750">
              <a:defRPr>
                <a:solidFill>
                  <a:schemeClr val="tx1"/>
                </a:solidFill>
                <a:latin typeface="Arial" pitchFamily="34" charset="0"/>
                <a:ea typeface="ＭＳ Ｐゴシック" pitchFamily="34" charset="-128"/>
              </a:defRPr>
            </a:lvl2pPr>
            <a:lvl3pPr marL="1143000" indent="-228600">
              <a:defRPr>
                <a:solidFill>
                  <a:schemeClr val="tx1"/>
                </a:solidFill>
                <a:latin typeface="Arial" pitchFamily="34" charset="0"/>
                <a:ea typeface="ＭＳ Ｐゴシック" pitchFamily="34" charset="-128"/>
              </a:defRPr>
            </a:lvl3pPr>
            <a:lvl4pPr marL="1600200" indent="-228600">
              <a:defRPr>
                <a:solidFill>
                  <a:schemeClr val="tx1"/>
                </a:solidFill>
                <a:latin typeface="Arial" pitchFamily="34" charset="0"/>
                <a:ea typeface="ＭＳ Ｐゴシック" pitchFamily="34" charset="-128"/>
              </a:defRPr>
            </a:lvl4pPr>
            <a:lvl5pPr marL="2057400" indent="-228600">
              <a:defRPr>
                <a:solidFill>
                  <a:schemeClr val="tx1"/>
                </a:solidFill>
                <a:latin typeface="Arial" pitchFamily="34" charset="0"/>
                <a:ea typeface="ＭＳ Ｐゴシック" pitchFamily="34" charset="-128"/>
              </a:defRPr>
            </a:lvl5pPr>
            <a:lvl6pPr marL="2514600" indent="-228600" fontAlgn="base">
              <a:spcBef>
                <a:spcPct val="0"/>
              </a:spcBef>
              <a:spcAft>
                <a:spcPct val="0"/>
              </a:spcAft>
              <a:defRPr>
                <a:solidFill>
                  <a:schemeClr val="tx1"/>
                </a:solidFill>
                <a:latin typeface="Arial" pitchFamily="34" charset="0"/>
                <a:ea typeface="ＭＳ Ｐゴシック" pitchFamily="34" charset="-128"/>
              </a:defRPr>
            </a:lvl6pPr>
            <a:lvl7pPr marL="2971800" indent="-228600" fontAlgn="base">
              <a:spcBef>
                <a:spcPct val="0"/>
              </a:spcBef>
              <a:spcAft>
                <a:spcPct val="0"/>
              </a:spcAft>
              <a:defRPr>
                <a:solidFill>
                  <a:schemeClr val="tx1"/>
                </a:solidFill>
                <a:latin typeface="Arial" pitchFamily="34" charset="0"/>
                <a:ea typeface="ＭＳ Ｐゴシック" pitchFamily="34" charset="-128"/>
              </a:defRPr>
            </a:lvl7pPr>
            <a:lvl8pPr marL="3429000" indent="-228600" fontAlgn="base">
              <a:spcBef>
                <a:spcPct val="0"/>
              </a:spcBef>
              <a:spcAft>
                <a:spcPct val="0"/>
              </a:spcAft>
              <a:defRPr>
                <a:solidFill>
                  <a:schemeClr val="tx1"/>
                </a:solidFill>
                <a:latin typeface="Arial" pitchFamily="34" charset="0"/>
                <a:ea typeface="ＭＳ Ｐゴシック" pitchFamily="34" charset="-128"/>
              </a:defRPr>
            </a:lvl8pPr>
            <a:lvl9pPr marL="3886200" indent="-228600" fontAlgn="base">
              <a:spcBef>
                <a:spcPct val="0"/>
              </a:spcBef>
              <a:spcAft>
                <a:spcPct val="0"/>
              </a:spcAft>
              <a:defRPr>
                <a:solidFill>
                  <a:schemeClr val="tx1"/>
                </a:solidFill>
                <a:latin typeface="Arial" pitchFamily="34" charset="0"/>
                <a:ea typeface="ＭＳ Ｐゴシック" pitchFamily="34" charset="-128"/>
              </a:defRPr>
            </a:lvl9pPr>
          </a:lstStyle>
          <a:p>
            <a:pPr algn="ctr">
              <a:spcBef>
                <a:spcPct val="50000"/>
              </a:spcBef>
            </a:pPr>
            <a:r>
              <a:rPr lang="en-US" sz="800" dirty="0">
                <a:solidFill>
                  <a:srgbClr val="807F83"/>
                </a:solidFill>
              </a:rPr>
              <a:t>Copyright © </a:t>
            </a:r>
            <a:r>
              <a:rPr lang="en-US" sz="800" dirty="0" smtClean="0">
                <a:solidFill>
                  <a:srgbClr val="807F83"/>
                </a:solidFill>
              </a:rPr>
              <a:t>2011 </a:t>
            </a:r>
            <a:r>
              <a:rPr lang="en-US" sz="800" dirty="0">
                <a:solidFill>
                  <a:srgbClr val="807F83"/>
                </a:solidFill>
              </a:rPr>
              <a:t>Juniper Networks, Inc.     www.juniper.net</a:t>
            </a:r>
          </a:p>
        </p:txBody>
      </p:sp>
    </p:spTree>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Lst>
  <p:txStyles>
    <p:titleStyle>
      <a:lvl1pPr algn="l" defTabSz="457200" rtl="0" fontAlgn="base">
        <a:lnSpc>
          <a:spcPct val="90000"/>
        </a:lnSpc>
        <a:spcBef>
          <a:spcPct val="0"/>
        </a:spcBef>
        <a:spcAft>
          <a:spcPct val="20000"/>
        </a:spcAft>
        <a:defRPr lang="en-US" sz="2400" b="1" kern="1200" cap="all" dirty="0">
          <a:solidFill>
            <a:srgbClr val="292929"/>
          </a:solidFill>
          <a:latin typeface="Arial" pitchFamily="34" charset="0"/>
          <a:ea typeface="ＭＳ Ｐゴシック" pitchFamily="34" charset="-128"/>
          <a:cs typeface="+mj-cs"/>
        </a:defRPr>
      </a:lvl1pPr>
      <a:lvl2pPr algn="l" defTabSz="457200" rtl="0" fontAlgn="base">
        <a:lnSpc>
          <a:spcPct val="90000"/>
        </a:lnSpc>
        <a:spcBef>
          <a:spcPct val="0"/>
        </a:spcBef>
        <a:spcAft>
          <a:spcPct val="20000"/>
        </a:spcAft>
        <a:defRPr sz="2400" b="1">
          <a:solidFill>
            <a:srgbClr val="292929"/>
          </a:solidFill>
          <a:latin typeface="Arial" pitchFamily="34" charset="0"/>
          <a:ea typeface="ＭＳ Ｐゴシック" pitchFamily="34" charset="-128"/>
        </a:defRPr>
      </a:lvl2pPr>
      <a:lvl3pPr algn="l" defTabSz="457200" rtl="0" fontAlgn="base">
        <a:lnSpc>
          <a:spcPct val="90000"/>
        </a:lnSpc>
        <a:spcBef>
          <a:spcPct val="0"/>
        </a:spcBef>
        <a:spcAft>
          <a:spcPct val="20000"/>
        </a:spcAft>
        <a:defRPr sz="2400" b="1">
          <a:solidFill>
            <a:srgbClr val="292929"/>
          </a:solidFill>
          <a:latin typeface="Arial" pitchFamily="34" charset="0"/>
          <a:ea typeface="ＭＳ Ｐゴシック" pitchFamily="34" charset="-128"/>
        </a:defRPr>
      </a:lvl3pPr>
      <a:lvl4pPr algn="l" defTabSz="457200" rtl="0" fontAlgn="base">
        <a:lnSpc>
          <a:spcPct val="90000"/>
        </a:lnSpc>
        <a:spcBef>
          <a:spcPct val="0"/>
        </a:spcBef>
        <a:spcAft>
          <a:spcPct val="20000"/>
        </a:spcAft>
        <a:defRPr sz="2400" b="1">
          <a:solidFill>
            <a:srgbClr val="292929"/>
          </a:solidFill>
          <a:latin typeface="Arial" pitchFamily="34" charset="0"/>
          <a:ea typeface="ＭＳ Ｐゴシック" pitchFamily="34" charset="-128"/>
        </a:defRPr>
      </a:lvl4pPr>
      <a:lvl5pPr algn="l" defTabSz="457200" rtl="0" fontAlgn="base">
        <a:lnSpc>
          <a:spcPct val="90000"/>
        </a:lnSpc>
        <a:spcBef>
          <a:spcPct val="0"/>
        </a:spcBef>
        <a:spcAft>
          <a:spcPct val="20000"/>
        </a:spcAft>
        <a:defRPr sz="2400" b="1">
          <a:solidFill>
            <a:srgbClr val="292929"/>
          </a:solidFill>
          <a:latin typeface="Arial" pitchFamily="34" charset="0"/>
          <a:ea typeface="ＭＳ Ｐゴシック" pitchFamily="34" charset="-128"/>
        </a:defRPr>
      </a:lvl5pPr>
      <a:lvl6pPr marL="457200" algn="l" defTabSz="457200" rtl="0" fontAlgn="base">
        <a:lnSpc>
          <a:spcPct val="90000"/>
        </a:lnSpc>
        <a:spcBef>
          <a:spcPct val="0"/>
        </a:spcBef>
        <a:spcAft>
          <a:spcPct val="20000"/>
        </a:spcAft>
        <a:defRPr sz="2400" b="1">
          <a:solidFill>
            <a:srgbClr val="292929"/>
          </a:solidFill>
          <a:latin typeface="Arial" pitchFamily="34" charset="0"/>
          <a:ea typeface="ＭＳ Ｐゴシック" pitchFamily="34" charset="-128"/>
        </a:defRPr>
      </a:lvl6pPr>
      <a:lvl7pPr marL="914400" algn="l" defTabSz="457200" rtl="0" fontAlgn="base">
        <a:lnSpc>
          <a:spcPct val="90000"/>
        </a:lnSpc>
        <a:spcBef>
          <a:spcPct val="0"/>
        </a:spcBef>
        <a:spcAft>
          <a:spcPct val="20000"/>
        </a:spcAft>
        <a:defRPr sz="2400" b="1">
          <a:solidFill>
            <a:srgbClr val="292929"/>
          </a:solidFill>
          <a:latin typeface="Arial" pitchFamily="34" charset="0"/>
          <a:ea typeface="ＭＳ Ｐゴシック" pitchFamily="34" charset="-128"/>
        </a:defRPr>
      </a:lvl7pPr>
      <a:lvl8pPr marL="1371600" algn="l" defTabSz="457200" rtl="0" fontAlgn="base">
        <a:lnSpc>
          <a:spcPct val="90000"/>
        </a:lnSpc>
        <a:spcBef>
          <a:spcPct val="0"/>
        </a:spcBef>
        <a:spcAft>
          <a:spcPct val="20000"/>
        </a:spcAft>
        <a:defRPr sz="2400" b="1">
          <a:solidFill>
            <a:srgbClr val="292929"/>
          </a:solidFill>
          <a:latin typeface="Arial" pitchFamily="34" charset="0"/>
          <a:ea typeface="ＭＳ Ｐゴシック" pitchFamily="34" charset="-128"/>
        </a:defRPr>
      </a:lvl8pPr>
      <a:lvl9pPr marL="1828800" algn="l" defTabSz="457200" rtl="0" fontAlgn="base">
        <a:lnSpc>
          <a:spcPct val="90000"/>
        </a:lnSpc>
        <a:spcBef>
          <a:spcPct val="0"/>
        </a:spcBef>
        <a:spcAft>
          <a:spcPct val="20000"/>
        </a:spcAft>
        <a:defRPr sz="2400" b="1">
          <a:solidFill>
            <a:srgbClr val="292929"/>
          </a:solidFill>
          <a:latin typeface="Arial" pitchFamily="34" charset="0"/>
          <a:ea typeface="ＭＳ Ｐゴシック" pitchFamily="34" charset="-128"/>
        </a:defRPr>
      </a:lvl9pPr>
    </p:titleStyle>
    <p:bodyStyle>
      <a:lvl1pPr marL="112713" indent="-112713" algn="l" rtl="0" fontAlgn="base">
        <a:spcBef>
          <a:spcPts val="800"/>
        </a:spcBef>
        <a:spcAft>
          <a:spcPts val="400"/>
        </a:spcAft>
        <a:buClr>
          <a:schemeClr val="tx1"/>
        </a:buClr>
        <a:buSzPct val="25000"/>
        <a:buFont typeface="Arial" pitchFamily="34" charset="0"/>
        <a:buChar char=" "/>
        <a:defRPr lang="en-US" sz="2200" kern="1200" dirty="0">
          <a:solidFill>
            <a:schemeClr val="tx1"/>
          </a:solidFill>
          <a:latin typeface="Arial" pitchFamily="34" charset="0"/>
          <a:ea typeface="ＭＳ Ｐゴシック" pitchFamily="34" charset="-128"/>
          <a:cs typeface="+mn-cs"/>
        </a:defRPr>
      </a:lvl1pPr>
      <a:lvl2pPr marL="569913" indent="-225425" algn="l" rtl="0" fontAlgn="base">
        <a:spcBef>
          <a:spcPct val="0"/>
        </a:spcBef>
        <a:spcAft>
          <a:spcPts val="500"/>
        </a:spcAft>
        <a:buClr>
          <a:schemeClr val="tx1"/>
        </a:buClr>
        <a:buSzPct val="90000"/>
        <a:buFont typeface="Wingdings" pitchFamily="2" charset="2"/>
        <a:buChar char="§"/>
        <a:defRPr lang="en-US" sz="2000" kern="1200" dirty="0">
          <a:solidFill>
            <a:schemeClr val="tx1"/>
          </a:solidFill>
          <a:latin typeface="Arial" pitchFamily="34" charset="0"/>
          <a:ea typeface="ＭＳ Ｐゴシック" pitchFamily="34" charset="-128"/>
          <a:cs typeface="+mn-cs"/>
        </a:defRPr>
      </a:lvl2pPr>
      <a:lvl3pPr marL="854075" indent="-223838" algn="l" rtl="0" fontAlgn="base">
        <a:spcBef>
          <a:spcPct val="0"/>
        </a:spcBef>
        <a:spcAft>
          <a:spcPts val="500"/>
        </a:spcAft>
        <a:buClr>
          <a:schemeClr val="tx1"/>
        </a:buClr>
        <a:buSzPct val="96000"/>
        <a:buFont typeface="Wingdings" pitchFamily="2" charset="2"/>
        <a:buChar char="§"/>
        <a:defRPr lang="en-US" kern="1200" dirty="0">
          <a:solidFill>
            <a:schemeClr val="tx1"/>
          </a:solidFill>
          <a:latin typeface="Arial" pitchFamily="34" charset="0"/>
          <a:ea typeface="ＭＳ Ｐゴシック" pitchFamily="34" charset="-128"/>
          <a:cs typeface="+mn-cs"/>
        </a:defRPr>
      </a:lvl3pPr>
      <a:lvl4pPr marL="1147763" indent="-233363" algn="l" rtl="0" fontAlgn="base">
        <a:spcBef>
          <a:spcPct val="0"/>
        </a:spcBef>
        <a:spcAft>
          <a:spcPts val="500"/>
        </a:spcAft>
        <a:buClr>
          <a:schemeClr val="tx1"/>
        </a:buClr>
        <a:buFont typeface="Arial" pitchFamily="34" charset="0"/>
        <a:buChar char="–"/>
        <a:defRPr lang="en-US" sz="1600" kern="1200" dirty="0">
          <a:solidFill>
            <a:schemeClr val="tx1"/>
          </a:solidFill>
          <a:latin typeface="Arial" pitchFamily="34" charset="0"/>
          <a:ea typeface="ＭＳ Ｐゴシック" pitchFamily="34" charset="-128"/>
          <a:cs typeface="+mn-cs"/>
        </a:defRPr>
      </a:lvl4pPr>
      <a:lvl5pPr marL="1431925" indent="-173038" algn="l" rtl="0" fontAlgn="base">
        <a:spcBef>
          <a:spcPct val="0"/>
        </a:spcBef>
        <a:spcAft>
          <a:spcPts val="500"/>
        </a:spcAft>
        <a:buClr>
          <a:schemeClr val="tx1"/>
        </a:buClr>
        <a:buFont typeface="Arial" pitchFamily="34" charset="0"/>
        <a:buChar char="-"/>
        <a:defRPr lang="en-US" sz="1600" kern="1200" dirty="0">
          <a:solidFill>
            <a:schemeClr val="tx1"/>
          </a:solidFill>
          <a:latin typeface="Arial" pitchFamily="34" charset="0"/>
          <a:ea typeface="ＭＳ Ｐゴシック"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bwMode="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6251" y="255588"/>
            <a:ext cx="8220075" cy="741362"/>
          </a:xfrm>
          <a:prstGeom prst="rect">
            <a:avLst/>
          </a:prstGeom>
          <a:noFill/>
          <a:ln w="9525" algn="ctr">
            <a:noFill/>
            <a:miter lim="800000"/>
            <a:headEnd/>
            <a:tailEnd/>
          </a:ln>
        </p:spPr>
        <p:txBody>
          <a:bodyPr vert="horz" wrap="square" lIns="0" tIns="45720" rIns="91440" bIns="45720" numCol="1" anchor="b" anchorCtr="0" compatLnSpc="1">
            <a:prstTxWarp prst="textNoShape">
              <a:avLst/>
            </a:prstTxWarp>
          </a:bodyPr>
          <a:lstStyle/>
          <a:p>
            <a:pPr lvl="0"/>
            <a:r>
              <a:rPr lang="en-US" dirty="0" smtClean="0"/>
              <a:t>Click to edit </a:t>
            </a:r>
            <a:br>
              <a:rPr lang="en-US" dirty="0" smtClean="0"/>
            </a:br>
            <a:r>
              <a:rPr lang="en-US" dirty="0" smtClean="0"/>
              <a:t>Master title style</a:t>
            </a:r>
            <a:endParaRPr lang="en-US" dirty="0"/>
          </a:p>
        </p:txBody>
      </p:sp>
      <p:sp>
        <p:nvSpPr>
          <p:cNvPr id="9219" name="Text Placeholder 2"/>
          <p:cNvSpPr>
            <a:spLocks noGrp="1"/>
          </p:cNvSpPr>
          <p:nvPr>
            <p:ph type="body" idx="1"/>
          </p:nvPr>
        </p:nvSpPr>
        <p:spPr bwMode="auto">
          <a:xfrm>
            <a:off x="368300" y="1133477"/>
            <a:ext cx="8220075" cy="4773613"/>
          </a:xfrm>
          <a:prstGeom prst="rect">
            <a:avLst/>
          </a:prstGeom>
          <a:noFill/>
          <a:ln w="9525">
            <a:noFill/>
            <a:miter lim="800000"/>
            <a:headEnd/>
            <a:tailEnd/>
          </a:ln>
        </p:spPr>
        <p:txBody>
          <a:bodyPr vert="horz" wrap="square" lIns="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6" name="Rectangle 26"/>
          <p:cNvSpPr>
            <a:spLocks noChangeArrowheads="1"/>
          </p:cNvSpPr>
          <p:nvPr/>
        </p:nvSpPr>
        <p:spPr bwMode="black">
          <a:xfrm>
            <a:off x="471489" y="6229350"/>
            <a:ext cx="530225" cy="198438"/>
          </a:xfrm>
          <a:prstGeom prst="rect">
            <a:avLst/>
          </a:prstGeom>
          <a:noFill/>
          <a:ln w="9525" algn="ctr">
            <a:noFill/>
            <a:miter lim="800000"/>
            <a:headEnd/>
            <a:tailEnd/>
          </a:ln>
        </p:spPr>
        <p:txBody>
          <a:bodyPr wrap="none" lIns="0" tIns="0" rIns="0" bIns="0" anchor="b"/>
          <a:lstStyle/>
          <a:p>
            <a:pPr eaLnBrk="0" hangingPunct="0">
              <a:tabLst>
                <a:tab pos="461963" algn="l"/>
                <a:tab pos="4572000" algn="ctr"/>
                <a:tab pos="8461375" algn="r"/>
                <a:tab pos="8855075" algn="r"/>
              </a:tabLst>
              <a:defRPr/>
            </a:pPr>
            <a:fld id="{814799FE-E937-4256-B74B-7911E12355F8}" type="slidenum">
              <a:rPr lang="en-US" sz="1000">
                <a:solidFill>
                  <a:srgbClr val="807F83"/>
                </a:solidFill>
                <a:cs typeface="+mn-cs"/>
              </a:rPr>
              <a:pPr eaLnBrk="0" hangingPunct="0">
                <a:tabLst>
                  <a:tab pos="461963" algn="l"/>
                  <a:tab pos="4572000" algn="ctr"/>
                  <a:tab pos="8461375" algn="r"/>
                  <a:tab pos="8855075" algn="r"/>
                </a:tabLst>
                <a:defRPr/>
              </a:pPr>
              <a:t>‹#›</a:t>
            </a:fld>
            <a:endParaRPr lang="en-US" sz="1000">
              <a:solidFill>
                <a:srgbClr val="807F83"/>
              </a:solidFill>
              <a:cs typeface="+mn-cs"/>
            </a:endParaRPr>
          </a:p>
        </p:txBody>
      </p:sp>
      <p:grpSp>
        <p:nvGrpSpPr>
          <p:cNvPr id="3" name="Group 6"/>
          <p:cNvGrpSpPr>
            <a:grpSpLocks/>
          </p:cNvGrpSpPr>
          <p:nvPr/>
        </p:nvGrpSpPr>
        <p:grpSpPr bwMode="auto">
          <a:xfrm>
            <a:off x="450851" y="238125"/>
            <a:ext cx="8240713" cy="5994400"/>
            <a:chOff x="284" y="150"/>
            <a:chExt cx="5182" cy="3776"/>
          </a:xfrm>
        </p:grpSpPr>
        <p:sp>
          <p:nvSpPr>
            <p:cNvPr id="19" name="Line 7"/>
            <p:cNvSpPr>
              <a:spLocks noChangeShapeType="1"/>
            </p:cNvSpPr>
            <p:nvPr userDrawn="1"/>
          </p:nvSpPr>
          <p:spPr bwMode="auto">
            <a:xfrm>
              <a:off x="284" y="3926"/>
              <a:ext cx="5182" cy="0"/>
            </a:xfrm>
            <a:prstGeom prst="line">
              <a:avLst/>
            </a:prstGeom>
            <a:noFill/>
            <a:ln w="12700">
              <a:solidFill>
                <a:srgbClr val="BABCBE"/>
              </a:solidFill>
              <a:round/>
              <a:headEnd/>
              <a:tailEnd/>
            </a:ln>
            <a:effectLst/>
          </p:spPr>
          <p:txBody>
            <a:bodyPr/>
            <a:lstStyle/>
            <a:p>
              <a:pPr>
                <a:defRPr/>
              </a:pPr>
              <a:endParaRPr lang="en-US">
                <a:cs typeface="+mn-cs"/>
              </a:endParaRPr>
            </a:p>
          </p:txBody>
        </p:sp>
        <p:sp>
          <p:nvSpPr>
            <p:cNvPr id="20" name="Line 8"/>
            <p:cNvSpPr>
              <a:spLocks noChangeShapeType="1"/>
            </p:cNvSpPr>
            <p:nvPr userDrawn="1"/>
          </p:nvSpPr>
          <p:spPr bwMode="auto">
            <a:xfrm>
              <a:off x="284" y="602"/>
              <a:ext cx="5182" cy="0"/>
            </a:xfrm>
            <a:prstGeom prst="line">
              <a:avLst/>
            </a:prstGeom>
            <a:noFill/>
            <a:ln w="12700">
              <a:solidFill>
                <a:srgbClr val="BABCBE"/>
              </a:solidFill>
              <a:round/>
              <a:headEnd/>
              <a:tailEnd/>
            </a:ln>
            <a:effectLst/>
          </p:spPr>
          <p:txBody>
            <a:bodyPr/>
            <a:lstStyle/>
            <a:p>
              <a:pPr>
                <a:defRPr/>
              </a:pPr>
              <a:endParaRPr lang="en-US">
                <a:cs typeface="+mn-cs"/>
              </a:endParaRPr>
            </a:p>
          </p:txBody>
        </p:sp>
        <p:sp>
          <p:nvSpPr>
            <p:cNvPr id="21" name="Line 9"/>
            <p:cNvSpPr>
              <a:spLocks noChangeShapeType="1"/>
            </p:cNvSpPr>
            <p:nvPr userDrawn="1"/>
          </p:nvSpPr>
          <p:spPr bwMode="auto">
            <a:xfrm>
              <a:off x="284" y="150"/>
              <a:ext cx="5182" cy="0"/>
            </a:xfrm>
            <a:prstGeom prst="line">
              <a:avLst/>
            </a:prstGeom>
            <a:noFill/>
            <a:ln w="12700">
              <a:solidFill>
                <a:srgbClr val="BABCBE"/>
              </a:solidFill>
              <a:round/>
              <a:headEnd/>
              <a:tailEnd/>
            </a:ln>
            <a:effectLst/>
          </p:spPr>
          <p:txBody>
            <a:bodyPr/>
            <a:lstStyle/>
            <a:p>
              <a:pPr>
                <a:defRPr/>
              </a:pPr>
              <a:endParaRPr lang="en-US">
                <a:cs typeface="+mn-cs"/>
              </a:endParaRPr>
            </a:p>
          </p:txBody>
        </p:sp>
      </p:grpSp>
      <p:sp>
        <p:nvSpPr>
          <p:cNvPr id="22" name="TextBox 21"/>
          <p:cNvSpPr txBox="1"/>
          <p:nvPr/>
        </p:nvSpPr>
        <p:spPr>
          <a:xfrm>
            <a:off x="2895600" y="6240463"/>
            <a:ext cx="2972289" cy="215444"/>
          </a:xfrm>
          <a:prstGeom prst="rect">
            <a:avLst/>
          </a:prstGeom>
          <a:noFill/>
        </p:spPr>
        <p:txBody>
          <a:bodyPr wrap="none">
            <a:spAutoFit/>
          </a:bodyPr>
          <a:lstStyle/>
          <a:p>
            <a:pPr>
              <a:spcBef>
                <a:spcPct val="50000"/>
              </a:spcBef>
              <a:defRPr/>
            </a:pPr>
            <a:r>
              <a:rPr lang="en-US" sz="800" dirty="0">
                <a:solidFill>
                  <a:schemeClr val="accent6"/>
                </a:solidFill>
                <a:cs typeface="+mn-cs"/>
              </a:rPr>
              <a:t>Copyright </a:t>
            </a:r>
            <a:r>
              <a:rPr lang="en-US" sz="800" dirty="0">
                <a:solidFill>
                  <a:schemeClr val="accent6"/>
                </a:solidFill>
                <a:latin typeface="Arial" charset="0"/>
                <a:ea typeface="ＭＳ Ｐゴシック" charset="-128"/>
                <a:cs typeface="+mn-cs"/>
              </a:rPr>
              <a:t>© 2009 Juniper Networks, Inc.     www.juniper.net </a:t>
            </a:r>
            <a:r>
              <a:rPr lang="en-US" sz="800" dirty="0">
                <a:solidFill>
                  <a:schemeClr val="accent6"/>
                </a:solidFill>
                <a:cs typeface="+mn-cs"/>
              </a:rPr>
              <a:t> </a:t>
            </a:r>
          </a:p>
        </p:txBody>
      </p:sp>
      <p:pic>
        <p:nvPicPr>
          <p:cNvPr id="9223" name="Picture 10" descr="juniper_black.png"/>
          <p:cNvPicPr>
            <a:picLocks noChangeAspect="1"/>
          </p:cNvPicPr>
          <p:nvPr/>
        </p:nvPicPr>
        <p:blipFill>
          <a:blip r:embed="rId12" cstate="print"/>
          <a:srcRect/>
          <a:stretch>
            <a:fillRect/>
          </a:stretch>
        </p:blipFill>
        <p:spPr bwMode="auto">
          <a:xfrm>
            <a:off x="7564438" y="6316663"/>
            <a:ext cx="1111250" cy="30321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5" r:id="rId7"/>
    <p:sldLayoutId id="2147483716" r:id="rId8"/>
    <p:sldLayoutId id="2147483717" r:id="rId9"/>
    <p:sldLayoutId id="2147483718" r:id="rId10"/>
  </p:sldLayoutIdLst>
  <p:txStyles>
    <p:titleStyle>
      <a:lvl1pPr algn="l" defTabSz="457200" rtl="0" eaLnBrk="0" fontAlgn="base" hangingPunct="0">
        <a:lnSpc>
          <a:spcPct val="90000"/>
        </a:lnSpc>
        <a:spcBef>
          <a:spcPct val="0"/>
        </a:spcBef>
        <a:spcAft>
          <a:spcPct val="20000"/>
        </a:spcAft>
        <a:defRPr lang="en-US" sz="2400" b="1" kern="1200" cap="all" dirty="0">
          <a:solidFill>
            <a:srgbClr val="292929"/>
          </a:solidFill>
          <a:latin typeface="Arial" pitchFamily="34" charset="0"/>
          <a:ea typeface="+mj-ea"/>
          <a:cs typeface="+mj-cs"/>
        </a:defRPr>
      </a:lvl1pPr>
      <a:lvl2pPr algn="l" defTabSz="457200" rtl="0" eaLnBrk="0" fontAlgn="base" hangingPunct="0">
        <a:lnSpc>
          <a:spcPct val="90000"/>
        </a:lnSpc>
        <a:spcBef>
          <a:spcPct val="0"/>
        </a:spcBef>
        <a:spcAft>
          <a:spcPct val="20000"/>
        </a:spcAft>
        <a:defRPr sz="2400" b="1">
          <a:solidFill>
            <a:srgbClr val="292929"/>
          </a:solidFill>
          <a:latin typeface="Arial" pitchFamily="34" charset="0"/>
        </a:defRPr>
      </a:lvl2pPr>
      <a:lvl3pPr algn="l" defTabSz="457200" rtl="0" eaLnBrk="0" fontAlgn="base" hangingPunct="0">
        <a:lnSpc>
          <a:spcPct val="90000"/>
        </a:lnSpc>
        <a:spcBef>
          <a:spcPct val="0"/>
        </a:spcBef>
        <a:spcAft>
          <a:spcPct val="20000"/>
        </a:spcAft>
        <a:defRPr sz="2400" b="1">
          <a:solidFill>
            <a:srgbClr val="292929"/>
          </a:solidFill>
          <a:latin typeface="Arial" pitchFamily="34" charset="0"/>
        </a:defRPr>
      </a:lvl3pPr>
      <a:lvl4pPr algn="l" defTabSz="457200" rtl="0" eaLnBrk="0" fontAlgn="base" hangingPunct="0">
        <a:lnSpc>
          <a:spcPct val="90000"/>
        </a:lnSpc>
        <a:spcBef>
          <a:spcPct val="0"/>
        </a:spcBef>
        <a:spcAft>
          <a:spcPct val="20000"/>
        </a:spcAft>
        <a:defRPr sz="2400" b="1">
          <a:solidFill>
            <a:srgbClr val="292929"/>
          </a:solidFill>
          <a:latin typeface="Arial" pitchFamily="34" charset="0"/>
        </a:defRPr>
      </a:lvl4pPr>
      <a:lvl5pPr algn="l" defTabSz="457200" rtl="0" eaLnBrk="0" fontAlgn="base" hangingPunct="0">
        <a:lnSpc>
          <a:spcPct val="90000"/>
        </a:lnSpc>
        <a:spcBef>
          <a:spcPct val="0"/>
        </a:spcBef>
        <a:spcAft>
          <a:spcPct val="20000"/>
        </a:spcAft>
        <a:defRPr sz="2400" b="1">
          <a:solidFill>
            <a:srgbClr val="292929"/>
          </a:solidFill>
          <a:latin typeface="Arial" pitchFamily="34" charset="0"/>
        </a:defRPr>
      </a:lvl5pPr>
      <a:lvl6pPr marL="457200" algn="l" defTabSz="457200" rtl="0" fontAlgn="base">
        <a:lnSpc>
          <a:spcPct val="90000"/>
        </a:lnSpc>
        <a:spcBef>
          <a:spcPct val="0"/>
        </a:spcBef>
        <a:spcAft>
          <a:spcPct val="20000"/>
        </a:spcAft>
        <a:defRPr sz="2400" b="1">
          <a:solidFill>
            <a:srgbClr val="292929"/>
          </a:solidFill>
          <a:latin typeface="Arial" pitchFamily="34" charset="0"/>
        </a:defRPr>
      </a:lvl6pPr>
      <a:lvl7pPr marL="914400" algn="l" defTabSz="457200" rtl="0" fontAlgn="base">
        <a:lnSpc>
          <a:spcPct val="90000"/>
        </a:lnSpc>
        <a:spcBef>
          <a:spcPct val="0"/>
        </a:spcBef>
        <a:spcAft>
          <a:spcPct val="20000"/>
        </a:spcAft>
        <a:defRPr sz="2400" b="1">
          <a:solidFill>
            <a:srgbClr val="292929"/>
          </a:solidFill>
          <a:latin typeface="Arial" pitchFamily="34" charset="0"/>
        </a:defRPr>
      </a:lvl7pPr>
      <a:lvl8pPr marL="1371600" algn="l" defTabSz="457200" rtl="0" fontAlgn="base">
        <a:lnSpc>
          <a:spcPct val="90000"/>
        </a:lnSpc>
        <a:spcBef>
          <a:spcPct val="0"/>
        </a:spcBef>
        <a:spcAft>
          <a:spcPct val="20000"/>
        </a:spcAft>
        <a:defRPr sz="2400" b="1">
          <a:solidFill>
            <a:srgbClr val="292929"/>
          </a:solidFill>
          <a:latin typeface="Arial" pitchFamily="34" charset="0"/>
        </a:defRPr>
      </a:lvl8pPr>
      <a:lvl9pPr marL="1828800" algn="l" defTabSz="457200" rtl="0" fontAlgn="base">
        <a:lnSpc>
          <a:spcPct val="90000"/>
        </a:lnSpc>
        <a:spcBef>
          <a:spcPct val="0"/>
        </a:spcBef>
        <a:spcAft>
          <a:spcPct val="20000"/>
        </a:spcAft>
        <a:defRPr sz="2400" b="1">
          <a:solidFill>
            <a:srgbClr val="292929"/>
          </a:solidFill>
          <a:latin typeface="Arial" pitchFamily="34" charset="0"/>
        </a:defRPr>
      </a:lvl9pPr>
    </p:titleStyle>
    <p:bodyStyle>
      <a:lvl1pPr marL="112713" indent="-112713" algn="l" rtl="0" eaLnBrk="0" fontAlgn="base" hangingPunct="0">
        <a:spcBef>
          <a:spcPts val="800"/>
        </a:spcBef>
        <a:spcAft>
          <a:spcPts val="400"/>
        </a:spcAft>
        <a:buClr>
          <a:schemeClr val="tx1"/>
        </a:buClr>
        <a:buSzPct val="25000"/>
        <a:buFont typeface="Arial" pitchFamily="34" charset="0"/>
        <a:buChar char=" "/>
        <a:defRPr lang="en-US" sz="2200" kern="1200" dirty="0">
          <a:solidFill>
            <a:schemeClr val="tx1"/>
          </a:solidFill>
          <a:latin typeface="Arial" pitchFamily="34" charset="0"/>
          <a:ea typeface="+mn-ea"/>
          <a:cs typeface="+mn-cs"/>
        </a:defRPr>
      </a:lvl1pPr>
      <a:lvl2pPr marL="569913" indent="-225425" algn="l" rtl="0" eaLnBrk="0" fontAlgn="base" hangingPunct="0">
        <a:spcBef>
          <a:spcPct val="0"/>
        </a:spcBef>
        <a:spcAft>
          <a:spcPts val="500"/>
        </a:spcAft>
        <a:buClr>
          <a:schemeClr val="tx1"/>
        </a:buClr>
        <a:buSzPct val="90000"/>
        <a:buFont typeface="Wingdings" pitchFamily="2" charset="2"/>
        <a:buChar char="§"/>
        <a:defRPr lang="en-US" sz="2000" kern="1200" dirty="0">
          <a:solidFill>
            <a:schemeClr val="tx1"/>
          </a:solidFill>
          <a:latin typeface="Arial" pitchFamily="34" charset="0"/>
          <a:ea typeface="+mn-ea"/>
          <a:cs typeface="+mn-cs"/>
        </a:defRPr>
      </a:lvl2pPr>
      <a:lvl3pPr marL="854075" indent="-223838" algn="l" rtl="0" eaLnBrk="0" fontAlgn="base" hangingPunct="0">
        <a:spcBef>
          <a:spcPct val="0"/>
        </a:spcBef>
        <a:spcAft>
          <a:spcPts val="500"/>
        </a:spcAft>
        <a:buClr>
          <a:schemeClr val="tx1"/>
        </a:buClr>
        <a:buSzPct val="96000"/>
        <a:buFont typeface="Wingdings" pitchFamily="2" charset="2"/>
        <a:buChar char="§"/>
        <a:defRPr lang="en-US" kern="1200" dirty="0">
          <a:solidFill>
            <a:schemeClr val="tx1"/>
          </a:solidFill>
          <a:latin typeface="Arial" pitchFamily="34" charset="0"/>
          <a:ea typeface="+mn-ea"/>
          <a:cs typeface="+mn-cs"/>
        </a:defRPr>
      </a:lvl3pPr>
      <a:lvl4pPr marL="1147763" indent="-233363" algn="l" rtl="0" eaLnBrk="0" fontAlgn="base" hangingPunct="0">
        <a:spcBef>
          <a:spcPct val="0"/>
        </a:spcBef>
        <a:spcAft>
          <a:spcPts val="500"/>
        </a:spcAft>
        <a:buClr>
          <a:schemeClr val="tx1"/>
        </a:buClr>
        <a:buFont typeface="Arial" pitchFamily="34" charset="0"/>
        <a:buChar char="–"/>
        <a:defRPr lang="en-US" sz="1600" kern="1200" dirty="0">
          <a:solidFill>
            <a:schemeClr val="tx1"/>
          </a:solidFill>
          <a:latin typeface="Arial" pitchFamily="34" charset="0"/>
          <a:ea typeface="+mn-ea"/>
          <a:cs typeface="+mn-cs"/>
        </a:defRPr>
      </a:lvl4pPr>
      <a:lvl5pPr marL="1431925" indent="-173038" algn="l" rtl="0" eaLnBrk="0" fontAlgn="base" hangingPunct="0">
        <a:spcBef>
          <a:spcPct val="0"/>
        </a:spcBef>
        <a:spcAft>
          <a:spcPts val="500"/>
        </a:spcAft>
        <a:buClr>
          <a:schemeClr val="tx1"/>
        </a:buClr>
        <a:buFont typeface="Arial" pitchFamily="34" charset="0"/>
        <a:buChar char="-"/>
        <a:defRPr lang="en-US" sz="1600" kern="1200" dirty="0">
          <a:solidFill>
            <a:schemeClr val="tx1"/>
          </a:solidFill>
          <a:latin typeface="Arial"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12.jpeg"/><Relationship Id="rId5" Type="http://schemas.openxmlformats.org/officeDocument/2006/relationships/notesSlide" Target="../notesSlides/notesSlide3.xml"/><Relationship Id="rId4"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22.jpeg"/><Relationship Id="rId5" Type="http://schemas.openxmlformats.org/officeDocument/2006/relationships/image" Target="../media/image16.png"/><Relationship Id="rId10" Type="http://schemas.openxmlformats.org/officeDocument/2006/relationships/image" Target="../media/image21.jpeg"/><Relationship Id="rId4" Type="http://schemas.openxmlformats.org/officeDocument/2006/relationships/image" Target="../media/image15.png"/><Relationship Id="rId9"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png"/><Relationship Id="rId3" Type="http://schemas.openxmlformats.org/officeDocument/2006/relationships/image" Target="../media/image25.png"/><Relationship Id="rId7" Type="http://schemas.openxmlformats.org/officeDocument/2006/relationships/image" Target="../media/image29.png"/><Relationship Id="rId12" Type="http://schemas.openxmlformats.org/officeDocument/2006/relationships/image" Target="../media/image34.png"/><Relationship Id="rId2" Type="http://schemas.openxmlformats.org/officeDocument/2006/relationships/notesSlide" Target="../notesSlides/notesSlide9.xml"/><Relationship Id="rId16" Type="http://schemas.openxmlformats.org/officeDocument/2006/relationships/image" Target="../media/image38.jpeg"/><Relationship Id="rId1" Type="http://schemas.openxmlformats.org/officeDocument/2006/relationships/slideLayout" Target="../slideLayouts/slideLayout3.xml"/><Relationship Id="rId6" Type="http://schemas.openxmlformats.org/officeDocument/2006/relationships/image" Target="../media/image28.png"/><Relationship Id="rId11" Type="http://schemas.openxmlformats.org/officeDocument/2006/relationships/image" Target="../media/image33.png"/><Relationship Id="rId5" Type="http://schemas.openxmlformats.org/officeDocument/2006/relationships/image" Target="../media/image27.png"/><Relationship Id="rId15" Type="http://schemas.openxmlformats.org/officeDocument/2006/relationships/image" Target="../media/image37.jpe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png"/><Relationship Id="rId14" Type="http://schemas.openxmlformats.org/officeDocument/2006/relationships/image" Target="../media/image36.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3" Type="http://schemas.openxmlformats.org/officeDocument/2006/relationships/image" Target="../media/image39.png"/><Relationship Id="rId7" Type="http://schemas.openxmlformats.org/officeDocument/2006/relationships/image" Target="../media/image43.png"/><Relationship Id="rId12" Type="http://schemas.openxmlformats.org/officeDocument/2006/relationships/image" Target="../media/image48.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42.png"/><Relationship Id="rId11" Type="http://schemas.openxmlformats.org/officeDocument/2006/relationships/image" Target="../media/image47.png"/><Relationship Id="rId5" Type="http://schemas.openxmlformats.org/officeDocument/2006/relationships/image" Target="../media/image41.png"/><Relationship Id="rId10" Type="http://schemas.openxmlformats.org/officeDocument/2006/relationships/image" Target="../media/image46.png"/><Relationship Id="rId4" Type="http://schemas.openxmlformats.org/officeDocument/2006/relationships/image" Target="../media/image40.png"/><Relationship Id="rId9" Type="http://schemas.openxmlformats.org/officeDocument/2006/relationships/image" Target="../media/image45.png"/></Relationships>
</file>

<file path=ppt/slides/_rels/slide18.xml.rels><?xml version="1.0" encoding="UTF-8" standalone="yes"?>
<Relationships xmlns="http://schemas.openxmlformats.org/package/2006/relationships"><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slideLayout" Target="../slideLayouts/slideLayout2.xml"/><Relationship Id="rId1" Type="http://schemas.openxmlformats.org/officeDocument/2006/relationships/tags" Target="../tags/tag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53.png"/></Relationships>
</file>

<file path=ppt/slides/_rels/slide2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39.png"/><Relationship Id="rId1" Type="http://schemas.openxmlformats.org/officeDocument/2006/relationships/slideLayout" Target="../slideLayouts/slideLayout2.xml"/><Relationship Id="rId5" Type="http://schemas.openxmlformats.org/officeDocument/2006/relationships/image" Target="../media/image54.png"/><Relationship Id="rId4" Type="http://schemas.openxmlformats.org/officeDocument/2006/relationships/image" Target="../media/image48.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6.xml"/><Relationship Id="rId1" Type="http://schemas.openxmlformats.org/officeDocument/2006/relationships/slideLayout" Target="../slideLayouts/slideLayout8.xml"/><Relationship Id="rId4" Type="http://schemas.openxmlformats.org/officeDocument/2006/relationships/image" Target="../media/image58.png"/></Relationships>
</file>

<file path=ppt/slides/_rels/slide2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0.xml"/><Relationship Id="rId1" Type="http://schemas.openxmlformats.org/officeDocument/2006/relationships/slideLayout" Target="../slideLayouts/slideLayout8.xml"/><Relationship Id="rId4" Type="http://schemas.openxmlformats.org/officeDocument/2006/relationships/image" Target="../media/image63.png"/></Relationships>
</file>

<file path=ppt/slides/_rels/slide3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3.xml"/><Relationship Id="rId1" Type="http://schemas.openxmlformats.org/officeDocument/2006/relationships/slideLayout" Target="../slideLayouts/slideLayout8.xml"/><Relationship Id="rId5" Type="http://schemas.openxmlformats.org/officeDocument/2006/relationships/image" Target="../media/image67.jpeg"/><Relationship Id="rId4" Type="http://schemas.openxmlformats.org/officeDocument/2006/relationships/image" Target="../media/image56.png"/></Relationships>
</file>

<file path=ppt/slides/_rels/slide3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66.jpeg"/></Relationships>
</file>

<file path=ppt/slides/_rels/slide37.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image" Target="../media/image76.png"/><Relationship Id="rId3" Type="http://schemas.openxmlformats.org/officeDocument/2006/relationships/image" Target="../media/image68.png"/><Relationship Id="rId7" Type="http://schemas.openxmlformats.org/officeDocument/2006/relationships/image" Target="../media/image70.png"/><Relationship Id="rId12" Type="http://schemas.openxmlformats.org/officeDocument/2006/relationships/image" Target="../media/image75.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69.gif"/><Relationship Id="rId11" Type="http://schemas.openxmlformats.org/officeDocument/2006/relationships/image" Target="../media/image74.png"/><Relationship Id="rId5" Type="http://schemas.microsoft.com/office/2007/relationships/hdphoto" Target="../media/hdphoto1.wdp"/><Relationship Id="rId10" Type="http://schemas.openxmlformats.org/officeDocument/2006/relationships/image" Target="../media/image73.jpeg"/><Relationship Id="rId9" Type="http://schemas.openxmlformats.org/officeDocument/2006/relationships/image" Target="../media/image72.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Build the best</a:t>
            </a:r>
            <a:endParaRPr lang="en-US" b="0" dirty="0"/>
          </a:p>
        </p:txBody>
      </p:sp>
      <p:sp>
        <p:nvSpPr>
          <p:cNvPr id="5" name="TextBox 4"/>
          <p:cNvSpPr txBox="1"/>
          <p:nvPr/>
        </p:nvSpPr>
        <p:spPr>
          <a:xfrm>
            <a:off x="6295605" y="4240229"/>
            <a:ext cx="1736373" cy="923330"/>
          </a:xfrm>
          <a:prstGeom prst="rect">
            <a:avLst/>
          </a:prstGeom>
          <a:noFill/>
        </p:spPr>
        <p:txBody>
          <a:bodyPr wrap="none" rtlCol="0">
            <a:spAutoFit/>
          </a:bodyPr>
          <a:lstStyle/>
          <a:p>
            <a:r>
              <a:rPr lang="ru-RU" dirty="0" smtClean="0"/>
              <a:t>24 мая 2013</a:t>
            </a:r>
          </a:p>
          <a:p>
            <a:r>
              <a:rPr lang="ru-RU" dirty="0" smtClean="0"/>
              <a:t>КРОС2013</a:t>
            </a:r>
          </a:p>
          <a:p>
            <a:r>
              <a:rPr lang="en-US" dirty="0" smtClean="0"/>
              <a:t>Kosinov Dmitry</a:t>
            </a:r>
            <a:endParaRPr lang="ru-RU"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505200"/>
            <a:ext cx="8229600" cy="877824"/>
          </a:xfrm>
        </p:spPr>
        <p:txBody>
          <a:bodyPr/>
          <a:lstStyle/>
          <a:p>
            <a:r>
              <a:rPr lang="en-US" dirty="0" err="1" smtClean="0"/>
              <a:t>Junos</a:t>
            </a:r>
            <a:r>
              <a:rPr lang="en-US" dirty="0" smtClean="0"/>
              <a:t> equipment Update</a:t>
            </a:r>
            <a:br>
              <a:rPr lang="en-US" dirty="0" smtClean="0"/>
            </a:br>
            <a:r>
              <a:rPr lang="en-US" dirty="0" smtClean="0"/>
              <a:t/>
            </a:r>
            <a:br>
              <a:rPr lang="en-US" dirty="0" smtClean="0"/>
            </a:br>
            <a:endParaRPr lang="en-US" b="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n-GB" dirty="0" smtClean="0"/>
              <a:t>Next Generation SPC</a:t>
            </a:r>
            <a:endParaRPr lang="en-GB" dirty="0"/>
          </a:p>
        </p:txBody>
      </p:sp>
      <p:sp>
        <p:nvSpPr>
          <p:cNvPr id="3" name="Content Placeholder 2"/>
          <p:cNvSpPr>
            <a:spLocks noGrp="1"/>
          </p:cNvSpPr>
          <p:nvPr>
            <p:ph sz="half" idx="1"/>
            <p:custDataLst>
              <p:tags r:id="rId3"/>
            </p:custDataLst>
          </p:nvPr>
        </p:nvSpPr>
        <p:spPr>
          <a:xfrm>
            <a:off x="457200" y="1600202"/>
            <a:ext cx="4523591" cy="4525963"/>
          </a:xfrm>
        </p:spPr>
        <p:txBody>
          <a:bodyPr/>
          <a:lstStyle/>
          <a:p>
            <a:r>
              <a:rPr lang="en-GB" dirty="0" smtClean="0"/>
              <a:t>SPUs</a:t>
            </a:r>
          </a:p>
          <a:p>
            <a:pPr lvl="1"/>
            <a:r>
              <a:rPr lang="en-GB" dirty="0" smtClean="0"/>
              <a:t>Four v Two</a:t>
            </a:r>
          </a:p>
          <a:p>
            <a:pPr lvl="1"/>
            <a:r>
              <a:rPr lang="en-GB" dirty="0" smtClean="0"/>
              <a:t>Higher Clock-Speed</a:t>
            </a:r>
          </a:p>
          <a:p>
            <a:r>
              <a:rPr lang="en-GB" dirty="0" smtClean="0"/>
              <a:t>Processor</a:t>
            </a:r>
          </a:p>
          <a:p>
            <a:pPr lvl="2"/>
            <a:r>
              <a:rPr lang="en-GB" dirty="0" smtClean="0"/>
              <a:t>Broadcom</a:t>
            </a:r>
          </a:p>
          <a:p>
            <a:pPr lvl="3"/>
            <a:r>
              <a:rPr lang="en-GB" dirty="0" smtClean="0"/>
              <a:t>XLP</a:t>
            </a:r>
          </a:p>
          <a:p>
            <a:r>
              <a:rPr lang="en-GB" dirty="0" smtClean="0"/>
              <a:t>Memory</a:t>
            </a:r>
          </a:p>
          <a:p>
            <a:pPr lvl="2"/>
            <a:r>
              <a:rPr lang="en-GB" dirty="0" smtClean="0"/>
              <a:t>32G/SPU</a:t>
            </a:r>
          </a:p>
          <a:p>
            <a:r>
              <a:rPr lang="en-GB" dirty="0" smtClean="0"/>
              <a:t>Performance</a:t>
            </a:r>
          </a:p>
          <a:p>
            <a:pPr lvl="1"/>
            <a:r>
              <a:rPr lang="ru-RU" dirty="0" smtClean="0"/>
              <a:t>Более энергоэффективен</a:t>
            </a:r>
            <a:endParaRPr lang="en-GB" dirty="0" smtClean="0"/>
          </a:p>
          <a:p>
            <a:pPr lvl="1"/>
            <a:r>
              <a:rPr lang="ru-RU" dirty="0" smtClean="0"/>
              <a:t>Больше </a:t>
            </a:r>
            <a:r>
              <a:rPr lang="en-US" dirty="0" smtClean="0"/>
              <a:t>IPSEC</a:t>
            </a:r>
            <a:endParaRPr lang="en-GB" dirty="0" smtClean="0"/>
          </a:p>
        </p:txBody>
      </p:sp>
      <p:pic>
        <p:nvPicPr>
          <p:cNvPr id="5" name="Picture 4" descr="ng spc-02.jpg"/>
          <p:cNvPicPr>
            <a:picLocks noChangeAspect="1"/>
          </p:cNvPicPr>
          <p:nvPr/>
        </p:nvPicPr>
        <p:blipFill>
          <a:blip r:embed="rId6" cstate="print">
            <a:extLst>
              <a:ext uri="{28A0092B-C50C-407E-A947-70E740481C1C}">
                <a14:useLocalDpi xmlns="" xmlns:a14="http://schemas.microsoft.com/office/drawing/2010/main" val="0"/>
              </a:ext>
            </a:extLst>
          </a:blip>
          <a:stretch>
            <a:fillRect/>
          </a:stretch>
        </p:blipFill>
        <p:spPr>
          <a:xfrm>
            <a:off x="4556744" y="1698173"/>
            <a:ext cx="4360644" cy="3181931"/>
          </a:xfrm>
          <a:prstGeom prst="rect">
            <a:avLst/>
          </a:prstGeom>
        </p:spPr>
      </p:pic>
    </p:spTree>
    <p:custDataLst>
      <p:tags r:id="rId1"/>
    </p:custData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custDataLst>
              <p:tags r:id="rId2"/>
            </p:custDataLst>
          </p:nvPr>
        </p:nvSpPr>
        <p:spPr/>
        <p:txBody>
          <a:bodyPr/>
          <a:lstStyle/>
          <a:p>
            <a:r>
              <a:rPr lang="en-US" dirty="0" smtClean="0"/>
              <a:t>SRX5K Current SPC v NG-SPC</a:t>
            </a:r>
            <a:endParaRPr lang="en-US" dirty="0"/>
          </a:p>
        </p:txBody>
      </p:sp>
      <p:graphicFrame>
        <p:nvGraphicFramePr>
          <p:cNvPr id="5" name="Content Placeholder 3"/>
          <p:cNvGraphicFramePr>
            <a:graphicFrameLocks noGrp="1"/>
          </p:cNvGraphicFramePr>
          <p:nvPr>
            <p:ph idx="4294967295"/>
            <p:extLst/>
          </p:nvPr>
        </p:nvGraphicFramePr>
        <p:xfrm>
          <a:off x="838201" y="1143000"/>
          <a:ext cx="7347239" cy="4887804"/>
        </p:xfrm>
        <a:graphic>
          <a:graphicData uri="http://schemas.openxmlformats.org/drawingml/2006/table">
            <a:tbl>
              <a:tblPr firstRow="1" bandRow="1">
                <a:tableStyleId>{073A0DAA-6AF3-43AB-8588-CEC1D06C72B9}</a:tableStyleId>
              </a:tblPr>
              <a:tblGrid>
                <a:gridCol w="3593638"/>
                <a:gridCol w="2006643"/>
                <a:gridCol w="1746958"/>
              </a:tblGrid>
              <a:tr h="643616">
                <a:tc>
                  <a:txBody>
                    <a:bodyPr/>
                    <a:lstStyle/>
                    <a:p>
                      <a:pPr marL="0" marR="0" lvl="0" indent="0" algn="ctr" defTabSz="914400" rtl="0" eaLnBrk="0" fontAlgn="base" latinLnBrk="0" hangingPunct="0">
                        <a:lnSpc>
                          <a:spcPct val="100000"/>
                        </a:lnSpc>
                        <a:spcBef>
                          <a:spcPct val="0"/>
                        </a:spcBef>
                        <a:spcAft>
                          <a:spcPct val="0"/>
                        </a:spcAft>
                        <a:buClr>
                          <a:schemeClr val="tx1"/>
                        </a:buClr>
                        <a:buSzPct val="25000"/>
                        <a:buFont typeface="Wingdings" pitchFamily="2" charset="2"/>
                        <a:buNone/>
                        <a:tabLst/>
                      </a:pPr>
                      <a:endParaRPr kumimoji="0" lang="en-US" sz="1500" b="0" i="0" u="none" strike="noStrike" cap="none" normalizeH="0" baseline="0" dirty="0" smtClean="0">
                        <a:ln>
                          <a:noFill/>
                        </a:ln>
                        <a:solidFill>
                          <a:schemeClr val="bg1"/>
                        </a:solidFill>
                        <a:effectLst/>
                        <a:latin typeface="Arial" pitchFamily="34" charset="0"/>
                        <a:ea typeface="ＭＳ Ｐゴシック" pitchFamily="34" charset="-128"/>
                        <a:cs typeface="Arial" pitchFamily="34" charset="0"/>
                      </a:endParaRPr>
                    </a:p>
                  </a:txBody>
                  <a:tcPr marL="0" marR="0" marT="0" marB="0" anchor="ctr" anchorCtr="1" horzOverflow="overflow">
                    <a:noFill/>
                  </a:tcPr>
                </a:tc>
                <a:tc>
                  <a:txBody>
                    <a:bodyPr/>
                    <a:lstStyle/>
                    <a:p>
                      <a:pPr marL="0" marR="0" lvl="0" indent="0" algn="ctr" defTabSz="914400" rtl="0" eaLnBrk="0" fontAlgn="base" latinLnBrk="0" hangingPunct="0">
                        <a:lnSpc>
                          <a:spcPct val="100000"/>
                        </a:lnSpc>
                        <a:spcBef>
                          <a:spcPct val="0"/>
                        </a:spcBef>
                        <a:spcAft>
                          <a:spcPct val="0"/>
                        </a:spcAft>
                        <a:buClr>
                          <a:schemeClr val="tx1"/>
                        </a:buClr>
                        <a:buSzPct val="25000"/>
                        <a:buFont typeface="Wingdings" pitchFamily="2" charset="2"/>
                        <a:buNone/>
                        <a:tabLst/>
                        <a:defRPr/>
                      </a:pPr>
                      <a:endParaRPr kumimoji="0" lang="en-US" sz="1500" u="none" strike="noStrike" cap="none" normalizeH="0" baseline="0" dirty="0" smtClean="0">
                        <a:ln>
                          <a:noFill/>
                        </a:ln>
                        <a:effectLst/>
                      </a:endParaRPr>
                    </a:p>
                    <a:p>
                      <a:pPr marL="0" marR="0" lvl="0" indent="0" algn="ctr" defTabSz="914400" rtl="0" eaLnBrk="0" fontAlgn="base" latinLnBrk="0" hangingPunct="0">
                        <a:lnSpc>
                          <a:spcPct val="100000"/>
                        </a:lnSpc>
                        <a:spcBef>
                          <a:spcPct val="0"/>
                        </a:spcBef>
                        <a:spcAft>
                          <a:spcPct val="0"/>
                        </a:spcAft>
                        <a:buClr>
                          <a:schemeClr val="tx1"/>
                        </a:buClr>
                        <a:buSzPct val="25000"/>
                        <a:buFont typeface="Wingdings" pitchFamily="2" charset="2"/>
                        <a:buNone/>
                        <a:tabLst/>
                        <a:defRPr/>
                      </a:pPr>
                      <a:r>
                        <a:rPr kumimoji="0" lang="en-US" sz="1500" u="none" strike="noStrike" cap="none" normalizeH="0" baseline="0" dirty="0" smtClean="0">
                          <a:ln>
                            <a:noFill/>
                          </a:ln>
                          <a:effectLst/>
                        </a:rPr>
                        <a:t>CG-SPC</a:t>
                      </a:r>
                    </a:p>
                    <a:p>
                      <a:pPr marL="0" marR="0" lvl="0" indent="0" algn="ctr" defTabSz="914400" rtl="0" eaLnBrk="0" fontAlgn="base" latinLnBrk="0" hangingPunct="0">
                        <a:lnSpc>
                          <a:spcPct val="100000"/>
                        </a:lnSpc>
                        <a:spcBef>
                          <a:spcPct val="0"/>
                        </a:spcBef>
                        <a:spcAft>
                          <a:spcPct val="0"/>
                        </a:spcAft>
                        <a:buClr>
                          <a:schemeClr val="tx1"/>
                        </a:buClr>
                        <a:buSzPct val="25000"/>
                        <a:buFont typeface="Wingdings" pitchFamily="2" charset="2"/>
                        <a:buNone/>
                        <a:tabLst/>
                      </a:pPr>
                      <a:endParaRPr kumimoji="0" lang="en-US" sz="1500" b="0" i="0" u="none" strike="noStrike" cap="none" normalizeH="0" baseline="0" dirty="0" smtClean="0">
                        <a:ln>
                          <a:noFill/>
                        </a:ln>
                        <a:solidFill>
                          <a:schemeClr val="bg2">
                            <a:lumMod val="75000"/>
                          </a:schemeClr>
                        </a:solidFill>
                        <a:effectLst/>
                        <a:latin typeface="Arial" pitchFamily="34" charset="0"/>
                        <a:ea typeface="ＭＳ Ｐゴシック" pitchFamily="34" charset="-128"/>
                        <a:cs typeface="Arial" pitchFamily="34" charset="0"/>
                      </a:endParaRPr>
                    </a:p>
                  </a:txBody>
                  <a:tcPr marL="0" marR="0" marT="0" marB="0" anchor="ctr" anchorCtr="1" horzOverflow="overflow">
                    <a:solidFill>
                      <a:srgbClr val="456422"/>
                    </a:solidFill>
                  </a:tcPr>
                </a:tc>
                <a:tc>
                  <a:txBody>
                    <a:bodyPr/>
                    <a:lstStyle/>
                    <a:p>
                      <a:pPr marL="0" marR="0" lvl="0" indent="0" algn="ctr" defTabSz="914400" rtl="0" eaLnBrk="0" fontAlgn="base" latinLnBrk="0" hangingPunct="0">
                        <a:lnSpc>
                          <a:spcPct val="100000"/>
                        </a:lnSpc>
                        <a:spcBef>
                          <a:spcPct val="0"/>
                        </a:spcBef>
                        <a:spcAft>
                          <a:spcPct val="0"/>
                        </a:spcAft>
                        <a:buClr>
                          <a:schemeClr val="tx1"/>
                        </a:buClr>
                        <a:buSzPct val="25000"/>
                        <a:buFont typeface="Wingdings" pitchFamily="2" charset="2"/>
                        <a:buNone/>
                        <a:tabLst/>
                        <a:defRPr/>
                      </a:pPr>
                      <a:endParaRPr kumimoji="0" lang="en-US" sz="1500" b="1" u="none" strike="noStrike" kern="1200" cap="none" normalizeH="0" baseline="0" dirty="0" smtClean="0">
                        <a:ln>
                          <a:noFill/>
                        </a:ln>
                        <a:solidFill>
                          <a:schemeClr val="lt1"/>
                        </a:solidFill>
                        <a:effectLst/>
                        <a:latin typeface="+mn-lt"/>
                        <a:ea typeface="+mn-ea"/>
                        <a:cs typeface="+mn-cs"/>
                      </a:endParaRPr>
                    </a:p>
                    <a:p>
                      <a:pPr marL="0" marR="0" lvl="0" indent="0" algn="ctr" defTabSz="914400" rtl="0" eaLnBrk="0" fontAlgn="base" latinLnBrk="0" hangingPunct="0">
                        <a:lnSpc>
                          <a:spcPct val="100000"/>
                        </a:lnSpc>
                        <a:spcBef>
                          <a:spcPct val="0"/>
                        </a:spcBef>
                        <a:spcAft>
                          <a:spcPct val="0"/>
                        </a:spcAft>
                        <a:buClr>
                          <a:schemeClr val="tx1"/>
                        </a:buClr>
                        <a:buSzPct val="25000"/>
                        <a:buFont typeface="Wingdings" pitchFamily="2" charset="2"/>
                        <a:buNone/>
                        <a:tabLst/>
                        <a:defRPr/>
                      </a:pPr>
                      <a:r>
                        <a:rPr kumimoji="0" lang="en-US" sz="1500" b="1" u="none" strike="noStrike" kern="1200" cap="none" normalizeH="0" baseline="0" dirty="0" smtClean="0">
                          <a:ln>
                            <a:noFill/>
                          </a:ln>
                          <a:solidFill>
                            <a:schemeClr val="lt1"/>
                          </a:solidFill>
                          <a:effectLst/>
                          <a:latin typeface="+mn-lt"/>
                          <a:ea typeface="+mn-ea"/>
                          <a:cs typeface="+mn-cs"/>
                        </a:rPr>
                        <a:t>NG-SPC</a:t>
                      </a:r>
                    </a:p>
                    <a:p>
                      <a:pPr marL="0" marR="0" lvl="0" indent="0" algn="ctr" defTabSz="914400" rtl="0" eaLnBrk="0" fontAlgn="base" latinLnBrk="0" hangingPunct="0">
                        <a:lnSpc>
                          <a:spcPct val="100000"/>
                        </a:lnSpc>
                        <a:spcBef>
                          <a:spcPct val="0"/>
                        </a:spcBef>
                        <a:spcAft>
                          <a:spcPct val="0"/>
                        </a:spcAft>
                        <a:buClr>
                          <a:schemeClr val="tx1"/>
                        </a:buClr>
                        <a:buSzPct val="25000"/>
                        <a:buFont typeface="Wingdings" pitchFamily="2" charset="2"/>
                        <a:buNone/>
                        <a:tabLst/>
                        <a:defRPr/>
                      </a:pPr>
                      <a:endParaRPr kumimoji="0" lang="en-US" sz="1500" b="1" u="none" strike="noStrike" kern="1200" cap="none" normalizeH="0" baseline="0" dirty="0" smtClean="0">
                        <a:ln>
                          <a:noFill/>
                        </a:ln>
                        <a:solidFill>
                          <a:schemeClr val="lt1"/>
                        </a:solidFill>
                        <a:effectLst/>
                        <a:latin typeface="+mn-lt"/>
                        <a:ea typeface="+mn-ea"/>
                        <a:cs typeface="+mn-cs"/>
                      </a:endParaRPr>
                    </a:p>
                  </a:txBody>
                  <a:tcPr marL="0" marR="0" marT="0" marB="0" anchor="ctr" anchorCtr="1" horzOverflow="overflow">
                    <a:solidFill>
                      <a:schemeClr val="accent1">
                        <a:lumMod val="75000"/>
                      </a:schemeClr>
                    </a:solidFill>
                  </a:tcPr>
                </a:tc>
              </a:tr>
              <a:tr h="393829">
                <a:tc>
                  <a:txBody>
                    <a:bodyPr/>
                    <a:lstStyle/>
                    <a:p>
                      <a:pPr marL="0" marR="0" lvl="0" indent="0" algn="l" defTabSz="914400" rtl="0" eaLnBrk="0" fontAlgn="base" latinLnBrk="0" hangingPunct="0">
                        <a:lnSpc>
                          <a:spcPct val="100000"/>
                        </a:lnSpc>
                        <a:spcBef>
                          <a:spcPct val="0"/>
                        </a:spcBef>
                        <a:spcAft>
                          <a:spcPct val="0"/>
                        </a:spcAft>
                        <a:buClr>
                          <a:schemeClr val="tx1"/>
                        </a:buClr>
                        <a:buSzPct val="25000"/>
                        <a:buFont typeface="Wingdings" pitchFamily="2" charset="2"/>
                        <a:buNone/>
                        <a:tabLst/>
                      </a:pPr>
                      <a:r>
                        <a:rPr kumimoji="0" lang="en-US" sz="1400" b="1" u="none" strike="noStrike" cap="none" normalizeH="0" baseline="0" dirty="0" smtClean="0">
                          <a:ln>
                            <a:noFill/>
                          </a:ln>
                          <a:effectLst/>
                          <a:latin typeface="+mn-lt"/>
                        </a:rPr>
                        <a:t>Lightweight </a:t>
                      </a:r>
                      <a:r>
                        <a:rPr kumimoji="0" lang="en-US" sz="1400" b="1" u="none" strike="noStrike" cap="none" normalizeH="0" baseline="0" dirty="0" err="1" smtClean="0">
                          <a:ln>
                            <a:noFill/>
                          </a:ln>
                          <a:effectLst/>
                          <a:latin typeface="+mn-lt"/>
                        </a:rPr>
                        <a:t>Svcs</a:t>
                      </a:r>
                      <a:r>
                        <a:rPr kumimoji="0" lang="en-US" sz="1400" b="1" u="none" strike="noStrike" cap="none" normalizeH="0" baseline="0" dirty="0" smtClean="0">
                          <a:ln>
                            <a:noFill/>
                          </a:ln>
                          <a:effectLst/>
                          <a:latin typeface="+mn-lt"/>
                        </a:rPr>
                        <a:t> Max Throughput (FW, NAT)</a:t>
                      </a:r>
                    </a:p>
                  </a:txBody>
                  <a:tcPr marL="96229" marR="0" marT="0" marB="0" anchor="ctr" horzOverflow="overflow"/>
                </a:tc>
                <a:tc>
                  <a:txBody>
                    <a:bodyPr/>
                    <a:lstStyle/>
                    <a:p>
                      <a:pPr marL="0" marR="0" lvl="0" indent="0" algn="ctr" defTabSz="914400" rtl="0" eaLnBrk="0" fontAlgn="base" latinLnBrk="0" hangingPunct="0">
                        <a:lnSpc>
                          <a:spcPct val="100000"/>
                        </a:lnSpc>
                        <a:spcBef>
                          <a:spcPct val="0"/>
                        </a:spcBef>
                        <a:spcAft>
                          <a:spcPct val="0"/>
                        </a:spcAft>
                        <a:buClr>
                          <a:schemeClr val="tx1"/>
                        </a:buClr>
                        <a:buSzPct val="25000"/>
                        <a:buFont typeface="Wingdings" pitchFamily="2" charset="2"/>
                        <a:buNone/>
                        <a:tabLst/>
                      </a:pPr>
                      <a:r>
                        <a:rPr kumimoji="0" lang="en-US" sz="1400" b="1" i="0" u="none" strike="noStrike" cap="none" normalizeH="0" baseline="0" dirty="0" smtClean="0">
                          <a:ln>
                            <a:noFill/>
                          </a:ln>
                          <a:solidFill>
                            <a:schemeClr val="tx1"/>
                          </a:solidFill>
                          <a:effectLst/>
                          <a:latin typeface="+mn-lt"/>
                          <a:ea typeface="ＭＳ Ｐゴシック" pitchFamily="34" charset="-128"/>
                          <a:cs typeface="Arial" pitchFamily="34" charset="0"/>
                        </a:rPr>
                        <a:t>20G</a:t>
                      </a:r>
                    </a:p>
                  </a:txBody>
                  <a:tcPr marL="0" marR="0" marT="0" marB="0" anchor="ctr" anchorCtr="1" horzOverflow="overflow"/>
                </a:tc>
                <a:tc>
                  <a:txBody>
                    <a:bodyPr/>
                    <a:lstStyle/>
                    <a:p>
                      <a:pPr marL="0" marR="0" lvl="0" indent="0" algn="ctr" defTabSz="914400" rtl="0" eaLnBrk="0" fontAlgn="base" latinLnBrk="0" hangingPunct="0">
                        <a:lnSpc>
                          <a:spcPct val="100000"/>
                        </a:lnSpc>
                        <a:spcBef>
                          <a:spcPct val="0"/>
                        </a:spcBef>
                        <a:spcAft>
                          <a:spcPct val="0"/>
                        </a:spcAft>
                        <a:buClr>
                          <a:schemeClr val="tx1"/>
                        </a:buClr>
                        <a:buSzPct val="25000"/>
                        <a:buFont typeface="Wingdings" pitchFamily="2" charset="2"/>
                        <a:buNone/>
                        <a:tabLst/>
                        <a:defRPr/>
                      </a:pPr>
                      <a:r>
                        <a:rPr kumimoji="0" lang="en-US" sz="1400" b="1" u="none" strike="noStrike" cap="none" normalizeH="0" baseline="0" dirty="0" smtClean="0">
                          <a:ln>
                            <a:noFill/>
                          </a:ln>
                          <a:effectLst/>
                          <a:latin typeface="+mn-lt"/>
                        </a:rPr>
                        <a:t>35G</a:t>
                      </a:r>
                    </a:p>
                  </a:txBody>
                  <a:tcPr marL="0" marR="0" marT="0" marB="0" anchor="ctr" anchorCtr="1" horzOverflow="overflow"/>
                </a:tc>
              </a:tr>
              <a:tr h="393829">
                <a:tc>
                  <a:txBody>
                    <a:bodyPr/>
                    <a:lstStyle/>
                    <a:p>
                      <a:pPr marL="0" marR="0" lvl="0" indent="0" algn="l" defTabSz="914400" rtl="0" eaLnBrk="0" fontAlgn="base" latinLnBrk="0" hangingPunct="0">
                        <a:lnSpc>
                          <a:spcPct val="100000"/>
                        </a:lnSpc>
                        <a:spcBef>
                          <a:spcPct val="0"/>
                        </a:spcBef>
                        <a:spcAft>
                          <a:spcPct val="0"/>
                        </a:spcAft>
                        <a:buClr>
                          <a:schemeClr val="tx1"/>
                        </a:buClr>
                        <a:buSzPct val="25000"/>
                        <a:buFont typeface="Wingdings" pitchFamily="2" charset="2"/>
                        <a:buNone/>
                        <a:tabLst/>
                      </a:pPr>
                      <a:r>
                        <a:rPr kumimoji="0" lang="en-US" sz="1400" b="1" u="none" strike="noStrike" cap="none" normalizeH="0" baseline="0" dirty="0" smtClean="0">
                          <a:ln>
                            <a:noFill/>
                          </a:ln>
                          <a:effectLst/>
                          <a:latin typeface="+mn-lt"/>
                        </a:rPr>
                        <a:t>Max </a:t>
                      </a:r>
                      <a:r>
                        <a:rPr kumimoji="0" lang="en-US" sz="1400" b="1" u="none" strike="noStrike" cap="none" normalizeH="0" baseline="0" dirty="0" err="1" smtClean="0">
                          <a:ln>
                            <a:noFill/>
                          </a:ln>
                          <a:effectLst/>
                          <a:latin typeface="+mn-lt"/>
                        </a:rPr>
                        <a:t>pps</a:t>
                      </a:r>
                      <a:endParaRPr kumimoji="0" lang="en-US" sz="1400" b="1" u="none" strike="noStrike" cap="none" normalizeH="0" baseline="0" dirty="0" smtClean="0">
                        <a:ln>
                          <a:noFill/>
                        </a:ln>
                        <a:effectLst/>
                        <a:latin typeface="+mn-lt"/>
                      </a:endParaRPr>
                    </a:p>
                  </a:txBody>
                  <a:tcPr marL="96229" marR="0" marT="0" marB="0" anchor="ctr" horzOverflow="overflow"/>
                </a:tc>
                <a:tc>
                  <a:txBody>
                    <a:bodyPr/>
                    <a:lstStyle/>
                    <a:p>
                      <a:pPr marL="0" marR="0" lvl="0" indent="0" algn="ctr" defTabSz="914400" rtl="0" eaLnBrk="0" fontAlgn="base" latinLnBrk="0" hangingPunct="0">
                        <a:lnSpc>
                          <a:spcPct val="100000"/>
                        </a:lnSpc>
                        <a:spcBef>
                          <a:spcPct val="0"/>
                        </a:spcBef>
                        <a:spcAft>
                          <a:spcPct val="0"/>
                        </a:spcAft>
                        <a:buClr>
                          <a:schemeClr val="tx1"/>
                        </a:buClr>
                        <a:buSzPct val="25000"/>
                        <a:buFont typeface="Wingdings" pitchFamily="2" charset="2"/>
                        <a:buNone/>
                        <a:tabLst/>
                      </a:pPr>
                      <a:r>
                        <a:rPr kumimoji="0" lang="en-US" sz="1400" b="1" i="0" u="none" strike="noStrike" cap="none" normalizeH="0" baseline="0" dirty="0" smtClean="0">
                          <a:ln>
                            <a:noFill/>
                          </a:ln>
                          <a:solidFill>
                            <a:schemeClr val="tx1"/>
                          </a:solidFill>
                          <a:effectLst/>
                          <a:latin typeface="+mn-lt"/>
                          <a:ea typeface="ＭＳ Ｐゴシック" pitchFamily="34" charset="-128"/>
                          <a:cs typeface="Arial" pitchFamily="34" charset="0"/>
                        </a:rPr>
                        <a:t>2Mpps</a:t>
                      </a:r>
                    </a:p>
                  </a:txBody>
                  <a:tcPr marL="0" marR="0" marT="0" marB="0" anchor="ctr" anchorCtr="1" horzOverflow="overflow"/>
                </a:tc>
                <a:tc>
                  <a:txBody>
                    <a:bodyPr/>
                    <a:lstStyle/>
                    <a:p>
                      <a:pPr marL="0" marR="0" lvl="0" indent="0" algn="ctr" defTabSz="914400" rtl="0" eaLnBrk="0" fontAlgn="base" latinLnBrk="0" hangingPunct="0">
                        <a:lnSpc>
                          <a:spcPct val="100000"/>
                        </a:lnSpc>
                        <a:spcBef>
                          <a:spcPct val="0"/>
                        </a:spcBef>
                        <a:spcAft>
                          <a:spcPct val="0"/>
                        </a:spcAft>
                        <a:buClr>
                          <a:schemeClr val="tx1"/>
                        </a:buClr>
                        <a:buSzPct val="25000"/>
                        <a:buFont typeface="Wingdings" pitchFamily="2" charset="2"/>
                        <a:buNone/>
                        <a:tabLst/>
                        <a:defRPr/>
                      </a:pPr>
                      <a:r>
                        <a:rPr kumimoji="0" lang="en-US" sz="1400" b="1" u="none" strike="noStrike" cap="none" normalizeH="0" baseline="0" dirty="0" smtClean="0">
                          <a:ln>
                            <a:noFill/>
                          </a:ln>
                          <a:effectLst/>
                          <a:latin typeface="+mn-lt"/>
                        </a:rPr>
                        <a:t>6Mpps</a:t>
                      </a:r>
                    </a:p>
                  </a:txBody>
                  <a:tcPr marL="0" marR="0" marT="0" marB="0" anchor="ctr" anchorCtr="1" horzOverflow="overflow"/>
                </a:tc>
              </a:tr>
              <a:tr h="600708">
                <a:tc>
                  <a:txBody>
                    <a:bodyPr/>
                    <a:lstStyle/>
                    <a:p>
                      <a:pPr marL="0" marR="0" lvl="0" indent="0" algn="l" defTabSz="914400" rtl="0" eaLnBrk="0" fontAlgn="base" latinLnBrk="0" hangingPunct="0">
                        <a:lnSpc>
                          <a:spcPct val="100000"/>
                        </a:lnSpc>
                        <a:spcBef>
                          <a:spcPct val="0"/>
                        </a:spcBef>
                        <a:spcAft>
                          <a:spcPct val="0"/>
                        </a:spcAft>
                        <a:buClr>
                          <a:schemeClr val="tx1"/>
                        </a:buClr>
                        <a:buSzPct val="25000"/>
                        <a:buFont typeface="Wingdings" pitchFamily="2" charset="2"/>
                        <a:buNone/>
                        <a:tabLst/>
                      </a:pPr>
                      <a:r>
                        <a:rPr kumimoji="0" lang="en-US" sz="1400" b="1" u="none" strike="noStrike" cap="none" normalizeH="0" baseline="0" dirty="0" smtClean="0">
                          <a:ln>
                            <a:noFill/>
                          </a:ln>
                          <a:effectLst/>
                          <a:latin typeface="+mn-lt"/>
                        </a:rPr>
                        <a:t>Sessions</a:t>
                      </a:r>
                    </a:p>
                    <a:p>
                      <a:pPr marL="0" marR="0" lvl="0" indent="0" algn="l" defTabSz="914400" rtl="0" eaLnBrk="0" fontAlgn="base" latinLnBrk="0" hangingPunct="0">
                        <a:lnSpc>
                          <a:spcPct val="100000"/>
                        </a:lnSpc>
                        <a:spcBef>
                          <a:spcPct val="0"/>
                        </a:spcBef>
                        <a:spcAft>
                          <a:spcPct val="0"/>
                        </a:spcAft>
                        <a:buClr>
                          <a:schemeClr val="tx1"/>
                        </a:buClr>
                        <a:buSzPct val="25000"/>
                        <a:buFont typeface="Wingdings" pitchFamily="2" charset="2"/>
                        <a:buNone/>
                        <a:tabLst/>
                      </a:pPr>
                      <a:r>
                        <a:rPr kumimoji="0" lang="en-US" sz="1400" b="1" u="none" strike="noStrike" cap="none" normalizeH="0" baseline="0" dirty="0" smtClean="0">
                          <a:ln>
                            <a:noFill/>
                          </a:ln>
                          <a:effectLst/>
                          <a:latin typeface="+mn-lt"/>
                        </a:rPr>
                        <a:t> (v4/v6)</a:t>
                      </a:r>
                      <a:endParaRPr kumimoji="0" lang="en-US" sz="1400" b="1" i="0" u="none" strike="noStrike" cap="none" normalizeH="0" baseline="0" dirty="0" smtClean="0">
                        <a:ln>
                          <a:noFill/>
                        </a:ln>
                        <a:solidFill>
                          <a:schemeClr val="tx1"/>
                        </a:solidFill>
                        <a:effectLst/>
                        <a:latin typeface="+mn-lt"/>
                        <a:ea typeface="ＭＳ Ｐゴシック" pitchFamily="34" charset="-128"/>
                        <a:cs typeface="Arial" pitchFamily="34" charset="0"/>
                      </a:endParaRPr>
                    </a:p>
                  </a:txBody>
                  <a:tcPr marL="96229" marR="0" marT="0" marB="0" anchor="ctr" horzOverflow="overflow"/>
                </a:tc>
                <a:tc>
                  <a:txBody>
                    <a:bodyPr/>
                    <a:lstStyle/>
                    <a:p>
                      <a:pPr marL="0" marR="0" lvl="0" indent="0" algn="ctr" defTabSz="914400" rtl="0" eaLnBrk="0" fontAlgn="base" latinLnBrk="0" hangingPunct="0">
                        <a:lnSpc>
                          <a:spcPct val="100000"/>
                        </a:lnSpc>
                        <a:spcBef>
                          <a:spcPct val="0"/>
                        </a:spcBef>
                        <a:spcAft>
                          <a:spcPct val="0"/>
                        </a:spcAft>
                        <a:buClr>
                          <a:schemeClr val="tx1"/>
                        </a:buClr>
                        <a:buSzPct val="25000"/>
                        <a:buFont typeface="Wingdings" pitchFamily="2" charset="2"/>
                        <a:buNone/>
                        <a:tabLst/>
                      </a:pPr>
                      <a:r>
                        <a:rPr kumimoji="0" lang="en-US" sz="1400" b="1" u="none" strike="noStrike" cap="none" normalizeH="0" baseline="0" dirty="0" smtClean="0">
                          <a:ln>
                            <a:noFill/>
                          </a:ln>
                          <a:effectLst/>
                          <a:latin typeface="+mn-lt"/>
                        </a:rPr>
                        <a:t>2M</a:t>
                      </a:r>
                      <a:endParaRPr kumimoji="0" lang="en-US" sz="1400" b="1" i="0" u="none" strike="noStrike" cap="none" normalizeH="0" baseline="0" dirty="0" smtClean="0">
                        <a:ln>
                          <a:noFill/>
                        </a:ln>
                        <a:solidFill>
                          <a:schemeClr val="bg2">
                            <a:lumMod val="75000"/>
                          </a:schemeClr>
                        </a:solidFill>
                        <a:effectLst/>
                        <a:latin typeface="+mn-lt"/>
                        <a:ea typeface="ＭＳ Ｐゴシック" pitchFamily="34" charset="-128"/>
                        <a:cs typeface="Arial" pitchFamily="34"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0"/>
                        </a:spcBef>
                        <a:spcAft>
                          <a:spcPct val="0"/>
                        </a:spcAft>
                        <a:buClr>
                          <a:schemeClr val="tx1"/>
                        </a:buClr>
                        <a:buSzPct val="25000"/>
                        <a:buFont typeface="Wingdings" pitchFamily="2" charset="2"/>
                        <a:buNone/>
                        <a:tabLst/>
                      </a:pPr>
                      <a:r>
                        <a:rPr kumimoji="0" lang="en-US" sz="1400" b="1" i="0" u="none" strike="noStrike" cap="none" normalizeH="0" baseline="0" dirty="0" smtClean="0">
                          <a:ln>
                            <a:noFill/>
                          </a:ln>
                          <a:solidFill>
                            <a:schemeClr val="dk1"/>
                          </a:solidFill>
                          <a:effectLst/>
                          <a:latin typeface="+mn-lt"/>
                          <a:ea typeface="+mn-ea"/>
                          <a:cs typeface="+mn-cs"/>
                        </a:rPr>
                        <a:t>4M (16m – maximize sessions mode, impacts performance)</a:t>
                      </a:r>
                      <a:endParaRPr kumimoji="0" lang="en-US" sz="1400" b="1" i="0" u="none" strike="noStrike" cap="none" normalizeH="0" baseline="0" dirty="0" smtClean="0">
                        <a:ln>
                          <a:noFill/>
                        </a:ln>
                        <a:solidFill>
                          <a:schemeClr val="accent1">
                            <a:lumMod val="75000"/>
                          </a:schemeClr>
                        </a:solidFill>
                        <a:effectLst/>
                        <a:latin typeface="+mn-lt"/>
                        <a:ea typeface="ＭＳ Ｐゴシック" pitchFamily="34" charset="-128"/>
                        <a:cs typeface="Arial" pitchFamily="34" charset="0"/>
                      </a:endParaRPr>
                    </a:p>
                  </a:txBody>
                  <a:tcPr marL="0" marR="0" marT="0" marB="0" anchor="ctr" anchorCtr="1" horzOverflow="overflow"/>
                </a:tc>
              </a:tr>
              <a:tr h="420259">
                <a:tc>
                  <a:txBody>
                    <a:bodyPr/>
                    <a:lstStyle/>
                    <a:p>
                      <a:pPr marL="0" marR="0" lvl="0" indent="0" algn="l" defTabSz="914400" rtl="0" eaLnBrk="0" fontAlgn="base" latinLnBrk="0" hangingPunct="0">
                        <a:lnSpc>
                          <a:spcPct val="100000"/>
                        </a:lnSpc>
                        <a:spcBef>
                          <a:spcPct val="0"/>
                        </a:spcBef>
                        <a:spcAft>
                          <a:spcPct val="0"/>
                        </a:spcAft>
                        <a:buClr>
                          <a:schemeClr val="tx1"/>
                        </a:buClr>
                        <a:buSzPct val="25000"/>
                        <a:buFont typeface="Wingdings" pitchFamily="2" charset="2"/>
                        <a:buNone/>
                        <a:tabLst/>
                      </a:pPr>
                      <a:r>
                        <a:rPr kumimoji="0" lang="en-US" sz="1400" b="1" u="none" strike="noStrike" cap="none" normalizeH="0" baseline="0" dirty="0" smtClean="0">
                          <a:ln>
                            <a:noFill/>
                          </a:ln>
                          <a:effectLst/>
                          <a:latin typeface="+mn-lt"/>
                        </a:rPr>
                        <a:t>Max cps</a:t>
                      </a:r>
                      <a:endParaRPr kumimoji="0" lang="en-US" sz="1400" b="1" i="0" u="none" strike="noStrike" cap="none" normalizeH="0" baseline="0" dirty="0" smtClean="0">
                        <a:ln>
                          <a:noFill/>
                        </a:ln>
                        <a:solidFill>
                          <a:schemeClr val="tx1"/>
                        </a:solidFill>
                        <a:effectLst/>
                        <a:latin typeface="+mn-lt"/>
                        <a:ea typeface="ＭＳ Ｐゴシック" pitchFamily="34" charset="-128"/>
                        <a:cs typeface="Arial" pitchFamily="34" charset="0"/>
                      </a:endParaRPr>
                    </a:p>
                  </a:txBody>
                  <a:tcPr marL="96229" marR="0" marT="0" marB="0" anchor="ctr" horzOverflow="overflow"/>
                </a:tc>
                <a:tc>
                  <a:txBody>
                    <a:bodyPr/>
                    <a:lstStyle/>
                    <a:p>
                      <a:pPr marL="0" marR="0" lvl="0" indent="0" algn="ctr" defTabSz="914400" rtl="0" eaLnBrk="0" fontAlgn="base" latinLnBrk="0" hangingPunct="0">
                        <a:lnSpc>
                          <a:spcPct val="100000"/>
                        </a:lnSpc>
                        <a:spcBef>
                          <a:spcPct val="0"/>
                        </a:spcBef>
                        <a:spcAft>
                          <a:spcPct val="0"/>
                        </a:spcAft>
                        <a:buClr>
                          <a:schemeClr val="tx1"/>
                        </a:buClr>
                        <a:buSzPct val="25000"/>
                        <a:buFont typeface="Wingdings" pitchFamily="2" charset="2"/>
                        <a:buNone/>
                        <a:tabLst/>
                      </a:pPr>
                      <a:r>
                        <a:rPr kumimoji="0" lang="en-US" sz="1400" b="1" u="none" strike="noStrike" cap="none" normalizeH="0" baseline="0" dirty="0" smtClean="0">
                          <a:ln>
                            <a:noFill/>
                          </a:ln>
                          <a:effectLst/>
                          <a:latin typeface="+mn-lt"/>
                        </a:rPr>
                        <a:t>100K</a:t>
                      </a:r>
                      <a:endParaRPr kumimoji="0" lang="en-US" sz="1400" b="1" i="0" u="none" strike="noStrike" cap="none" normalizeH="0" baseline="0" dirty="0" smtClean="0">
                        <a:ln>
                          <a:noFill/>
                        </a:ln>
                        <a:solidFill>
                          <a:schemeClr val="bg2">
                            <a:lumMod val="75000"/>
                          </a:schemeClr>
                        </a:solidFill>
                        <a:effectLst/>
                        <a:latin typeface="+mn-lt"/>
                        <a:ea typeface="ＭＳ Ｐゴシック" pitchFamily="34" charset="-128"/>
                        <a:cs typeface="Arial" pitchFamily="34"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0"/>
                        </a:spcBef>
                        <a:spcAft>
                          <a:spcPct val="0"/>
                        </a:spcAft>
                        <a:buClr>
                          <a:schemeClr val="tx1"/>
                        </a:buClr>
                        <a:buSzPct val="25000"/>
                        <a:buFont typeface="Wingdings" pitchFamily="2" charset="2"/>
                        <a:buNone/>
                        <a:tabLst/>
                      </a:pPr>
                      <a:r>
                        <a:rPr kumimoji="0" lang="en-US" sz="1400" b="1" i="0" u="none" strike="noStrike" cap="none" normalizeH="0" baseline="0" dirty="0" smtClean="0">
                          <a:ln>
                            <a:noFill/>
                          </a:ln>
                          <a:solidFill>
                            <a:schemeClr val="dk1"/>
                          </a:solidFill>
                          <a:effectLst/>
                          <a:latin typeface="+mn-lt"/>
                          <a:ea typeface="+mn-ea"/>
                          <a:cs typeface="+mn-cs"/>
                        </a:rPr>
                        <a:t>240K</a:t>
                      </a:r>
                      <a:endParaRPr kumimoji="0" lang="en-US" sz="1400" b="1" i="0" u="none" strike="noStrike" cap="none" normalizeH="0" baseline="0" dirty="0" smtClean="0">
                        <a:ln>
                          <a:noFill/>
                        </a:ln>
                        <a:solidFill>
                          <a:schemeClr val="accent1">
                            <a:lumMod val="75000"/>
                          </a:schemeClr>
                        </a:solidFill>
                        <a:effectLst/>
                        <a:latin typeface="+mn-lt"/>
                        <a:ea typeface="ＭＳ Ｐゴシック" pitchFamily="34" charset="-128"/>
                        <a:cs typeface="Arial" pitchFamily="34" charset="0"/>
                      </a:endParaRPr>
                    </a:p>
                  </a:txBody>
                  <a:tcPr marL="0" marR="0" marT="0" marB="0" anchor="ctr" anchorCtr="1" horzOverflow="overflow"/>
                </a:tc>
              </a:tr>
              <a:tr h="420259">
                <a:tc>
                  <a:txBody>
                    <a:bodyPr/>
                    <a:lstStyle/>
                    <a:p>
                      <a:pPr marL="0" marR="0" lvl="0" indent="0" algn="l" defTabSz="914400" rtl="0" eaLnBrk="0" fontAlgn="base" latinLnBrk="0" hangingPunct="0">
                        <a:lnSpc>
                          <a:spcPct val="100000"/>
                        </a:lnSpc>
                        <a:spcBef>
                          <a:spcPct val="0"/>
                        </a:spcBef>
                        <a:spcAft>
                          <a:spcPct val="0"/>
                        </a:spcAft>
                        <a:buClr>
                          <a:schemeClr val="tx1"/>
                        </a:buClr>
                        <a:buSzPct val="25000"/>
                        <a:buFont typeface="Wingdings" pitchFamily="2" charset="2"/>
                        <a:buNone/>
                        <a:tabLst/>
                        <a:defRPr/>
                      </a:pPr>
                      <a:r>
                        <a:rPr kumimoji="0" lang="en-US" sz="1400" b="1" u="none" strike="noStrike" cap="none" normalizeH="0" baseline="0" dirty="0" smtClean="0">
                          <a:ln>
                            <a:noFill/>
                          </a:ln>
                          <a:effectLst/>
                          <a:latin typeface="+mn-lt"/>
                        </a:rPr>
                        <a:t>Max IPSEC throughput</a:t>
                      </a:r>
                    </a:p>
                  </a:txBody>
                  <a:tcPr marL="96229" marR="0" marT="0" marB="0" anchor="ctr" horzOverflow="overflow"/>
                </a:tc>
                <a:tc>
                  <a:txBody>
                    <a:bodyPr/>
                    <a:lstStyle/>
                    <a:p>
                      <a:pPr marL="0" marR="0" lvl="0" indent="0" algn="ctr" defTabSz="914400" rtl="0" eaLnBrk="0" fontAlgn="base" latinLnBrk="0" hangingPunct="0">
                        <a:lnSpc>
                          <a:spcPct val="100000"/>
                        </a:lnSpc>
                        <a:spcBef>
                          <a:spcPct val="0"/>
                        </a:spcBef>
                        <a:spcAft>
                          <a:spcPct val="0"/>
                        </a:spcAft>
                        <a:buClr>
                          <a:schemeClr val="tx1"/>
                        </a:buClr>
                        <a:buSzPct val="25000"/>
                        <a:buFont typeface="Wingdings" pitchFamily="2" charset="2"/>
                        <a:buNone/>
                        <a:tabLst/>
                      </a:pPr>
                      <a:r>
                        <a:rPr kumimoji="0" lang="en-US" sz="1400" b="1" i="0" u="none" strike="noStrike" cap="none" normalizeH="0" baseline="0" dirty="0" smtClean="0">
                          <a:ln>
                            <a:noFill/>
                          </a:ln>
                          <a:solidFill>
                            <a:schemeClr val="dk1"/>
                          </a:solidFill>
                          <a:effectLst/>
                          <a:latin typeface="+mn-lt"/>
                          <a:ea typeface="+mn-ea"/>
                          <a:cs typeface="+mn-cs"/>
                        </a:rPr>
                        <a:t>5G</a:t>
                      </a:r>
                      <a:endParaRPr kumimoji="0" lang="en-US" sz="1400" b="1" i="0" u="none" strike="noStrike" cap="none" normalizeH="0" baseline="0" dirty="0" smtClean="0">
                        <a:ln>
                          <a:noFill/>
                        </a:ln>
                        <a:solidFill>
                          <a:schemeClr val="bg2">
                            <a:lumMod val="75000"/>
                          </a:schemeClr>
                        </a:solidFill>
                        <a:effectLst/>
                        <a:latin typeface="+mn-lt"/>
                        <a:ea typeface="ＭＳ Ｐゴシック" pitchFamily="34" charset="-128"/>
                        <a:cs typeface="Arial" pitchFamily="34" charset="0"/>
                      </a:endParaRPr>
                    </a:p>
                  </a:txBody>
                  <a:tcPr marL="0" marR="0" marT="0" marB="0" anchor="ctr" anchorCtr="1" horzOverflow="overflow"/>
                </a:tc>
                <a:tc>
                  <a:txBody>
                    <a:bodyPr/>
                    <a:lstStyle/>
                    <a:p>
                      <a:pPr marL="0" marR="0" lvl="0" indent="0" algn="ctr" defTabSz="914400" rtl="0" eaLnBrk="0" fontAlgn="base" latinLnBrk="0" hangingPunct="0">
                        <a:lnSpc>
                          <a:spcPct val="100000"/>
                        </a:lnSpc>
                        <a:spcBef>
                          <a:spcPct val="0"/>
                        </a:spcBef>
                        <a:spcAft>
                          <a:spcPct val="0"/>
                        </a:spcAft>
                        <a:buClr>
                          <a:schemeClr val="tx1"/>
                        </a:buClr>
                        <a:buSzPct val="25000"/>
                        <a:buFont typeface="Wingdings" pitchFamily="2" charset="2"/>
                        <a:buNone/>
                        <a:tabLst/>
                        <a:defRPr/>
                      </a:pPr>
                      <a:endParaRPr kumimoji="0" lang="en-US" sz="1400" b="1" u="none" strike="noStrike" cap="none" normalizeH="0" baseline="0" dirty="0" smtClean="0">
                        <a:ln>
                          <a:noFill/>
                        </a:ln>
                        <a:effectLst/>
                        <a:latin typeface="+mn-lt"/>
                      </a:endParaRPr>
                    </a:p>
                    <a:p>
                      <a:pPr marL="0" marR="0" lvl="0" indent="0" algn="ctr" defTabSz="914400" rtl="0" eaLnBrk="0" fontAlgn="base" latinLnBrk="0" hangingPunct="0">
                        <a:lnSpc>
                          <a:spcPct val="100000"/>
                        </a:lnSpc>
                        <a:spcBef>
                          <a:spcPct val="0"/>
                        </a:spcBef>
                        <a:spcAft>
                          <a:spcPct val="0"/>
                        </a:spcAft>
                        <a:buClr>
                          <a:schemeClr val="tx1"/>
                        </a:buClr>
                        <a:buSzPct val="25000"/>
                        <a:buFont typeface="Wingdings" pitchFamily="2" charset="2"/>
                        <a:buNone/>
                        <a:tabLst/>
                        <a:defRPr/>
                      </a:pPr>
                      <a:r>
                        <a:rPr kumimoji="0" lang="en-US" sz="1400" b="1" u="none" strike="noStrike" cap="none" normalizeH="0" baseline="0" dirty="0" smtClean="0">
                          <a:ln>
                            <a:noFill/>
                          </a:ln>
                          <a:effectLst/>
                          <a:latin typeface="+mn-lt"/>
                        </a:rPr>
                        <a:t>20G</a:t>
                      </a:r>
                    </a:p>
                  </a:txBody>
                  <a:tcPr marL="0" marR="0" marT="0" marB="0" anchor="ctr" anchorCtr="1" horzOverflow="overflow"/>
                </a:tc>
              </a:tr>
              <a:tr h="420259">
                <a:tc>
                  <a:txBody>
                    <a:bodyPr/>
                    <a:lstStyle/>
                    <a:p>
                      <a:pPr marL="0" marR="0" lvl="0" indent="0" algn="l" defTabSz="914400" rtl="0" eaLnBrk="0" fontAlgn="base" latinLnBrk="0" hangingPunct="0">
                        <a:lnSpc>
                          <a:spcPct val="100000"/>
                        </a:lnSpc>
                        <a:spcBef>
                          <a:spcPct val="0"/>
                        </a:spcBef>
                        <a:spcAft>
                          <a:spcPct val="0"/>
                        </a:spcAft>
                        <a:buClr>
                          <a:schemeClr val="tx1"/>
                        </a:buClr>
                        <a:buSzPct val="25000"/>
                        <a:buFont typeface="Wingdings" pitchFamily="2" charset="2"/>
                        <a:buNone/>
                        <a:tabLst/>
                        <a:defRPr/>
                      </a:pPr>
                      <a:r>
                        <a:rPr kumimoji="0" lang="en-US" sz="1400" b="1" u="none" strike="noStrike" cap="none" normalizeH="0" baseline="0" dirty="0" smtClean="0">
                          <a:ln>
                            <a:noFill/>
                          </a:ln>
                          <a:effectLst/>
                          <a:latin typeface="+mn-lt"/>
                        </a:rPr>
                        <a:t>IPS throughput </a:t>
                      </a:r>
                    </a:p>
                  </a:txBody>
                  <a:tcPr marL="96229" marR="0" marT="0" marB="0" anchor="ctr" horzOverflow="overflow"/>
                </a:tc>
                <a:tc>
                  <a:txBody>
                    <a:bodyPr/>
                    <a:lstStyle/>
                    <a:p>
                      <a:pPr marL="0" marR="0" lvl="0" indent="0" algn="ctr" defTabSz="914400" rtl="0" eaLnBrk="0" fontAlgn="base" latinLnBrk="0" hangingPunct="0">
                        <a:lnSpc>
                          <a:spcPct val="100000"/>
                        </a:lnSpc>
                        <a:spcBef>
                          <a:spcPct val="0"/>
                        </a:spcBef>
                        <a:spcAft>
                          <a:spcPct val="0"/>
                        </a:spcAft>
                        <a:buClr>
                          <a:schemeClr val="tx1"/>
                        </a:buClr>
                        <a:buSzPct val="25000"/>
                        <a:buFont typeface="Wingdings" pitchFamily="2" charset="2"/>
                        <a:buNone/>
                        <a:tabLst/>
                      </a:pPr>
                      <a:r>
                        <a:rPr kumimoji="0" lang="en-US" sz="1400" b="1" i="0" u="none" strike="noStrike" cap="none" normalizeH="0" baseline="0" dirty="0" smtClean="0">
                          <a:ln>
                            <a:noFill/>
                          </a:ln>
                          <a:solidFill>
                            <a:schemeClr val="tx1"/>
                          </a:solidFill>
                          <a:effectLst/>
                          <a:latin typeface="+mn-lt"/>
                          <a:ea typeface="ＭＳ Ｐゴシック" pitchFamily="34" charset="-128"/>
                          <a:cs typeface="Arial" pitchFamily="34" charset="0"/>
                        </a:rPr>
                        <a:t>3G</a:t>
                      </a:r>
                    </a:p>
                  </a:txBody>
                  <a:tcPr marL="0" marR="0" marT="0" marB="0" anchor="ctr" anchorCtr="1" horzOverflow="overflow"/>
                </a:tc>
                <a:tc>
                  <a:txBody>
                    <a:bodyPr/>
                    <a:lstStyle/>
                    <a:p>
                      <a:pPr marL="0" marR="0" lvl="0" indent="0" algn="ctr" defTabSz="914400" rtl="0" eaLnBrk="0" fontAlgn="base" latinLnBrk="0" hangingPunct="0">
                        <a:lnSpc>
                          <a:spcPct val="100000"/>
                        </a:lnSpc>
                        <a:spcBef>
                          <a:spcPct val="0"/>
                        </a:spcBef>
                        <a:spcAft>
                          <a:spcPct val="0"/>
                        </a:spcAft>
                        <a:buClr>
                          <a:schemeClr val="tx1"/>
                        </a:buClr>
                        <a:buSzPct val="25000"/>
                        <a:buFont typeface="Wingdings" pitchFamily="2" charset="2"/>
                        <a:buNone/>
                        <a:tabLst/>
                        <a:defRPr/>
                      </a:pPr>
                      <a:r>
                        <a:rPr kumimoji="0" lang="en-US" sz="1400" b="1" u="none" strike="noStrike" cap="none" normalizeH="0" baseline="0" dirty="0" smtClean="0">
                          <a:ln>
                            <a:noFill/>
                          </a:ln>
                          <a:effectLst/>
                          <a:latin typeface="+mn-lt"/>
                        </a:rPr>
                        <a:t> 10G</a:t>
                      </a:r>
                    </a:p>
                  </a:txBody>
                  <a:tcPr marL="0" marR="0" marT="0" marB="0" anchor="ctr" anchorCtr="1" horzOverflow="overflow"/>
                </a:tc>
              </a:tr>
              <a:tr h="420259">
                <a:tc>
                  <a:txBody>
                    <a:bodyPr/>
                    <a:lstStyle/>
                    <a:p>
                      <a:pPr marL="0" marR="0" lvl="0" indent="0" algn="l" defTabSz="914400" rtl="0" eaLnBrk="0" fontAlgn="base" latinLnBrk="0" hangingPunct="0">
                        <a:lnSpc>
                          <a:spcPct val="100000"/>
                        </a:lnSpc>
                        <a:spcBef>
                          <a:spcPct val="0"/>
                        </a:spcBef>
                        <a:spcAft>
                          <a:spcPct val="0"/>
                        </a:spcAft>
                        <a:buClr>
                          <a:schemeClr val="tx1"/>
                        </a:buClr>
                        <a:buSzPct val="25000"/>
                        <a:buFont typeface="Wingdings" pitchFamily="2" charset="2"/>
                        <a:buNone/>
                        <a:tabLst/>
                        <a:defRPr/>
                      </a:pPr>
                      <a:r>
                        <a:rPr kumimoji="0" lang="en-US" sz="1400" b="1" u="none" strike="noStrike" cap="none" normalizeH="0" baseline="0" dirty="0" smtClean="0">
                          <a:ln>
                            <a:noFill/>
                          </a:ln>
                          <a:effectLst/>
                          <a:latin typeface="+mn-lt"/>
                        </a:rPr>
                        <a:t>Max ALG</a:t>
                      </a:r>
                    </a:p>
                  </a:txBody>
                  <a:tcPr marL="96229" marR="0" marT="0" marB="0" anchor="ctr" horzOverflow="overflow"/>
                </a:tc>
                <a:tc>
                  <a:txBody>
                    <a:bodyPr/>
                    <a:lstStyle/>
                    <a:p>
                      <a:pPr marL="0" marR="0" lvl="0" indent="0" algn="ctr" defTabSz="914400" rtl="0" eaLnBrk="0" fontAlgn="base" latinLnBrk="0" hangingPunct="0">
                        <a:lnSpc>
                          <a:spcPct val="100000"/>
                        </a:lnSpc>
                        <a:spcBef>
                          <a:spcPct val="0"/>
                        </a:spcBef>
                        <a:spcAft>
                          <a:spcPct val="0"/>
                        </a:spcAft>
                        <a:buClr>
                          <a:schemeClr val="tx1"/>
                        </a:buClr>
                        <a:buSzPct val="25000"/>
                        <a:buFont typeface="Wingdings" pitchFamily="2" charset="2"/>
                        <a:buNone/>
                        <a:tabLst/>
                      </a:pPr>
                      <a:r>
                        <a:rPr kumimoji="0" lang="en-US" sz="1400" b="1" i="0" u="none" strike="noStrike" cap="none" normalizeH="0" baseline="0" dirty="0" smtClean="0">
                          <a:ln>
                            <a:noFill/>
                          </a:ln>
                          <a:solidFill>
                            <a:schemeClr val="tx1"/>
                          </a:solidFill>
                          <a:effectLst/>
                          <a:latin typeface="+mn-lt"/>
                          <a:ea typeface="ＭＳ Ｐゴシック" pitchFamily="34" charset="-128"/>
                          <a:cs typeface="Arial" pitchFamily="34" charset="0"/>
                        </a:rPr>
                        <a:t>10K</a:t>
                      </a:r>
                    </a:p>
                  </a:txBody>
                  <a:tcPr marL="0" marR="0" marT="0" marB="0" anchor="ctr" anchorCtr="1" horzOverflow="overflow"/>
                </a:tc>
                <a:tc>
                  <a:txBody>
                    <a:bodyPr/>
                    <a:lstStyle/>
                    <a:p>
                      <a:pPr marL="0" marR="0" lvl="0" indent="0" algn="ctr" defTabSz="914400" rtl="0" eaLnBrk="0" fontAlgn="base" latinLnBrk="0" hangingPunct="0">
                        <a:lnSpc>
                          <a:spcPct val="100000"/>
                        </a:lnSpc>
                        <a:spcBef>
                          <a:spcPct val="0"/>
                        </a:spcBef>
                        <a:spcAft>
                          <a:spcPct val="0"/>
                        </a:spcAft>
                        <a:buClr>
                          <a:schemeClr val="tx1"/>
                        </a:buClr>
                        <a:buSzPct val="25000"/>
                        <a:buFont typeface="Wingdings" pitchFamily="2" charset="2"/>
                        <a:buNone/>
                        <a:tabLst/>
                        <a:defRPr/>
                      </a:pPr>
                      <a:r>
                        <a:rPr kumimoji="0" lang="en-US" sz="1400" b="1" u="none" strike="noStrike" cap="none" normalizeH="0" baseline="0" dirty="0" smtClean="0">
                          <a:ln>
                            <a:noFill/>
                          </a:ln>
                          <a:effectLst/>
                          <a:latin typeface="+mn-lt"/>
                        </a:rPr>
                        <a:t>25K</a:t>
                      </a:r>
                    </a:p>
                  </a:txBody>
                  <a:tcPr marL="0" marR="0" marT="0" marB="0" anchor="ctr" anchorCtr="1" horzOverflow="overflow"/>
                </a:tc>
              </a:tr>
              <a:tr h="420259">
                <a:tc>
                  <a:txBody>
                    <a:bodyPr/>
                    <a:lstStyle/>
                    <a:p>
                      <a:pPr marL="0" marR="0" lvl="0" indent="0" algn="l" defTabSz="914400" rtl="0" eaLnBrk="0" fontAlgn="base" latinLnBrk="0" hangingPunct="0">
                        <a:lnSpc>
                          <a:spcPct val="100000"/>
                        </a:lnSpc>
                        <a:spcBef>
                          <a:spcPct val="0"/>
                        </a:spcBef>
                        <a:spcAft>
                          <a:spcPct val="0"/>
                        </a:spcAft>
                        <a:buClr>
                          <a:schemeClr val="tx1"/>
                        </a:buClr>
                        <a:buSzPct val="25000"/>
                        <a:buFont typeface="Wingdings" pitchFamily="2" charset="2"/>
                        <a:buNone/>
                        <a:tabLst/>
                        <a:defRPr/>
                      </a:pPr>
                      <a:r>
                        <a:rPr kumimoji="0" lang="en-US" sz="1400" b="1" u="none" strike="noStrike" cap="none" normalizeH="0" baseline="0" dirty="0" smtClean="0">
                          <a:ln>
                            <a:noFill/>
                          </a:ln>
                          <a:effectLst/>
                          <a:latin typeface="+mn-lt"/>
                        </a:rPr>
                        <a:t>System max Policy</a:t>
                      </a:r>
                    </a:p>
                  </a:txBody>
                  <a:tcPr marL="96229" marR="0" marT="0" marB="0" anchor="ctr" horzOverflow="overflow"/>
                </a:tc>
                <a:tc>
                  <a:txBody>
                    <a:bodyPr/>
                    <a:lstStyle/>
                    <a:p>
                      <a:pPr marL="0" marR="0" lvl="0" indent="0" algn="ctr" defTabSz="914400" rtl="0" eaLnBrk="0" fontAlgn="base" latinLnBrk="0" hangingPunct="0">
                        <a:lnSpc>
                          <a:spcPct val="100000"/>
                        </a:lnSpc>
                        <a:spcBef>
                          <a:spcPct val="0"/>
                        </a:spcBef>
                        <a:spcAft>
                          <a:spcPct val="0"/>
                        </a:spcAft>
                        <a:buClr>
                          <a:schemeClr val="tx1"/>
                        </a:buClr>
                        <a:buSzPct val="25000"/>
                        <a:buFont typeface="Wingdings" pitchFamily="2" charset="2"/>
                        <a:buNone/>
                        <a:tabLst/>
                      </a:pPr>
                      <a:r>
                        <a:rPr kumimoji="0" lang="en-US" sz="1400" b="1" i="0" u="none" strike="noStrike" cap="none" normalizeH="0" baseline="0" dirty="0" smtClean="0">
                          <a:ln>
                            <a:noFill/>
                          </a:ln>
                          <a:solidFill>
                            <a:schemeClr val="tx1"/>
                          </a:solidFill>
                          <a:effectLst/>
                          <a:latin typeface="+mn-lt"/>
                          <a:ea typeface="ＭＳ Ｐゴシック" pitchFamily="34" charset="-128"/>
                          <a:cs typeface="Arial" pitchFamily="34" charset="0"/>
                        </a:rPr>
                        <a:t>80K</a:t>
                      </a:r>
                    </a:p>
                  </a:txBody>
                  <a:tcPr marL="0" marR="0" marT="0" marB="0" anchor="ctr" anchorCtr="1" horzOverflow="overflow"/>
                </a:tc>
                <a:tc>
                  <a:txBody>
                    <a:bodyPr/>
                    <a:lstStyle/>
                    <a:p>
                      <a:pPr marL="0" marR="0" lvl="0" indent="0" algn="ctr" defTabSz="914400" rtl="0" eaLnBrk="0" fontAlgn="base" latinLnBrk="0" hangingPunct="0">
                        <a:lnSpc>
                          <a:spcPct val="100000"/>
                        </a:lnSpc>
                        <a:spcBef>
                          <a:spcPct val="0"/>
                        </a:spcBef>
                        <a:spcAft>
                          <a:spcPct val="0"/>
                        </a:spcAft>
                        <a:buClr>
                          <a:schemeClr val="tx1"/>
                        </a:buClr>
                        <a:buSzPct val="25000"/>
                        <a:buFont typeface="Wingdings" pitchFamily="2" charset="2"/>
                        <a:buNone/>
                        <a:tabLst/>
                        <a:defRPr/>
                      </a:pPr>
                      <a:r>
                        <a:rPr kumimoji="0" lang="en-US" sz="1400" b="1" u="none" strike="noStrike" cap="none" normalizeH="0" baseline="0" dirty="0" smtClean="0">
                          <a:ln>
                            <a:noFill/>
                          </a:ln>
                          <a:effectLst/>
                          <a:latin typeface="+mn-lt"/>
                        </a:rPr>
                        <a:t>80K</a:t>
                      </a:r>
                    </a:p>
                  </a:txBody>
                  <a:tcPr marL="0" marR="0" marT="0" marB="0" anchor="ctr" anchorCtr="1" horzOverflow="overflow"/>
                </a:tc>
              </a:tr>
              <a:tr h="420259">
                <a:tc>
                  <a:txBody>
                    <a:bodyPr/>
                    <a:lstStyle/>
                    <a:p>
                      <a:pPr marL="0" marR="0" lvl="0" indent="0" algn="l" defTabSz="914400" rtl="0" eaLnBrk="0" fontAlgn="base" latinLnBrk="0" hangingPunct="0">
                        <a:lnSpc>
                          <a:spcPct val="100000"/>
                        </a:lnSpc>
                        <a:spcBef>
                          <a:spcPct val="0"/>
                        </a:spcBef>
                        <a:spcAft>
                          <a:spcPct val="0"/>
                        </a:spcAft>
                        <a:buClr>
                          <a:schemeClr val="tx1"/>
                        </a:buClr>
                        <a:buSzPct val="25000"/>
                        <a:buFont typeface="Wingdings" pitchFamily="2" charset="2"/>
                        <a:buNone/>
                        <a:tabLst/>
                        <a:defRPr/>
                      </a:pPr>
                      <a:r>
                        <a:rPr kumimoji="0" lang="en-US" sz="1400" b="1" u="none" strike="noStrike" cap="none" normalizeH="0" baseline="0" dirty="0" smtClean="0">
                          <a:ln>
                            <a:noFill/>
                          </a:ln>
                          <a:effectLst/>
                          <a:latin typeface="+mn-lt"/>
                        </a:rPr>
                        <a:t>Max FIB</a:t>
                      </a:r>
                    </a:p>
                  </a:txBody>
                  <a:tcPr marL="96229" marR="0" marT="0" marB="0" anchor="ctr" horzOverflow="overflow"/>
                </a:tc>
                <a:tc>
                  <a:txBody>
                    <a:bodyPr/>
                    <a:lstStyle/>
                    <a:p>
                      <a:pPr marL="0" marR="0" lvl="0" indent="0" algn="ctr" defTabSz="914400" rtl="0" eaLnBrk="0" fontAlgn="base" latinLnBrk="0" hangingPunct="0">
                        <a:lnSpc>
                          <a:spcPct val="100000"/>
                        </a:lnSpc>
                        <a:spcBef>
                          <a:spcPct val="0"/>
                        </a:spcBef>
                        <a:spcAft>
                          <a:spcPct val="0"/>
                        </a:spcAft>
                        <a:buClr>
                          <a:schemeClr val="tx1"/>
                        </a:buClr>
                        <a:buSzPct val="25000"/>
                        <a:buFont typeface="Wingdings" pitchFamily="2" charset="2"/>
                        <a:buNone/>
                        <a:tabLst/>
                      </a:pPr>
                      <a:r>
                        <a:rPr kumimoji="0" lang="en-US" sz="1400" b="1" i="0" u="none" strike="noStrike" cap="none" normalizeH="0" baseline="0" dirty="0" smtClean="0">
                          <a:ln>
                            <a:noFill/>
                          </a:ln>
                          <a:solidFill>
                            <a:schemeClr val="tx1"/>
                          </a:solidFill>
                          <a:effectLst/>
                          <a:latin typeface="+mn-lt"/>
                          <a:ea typeface="ＭＳ Ｐゴシック" pitchFamily="34" charset="-128"/>
                          <a:cs typeface="Arial" pitchFamily="34" charset="0"/>
                        </a:rPr>
                        <a:t>500K</a:t>
                      </a:r>
                    </a:p>
                  </a:txBody>
                  <a:tcPr marL="0" marR="0" marT="0" marB="0" anchor="ctr" anchorCtr="1" horzOverflow="overflow"/>
                </a:tc>
                <a:tc>
                  <a:txBody>
                    <a:bodyPr/>
                    <a:lstStyle/>
                    <a:p>
                      <a:pPr marL="0" marR="0" lvl="0" indent="0" algn="ctr" defTabSz="914400" rtl="0" eaLnBrk="0" fontAlgn="base" latinLnBrk="0" hangingPunct="0">
                        <a:lnSpc>
                          <a:spcPct val="100000"/>
                        </a:lnSpc>
                        <a:spcBef>
                          <a:spcPct val="0"/>
                        </a:spcBef>
                        <a:spcAft>
                          <a:spcPct val="0"/>
                        </a:spcAft>
                        <a:buClr>
                          <a:schemeClr val="tx1"/>
                        </a:buClr>
                        <a:buSzPct val="25000"/>
                        <a:buFont typeface="Wingdings" pitchFamily="2" charset="2"/>
                        <a:buNone/>
                        <a:tabLst/>
                        <a:defRPr/>
                      </a:pPr>
                      <a:r>
                        <a:rPr kumimoji="0" lang="en-US" sz="1400" b="1" u="none" strike="noStrike" cap="none" normalizeH="0" baseline="0" dirty="0" smtClean="0">
                          <a:ln>
                            <a:noFill/>
                          </a:ln>
                          <a:effectLst/>
                          <a:latin typeface="+mn-lt"/>
                        </a:rPr>
                        <a:t>500K</a:t>
                      </a:r>
                    </a:p>
                  </a:txBody>
                  <a:tcPr marL="0" marR="0" marT="0" marB="0" anchor="ctr" anchorCtr="1" horzOverflow="overflow"/>
                </a:tc>
              </a:tr>
            </a:tbl>
          </a:graphicData>
        </a:graphic>
      </p:graphicFrame>
    </p:spTree>
    <p:custDataLst>
      <p:tags r:id="rId1"/>
    </p:custDataLst>
    <p:extLst>
      <p:ext uri="{BB962C8B-B14F-4D97-AF65-F5344CB8AC3E}">
        <p14:creationId xmlns="" xmlns:p14="http://schemas.microsoft.com/office/powerpoint/2010/main" val="1578549842"/>
      </p:ext>
    </p:extLst>
  </p:cSld>
  <p:clrMapOvr>
    <a:masterClrMapping/>
  </p:clrMapOvr>
  <mc:AlternateContent xmlns:mc="http://schemas.openxmlformats.org/markup-compatibility/2006">
    <mc:Choice xmlns=""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5226" y="255588"/>
            <a:ext cx="5930561" cy="741362"/>
          </a:xfrm>
        </p:spPr>
        <p:txBody>
          <a:bodyPr/>
          <a:lstStyle/>
          <a:p>
            <a:r>
              <a:rPr lang="en-US" dirty="0" smtClean="0"/>
              <a:t>  </a:t>
            </a:r>
            <a:r>
              <a:rPr lang="en-US" dirty="0" err="1" smtClean="0"/>
              <a:t>Gi</a:t>
            </a:r>
            <a:r>
              <a:rPr lang="en-US" dirty="0" smtClean="0"/>
              <a:t> FW/NAT: Sample BOM SRX 5k</a:t>
            </a:r>
            <a:endParaRPr lang="en-US" dirty="0"/>
          </a:p>
        </p:txBody>
      </p:sp>
      <p:graphicFrame>
        <p:nvGraphicFramePr>
          <p:cNvPr id="6" name="Content Placeholder 5"/>
          <p:cNvGraphicFramePr>
            <a:graphicFrameLocks noGrp="1"/>
          </p:cNvGraphicFramePr>
          <p:nvPr>
            <p:ph idx="4294967295"/>
            <p:extLst/>
          </p:nvPr>
        </p:nvGraphicFramePr>
        <p:xfrm>
          <a:off x="1345226" y="1074865"/>
          <a:ext cx="6409125" cy="4791005"/>
        </p:xfrm>
        <a:graphic>
          <a:graphicData uri="http://schemas.openxmlformats.org/drawingml/2006/table">
            <a:tbl>
              <a:tblPr firstRow="1" bandRow="1">
                <a:tableStyleId>{5C22544A-7EE6-4342-B048-85BDC9FD1C3A}</a:tableStyleId>
              </a:tblPr>
              <a:tblGrid>
                <a:gridCol w="1340045"/>
                <a:gridCol w="1223605"/>
                <a:gridCol w="1281825"/>
                <a:gridCol w="1327566"/>
                <a:gridCol w="1236084"/>
              </a:tblGrid>
              <a:tr h="1264715">
                <a:tc>
                  <a:txBody>
                    <a:bodyPr/>
                    <a:lstStyle/>
                    <a:p>
                      <a:r>
                        <a:rPr lang="en-US" sz="1900" dirty="0" smtClean="0"/>
                        <a:t>HW</a:t>
                      </a:r>
                      <a:r>
                        <a:rPr lang="en-US" sz="1900" baseline="0" dirty="0" smtClean="0"/>
                        <a:t> TYPE</a:t>
                      </a:r>
                      <a:endParaRPr lang="en-US" sz="1900" dirty="0"/>
                    </a:p>
                  </a:txBody>
                  <a:tcPr marL="68580" marR="68580"/>
                </a:tc>
                <a:tc>
                  <a:txBody>
                    <a:bodyPr/>
                    <a:lstStyle/>
                    <a:p>
                      <a:r>
                        <a:rPr lang="en-US" sz="1900" b="0" dirty="0" smtClean="0"/>
                        <a:t>20G</a:t>
                      </a:r>
                      <a:r>
                        <a:rPr lang="en-US" sz="1900" b="0" baseline="0" dirty="0" smtClean="0"/>
                        <a:t> </a:t>
                      </a:r>
                      <a:r>
                        <a:rPr lang="en-US" sz="1900" b="0" baseline="0" dirty="0" err="1" smtClean="0"/>
                        <a:t>imix</a:t>
                      </a:r>
                      <a:r>
                        <a:rPr lang="en-US" sz="1900" b="0" dirty="0" smtClean="0"/>
                        <a:t>/20M FW/NAT</a:t>
                      </a:r>
                      <a:endParaRPr lang="en-US" sz="1900" b="0" dirty="0"/>
                    </a:p>
                  </a:txBody>
                  <a:tcPr marL="68580" marR="68580"/>
                </a:tc>
                <a:tc>
                  <a:txBody>
                    <a:bodyPr/>
                    <a:lstStyle/>
                    <a:p>
                      <a:r>
                        <a:rPr lang="en-US" sz="1900" b="0" dirty="0" smtClean="0"/>
                        <a:t>50G</a:t>
                      </a:r>
                      <a:r>
                        <a:rPr lang="en-US" sz="1900" b="0" baseline="0" dirty="0" smtClean="0"/>
                        <a:t> </a:t>
                      </a:r>
                      <a:r>
                        <a:rPr lang="en-US" sz="1900" b="0" baseline="0" dirty="0" err="1" smtClean="0"/>
                        <a:t>imix</a:t>
                      </a:r>
                      <a:r>
                        <a:rPr lang="en-US" sz="1900" b="0" dirty="0" smtClean="0"/>
                        <a:t>/</a:t>
                      </a:r>
                    </a:p>
                    <a:p>
                      <a:r>
                        <a:rPr lang="en-US" sz="1900" b="0" dirty="0" smtClean="0"/>
                        <a:t>40M FW/NAT</a:t>
                      </a:r>
                      <a:endParaRPr lang="en-US" sz="1900" b="0" dirty="0"/>
                    </a:p>
                  </a:txBody>
                  <a:tcPr marL="68580" marR="68580"/>
                </a:tc>
                <a:tc>
                  <a:txBody>
                    <a:bodyPr/>
                    <a:lstStyle/>
                    <a:p>
                      <a:r>
                        <a:rPr lang="en-US" sz="1900" b="0" dirty="0" smtClean="0"/>
                        <a:t>Incremental cost per 10M</a:t>
                      </a:r>
                      <a:r>
                        <a:rPr lang="en-US" sz="1900" b="0" baseline="0" dirty="0" smtClean="0"/>
                        <a:t> sessions</a:t>
                      </a:r>
                      <a:endParaRPr lang="en-US" sz="1900" b="0" dirty="0"/>
                    </a:p>
                  </a:txBody>
                  <a:tcPr marL="68580" marR="68580"/>
                </a:tc>
                <a:tc>
                  <a:txBody>
                    <a:bodyPr/>
                    <a:lstStyle/>
                    <a:p>
                      <a:r>
                        <a:rPr lang="en-US" sz="1900" b="0" dirty="0" smtClean="0"/>
                        <a:t>Incremental cost per 10G IMIX</a:t>
                      </a:r>
                      <a:endParaRPr lang="en-US" sz="1900" b="0" dirty="0"/>
                    </a:p>
                  </a:txBody>
                  <a:tcPr marL="68580" marR="68580"/>
                </a:tc>
              </a:tr>
              <a:tr h="1175430">
                <a:tc>
                  <a:txBody>
                    <a:bodyPr/>
                    <a:lstStyle/>
                    <a:p>
                      <a:r>
                        <a:rPr lang="en-US" sz="1500" b="0" u="none" dirty="0" smtClean="0"/>
                        <a:t>CG-SPC/IOC</a:t>
                      </a:r>
                      <a:endParaRPr lang="en-US" sz="1500" b="0" u="none" dirty="0"/>
                    </a:p>
                  </a:txBody>
                  <a:tcPr marL="68580" marR="68580"/>
                </a:tc>
                <a:tc>
                  <a:txBody>
                    <a:bodyPr/>
                    <a:lstStyle/>
                    <a:p>
                      <a:r>
                        <a:rPr lang="en-US" sz="1500" b="1" dirty="0" smtClean="0"/>
                        <a:t>$1.168m</a:t>
                      </a:r>
                    </a:p>
                    <a:p>
                      <a:r>
                        <a:rPr lang="en-US" sz="1200" dirty="0" smtClean="0"/>
                        <a:t>10 x SPC</a:t>
                      </a:r>
                      <a:r>
                        <a:rPr lang="en-US" sz="1200" baseline="0" dirty="0" smtClean="0"/>
                        <a:t> + </a:t>
                      </a:r>
                      <a:r>
                        <a:rPr lang="en-US" sz="1200" dirty="0" smtClean="0"/>
                        <a:t>1 x IOC</a:t>
                      </a:r>
                      <a:r>
                        <a:rPr lang="en-US" sz="1200" baseline="0" dirty="0" smtClean="0"/>
                        <a:t> + 1 x 5800 </a:t>
                      </a:r>
                      <a:r>
                        <a:rPr lang="en-US" sz="1200" dirty="0" smtClean="0"/>
                        <a:t>Base Chassis</a:t>
                      </a:r>
                      <a:endParaRPr lang="en-US" sz="1200" dirty="0"/>
                    </a:p>
                  </a:txBody>
                  <a:tcPr marL="68580" marR="68580"/>
                </a:tc>
                <a:tc>
                  <a:txBody>
                    <a:bodyPr/>
                    <a:lstStyle/>
                    <a:p>
                      <a:r>
                        <a:rPr lang="en-US" sz="1500" b="1" baseline="0" dirty="0" smtClean="0"/>
                        <a:t>$2.536m</a:t>
                      </a:r>
                      <a:endParaRPr lang="en-US" sz="1500" b="1" dirty="0" smtClean="0"/>
                    </a:p>
                    <a:p>
                      <a:r>
                        <a:rPr lang="en-US" sz="1200" dirty="0" smtClean="0"/>
                        <a:t>20 x SPC + 4</a:t>
                      </a:r>
                      <a:r>
                        <a:rPr lang="en-US" sz="1200" baseline="0" dirty="0" smtClean="0"/>
                        <a:t> x IOC + 2 x 5800 Base Chassis </a:t>
                      </a:r>
                      <a:endParaRPr lang="en-US" sz="1200" dirty="0"/>
                    </a:p>
                  </a:txBody>
                  <a:tcPr marL="68580" marR="68580"/>
                </a:tc>
                <a:tc>
                  <a:txBody>
                    <a:bodyPr/>
                    <a:lstStyle/>
                    <a:p>
                      <a:r>
                        <a:rPr lang="en-US" sz="1500" b="1" dirty="0" smtClean="0"/>
                        <a:t>$500k</a:t>
                      </a:r>
                    </a:p>
                    <a:p>
                      <a:r>
                        <a:rPr lang="en-US" sz="1100" b="0" i="1" dirty="0" smtClean="0"/>
                        <a:t>Assuming no new chassis &amp; IOC is needed </a:t>
                      </a:r>
                      <a:endParaRPr lang="en-US" sz="1100" b="0" i="1" dirty="0"/>
                    </a:p>
                  </a:txBody>
                  <a:tcPr marL="68580" marR="68580"/>
                </a:tc>
                <a:tc>
                  <a:txBody>
                    <a:bodyPr/>
                    <a:lstStyle/>
                    <a:p>
                      <a:r>
                        <a:rPr lang="en-US" sz="1500" b="1" dirty="0" smtClean="0"/>
                        <a:t>$200k</a:t>
                      </a:r>
                    </a:p>
                    <a:p>
                      <a:r>
                        <a:rPr lang="en-US" sz="1100" b="0" i="1" dirty="0" smtClean="0"/>
                        <a:t>Assuming</a:t>
                      </a:r>
                      <a:r>
                        <a:rPr lang="en-US" sz="1100" b="0" i="1" baseline="0" dirty="0" smtClean="0"/>
                        <a:t> no new chassis &amp;/or IOC is needed</a:t>
                      </a:r>
                      <a:endParaRPr lang="en-US" sz="1100" b="0" i="1" dirty="0"/>
                    </a:p>
                  </a:txBody>
                  <a:tcPr marL="68580" marR="68580"/>
                </a:tc>
              </a:tr>
              <a:tr h="1175430">
                <a:tc>
                  <a:txBody>
                    <a:bodyPr/>
                    <a:lstStyle/>
                    <a:p>
                      <a:r>
                        <a:rPr lang="en-US" sz="1500" b="0" u="none" dirty="0" smtClean="0"/>
                        <a:t>NG-SPC/IOC</a:t>
                      </a:r>
                      <a:endParaRPr lang="en-US" sz="1500" b="0" u="none" dirty="0"/>
                    </a:p>
                  </a:txBody>
                  <a:tcPr marL="68580" marR="68580"/>
                </a:tc>
                <a:tc>
                  <a:txBody>
                    <a:bodyPr/>
                    <a:lstStyle/>
                    <a:p>
                      <a:r>
                        <a:rPr lang="en-US" sz="1500" b="1" dirty="0" smtClean="0"/>
                        <a:t>$368k</a:t>
                      </a:r>
                    </a:p>
                    <a:p>
                      <a:r>
                        <a:rPr lang="en-US" sz="1200" dirty="0" smtClean="0"/>
                        <a:t>2</a:t>
                      </a:r>
                      <a:r>
                        <a:rPr lang="en-US" sz="1200" baseline="0" dirty="0" smtClean="0"/>
                        <a:t> </a:t>
                      </a:r>
                      <a:r>
                        <a:rPr lang="en-US" sz="1200" dirty="0" smtClean="0"/>
                        <a:t>x NG-SPC + 1 x IOC + 1 x 5800 Base Chassis</a:t>
                      </a:r>
                      <a:endParaRPr lang="en-US" sz="1200" dirty="0"/>
                    </a:p>
                  </a:txBody>
                  <a:tcPr marL="68580" marR="68580"/>
                </a:tc>
                <a:tc>
                  <a:txBody>
                    <a:bodyPr/>
                    <a:lstStyle/>
                    <a:p>
                      <a:r>
                        <a:rPr lang="en-US" sz="1500" b="1" baseline="0" dirty="0" smtClean="0"/>
                        <a:t>$668k</a:t>
                      </a:r>
                    </a:p>
                    <a:p>
                      <a:r>
                        <a:rPr lang="en-US" sz="1200" baseline="0" dirty="0" smtClean="0"/>
                        <a:t>4 x NG-SPC + 2 x IOC + 1 x 5800 Base Chassis </a:t>
                      </a:r>
                      <a:endParaRPr lang="en-US" sz="1200" dirty="0"/>
                    </a:p>
                  </a:txBody>
                  <a:tcPr marL="68580" marR="68580"/>
                </a:tc>
                <a:tc>
                  <a:txBody>
                    <a:bodyPr/>
                    <a:lstStyle/>
                    <a:p>
                      <a:r>
                        <a:rPr lang="en-US" sz="1500" b="1" dirty="0" smtClean="0"/>
                        <a:t>$100k</a:t>
                      </a:r>
                    </a:p>
                    <a:p>
                      <a:r>
                        <a:rPr lang="en-US" sz="1100" b="0" i="1" dirty="0" smtClean="0"/>
                        <a:t>Assuming</a:t>
                      </a:r>
                      <a:r>
                        <a:rPr lang="en-US" sz="1100" b="0" i="1" baseline="0" dirty="0" smtClean="0"/>
                        <a:t> no new chassis &amp; IOC is needed</a:t>
                      </a:r>
                      <a:endParaRPr lang="en-US" sz="1100" b="0" i="1" dirty="0"/>
                    </a:p>
                  </a:txBody>
                  <a:tcPr marL="68580" marR="68580"/>
                </a:tc>
                <a:tc>
                  <a:txBody>
                    <a:bodyPr/>
                    <a:lstStyle/>
                    <a:p>
                      <a:r>
                        <a:rPr lang="en-US" sz="1500" b="1" dirty="0" smtClean="0"/>
                        <a:t>$100k</a:t>
                      </a:r>
                    </a:p>
                    <a:p>
                      <a:pPr marL="0" marR="0" indent="0" algn="l" defTabSz="914400" rtl="0" eaLnBrk="1" fontAlgn="auto" latinLnBrk="0" hangingPunct="1">
                        <a:lnSpc>
                          <a:spcPct val="100000"/>
                        </a:lnSpc>
                        <a:spcBef>
                          <a:spcPts val="0"/>
                        </a:spcBef>
                        <a:spcAft>
                          <a:spcPts val="0"/>
                        </a:spcAft>
                        <a:buClrTx/>
                        <a:buSzTx/>
                        <a:buFontTx/>
                        <a:buNone/>
                        <a:tabLst/>
                        <a:defRPr/>
                      </a:pPr>
                      <a:r>
                        <a:rPr lang="en-US" sz="1100" b="0" i="1" dirty="0" smtClean="0"/>
                        <a:t>Assuming</a:t>
                      </a:r>
                      <a:r>
                        <a:rPr lang="en-US" sz="1100" b="0" i="1" baseline="0" dirty="0" smtClean="0"/>
                        <a:t> no new chassis &amp;/or IOC is needed</a:t>
                      </a:r>
                      <a:endParaRPr lang="en-US" sz="1100" b="0" i="1" dirty="0" smtClean="0"/>
                    </a:p>
                    <a:p>
                      <a:endParaRPr lang="en-US" sz="1100" b="0" i="1" dirty="0"/>
                    </a:p>
                  </a:txBody>
                  <a:tcPr marL="68580" marR="68580"/>
                </a:tc>
              </a:tr>
              <a:tr h="1175430">
                <a:tc>
                  <a:txBody>
                    <a:bodyPr/>
                    <a:lstStyle/>
                    <a:p>
                      <a:r>
                        <a:rPr lang="en-US" sz="1500" b="1" u="none" baseline="0" dirty="0" smtClean="0">
                          <a:solidFill>
                            <a:srgbClr val="93220B"/>
                          </a:solidFill>
                        </a:rPr>
                        <a:t>Savings with </a:t>
                      </a:r>
                    </a:p>
                    <a:p>
                      <a:r>
                        <a:rPr lang="en-US" sz="1500" b="1" u="none" dirty="0" smtClean="0">
                          <a:solidFill>
                            <a:srgbClr val="93220B"/>
                          </a:solidFill>
                        </a:rPr>
                        <a:t>NG-SPC</a:t>
                      </a:r>
                    </a:p>
                    <a:p>
                      <a:endParaRPr lang="en-US" sz="1500" b="1" u="none" dirty="0">
                        <a:solidFill>
                          <a:srgbClr val="93220B"/>
                        </a:solidFill>
                      </a:endParaRPr>
                    </a:p>
                  </a:txBody>
                  <a:tcPr marL="68580" marR="68580">
                    <a:solidFill>
                      <a:srgbClr val="B2D0E0"/>
                    </a:solidFill>
                  </a:tcPr>
                </a:tc>
                <a:tc>
                  <a:txBody>
                    <a:bodyPr/>
                    <a:lstStyle/>
                    <a:p>
                      <a:r>
                        <a:rPr lang="en-US" sz="1500" b="1" i="0" dirty="0" smtClean="0">
                          <a:solidFill>
                            <a:srgbClr val="93220B"/>
                          </a:solidFill>
                        </a:rPr>
                        <a:t>68%</a:t>
                      </a:r>
                      <a:endParaRPr lang="en-US" sz="1500" b="1" i="0" dirty="0">
                        <a:solidFill>
                          <a:srgbClr val="93220B"/>
                        </a:solidFill>
                      </a:endParaRPr>
                    </a:p>
                  </a:txBody>
                  <a:tcPr marL="68580" marR="68580">
                    <a:solidFill>
                      <a:srgbClr val="B2D0E0"/>
                    </a:solidFill>
                  </a:tcPr>
                </a:tc>
                <a:tc>
                  <a:txBody>
                    <a:bodyPr/>
                    <a:lstStyle/>
                    <a:p>
                      <a:r>
                        <a:rPr lang="en-US" sz="1500" b="1" i="0" dirty="0" smtClean="0">
                          <a:solidFill>
                            <a:srgbClr val="93220B"/>
                          </a:solidFill>
                        </a:rPr>
                        <a:t>73%</a:t>
                      </a:r>
                      <a:endParaRPr lang="en-US" sz="1500" b="1" i="0" dirty="0">
                        <a:solidFill>
                          <a:srgbClr val="93220B"/>
                        </a:solidFill>
                      </a:endParaRPr>
                    </a:p>
                  </a:txBody>
                  <a:tcPr marL="68580" marR="68580">
                    <a:solidFill>
                      <a:srgbClr val="B2D0E0"/>
                    </a:solidFill>
                  </a:tcPr>
                </a:tc>
                <a:tc>
                  <a:txBody>
                    <a:bodyPr/>
                    <a:lstStyle/>
                    <a:p>
                      <a:r>
                        <a:rPr lang="en-US" sz="1500" b="1" i="0" dirty="0" smtClean="0">
                          <a:solidFill>
                            <a:srgbClr val="93220B"/>
                          </a:solidFill>
                        </a:rPr>
                        <a:t>80%</a:t>
                      </a:r>
                      <a:endParaRPr lang="en-US" sz="1500" b="1" i="0" dirty="0">
                        <a:solidFill>
                          <a:srgbClr val="93220B"/>
                        </a:solidFill>
                      </a:endParaRPr>
                    </a:p>
                  </a:txBody>
                  <a:tcPr marL="68580" marR="68580">
                    <a:solidFill>
                      <a:srgbClr val="B2D0E0"/>
                    </a:solidFill>
                  </a:tcPr>
                </a:tc>
                <a:tc>
                  <a:txBody>
                    <a:bodyPr/>
                    <a:lstStyle/>
                    <a:p>
                      <a:r>
                        <a:rPr lang="en-US" sz="1500" b="1" i="0" dirty="0" smtClean="0">
                          <a:solidFill>
                            <a:srgbClr val="93220B"/>
                          </a:solidFill>
                        </a:rPr>
                        <a:t>50%</a:t>
                      </a:r>
                      <a:endParaRPr lang="en-US" sz="1500" b="1" i="0" dirty="0">
                        <a:solidFill>
                          <a:srgbClr val="93220B"/>
                        </a:solidFill>
                      </a:endParaRPr>
                    </a:p>
                  </a:txBody>
                  <a:tcPr marL="68580" marR="68580">
                    <a:solidFill>
                      <a:srgbClr val="B2D0E0"/>
                    </a:solidFill>
                  </a:tcPr>
                </a:tc>
              </a:tr>
            </a:tbl>
          </a:graphicData>
        </a:graphic>
      </p:graphicFrame>
      <p:pic>
        <p:nvPicPr>
          <p:cNvPr id="12290" name="Picture 2"/>
          <p:cNvPicPr>
            <a:picLocks noChangeAspect="1" noChangeArrowheads="1"/>
          </p:cNvPicPr>
          <p:nvPr/>
        </p:nvPicPr>
        <p:blipFill>
          <a:blip r:embed="rId3" cstate="print"/>
          <a:srcRect/>
          <a:stretch>
            <a:fillRect/>
          </a:stretch>
        </p:blipFill>
        <p:spPr bwMode="auto">
          <a:xfrm>
            <a:off x="6582104" y="225978"/>
            <a:ext cx="1418897" cy="770972"/>
          </a:xfrm>
          <a:prstGeom prst="rect">
            <a:avLst/>
          </a:prstGeom>
          <a:noFill/>
          <a:ln w="9525">
            <a:noFill/>
            <a:miter lim="800000"/>
            <a:headEnd/>
            <a:tailEnd/>
          </a:ln>
        </p:spPr>
      </p:pic>
    </p:spTree>
    <p:extLst>
      <p:ext uri="{BB962C8B-B14F-4D97-AF65-F5344CB8AC3E}">
        <p14:creationId xmlns:p14="http://schemas.microsoft.com/office/powerpoint/2010/main" xmlns="" val="3871934"/>
      </p:ext>
    </p:extLst>
  </p:cSld>
  <p:clrMapOvr>
    <a:masterClrMapping/>
  </p:clrMapOvr>
  <p:transition>
    <p:zoom dir="in"/>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4"/>
          <p:cNvGrpSpPr/>
          <p:nvPr/>
        </p:nvGrpSpPr>
        <p:grpSpPr>
          <a:xfrm>
            <a:off x="-276225" y="1826163"/>
            <a:ext cx="5234812" cy="1773817"/>
            <a:chOff x="-276225" y="1826162"/>
            <a:chExt cx="5234812" cy="1773818"/>
          </a:xfrm>
        </p:grpSpPr>
        <p:sp>
          <p:nvSpPr>
            <p:cNvPr id="46" name="Rectangle 45"/>
            <p:cNvSpPr/>
            <p:nvPr/>
          </p:nvSpPr>
          <p:spPr>
            <a:xfrm>
              <a:off x="-276225" y="2061096"/>
              <a:ext cx="4572000" cy="1538884"/>
            </a:xfrm>
            <a:prstGeom prst="rect">
              <a:avLst/>
            </a:prstGeom>
          </p:spPr>
          <p:txBody>
            <a:bodyPr wrap="square">
              <a:spAutoFit/>
            </a:bodyPr>
            <a:lstStyle/>
            <a:p>
              <a:pPr marL="3175" marR="0" lvl="0" indent="0" algn="ctr" defTabSz="914400" eaLnBrk="1" fontAlgn="auto" latinLnBrk="0" hangingPunct="1">
                <a:spcBef>
                  <a:spcPts val="0"/>
                </a:spcBef>
                <a:spcAft>
                  <a:spcPts val="0"/>
                </a:spcAft>
                <a:buClrTx/>
                <a:buSzTx/>
                <a:buFontTx/>
                <a:buNone/>
                <a:tabLst>
                  <a:tab pos="230188" algn="l"/>
                </a:tabLst>
                <a:defRPr/>
              </a:pPr>
              <a:r>
                <a:rPr kumimoji="0" lang="en-US" sz="2400" b="1" i="0" u="none" strike="noStrike" kern="0" cap="none" spc="0" normalizeH="0" baseline="0" noProof="0" dirty="0" smtClean="0">
                  <a:ln>
                    <a:noFill/>
                  </a:ln>
                  <a:solidFill>
                    <a:schemeClr val="accent1">
                      <a:lumMod val="75000"/>
                    </a:schemeClr>
                  </a:solidFill>
                  <a:effectLst/>
                  <a:uLnTx/>
                  <a:uFillTx/>
                  <a:latin typeface="Arial"/>
                </a:rPr>
                <a:t> </a:t>
              </a:r>
              <a:r>
                <a:rPr kumimoji="0" lang="en-US" sz="1400" b="1" i="0" u="none" strike="noStrike" kern="0" cap="none" spc="0" normalizeH="0" baseline="0" noProof="0" dirty="0" smtClean="0">
                  <a:ln>
                    <a:noFill/>
                  </a:ln>
                  <a:solidFill>
                    <a:schemeClr val="accent1">
                      <a:lumMod val="75000"/>
                    </a:schemeClr>
                  </a:solidFill>
                  <a:effectLst/>
                  <a:uLnTx/>
                  <a:uFillTx/>
                  <a:latin typeface="Arial"/>
                </a:rPr>
                <a:t>One JUNOS</a:t>
              </a:r>
            </a:p>
            <a:p>
              <a:pPr marL="3175" marR="0" lvl="0" indent="0" algn="ctr" defTabSz="914400" eaLnBrk="1" fontAlgn="auto" latinLnBrk="0" hangingPunct="1">
                <a:spcBef>
                  <a:spcPts val="0"/>
                </a:spcBef>
                <a:spcAft>
                  <a:spcPts val="0"/>
                </a:spcAft>
                <a:buClrTx/>
                <a:buSzTx/>
                <a:buFontTx/>
                <a:buNone/>
                <a:tabLst>
                  <a:tab pos="230188" algn="l"/>
                </a:tabLst>
                <a:defRPr/>
              </a:pPr>
              <a:r>
                <a:rPr lang="en-US" sz="1400" b="1" kern="0" dirty="0" smtClean="0">
                  <a:solidFill>
                    <a:schemeClr val="accent1">
                      <a:lumMod val="75000"/>
                    </a:schemeClr>
                  </a:solidFill>
                  <a:latin typeface="Arial"/>
                </a:rPr>
                <a:t>One TRIO CHIPSET</a:t>
              </a:r>
            </a:p>
            <a:p>
              <a:pPr marL="3175" marR="0" lvl="0" indent="0" algn="ctr" defTabSz="914400" eaLnBrk="1" fontAlgn="auto" latinLnBrk="0" hangingPunct="1">
                <a:spcBef>
                  <a:spcPts val="0"/>
                </a:spcBef>
                <a:spcAft>
                  <a:spcPts val="0"/>
                </a:spcAft>
                <a:buClrTx/>
                <a:buSzTx/>
                <a:buFontTx/>
                <a:buNone/>
                <a:tabLst>
                  <a:tab pos="230188" algn="l"/>
                </a:tabLst>
                <a:defRPr/>
              </a:pPr>
              <a:r>
                <a:rPr lang="en-US" sz="1400" b="1" kern="0" dirty="0" smtClean="0">
                  <a:solidFill>
                    <a:schemeClr val="accent1">
                      <a:lumMod val="75000"/>
                    </a:schemeClr>
                  </a:solidFill>
                  <a:latin typeface="Arial"/>
                </a:rPr>
                <a:t>One UNIVERSAL EDGE  </a:t>
              </a:r>
            </a:p>
            <a:p>
              <a:pPr marL="3175" marR="0" lvl="0" indent="0" algn="ctr" defTabSz="914400" eaLnBrk="1" fontAlgn="auto" latinLnBrk="0" hangingPunct="1">
                <a:lnSpc>
                  <a:spcPct val="100000"/>
                </a:lnSpc>
                <a:spcBef>
                  <a:spcPts val="0"/>
                </a:spcBef>
                <a:spcAft>
                  <a:spcPts val="0"/>
                </a:spcAft>
                <a:buClrTx/>
                <a:buSzTx/>
                <a:buFontTx/>
                <a:buNone/>
                <a:tabLst>
                  <a:tab pos="230188" algn="l"/>
                </a:tabLst>
                <a:defRPr/>
              </a:pPr>
              <a:endParaRPr kumimoji="0" lang="en-US" sz="1400" b="1" i="0" u="none" strike="noStrike" kern="0" cap="none" spc="0" normalizeH="0" baseline="0" noProof="0" dirty="0" smtClean="0">
                <a:ln>
                  <a:noFill/>
                </a:ln>
                <a:solidFill>
                  <a:schemeClr val="accent1">
                    <a:lumMod val="75000"/>
                  </a:schemeClr>
                </a:solidFill>
                <a:effectLst/>
                <a:uLnTx/>
                <a:uFillTx/>
                <a:latin typeface="Arial"/>
              </a:endParaRPr>
            </a:p>
            <a:p>
              <a:pPr marL="3175" marR="0" lvl="0" indent="0" algn="ctr" defTabSz="914400" eaLnBrk="1" fontAlgn="auto" latinLnBrk="0" hangingPunct="1">
                <a:lnSpc>
                  <a:spcPct val="100000"/>
                </a:lnSpc>
                <a:spcBef>
                  <a:spcPts val="0"/>
                </a:spcBef>
                <a:spcAft>
                  <a:spcPts val="0"/>
                </a:spcAft>
                <a:buClrTx/>
                <a:buSzTx/>
                <a:buFontTx/>
                <a:buNone/>
                <a:tabLst>
                  <a:tab pos="230188" algn="l"/>
                </a:tabLst>
                <a:defRPr/>
              </a:pPr>
              <a:r>
                <a:rPr lang="en-US" sz="1400" b="1" kern="0" dirty="0" smtClean="0">
                  <a:solidFill>
                    <a:schemeClr val="accent1">
                      <a:lumMod val="75000"/>
                    </a:schemeClr>
                  </a:solidFill>
                  <a:latin typeface="Arial"/>
                </a:rPr>
                <a:t> </a:t>
              </a:r>
              <a:endParaRPr kumimoji="0" lang="en-US" sz="1400" b="1" i="0" u="none" strike="noStrike" kern="0" cap="none" spc="0" normalizeH="0" baseline="0" noProof="0" dirty="0">
                <a:ln>
                  <a:noFill/>
                </a:ln>
                <a:solidFill>
                  <a:schemeClr val="accent1">
                    <a:lumMod val="75000"/>
                  </a:schemeClr>
                </a:solidFill>
                <a:effectLst/>
                <a:uLnTx/>
                <a:uFillTx/>
                <a:latin typeface="Arial"/>
              </a:endParaRPr>
            </a:p>
            <a:p>
              <a:pPr marL="3175" marR="0" lvl="0" indent="0" algn="ctr" defTabSz="914400" eaLnBrk="1" fontAlgn="auto" latinLnBrk="0" hangingPunct="1">
                <a:lnSpc>
                  <a:spcPct val="100000"/>
                </a:lnSpc>
                <a:spcBef>
                  <a:spcPts val="0"/>
                </a:spcBef>
                <a:spcAft>
                  <a:spcPts val="0"/>
                </a:spcAft>
                <a:buClrTx/>
                <a:buSzTx/>
                <a:buFontTx/>
                <a:buNone/>
                <a:tabLst>
                  <a:tab pos="230188" algn="l"/>
                </a:tabLst>
                <a:defRPr/>
              </a:pPr>
              <a:r>
                <a:rPr kumimoji="0" lang="en-US" sz="1400" b="1" i="0" u="none" strike="noStrike" kern="0" cap="none" spc="0" normalizeH="0" baseline="0" noProof="0" dirty="0" smtClean="0">
                  <a:ln>
                    <a:noFill/>
                  </a:ln>
                  <a:solidFill>
                    <a:schemeClr val="bg1"/>
                  </a:solidFill>
                  <a:effectLst/>
                  <a:uLnTx/>
                  <a:uFillTx/>
                  <a:latin typeface="Arial"/>
                </a:rPr>
                <a:t> </a:t>
              </a:r>
              <a:endParaRPr kumimoji="0" lang="en-US" sz="1400" b="1" i="0" u="none" strike="noStrike" kern="0" cap="none" spc="0" normalizeH="0" baseline="0" noProof="0" dirty="0">
                <a:ln>
                  <a:noFill/>
                </a:ln>
                <a:solidFill>
                  <a:schemeClr val="bg1"/>
                </a:solidFill>
                <a:effectLst/>
                <a:uLnTx/>
                <a:uFillTx/>
                <a:latin typeface="Arial"/>
              </a:endParaRPr>
            </a:p>
          </p:txBody>
        </p:sp>
        <p:pic>
          <p:nvPicPr>
            <p:cNvPr id="68" name="Picture 1"/>
            <p:cNvPicPr>
              <a:picLocks noChangeAspect="1" noChangeArrowheads="1"/>
            </p:cNvPicPr>
            <p:nvPr/>
          </p:nvPicPr>
          <p:blipFill>
            <a:blip r:embed="rId3" cstate="print"/>
            <a:srcRect/>
            <a:stretch>
              <a:fillRect/>
            </a:stretch>
          </p:blipFill>
          <p:spPr bwMode="auto">
            <a:xfrm>
              <a:off x="3489417" y="2008849"/>
              <a:ext cx="568234" cy="320576"/>
            </a:xfrm>
            <a:prstGeom prst="rect">
              <a:avLst/>
            </a:prstGeom>
            <a:noFill/>
            <a:ln w="9525">
              <a:noFill/>
              <a:miter lim="800000"/>
              <a:headEnd/>
              <a:tailEnd/>
            </a:ln>
          </p:spPr>
        </p:pic>
        <p:sp>
          <p:nvSpPr>
            <p:cNvPr id="77" name="Rectangle 46"/>
            <p:cNvSpPr>
              <a:spLocks noChangeArrowheads="1"/>
            </p:cNvSpPr>
            <p:nvPr/>
          </p:nvSpPr>
          <p:spPr bwMode="gray">
            <a:xfrm rot="10800000">
              <a:off x="264667" y="1826162"/>
              <a:ext cx="4693920" cy="1507192"/>
            </a:xfrm>
            <a:prstGeom prst="roundRect">
              <a:avLst>
                <a:gd name="adj" fmla="val 21322"/>
              </a:avLst>
            </a:prstGeom>
            <a:gradFill rotWithShape="1">
              <a:gsLst>
                <a:gs pos="5000">
                  <a:schemeClr val="tx1">
                    <a:alpha val="18000"/>
                  </a:schemeClr>
                </a:gs>
                <a:gs pos="100000">
                  <a:srgbClr val="B3C3CB">
                    <a:alpha val="46000"/>
                  </a:srgbClr>
                </a:gs>
              </a:gsLst>
              <a:lin ang="5400000" scaled="1"/>
            </a:gradFill>
            <a:ln w="3175" algn="ctr">
              <a:noFill/>
              <a:miter lim="800000"/>
              <a:headEnd/>
              <a:tailEnd/>
            </a:ln>
            <a:effectLst/>
          </p:spPr>
          <p:txBody>
            <a:bodyPr wrap="none" lIns="91430" tIns="45716" rIns="91430" bIns="45716" anchor="ctr"/>
            <a:lstStyle/>
            <a:p>
              <a:pPr algn="ctr">
                <a:defRPr/>
              </a:pPr>
              <a:endParaRPr lang="en-US" dirty="0">
                <a:solidFill>
                  <a:srgbClr val="FEFFFF"/>
                </a:solidFill>
                <a:latin typeface="Arial"/>
              </a:endParaRPr>
            </a:p>
          </p:txBody>
        </p:sp>
        <p:pic>
          <p:nvPicPr>
            <p:cNvPr id="64" name="Picture 2" descr="\\.PSF\Host\Volumes\EP File Share\Touch\Project Juniper\Development\Luke TBD\Artwork\One.Chip.png"/>
            <p:cNvPicPr>
              <a:picLocks noChangeAspect="1" noChangeArrowheads="1"/>
            </p:cNvPicPr>
            <p:nvPr/>
          </p:nvPicPr>
          <p:blipFill>
            <a:blip r:embed="rId4" cstate="print">
              <a:lum bright="10000" contrast="30000"/>
            </a:blip>
            <a:srcRect l="30869" t="23587" r="32935" b="22283"/>
            <a:stretch>
              <a:fillRect/>
            </a:stretch>
          </p:blipFill>
          <p:spPr bwMode="auto">
            <a:xfrm>
              <a:off x="3450241" y="2479040"/>
              <a:ext cx="652496" cy="651514"/>
            </a:xfrm>
            <a:prstGeom prst="rect">
              <a:avLst/>
            </a:prstGeom>
            <a:noFill/>
            <a:effectLst>
              <a:outerShdw blurRad="127000" algn="ctr" rotWithShape="0">
                <a:prstClr val="black">
                  <a:alpha val="30000"/>
                </a:prstClr>
              </a:outerShdw>
            </a:effectLst>
          </p:spPr>
        </p:pic>
      </p:grpSp>
      <p:pic>
        <p:nvPicPr>
          <p:cNvPr id="47" name="Picture 46" descr="\\.PSF\Host\Volumes\EP File Share\Touch\Project Juniper Analyst Day\Development\T1351\Artwork\mx960-front-low.png"/>
          <p:cNvPicPr>
            <a:picLocks noChangeAspect="1" noChangeArrowheads="1"/>
          </p:cNvPicPr>
          <p:nvPr/>
        </p:nvPicPr>
        <p:blipFill>
          <a:blip r:embed="rId5" cstate="print"/>
          <a:srcRect b="1378"/>
          <a:stretch>
            <a:fillRect/>
          </a:stretch>
        </p:blipFill>
        <p:spPr bwMode="auto">
          <a:xfrm>
            <a:off x="6122834" y="3923346"/>
            <a:ext cx="863862" cy="1245559"/>
          </a:xfrm>
          <a:prstGeom prst="rect">
            <a:avLst/>
          </a:prstGeom>
          <a:noFill/>
          <a:effectLst>
            <a:reflection blurRad="6350" stA="52000" endA="300" endPos="35000" dir="5400000" sy="-100000" algn="bl" rotWithShape="0"/>
          </a:effectLst>
        </p:spPr>
      </p:pic>
      <p:sp>
        <p:nvSpPr>
          <p:cNvPr id="48" name="Rounded Rectangle 47"/>
          <p:cNvSpPr/>
          <p:nvPr/>
        </p:nvSpPr>
        <p:spPr>
          <a:xfrm>
            <a:off x="870699" y="5372895"/>
            <a:ext cx="897624" cy="523593"/>
          </a:xfrm>
          <a:prstGeom prst="roundRect">
            <a:avLst/>
          </a:prstGeom>
          <a:solidFill>
            <a:schemeClr val="tx1">
              <a:lumMod val="50000"/>
            </a:schemeClr>
          </a:solidFill>
          <a:ln w="25400">
            <a:solidFill>
              <a:srgbClr val="FFFFFF"/>
            </a:solidFill>
            <a:round/>
            <a:headEnd/>
            <a:tailEnd/>
          </a:ln>
          <a:effectLst>
            <a:outerShdw blurRad="63500" algn="ctr" rotWithShape="0">
              <a:prstClr val="black">
                <a:alpha val="40000"/>
              </a:prstClr>
            </a:outerShdw>
            <a:reflection blurRad="6350" stA="52000" endA="300" endPos="35000" dir="5400000" sy="-100000" algn="bl" rotWithShape="0"/>
          </a:effectLst>
        </p:spPr>
        <p:txBody>
          <a:bodyPr lIns="0" tIns="0" rIns="0" bIns="0" anchor="ctr"/>
          <a:lstStyle/>
          <a:p>
            <a:pPr marL="3175"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bg1"/>
                </a:solidFill>
                <a:effectLst/>
                <a:uLnTx/>
                <a:uFillTx/>
                <a:latin typeface="Arial"/>
              </a:rPr>
              <a:t>MX 10</a:t>
            </a:r>
          </a:p>
        </p:txBody>
      </p:sp>
      <p:sp>
        <p:nvSpPr>
          <p:cNvPr id="49" name="Rounded Rectangle 48"/>
          <p:cNvSpPr/>
          <p:nvPr/>
        </p:nvSpPr>
        <p:spPr>
          <a:xfrm>
            <a:off x="6120756" y="5343809"/>
            <a:ext cx="897624" cy="523593"/>
          </a:xfrm>
          <a:prstGeom prst="roundRect">
            <a:avLst/>
          </a:prstGeom>
          <a:solidFill>
            <a:schemeClr val="accent4">
              <a:lumMod val="50000"/>
            </a:schemeClr>
          </a:solidFill>
          <a:ln w="25400">
            <a:solidFill>
              <a:srgbClr val="FFFFFF"/>
            </a:solidFill>
            <a:round/>
            <a:headEnd/>
            <a:tailEnd/>
          </a:ln>
          <a:effectLst>
            <a:outerShdw blurRad="63500" algn="ctr" rotWithShape="0">
              <a:prstClr val="black">
                <a:alpha val="40000"/>
              </a:prstClr>
            </a:outerShdw>
            <a:reflection blurRad="6350" stA="52000" endA="300" endPos="35000" dir="5400000" sy="-100000" algn="bl" rotWithShape="0"/>
          </a:effectLst>
        </p:spPr>
        <p:txBody>
          <a:bodyPr lIns="0" tIns="0" rIns="0" bIns="0" anchor="ctr"/>
          <a:lstStyle/>
          <a:p>
            <a:pPr marL="3175" marR="0" lvl="0" indent="0" algn="ctr" defTabSz="914400" eaLnBrk="1" fontAlgn="auto" latinLnBrk="0" hangingPunct="1">
              <a:lnSpc>
                <a:spcPct val="100000"/>
              </a:lnSpc>
              <a:spcBef>
                <a:spcPts val="0"/>
              </a:spcBef>
              <a:spcAft>
                <a:spcPts val="0"/>
              </a:spcAft>
              <a:buClrTx/>
              <a:buSzTx/>
              <a:buFontTx/>
              <a:buNone/>
              <a:tabLst>
                <a:tab pos="230188" algn="l"/>
              </a:tabLst>
              <a:defRPr/>
            </a:pPr>
            <a:r>
              <a:rPr kumimoji="0" lang="en-US" sz="1200" b="0" i="0" u="none" strike="noStrike" kern="0" cap="none" spc="0" normalizeH="0" baseline="0" noProof="0" dirty="0">
                <a:ln>
                  <a:noFill/>
                </a:ln>
                <a:solidFill>
                  <a:schemeClr val="bg1"/>
                </a:solidFill>
                <a:effectLst/>
                <a:uLnTx/>
                <a:uFillTx/>
                <a:latin typeface="Arial"/>
              </a:rPr>
              <a:t>MX 960</a:t>
            </a:r>
          </a:p>
        </p:txBody>
      </p:sp>
      <p:sp>
        <p:nvSpPr>
          <p:cNvPr id="50" name="Rounded Rectangle 49"/>
          <p:cNvSpPr/>
          <p:nvPr/>
        </p:nvSpPr>
        <p:spPr>
          <a:xfrm>
            <a:off x="5090236" y="5343809"/>
            <a:ext cx="897624" cy="523593"/>
          </a:xfrm>
          <a:prstGeom prst="roundRect">
            <a:avLst/>
          </a:prstGeom>
          <a:solidFill>
            <a:schemeClr val="accent4">
              <a:lumMod val="50000"/>
            </a:schemeClr>
          </a:solidFill>
          <a:ln w="25400">
            <a:solidFill>
              <a:srgbClr val="FFFFFF"/>
            </a:solidFill>
            <a:round/>
            <a:headEnd/>
            <a:tailEnd/>
          </a:ln>
          <a:effectLst>
            <a:outerShdw blurRad="63500" algn="ctr" rotWithShape="0">
              <a:prstClr val="black">
                <a:alpha val="40000"/>
              </a:prstClr>
            </a:outerShdw>
            <a:reflection blurRad="6350" stA="52000" endA="300" endPos="35000" dir="5400000" sy="-100000" algn="bl" rotWithShape="0"/>
          </a:effectLst>
        </p:spPr>
        <p:txBody>
          <a:bodyPr lIns="0" tIns="0" rIns="0" bIns="0" anchor="ctr"/>
          <a:lstStyle/>
          <a:p>
            <a:pPr marL="3175"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bg1"/>
                </a:solidFill>
                <a:effectLst/>
                <a:uLnTx/>
                <a:uFillTx/>
                <a:latin typeface="Arial"/>
              </a:rPr>
              <a:t>MX 480</a:t>
            </a:r>
          </a:p>
        </p:txBody>
      </p:sp>
      <p:sp>
        <p:nvSpPr>
          <p:cNvPr id="51" name="Rounded Rectangle 50"/>
          <p:cNvSpPr/>
          <p:nvPr/>
        </p:nvSpPr>
        <p:spPr>
          <a:xfrm>
            <a:off x="1814482" y="5382589"/>
            <a:ext cx="897624" cy="523593"/>
          </a:xfrm>
          <a:prstGeom prst="roundRect">
            <a:avLst/>
          </a:prstGeom>
          <a:solidFill>
            <a:schemeClr val="tx1">
              <a:lumMod val="50000"/>
            </a:schemeClr>
          </a:solidFill>
          <a:ln w="25400">
            <a:solidFill>
              <a:srgbClr val="FFFFFF"/>
            </a:solidFill>
            <a:round/>
            <a:headEnd/>
            <a:tailEnd/>
          </a:ln>
          <a:effectLst>
            <a:outerShdw blurRad="63500" algn="ctr" rotWithShape="0">
              <a:prstClr val="black">
                <a:alpha val="40000"/>
              </a:prstClr>
            </a:outerShdw>
            <a:reflection blurRad="6350" stA="52000" endA="300" endPos="35000" dir="5400000" sy="-100000" algn="bl" rotWithShape="0"/>
          </a:effectLst>
        </p:spPr>
        <p:txBody>
          <a:bodyPr lIns="0" tIns="0" rIns="0" bIns="0" anchor="ctr"/>
          <a:lstStyle/>
          <a:p>
            <a:pPr marL="3175"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bg1"/>
                </a:solidFill>
                <a:effectLst/>
                <a:uLnTx/>
                <a:uFillTx/>
                <a:latin typeface="Arial"/>
              </a:rPr>
              <a:t>MX 40</a:t>
            </a:r>
          </a:p>
        </p:txBody>
      </p:sp>
      <p:sp>
        <p:nvSpPr>
          <p:cNvPr id="52" name="Rounded Rectangle 51"/>
          <p:cNvSpPr/>
          <p:nvPr/>
        </p:nvSpPr>
        <p:spPr>
          <a:xfrm>
            <a:off x="2738366" y="5372895"/>
            <a:ext cx="897624" cy="523593"/>
          </a:xfrm>
          <a:prstGeom prst="roundRect">
            <a:avLst/>
          </a:prstGeom>
          <a:solidFill>
            <a:schemeClr val="tx1">
              <a:lumMod val="50000"/>
            </a:schemeClr>
          </a:solidFill>
          <a:ln w="25400">
            <a:solidFill>
              <a:srgbClr val="FFFFFF"/>
            </a:solidFill>
            <a:round/>
            <a:headEnd/>
            <a:tailEnd/>
          </a:ln>
          <a:effectLst>
            <a:outerShdw blurRad="63500" algn="ctr" rotWithShape="0">
              <a:prstClr val="black">
                <a:alpha val="40000"/>
              </a:prstClr>
            </a:outerShdw>
            <a:reflection blurRad="6350" stA="52000" endA="300" endPos="35000" dir="5400000" sy="-100000" algn="bl" rotWithShape="0"/>
          </a:effectLst>
        </p:spPr>
        <p:txBody>
          <a:bodyPr lIns="0" tIns="0" rIns="0" bIns="0" anchor="ctr"/>
          <a:lstStyle/>
          <a:p>
            <a:pPr marL="3175"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bg1"/>
                </a:solidFill>
                <a:effectLst/>
                <a:uLnTx/>
                <a:uFillTx/>
                <a:latin typeface="Arial"/>
              </a:rPr>
              <a:t>MX 80 </a:t>
            </a:r>
          </a:p>
        </p:txBody>
      </p:sp>
      <p:sp>
        <p:nvSpPr>
          <p:cNvPr id="53" name="Rounded Rectangle 52"/>
          <p:cNvSpPr/>
          <p:nvPr/>
        </p:nvSpPr>
        <p:spPr>
          <a:xfrm>
            <a:off x="-83454" y="5352179"/>
            <a:ext cx="897624" cy="523593"/>
          </a:xfrm>
          <a:prstGeom prst="roundRect">
            <a:avLst/>
          </a:prstGeom>
          <a:solidFill>
            <a:schemeClr val="tx1">
              <a:lumMod val="50000"/>
            </a:schemeClr>
          </a:solidFill>
          <a:ln w="25400">
            <a:solidFill>
              <a:srgbClr val="FFFFFF"/>
            </a:solidFill>
            <a:round/>
            <a:headEnd/>
            <a:tailEnd/>
          </a:ln>
          <a:effectLst>
            <a:outerShdw blurRad="63500" algn="ctr" rotWithShape="0">
              <a:prstClr val="black">
                <a:alpha val="40000"/>
              </a:prstClr>
            </a:outerShdw>
            <a:reflection blurRad="6350" stA="52000" endA="300" endPos="35000" dir="5400000" sy="-100000" algn="bl" rotWithShape="0"/>
          </a:effectLst>
        </p:spPr>
        <p:txBody>
          <a:bodyPr lIns="0" tIns="0" rIns="0" bIns="0" anchor="ctr"/>
          <a:lstStyle/>
          <a:p>
            <a:pPr marL="3175" marR="0" lvl="0" indent="0" algn="ctr" defTabSz="914400" eaLnBrk="1" fontAlgn="auto" latinLnBrk="0" hangingPunct="1">
              <a:lnSpc>
                <a:spcPct val="100000"/>
              </a:lnSpc>
              <a:spcBef>
                <a:spcPts val="0"/>
              </a:spcBef>
              <a:spcAft>
                <a:spcPts val="0"/>
              </a:spcAft>
              <a:buClrTx/>
              <a:buSzTx/>
              <a:buFontTx/>
              <a:buNone/>
              <a:tabLst>
                <a:tab pos="230188" algn="l"/>
              </a:tabLst>
              <a:defRPr/>
            </a:pPr>
            <a:r>
              <a:rPr kumimoji="0" lang="en-US" sz="1200" b="0" i="0" u="none" strike="noStrike" kern="0" cap="none" spc="0" normalizeH="0" baseline="0" noProof="0" dirty="0">
                <a:ln>
                  <a:noFill/>
                </a:ln>
                <a:solidFill>
                  <a:schemeClr val="bg1"/>
                </a:solidFill>
                <a:effectLst/>
                <a:uLnTx/>
                <a:uFillTx/>
                <a:latin typeface="Arial"/>
              </a:rPr>
              <a:t>MX 5</a:t>
            </a:r>
          </a:p>
        </p:txBody>
      </p:sp>
      <p:grpSp>
        <p:nvGrpSpPr>
          <p:cNvPr id="3" name="Group 64"/>
          <p:cNvGrpSpPr>
            <a:grpSpLocks/>
          </p:cNvGrpSpPr>
          <p:nvPr/>
        </p:nvGrpSpPr>
        <p:grpSpPr bwMode="auto">
          <a:xfrm>
            <a:off x="5030410" y="4197736"/>
            <a:ext cx="979866" cy="850519"/>
            <a:chOff x="10564784" y="2052298"/>
            <a:chExt cx="674523" cy="562800"/>
          </a:xfrm>
        </p:grpSpPr>
        <p:sp>
          <p:nvSpPr>
            <p:cNvPr id="55" name="Rectangle 54"/>
            <p:cNvSpPr/>
            <p:nvPr/>
          </p:nvSpPr>
          <p:spPr>
            <a:xfrm>
              <a:off x="10650488" y="2169892"/>
              <a:ext cx="538031" cy="444952"/>
            </a:xfrm>
            <a:prstGeom prst="rect">
              <a:avLst/>
            </a:prstGeom>
            <a:solidFill>
              <a:srgbClr val="807F83">
                <a:lumMod val="20000"/>
                <a:lumOff val="80000"/>
              </a:srgbClr>
            </a:solidFill>
            <a:ln w="25400" cap="flat" cmpd="sng" algn="ctr">
              <a:no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schemeClr val="bg1"/>
                </a:solidFill>
                <a:effectLst/>
                <a:uLnTx/>
                <a:uFillTx/>
                <a:latin typeface="Arial"/>
                <a:ea typeface="+mn-ea"/>
                <a:cs typeface="+mn-cs"/>
              </a:endParaRPr>
            </a:p>
          </p:txBody>
        </p:sp>
        <p:pic>
          <p:nvPicPr>
            <p:cNvPr id="56" name="Picture 17" descr="MX480_FrontWtop"/>
            <p:cNvPicPr>
              <a:picLocks noChangeAspect="1" noChangeArrowheads="1"/>
            </p:cNvPicPr>
            <p:nvPr/>
          </p:nvPicPr>
          <p:blipFill>
            <a:blip r:embed="rId6" cstate="print"/>
            <a:srcRect t="4575" b="11979"/>
            <a:stretch>
              <a:fillRect/>
            </a:stretch>
          </p:blipFill>
          <p:spPr bwMode="auto">
            <a:xfrm>
              <a:off x="10564784" y="2052298"/>
              <a:ext cx="674523" cy="562800"/>
            </a:xfrm>
            <a:prstGeom prst="rect">
              <a:avLst/>
            </a:prstGeom>
            <a:noFill/>
            <a:effectLst>
              <a:reflection blurRad="6350" stA="52000" endA="300" endPos="35000" dir="5400000" sy="-100000" algn="bl" rotWithShape="0"/>
            </a:effectLst>
          </p:spPr>
        </p:pic>
      </p:grpSp>
      <p:pic>
        <p:nvPicPr>
          <p:cNvPr id="57" name="Picture 56" descr="MX80"/>
          <p:cNvPicPr>
            <a:picLocks noChangeAspect="1" noChangeArrowheads="1"/>
          </p:cNvPicPr>
          <p:nvPr/>
        </p:nvPicPr>
        <p:blipFill>
          <a:blip r:embed="rId7" cstate="print"/>
          <a:srcRect b="29811"/>
          <a:stretch>
            <a:fillRect/>
          </a:stretch>
        </p:blipFill>
        <p:spPr bwMode="auto">
          <a:xfrm>
            <a:off x="2634910" y="4963770"/>
            <a:ext cx="893727" cy="295276"/>
          </a:xfrm>
          <a:prstGeom prst="rect">
            <a:avLst/>
          </a:prstGeom>
          <a:noFill/>
          <a:effectLst>
            <a:reflection blurRad="6350" stA="52000" endA="300" endPos="35000" dir="5400000" sy="-100000" algn="bl" rotWithShape="0"/>
          </a:effectLst>
        </p:spPr>
      </p:pic>
      <p:pic>
        <p:nvPicPr>
          <p:cNvPr id="58" name="Picture 56" descr="MX80"/>
          <p:cNvPicPr preferRelativeResize="0">
            <a:picLocks noChangeAspect="1" noChangeArrowheads="1"/>
          </p:cNvPicPr>
          <p:nvPr/>
        </p:nvPicPr>
        <p:blipFill>
          <a:blip r:embed="rId8" cstate="print"/>
          <a:srcRect b="31646"/>
          <a:stretch>
            <a:fillRect/>
          </a:stretch>
        </p:blipFill>
        <p:spPr bwMode="auto">
          <a:xfrm>
            <a:off x="-95435" y="4887902"/>
            <a:ext cx="888283" cy="284230"/>
          </a:xfrm>
          <a:prstGeom prst="rect">
            <a:avLst/>
          </a:prstGeom>
          <a:noFill/>
          <a:effectLst>
            <a:reflection blurRad="6350" stA="52000" endA="300" endPos="35000" dir="5400000" sy="-100000" algn="bl" rotWithShape="0"/>
          </a:effectLst>
        </p:spPr>
      </p:pic>
      <p:pic>
        <p:nvPicPr>
          <p:cNvPr id="59" name="Picture 56" descr="MX80"/>
          <p:cNvPicPr preferRelativeResize="0">
            <a:picLocks noChangeAspect="1" noChangeArrowheads="1"/>
          </p:cNvPicPr>
          <p:nvPr/>
        </p:nvPicPr>
        <p:blipFill>
          <a:blip r:embed="rId8" cstate="print"/>
          <a:srcRect b="27856"/>
          <a:stretch>
            <a:fillRect/>
          </a:stretch>
        </p:blipFill>
        <p:spPr bwMode="auto">
          <a:xfrm>
            <a:off x="779464" y="4910586"/>
            <a:ext cx="888283" cy="299989"/>
          </a:xfrm>
          <a:prstGeom prst="rect">
            <a:avLst/>
          </a:prstGeom>
          <a:noFill/>
          <a:effectLst>
            <a:reflection blurRad="6350" stA="52000" endA="300" endPos="35000" dir="5400000" sy="-100000" algn="bl" rotWithShape="0"/>
          </a:effectLst>
        </p:spPr>
      </p:pic>
      <p:pic>
        <p:nvPicPr>
          <p:cNvPr id="60" name="Picture 56" descr="MX80"/>
          <p:cNvPicPr preferRelativeResize="0">
            <a:picLocks noChangeAspect="1" noChangeArrowheads="1"/>
          </p:cNvPicPr>
          <p:nvPr/>
        </p:nvPicPr>
        <p:blipFill>
          <a:blip r:embed="rId8" cstate="print"/>
          <a:srcRect b="28009"/>
          <a:stretch>
            <a:fillRect/>
          </a:stretch>
        </p:blipFill>
        <p:spPr bwMode="auto">
          <a:xfrm>
            <a:off x="1739474" y="4930610"/>
            <a:ext cx="888283" cy="299354"/>
          </a:xfrm>
          <a:prstGeom prst="rect">
            <a:avLst/>
          </a:prstGeom>
          <a:noFill/>
          <a:effectLst>
            <a:reflection blurRad="6350" stA="52000" endA="300" endPos="35000" dir="5400000" sy="-100000" algn="bl" rotWithShape="0"/>
          </a:effectLst>
        </p:spPr>
      </p:pic>
      <p:sp>
        <p:nvSpPr>
          <p:cNvPr id="61" name="Rounded Rectangle 60"/>
          <p:cNvSpPr/>
          <p:nvPr/>
        </p:nvSpPr>
        <p:spPr>
          <a:xfrm>
            <a:off x="4059712" y="5343809"/>
            <a:ext cx="897624" cy="523593"/>
          </a:xfrm>
          <a:prstGeom prst="roundRect">
            <a:avLst/>
          </a:prstGeom>
          <a:solidFill>
            <a:schemeClr val="accent4">
              <a:lumMod val="50000"/>
            </a:schemeClr>
          </a:solidFill>
          <a:ln w="25400">
            <a:solidFill>
              <a:srgbClr val="FFFFFF"/>
            </a:solidFill>
            <a:round/>
            <a:headEnd/>
            <a:tailEnd/>
          </a:ln>
          <a:effectLst>
            <a:outerShdw blurRad="63500" algn="ctr" rotWithShape="0">
              <a:prstClr val="black">
                <a:alpha val="40000"/>
              </a:prstClr>
            </a:outerShdw>
            <a:reflection blurRad="6350" stA="52000" endA="300" endPos="35000" dir="5400000" sy="-100000" algn="bl" rotWithShape="0"/>
          </a:effectLst>
        </p:spPr>
        <p:txBody>
          <a:bodyPr lIns="0" tIns="0" rIns="0" bIns="0" anchor="ctr"/>
          <a:lstStyle/>
          <a:p>
            <a:pPr marL="3175"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chemeClr val="bg1"/>
                </a:solidFill>
                <a:effectLst/>
                <a:uLnTx/>
                <a:uFillTx/>
                <a:latin typeface="Arial"/>
              </a:rPr>
              <a:t>MX 240 </a:t>
            </a:r>
          </a:p>
        </p:txBody>
      </p:sp>
      <p:pic>
        <p:nvPicPr>
          <p:cNvPr id="62" name="Picture 60" descr="MX240_FrontWtop"/>
          <p:cNvPicPr>
            <a:picLocks noChangeAspect="1" noChangeArrowheads="1"/>
          </p:cNvPicPr>
          <p:nvPr/>
        </p:nvPicPr>
        <p:blipFill>
          <a:blip r:embed="rId9" cstate="print"/>
          <a:srcRect b="13169"/>
          <a:stretch>
            <a:fillRect/>
          </a:stretch>
        </p:blipFill>
        <p:spPr bwMode="auto">
          <a:xfrm>
            <a:off x="4057981" y="4484370"/>
            <a:ext cx="972564" cy="525780"/>
          </a:xfrm>
          <a:prstGeom prst="rect">
            <a:avLst/>
          </a:prstGeom>
          <a:noFill/>
          <a:effectLst>
            <a:reflection blurRad="6350" stA="52000" endA="300" endPos="35000" dir="5400000" sy="-100000" algn="bl" rotWithShape="0"/>
          </a:effectLst>
        </p:spPr>
      </p:pic>
      <p:sp>
        <p:nvSpPr>
          <p:cNvPr id="63" name="Text Box 52"/>
          <p:cNvSpPr txBox="1">
            <a:spLocks noChangeArrowheads="1"/>
          </p:cNvSpPr>
          <p:nvPr/>
        </p:nvSpPr>
        <p:spPr bwMode="auto">
          <a:xfrm>
            <a:off x="2852937" y="4725324"/>
            <a:ext cx="564257" cy="166199"/>
          </a:xfrm>
          <a:prstGeom prst="rect">
            <a:avLst/>
          </a:prstGeom>
          <a:noFill/>
          <a:ln w="44450" algn="ctr">
            <a:noFill/>
            <a:miter lim="800000"/>
            <a:headEnd/>
            <a:tailEnd/>
          </a:ln>
        </p:spPr>
        <p:txBody>
          <a:bodyPr wrap="none" lIns="0" tIns="0" rIns="0" bIns="0" anchor="ctr" anchorCtr="1">
            <a:spAutoFit/>
          </a:bodyPr>
          <a:lstStyle/>
          <a:p>
            <a:pPr algn="ctr">
              <a:lnSpc>
                <a:spcPct val="90000"/>
              </a:lnSpc>
              <a:spcBef>
                <a:spcPct val="50000"/>
              </a:spcBef>
            </a:pPr>
            <a:r>
              <a:rPr lang="en-US" sz="1200" b="1" dirty="0">
                <a:solidFill>
                  <a:schemeClr val="accent1">
                    <a:lumMod val="75000"/>
                  </a:schemeClr>
                </a:solidFill>
                <a:latin typeface="Arial"/>
                <a:ea typeface="ＭＳ Ｐゴシック" charset="-128"/>
              </a:rPr>
              <a:t>80Gbps</a:t>
            </a:r>
          </a:p>
        </p:txBody>
      </p:sp>
      <p:sp>
        <p:nvSpPr>
          <p:cNvPr id="65" name="Text Box 52"/>
          <p:cNvSpPr txBox="1">
            <a:spLocks noChangeArrowheads="1"/>
          </p:cNvSpPr>
          <p:nvPr/>
        </p:nvSpPr>
        <p:spPr bwMode="auto">
          <a:xfrm>
            <a:off x="1901791" y="4704458"/>
            <a:ext cx="641779" cy="166199"/>
          </a:xfrm>
          <a:prstGeom prst="rect">
            <a:avLst/>
          </a:prstGeom>
          <a:noFill/>
          <a:ln w="44450" algn="ctr">
            <a:noFill/>
            <a:miter lim="800000"/>
            <a:headEnd/>
            <a:tailEnd/>
          </a:ln>
        </p:spPr>
        <p:txBody>
          <a:bodyPr wrap="square" lIns="0" tIns="0" rIns="0" bIns="0" anchor="ctr" anchorCtr="1">
            <a:spAutoFit/>
          </a:bodyPr>
          <a:lstStyle/>
          <a:p>
            <a:pPr algn="ctr">
              <a:lnSpc>
                <a:spcPct val="90000"/>
              </a:lnSpc>
              <a:spcBef>
                <a:spcPct val="50000"/>
              </a:spcBef>
            </a:pPr>
            <a:r>
              <a:rPr lang="en-US" sz="1200" b="1" dirty="0" smtClean="0">
                <a:solidFill>
                  <a:schemeClr val="accent1">
                    <a:lumMod val="75000"/>
                  </a:schemeClr>
                </a:solidFill>
                <a:latin typeface="Arial"/>
                <a:ea typeface="ＭＳ Ｐゴシック" charset="-128"/>
              </a:rPr>
              <a:t> 60Gbps</a:t>
            </a:r>
            <a:endParaRPr lang="en-US" sz="1200" b="1" dirty="0">
              <a:solidFill>
                <a:schemeClr val="accent1">
                  <a:lumMod val="75000"/>
                </a:schemeClr>
              </a:solidFill>
              <a:latin typeface="Arial"/>
              <a:ea typeface="ＭＳ Ｐゴシック" charset="-128"/>
            </a:endParaRPr>
          </a:p>
        </p:txBody>
      </p:sp>
      <p:sp>
        <p:nvSpPr>
          <p:cNvPr id="66" name="Text Box 52"/>
          <p:cNvSpPr txBox="1">
            <a:spLocks noChangeArrowheads="1"/>
          </p:cNvSpPr>
          <p:nvPr/>
        </p:nvSpPr>
        <p:spPr bwMode="auto">
          <a:xfrm>
            <a:off x="931448" y="4634724"/>
            <a:ext cx="564257" cy="166199"/>
          </a:xfrm>
          <a:prstGeom prst="rect">
            <a:avLst/>
          </a:prstGeom>
          <a:noFill/>
          <a:ln w="44450" algn="ctr">
            <a:noFill/>
            <a:miter lim="800000"/>
            <a:headEnd/>
            <a:tailEnd/>
          </a:ln>
        </p:spPr>
        <p:txBody>
          <a:bodyPr wrap="none" lIns="0" tIns="0" rIns="0" bIns="0" anchor="ctr" anchorCtr="1">
            <a:spAutoFit/>
          </a:bodyPr>
          <a:lstStyle/>
          <a:p>
            <a:pPr algn="ctr">
              <a:lnSpc>
                <a:spcPct val="90000"/>
              </a:lnSpc>
              <a:spcBef>
                <a:spcPct val="50000"/>
              </a:spcBef>
            </a:pPr>
            <a:r>
              <a:rPr lang="en-US" sz="1200" b="1" dirty="0" smtClean="0">
                <a:solidFill>
                  <a:schemeClr val="accent1">
                    <a:lumMod val="75000"/>
                  </a:schemeClr>
                </a:solidFill>
                <a:latin typeface="Arial"/>
                <a:ea typeface="ＭＳ Ｐゴシック" charset="-128"/>
              </a:rPr>
              <a:t>40Gbps</a:t>
            </a:r>
            <a:endParaRPr lang="en-US" sz="1200" b="1" dirty="0">
              <a:solidFill>
                <a:schemeClr val="accent1">
                  <a:lumMod val="75000"/>
                </a:schemeClr>
              </a:solidFill>
              <a:latin typeface="Arial"/>
              <a:ea typeface="ＭＳ Ｐゴシック" charset="-128"/>
            </a:endParaRPr>
          </a:p>
        </p:txBody>
      </p:sp>
      <p:sp>
        <p:nvSpPr>
          <p:cNvPr id="67" name="Text Box 52"/>
          <p:cNvSpPr txBox="1">
            <a:spLocks noChangeArrowheads="1"/>
          </p:cNvSpPr>
          <p:nvPr/>
        </p:nvSpPr>
        <p:spPr bwMode="auto">
          <a:xfrm>
            <a:off x="112511" y="4634724"/>
            <a:ext cx="564257" cy="166199"/>
          </a:xfrm>
          <a:prstGeom prst="rect">
            <a:avLst/>
          </a:prstGeom>
          <a:noFill/>
          <a:ln w="44450" algn="ctr">
            <a:noFill/>
            <a:miter lim="800000"/>
            <a:headEnd/>
            <a:tailEnd/>
          </a:ln>
        </p:spPr>
        <p:txBody>
          <a:bodyPr wrap="none" lIns="0" tIns="0" rIns="0" bIns="0" anchor="ctr" anchorCtr="1">
            <a:spAutoFit/>
          </a:bodyPr>
          <a:lstStyle/>
          <a:p>
            <a:pPr algn="ctr">
              <a:lnSpc>
                <a:spcPct val="90000"/>
              </a:lnSpc>
              <a:spcBef>
                <a:spcPct val="50000"/>
              </a:spcBef>
            </a:pPr>
            <a:r>
              <a:rPr lang="en-US" sz="1200" b="1" dirty="0" smtClean="0">
                <a:solidFill>
                  <a:schemeClr val="accent1">
                    <a:lumMod val="75000"/>
                  </a:schemeClr>
                </a:solidFill>
                <a:latin typeface="Arial"/>
                <a:ea typeface="ＭＳ Ｐゴシック" charset="-128"/>
              </a:rPr>
              <a:t>20Gbps</a:t>
            </a:r>
            <a:endParaRPr lang="en-US" sz="1200" b="1" dirty="0">
              <a:solidFill>
                <a:schemeClr val="accent1">
                  <a:lumMod val="75000"/>
                </a:schemeClr>
              </a:solidFill>
              <a:latin typeface="Arial"/>
              <a:ea typeface="ＭＳ Ｐゴシック" charset="-128"/>
            </a:endParaRPr>
          </a:p>
        </p:txBody>
      </p:sp>
      <p:sp>
        <p:nvSpPr>
          <p:cNvPr id="69" name="Rounded Rectangle 68"/>
          <p:cNvSpPr/>
          <p:nvPr/>
        </p:nvSpPr>
        <p:spPr>
          <a:xfrm>
            <a:off x="7141756" y="5334282"/>
            <a:ext cx="897624" cy="523593"/>
          </a:xfrm>
          <a:prstGeom prst="roundRect">
            <a:avLst/>
          </a:prstGeom>
          <a:gradFill flip="none" rotWithShape="1">
            <a:gsLst>
              <a:gs pos="0">
                <a:srgbClr val="0067AC">
                  <a:lumMod val="75000"/>
                  <a:shade val="30000"/>
                  <a:satMod val="115000"/>
                </a:srgbClr>
              </a:gs>
              <a:gs pos="50000">
                <a:srgbClr val="0067AC">
                  <a:lumMod val="75000"/>
                  <a:shade val="67500"/>
                  <a:satMod val="115000"/>
                </a:srgbClr>
              </a:gs>
              <a:gs pos="100000">
                <a:srgbClr val="0067AC">
                  <a:lumMod val="75000"/>
                  <a:shade val="100000"/>
                  <a:satMod val="115000"/>
                </a:srgbClr>
              </a:gs>
            </a:gsLst>
            <a:lin ang="16200000" scaled="1"/>
            <a:tileRect/>
          </a:gradFill>
          <a:ln w="25400">
            <a:solidFill>
              <a:srgbClr val="FFFFFF"/>
            </a:solidFill>
            <a:round/>
            <a:headEnd/>
            <a:tailEnd/>
          </a:ln>
          <a:effectLst>
            <a:outerShdw blurRad="63500" algn="ctr" rotWithShape="0">
              <a:prstClr val="black">
                <a:alpha val="40000"/>
              </a:prstClr>
            </a:outerShdw>
            <a:reflection blurRad="6350" stA="52000" endA="300" endPos="35000" dir="5400000" sy="-100000" algn="bl" rotWithShape="0"/>
          </a:effectLst>
        </p:spPr>
        <p:txBody>
          <a:bodyPr lIns="0" tIns="0" rIns="0" bIns="0" anchor="ctr"/>
          <a:lstStyle/>
          <a:p>
            <a:pPr marL="3175" marR="0" lvl="0" indent="0" algn="ctr" defTabSz="914400" eaLnBrk="1" fontAlgn="auto" latinLnBrk="0" hangingPunct="1">
              <a:lnSpc>
                <a:spcPct val="100000"/>
              </a:lnSpc>
              <a:spcBef>
                <a:spcPts val="0"/>
              </a:spcBef>
              <a:spcAft>
                <a:spcPts val="0"/>
              </a:spcAft>
              <a:buClrTx/>
              <a:buSzTx/>
              <a:buFontTx/>
              <a:buNone/>
              <a:tabLst>
                <a:tab pos="230188" algn="l"/>
              </a:tabLst>
              <a:defRPr/>
            </a:pPr>
            <a:r>
              <a:rPr kumimoji="0" lang="en-US" sz="1200" b="1" i="0" u="none" strike="noStrike" kern="0" cap="none" spc="0" normalizeH="0" baseline="0" noProof="0" dirty="0" smtClean="0">
                <a:ln>
                  <a:noFill/>
                </a:ln>
                <a:solidFill>
                  <a:schemeClr val="bg1"/>
                </a:solidFill>
                <a:effectLst/>
                <a:uLnTx/>
                <a:uFillTx/>
                <a:latin typeface="Arial"/>
              </a:rPr>
              <a:t>MX 2010</a:t>
            </a:r>
            <a:endParaRPr kumimoji="0" lang="en-US" sz="1200" b="1" i="0" u="none" strike="noStrike" kern="0" cap="none" spc="0" normalizeH="0" baseline="0" noProof="0" dirty="0">
              <a:ln>
                <a:noFill/>
              </a:ln>
              <a:solidFill>
                <a:schemeClr val="bg1"/>
              </a:solidFill>
              <a:effectLst/>
              <a:uLnTx/>
              <a:uFillTx/>
              <a:latin typeface="Arial"/>
            </a:endParaRPr>
          </a:p>
        </p:txBody>
      </p:sp>
      <p:sp>
        <p:nvSpPr>
          <p:cNvPr id="70" name="Rounded Rectangle 69"/>
          <p:cNvSpPr/>
          <p:nvPr/>
        </p:nvSpPr>
        <p:spPr>
          <a:xfrm>
            <a:off x="8103781" y="5343809"/>
            <a:ext cx="897624" cy="523593"/>
          </a:xfrm>
          <a:prstGeom prst="roundRect">
            <a:avLst/>
          </a:prstGeom>
          <a:gradFill flip="none" rotWithShape="1">
            <a:gsLst>
              <a:gs pos="0">
                <a:srgbClr val="0067AC">
                  <a:lumMod val="75000"/>
                  <a:shade val="30000"/>
                  <a:satMod val="115000"/>
                </a:srgbClr>
              </a:gs>
              <a:gs pos="50000">
                <a:srgbClr val="0067AC">
                  <a:lumMod val="75000"/>
                  <a:shade val="67500"/>
                  <a:satMod val="115000"/>
                </a:srgbClr>
              </a:gs>
              <a:gs pos="100000">
                <a:srgbClr val="0067AC">
                  <a:lumMod val="75000"/>
                  <a:shade val="100000"/>
                  <a:satMod val="115000"/>
                </a:srgbClr>
              </a:gs>
            </a:gsLst>
            <a:lin ang="16200000" scaled="1"/>
            <a:tileRect/>
          </a:gradFill>
          <a:ln w="25400">
            <a:solidFill>
              <a:srgbClr val="FFFFFF"/>
            </a:solidFill>
            <a:round/>
            <a:headEnd/>
            <a:tailEnd/>
          </a:ln>
          <a:effectLst>
            <a:outerShdw blurRad="63500" algn="ctr" rotWithShape="0">
              <a:prstClr val="black">
                <a:alpha val="40000"/>
              </a:prstClr>
            </a:outerShdw>
            <a:reflection blurRad="6350" stA="52000" endA="300" endPos="35000" dir="5400000" sy="-100000" algn="bl" rotWithShape="0"/>
          </a:effectLst>
        </p:spPr>
        <p:txBody>
          <a:bodyPr lIns="0" tIns="0" rIns="0" bIns="0" anchor="ctr"/>
          <a:lstStyle/>
          <a:p>
            <a:pPr marL="3175" marR="0" lvl="0" indent="0" algn="ctr" defTabSz="914400" eaLnBrk="1" fontAlgn="auto" latinLnBrk="0" hangingPunct="1">
              <a:lnSpc>
                <a:spcPct val="100000"/>
              </a:lnSpc>
              <a:spcBef>
                <a:spcPts val="0"/>
              </a:spcBef>
              <a:spcAft>
                <a:spcPts val="0"/>
              </a:spcAft>
              <a:buClrTx/>
              <a:buSzTx/>
              <a:buFontTx/>
              <a:buNone/>
              <a:tabLst>
                <a:tab pos="230188" algn="l"/>
              </a:tabLst>
              <a:defRPr/>
            </a:pPr>
            <a:r>
              <a:rPr kumimoji="0" lang="en-US" sz="1200" b="1" i="0" u="none" strike="noStrike" kern="0" cap="none" spc="0" normalizeH="0" baseline="0" noProof="0" dirty="0" smtClean="0">
                <a:ln>
                  <a:noFill/>
                </a:ln>
                <a:solidFill>
                  <a:schemeClr val="bg1"/>
                </a:solidFill>
                <a:effectLst/>
                <a:uLnTx/>
                <a:uFillTx/>
                <a:latin typeface="Arial"/>
              </a:rPr>
              <a:t>MX 2020</a:t>
            </a:r>
            <a:endParaRPr kumimoji="0" lang="en-US" sz="1200" b="1" i="0" u="none" strike="noStrike" kern="0" cap="none" spc="0" normalizeH="0" baseline="0" noProof="0" dirty="0">
              <a:ln>
                <a:noFill/>
              </a:ln>
              <a:solidFill>
                <a:schemeClr val="bg1"/>
              </a:solidFill>
              <a:effectLst/>
              <a:uLnTx/>
              <a:uFillTx/>
              <a:latin typeface="Arial"/>
            </a:endParaRPr>
          </a:p>
        </p:txBody>
      </p:sp>
      <p:sp>
        <p:nvSpPr>
          <p:cNvPr id="72" name="Text Box 62"/>
          <p:cNvSpPr txBox="1">
            <a:spLocks noChangeArrowheads="1"/>
          </p:cNvSpPr>
          <p:nvPr/>
        </p:nvSpPr>
        <p:spPr bwMode="auto">
          <a:xfrm>
            <a:off x="5161032" y="3385205"/>
            <a:ext cx="728253" cy="997196"/>
          </a:xfrm>
          <a:prstGeom prst="rect">
            <a:avLst/>
          </a:prstGeom>
          <a:noFill/>
          <a:ln w="19050" algn="ctr">
            <a:noFill/>
            <a:miter lim="800000"/>
            <a:headEnd/>
            <a:tailEnd/>
          </a:ln>
          <a:effectLst/>
        </p:spPr>
        <p:txBody>
          <a:bodyPr wrap="square" lIns="0" tIns="0" rIns="0" bIns="0">
            <a:spAutoFit/>
          </a:bodyPr>
          <a:lstStyle/>
          <a:p>
            <a:pPr marL="0" marR="0" lvl="0" indent="0" algn="ctr" defTabSz="914400" eaLnBrk="1" fontAlgn="auto" latinLnBrk="0" hangingPunct="1">
              <a:spcBef>
                <a:spcPct val="50000"/>
              </a:spcBef>
              <a:spcAft>
                <a:spcPts val="0"/>
              </a:spcAft>
              <a:buClrTx/>
              <a:buSzTx/>
              <a:buFontTx/>
              <a:buNone/>
              <a:tabLst/>
              <a:defRPr/>
            </a:pPr>
            <a:r>
              <a:rPr kumimoji="0" lang="en-US" sz="1200" b="1" i="0" u="none" strike="noStrike" kern="0" cap="none" spc="0" normalizeH="0" baseline="0" noProof="0" dirty="0" smtClean="0">
                <a:ln>
                  <a:noFill/>
                </a:ln>
                <a:solidFill>
                  <a:schemeClr val="accent1">
                    <a:lumMod val="75000"/>
                  </a:schemeClr>
                </a:solidFill>
                <a:effectLst/>
                <a:uLnTx/>
                <a:uFillTx/>
                <a:latin typeface="Arial"/>
                <a:ea typeface="ＭＳ Ｐゴシック" charset="-128"/>
              </a:rPr>
              <a:t>4.8Tbps</a:t>
            </a:r>
          </a:p>
          <a:p>
            <a:pPr marL="0" marR="0" lvl="0" indent="0" algn="ctr" defTabSz="914400" eaLnBrk="1" fontAlgn="auto" latinLnBrk="0" hangingPunct="1">
              <a:spcBef>
                <a:spcPct val="50000"/>
              </a:spcBef>
              <a:spcAft>
                <a:spcPts val="0"/>
              </a:spcAft>
              <a:buClrTx/>
              <a:buSzTx/>
              <a:buFontTx/>
              <a:buNone/>
              <a:tabLst/>
              <a:defRPr/>
            </a:pPr>
            <a:r>
              <a:rPr lang="en-US" sz="1200" b="1" kern="0" dirty="0" smtClean="0">
                <a:solidFill>
                  <a:schemeClr val="accent1">
                    <a:lumMod val="75000"/>
                  </a:schemeClr>
                </a:solidFill>
                <a:latin typeface="Arial"/>
                <a:ea typeface="ＭＳ Ｐゴシック" charset="-128"/>
              </a:rPr>
              <a:t>2.8Tbps</a:t>
            </a:r>
          </a:p>
          <a:p>
            <a:pPr marL="0" marR="0" lvl="0" indent="0" algn="ctr" defTabSz="914400" eaLnBrk="1" fontAlgn="auto" latinLnBrk="0" hangingPunct="1">
              <a:spcBef>
                <a:spcPct val="50000"/>
              </a:spcBef>
              <a:spcAft>
                <a:spcPts val="0"/>
              </a:spcAft>
              <a:buClrTx/>
              <a:buSzTx/>
              <a:buFontTx/>
              <a:buNone/>
              <a:tabLst/>
              <a:defRPr/>
            </a:pPr>
            <a:r>
              <a:rPr lang="en-US" sz="1200" b="1" kern="0" dirty="0" smtClean="0">
                <a:solidFill>
                  <a:schemeClr val="accent1">
                    <a:lumMod val="75000"/>
                  </a:schemeClr>
                </a:solidFill>
                <a:latin typeface="Arial"/>
                <a:ea typeface="ＭＳ Ｐゴシック" charset="-128"/>
              </a:rPr>
              <a:t>1.4Tbps</a:t>
            </a:r>
          </a:p>
          <a:p>
            <a:pPr marL="0" marR="0" lvl="0" indent="0" algn="ctr" defTabSz="914400" eaLnBrk="1" fontAlgn="auto" latinLnBrk="0" hangingPunct="1">
              <a:lnSpc>
                <a:spcPct val="90000"/>
              </a:lnSpc>
              <a:spcBef>
                <a:spcPct val="50000"/>
              </a:spcBef>
              <a:spcAft>
                <a:spcPts val="0"/>
              </a:spcAft>
              <a:buClrTx/>
              <a:buSzTx/>
              <a:buFontTx/>
              <a:buNone/>
              <a:tabLst/>
              <a:defRPr/>
            </a:pPr>
            <a:endParaRPr kumimoji="0" lang="en-US" sz="1200" b="1" i="0" u="none" strike="noStrike" kern="0" cap="none" spc="0" normalizeH="0" baseline="0" noProof="0" dirty="0">
              <a:ln>
                <a:noFill/>
              </a:ln>
              <a:solidFill>
                <a:schemeClr val="accent1">
                  <a:lumMod val="75000"/>
                </a:schemeClr>
              </a:solidFill>
              <a:effectLst/>
              <a:uLnTx/>
              <a:uFillTx/>
              <a:latin typeface="Arial"/>
              <a:ea typeface="ＭＳ Ｐゴシック" charset="-128"/>
            </a:endParaRPr>
          </a:p>
        </p:txBody>
      </p:sp>
      <p:sp>
        <p:nvSpPr>
          <p:cNvPr id="73" name="Text Box 62"/>
          <p:cNvSpPr txBox="1">
            <a:spLocks noChangeArrowheads="1"/>
          </p:cNvSpPr>
          <p:nvPr/>
        </p:nvSpPr>
        <p:spPr bwMode="auto">
          <a:xfrm>
            <a:off x="6177373" y="3235620"/>
            <a:ext cx="728253" cy="1200329"/>
          </a:xfrm>
          <a:prstGeom prst="rect">
            <a:avLst/>
          </a:prstGeom>
          <a:noFill/>
          <a:ln w="19050" algn="ctr">
            <a:noFill/>
            <a:miter lim="800000"/>
            <a:headEnd/>
            <a:tailEnd/>
          </a:ln>
        </p:spPr>
        <p:txBody>
          <a:bodyPr wrap="square" lIns="0" tIns="0" rIns="0" bIns="0">
            <a:spAutoFit/>
          </a:bodyPr>
          <a:lstStyle/>
          <a:p>
            <a:pPr marL="0" marR="0" lvl="0" indent="0" algn="ctr" defTabSz="914400" eaLnBrk="1" fontAlgn="auto" latinLnBrk="0" hangingPunct="1">
              <a:lnSpc>
                <a:spcPct val="90000"/>
              </a:lnSpc>
              <a:spcBef>
                <a:spcPct val="50000"/>
              </a:spcBef>
              <a:spcAft>
                <a:spcPts val="0"/>
              </a:spcAft>
              <a:buClrTx/>
              <a:buSzTx/>
              <a:buFontTx/>
              <a:buNone/>
              <a:tabLst/>
              <a:defRPr/>
            </a:pPr>
            <a:r>
              <a:rPr kumimoji="0" lang="en-US" sz="1200" b="1" i="0" u="none" strike="noStrike" kern="0" cap="none" spc="0" normalizeH="0" baseline="0" noProof="0" dirty="0" smtClean="0">
                <a:ln>
                  <a:noFill/>
                </a:ln>
                <a:solidFill>
                  <a:schemeClr val="accent1">
                    <a:lumMod val="75000"/>
                  </a:schemeClr>
                </a:solidFill>
                <a:effectLst/>
                <a:uLnTx/>
                <a:uFillTx/>
                <a:latin typeface="Arial"/>
                <a:ea typeface="ＭＳ Ｐゴシック" charset="-128"/>
              </a:rPr>
              <a:t>8.8Tbps</a:t>
            </a:r>
          </a:p>
          <a:p>
            <a:pPr marL="0" marR="0" lvl="0" indent="0" algn="ctr" defTabSz="914400" eaLnBrk="1" fontAlgn="auto" latinLnBrk="0" hangingPunct="1">
              <a:lnSpc>
                <a:spcPct val="90000"/>
              </a:lnSpc>
              <a:spcBef>
                <a:spcPct val="50000"/>
              </a:spcBef>
              <a:spcAft>
                <a:spcPts val="0"/>
              </a:spcAft>
              <a:buClrTx/>
              <a:buSzTx/>
              <a:buFontTx/>
              <a:buNone/>
              <a:tabLst/>
              <a:defRPr/>
            </a:pPr>
            <a:r>
              <a:rPr lang="en-US" sz="1200" b="1" kern="0" dirty="0" smtClean="0">
                <a:solidFill>
                  <a:schemeClr val="accent1">
                    <a:lumMod val="75000"/>
                  </a:schemeClr>
                </a:solidFill>
                <a:latin typeface="Arial"/>
                <a:ea typeface="ＭＳ Ｐゴシック" charset="-128"/>
              </a:rPr>
              <a:t>5.3Tbps</a:t>
            </a:r>
          </a:p>
          <a:p>
            <a:pPr marL="0" marR="0" lvl="0" indent="0" algn="ctr" defTabSz="914400" eaLnBrk="1" fontAlgn="auto" latinLnBrk="0" hangingPunct="1">
              <a:lnSpc>
                <a:spcPct val="90000"/>
              </a:lnSpc>
              <a:spcBef>
                <a:spcPct val="50000"/>
              </a:spcBef>
              <a:spcAft>
                <a:spcPts val="0"/>
              </a:spcAft>
              <a:buClrTx/>
              <a:buSzTx/>
              <a:buFontTx/>
              <a:buNone/>
              <a:tabLst/>
              <a:defRPr/>
            </a:pPr>
            <a:r>
              <a:rPr lang="en-US" sz="1200" b="1" kern="0" dirty="0" smtClean="0">
                <a:solidFill>
                  <a:schemeClr val="accent1">
                    <a:lumMod val="75000"/>
                  </a:schemeClr>
                </a:solidFill>
                <a:latin typeface="Arial"/>
                <a:ea typeface="ＭＳ Ｐゴシック" charset="-128"/>
              </a:rPr>
              <a:t>2.6Tbps</a:t>
            </a:r>
          </a:p>
          <a:p>
            <a:pPr marL="0" marR="0" lvl="0" indent="0" algn="ctr" defTabSz="914400" eaLnBrk="1" fontAlgn="auto" latinLnBrk="0" hangingPunct="1">
              <a:lnSpc>
                <a:spcPct val="90000"/>
              </a:lnSpc>
              <a:spcBef>
                <a:spcPct val="50000"/>
              </a:spcBef>
              <a:spcAft>
                <a:spcPts val="0"/>
              </a:spcAft>
              <a:buClrTx/>
              <a:buSzTx/>
              <a:buFontTx/>
              <a:buNone/>
              <a:tabLst/>
              <a:defRPr/>
            </a:pPr>
            <a:endParaRPr kumimoji="0" lang="en-US" sz="1200" b="1" i="0" u="none" strike="noStrike" kern="0" cap="none" spc="0" normalizeH="0" baseline="0" noProof="0" dirty="0" smtClean="0">
              <a:ln>
                <a:noFill/>
              </a:ln>
              <a:solidFill>
                <a:schemeClr val="accent1">
                  <a:lumMod val="75000"/>
                </a:schemeClr>
              </a:solidFill>
              <a:effectLst/>
              <a:uLnTx/>
              <a:uFillTx/>
              <a:latin typeface="Arial"/>
              <a:ea typeface="ＭＳ Ｐゴシック" charset="-128"/>
            </a:endParaRPr>
          </a:p>
          <a:p>
            <a:pPr marL="0" marR="0" lvl="0" indent="0" algn="ctr" defTabSz="914400" eaLnBrk="1" fontAlgn="auto" latinLnBrk="0" hangingPunct="1">
              <a:lnSpc>
                <a:spcPct val="90000"/>
              </a:lnSpc>
              <a:spcBef>
                <a:spcPct val="50000"/>
              </a:spcBef>
              <a:spcAft>
                <a:spcPts val="0"/>
              </a:spcAft>
              <a:buClrTx/>
              <a:buSzTx/>
              <a:buFontTx/>
              <a:buNone/>
              <a:tabLst/>
              <a:defRPr/>
            </a:pPr>
            <a:endParaRPr kumimoji="0" lang="en-US" sz="1200" b="1" i="0" u="none" strike="noStrike" kern="0" cap="none" spc="0" normalizeH="0" baseline="0" noProof="0" dirty="0">
              <a:ln>
                <a:noFill/>
              </a:ln>
              <a:solidFill>
                <a:schemeClr val="accent1">
                  <a:lumMod val="75000"/>
                </a:schemeClr>
              </a:solidFill>
              <a:effectLst/>
              <a:uLnTx/>
              <a:uFillTx/>
              <a:latin typeface="Arial"/>
              <a:ea typeface="ＭＳ Ｐゴシック" charset="-128"/>
            </a:endParaRPr>
          </a:p>
        </p:txBody>
      </p:sp>
      <p:sp>
        <p:nvSpPr>
          <p:cNvPr id="74" name="Text Box 57"/>
          <p:cNvSpPr txBox="1">
            <a:spLocks noChangeArrowheads="1"/>
          </p:cNvSpPr>
          <p:nvPr/>
        </p:nvSpPr>
        <p:spPr bwMode="auto">
          <a:xfrm>
            <a:off x="4158021" y="4025113"/>
            <a:ext cx="772484" cy="166199"/>
          </a:xfrm>
          <a:prstGeom prst="rect">
            <a:avLst/>
          </a:prstGeom>
          <a:noFill/>
          <a:ln w="19050" algn="ctr">
            <a:noFill/>
            <a:miter lim="800000"/>
            <a:headEnd/>
            <a:tailEnd/>
          </a:ln>
          <a:effectLst/>
        </p:spPr>
        <p:txBody>
          <a:bodyPr wrap="square" lIns="0" tIns="0" rIns="0" bIns="0">
            <a:spAutoFit/>
          </a:bodyPr>
          <a:lstStyle/>
          <a:p>
            <a:pPr marL="0" marR="0" lvl="0" indent="0" algn="ctr" defTabSz="914400" eaLnBrk="1" fontAlgn="auto" latinLnBrk="0" hangingPunct="1">
              <a:lnSpc>
                <a:spcPct val="90000"/>
              </a:lnSpc>
              <a:spcBef>
                <a:spcPct val="50000"/>
              </a:spcBef>
              <a:spcAft>
                <a:spcPts val="0"/>
              </a:spcAft>
              <a:buClrTx/>
              <a:buSzTx/>
              <a:buFontTx/>
              <a:buNone/>
              <a:tabLst/>
              <a:defRPr/>
            </a:pPr>
            <a:r>
              <a:rPr kumimoji="0" lang="en-US" sz="1200" b="1" i="0" u="none" strike="noStrike" kern="0" cap="none" spc="0" normalizeH="0" baseline="0" noProof="0" dirty="0" smtClean="0">
                <a:ln>
                  <a:noFill/>
                </a:ln>
                <a:solidFill>
                  <a:schemeClr val="accent1">
                    <a:lumMod val="75000"/>
                  </a:schemeClr>
                </a:solidFill>
                <a:effectLst/>
                <a:uLnTx/>
                <a:uFillTx/>
                <a:latin typeface="Arial"/>
                <a:ea typeface="ＭＳ Ｐゴシック" charset="-128"/>
              </a:rPr>
              <a:t>1.6Tbps</a:t>
            </a:r>
            <a:endParaRPr kumimoji="0" lang="en-US" sz="1200" b="1" i="0" u="none" strike="noStrike" kern="0" cap="none" spc="0" normalizeH="0" baseline="0" noProof="0" dirty="0">
              <a:ln>
                <a:noFill/>
              </a:ln>
              <a:solidFill>
                <a:schemeClr val="accent1">
                  <a:lumMod val="75000"/>
                </a:schemeClr>
              </a:solidFill>
              <a:effectLst/>
              <a:uLnTx/>
              <a:uFillTx/>
              <a:latin typeface="Arial"/>
              <a:ea typeface="ＭＳ Ｐゴシック" charset="-128"/>
            </a:endParaRPr>
          </a:p>
        </p:txBody>
      </p:sp>
      <p:sp>
        <p:nvSpPr>
          <p:cNvPr id="75" name="Text Box 52"/>
          <p:cNvSpPr txBox="1">
            <a:spLocks noChangeArrowheads="1"/>
          </p:cNvSpPr>
          <p:nvPr/>
        </p:nvSpPr>
        <p:spPr bwMode="auto">
          <a:xfrm>
            <a:off x="7073901" y="1880876"/>
            <a:ext cx="952500" cy="424732"/>
          </a:xfrm>
          <a:prstGeom prst="rect">
            <a:avLst/>
          </a:prstGeom>
          <a:noFill/>
          <a:ln w="44450" algn="ctr">
            <a:noFill/>
            <a:miter lim="800000"/>
            <a:headEnd/>
            <a:tailEnd/>
          </a:ln>
        </p:spPr>
        <p:txBody>
          <a:bodyPr wrap="square" lIns="0" tIns="0" rIns="0" bIns="0" anchor="ctr" anchorCtr="1">
            <a:spAutoFit/>
          </a:bodyPr>
          <a:lstStyle/>
          <a:p>
            <a:pPr marL="0" marR="0" lvl="0" indent="0" algn="ctr" defTabSz="914400" eaLnBrk="1" fontAlgn="auto" latinLnBrk="0" hangingPunct="1">
              <a:lnSpc>
                <a:spcPct val="90000"/>
              </a:lnSpc>
              <a:spcBef>
                <a:spcPct val="50000"/>
              </a:spcBef>
              <a:spcAft>
                <a:spcPts val="0"/>
              </a:spcAft>
              <a:buClrTx/>
              <a:buSzTx/>
              <a:buFontTx/>
              <a:buNone/>
              <a:tabLst/>
              <a:defRPr/>
            </a:pPr>
            <a:r>
              <a:rPr kumimoji="0" lang="en-US" sz="1200" b="1" i="0" u="none" strike="noStrike" kern="0" cap="none" spc="0" normalizeH="0" baseline="0" noProof="0" dirty="0" smtClean="0">
                <a:ln>
                  <a:noFill/>
                </a:ln>
                <a:solidFill>
                  <a:schemeClr val="bg1"/>
                </a:solidFill>
                <a:effectLst/>
                <a:uLnTx/>
                <a:uFillTx/>
                <a:latin typeface="Arial"/>
                <a:ea typeface="ＭＳ Ｐゴシック" charset="-128"/>
              </a:rPr>
              <a:t> </a:t>
            </a:r>
          </a:p>
          <a:p>
            <a:pPr marL="0" marR="0" lvl="0" indent="0" algn="ctr" defTabSz="914400" eaLnBrk="1" fontAlgn="auto" latinLnBrk="0" hangingPunct="1">
              <a:lnSpc>
                <a:spcPct val="90000"/>
              </a:lnSpc>
              <a:spcBef>
                <a:spcPct val="50000"/>
              </a:spcBef>
              <a:spcAft>
                <a:spcPts val="0"/>
              </a:spcAft>
              <a:buClrTx/>
              <a:buSzTx/>
              <a:buFontTx/>
              <a:buNone/>
              <a:tabLst/>
              <a:defRPr/>
            </a:pPr>
            <a:endParaRPr kumimoji="0" lang="en-US" sz="1200" b="1" i="0" u="none" strike="noStrike" kern="0" cap="none" spc="0" normalizeH="0" baseline="0" noProof="0" dirty="0">
              <a:ln>
                <a:noFill/>
              </a:ln>
              <a:solidFill>
                <a:schemeClr val="bg1"/>
              </a:solidFill>
              <a:effectLst/>
              <a:uLnTx/>
              <a:uFillTx/>
              <a:latin typeface="Arial"/>
              <a:ea typeface="ＭＳ Ｐゴシック" charset="-128"/>
            </a:endParaRPr>
          </a:p>
        </p:txBody>
      </p:sp>
      <p:sp>
        <p:nvSpPr>
          <p:cNvPr id="76" name="Rounded Rectangle 75"/>
          <p:cNvSpPr/>
          <p:nvPr/>
        </p:nvSpPr>
        <p:spPr>
          <a:xfrm>
            <a:off x="0" y="5924550"/>
            <a:ext cx="9144000" cy="334736"/>
          </a:xfrm>
          <a:prstGeom prst="roundRect">
            <a:avLst/>
          </a:prstGeom>
          <a:solidFill>
            <a:schemeClr val="bg2">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smtClean="0">
                <a:ln>
                  <a:noFill/>
                </a:ln>
                <a:solidFill>
                  <a:srgbClr val="FFFFFF"/>
                </a:solidFill>
                <a:effectLst/>
                <a:uLnTx/>
                <a:uFillTx/>
                <a:latin typeface="Arial"/>
                <a:ea typeface="+mn-ea"/>
                <a:cs typeface="+mn-cs"/>
              </a:rPr>
              <a:t>REVENUE GENERATION FOR THE NEXT DECADE </a:t>
            </a:r>
            <a:endParaRPr kumimoji="0" lang="en-US" sz="1600" b="0" i="0" u="none" strike="noStrike" kern="0" cap="none" spc="0" normalizeH="0" baseline="0" noProof="0" dirty="0">
              <a:ln>
                <a:noFill/>
              </a:ln>
              <a:solidFill>
                <a:srgbClr val="FFFFFF"/>
              </a:solidFill>
              <a:effectLst/>
              <a:uLnTx/>
              <a:uFillTx/>
              <a:latin typeface="Arial"/>
              <a:ea typeface="+mn-ea"/>
              <a:cs typeface="+mn-cs"/>
            </a:endParaRPr>
          </a:p>
        </p:txBody>
      </p:sp>
      <p:sp>
        <p:nvSpPr>
          <p:cNvPr id="79" name="Text Box 52"/>
          <p:cNvSpPr txBox="1">
            <a:spLocks noChangeArrowheads="1"/>
          </p:cNvSpPr>
          <p:nvPr/>
        </p:nvSpPr>
        <p:spPr bwMode="auto">
          <a:xfrm>
            <a:off x="7048502" y="2051307"/>
            <a:ext cx="952500" cy="683264"/>
          </a:xfrm>
          <a:prstGeom prst="rect">
            <a:avLst/>
          </a:prstGeom>
          <a:noFill/>
          <a:ln w="44450" algn="ctr">
            <a:noFill/>
            <a:miter lim="800000"/>
            <a:headEnd/>
            <a:tailEnd/>
          </a:ln>
        </p:spPr>
        <p:txBody>
          <a:bodyPr wrap="square" lIns="0" tIns="0" rIns="0" bIns="0" anchor="ctr" anchorCtr="1">
            <a:spAutoFit/>
          </a:bodyPr>
          <a:lstStyle/>
          <a:p>
            <a:pPr marL="0" marR="0" lvl="0" indent="0" algn="ctr" defTabSz="914400" eaLnBrk="1" fontAlgn="auto" latinLnBrk="0" hangingPunct="1">
              <a:lnSpc>
                <a:spcPct val="90000"/>
              </a:lnSpc>
              <a:spcBef>
                <a:spcPct val="50000"/>
              </a:spcBef>
              <a:spcAft>
                <a:spcPts val="0"/>
              </a:spcAft>
              <a:buClrTx/>
              <a:buSzTx/>
              <a:buFontTx/>
              <a:buNone/>
              <a:tabLst/>
              <a:defRPr/>
            </a:pPr>
            <a:r>
              <a:rPr kumimoji="0" lang="en-US" sz="1200" b="1" i="0" u="none" strike="noStrike" kern="0" cap="none" spc="0" normalizeH="0" baseline="0" noProof="0" dirty="0" smtClean="0">
                <a:ln>
                  <a:noFill/>
                </a:ln>
                <a:solidFill>
                  <a:schemeClr val="accent1">
                    <a:lumMod val="75000"/>
                  </a:schemeClr>
                </a:solidFill>
                <a:effectLst/>
                <a:uLnTx/>
                <a:uFillTx/>
                <a:latin typeface="Arial"/>
                <a:ea typeface="ＭＳ Ｐゴシック" charset="-128"/>
              </a:rPr>
              <a:t>40</a:t>
            </a:r>
            <a:r>
              <a:rPr kumimoji="0" lang="en-US" sz="1200" b="1" i="0" u="none" strike="noStrike" kern="0" cap="none" spc="0" normalizeH="0" noProof="0" dirty="0" smtClean="0">
                <a:ln>
                  <a:noFill/>
                </a:ln>
                <a:solidFill>
                  <a:schemeClr val="accent1">
                    <a:lumMod val="75000"/>
                  </a:schemeClr>
                </a:solidFill>
                <a:effectLst/>
                <a:uLnTx/>
                <a:uFillTx/>
                <a:latin typeface="Arial"/>
                <a:ea typeface="ＭＳ Ｐゴシック" charset="-128"/>
              </a:rPr>
              <a:t>Tbps</a:t>
            </a:r>
          </a:p>
          <a:p>
            <a:pPr marL="0" marR="0" lvl="0" indent="0" algn="ctr" defTabSz="914400" eaLnBrk="1" fontAlgn="auto" latinLnBrk="0" hangingPunct="1">
              <a:lnSpc>
                <a:spcPct val="90000"/>
              </a:lnSpc>
              <a:spcBef>
                <a:spcPct val="50000"/>
              </a:spcBef>
              <a:spcAft>
                <a:spcPts val="0"/>
              </a:spcAft>
              <a:buClrTx/>
              <a:buSzTx/>
              <a:buFontTx/>
              <a:buNone/>
              <a:tabLst/>
              <a:defRPr/>
            </a:pPr>
            <a:r>
              <a:rPr lang="en-US" sz="1200" b="1" kern="0" baseline="0" dirty="0" smtClean="0">
                <a:solidFill>
                  <a:schemeClr val="accent1">
                    <a:lumMod val="75000"/>
                  </a:schemeClr>
                </a:solidFill>
                <a:latin typeface="Arial"/>
                <a:ea typeface="ＭＳ Ｐゴシック" charset="-128"/>
              </a:rPr>
              <a:t>17Tbps</a:t>
            </a:r>
            <a:endParaRPr kumimoji="0" lang="en-US" sz="1200" b="1" i="0" u="none" strike="noStrike" kern="0" cap="none" spc="0" normalizeH="0" baseline="0" noProof="0" dirty="0" smtClean="0">
              <a:ln>
                <a:noFill/>
              </a:ln>
              <a:solidFill>
                <a:schemeClr val="accent1">
                  <a:lumMod val="75000"/>
                </a:schemeClr>
              </a:solidFill>
              <a:effectLst/>
              <a:uLnTx/>
              <a:uFillTx/>
              <a:latin typeface="Arial"/>
              <a:ea typeface="ＭＳ Ｐゴシック" charset="-128"/>
            </a:endParaRPr>
          </a:p>
          <a:p>
            <a:pPr marL="0" marR="0" lvl="0" indent="0" algn="ctr" defTabSz="914400" eaLnBrk="1" fontAlgn="auto" latinLnBrk="0" hangingPunct="1">
              <a:lnSpc>
                <a:spcPct val="90000"/>
              </a:lnSpc>
              <a:spcBef>
                <a:spcPct val="50000"/>
              </a:spcBef>
              <a:spcAft>
                <a:spcPts val="0"/>
              </a:spcAft>
              <a:buClrTx/>
              <a:buSzTx/>
              <a:buFontTx/>
              <a:buNone/>
              <a:tabLst/>
              <a:defRPr/>
            </a:pPr>
            <a:endParaRPr kumimoji="0" lang="en-US" sz="1200" b="1" i="0" u="none" strike="noStrike" kern="0" cap="none" spc="0" normalizeH="0" baseline="0" noProof="0" dirty="0">
              <a:ln>
                <a:noFill/>
              </a:ln>
              <a:solidFill>
                <a:schemeClr val="accent1">
                  <a:lumMod val="75000"/>
                </a:schemeClr>
              </a:solidFill>
              <a:effectLst/>
              <a:uLnTx/>
              <a:uFillTx/>
              <a:latin typeface="Arial"/>
              <a:ea typeface="ＭＳ Ｐゴシック" charset="-128"/>
            </a:endParaRPr>
          </a:p>
        </p:txBody>
      </p:sp>
      <p:sp>
        <p:nvSpPr>
          <p:cNvPr id="80" name="Text Box 52"/>
          <p:cNvSpPr txBox="1">
            <a:spLocks noChangeArrowheads="1"/>
          </p:cNvSpPr>
          <p:nvPr/>
        </p:nvSpPr>
        <p:spPr bwMode="auto">
          <a:xfrm>
            <a:off x="7975600" y="1339978"/>
            <a:ext cx="1168400" cy="424732"/>
          </a:xfrm>
          <a:prstGeom prst="rect">
            <a:avLst/>
          </a:prstGeom>
          <a:noFill/>
          <a:ln w="44450" algn="ctr">
            <a:noFill/>
            <a:miter lim="800000"/>
            <a:headEnd/>
            <a:tailEnd/>
          </a:ln>
        </p:spPr>
        <p:txBody>
          <a:bodyPr wrap="square" lIns="0" tIns="0" rIns="0" bIns="0" anchor="ctr" anchorCtr="1">
            <a:spAutoFit/>
          </a:bodyPr>
          <a:lstStyle/>
          <a:p>
            <a:pPr marL="0" marR="0" lvl="0" indent="0" algn="ctr" defTabSz="914400" eaLnBrk="1" fontAlgn="auto" latinLnBrk="0" hangingPunct="1">
              <a:lnSpc>
                <a:spcPct val="90000"/>
              </a:lnSpc>
              <a:spcBef>
                <a:spcPct val="50000"/>
              </a:spcBef>
              <a:spcAft>
                <a:spcPts val="0"/>
              </a:spcAft>
              <a:buClrTx/>
              <a:buSzTx/>
              <a:buFontTx/>
              <a:buNone/>
              <a:tabLst/>
              <a:defRPr/>
            </a:pPr>
            <a:r>
              <a:rPr lang="en-US" sz="1200" b="1" kern="0" dirty="0" smtClean="0">
                <a:solidFill>
                  <a:schemeClr val="accent1">
                    <a:lumMod val="75000"/>
                  </a:schemeClr>
                </a:solidFill>
                <a:latin typeface="Arial"/>
                <a:ea typeface="ＭＳ Ｐゴシック" charset="-128"/>
              </a:rPr>
              <a:t>80</a:t>
            </a:r>
            <a:r>
              <a:rPr kumimoji="0" lang="en-US" sz="1200" b="1" i="0" u="none" strike="noStrike" kern="0" cap="none" spc="0" normalizeH="0" baseline="0" noProof="0" dirty="0" err="1" smtClean="0">
                <a:ln>
                  <a:noFill/>
                </a:ln>
                <a:solidFill>
                  <a:schemeClr val="accent1">
                    <a:lumMod val="75000"/>
                  </a:schemeClr>
                </a:solidFill>
                <a:effectLst/>
                <a:uLnTx/>
                <a:uFillTx/>
                <a:latin typeface="Arial"/>
                <a:ea typeface="ＭＳ Ｐゴシック" charset="-128"/>
              </a:rPr>
              <a:t>Tbps</a:t>
            </a:r>
            <a:endParaRPr kumimoji="0" lang="en-US" sz="1200" b="1" i="0" u="none" strike="noStrike" kern="0" cap="none" spc="0" normalizeH="0" baseline="0" noProof="0" dirty="0" smtClean="0">
              <a:ln>
                <a:noFill/>
              </a:ln>
              <a:solidFill>
                <a:schemeClr val="accent1">
                  <a:lumMod val="75000"/>
                </a:schemeClr>
              </a:solidFill>
              <a:effectLst/>
              <a:uLnTx/>
              <a:uFillTx/>
              <a:latin typeface="Arial"/>
              <a:ea typeface="ＭＳ Ｐゴシック" charset="-128"/>
            </a:endParaRPr>
          </a:p>
          <a:p>
            <a:pPr marL="0" marR="0" lvl="0" indent="0" algn="ctr" defTabSz="914400" eaLnBrk="1" fontAlgn="auto" latinLnBrk="0" hangingPunct="1">
              <a:lnSpc>
                <a:spcPct val="90000"/>
              </a:lnSpc>
              <a:spcBef>
                <a:spcPct val="50000"/>
              </a:spcBef>
              <a:spcAft>
                <a:spcPts val="0"/>
              </a:spcAft>
              <a:buClrTx/>
              <a:buSzTx/>
              <a:buFontTx/>
              <a:buNone/>
              <a:tabLst/>
              <a:defRPr/>
            </a:pPr>
            <a:r>
              <a:rPr lang="en-US" sz="1200" b="1" kern="0" dirty="0" smtClean="0">
                <a:solidFill>
                  <a:schemeClr val="accent1">
                    <a:lumMod val="75000"/>
                  </a:schemeClr>
                </a:solidFill>
                <a:latin typeface="Arial"/>
                <a:ea typeface="ＭＳ Ｐゴシック" charset="-128"/>
              </a:rPr>
              <a:t>34Tbps</a:t>
            </a:r>
            <a:endParaRPr kumimoji="0" lang="en-US" sz="1200" b="1" i="0" u="none" strike="noStrike" kern="0" cap="none" spc="0" normalizeH="0" baseline="0" noProof="0" dirty="0">
              <a:ln>
                <a:noFill/>
              </a:ln>
              <a:solidFill>
                <a:schemeClr val="accent1">
                  <a:lumMod val="75000"/>
                </a:schemeClr>
              </a:solidFill>
              <a:effectLst/>
              <a:uLnTx/>
              <a:uFillTx/>
              <a:latin typeface="Arial"/>
              <a:ea typeface="ＭＳ Ｐゴシック" charset="-128"/>
            </a:endParaRPr>
          </a:p>
        </p:txBody>
      </p:sp>
      <p:pic>
        <p:nvPicPr>
          <p:cNvPr id="82" name="Picture 81" descr="MX2010_Front_HR.jpg"/>
          <p:cNvPicPr>
            <a:picLocks noChangeAspect="1"/>
          </p:cNvPicPr>
          <p:nvPr/>
        </p:nvPicPr>
        <p:blipFill>
          <a:blip r:embed="rId10" cstate="print"/>
          <a:srcRect l="8656" t="1825" r="8656" b="1667"/>
          <a:stretch>
            <a:fillRect/>
          </a:stretch>
        </p:blipFill>
        <p:spPr>
          <a:xfrm>
            <a:off x="7166112" y="2612812"/>
            <a:ext cx="809487" cy="2670387"/>
          </a:xfrm>
          <a:prstGeom prst="rect">
            <a:avLst/>
          </a:prstGeom>
        </p:spPr>
      </p:pic>
      <p:pic>
        <p:nvPicPr>
          <p:cNvPr id="38" name="Picture 37" descr="MX2020_Front_TJ.jpg"/>
          <p:cNvPicPr>
            <a:picLocks noChangeAspect="1"/>
          </p:cNvPicPr>
          <p:nvPr/>
        </p:nvPicPr>
        <p:blipFill>
          <a:blip r:embed="rId11" cstate="print"/>
          <a:srcRect l="35217" t="5797" r="31957" b="7391"/>
          <a:stretch>
            <a:fillRect/>
          </a:stretch>
        </p:blipFill>
        <p:spPr>
          <a:xfrm>
            <a:off x="8125580" y="1769165"/>
            <a:ext cx="859396" cy="3528398"/>
          </a:xfrm>
          <a:prstGeom prst="rect">
            <a:avLst/>
          </a:prstGeom>
        </p:spPr>
      </p:pic>
      <p:sp>
        <p:nvSpPr>
          <p:cNvPr id="39" name="Title 1"/>
          <p:cNvSpPr>
            <a:spLocks noGrp="1"/>
          </p:cNvSpPr>
          <p:nvPr>
            <p:ph type="title"/>
          </p:nvPr>
        </p:nvSpPr>
        <p:spPr>
          <a:xfrm>
            <a:off x="476251" y="255588"/>
            <a:ext cx="8220075" cy="741362"/>
          </a:xfrm>
        </p:spPr>
        <p:txBody>
          <a:bodyPr/>
          <a:lstStyle/>
          <a:p>
            <a:r>
              <a:rPr lang="en-US" dirty="0" smtClean="0"/>
              <a:t>Introducing MX104 – MOST COMPACT MX!</a:t>
            </a:r>
            <a:endParaRPr lang="en-US" sz="1800" b="0" dirty="0">
              <a:solidFill>
                <a:schemeClr val="tx1"/>
              </a:solidFill>
            </a:endParaRPr>
          </a:p>
        </p:txBody>
      </p:sp>
      <p:grpSp>
        <p:nvGrpSpPr>
          <p:cNvPr id="5" name="Group 4"/>
          <p:cNvGrpSpPr/>
          <p:nvPr/>
        </p:nvGrpSpPr>
        <p:grpSpPr>
          <a:xfrm>
            <a:off x="3286313" y="3400140"/>
            <a:ext cx="998034" cy="2912069"/>
            <a:chOff x="3286314" y="3400138"/>
            <a:chExt cx="998034" cy="2912069"/>
          </a:xfrm>
        </p:grpSpPr>
        <p:sp>
          <p:nvSpPr>
            <p:cNvPr id="40" name="Rounded Rectangle 39"/>
            <p:cNvSpPr/>
            <p:nvPr/>
          </p:nvSpPr>
          <p:spPr>
            <a:xfrm>
              <a:off x="3307616" y="4274639"/>
              <a:ext cx="897624" cy="523593"/>
            </a:xfrm>
            <a:prstGeom prst="roundRect">
              <a:avLst/>
            </a:prstGeom>
            <a:solidFill>
              <a:schemeClr val="accent5">
                <a:lumMod val="75000"/>
              </a:schemeClr>
            </a:solidFill>
            <a:ln w="25400">
              <a:solidFill>
                <a:srgbClr val="FFFFFF"/>
              </a:solidFill>
              <a:round/>
              <a:headEnd/>
              <a:tailEnd/>
            </a:ln>
            <a:effectLst>
              <a:outerShdw blurRad="63500" algn="ctr" rotWithShape="0">
                <a:prstClr val="black">
                  <a:alpha val="40000"/>
                </a:prstClr>
              </a:outerShdw>
              <a:reflection blurRad="6350" stA="52000" endA="300" endPos="35000" dir="5400000" sy="-100000" algn="bl" rotWithShape="0"/>
            </a:effectLst>
          </p:spPr>
          <p:txBody>
            <a:bodyPr lIns="0" tIns="0" rIns="0" bIns="0" anchor="ctr"/>
            <a:lstStyle/>
            <a:p>
              <a:pPr marL="3175" marR="0" lvl="0" indent="0" algn="ctr"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chemeClr val="bg1"/>
                  </a:solidFill>
                  <a:effectLst/>
                  <a:uLnTx/>
                  <a:uFillTx/>
                  <a:latin typeface="Arial"/>
                </a:rPr>
                <a:t>MX104 </a:t>
              </a:r>
              <a:endParaRPr kumimoji="0" lang="en-US" sz="1200" b="0" i="0" u="none" strike="noStrike" kern="0" cap="none" spc="0" normalizeH="0" baseline="0" noProof="0" dirty="0">
                <a:ln>
                  <a:noFill/>
                </a:ln>
                <a:solidFill>
                  <a:schemeClr val="bg1"/>
                </a:solidFill>
                <a:effectLst/>
                <a:uLnTx/>
                <a:uFillTx/>
                <a:latin typeface="Arial"/>
              </a:endParaRPr>
            </a:p>
          </p:txBody>
        </p:sp>
        <p:sp>
          <p:nvSpPr>
            <p:cNvPr id="4" name="Rectangle 3"/>
            <p:cNvSpPr/>
            <p:nvPr/>
          </p:nvSpPr>
          <p:spPr>
            <a:xfrm>
              <a:off x="3407185" y="5388877"/>
              <a:ext cx="877163" cy="923330"/>
            </a:xfrm>
            <a:prstGeom prst="rect">
              <a:avLst/>
            </a:prstGeom>
          </p:spPr>
          <p:txBody>
            <a:bodyPr wrap="none">
              <a:spAutoFit/>
            </a:bodyPr>
            <a:lstStyle/>
            <a:p>
              <a:r>
                <a:rPr lang="en-US" sz="5400" dirty="0">
                  <a:solidFill>
                    <a:srgbClr val="3366FF"/>
                  </a:solidFill>
                  <a:latin typeface="ＭＳ ゴシック"/>
                  <a:ea typeface="ＭＳ ゴシック"/>
                  <a:cs typeface="ＭＳ ゴシック"/>
                </a:rPr>
                <a:t>∧</a:t>
              </a:r>
              <a:endParaRPr lang="en-US" sz="5400" dirty="0">
                <a:solidFill>
                  <a:srgbClr val="3366FF"/>
                </a:solidFill>
              </a:endParaRPr>
            </a:p>
          </p:txBody>
        </p:sp>
        <p:pic>
          <p:nvPicPr>
            <p:cNvPr id="43" name="Picture 4"/>
            <p:cNvPicPr>
              <a:picLocks noChangeAspect="1" noChangeArrowheads="1"/>
            </p:cNvPicPr>
            <p:nvPr/>
          </p:nvPicPr>
          <p:blipFill>
            <a:blip r:embed="rId12" cstate="print">
              <a:clrChange>
                <a:clrFrom>
                  <a:srgbClr val="FFFFFF"/>
                </a:clrFrom>
                <a:clrTo>
                  <a:srgbClr val="FFFFFF">
                    <a:alpha val="0"/>
                  </a:srgbClr>
                </a:clrTo>
              </a:clrChange>
            </a:blip>
            <a:srcRect/>
            <a:stretch>
              <a:fillRect/>
            </a:stretch>
          </p:blipFill>
          <p:spPr bwMode="auto">
            <a:xfrm>
              <a:off x="3286314" y="3400138"/>
              <a:ext cx="959720" cy="914137"/>
            </a:xfrm>
            <a:prstGeom prst="rect">
              <a:avLst/>
            </a:prstGeom>
            <a:noFill/>
            <a:ln w="9525">
              <a:noFill/>
              <a:miter lim="800000"/>
              <a:headEnd/>
              <a:tailEnd/>
            </a:ln>
          </p:spPr>
        </p:pic>
      </p:grpSp>
      <p:sp>
        <p:nvSpPr>
          <p:cNvPr id="45" name="Text Box 52"/>
          <p:cNvSpPr txBox="1">
            <a:spLocks noChangeArrowheads="1"/>
          </p:cNvSpPr>
          <p:nvPr/>
        </p:nvSpPr>
        <p:spPr bwMode="auto">
          <a:xfrm>
            <a:off x="3460962" y="3394390"/>
            <a:ext cx="564257" cy="166199"/>
          </a:xfrm>
          <a:prstGeom prst="rect">
            <a:avLst/>
          </a:prstGeom>
          <a:noFill/>
          <a:ln w="44450" algn="ctr">
            <a:noFill/>
            <a:miter lim="800000"/>
            <a:headEnd/>
            <a:tailEnd/>
          </a:ln>
        </p:spPr>
        <p:txBody>
          <a:bodyPr wrap="none" lIns="0" tIns="0" rIns="0" bIns="0" anchor="ctr" anchorCtr="1">
            <a:spAutoFit/>
          </a:bodyPr>
          <a:lstStyle/>
          <a:p>
            <a:pPr algn="ctr">
              <a:lnSpc>
                <a:spcPct val="90000"/>
              </a:lnSpc>
              <a:spcBef>
                <a:spcPct val="50000"/>
              </a:spcBef>
            </a:pPr>
            <a:r>
              <a:rPr lang="en-US" sz="1200" b="1" dirty="0">
                <a:solidFill>
                  <a:schemeClr val="accent1">
                    <a:lumMod val="75000"/>
                  </a:schemeClr>
                </a:solidFill>
                <a:latin typeface="Arial"/>
                <a:ea typeface="ＭＳ Ｐゴシック" charset="-128"/>
              </a:rPr>
              <a:t>80Gbps</a:t>
            </a:r>
          </a:p>
        </p:txBody>
      </p:sp>
    </p:spTree>
    <p:extLst>
      <p:ext uri="{BB962C8B-B14F-4D97-AF65-F5344CB8AC3E}">
        <p14:creationId xmlns:p14="http://schemas.microsoft.com/office/powerpoint/2010/main" xmlns="" val="857652988"/>
      </p:ext>
    </p:extLst>
  </p:cSld>
  <p:clrMapOvr>
    <a:masterClrMapping/>
  </p:clrMapOvr>
  <p:transition advClick="0">
    <p:zoom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500"/>
                                        <p:tgtEl>
                                          <p:spTgt spid="69"/>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75"/>
                                        </p:tgtEl>
                                        <p:attrNameLst>
                                          <p:attrName>style.visibility</p:attrName>
                                        </p:attrNameLst>
                                      </p:cBhvr>
                                      <p:to>
                                        <p:strVal val="visible"/>
                                      </p:to>
                                    </p:set>
                                    <p:animEffect transition="in" filter="fade">
                                      <p:cBhvr>
                                        <p:cTn id="10" dur="500"/>
                                        <p:tgtEl>
                                          <p:spTgt spid="75"/>
                                        </p:tgtEl>
                                      </p:cBhvr>
                                    </p:animEffect>
                                    <p:anim calcmode="lin" valueType="num">
                                      <p:cBhvr>
                                        <p:cTn id="11" dur="500" fill="hold"/>
                                        <p:tgtEl>
                                          <p:spTgt spid="75"/>
                                        </p:tgtEl>
                                        <p:attrNameLst>
                                          <p:attrName>ppt_x</p:attrName>
                                        </p:attrNameLst>
                                      </p:cBhvr>
                                      <p:tavLst>
                                        <p:tav tm="0">
                                          <p:val>
                                            <p:strVal val="#ppt_x"/>
                                          </p:val>
                                        </p:tav>
                                        <p:tav tm="100000">
                                          <p:val>
                                            <p:strVal val="#ppt_x"/>
                                          </p:val>
                                        </p:tav>
                                      </p:tavLst>
                                    </p:anim>
                                    <p:anim calcmode="lin" valueType="num">
                                      <p:cBhvr>
                                        <p:cTn id="12" dur="500" fill="hold"/>
                                        <p:tgtEl>
                                          <p:spTgt spid="75"/>
                                        </p:tgtEl>
                                        <p:attrNameLst>
                                          <p:attrName>ppt_y</p:attrName>
                                        </p:attrNameLst>
                                      </p:cBhvr>
                                      <p:tavLst>
                                        <p:tav tm="0">
                                          <p:val>
                                            <p:strVal val="#ppt_y-.1"/>
                                          </p:val>
                                        </p:tav>
                                        <p:tav tm="100000">
                                          <p:val>
                                            <p:strVal val="#ppt_y"/>
                                          </p:val>
                                        </p:tav>
                                      </p:tavLst>
                                    </p:anim>
                                  </p:childTnLst>
                                </p:cTn>
                              </p:par>
                            </p:childTnLst>
                          </p:cTn>
                        </p:par>
                        <p:par>
                          <p:cTn id="13" fill="hold">
                            <p:stCondLst>
                              <p:cond delay="500"/>
                            </p:stCondLst>
                            <p:childTnLst>
                              <p:par>
                                <p:cTn id="14" presetID="47" presetClass="entr" presetSubtype="0" fill="hold" grpId="0" nodeType="afterEffect">
                                  <p:stCondLst>
                                    <p:cond delay="0"/>
                                  </p:stCondLst>
                                  <p:childTnLst>
                                    <p:set>
                                      <p:cBhvr>
                                        <p:cTn id="15" dur="1" fill="hold">
                                          <p:stCondLst>
                                            <p:cond delay="0"/>
                                          </p:stCondLst>
                                        </p:cTn>
                                        <p:tgtEl>
                                          <p:spTgt spid="79"/>
                                        </p:tgtEl>
                                        <p:attrNameLst>
                                          <p:attrName>style.visibility</p:attrName>
                                        </p:attrNameLst>
                                      </p:cBhvr>
                                      <p:to>
                                        <p:strVal val="visible"/>
                                      </p:to>
                                    </p:set>
                                    <p:animEffect transition="in" filter="fade">
                                      <p:cBhvr>
                                        <p:cTn id="16" dur="500"/>
                                        <p:tgtEl>
                                          <p:spTgt spid="79"/>
                                        </p:tgtEl>
                                      </p:cBhvr>
                                    </p:animEffect>
                                    <p:anim calcmode="lin" valueType="num">
                                      <p:cBhvr>
                                        <p:cTn id="17" dur="500" fill="hold"/>
                                        <p:tgtEl>
                                          <p:spTgt spid="79"/>
                                        </p:tgtEl>
                                        <p:attrNameLst>
                                          <p:attrName>ppt_x</p:attrName>
                                        </p:attrNameLst>
                                      </p:cBhvr>
                                      <p:tavLst>
                                        <p:tav tm="0">
                                          <p:val>
                                            <p:strVal val="#ppt_x"/>
                                          </p:val>
                                        </p:tav>
                                        <p:tav tm="100000">
                                          <p:val>
                                            <p:strVal val="#ppt_x"/>
                                          </p:val>
                                        </p:tav>
                                      </p:tavLst>
                                    </p:anim>
                                    <p:anim calcmode="lin" valueType="num">
                                      <p:cBhvr>
                                        <p:cTn id="18" dur="500" fill="hold"/>
                                        <p:tgtEl>
                                          <p:spTgt spid="79"/>
                                        </p:tgtEl>
                                        <p:attrNameLst>
                                          <p:attrName>ppt_y</p:attrName>
                                        </p:attrNameLst>
                                      </p:cBhvr>
                                      <p:tavLst>
                                        <p:tav tm="0">
                                          <p:val>
                                            <p:strVal val="#ppt_y-.1"/>
                                          </p:val>
                                        </p:tav>
                                        <p:tav tm="100000">
                                          <p:val>
                                            <p:strVal val="#ppt_y"/>
                                          </p:val>
                                        </p:tav>
                                      </p:tavLst>
                                    </p:anim>
                                  </p:childTnLst>
                                </p:cTn>
                              </p:par>
                              <p:par>
                                <p:cTn id="19" presetID="10" presetClass="entr" presetSubtype="0" fill="hold" grpId="0" nodeType="withEffect">
                                  <p:stCondLst>
                                    <p:cond delay="0"/>
                                  </p:stCondLst>
                                  <p:childTnLst>
                                    <p:set>
                                      <p:cBhvr>
                                        <p:cTn id="20" dur="1" fill="hold">
                                          <p:stCondLst>
                                            <p:cond delay="0"/>
                                          </p:stCondLst>
                                        </p:cTn>
                                        <p:tgtEl>
                                          <p:spTgt spid="70"/>
                                        </p:tgtEl>
                                        <p:attrNameLst>
                                          <p:attrName>style.visibility</p:attrName>
                                        </p:attrNameLst>
                                      </p:cBhvr>
                                      <p:to>
                                        <p:strVal val="visible"/>
                                      </p:to>
                                    </p:set>
                                    <p:animEffect transition="in" filter="fade">
                                      <p:cBhvr>
                                        <p:cTn id="21" dur="500"/>
                                        <p:tgtEl>
                                          <p:spTgt spid="70"/>
                                        </p:tgtEl>
                                      </p:cBhvr>
                                    </p:animEffect>
                                  </p:childTnLst>
                                </p:cTn>
                              </p:par>
                            </p:childTnLst>
                          </p:cTn>
                        </p:par>
                        <p:par>
                          <p:cTn id="22" fill="hold">
                            <p:stCondLst>
                              <p:cond delay="1000"/>
                            </p:stCondLst>
                            <p:childTnLst>
                              <p:par>
                                <p:cTn id="23" presetID="47" presetClass="entr" presetSubtype="0" fill="hold" grpId="0" nodeType="afterEffect">
                                  <p:stCondLst>
                                    <p:cond delay="0"/>
                                  </p:stCondLst>
                                  <p:childTnLst>
                                    <p:set>
                                      <p:cBhvr>
                                        <p:cTn id="24" dur="1" fill="hold">
                                          <p:stCondLst>
                                            <p:cond delay="0"/>
                                          </p:stCondLst>
                                        </p:cTn>
                                        <p:tgtEl>
                                          <p:spTgt spid="80"/>
                                        </p:tgtEl>
                                        <p:attrNameLst>
                                          <p:attrName>style.visibility</p:attrName>
                                        </p:attrNameLst>
                                      </p:cBhvr>
                                      <p:to>
                                        <p:strVal val="visible"/>
                                      </p:to>
                                    </p:set>
                                    <p:animEffect transition="in" filter="fade">
                                      <p:cBhvr>
                                        <p:cTn id="25" dur="500"/>
                                        <p:tgtEl>
                                          <p:spTgt spid="80"/>
                                        </p:tgtEl>
                                      </p:cBhvr>
                                    </p:animEffect>
                                    <p:anim calcmode="lin" valueType="num">
                                      <p:cBhvr>
                                        <p:cTn id="26" dur="500" fill="hold"/>
                                        <p:tgtEl>
                                          <p:spTgt spid="80"/>
                                        </p:tgtEl>
                                        <p:attrNameLst>
                                          <p:attrName>ppt_x</p:attrName>
                                        </p:attrNameLst>
                                      </p:cBhvr>
                                      <p:tavLst>
                                        <p:tav tm="0">
                                          <p:val>
                                            <p:strVal val="#ppt_x"/>
                                          </p:val>
                                        </p:tav>
                                        <p:tav tm="100000">
                                          <p:val>
                                            <p:strVal val="#ppt_x"/>
                                          </p:val>
                                        </p:tav>
                                      </p:tavLst>
                                    </p:anim>
                                    <p:anim calcmode="lin" valueType="num">
                                      <p:cBhvr>
                                        <p:cTn id="27" dur="500" fill="hold"/>
                                        <p:tgtEl>
                                          <p:spTgt spid="80"/>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55" presetClass="entr" presetSubtype="0" fill="hold" grpId="0" nodeType="clickEffect">
                                  <p:stCondLst>
                                    <p:cond delay="0"/>
                                  </p:stCondLst>
                                  <p:childTnLst>
                                    <p:set>
                                      <p:cBhvr>
                                        <p:cTn id="31" dur="1" fill="hold">
                                          <p:stCondLst>
                                            <p:cond delay="0"/>
                                          </p:stCondLst>
                                        </p:cTn>
                                        <p:tgtEl>
                                          <p:spTgt spid="76"/>
                                        </p:tgtEl>
                                        <p:attrNameLst>
                                          <p:attrName>style.visibility</p:attrName>
                                        </p:attrNameLst>
                                      </p:cBhvr>
                                      <p:to>
                                        <p:strVal val="visible"/>
                                      </p:to>
                                    </p:set>
                                    <p:anim calcmode="lin" valueType="num">
                                      <p:cBhvr>
                                        <p:cTn id="32" dur="500" fill="hold"/>
                                        <p:tgtEl>
                                          <p:spTgt spid="76"/>
                                        </p:tgtEl>
                                        <p:attrNameLst>
                                          <p:attrName>ppt_w</p:attrName>
                                        </p:attrNameLst>
                                      </p:cBhvr>
                                      <p:tavLst>
                                        <p:tav tm="0">
                                          <p:val>
                                            <p:strVal val="#ppt_w*0.70"/>
                                          </p:val>
                                        </p:tav>
                                        <p:tav tm="100000">
                                          <p:val>
                                            <p:strVal val="#ppt_w"/>
                                          </p:val>
                                        </p:tav>
                                      </p:tavLst>
                                    </p:anim>
                                    <p:anim calcmode="lin" valueType="num">
                                      <p:cBhvr>
                                        <p:cTn id="33" dur="500" fill="hold"/>
                                        <p:tgtEl>
                                          <p:spTgt spid="76"/>
                                        </p:tgtEl>
                                        <p:attrNameLst>
                                          <p:attrName>ppt_h</p:attrName>
                                        </p:attrNameLst>
                                      </p:cBhvr>
                                      <p:tavLst>
                                        <p:tav tm="0">
                                          <p:val>
                                            <p:strVal val="#ppt_h"/>
                                          </p:val>
                                        </p:tav>
                                        <p:tav tm="100000">
                                          <p:val>
                                            <p:strVal val="#ppt_h"/>
                                          </p:val>
                                        </p:tav>
                                      </p:tavLst>
                                    </p:anim>
                                    <p:animEffect transition="in" filter="fade">
                                      <p:cBhvr>
                                        <p:cTn id="34" dur="500"/>
                                        <p:tgtEl>
                                          <p:spTgt spid="76"/>
                                        </p:tgtEl>
                                      </p:cBhvr>
                                    </p:animEffect>
                                  </p:childTnLst>
                                </p:cTn>
                              </p:par>
                            </p:childTnLst>
                          </p:cTn>
                        </p:par>
                      </p:childTnLst>
                    </p:cTn>
                  </p:par>
                  <p:par>
                    <p:cTn id="35" fill="hold">
                      <p:stCondLst>
                        <p:cond delay="indefinite"/>
                      </p:stCondLst>
                      <p:childTnLst>
                        <p:par>
                          <p:cTn id="36" fill="hold">
                            <p:stCondLst>
                              <p:cond delay="0"/>
                            </p:stCondLst>
                            <p:childTnLst>
                              <p:par>
                                <p:cTn id="37" presetID="21" presetClass="entr" presetSubtype="1" fill="hold" nodeType="click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heel(1)">
                                      <p:cBhvr>
                                        <p:cTn id="39"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0" grpId="0" animBg="1"/>
      <p:bldP spid="75" grpId="0"/>
      <p:bldP spid="76" grpId="0" animBg="1"/>
      <p:bldP spid="79" grpId="0"/>
      <p:bldP spid="8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026"/>
          <p:cNvSpPr>
            <a:spLocks noGrp="1" noChangeArrowheads="1"/>
          </p:cNvSpPr>
          <p:nvPr>
            <p:ph type="title"/>
          </p:nvPr>
        </p:nvSpPr>
        <p:spPr>
          <a:xfrm>
            <a:off x="469900" y="533400"/>
            <a:ext cx="8521700" cy="430213"/>
          </a:xfrm>
        </p:spPr>
        <p:txBody>
          <a:bodyPr/>
          <a:lstStyle/>
          <a:p>
            <a:pPr>
              <a:defRPr/>
            </a:pPr>
            <a:r>
              <a:rPr lang="en-US" dirty="0" smtClean="0">
                <a:solidFill>
                  <a:schemeClr val="tx1"/>
                </a:solidFill>
              </a:rPr>
              <a:t>MX104 </a:t>
            </a:r>
            <a:endParaRPr dirty="0">
              <a:solidFill>
                <a:schemeClr val="tx1"/>
              </a:solidFill>
            </a:endParaRPr>
          </a:p>
        </p:txBody>
      </p:sp>
      <p:pic>
        <p:nvPicPr>
          <p:cNvPr id="18435" name="Picture 5"/>
          <p:cNvPicPr>
            <a:picLocks noChangeAspect="1" noChangeArrowheads="1"/>
          </p:cNvPicPr>
          <p:nvPr/>
        </p:nvPicPr>
        <p:blipFill>
          <a:blip r:embed="rId3" cstate="print"/>
          <a:srcRect/>
          <a:stretch>
            <a:fillRect/>
          </a:stretch>
        </p:blipFill>
        <p:spPr bwMode="auto">
          <a:xfrm>
            <a:off x="4722126" y="1295401"/>
            <a:ext cx="4176215" cy="1324970"/>
          </a:xfrm>
          <a:prstGeom prst="rect">
            <a:avLst/>
          </a:prstGeom>
          <a:noFill/>
          <a:ln w="28575">
            <a:noFill/>
            <a:miter lim="800000"/>
            <a:headEnd/>
            <a:tailEnd type="none" w="lg" len="sm"/>
          </a:ln>
        </p:spPr>
      </p:pic>
      <p:sp>
        <p:nvSpPr>
          <p:cNvPr id="6" name="Rectangle 5"/>
          <p:cNvSpPr txBox="1">
            <a:spLocks/>
          </p:cNvSpPr>
          <p:nvPr/>
        </p:nvSpPr>
        <p:spPr>
          <a:xfrm>
            <a:off x="189932" y="1173709"/>
            <a:ext cx="4695967" cy="4735773"/>
          </a:xfrm>
          <a:prstGeom prst="rect">
            <a:avLst/>
          </a:prstGeom>
        </p:spPr>
        <p:txBody>
          <a:bodyPr/>
          <a:lstStyle/>
          <a:p>
            <a:pPr marL="112713" indent="-225425" eaLnBrk="0" hangingPunct="0">
              <a:spcAft>
                <a:spcPts val="500"/>
              </a:spcAft>
              <a:buClr>
                <a:schemeClr val="tx1"/>
              </a:buClr>
              <a:buSzPct val="90000"/>
              <a:buFont typeface="Wingdings" pitchFamily="2" charset="2"/>
              <a:buChar char="§"/>
              <a:defRPr/>
            </a:pPr>
            <a:r>
              <a:rPr lang="en-US" sz="1400" b="1" dirty="0" smtClean="0">
                <a:solidFill>
                  <a:schemeClr val="accent1"/>
                </a:solidFill>
                <a:cs typeface="+mn-cs"/>
              </a:rPr>
              <a:t>Compact, Redundant &amp; Future proof </a:t>
            </a:r>
          </a:p>
          <a:p>
            <a:pPr marL="569913" lvl="2" indent="-225425" eaLnBrk="0" hangingPunct="0">
              <a:spcAft>
                <a:spcPts val="500"/>
              </a:spcAft>
              <a:buClr>
                <a:schemeClr val="tx1"/>
              </a:buClr>
              <a:buSzPct val="90000"/>
              <a:buFont typeface="Wingdings" pitchFamily="2" charset="2"/>
              <a:buChar char="§"/>
              <a:defRPr/>
            </a:pPr>
            <a:r>
              <a:rPr lang="en-US" sz="1400" dirty="0" smtClean="0"/>
              <a:t>Trio based PFE – 80G </a:t>
            </a:r>
          </a:p>
          <a:p>
            <a:pPr marL="569913" lvl="1" indent="-225425" eaLnBrk="0" hangingPunct="0">
              <a:spcAft>
                <a:spcPts val="500"/>
              </a:spcAft>
              <a:buClr>
                <a:schemeClr val="tx1"/>
              </a:buClr>
              <a:buSzPct val="90000"/>
              <a:buFont typeface="Wingdings" pitchFamily="2" charset="2"/>
              <a:buChar char="§"/>
              <a:defRPr/>
            </a:pPr>
            <a:r>
              <a:rPr lang="en-US" sz="1400" dirty="0" smtClean="0">
                <a:cs typeface="+mn-cs"/>
              </a:rPr>
              <a:t>7.5 </a:t>
            </a:r>
            <a:r>
              <a:rPr lang="en-US" sz="1400" dirty="0">
                <a:cs typeface="+mn-cs"/>
              </a:rPr>
              <a:t>inches (W) x 3.5RU (H) x 9.5 inches (D) </a:t>
            </a:r>
            <a:endParaRPr lang="en-US" sz="1400" dirty="0" smtClean="0"/>
          </a:p>
          <a:p>
            <a:pPr marL="569913" lvl="1" indent="-225425" eaLnBrk="0" hangingPunct="0">
              <a:spcAft>
                <a:spcPts val="500"/>
              </a:spcAft>
              <a:buClr>
                <a:schemeClr val="tx1"/>
              </a:buClr>
              <a:buSzPct val="90000"/>
              <a:buFont typeface="Wingdings" pitchFamily="2" charset="2"/>
              <a:buChar char="§"/>
              <a:defRPr/>
            </a:pPr>
            <a:r>
              <a:rPr lang="en-US" sz="1400" dirty="0" smtClean="0"/>
              <a:t> </a:t>
            </a:r>
            <a:r>
              <a:rPr lang="en-US" sz="1400" dirty="0" smtClean="0">
                <a:cs typeface="+mn-cs"/>
              </a:rPr>
              <a:t>ETSI-300 compliant</a:t>
            </a:r>
          </a:p>
          <a:p>
            <a:pPr marL="569913" lvl="1" indent="-225425" eaLnBrk="0" hangingPunct="0">
              <a:spcAft>
                <a:spcPts val="500"/>
              </a:spcAft>
              <a:buClr>
                <a:schemeClr val="tx1"/>
              </a:buClr>
              <a:buSzPct val="90000"/>
              <a:buFont typeface="Wingdings" pitchFamily="2" charset="2"/>
              <a:buChar char="§"/>
              <a:defRPr/>
            </a:pPr>
            <a:r>
              <a:rPr lang="en-US" sz="1400" dirty="0" smtClean="0"/>
              <a:t>Dual redundant hot-pluggable REs for Control Plane redundancy</a:t>
            </a:r>
          </a:p>
          <a:p>
            <a:pPr marL="569913" lvl="1" indent="-225425" eaLnBrk="0" hangingPunct="0">
              <a:spcAft>
                <a:spcPts val="500"/>
              </a:spcAft>
              <a:buClr>
                <a:schemeClr val="tx1"/>
              </a:buClr>
              <a:buSzPct val="90000"/>
              <a:buFont typeface="Wingdings" pitchFamily="2" charset="2"/>
              <a:buChar char="§"/>
              <a:defRPr/>
            </a:pPr>
            <a:r>
              <a:rPr lang="en-US" sz="1400" dirty="0" smtClean="0"/>
              <a:t>Dual redundant 1RU 600 Watt PSUs;  AC and DC inputs variants</a:t>
            </a:r>
          </a:p>
          <a:p>
            <a:pPr marL="569913" lvl="1" indent="-225425" eaLnBrk="0" hangingPunct="0">
              <a:spcAft>
                <a:spcPts val="500"/>
              </a:spcAft>
              <a:buClr>
                <a:schemeClr val="tx1"/>
              </a:buClr>
              <a:buSzPct val="90000"/>
              <a:buFont typeface="Wingdings" pitchFamily="2" charset="2"/>
              <a:buChar char="§"/>
              <a:defRPr/>
            </a:pPr>
            <a:r>
              <a:rPr lang="en-US" sz="1400" dirty="0" smtClean="0"/>
              <a:t>Wide operating temp range -40C to +65C  </a:t>
            </a:r>
          </a:p>
          <a:p>
            <a:pPr marL="569913" lvl="1" indent="-225425" eaLnBrk="0" hangingPunct="0">
              <a:spcAft>
                <a:spcPts val="500"/>
              </a:spcAft>
              <a:buClr>
                <a:schemeClr val="tx1"/>
              </a:buClr>
              <a:buSzPct val="90000"/>
              <a:buFont typeface="Wingdings" pitchFamily="2" charset="2"/>
              <a:buChar char="§"/>
              <a:defRPr/>
            </a:pPr>
            <a:r>
              <a:rPr lang="en-US" sz="1400" dirty="0" smtClean="0"/>
              <a:t>Forced cooling with side-to-side airflow; </a:t>
            </a:r>
            <a:r>
              <a:rPr lang="en-US" sz="1400" dirty="0" err="1" smtClean="0"/>
              <a:t>FRU’able</a:t>
            </a:r>
            <a:r>
              <a:rPr lang="en-US" sz="1400" dirty="0" smtClean="0"/>
              <a:t> fan tray</a:t>
            </a:r>
          </a:p>
          <a:p>
            <a:pPr marL="569913" lvl="1" indent="-225425" eaLnBrk="0" hangingPunct="0">
              <a:spcAft>
                <a:spcPts val="500"/>
              </a:spcAft>
              <a:buClr>
                <a:schemeClr val="tx1"/>
              </a:buClr>
              <a:buSzPct val="90000"/>
              <a:buFont typeface="Wingdings" pitchFamily="2" charset="2"/>
              <a:buChar char="§"/>
              <a:defRPr/>
            </a:pPr>
            <a:r>
              <a:rPr lang="en-US" sz="1400" dirty="0" smtClean="0"/>
              <a:t>Alarm extension ports</a:t>
            </a:r>
          </a:p>
          <a:p>
            <a:pPr marL="569913" lvl="1" indent="-225425" eaLnBrk="0" hangingPunct="0">
              <a:spcAft>
                <a:spcPts val="500"/>
              </a:spcAft>
              <a:buClr>
                <a:schemeClr val="tx1"/>
              </a:buClr>
              <a:buSzPct val="90000"/>
              <a:defRPr/>
            </a:pPr>
            <a:endParaRPr lang="en-US" sz="2400" dirty="0" smtClean="0"/>
          </a:p>
          <a:p>
            <a:pPr marL="569913" lvl="1" indent="-225425" eaLnBrk="0" hangingPunct="0">
              <a:spcAft>
                <a:spcPts val="500"/>
              </a:spcAft>
              <a:buClr>
                <a:schemeClr val="tx1"/>
              </a:buClr>
              <a:buSzPct val="90000"/>
              <a:buFont typeface="Wingdings" pitchFamily="2" charset="2"/>
              <a:buChar char="§"/>
              <a:defRPr/>
            </a:pPr>
            <a:endParaRPr lang="en-US" sz="2400" dirty="0" smtClean="0"/>
          </a:p>
          <a:p>
            <a:pPr marL="112713" indent="-225425" eaLnBrk="0" hangingPunct="0">
              <a:spcAft>
                <a:spcPts val="500"/>
              </a:spcAft>
              <a:buClr>
                <a:schemeClr val="tx1"/>
              </a:buClr>
              <a:buSzPct val="90000"/>
              <a:buFont typeface="Wingdings" pitchFamily="2" charset="2"/>
              <a:buChar char="§"/>
              <a:defRPr/>
            </a:pPr>
            <a:endParaRPr lang="en-US" sz="2400" dirty="0" smtClean="0">
              <a:cs typeface="+mn-cs"/>
            </a:endParaRPr>
          </a:p>
          <a:p>
            <a:pPr marL="112713" indent="-225425" eaLnBrk="0" hangingPunct="0">
              <a:spcAft>
                <a:spcPts val="500"/>
              </a:spcAft>
              <a:buClr>
                <a:schemeClr val="tx1"/>
              </a:buClr>
              <a:buSzPct val="90000"/>
              <a:buFont typeface="Wingdings" pitchFamily="2" charset="2"/>
              <a:buChar char="§"/>
              <a:defRPr/>
            </a:pPr>
            <a:endParaRPr lang="en-US" sz="2400" dirty="0">
              <a:cs typeface="+mn-cs"/>
            </a:endParaRPr>
          </a:p>
          <a:p>
            <a:pPr marL="569913" lvl="1" indent="-112713">
              <a:spcBef>
                <a:spcPts val="800"/>
              </a:spcBef>
              <a:spcAft>
                <a:spcPts val="400"/>
              </a:spcAft>
              <a:buClr>
                <a:schemeClr val="tx1"/>
              </a:buClr>
              <a:buSzPct val="25000"/>
              <a:buFont typeface="Courier New" pitchFamily="49" charset="0"/>
              <a:buChar char="o"/>
              <a:defRPr/>
            </a:pPr>
            <a:endParaRPr lang="en-US" sz="1800" dirty="0"/>
          </a:p>
          <a:p>
            <a:pPr marL="112713" indent="-112713">
              <a:spcBef>
                <a:spcPts val="800"/>
              </a:spcBef>
              <a:spcAft>
                <a:spcPts val="400"/>
              </a:spcAft>
              <a:buClr>
                <a:schemeClr val="tx1"/>
              </a:buClr>
              <a:buSzPct val="25000"/>
              <a:buFont typeface="Courier New" pitchFamily="49" charset="0"/>
              <a:buChar char="o"/>
              <a:defRPr/>
            </a:pPr>
            <a:endParaRPr lang="en-US" sz="1800" dirty="0"/>
          </a:p>
          <a:p>
            <a:pPr marL="112713" indent="-112713">
              <a:spcBef>
                <a:spcPts val="800"/>
              </a:spcBef>
              <a:spcAft>
                <a:spcPts val="400"/>
              </a:spcAft>
              <a:buClr>
                <a:schemeClr val="tx1"/>
              </a:buClr>
              <a:buSzPct val="25000"/>
              <a:buFont typeface="Wingdings" pitchFamily="2" charset="2"/>
              <a:buChar char="§"/>
              <a:defRPr/>
            </a:pPr>
            <a:endParaRPr lang="en-US" sz="1800" dirty="0">
              <a:cs typeface="+mn-cs"/>
            </a:endParaRPr>
          </a:p>
          <a:p>
            <a:pPr marL="112713" indent="-112713">
              <a:spcBef>
                <a:spcPts val="800"/>
              </a:spcBef>
              <a:spcAft>
                <a:spcPts val="400"/>
              </a:spcAft>
              <a:buClr>
                <a:schemeClr val="tx1"/>
              </a:buClr>
              <a:buSzPct val="25000"/>
              <a:buFont typeface="Wingdings" pitchFamily="2" charset="2"/>
              <a:buChar char="§"/>
              <a:defRPr/>
            </a:pPr>
            <a:endParaRPr lang="en-US" sz="1800" dirty="0">
              <a:cs typeface="+mn-cs"/>
            </a:endParaRPr>
          </a:p>
          <a:p>
            <a:pPr marL="112713" indent="-112713">
              <a:spcBef>
                <a:spcPts val="800"/>
              </a:spcBef>
              <a:spcAft>
                <a:spcPts val="400"/>
              </a:spcAft>
              <a:buClr>
                <a:schemeClr val="tx1"/>
              </a:buClr>
              <a:buSzPct val="25000"/>
              <a:defRPr/>
            </a:pPr>
            <a:endParaRPr lang="en-US" sz="1800" dirty="0">
              <a:cs typeface="+mn-cs"/>
            </a:endParaRPr>
          </a:p>
          <a:p>
            <a:pPr marL="112713" indent="-112713">
              <a:spcBef>
                <a:spcPts val="800"/>
              </a:spcBef>
              <a:spcAft>
                <a:spcPts val="400"/>
              </a:spcAft>
              <a:buClr>
                <a:schemeClr val="tx1"/>
              </a:buClr>
              <a:buSzPct val="25000"/>
              <a:defRPr/>
            </a:pPr>
            <a:endParaRPr lang="en-US" sz="1800" dirty="0">
              <a:cs typeface="+mn-cs"/>
            </a:endParaRPr>
          </a:p>
          <a:p>
            <a:pPr marL="112713" indent="-112713">
              <a:spcBef>
                <a:spcPts val="800"/>
              </a:spcBef>
              <a:spcAft>
                <a:spcPts val="400"/>
              </a:spcAft>
              <a:buClr>
                <a:schemeClr val="tx1"/>
              </a:buClr>
              <a:buSzPct val="25000"/>
              <a:defRPr/>
            </a:pPr>
            <a:endParaRPr lang="en-US" sz="1800" dirty="0">
              <a:cs typeface="+mn-cs"/>
            </a:endParaRPr>
          </a:p>
          <a:p>
            <a:pPr marL="112713" indent="-112713">
              <a:spcBef>
                <a:spcPts val="800"/>
              </a:spcBef>
              <a:spcAft>
                <a:spcPts val="400"/>
              </a:spcAft>
              <a:buClr>
                <a:schemeClr val="tx1"/>
              </a:buClr>
              <a:buSzPct val="25000"/>
              <a:buFont typeface="Arial" pitchFamily="34" charset="0"/>
              <a:buChar char="•"/>
              <a:defRPr/>
            </a:pPr>
            <a:endParaRPr lang="en-US" sz="1800" dirty="0">
              <a:cs typeface="+mn-cs"/>
            </a:endParaRPr>
          </a:p>
          <a:p>
            <a:pPr marL="112713" indent="-112713">
              <a:spcBef>
                <a:spcPts val="800"/>
              </a:spcBef>
              <a:spcAft>
                <a:spcPts val="400"/>
              </a:spcAft>
              <a:buClr>
                <a:schemeClr val="tx1"/>
              </a:buClr>
              <a:buSzPct val="25000"/>
              <a:buFont typeface="Arial" charset="0"/>
              <a:buChar char=" "/>
              <a:defRPr/>
            </a:pPr>
            <a:endParaRPr lang="en-US" sz="1800" dirty="0">
              <a:cs typeface="+mn-cs"/>
            </a:endParaRPr>
          </a:p>
          <a:p>
            <a:pPr marL="112713" indent="-112713">
              <a:spcBef>
                <a:spcPts val="800"/>
              </a:spcBef>
              <a:spcAft>
                <a:spcPts val="400"/>
              </a:spcAft>
              <a:buClr>
                <a:schemeClr val="tx1"/>
              </a:buClr>
              <a:buSzPct val="25000"/>
              <a:buFont typeface="Arial" charset="0"/>
              <a:buChar char=" "/>
              <a:defRPr/>
            </a:pPr>
            <a:endParaRPr lang="en-US" sz="1800" dirty="0">
              <a:solidFill>
                <a:srgbClr val="808979"/>
              </a:solidFill>
              <a:cs typeface="+mn-cs"/>
            </a:endParaRPr>
          </a:p>
          <a:p>
            <a:pPr marL="112713" indent="-112713">
              <a:spcBef>
                <a:spcPts val="800"/>
              </a:spcBef>
              <a:spcAft>
                <a:spcPts val="400"/>
              </a:spcAft>
              <a:buClr>
                <a:schemeClr val="tx1"/>
              </a:buClr>
              <a:buSzPct val="25000"/>
              <a:buFont typeface="Arial" charset="0"/>
              <a:buChar char=" "/>
              <a:defRPr/>
            </a:pPr>
            <a:endParaRPr lang="en-US" sz="2400" dirty="0">
              <a:cs typeface="+mn-cs"/>
            </a:endParaRPr>
          </a:p>
        </p:txBody>
      </p:sp>
      <p:sp>
        <p:nvSpPr>
          <p:cNvPr id="5" name="TextBox 4"/>
          <p:cNvSpPr txBox="1"/>
          <p:nvPr/>
        </p:nvSpPr>
        <p:spPr>
          <a:xfrm>
            <a:off x="4872251" y="4148921"/>
            <a:ext cx="3548417" cy="1297791"/>
          </a:xfrm>
          <a:prstGeom prst="rect">
            <a:avLst/>
          </a:prstGeom>
          <a:noFill/>
        </p:spPr>
        <p:txBody>
          <a:bodyPr wrap="square" rtlCol="0">
            <a:spAutoFit/>
          </a:bodyPr>
          <a:lstStyle/>
          <a:p>
            <a:pPr marL="112713" indent="-225425" eaLnBrk="0" hangingPunct="0">
              <a:spcAft>
                <a:spcPts val="500"/>
              </a:spcAft>
              <a:buClr>
                <a:schemeClr val="tx1"/>
              </a:buClr>
              <a:buSzPct val="90000"/>
              <a:defRPr/>
            </a:pPr>
            <a:r>
              <a:rPr lang="en-US" sz="1400" b="1" dirty="0" smtClean="0">
                <a:solidFill>
                  <a:schemeClr val="accent1"/>
                </a:solidFill>
              </a:rPr>
              <a:t>Timing: </a:t>
            </a:r>
          </a:p>
          <a:p>
            <a:pPr marL="112713" indent="-225425" eaLnBrk="0" hangingPunct="0">
              <a:spcAft>
                <a:spcPts val="500"/>
              </a:spcAft>
              <a:buClr>
                <a:schemeClr val="tx1"/>
              </a:buClr>
              <a:buSzPct val="90000"/>
              <a:buFont typeface="Wingdings" pitchFamily="2" charset="2"/>
              <a:buChar char="§"/>
              <a:defRPr/>
            </a:pPr>
            <a:r>
              <a:rPr lang="en-US" sz="1400" dirty="0" smtClean="0"/>
              <a:t>BITS (T1/E1), 10MHz &amp;1PPS and </a:t>
            </a:r>
            <a:r>
              <a:rPr lang="en-US" sz="1400" dirty="0" err="1" smtClean="0"/>
              <a:t>ToD</a:t>
            </a:r>
            <a:r>
              <a:rPr lang="en-US" sz="1400" dirty="0" smtClean="0"/>
              <a:t> timing IO interfaces</a:t>
            </a:r>
          </a:p>
          <a:p>
            <a:pPr marL="112713" indent="-225425" eaLnBrk="0" hangingPunct="0">
              <a:spcAft>
                <a:spcPts val="500"/>
              </a:spcAft>
              <a:buClr>
                <a:schemeClr val="tx1"/>
              </a:buClr>
              <a:buSzPct val="90000"/>
              <a:buFont typeface="Wingdings" pitchFamily="2" charset="2"/>
              <a:buChar char="§"/>
              <a:defRPr/>
            </a:pPr>
            <a:r>
              <a:rPr lang="en-US" sz="1400" dirty="0" smtClean="0"/>
              <a:t>Sync E,  SONET and 1588 (Brilliant IP integration) timing features</a:t>
            </a:r>
          </a:p>
        </p:txBody>
      </p:sp>
      <p:sp>
        <p:nvSpPr>
          <p:cNvPr id="7" name="TextBox 6"/>
          <p:cNvSpPr txBox="1"/>
          <p:nvPr/>
        </p:nvSpPr>
        <p:spPr>
          <a:xfrm>
            <a:off x="4872251" y="2688609"/>
            <a:ext cx="3944202" cy="1082348"/>
          </a:xfrm>
          <a:prstGeom prst="rect">
            <a:avLst/>
          </a:prstGeom>
          <a:noFill/>
        </p:spPr>
        <p:txBody>
          <a:bodyPr wrap="square" rtlCol="0">
            <a:spAutoFit/>
          </a:bodyPr>
          <a:lstStyle/>
          <a:p>
            <a:pPr marL="112713" indent="-225425" eaLnBrk="0" hangingPunct="0">
              <a:spcAft>
                <a:spcPts val="500"/>
              </a:spcAft>
              <a:buClr>
                <a:schemeClr val="tx1"/>
              </a:buClr>
              <a:buSzPct val="90000"/>
              <a:defRPr/>
            </a:pPr>
            <a:r>
              <a:rPr lang="en-US" sz="1400" b="1" dirty="0" smtClean="0">
                <a:solidFill>
                  <a:schemeClr val="accent1"/>
                </a:solidFill>
              </a:rPr>
              <a:t>Modular Design:</a:t>
            </a:r>
          </a:p>
          <a:p>
            <a:pPr marL="112713" indent="-225425" eaLnBrk="0" hangingPunct="0">
              <a:spcAft>
                <a:spcPts val="500"/>
              </a:spcAft>
              <a:buClr>
                <a:schemeClr val="tx1"/>
              </a:buClr>
              <a:buSzPct val="90000"/>
              <a:buFont typeface="Wingdings" pitchFamily="2" charset="2"/>
              <a:buChar char="§"/>
              <a:defRPr/>
            </a:pPr>
            <a:r>
              <a:rPr lang="en-US" sz="1400" dirty="0" smtClean="0"/>
              <a:t>4x10GE SFP+ LAN/WAN uplink ports (built-in)</a:t>
            </a:r>
          </a:p>
          <a:p>
            <a:pPr marL="112713" indent="-225425" eaLnBrk="0" hangingPunct="0">
              <a:spcAft>
                <a:spcPts val="500"/>
              </a:spcAft>
              <a:buClr>
                <a:schemeClr val="tx1"/>
              </a:buClr>
              <a:buSzPct val="90000"/>
              <a:buFont typeface="Wingdings" pitchFamily="2" charset="2"/>
              <a:buChar char="§"/>
              <a:defRPr/>
            </a:pPr>
            <a:r>
              <a:rPr lang="en-US" sz="1400" dirty="0" smtClean="0"/>
              <a:t>4 MIC Slots -~20G BW per slot </a:t>
            </a:r>
            <a:endParaRPr lang="en-US" sz="1400" dirty="0"/>
          </a:p>
        </p:txBody>
      </p:sp>
      <p:sp>
        <p:nvSpPr>
          <p:cNvPr id="2" name="TextBox 1"/>
          <p:cNvSpPr txBox="1"/>
          <p:nvPr/>
        </p:nvSpPr>
        <p:spPr>
          <a:xfrm>
            <a:off x="7782930" y="465269"/>
            <a:ext cx="1119032" cy="376171"/>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wrap="square" rtlCol="0">
            <a:spAutoFit/>
          </a:bodyPr>
          <a:lstStyle/>
          <a:p>
            <a:r>
              <a:rPr lang="en-US" dirty="0" smtClean="0"/>
              <a:t>13.2R1</a:t>
            </a:r>
            <a:endParaRPr lang="en-US" dirty="0"/>
          </a:p>
        </p:txBody>
      </p:sp>
    </p:spTree>
    <p:extLst>
      <p:ext uri="{BB962C8B-B14F-4D97-AF65-F5344CB8AC3E}">
        <p14:creationId xmlns:p14="http://schemas.microsoft.com/office/powerpoint/2010/main" xmlns="" val="612885778"/>
      </p:ext>
    </p:extLst>
  </p:cSld>
  <p:clrMapOvr>
    <a:masterClrMapping/>
  </p:clrMapOvr>
  <p:transition spd="med"/>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ounded Rectangle 28"/>
          <p:cNvSpPr/>
          <p:nvPr/>
        </p:nvSpPr>
        <p:spPr bwMode="auto">
          <a:xfrm>
            <a:off x="214045" y="1005155"/>
            <a:ext cx="8661114" cy="2292849"/>
          </a:xfrm>
          <a:prstGeom prst="roundRect">
            <a:avLst/>
          </a:prstGeom>
          <a:solidFill>
            <a:schemeClr val="bg1">
              <a:lumMod val="95000"/>
            </a:schemeClr>
          </a:solidFill>
          <a:ln w="25400">
            <a:noFill/>
            <a:round/>
            <a:headEnd/>
            <a:tailEnd/>
          </a:ln>
          <a:effectLst/>
        </p:spPr>
        <p:txBody>
          <a:bodyPr vert="horz" wrap="square" lIns="91440" tIns="182880" rIns="91440" bIns="0" numCol="1" rtlCol="0" anchor="t" anchorCtr="0" compatLnSpc="1">
            <a:prstTxWarp prst="textNoShape">
              <a:avLst/>
            </a:prstTxWarp>
          </a:bodyPr>
          <a:lstStyle/>
          <a:p>
            <a:pPr marL="341313" indent="-174625" algn="ctr">
              <a:lnSpc>
                <a:spcPct val="90000"/>
              </a:lnSpc>
              <a:spcAft>
                <a:spcPts val="600"/>
              </a:spcAft>
              <a:buClr>
                <a:schemeClr val="tx1"/>
              </a:buClr>
              <a:buSzPct val="90000"/>
            </a:pPr>
            <a:endParaRPr lang="en-US" sz="1400" dirty="0" smtClean="0">
              <a:solidFill>
                <a:srgbClr val="333333"/>
              </a:solidFill>
            </a:endParaRPr>
          </a:p>
        </p:txBody>
      </p:sp>
      <p:sp>
        <p:nvSpPr>
          <p:cNvPr id="28" name="Rounded Rectangle 27"/>
          <p:cNvSpPr/>
          <p:nvPr/>
        </p:nvSpPr>
        <p:spPr bwMode="auto">
          <a:xfrm>
            <a:off x="236306" y="3400746"/>
            <a:ext cx="8661114" cy="2424701"/>
          </a:xfrm>
          <a:prstGeom prst="roundRect">
            <a:avLst/>
          </a:prstGeom>
          <a:solidFill>
            <a:schemeClr val="bg1">
              <a:lumMod val="95000"/>
            </a:schemeClr>
          </a:solidFill>
          <a:ln w="25400">
            <a:noFill/>
            <a:round/>
            <a:headEnd/>
            <a:tailEnd/>
          </a:ln>
          <a:effectLst/>
        </p:spPr>
        <p:txBody>
          <a:bodyPr vert="horz" wrap="square" lIns="91440" tIns="182880" rIns="91440" bIns="0" numCol="1" rtlCol="0" anchor="t" anchorCtr="0" compatLnSpc="1">
            <a:prstTxWarp prst="textNoShape">
              <a:avLst/>
            </a:prstTxWarp>
          </a:bodyPr>
          <a:lstStyle/>
          <a:p>
            <a:pPr marL="341313" indent="-174625" algn="ctr">
              <a:lnSpc>
                <a:spcPct val="90000"/>
              </a:lnSpc>
              <a:spcAft>
                <a:spcPts val="600"/>
              </a:spcAft>
              <a:buClr>
                <a:schemeClr val="tx1"/>
              </a:buClr>
              <a:buSzPct val="90000"/>
            </a:pPr>
            <a:endParaRPr lang="en-US" sz="1400" dirty="0" smtClean="0">
              <a:solidFill>
                <a:srgbClr val="333333"/>
              </a:solidFill>
            </a:endParaRPr>
          </a:p>
        </p:txBody>
      </p:sp>
      <p:sp>
        <p:nvSpPr>
          <p:cNvPr id="2" name="Title 1"/>
          <p:cNvSpPr>
            <a:spLocks noGrp="1"/>
          </p:cNvSpPr>
          <p:nvPr>
            <p:ph type="title"/>
          </p:nvPr>
        </p:nvSpPr>
        <p:spPr/>
        <p:txBody>
          <a:bodyPr/>
          <a:lstStyle/>
          <a:p>
            <a:pPr eaLnBrk="1" hangingPunct="1"/>
            <a:r>
              <a:rPr lang="en-US" dirty="0" smtClean="0"/>
              <a:t>Service MIC and NEXT-GEN SERVICE MPC</a:t>
            </a:r>
          </a:p>
        </p:txBody>
      </p:sp>
      <p:sp>
        <p:nvSpPr>
          <p:cNvPr id="11" name="Content Placeholder 2"/>
          <p:cNvSpPr>
            <a:spLocks noGrp="1"/>
          </p:cNvSpPr>
          <p:nvPr>
            <p:ph sz="quarter" idx="10"/>
          </p:nvPr>
        </p:nvSpPr>
        <p:spPr>
          <a:xfrm>
            <a:off x="400693" y="1196708"/>
            <a:ext cx="5034336" cy="1957458"/>
          </a:xfrm>
        </p:spPr>
        <p:txBody>
          <a:bodyPr>
            <a:noAutofit/>
          </a:bodyPr>
          <a:lstStyle/>
          <a:p>
            <a:pPr eaLnBrk="1" hangingPunct="1">
              <a:spcAft>
                <a:spcPts val="0"/>
              </a:spcAft>
            </a:pPr>
            <a:r>
              <a:rPr lang="en-US" sz="1800" b="1" u="sng" dirty="0" smtClean="0">
                <a:latin typeface="Calibri" pitchFamily="34" charset="0"/>
              </a:rPr>
              <a:t>Service MPC Design - 4 NPUs </a:t>
            </a:r>
          </a:p>
          <a:p>
            <a:pPr eaLnBrk="1" hangingPunct="1">
              <a:spcAft>
                <a:spcPts val="0"/>
              </a:spcAft>
            </a:pPr>
            <a:r>
              <a:rPr lang="en-US" sz="1400" dirty="0" smtClean="0">
                <a:latin typeface="Calibri" pitchFamily="34" charset="0"/>
              </a:rPr>
              <a:t>L4-7 Services,  IPSEC, Stateful Firewall, NAT</a:t>
            </a:r>
          </a:p>
          <a:p>
            <a:pPr marL="112713" lvl="1" indent="-112713">
              <a:spcBef>
                <a:spcPts val="800"/>
              </a:spcBef>
              <a:spcAft>
                <a:spcPts val="0"/>
              </a:spcAft>
              <a:buSzPct val="25000"/>
              <a:buFont typeface="Arial" pitchFamily="34" charset="0"/>
              <a:buChar char=" "/>
            </a:pPr>
            <a:r>
              <a:rPr lang="en-US" sz="1400" dirty="0" smtClean="0">
                <a:solidFill>
                  <a:srgbClr val="000000"/>
                </a:solidFill>
                <a:latin typeface="Calibri" pitchFamily="34" charset="0"/>
              </a:rPr>
              <a:t>Very high scale/feature performance for NG Mobility</a:t>
            </a:r>
          </a:p>
          <a:p>
            <a:pPr marL="112713" lvl="1" indent="-112713">
              <a:spcBef>
                <a:spcPts val="800"/>
              </a:spcBef>
              <a:spcAft>
                <a:spcPts val="0"/>
              </a:spcAft>
              <a:buSzPct val="25000"/>
              <a:buFont typeface="Arial" pitchFamily="34" charset="0"/>
              <a:buChar char=" "/>
            </a:pPr>
            <a:r>
              <a:rPr lang="en-US" sz="1400" dirty="0" smtClean="0">
                <a:latin typeface="Calibri" pitchFamily="34" charset="0"/>
              </a:rPr>
              <a:t>Up to </a:t>
            </a:r>
            <a:r>
              <a:rPr lang="en-US" sz="1400" b="1" dirty="0" smtClean="0">
                <a:latin typeface="Calibri" pitchFamily="34" charset="0"/>
              </a:rPr>
              <a:t>48Gbps of services capacity</a:t>
            </a:r>
            <a:endParaRPr lang="en-US" sz="1400" dirty="0" smtClean="0">
              <a:latin typeface="Calibri" pitchFamily="34" charset="0"/>
            </a:endParaRPr>
          </a:p>
          <a:p>
            <a:pPr>
              <a:spcAft>
                <a:spcPts val="0"/>
              </a:spcAft>
            </a:pPr>
            <a:endParaRPr lang="en-US" sz="1400" dirty="0" smtClean="0">
              <a:latin typeface="Calibri" pitchFamily="34" charset="0"/>
            </a:endParaRPr>
          </a:p>
        </p:txBody>
      </p:sp>
      <p:grpSp>
        <p:nvGrpSpPr>
          <p:cNvPr id="3" name="Group 12"/>
          <p:cNvGrpSpPr/>
          <p:nvPr/>
        </p:nvGrpSpPr>
        <p:grpSpPr>
          <a:xfrm>
            <a:off x="5383658" y="1143856"/>
            <a:ext cx="2958958" cy="2020585"/>
            <a:chOff x="4374155" y="1246597"/>
            <a:chExt cx="4018213" cy="4343400"/>
          </a:xfrm>
          <a:solidFill>
            <a:schemeClr val="accent5"/>
          </a:solidFill>
        </p:grpSpPr>
        <p:sp>
          <p:nvSpPr>
            <p:cNvPr id="5" name="Rectangle 4"/>
            <p:cNvSpPr/>
            <p:nvPr/>
          </p:nvSpPr>
          <p:spPr>
            <a:xfrm>
              <a:off x="4374155" y="1246597"/>
              <a:ext cx="3154613" cy="4330700"/>
            </a:xfrm>
            <a:prstGeom prst="rect">
              <a:avLst/>
            </a:prstGeom>
            <a:grpFill/>
            <a:ln>
              <a:solidFill>
                <a:schemeClr val="accent5">
                  <a:lumMod val="20000"/>
                  <a:lumOff val="80000"/>
                </a:schemeClr>
              </a:solidFill>
            </a:ln>
            <a:scene3d>
              <a:camera prst="orthographicFront"/>
              <a:lightRig rig="threePt" dir="t"/>
            </a:scene3d>
            <a:sp3d>
              <a:bevelT prst="angle"/>
            </a:sp3d>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base">
                <a:spcBef>
                  <a:spcPct val="0"/>
                </a:spcBef>
                <a:spcAft>
                  <a:spcPct val="0"/>
                </a:spcAft>
              </a:pPr>
              <a:endParaRPr lang="en-US" dirty="0">
                <a:solidFill>
                  <a:srgbClr val="FFFFFF"/>
                </a:solidFill>
                <a:latin typeface="Arial"/>
              </a:endParaRPr>
            </a:p>
          </p:txBody>
        </p:sp>
        <p:sp>
          <p:nvSpPr>
            <p:cNvPr id="34" name="Rectangle 33"/>
            <p:cNvSpPr/>
            <p:nvPr/>
          </p:nvSpPr>
          <p:spPr bwMode="auto">
            <a:xfrm>
              <a:off x="4811495" y="1399664"/>
              <a:ext cx="1117600" cy="838200"/>
            </a:xfrm>
            <a:prstGeom prst="rect">
              <a:avLst/>
            </a:prstGeom>
            <a:solidFill>
              <a:schemeClr val="accent5">
                <a:lumMod val="40000"/>
                <a:lumOff val="60000"/>
              </a:schemeClr>
            </a:solidFill>
            <a:ln w="12700" cap="flat" cmpd="sng" algn="ctr">
              <a:solidFill>
                <a:schemeClr val="accent5">
                  <a:lumMod val="60000"/>
                  <a:lumOff val="40000"/>
                </a:schemeClr>
              </a:solidFill>
              <a:prstDash val="solid"/>
              <a:round/>
              <a:headEnd type="none" w="med" len="med"/>
              <a:tailEnd type="none" w="med" len="med"/>
            </a:ln>
            <a:effectLst/>
            <a:scene3d>
              <a:camera prst="orthographicFront"/>
              <a:lightRig rig="threePt" dir="t"/>
            </a:scene3d>
            <a:sp3d>
              <a:bevelT prst="angle"/>
            </a:sp3d>
          </p:spPr>
          <p:txBody>
            <a:bodyPr vert="horz" wrap="square" lIns="0" tIns="0" rIns="0" bIns="0" numCol="1" rtlCol="0" anchor="ctr" anchorCtr="0" compatLnSpc="1">
              <a:prstTxWarp prst="textNoShape">
                <a:avLst/>
              </a:prstTxWarp>
              <a:noAutofit/>
            </a:bodyPr>
            <a:lstStyle/>
            <a:p>
              <a:pPr algn="ctr" defTabSz="457200" fontAlgn="base">
                <a:lnSpc>
                  <a:spcPct val="90000"/>
                </a:lnSpc>
                <a:spcBef>
                  <a:spcPct val="50000"/>
                </a:spcBef>
                <a:spcAft>
                  <a:spcPct val="0"/>
                </a:spcAft>
              </a:pPr>
              <a:r>
                <a:rPr lang="en-US" sz="1200" b="1" dirty="0" smtClean="0">
                  <a:latin typeface="Calibri" pitchFamily="34" charset="0"/>
                  <a:ea typeface="Arial" charset="0"/>
                  <a:cs typeface="ヒラギノ角ゴ Pro W3"/>
                </a:rPr>
                <a:t>NG NPU</a:t>
              </a:r>
              <a:endParaRPr lang="en-US" sz="1200" b="1" dirty="0">
                <a:latin typeface="Calibri" pitchFamily="34" charset="0"/>
                <a:ea typeface="Arial" charset="0"/>
                <a:cs typeface="ヒラギノ角ゴ Pro W3"/>
              </a:endParaRPr>
            </a:p>
          </p:txBody>
        </p:sp>
        <p:sp>
          <p:nvSpPr>
            <p:cNvPr id="94" name="Rectangle 93"/>
            <p:cNvSpPr/>
            <p:nvPr/>
          </p:nvSpPr>
          <p:spPr bwMode="auto">
            <a:xfrm>
              <a:off x="7579569" y="1246597"/>
              <a:ext cx="812799" cy="4343400"/>
            </a:xfrm>
            <a:prstGeom prst="rect">
              <a:avLst/>
            </a:prstGeom>
            <a:solidFill>
              <a:schemeClr val="accent5">
                <a:lumMod val="50000"/>
              </a:schemeClr>
            </a:solidFill>
            <a:ln w="28575" cap="flat" cmpd="sng" algn="ctr">
              <a:noFill/>
              <a:prstDash val="solid"/>
              <a:round/>
              <a:headEnd type="none" w="med" len="med"/>
              <a:tailEnd type="none" w="med" len="med"/>
            </a:ln>
            <a:effectLst>
              <a:outerShdw blurRad="50800" dist="38100" dir="2700000" algn="tl" rotWithShape="0">
                <a:srgbClr val="000000">
                  <a:alpha val="43000"/>
                </a:srgbClr>
              </a:outerShdw>
            </a:effectLst>
            <a:scene3d>
              <a:camera prst="orthographicFront"/>
              <a:lightRig rig="threePt" dir="t"/>
            </a:scene3d>
            <a:sp3d>
              <a:bevelT prst="angle"/>
            </a:sp3d>
          </p:spPr>
          <p:txBody>
            <a:bodyPr vert="vert" wrap="none" lIns="0" tIns="0" rIns="0" bIns="0" numCol="1" rtlCol="0" anchor="ctr" anchorCtr="0" compatLnSpc="1">
              <a:prstTxWarp prst="textNoShape">
                <a:avLst/>
              </a:prstTxWarp>
              <a:noAutofit/>
            </a:bodyPr>
            <a:lstStyle/>
            <a:p>
              <a:pPr algn="ctr" fontAlgn="base">
                <a:lnSpc>
                  <a:spcPct val="90000"/>
                </a:lnSpc>
                <a:spcBef>
                  <a:spcPct val="50000"/>
                </a:spcBef>
                <a:spcAft>
                  <a:spcPct val="0"/>
                </a:spcAft>
              </a:pPr>
              <a:r>
                <a:rPr lang="en-US" sz="2000" b="1" dirty="0" smtClean="0">
                  <a:solidFill>
                    <a:srgbClr val="FFFFFF"/>
                  </a:solidFill>
                  <a:latin typeface="Calibri" pitchFamily="34" charset="0"/>
                  <a:ea typeface="Arial" charset="0"/>
                  <a:cs typeface="Arial" charset="0"/>
                </a:rPr>
                <a:t>Switch Fabric</a:t>
              </a:r>
              <a:endParaRPr lang="en-US" sz="2000" b="1" dirty="0">
                <a:solidFill>
                  <a:srgbClr val="FFFFFF"/>
                </a:solidFill>
                <a:latin typeface="Calibri" pitchFamily="34" charset="0"/>
                <a:ea typeface="Arial" charset="0"/>
                <a:cs typeface="Arial" charset="0"/>
              </a:endParaRPr>
            </a:p>
          </p:txBody>
        </p:sp>
        <p:sp>
          <p:nvSpPr>
            <p:cNvPr id="99" name="Rectangle 98"/>
            <p:cNvSpPr/>
            <p:nvPr/>
          </p:nvSpPr>
          <p:spPr bwMode="auto">
            <a:xfrm>
              <a:off x="4799639" y="2424899"/>
              <a:ext cx="1117600" cy="838200"/>
            </a:xfrm>
            <a:prstGeom prst="rect">
              <a:avLst/>
            </a:prstGeom>
            <a:solidFill>
              <a:schemeClr val="accent5">
                <a:lumMod val="40000"/>
                <a:lumOff val="60000"/>
              </a:schemeClr>
            </a:solidFill>
            <a:ln w="12700" cap="flat" cmpd="sng" algn="ctr">
              <a:solidFill>
                <a:schemeClr val="accent5">
                  <a:lumMod val="60000"/>
                  <a:lumOff val="40000"/>
                </a:schemeClr>
              </a:solidFill>
              <a:prstDash val="solid"/>
              <a:round/>
              <a:headEnd type="none" w="med" len="med"/>
              <a:tailEnd type="none" w="med" len="med"/>
            </a:ln>
            <a:effectLst/>
            <a:scene3d>
              <a:camera prst="orthographicFront"/>
              <a:lightRig rig="threePt" dir="t"/>
            </a:scene3d>
            <a:sp3d>
              <a:bevelT prst="angle"/>
            </a:sp3d>
          </p:spPr>
          <p:txBody>
            <a:bodyPr vert="horz" wrap="square" lIns="0" tIns="0" rIns="0" bIns="0" numCol="1" rtlCol="0" anchor="ctr" anchorCtr="0" compatLnSpc="1">
              <a:prstTxWarp prst="textNoShape">
                <a:avLst/>
              </a:prstTxWarp>
              <a:noAutofit/>
            </a:bodyPr>
            <a:lstStyle/>
            <a:p>
              <a:pPr algn="ctr" defTabSz="457200" fontAlgn="base">
                <a:lnSpc>
                  <a:spcPct val="90000"/>
                </a:lnSpc>
                <a:spcBef>
                  <a:spcPct val="50000"/>
                </a:spcBef>
                <a:spcAft>
                  <a:spcPct val="0"/>
                </a:spcAft>
              </a:pPr>
              <a:r>
                <a:rPr lang="en-US" sz="1200" b="1" dirty="0" smtClean="0">
                  <a:latin typeface="Calibri" pitchFamily="34" charset="0"/>
                  <a:ea typeface="Arial" charset="0"/>
                  <a:cs typeface="ヒラギノ角ゴ Pro W3"/>
                </a:rPr>
                <a:t>NG NPU</a:t>
              </a:r>
              <a:endParaRPr lang="en-US" sz="1200" b="1" dirty="0">
                <a:latin typeface="Calibri" pitchFamily="34" charset="0"/>
                <a:ea typeface="Arial" charset="0"/>
                <a:cs typeface="ヒラギノ角ゴ Pro W3"/>
              </a:endParaRPr>
            </a:p>
          </p:txBody>
        </p:sp>
        <p:sp>
          <p:nvSpPr>
            <p:cNvPr id="22" name="Rectangle 21"/>
            <p:cNvSpPr/>
            <p:nvPr/>
          </p:nvSpPr>
          <p:spPr bwMode="auto">
            <a:xfrm>
              <a:off x="4818421" y="3401646"/>
              <a:ext cx="1117600" cy="838200"/>
            </a:xfrm>
            <a:prstGeom prst="rect">
              <a:avLst/>
            </a:prstGeom>
            <a:solidFill>
              <a:schemeClr val="accent5">
                <a:lumMod val="40000"/>
                <a:lumOff val="60000"/>
              </a:schemeClr>
            </a:solidFill>
            <a:ln w="12700" cap="flat" cmpd="sng" algn="ctr">
              <a:solidFill>
                <a:schemeClr val="accent5">
                  <a:lumMod val="60000"/>
                  <a:lumOff val="40000"/>
                </a:schemeClr>
              </a:solidFill>
              <a:prstDash val="solid"/>
              <a:round/>
              <a:headEnd type="none" w="med" len="med"/>
              <a:tailEnd type="none" w="med" len="med"/>
            </a:ln>
            <a:effectLst/>
            <a:scene3d>
              <a:camera prst="orthographicFront"/>
              <a:lightRig rig="threePt" dir="t"/>
            </a:scene3d>
            <a:sp3d>
              <a:bevelT prst="angle"/>
            </a:sp3d>
          </p:spPr>
          <p:txBody>
            <a:bodyPr vert="horz" wrap="square" lIns="0" tIns="0" rIns="0" bIns="0" numCol="1" rtlCol="0" anchor="ctr" anchorCtr="0" compatLnSpc="1">
              <a:prstTxWarp prst="textNoShape">
                <a:avLst/>
              </a:prstTxWarp>
              <a:noAutofit/>
            </a:bodyPr>
            <a:lstStyle/>
            <a:p>
              <a:pPr algn="ctr" defTabSz="457200" fontAlgn="base">
                <a:lnSpc>
                  <a:spcPct val="90000"/>
                </a:lnSpc>
                <a:spcBef>
                  <a:spcPct val="50000"/>
                </a:spcBef>
                <a:spcAft>
                  <a:spcPct val="0"/>
                </a:spcAft>
              </a:pPr>
              <a:r>
                <a:rPr lang="en-US" sz="1200" b="1" dirty="0" smtClean="0">
                  <a:latin typeface="Calibri" pitchFamily="34" charset="0"/>
                  <a:ea typeface="Arial" charset="0"/>
                  <a:cs typeface="ヒラギノ角ゴ Pro W3"/>
                </a:rPr>
                <a:t>NG NPU</a:t>
              </a:r>
              <a:endParaRPr lang="en-US" sz="1200" b="1" dirty="0">
                <a:latin typeface="Calibri" pitchFamily="34" charset="0"/>
                <a:ea typeface="Arial" charset="0"/>
                <a:cs typeface="ヒラギノ角ゴ Pro W3"/>
              </a:endParaRPr>
            </a:p>
          </p:txBody>
        </p:sp>
        <p:sp>
          <p:nvSpPr>
            <p:cNvPr id="23" name="Rectangle 22"/>
            <p:cNvSpPr/>
            <p:nvPr/>
          </p:nvSpPr>
          <p:spPr bwMode="auto">
            <a:xfrm>
              <a:off x="4806565" y="4426881"/>
              <a:ext cx="1117600" cy="838200"/>
            </a:xfrm>
            <a:prstGeom prst="rect">
              <a:avLst/>
            </a:prstGeom>
            <a:solidFill>
              <a:schemeClr val="accent5">
                <a:lumMod val="40000"/>
                <a:lumOff val="60000"/>
              </a:schemeClr>
            </a:solidFill>
            <a:ln w="12700" cap="flat" cmpd="sng" algn="ctr">
              <a:solidFill>
                <a:schemeClr val="accent5">
                  <a:lumMod val="60000"/>
                  <a:lumOff val="40000"/>
                </a:schemeClr>
              </a:solidFill>
              <a:prstDash val="solid"/>
              <a:round/>
              <a:headEnd type="none" w="med" len="med"/>
              <a:tailEnd type="none" w="med" len="med"/>
            </a:ln>
            <a:effectLst/>
            <a:scene3d>
              <a:camera prst="orthographicFront"/>
              <a:lightRig rig="threePt" dir="t"/>
            </a:scene3d>
            <a:sp3d>
              <a:bevelT prst="angle"/>
            </a:sp3d>
          </p:spPr>
          <p:txBody>
            <a:bodyPr vert="horz" wrap="square" lIns="0" tIns="0" rIns="0" bIns="0" numCol="1" rtlCol="0" anchor="ctr" anchorCtr="0" compatLnSpc="1">
              <a:prstTxWarp prst="textNoShape">
                <a:avLst/>
              </a:prstTxWarp>
              <a:noAutofit/>
            </a:bodyPr>
            <a:lstStyle/>
            <a:p>
              <a:pPr algn="ctr" defTabSz="457200" fontAlgn="base">
                <a:lnSpc>
                  <a:spcPct val="90000"/>
                </a:lnSpc>
                <a:spcBef>
                  <a:spcPct val="50000"/>
                </a:spcBef>
                <a:spcAft>
                  <a:spcPct val="0"/>
                </a:spcAft>
              </a:pPr>
              <a:r>
                <a:rPr lang="en-US" sz="1200" b="1" dirty="0" smtClean="0">
                  <a:latin typeface="Calibri" pitchFamily="34" charset="0"/>
                  <a:ea typeface="Arial" charset="0"/>
                  <a:cs typeface="ヒラギノ角ゴ Pro W3"/>
                </a:rPr>
                <a:t>NG NPU</a:t>
              </a:r>
              <a:endParaRPr lang="en-US" sz="1200" b="1" dirty="0">
                <a:latin typeface="Calibri" pitchFamily="34" charset="0"/>
                <a:ea typeface="Arial" charset="0"/>
                <a:cs typeface="ヒラギノ角ゴ Pro W3"/>
              </a:endParaRPr>
            </a:p>
          </p:txBody>
        </p:sp>
        <p:sp>
          <p:nvSpPr>
            <p:cNvPr id="24" name="AutoShape 37"/>
            <p:cNvSpPr>
              <a:spLocks noChangeArrowheads="1"/>
            </p:cNvSpPr>
            <p:nvPr/>
          </p:nvSpPr>
          <p:spPr bwMode="auto">
            <a:xfrm>
              <a:off x="6146075" y="2879866"/>
              <a:ext cx="1158026" cy="1024759"/>
            </a:xfrm>
            <a:prstGeom prst="roundRect">
              <a:avLst>
                <a:gd name="adj" fmla="val 16667"/>
              </a:avLst>
            </a:prstGeom>
            <a:solidFill>
              <a:schemeClr val="accent6">
                <a:lumMod val="60000"/>
                <a:lumOff val="40000"/>
              </a:schemeClr>
            </a:solidFill>
            <a:ln w="28575" algn="ctr">
              <a:solidFill>
                <a:schemeClr val="accent5">
                  <a:lumMod val="20000"/>
                  <a:lumOff val="80000"/>
                </a:schemeClr>
              </a:solidFill>
              <a:round/>
              <a:headEnd/>
              <a:tailEnd/>
            </a:ln>
          </p:spPr>
          <p:txBody>
            <a:bodyPr wrap="square" lIns="0" tIns="0" rIns="0" bIns="0" anchor="ctr">
              <a:spAutoFit/>
            </a:bodyPr>
            <a:lstStyle/>
            <a:p>
              <a:pPr algn="ctr" fontAlgn="base">
                <a:spcBef>
                  <a:spcPct val="0"/>
                </a:spcBef>
                <a:spcAft>
                  <a:spcPct val="0"/>
                </a:spcAft>
              </a:pPr>
              <a:r>
                <a:rPr lang="en-US" sz="2800" b="1" dirty="0" smtClean="0">
                  <a:solidFill>
                    <a:srgbClr val="FFFFFF"/>
                  </a:solidFill>
                  <a:latin typeface="Calibri" pitchFamily="34" charset="0"/>
                  <a:ea typeface="ＭＳ Ｐゴシック"/>
                  <a:cs typeface="ＭＳ Ｐゴシック"/>
                </a:rPr>
                <a:t>TRIO</a:t>
              </a:r>
              <a:endParaRPr lang="en-US" sz="2800" b="1" dirty="0">
                <a:solidFill>
                  <a:srgbClr val="FFFFFF"/>
                </a:solidFill>
                <a:latin typeface="Calibri" pitchFamily="34" charset="0"/>
                <a:ea typeface="ＭＳ Ｐゴシック"/>
                <a:cs typeface="ＭＳ Ｐゴシック"/>
              </a:endParaRPr>
            </a:p>
          </p:txBody>
        </p:sp>
      </p:grpSp>
      <p:sp>
        <p:nvSpPr>
          <p:cNvPr id="12" name="TextBox 11"/>
          <p:cNvSpPr txBox="1"/>
          <p:nvPr/>
        </p:nvSpPr>
        <p:spPr>
          <a:xfrm>
            <a:off x="2641253" y="5825447"/>
            <a:ext cx="3256108" cy="400110"/>
          </a:xfrm>
          <a:prstGeom prst="rect">
            <a:avLst/>
          </a:prstGeom>
          <a:solidFill>
            <a:schemeClr val="accent1">
              <a:lumMod val="50000"/>
            </a:schemeClr>
          </a:solidFill>
          <a:effectLst>
            <a:glow rad="63500">
              <a:schemeClr val="accent4">
                <a:satMod val="175000"/>
                <a:alpha val="40000"/>
              </a:schemeClr>
            </a:glow>
          </a:effectLst>
          <a:scene3d>
            <a:camera prst="orthographicFront"/>
            <a:lightRig rig="threePt" dir="t"/>
          </a:scene3d>
          <a:sp3d>
            <a:bevelT/>
          </a:sp3d>
        </p:spPr>
        <p:txBody>
          <a:bodyPr wrap="square">
            <a:spAutoFit/>
          </a:bodyPr>
          <a:lstStyle/>
          <a:p>
            <a:pPr algn="ctr">
              <a:defRPr/>
            </a:pPr>
            <a:r>
              <a:rPr lang="en-US" sz="2000" dirty="0" smtClean="0">
                <a:solidFill>
                  <a:srgbClr val="FFFFFF"/>
                </a:solidFill>
                <a:latin typeface="Calibri" pitchFamily="34" charset="0"/>
                <a:ea typeface="ヒラギノ角ゴ Pro W3"/>
                <a:cs typeface="ヒラギノ角ゴ Pro W3"/>
              </a:rPr>
              <a:t>2T 2013</a:t>
            </a:r>
            <a:endParaRPr lang="en-US" sz="2000" dirty="0">
              <a:solidFill>
                <a:srgbClr val="FFFFFF"/>
              </a:solidFill>
              <a:latin typeface="Calibri" pitchFamily="34" charset="0"/>
              <a:ea typeface="ヒラギノ角ゴ Pro W3"/>
              <a:cs typeface="ヒラギノ角ゴ Pro W3"/>
            </a:endParaRPr>
          </a:p>
        </p:txBody>
      </p:sp>
      <p:grpSp>
        <p:nvGrpSpPr>
          <p:cNvPr id="4" name="Group 14"/>
          <p:cNvGrpSpPr/>
          <p:nvPr/>
        </p:nvGrpSpPr>
        <p:grpSpPr>
          <a:xfrm>
            <a:off x="5897361" y="3595955"/>
            <a:ext cx="2332234" cy="2126751"/>
            <a:chOff x="5024063" y="1017142"/>
            <a:chExt cx="3575772" cy="4413378"/>
          </a:xfrm>
          <a:solidFill>
            <a:schemeClr val="accent5"/>
          </a:solidFill>
        </p:grpSpPr>
        <p:sp>
          <p:nvSpPr>
            <p:cNvPr id="16" name="Rectangle 15"/>
            <p:cNvSpPr/>
            <p:nvPr/>
          </p:nvSpPr>
          <p:spPr>
            <a:xfrm>
              <a:off x="5024063" y="1017142"/>
              <a:ext cx="3575772" cy="4413378"/>
            </a:xfrm>
            <a:prstGeom prst="rect">
              <a:avLst/>
            </a:prstGeom>
            <a:solidFill>
              <a:schemeClr val="accent5">
                <a:lumMod val="50000"/>
              </a:schemeClr>
            </a:solidFill>
            <a:scene3d>
              <a:camera prst="orthographicFront"/>
              <a:lightRig rig="threePt" dir="t"/>
            </a:scene3d>
            <a:sp3d>
              <a:bevelT prst="angle"/>
            </a:sp3d>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base">
                <a:spcBef>
                  <a:spcPct val="0"/>
                </a:spcBef>
                <a:spcAft>
                  <a:spcPct val="0"/>
                </a:spcAft>
              </a:pPr>
              <a:endParaRPr lang="en-US" dirty="0">
                <a:solidFill>
                  <a:srgbClr val="FFFFFF"/>
                </a:solidFill>
                <a:latin typeface="Arial"/>
              </a:endParaRPr>
            </a:p>
          </p:txBody>
        </p:sp>
        <p:grpSp>
          <p:nvGrpSpPr>
            <p:cNvPr id="6" name="Group 43"/>
            <p:cNvGrpSpPr/>
            <p:nvPr/>
          </p:nvGrpSpPr>
          <p:grpSpPr>
            <a:xfrm>
              <a:off x="5089832" y="1089310"/>
              <a:ext cx="1685305" cy="2105953"/>
              <a:chOff x="6476604" y="3895450"/>
              <a:chExt cx="1685305" cy="2237475"/>
            </a:xfrm>
            <a:grpFill/>
          </p:grpSpPr>
          <p:sp>
            <p:nvSpPr>
              <p:cNvPr id="19" name="Rectangle 18"/>
              <p:cNvSpPr/>
              <p:nvPr/>
            </p:nvSpPr>
            <p:spPr bwMode="auto">
              <a:xfrm>
                <a:off x="6476604" y="3895450"/>
                <a:ext cx="1685305" cy="2237475"/>
              </a:xfrm>
              <a:prstGeom prst="rect">
                <a:avLst/>
              </a:prstGeom>
              <a:solidFill>
                <a:schemeClr val="accent5"/>
              </a:solidFill>
              <a:ln w="12700" cap="flat" cmpd="sng" algn="ctr">
                <a:solidFill>
                  <a:schemeClr val="accent5">
                    <a:lumMod val="20000"/>
                    <a:lumOff val="80000"/>
                  </a:schemeClr>
                </a:solidFill>
                <a:prstDash val="solid"/>
                <a:round/>
                <a:headEnd type="none" w="med" len="med"/>
                <a:tailEnd type="none" w="med" len="med"/>
              </a:ln>
              <a:effectLst>
                <a:outerShdw blurRad="50800" dist="38100" dir="2700000" algn="tl" rotWithShape="0">
                  <a:srgbClr val="000000">
                    <a:alpha val="43000"/>
                  </a:srgbClr>
                </a:outerShdw>
              </a:effectLst>
              <a:scene3d>
                <a:camera prst="orthographicFront"/>
                <a:lightRig rig="threePt" dir="t"/>
              </a:scene3d>
              <a:sp3d>
                <a:bevelT prst="angle"/>
              </a:sp3d>
            </p:spPr>
            <p:txBody>
              <a:bodyPr vert="horz" wrap="square" lIns="0" tIns="0" rIns="0" bIns="0" numCol="1" rtlCol="0" anchor="t" anchorCtr="0" compatLnSpc="1">
                <a:prstTxWarp prst="textNoShape">
                  <a:avLst/>
                </a:prstTxWarp>
                <a:noAutofit/>
              </a:bodyPr>
              <a:lstStyle/>
              <a:p>
                <a:pPr algn="ctr" fontAlgn="base">
                  <a:lnSpc>
                    <a:spcPct val="90000"/>
                  </a:lnSpc>
                  <a:spcBef>
                    <a:spcPct val="50000"/>
                  </a:spcBef>
                  <a:spcAft>
                    <a:spcPct val="0"/>
                  </a:spcAft>
                </a:pPr>
                <a:r>
                  <a:rPr lang="en-US" sz="2000" b="1" dirty="0" smtClean="0">
                    <a:solidFill>
                      <a:sysClr val="windowText" lastClr="000000"/>
                    </a:solidFill>
                    <a:latin typeface="Calibri" pitchFamily="34" charset="0"/>
                    <a:ea typeface="Arial" charset="0"/>
                    <a:cs typeface="Arial" charset="0"/>
                  </a:rPr>
                  <a:t>Service </a:t>
                </a:r>
                <a:br>
                  <a:rPr lang="en-US" sz="2000" b="1" dirty="0" smtClean="0">
                    <a:solidFill>
                      <a:sysClr val="windowText" lastClr="000000"/>
                    </a:solidFill>
                    <a:latin typeface="Calibri" pitchFamily="34" charset="0"/>
                    <a:ea typeface="Arial" charset="0"/>
                    <a:cs typeface="Arial" charset="0"/>
                  </a:rPr>
                </a:br>
                <a:r>
                  <a:rPr lang="en-US" sz="2000" b="1" dirty="0" smtClean="0">
                    <a:solidFill>
                      <a:sysClr val="windowText" lastClr="000000"/>
                    </a:solidFill>
                    <a:latin typeface="Calibri" pitchFamily="34" charset="0"/>
                    <a:ea typeface="Arial" charset="0"/>
                    <a:cs typeface="Arial" charset="0"/>
                  </a:rPr>
                  <a:t>MIC</a:t>
                </a:r>
                <a:endParaRPr lang="en-US" sz="2000" b="1" dirty="0">
                  <a:solidFill>
                    <a:sysClr val="windowText" lastClr="000000"/>
                  </a:solidFill>
                  <a:latin typeface="Calibri" pitchFamily="34" charset="0"/>
                  <a:ea typeface="Arial" charset="0"/>
                  <a:cs typeface="Arial" charset="0"/>
                </a:endParaRPr>
              </a:p>
            </p:txBody>
          </p:sp>
          <p:sp>
            <p:nvSpPr>
              <p:cNvPr id="20" name="Rectangle 19"/>
              <p:cNvSpPr/>
              <p:nvPr/>
            </p:nvSpPr>
            <p:spPr bwMode="auto">
              <a:xfrm>
                <a:off x="6725889" y="5069953"/>
                <a:ext cx="1212927" cy="782108"/>
              </a:xfrm>
              <a:prstGeom prst="rect">
                <a:avLst/>
              </a:prstGeom>
              <a:solidFill>
                <a:schemeClr val="accent5">
                  <a:lumMod val="40000"/>
                  <a:lumOff val="60000"/>
                </a:schemeClr>
              </a:solidFill>
              <a:ln w="12700" cap="flat" cmpd="sng" algn="ctr">
                <a:noFill/>
                <a:prstDash val="solid"/>
                <a:round/>
                <a:headEnd type="none" w="med" len="med"/>
                <a:tailEnd type="none" w="med" len="med"/>
              </a:ln>
              <a:effectLst/>
              <a:scene3d>
                <a:camera prst="orthographicFront"/>
                <a:lightRig rig="threePt" dir="t"/>
              </a:scene3d>
              <a:sp3d>
                <a:bevelT prst="angle"/>
              </a:sp3d>
            </p:spPr>
            <p:txBody>
              <a:bodyPr vert="horz" wrap="square" lIns="0" tIns="0" rIns="0" bIns="0" numCol="1" rtlCol="0" anchor="ctr" anchorCtr="0" compatLnSpc="1">
                <a:prstTxWarp prst="textNoShape">
                  <a:avLst/>
                </a:prstTxWarp>
                <a:noAutofit/>
              </a:bodyPr>
              <a:lstStyle/>
              <a:p>
                <a:pPr algn="ctr" defTabSz="457200" fontAlgn="base">
                  <a:lnSpc>
                    <a:spcPct val="90000"/>
                  </a:lnSpc>
                  <a:spcBef>
                    <a:spcPct val="50000"/>
                  </a:spcBef>
                  <a:spcAft>
                    <a:spcPct val="0"/>
                  </a:spcAft>
                </a:pPr>
                <a:r>
                  <a:rPr lang="en-US" sz="1200" b="1" dirty="0" smtClean="0">
                    <a:solidFill>
                      <a:sysClr val="windowText" lastClr="000000"/>
                    </a:solidFill>
                    <a:latin typeface="Calibri" pitchFamily="34" charset="0"/>
                    <a:ea typeface="Arial" charset="0"/>
                    <a:cs typeface="ヒラギノ角ゴ Pro W3"/>
                  </a:rPr>
                  <a:t>NG NPU</a:t>
                </a:r>
                <a:endParaRPr lang="en-US" sz="1200" b="1" dirty="0">
                  <a:solidFill>
                    <a:sysClr val="windowText" lastClr="000000"/>
                  </a:solidFill>
                  <a:latin typeface="Calibri" pitchFamily="34" charset="0"/>
                  <a:ea typeface="Arial" charset="0"/>
                  <a:cs typeface="ヒラギノ角ゴ Pro W3"/>
                </a:endParaRPr>
              </a:p>
            </p:txBody>
          </p:sp>
        </p:grpSp>
        <p:sp>
          <p:nvSpPr>
            <p:cNvPr id="18" name="TextBox 34"/>
            <p:cNvSpPr txBox="1">
              <a:spLocks noChangeArrowheads="1"/>
            </p:cNvSpPr>
            <p:nvPr/>
          </p:nvSpPr>
          <p:spPr bwMode="auto">
            <a:xfrm>
              <a:off x="5654154" y="4115173"/>
              <a:ext cx="2189570" cy="766428"/>
            </a:xfrm>
            <a:prstGeom prst="rect">
              <a:avLst/>
            </a:prstGeom>
            <a:solidFill>
              <a:schemeClr val="accent5">
                <a:lumMod val="50000"/>
              </a:schemeClr>
            </a:solidFill>
            <a:ln w="9525">
              <a:solidFill>
                <a:schemeClr val="accent5">
                  <a:lumMod val="20000"/>
                  <a:lumOff val="80000"/>
                </a:schemeClr>
              </a:solidFill>
              <a:miter lim="800000"/>
              <a:headEnd/>
              <a:tailEnd/>
            </a:ln>
          </p:spPr>
          <p:txBody>
            <a:bodyPr wrap="square">
              <a:spAutoFit/>
            </a:bodyPr>
            <a:lstStyle/>
            <a:p>
              <a:pPr algn="ctr" defTabSz="457200" fontAlgn="base">
                <a:spcBef>
                  <a:spcPct val="0"/>
                </a:spcBef>
                <a:spcAft>
                  <a:spcPct val="0"/>
                </a:spcAft>
              </a:pPr>
              <a:r>
                <a:rPr lang="en-US" dirty="0" smtClean="0">
                  <a:solidFill>
                    <a:srgbClr val="FFFFFF"/>
                  </a:solidFill>
                  <a:latin typeface="Calibri" pitchFamily="34" charset="0"/>
                  <a:ea typeface="ヒラギノ角ゴ Pro W3"/>
                  <a:cs typeface="ヒラギノ角ゴ Pro W3"/>
                </a:rPr>
                <a:t>MPC/MX80</a:t>
              </a:r>
              <a:endParaRPr lang="en-US" dirty="0">
                <a:solidFill>
                  <a:srgbClr val="FFFFFF"/>
                </a:solidFill>
                <a:latin typeface="Calibri" pitchFamily="34" charset="0"/>
                <a:ea typeface="ヒラギノ角ゴ Pro W3"/>
                <a:cs typeface="ヒラギノ角ゴ Pro W3"/>
              </a:endParaRPr>
            </a:p>
          </p:txBody>
        </p:sp>
      </p:grpSp>
      <p:sp>
        <p:nvSpPr>
          <p:cNvPr id="27" name="Content Placeholder 2"/>
          <p:cNvSpPr txBox="1">
            <a:spLocks/>
          </p:cNvSpPr>
          <p:nvPr/>
        </p:nvSpPr>
        <p:spPr bwMode="auto">
          <a:xfrm>
            <a:off x="493160" y="3487844"/>
            <a:ext cx="4674735" cy="2460892"/>
          </a:xfrm>
          <a:prstGeom prst="rect">
            <a:avLst/>
          </a:prstGeom>
          <a:noFill/>
          <a:ln w="9525">
            <a:noFill/>
            <a:miter lim="800000"/>
            <a:headEnd/>
            <a:tailEnd/>
          </a:ln>
        </p:spPr>
        <p:txBody>
          <a:bodyPr vert="horz" wrap="square" lIns="0" tIns="45720" rIns="91440" bIns="45720" numCol="1" anchor="t" anchorCtr="0" compatLnSpc="1">
            <a:prstTxWarp prst="textNoShape">
              <a:avLst/>
            </a:prstTxWarp>
            <a:normAutofit/>
          </a:bodyPr>
          <a:lstStyle/>
          <a:p>
            <a:pPr marL="112713" marR="0" lvl="0" indent="-112713" algn="l" defTabSz="914400" rtl="0" eaLnBrk="1" fontAlgn="base" latinLnBrk="0" hangingPunct="1">
              <a:lnSpc>
                <a:spcPct val="100000"/>
              </a:lnSpc>
              <a:spcBef>
                <a:spcPts val="800"/>
              </a:spcBef>
              <a:spcAft>
                <a:spcPts val="400"/>
              </a:spcAft>
              <a:buClr>
                <a:schemeClr val="tx1"/>
              </a:buClr>
              <a:buSzPct val="25000"/>
              <a:buFont typeface="Arial" charset="0"/>
              <a:buChar char=" "/>
              <a:tabLst/>
              <a:defRPr/>
            </a:pPr>
            <a:r>
              <a:rPr kumimoji="0" lang="en-US" b="1" i="0" u="sng" strike="noStrike" kern="1200" cap="none" spc="0" normalizeH="0" baseline="0" noProof="0" dirty="0" smtClean="0">
                <a:ln>
                  <a:noFill/>
                </a:ln>
                <a:solidFill>
                  <a:schemeClr val="tx1"/>
                </a:solidFill>
                <a:effectLst/>
                <a:uLnTx/>
                <a:uFillTx/>
                <a:latin typeface="Calibri" pitchFamily="34" charset="0"/>
                <a:ea typeface="+mn-ea"/>
                <a:cs typeface="+mn-cs"/>
              </a:rPr>
              <a:t>Service MIC Desig</a:t>
            </a:r>
            <a:r>
              <a:rPr lang="en-US" b="1" u="sng" dirty="0" smtClean="0">
                <a:solidFill>
                  <a:schemeClr val="tx1"/>
                </a:solidFill>
                <a:latin typeface="Calibri" pitchFamily="34" charset="0"/>
                <a:ea typeface="+mn-ea"/>
                <a:cs typeface="+mn-cs"/>
              </a:rPr>
              <a:t>n - </a:t>
            </a:r>
            <a:r>
              <a:rPr kumimoji="0" lang="en-US" b="1" i="0" u="sng" strike="noStrike" kern="1200" cap="none" spc="0" normalizeH="0" baseline="0" noProof="0" dirty="0" smtClean="0">
                <a:ln>
                  <a:noFill/>
                </a:ln>
                <a:solidFill>
                  <a:schemeClr val="tx1"/>
                </a:solidFill>
                <a:effectLst/>
                <a:uLnTx/>
                <a:uFillTx/>
                <a:latin typeface="Calibri" pitchFamily="34" charset="0"/>
                <a:ea typeface="+mn-ea"/>
                <a:cs typeface="+mn-cs"/>
              </a:rPr>
              <a:t>One NPU per MIC</a:t>
            </a:r>
          </a:p>
          <a:p>
            <a:pPr marL="112713" lvl="0" indent="-112713" fontAlgn="base">
              <a:spcBef>
                <a:spcPts val="800"/>
              </a:spcBef>
              <a:buClr>
                <a:schemeClr val="tx1"/>
              </a:buClr>
              <a:buSzPct val="25000"/>
              <a:buFont typeface="Arial" charset="0"/>
              <a:buChar char=" "/>
              <a:defRPr/>
            </a:pPr>
            <a:r>
              <a:rPr lang="en-US" sz="1400" dirty="0" smtClean="0">
                <a:latin typeface="Calibri" pitchFamily="34" charset="0"/>
              </a:rPr>
              <a:t>L4-7 Services ,</a:t>
            </a:r>
            <a:r>
              <a:rPr kumimoji="0" lang="en-US" sz="1400" b="0" i="0" u="none" strike="noStrike" kern="1200" cap="none" spc="0" normalizeH="0" baseline="0" noProof="0" dirty="0" smtClean="0">
                <a:ln>
                  <a:noFill/>
                </a:ln>
                <a:solidFill>
                  <a:schemeClr val="tx1"/>
                </a:solidFill>
                <a:effectLst/>
                <a:uLnTx/>
                <a:uFillTx/>
                <a:latin typeface="Calibri" pitchFamily="34" charset="0"/>
                <a:ea typeface="+mn-ea"/>
                <a:cs typeface="+mn-cs"/>
              </a:rPr>
              <a:t>IPSEC, Stateful Firewall, NAT</a:t>
            </a:r>
          </a:p>
          <a:p>
            <a:pPr marL="112713" marR="0" lvl="1" indent="-112713" algn="l" defTabSz="914400" rtl="0" eaLnBrk="1" fontAlgn="base" latinLnBrk="0" hangingPunct="1">
              <a:lnSpc>
                <a:spcPct val="100000"/>
              </a:lnSpc>
              <a:spcBef>
                <a:spcPts val="800"/>
              </a:spcBef>
              <a:buClr>
                <a:schemeClr val="tx1"/>
              </a:buClr>
              <a:buSzPct val="25000"/>
              <a:buFont typeface="Arial" charset="0"/>
              <a:buChar char=" "/>
              <a:tabLst/>
              <a:defRPr/>
            </a:pPr>
            <a:r>
              <a:rPr kumimoji="0" lang="en-US" sz="1400" b="0" i="0" u="none" strike="noStrike" kern="1200" cap="none" spc="0" normalizeH="0" baseline="0" noProof="0" dirty="0" smtClean="0">
                <a:ln>
                  <a:noFill/>
                </a:ln>
                <a:solidFill>
                  <a:schemeClr val="tx1"/>
                </a:solidFill>
                <a:effectLst/>
                <a:uLnTx/>
                <a:uFillTx/>
                <a:latin typeface="Calibri" pitchFamily="34" charset="0"/>
                <a:ea typeface="+mn-ea"/>
                <a:cs typeface="+mn-cs"/>
              </a:rPr>
              <a:t>For MX deployments needing to optimize slot real-estate and MX80</a:t>
            </a:r>
          </a:p>
          <a:p>
            <a:pPr marL="112713" marR="0" lvl="1" indent="-112713" algn="l" defTabSz="914400" rtl="0" eaLnBrk="1" fontAlgn="base" latinLnBrk="0" hangingPunct="1">
              <a:lnSpc>
                <a:spcPct val="100000"/>
              </a:lnSpc>
              <a:spcBef>
                <a:spcPts val="800"/>
              </a:spcBef>
              <a:buClr>
                <a:schemeClr val="tx1"/>
              </a:buClr>
              <a:buSzPct val="25000"/>
              <a:buFont typeface="Arial" charset="0"/>
              <a:buChar char=" "/>
              <a:tabLst/>
              <a:defRPr/>
            </a:pPr>
            <a:r>
              <a:rPr kumimoji="0" lang="en-US" sz="1400" u="none" strike="noStrike" kern="1200" cap="none" spc="0" normalizeH="0" baseline="0" noProof="0" dirty="0" smtClean="0">
                <a:ln>
                  <a:noFill/>
                </a:ln>
                <a:solidFill>
                  <a:schemeClr val="tx1"/>
                </a:solidFill>
                <a:effectLst/>
                <a:uLnTx/>
                <a:uFillTx/>
                <a:latin typeface="Calibri" pitchFamily="34" charset="0"/>
                <a:ea typeface="+mn-ea"/>
                <a:cs typeface="+mn-cs"/>
              </a:rPr>
              <a:t>Up to </a:t>
            </a:r>
            <a:r>
              <a:rPr lang="en-US" sz="1400" b="1" noProof="0" dirty="0" smtClean="0">
                <a:latin typeface="Calibri" pitchFamily="34" charset="0"/>
              </a:rPr>
              <a:t>9</a:t>
            </a:r>
            <a:r>
              <a:rPr lang="en-US" sz="1400" b="1" dirty="0" smtClean="0">
                <a:latin typeface="Calibri" pitchFamily="34" charset="0"/>
              </a:rPr>
              <a:t> </a:t>
            </a:r>
            <a:r>
              <a:rPr kumimoji="0" lang="en-US" sz="1400" b="1" u="none" strike="noStrike" kern="1200" cap="none" spc="0" normalizeH="0" baseline="0" noProof="0" dirty="0" smtClean="0">
                <a:ln>
                  <a:noFill/>
                </a:ln>
                <a:solidFill>
                  <a:schemeClr val="tx1"/>
                </a:solidFill>
                <a:effectLst/>
                <a:uLnTx/>
                <a:uFillTx/>
                <a:latin typeface="Calibri" pitchFamily="34" charset="0"/>
                <a:ea typeface="+mn-ea"/>
                <a:cs typeface="+mn-cs"/>
              </a:rPr>
              <a:t>Gbps of services capacity</a:t>
            </a:r>
          </a:p>
        </p:txBody>
      </p:sp>
    </p:spTree>
    <p:extLst>
      <p:ext uri="{BB962C8B-B14F-4D97-AF65-F5344CB8AC3E}">
        <p14:creationId xmlns:p14="http://schemas.microsoft.com/office/powerpoint/2010/main" xmlns="" val="2475001008"/>
      </p:ext>
    </p:extLst>
  </p:cSld>
  <p:clrMapOvr>
    <a:masterClrMapping/>
  </p:clrMapOvr>
  <p:transition>
    <p:zoom dir="in"/>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Hardware Platform  Roadmap</a:t>
            </a:r>
            <a:endParaRPr lang="en-US" dirty="0"/>
          </a:p>
        </p:txBody>
      </p:sp>
      <p:sp>
        <p:nvSpPr>
          <p:cNvPr id="4" name="Content Placeholder 3"/>
          <p:cNvSpPr>
            <a:spLocks noGrp="1"/>
          </p:cNvSpPr>
          <p:nvPr>
            <p:ph sz="quarter" idx="10"/>
          </p:nvPr>
        </p:nvSpPr>
        <p:spPr/>
        <p:txBody>
          <a:bodyPr>
            <a:normAutofit fontScale="92500" lnSpcReduction="20000"/>
          </a:bodyPr>
          <a:lstStyle/>
          <a:p>
            <a:r>
              <a:rPr lang="en-US" dirty="0" smtClean="0"/>
              <a:t>Software schedule is on the following slides</a:t>
            </a:r>
          </a:p>
          <a:p>
            <a:r>
              <a:rPr lang="en-US" dirty="0" smtClean="0"/>
              <a:t>2T2013</a:t>
            </a:r>
          </a:p>
          <a:p>
            <a:pPr lvl="1"/>
            <a:r>
              <a:rPr lang="en-US" dirty="0" smtClean="0"/>
              <a:t>MX 960, MX480, MX240, MX80, MX40, MX20, MX5</a:t>
            </a:r>
          </a:p>
          <a:p>
            <a:pPr lvl="1"/>
            <a:r>
              <a:rPr lang="en-US" dirty="0" smtClean="0"/>
              <a:t>MX2020/1010</a:t>
            </a:r>
          </a:p>
          <a:p>
            <a:pPr lvl="2"/>
            <a:r>
              <a:rPr lang="en-US" dirty="0" smtClean="0"/>
              <a:t>MS-MIC only</a:t>
            </a:r>
          </a:p>
          <a:p>
            <a:pPr lvl="3"/>
            <a:r>
              <a:rPr lang="en-US" dirty="0" smtClean="0"/>
              <a:t>JFLOW only</a:t>
            </a:r>
          </a:p>
          <a:p>
            <a:pPr lvl="1"/>
            <a:r>
              <a:rPr lang="en-US" dirty="0" smtClean="0"/>
              <a:t>MPC support</a:t>
            </a:r>
          </a:p>
          <a:p>
            <a:pPr lvl="2"/>
            <a:r>
              <a:rPr lang="en-US" dirty="0" smtClean="0"/>
              <a:t>1, 2 and 3</a:t>
            </a:r>
          </a:p>
          <a:p>
            <a:r>
              <a:rPr lang="en-US" dirty="0" smtClean="0"/>
              <a:t>3T2013</a:t>
            </a:r>
          </a:p>
          <a:p>
            <a:pPr lvl="1"/>
            <a:r>
              <a:rPr lang="en-US" dirty="0" smtClean="0"/>
              <a:t>MX2020/1010</a:t>
            </a:r>
          </a:p>
          <a:p>
            <a:pPr lvl="2"/>
            <a:r>
              <a:rPr lang="en-US" dirty="0" smtClean="0"/>
              <a:t>MS-MIC only</a:t>
            </a:r>
          </a:p>
          <a:p>
            <a:pPr lvl="3"/>
            <a:r>
              <a:rPr lang="en-US" dirty="0" smtClean="0"/>
              <a:t>All services (see supporting slides)</a:t>
            </a:r>
          </a:p>
          <a:p>
            <a:r>
              <a:rPr lang="en-US" dirty="0" smtClean="0"/>
              <a:t>2T2014</a:t>
            </a:r>
          </a:p>
          <a:p>
            <a:pPr lvl="1"/>
            <a:r>
              <a:rPr lang="en-US" dirty="0" smtClean="0"/>
              <a:t>MX2020/1010</a:t>
            </a:r>
          </a:p>
          <a:p>
            <a:pPr lvl="2"/>
            <a:r>
              <a:rPr lang="en-US" dirty="0" smtClean="0"/>
              <a:t>MS-MPC all services</a:t>
            </a:r>
          </a:p>
          <a:p>
            <a:pPr lvl="1"/>
            <a:endParaRPr lang="en-US" dirty="0" smtClean="0"/>
          </a:p>
          <a:p>
            <a:endParaRPr lang="en-US" dirty="0" smtClean="0"/>
          </a:p>
          <a:p>
            <a:pPr lvl="1"/>
            <a:endParaRPr lang="en-US" dirty="0" smtClean="0"/>
          </a:p>
          <a:p>
            <a:pPr lvl="1"/>
            <a:endParaRPr lang="en-US" dirty="0"/>
          </a:p>
        </p:txBody>
      </p:sp>
    </p:spTree>
  </p:cSld>
  <p:clrMapOvr>
    <a:masterClrMapping/>
  </p:clrMapOvr>
  <p:transition>
    <p:zoom dir="in"/>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Juniper </a:t>
            </a:r>
            <a:r>
              <a:rPr lang="ru-RU" dirty="0" smtClean="0"/>
              <a:t>коммутаторы</a:t>
            </a:r>
            <a:endParaRPr lang="en-US" dirty="0"/>
          </a:p>
        </p:txBody>
      </p:sp>
      <p:sp>
        <p:nvSpPr>
          <p:cNvPr id="6" name="Oval 103"/>
          <p:cNvSpPr>
            <a:spLocks noChangeArrowheads="1"/>
          </p:cNvSpPr>
          <p:nvPr/>
        </p:nvSpPr>
        <p:spPr bwMode="auto">
          <a:xfrm>
            <a:off x="4376231" y="3431758"/>
            <a:ext cx="90" cy="432792"/>
          </a:xfrm>
          <a:prstGeom prst="ellipse">
            <a:avLst/>
          </a:prstGeom>
          <a:solidFill>
            <a:schemeClr val="bg2"/>
          </a:solidFill>
          <a:ln w="28575" algn="ctr">
            <a:noFill/>
            <a:round/>
            <a:headEnd/>
            <a:tailEnd/>
          </a:ln>
          <a:effectLst/>
        </p:spPr>
        <p:txBody>
          <a:bodyPr wrap="none" lIns="0" tIns="0" rIns="0" bIns="0" anchor="ctr">
            <a:spAutoFit/>
          </a:bodyPr>
          <a:lstStyle/>
          <a:p>
            <a:endParaRPr lang="en-US" sz="2000" b="1" dirty="0"/>
          </a:p>
        </p:txBody>
      </p:sp>
      <p:grpSp>
        <p:nvGrpSpPr>
          <p:cNvPr id="3" name="Group 162"/>
          <p:cNvGrpSpPr/>
          <p:nvPr/>
        </p:nvGrpSpPr>
        <p:grpSpPr>
          <a:xfrm>
            <a:off x="1966559" y="4783424"/>
            <a:ext cx="731520" cy="527446"/>
            <a:chOff x="2416972" y="4841927"/>
            <a:chExt cx="731520" cy="527446"/>
          </a:xfrm>
        </p:grpSpPr>
        <p:sp>
          <p:nvSpPr>
            <p:cNvPr id="161" name="Rectangle 160"/>
            <p:cNvSpPr/>
            <p:nvPr/>
          </p:nvSpPr>
          <p:spPr>
            <a:xfrm>
              <a:off x="2416972" y="4912173"/>
              <a:ext cx="731520" cy="457200"/>
            </a:xfrm>
            <a:prstGeom prst="rect">
              <a:avLst/>
            </a:prstGeom>
            <a:solidFill>
              <a:srgbClr val="F6A01A">
                <a:alpha val="1000"/>
              </a:srgbClr>
            </a:solidFill>
            <a:ln>
              <a:noFill/>
            </a:ln>
            <a:effectLst>
              <a:glow rad="228600">
                <a:srgbClr val="6D95ED">
                  <a:alpha val="8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sz="900" b="1" dirty="0" smtClean="0">
                  <a:solidFill>
                    <a:schemeClr val="tx1"/>
                  </a:solidFill>
                </a:rPr>
                <a:t>EX3300</a:t>
              </a:r>
              <a:endParaRPr lang="en-US" sz="900" b="1" dirty="0">
                <a:solidFill>
                  <a:schemeClr val="tx1"/>
                </a:solidFill>
              </a:endParaRPr>
            </a:p>
          </p:txBody>
        </p:sp>
        <p:pic>
          <p:nvPicPr>
            <p:cNvPr id="59" name="Picture 58" descr="EX3300_PoE_HeroL.png"/>
            <p:cNvPicPr>
              <a:picLocks noChangeAspect="1"/>
            </p:cNvPicPr>
            <p:nvPr/>
          </p:nvPicPr>
          <p:blipFill>
            <a:blip r:embed="rId3" cstate="print"/>
            <a:stretch>
              <a:fillRect/>
            </a:stretch>
          </p:blipFill>
          <p:spPr>
            <a:xfrm>
              <a:off x="2416972" y="4841927"/>
              <a:ext cx="731520" cy="414382"/>
            </a:xfrm>
            <a:prstGeom prst="rect">
              <a:avLst/>
            </a:prstGeom>
            <a:effectLst>
              <a:outerShdw blurRad="50800" dist="38100" dir="2700000" algn="tl" rotWithShape="0">
                <a:prstClr val="black">
                  <a:alpha val="40000"/>
                </a:prstClr>
              </a:outerShdw>
            </a:effectLst>
          </p:spPr>
        </p:pic>
      </p:grpSp>
      <p:grpSp>
        <p:nvGrpSpPr>
          <p:cNvPr id="4" name="Group 197"/>
          <p:cNvGrpSpPr/>
          <p:nvPr/>
        </p:nvGrpSpPr>
        <p:grpSpPr>
          <a:xfrm>
            <a:off x="4669944" y="1297581"/>
            <a:ext cx="3706392" cy="4304757"/>
            <a:chOff x="4778802" y="1362896"/>
            <a:chExt cx="3706392" cy="4304757"/>
          </a:xfrm>
        </p:grpSpPr>
        <p:sp>
          <p:nvSpPr>
            <p:cNvPr id="22" name="Line 18"/>
            <p:cNvSpPr>
              <a:spLocks noChangeShapeType="1"/>
            </p:cNvSpPr>
            <p:nvPr/>
          </p:nvSpPr>
          <p:spPr bwMode="auto">
            <a:xfrm>
              <a:off x="4778802" y="1362896"/>
              <a:ext cx="10912" cy="4145275"/>
            </a:xfrm>
            <a:prstGeom prst="line">
              <a:avLst/>
            </a:prstGeom>
            <a:noFill/>
            <a:ln w="3175">
              <a:solidFill>
                <a:srgbClr val="0067AC">
                  <a:alpha val="50196"/>
                </a:srgbClr>
              </a:solidFill>
              <a:round/>
              <a:headEnd/>
              <a:tailEnd/>
            </a:ln>
            <a:effectLst>
              <a:outerShdw blurRad="63500" sx="102000" sy="102000" algn="ctr" rotWithShape="0">
                <a:prstClr val="black">
                  <a:alpha val="40000"/>
                </a:prstClr>
              </a:outerShdw>
            </a:effectLst>
          </p:spPr>
          <p:txBody>
            <a:bodyPr wrap="square" lIns="0" tIns="0" rIns="0" bIns="0" anchor="ctr">
              <a:spAutoFit/>
            </a:bodyPr>
            <a:lstStyle/>
            <a:p>
              <a:endParaRPr lang="en-US" sz="2000" b="1" dirty="0"/>
            </a:p>
          </p:txBody>
        </p:sp>
        <p:sp>
          <p:nvSpPr>
            <p:cNvPr id="54" name="Right Arrow 53"/>
            <p:cNvSpPr/>
            <p:nvPr/>
          </p:nvSpPr>
          <p:spPr>
            <a:xfrm>
              <a:off x="4778821" y="5246735"/>
              <a:ext cx="3706373" cy="420918"/>
            </a:xfrm>
            <a:prstGeom prst="rightArrow">
              <a:avLst>
                <a:gd name="adj1" fmla="val 50000"/>
                <a:gd name="adj2" fmla="val 79082"/>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smtClean="0"/>
                <a:t>Modular</a:t>
              </a:r>
              <a:endParaRPr lang="en-US" sz="1200" b="1" dirty="0"/>
            </a:p>
          </p:txBody>
        </p:sp>
      </p:grpSp>
      <p:grpSp>
        <p:nvGrpSpPr>
          <p:cNvPr id="5" name="Group 196"/>
          <p:cNvGrpSpPr/>
          <p:nvPr/>
        </p:nvGrpSpPr>
        <p:grpSpPr>
          <a:xfrm>
            <a:off x="2849761" y="1328055"/>
            <a:ext cx="4998824" cy="4601451"/>
            <a:chOff x="3187227" y="1417447"/>
            <a:chExt cx="4998824" cy="4610033"/>
          </a:xfrm>
        </p:grpSpPr>
        <p:sp>
          <p:nvSpPr>
            <p:cNvPr id="21" name="Line 17"/>
            <p:cNvSpPr>
              <a:spLocks noChangeShapeType="1"/>
            </p:cNvSpPr>
            <p:nvPr/>
          </p:nvSpPr>
          <p:spPr bwMode="auto">
            <a:xfrm flipH="1">
              <a:off x="3187227" y="1417447"/>
              <a:ext cx="2295" cy="4506564"/>
            </a:xfrm>
            <a:prstGeom prst="line">
              <a:avLst/>
            </a:prstGeom>
            <a:noFill/>
            <a:ln w="3175">
              <a:solidFill>
                <a:srgbClr val="93220B">
                  <a:alpha val="50196"/>
                </a:srgbClr>
              </a:solidFill>
              <a:round/>
              <a:headEnd/>
              <a:tailEnd/>
            </a:ln>
            <a:effectLst>
              <a:outerShdw blurRad="63500" sx="102000" sy="102000" algn="ctr" rotWithShape="0">
                <a:prstClr val="black">
                  <a:alpha val="40000"/>
                </a:prstClr>
              </a:outerShdw>
            </a:effectLst>
          </p:spPr>
          <p:txBody>
            <a:bodyPr wrap="square" lIns="0" tIns="0" rIns="0" bIns="0" anchor="ctr">
              <a:spAutoFit/>
            </a:bodyPr>
            <a:lstStyle/>
            <a:p>
              <a:endParaRPr lang="en-US" sz="2000" b="1" dirty="0"/>
            </a:p>
          </p:txBody>
        </p:sp>
        <p:sp>
          <p:nvSpPr>
            <p:cNvPr id="47" name="Right Arrow 46"/>
            <p:cNvSpPr/>
            <p:nvPr/>
          </p:nvSpPr>
          <p:spPr>
            <a:xfrm>
              <a:off x="3189515" y="5606562"/>
              <a:ext cx="4996536" cy="420918"/>
            </a:xfrm>
            <a:prstGeom prst="rightArrow">
              <a:avLst>
                <a:gd name="adj1" fmla="val 50000"/>
                <a:gd name="adj2" fmla="val 76495"/>
              </a:avLst>
            </a:pr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smtClean="0"/>
                <a:t>Hardware Resiliency</a:t>
              </a:r>
              <a:endParaRPr lang="en-US" sz="1200" b="1" dirty="0"/>
            </a:p>
          </p:txBody>
        </p:sp>
      </p:grpSp>
      <p:sp>
        <p:nvSpPr>
          <p:cNvPr id="98" name="TextBox 97"/>
          <p:cNvSpPr txBox="1"/>
          <p:nvPr/>
        </p:nvSpPr>
        <p:spPr>
          <a:xfrm>
            <a:off x="440174" y="4339425"/>
            <a:ext cx="719108" cy="307777"/>
          </a:xfrm>
          <a:prstGeom prst="rect">
            <a:avLst/>
          </a:prstGeom>
          <a:noFill/>
        </p:spPr>
        <p:txBody>
          <a:bodyPr wrap="none" lIns="0" rtlCol="0">
            <a:spAutoFit/>
          </a:bodyPr>
          <a:lstStyle/>
          <a:p>
            <a:r>
              <a:rPr lang="en-US" sz="1400" b="1" dirty="0" smtClean="0">
                <a:solidFill>
                  <a:schemeClr val="accent1"/>
                </a:solidFill>
              </a:rPr>
              <a:t>Access</a:t>
            </a:r>
            <a:endParaRPr lang="en-US" sz="1400" b="1" dirty="0">
              <a:solidFill>
                <a:schemeClr val="accent1"/>
              </a:solidFill>
            </a:endParaRPr>
          </a:p>
        </p:txBody>
      </p:sp>
      <p:sp>
        <p:nvSpPr>
          <p:cNvPr id="101" name="TextBox 100"/>
          <p:cNvSpPr txBox="1"/>
          <p:nvPr/>
        </p:nvSpPr>
        <p:spPr>
          <a:xfrm>
            <a:off x="440174" y="1159989"/>
            <a:ext cx="501099" cy="307777"/>
          </a:xfrm>
          <a:prstGeom prst="rect">
            <a:avLst/>
          </a:prstGeom>
          <a:noFill/>
        </p:spPr>
        <p:txBody>
          <a:bodyPr wrap="none" lIns="0" rtlCol="0">
            <a:spAutoFit/>
          </a:bodyPr>
          <a:lstStyle/>
          <a:p>
            <a:r>
              <a:rPr lang="en-US" sz="1400" b="1" dirty="0" smtClean="0">
                <a:solidFill>
                  <a:schemeClr val="accent1"/>
                </a:solidFill>
              </a:rPr>
              <a:t>Core</a:t>
            </a:r>
            <a:endParaRPr lang="en-US" sz="1400" b="1" dirty="0">
              <a:solidFill>
                <a:schemeClr val="accent1"/>
              </a:solidFill>
            </a:endParaRPr>
          </a:p>
        </p:txBody>
      </p:sp>
      <p:grpSp>
        <p:nvGrpSpPr>
          <p:cNvPr id="7" name="Group 198"/>
          <p:cNvGrpSpPr/>
          <p:nvPr/>
        </p:nvGrpSpPr>
        <p:grpSpPr>
          <a:xfrm>
            <a:off x="6509673" y="1264923"/>
            <a:ext cx="2373075" cy="3934643"/>
            <a:chOff x="6389926" y="1362896"/>
            <a:chExt cx="2373075" cy="3934643"/>
          </a:xfrm>
        </p:grpSpPr>
        <p:sp>
          <p:nvSpPr>
            <p:cNvPr id="80" name="Line 18"/>
            <p:cNvSpPr>
              <a:spLocks noChangeShapeType="1"/>
            </p:cNvSpPr>
            <p:nvPr/>
          </p:nvSpPr>
          <p:spPr bwMode="auto">
            <a:xfrm>
              <a:off x="6389926" y="1362896"/>
              <a:ext cx="21760" cy="3764275"/>
            </a:xfrm>
            <a:prstGeom prst="line">
              <a:avLst/>
            </a:prstGeom>
            <a:noFill/>
            <a:ln w="3175">
              <a:solidFill>
                <a:srgbClr val="BFC16B">
                  <a:alpha val="50196"/>
                </a:srgbClr>
              </a:solidFill>
              <a:round/>
              <a:headEnd/>
              <a:tailEnd/>
            </a:ln>
            <a:effectLst>
              <a:outerShdw blurRad="63500" sx="102000" sy="102000" algn="ctr" rotWithShape="0">
                <a:prstClr val="black">
                  <a:alpha val="40000"/>
                </a:prstClr>
              </a:outerShdw>
            </a:effectLst>
          </p:spPr>
          <p:txBody>
            <a:bodyPr wrap="square" lIns="0" tIns="0" rIns="0" bIns="0" anchor="ctr">
              <a:spAutoFit/>
            </a:bodyPr>
            <a:lstStyle/>
            <a:p>
              <a:endParaRPr lang="en-US" sz="2000" b="1" dirty="0"/>
            </a:p>
          </p:txBody>
        </p:sp>
        <p:sp>
          <p:nvSpPr>
            <p:cNvPr id="92" name="Right Arrow 91"/>
            <p:cNvSpPr/>
            <p:nvPr/>
          </p:nvSpPr>
          <p:spPr>
            <a:xfrm>
              <a:off x="6411687" y="4876621"/>
              <a:ext cx="2351314" cy="420918"/>
            </a:xfrm>
            <a:prstGeom prst="rightArrow">
              <a:avLst>
                <a:gd name="adj1" fmla="val 50000"/>
                <a:gd name="adj2" fmla="val 79082"/>
              </a:avLst>
            </a:prstGeom>
            <a:solidFill>
              <a:schemeClr val="accent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b="1" dirty="0" smtClean="0"/>
                <a:t>Programmability</a:t>
              </a:r>
              <a:endParaRPr lang="en-US" sz="1200" b="1" dirty="0"/>
            </a:p>
          </p:txBody>
        </p:sp>
      </p:grpSp>
      <p:grpSp>
        <p:nvGrpSpPr>
          <p:cNvPr id="8" name="Group 158"/>
          <p:cNvGrpSpPr/>
          <p:nvPr/>
        </p:nvGrpSpPr>
        <p:grpSpPr>
          <a:xfrm>
            <a:off x="1131986" y="5136702"/>
            <a:ext cx="736059" cy="457200"/>
            <a:chOff x="1479640" y="4293048"/>
            <a:chExt cx="736059" cy="457200"/>
          </a:xfrm>
        </p:grpSpPr>
        <p:sp>
          <p:nvSpPr>
            <p:cNvPr id="157" name="Rectangle 156"/>
            <p:cNvSpPr/>
            <p:nvPr/>
          </p:nvSpPr>
          <p:spPr>
            <a:xfrm>
              <a:off x="1479640" y="4293048"/>
              <a:ext cx="731520" cy="457200"/>
            </a:xfrm>
            <a:prstGeom prst="rect">
              <a:avLst/>
            </a:prstGeom>
            <a:solidFill>
              <a:srgbClr val="F6A01A">
                <a:alpha val="1000"/>
              </a:srgbClr>
            </a:solidFill>
            <a:ln>
              <a:noFill/>
            </a:ln>
            <a:effectLst>
              <a:glow rad="228600">
                <a:srgbClr val="6D95ED">
                  <a:alpha val="8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sz="900" b="1" dirty="0" smtClean="0">
                  <a:solidFill>
                    <a:schemeClr val="tx1"/>
                  </a:solidFill>
                </a:rPr>
                <a:t>EX2200</a:t>
              </a:r>
              <a:endParaRPr lang="en-US" sz="900" b="1" dirty="0">
                <a:solidFill>
                  <a:schemeClr val="tx1"/>
                </a:solidFill>
              </a:endParaRPr>
            </a:p>
          </p:txBody>
        </p:sp>
        <p:pic>
          <p:nvPicPr>
            <p:cNvPr id="2078" name="Picture 30" descr="http://www.juniper.net/shared/img/products/ex-series/ex2200-24/ex2200-24-left-low.png"/>
            <p:cNvPicPr>
              <a:picLocks noChangeAspect="1" noChangeArrowheads="1"/>
            </p:cNvPicPr>
            <p:nvPr/>
          </p:nvPicPr>
          <p:blipFill>
            <a:blip r:embed="rId4" cstate="print"/>
            <a:srcRect/>
            <a:stretch>
              <a:fillRect/>
            </a:stretch>
          </p:blipFill>
          <p:spPr bwMode="auto">
            <a:xfrm>
              <a:off x="1484179" y="4310970"/>
              <a:ext cx="731520" cy="182880"/>
            </a:xfrm>
            <a:prstGeom prst="rect">
              <a:avLst/>
            </a:prstGeom>
            <a:noFill/>
          </p:spPr>
        </p:pic>
      </p:grpSp>
      <p:grpSp>
        <p:nvGrpSpPr>
          <p:cNvPr id="9" name="Group 154"/>
          <p:cNvGrpSpPr/>
          <p:nvPr/>
        </p:nvGrpSpPr>
        <p:grpSpPr>
          <a:xfrm>
            <a:off x="425089" y="5430628"/>
            <a:ext cx="731520" cy="457200"/>
            <a:chOff x="327115" y="4559748"/>
            <a:chExt cx="731520" cy="457200"/>
          </a:xfrm>
        </p:grpSpPr>
        <p:sp>
          <p:nvSpPr>
            <p:cNvPr id="141" name="Rectangle 140"/>
            <p:cNvSpPr/>
            <p:nvPr/>
          </p:nvSpPr>
          <p:spPr>
            <a:xfrm>
              <a:off x="327115" y="4559748"/>
              <a:ext cx="731520" cy="457200"/>
            </a:xfrm>
            <a:prstGeom prst="rect">
              <a:avLst/>
            </a:prstGeom>
            <a:solidFill>
              <a:srgbClr val="F6A01A">
                <a:alpha val="1000"/>
              </a:srgbClr>
            </a:solidFill>
            <a:ln>
              <a:noFill/>
            </a:ln>
            <a:effectLst>
              <a:glow rad="228600">
                <a:srgbClr val="6D95ED">
                  <a:alpha val="8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sz="900" b="1" dirty="0" smtClean="0">
                  <a:solidFill>
                    <a:schemeClr val="tx1"/>
                  </a:solidFill>
                </a:rPr>
                <a:t>EX2200-C</a:t>
              </a:r>
              <a:endParaRPr lang="en-US" sz="900" b="1" dirty="0">
                <a:solidFill>
                  <a:schemeClr val="tx1"/>
                </a:solidFill>
              </a:endParaRPr>
            </a:p>
          </p:txBody>
        </p:sp>
        <p:pic>
          <p:nvPicPr>
            <p:cNvPr id="2076" name="Picture 28" descr="http://www.juniper.net/shared/img/products/ex-series/ex2200-c/ex2200-c-left-low.png"/>
            <p:cNvPicPr>
              <a:picLocks noChangeAspect="1" noChangeArrowheads="1"/>
            </p:cNvPicPr>
            <p:nvPr/>
          </p:nvPicPr>
          <p:blipFill>
            <a:blip r:embed="rId5" cstate="print"/>
            <a:srcRect/>
            <a:stretch>
              <a:fillRect/>
            </a:stretch>
          </p:blipFill>
          <p:spPr bwMode="auto">
            <a:xfrm>
              <a:off x="418555" y="4590342"/>
              <a:ext cx="548640" cy="243596"/>
            </a:xfrm>
            <a:prstGeom prst="rect">
              <a:avLst/>
            </a:prstGeom>
            <a:noFill/>
          </p:spPr>
        </p:pic>
      </p:grpSp>
      <p:grpSp>
        <p:nvGrpSpPr>
          <p:cNvPr id="10" name="Group 170"/>
          <p:cNvGrpSpPr/>
          <p:nvPr/>
        </p:nvGrpSpPr>
        <p:grpSpPr>
          <a:xfrm>
            <a:off x="2961264" y="3694353"/>
            <a:ext cx="731520" cy="457200"/>
            <a:chOff x="2680209" y="3178632"/>
            <a:chExt cx="731520" cy="457200"/>
          </a:xfrm>
        </p:grpSpPr>
        <p:sp>
          <p:nvSpPr>
            <p:cNvPr id="169" name="Rectangle 168"/>
            <p:cNvSpPr/>
            <p:nvPr/>
          </p:nvSpPr>
          <p:spPr>
            <a:xfrm>
              <a:off x="2680209" y="3178632"/>
              <a:ext cx="731520" cy="457200"/>
            </a:xfrm>
            <a:prstGeom prst="rect">
              <a:avLst/>
            </a:prstGeom>
            <a:solidFill>
              <a:srgbClr val="F6A01A">
                <a:alpha val="1000"/>
              </a:srgbClr>
            </a:solidFill>
            <a:ln>
              <a:noFill/>
            </a:ln>
            <a:effectLst>
              <a:glow rad="228600">
                <a:srgbClr val="6D95ED">
                  <a:alpha val="8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sz="900" b="1" dirty="0" smtClean="0">
                  <a:solidFill>
                    <a:schemeClr val="tx1"/>
                  </a:solidFill>
                </a:rPr>
                <a:t>EX4500</a:t>
              </a:r>
              <a:endParaRPr lang="en-US" sz="900" b="1" dirty="0">
                <a:solidFill>
                  <a:schemeClr val="tx1"/>
                </a:solidFill>
              </a:endParaRPr>
            </a:p>
          </p:txBody>
        </p:sp>
        <p:pic>
          <p:nvPicPr>
            <p:cNvPr id="126" name="Picture 14" descr="http://www.juniper.net/shared/img/products/ex-series/ex4500/ex4500-left-low.png"/>
            <p:cNvPicPr>
              <a:picLocks noChangeAspect="1" noChangeArrowheads="1"/>
            </p:cNvPicPr>
            <p:nvPr/>
          </p:nvPicPr>
          <p:blipFill>
            <a:blip r:embed="rId6" cstate="print"/>
            <a:srcRect/>
            <a:stretch>
              <a:fillRect/>
            </a:stretch>
          </p:blipFill>
          <p:spPr bwMode="auto">
            <a:xfrm>
              <a:off x="2680209" y="3184353"/>
              <a:ext cx="731520" cy="272337"/>
            </a:xfrm>
            <a:prstGeom prst="rect">
              <a:avLst/>
            </a:prstGeom>
            <a:noFill/>
          </p:spPr>
        </p:pic>
      </p:grpSp>
      <p:grpSp>
        <p:nvGrpSpPr>
          <p:cNvPr id="11" name="Group 174"/>
          <p:cNvGrpSpPr/>
          <p:nvPr/>
        </p:nvGrpSpPr>
        <p:grpSpPr>
          <a:xfrm>
            <a:off x="3833420" y="3540583"/>
            <a:ext cx="731520" cy="457200"/>
            <a:chOff x="4649668" y="3211970"/>
            <a:chExt cx="731520" cy="457200"/>
          </a:xfrm>
        </p:grpSpPr>
        <p:sp>
          <p:nvSpPr>
            <p:cNvPr id="173" name="Rectangle 172"/>
            <p:cNvSpPr/>
            <p:nvPr/>
          </p:nvSpPr>
          <p:spPr>
            <a:xfrm>
              <a:off x="4649668" y="3211970"/>
              <a:ext cx="731520" cy="457200"/>
            </a:xfrm>
            <a:prstGeom prst="rect">
              <a:avLst/>
            </a:prstGeom>
            <a:solidFill>
              <a:srgbClr val="F6A01A">
                <a:alpha val="1000"/>
              </a:srgbClr>
            </a:solidFill>
            <a:ln>
              <a:noFill/>
            </a:ln>
            <a:effectLst>
              <a:glow rad="228600">
                <a:srgbClr val="6D95ED">
                  <a:alpha val="8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sz="900" b="1" dirty="0" smtClean="0">
                  <a:solidFill>
                    <a:schemeClr val="tx1"/>
                  </a:solidFill>
                </a:rPr>
                <a:t>EX4550</a:t>
              </a:r>
              <a:endParaRPr lang="en-US" sz="900" b="1" dirty="0">
                <a:solidFill>
                  <a:schemeClr val="tx1"/>
                </a:solidFill>
              </a:endParaRPr>
            </a:p>
          </p:txBody>
        </p:sp>
        <p:pic>
          <p:nvPicPr>
            <p:cNvPr id="136" name="Picture 26" descr="http://www.juniper.net/shared/img/products/ex-series/ex4550/ex4550-left-low.png"/>
            <p:cNvPicPr>
              <a:picLocks noChangeAspect="1" noChangeArrowheads="1"/>
            </p:cNvPicPr>
            <p:nvPr/>
          </p:nvPicPr>
          <p:blipFill>
            <a:blip r:embed="rId7" cstate="print"/>
            <a:srcRect/>
            <a:stretch>
              <a:fillRect/>
            </a:stretch>
          </p:blipFill>
          <p:spPr bwMode="auto">
            <a:xfrm>
              <a:off x="4649668" y="3256429"/>
              <a:ext cx="731520" cy="127284"/>
            </a:xfrm>
            <a:prstGeom prst="rect">
              <a:avLst/>
            </a:prstGeom>
            <a:noFill/>
          </p:spPr>
        </p:pic>
      </p:grpSp>
      <p:cxnSp>
        <p:nvCxnSpPr>
          <p:cNvPr id="177" name="Straight Arrow Connector 176"/>
          <p:cNvCxnSpPr/>
          <p:nvPr/>
        </p:nvCxnSpPr>
        <p:spPr>
          <a:xfrm rot="16200000" flipV="1">
            <a:off x="-2044434" y="3764103"/>
            <a:ext cx="4572000" cy="21622"/>
          </a:xfrm>
          <a:prstGeom prst="straightConnector1">
            <a:avLst/>
          </a:prstGeom>
          <a:ln w="57150">
            <a:solidFill>
              <a:schemeClr val="accent6"/>
            </a:solidFill>
            <a:headEnd type="none" w="med" len="med"/>
            <a:tailEnd type="triangl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78" name="TextBox 177"/>
          <p:cNvSpPr txBox="1"/>
          <p:nvPr/>
        </p:nvSpPr>
        <p:spPr>
          <a:xfrm rot="16200000">
            <a:off x="-310917" y="3449544"/>
            <a:ext cx="1077063" cy="246221"/>
          </a:xfrm>
          <a:prstGeom prst="rect">
            <a:avLst/>
          </a:prstGeom>
          <a:solidFill>
            <a:schemeClr val="bg1"/>
          </a:solidFill>
        </p:spPr>
        <p:txBody>
          <a:bodyPr wrap="square" rtlCol="0">
            <a:spAutoFit/>
          </a:bodyPr>
          <a:lstStyle/>
          <a:p>
            <a:pPr algn="ctr"/>
            <a:r>
              <a:rPr lang="en-US" sz="1000" dirty="0" smtClean="0"/>
              <a:t>Performance</a:t>
            </a:r>
            <a:endParaRPr lang="en-US" sz="1000" dirty="0"/>
          </a:p>
        </p:txBody>
      </p:sp>
      <p:grpSp>
        <p:nvGrpSpPr>
          <p:cNvPr id="12" name="Group 109"/>
          <p:cNvGrpSpPr/>
          <p:nvPr/>
        </p:nvGrpSpPr>
        <p:grpSpPr>
          <a:xfrm>
            <a:off x="272144" y="5924409"/>
            <a:ext cx="8626531" cy="247791"/>
            <a:chOff x="272143" y="6017624"/>
            <a:chExt cx="8626531" cy="247791"/>
          </a:xfrm>
        </p:grpSpPr>
        <p:cxnSp>
          <p:nvCxnSpPr>
            <p:cNvPr id="97" name="Straight Arrow Connector 96"/>
            <p:cNvCxnSpPr/>
            <p:nvPr/>
          </p:nvCxnSpPr>
          <p:spPr>
            <a:xfrm flipV="1">
              <a:off x="272143" y="6107035"/>
              <a:ext cx="8626531" cy="21622"/>
            </a:xfrm>
            <a:prstGeom prst="straightConnector1">
              <a:avLst/>
            </a:prstGeom>
            <a:ln w="57150">
              <a:solidFill>
                <a:schemeClr val="accent6"/>
              </a:solidFill>
              <a:headEnd type="none" w="med" len="med"/>
              <a:tailEnd type="triangle"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83" name="TextBox 82"/>
            <p:cNvSpPr txBox="1"/>
            <p:nvPr/>
          </p:nvSpPr>
          <p:spPr>
            <a:xfrm>
              <a:off x="4288965" y="6017624"/>
              <a:ext cx="750235" cy="247791"/>
            </a:xfrm>
            <a:prstGeom prst="rect">
              <a:avLst/>
            </a:prstGeom>
            <a:solidFill>
              <a:schemeClr val="bg1"/>
            </a:solidFill>
          </p:spPr>
          <p:txBody>
            <a:bodyPr wrap="square" rtlCol="0">
              <a:spAutoFit/>
            </a:bodyPr>
            <a:lstStyle/>
            <a:p>
              <a:pPr algn="ctr"/>
              <a:r>
                <a:rPr lang="en-US" sz="1000" dirty="0" smtClean="0"/>
                <a:t>Ports</a:t>
              </a:r>
              <a:endParaRPr lang="en-US" sz="1000" dirty="0"/>
            </a:p>
          </p:txBody>
        </p:sp>
      </p:grpSp>
      <p:sp>
        <p:nvSpPr>
          <p:cNvPr id="180" name="Rectangle 179"/>
          <p:cNvSpPr/>
          <p:nvPr/>
        </p:nvSpPr>
        <p:spPr>
          <a:xfrm>
            <a:off x="6624557" y="1215818"/>
            <a:ext cx="1396570" cy="1371971"/>
          </a:xfrm>
          <a:prstGeom prst="rect">
            <a:avLst/>
          </a:prstGeom>
          <a:solidFill>
            <a:srgbClr val="F6A01A">
              <a:alpha val="1000"/>
            </a:srgbClr>
          </a:solidFill>
          <a:ln>
            <a:noFill/>
          </a:ln>
          <a:effectLst>
            <a:glow rad="228600">
              <a:srgbClr val="6D95ED">
                <a:alpha val="8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sz="900" b="1" dirty="0" smtClean="0">
                <a:solidFill>
                  <a:schemeClr val="tx1"/>
                </a:solidFill>
              </a:rPr>
              <a:t>EX9200</a:t>
            </a:r>
            <a:endParaRPr lang="en-US" sz="900" b="1" dirty="0">
              <a:solidFill>
                <a:schemeClr val="tx1"/>
              </a:solidFill>
            </a:endParaRPr>
          </a:p>
        </p:txBody>
      </p:sp>
      <p:grpSp>
        <p:nvGrpSpPr>
          <p:cNvPr id="13" name="Group 193"/>
          <p:cNvGrpSpPr/>
          <p:nvPr/>
        </p:nvGrpSpPr>
        <p:grpSpPr>
          <a:xfrm>
            <a:off x="5214252" y="2660126"/>
            <a:ext cx="1206674" cy="1522696"/>
            <a:chOff x="5442857" y="1930764"/>
            <a:chExt cx="1206674" cy="1522696"/>
          </a:xfrm>
        </p:grpSpPr>
        <p:sp>
          <p:nvSpPr>
            <p:cNvPr id="187" name="Rectangle 186"/>
            <p:cNvSpPr/>
            <p:nvPr/>
          </p:nvSpPr>
          <p:spPr>
            <a:xfrm>
              <a:off x="5442857" y="1990420"/>
              <a:ext cx="1206674" cy="1463040"/>
            </a:xfrm>
            <a:prstGeom prst="rect">
              <a:avLst/>
            </a:prstGeom>
            <a:solidFill>
              <a:srgbClr val="F6A01A">
                <a:alpha val="1000"/>
              </a:srgbClr>
            </a:solidFill>
            <a:ln>
              <a:noFill/>
            </a:ln>
            <a:effectLst>
              <a:glow rad="228600">
                <a:srgbClr val="6D95ED">
                  <a:alpha val="8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sz="900" b="1" dirty="0" smtClean="0">
                  <a:solidFill>
                    <a:schemeClr val="tx1"/>
                  </a:solidFill>
                </a:rPr>
                <a:t>EX8200</a:t>
              </a:r>
              <a:endParaRPr lang="en-US" sz="900" b="1" dirty="0">
                <a:solidFill>
                  <a:schemeClr val="tx1"/>
                </a:solidFill>
              </a:endParaRPr>
            </a:p>
          </p:txBody>
        </p:sp>
        <p:grpSp>
          <p:nvGrpSpPr>
            <p:cNvPr id="14" name="Group 191"/>
            <p:cNvGrpSpPr/>
            <p:nvPr/>
          </p:nvGrpSpPr>
          <p:grpSpPr>
            <a:xfrm>
              <a:off x="5538921" y="1930764"/>
              <a:ext cx="1014546" cy="1257448"/>
              <a:chOff x="10565610" y="2257337"/>
              <a:chExt cx="1014546" cy="1257448"/>
            </a:xfrm>
          </p:grpSpPr>
          <p:pic>
            <p:nvPicPr>
              <p:cNvPr id="2066" name="Picture 18" descr="http://www.juniper.net/shared/img/products/ex-series/ex8216/ex8216-left-low.png"/>
              <p:cNvPicPr>
                <a:picLocks noChangeAspect="1" noChangeArrowheads="1"/>
              </p:cNvPicPr>
              <p:nvPr/>
            </p:nvPicPr>
            <p:blipFill>
              <a:blip r:embed="rId8" cstate="print"/>
              <a:srcRect/>
              <a:stretch>
                <a:fillRect/>
              </a:stretch>
            </p:blipFill>
            <p:spPr bwMode="auto">
              <a:xfrm>
                <a:off x="10848636" y="2257337"/>
                <a:ext cx="731520" cy="1235676"/>
              </a:xfrm>
              <a:prstGeom prst="rect">
                <a:avLst/>
              </a:prstGeom>
              <a:noFill/>
            </p:spPr>
          </p:pic>
          <p:pic>
            <p:nvPicPr>
              <p:cNvPr id="2064" name="Picture 16" descr="http://www.juniper.net/shared/img/products/ex-series/ex8208/ex8208-left-low.png"/>
              <p:cNvPicPr>
                <a:picLocks noChangeAspect="1" noChangeArrowheads="1"/>
              </p:cNvPicPr>
              <p:nvPr/>
            </p:nvPicPr>
            <p:blipFill>
              <a:blip r:embed="rId9" cstate="print"/>
              <a:srcRect/>
              <a:stretch>
                <a:fillRect/>
              </a:stretch>
            </p:blipFill>
            <p:spPr bwMode="auto">
              <a:xfrm>
                <a:off x="10565610" y="2595790"/>
                <a:ext cx="731520" cy="918995"/>
              </a:xfrm>
              <a:prstGeom prst="rect">
                <a:avLst/>
              </a:prstGeom>
              <a:noFill/>
            </p:spPr>
          </p:pic>
        </p:grpSp>
      </p:grpSp>
      <p:sp>
        <p:nvSpPr>
          <p:cNvPr id="196" name="Line 18"/>
          <p:cNvSpPr>
            <a:spLocks noChangeShapeType="1"/>
          </p:cNvSpPr>
          <p:nvPr/>
        </p:nvSpPr>
        <p:spPr bwMode="auto">
          <a:xfrm rot="5400000" flipH="1">
            <a:off x="4674324" y="256907"/>
            <a:ext cx="13076" cy="8033664"/>
          </a:xfrm>
          <a:prstGeom prst="line">
            <a:avLst/>
          </a:prstGeom>
          <a:noFill/>
          <a:ln w="3175">
            <a:solidFill>
              <a:srgbClr val="5C852D">
                <a:alpha val="50196"/>
              </a:srgbClr>
            </a:solidFill>
            <a:round/>
            <a:headEnd/>
            <a:tailEnd/>
          </a:ln>
          <a:effectLst>
            <a:outerShdw blurRad="63500" sx="102000" sy="102000" algn="ctr" rotWithShape="0">
              <a:prstClr val="black">
                <a:alpha val="40000"/>
              </a:prstClr>
            </a:outerShdw>
          </a:effectLst>
        </p:spPr>
        <p:txBody>
          <a:bodyPr wrap="square" lIns="0" tIns="0" rIns="0" bIns="0" anchor="ctr">
            <a:spAutoFit/>
          </a:bodyPr>
          <a:lstStyle/>
          <a:p>
            <a:endParaRPr lang="en-US" sz="2000" b="1" dirty="0"/>
          </a:p>
        </p:txBody>
      </p:sp>
      <p:sp>
        <p:nvSpPr>
          <p:cNvPr id="49" name="Up Arrow 48"/>
          <p:cNvSpPr/>
          <p:nvPr/>
        </p:nvSpPr>
        <p:spPr bwMode="auto">
          <a:xfrm>
            <a:off x="8556296" y="1733853"/>
            <a:ext cx="533274" cy="2539107"/>
          </a:xfrm>
          <a:prstGeom prst="upArrow">
            <a:avLst>
              <a:gd name="adj1" fmla="val 50000"/>
              <a:gd name="adj2" fmla="val 62963"/>
            </a:avLst>
          </a:prstGeom>
          <a:solidFill>
            <a:schemeClr val="bg2"/>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bIns="91440" rtlCol="0" anchor="ctr"/>
          <a:lstStyle/>
          <a:p>
            <a:r>
              <a:rPr lang="en-US" sz="1200" b="1" dirty="0" smtClean="0">
                <a:solidFill>
                  <a:schemeClr val="lt1"/>
                </a:solidFill>
                <a:latin typeface="+mn-lt"/>
              </a:rPr>
              <a:t>10GbE</a:t>
            </a:r>
            <a:endParaRPr lang="en-US" sz="1200" b="1" dirty="0">
              <a:solidFill>
                <a:schemeClr val="lt1"/>
              </a:solidFill>
              <a:latin typeface="+mn-lt"/>
            </a:endParaRPr>
          </a:p>
        </p:txBody>
      </p:sp>
      <p:grpSp>
        <p:nvGrpSpPr>
          <p:cNvPr id="15" name="Group 206"/>
          <p:cNvGrpSpPr/>
          <p:nvPr/>
        </p:nvGrpSpPr>
        <p:grpSpPr>
          <a:xfrm>
            <a:off x="664029" y="936170"/>
            <a:ext cx="7964929" cy="1682114"/>
            <a:chOff x="664028" y="1034143"/>
            <a:chExt cx="7964929" cy="1682114"/>
          </a:xfrm>
        </p:grpSpPr>
        <p:sp>
          <p:nvSpPr>
            <p:cNvPr id="202" name="Line 18"/>
            <p:cNvSpPr>
              <a:spLocks noChangeShapeType="1"/>
            </p:cNvSpPr>
            <p:nvPr/>
          </p:nvSpPr>
          <p:spPr bwMode="auto">
            <a:xfrm rot="5400000" flipH="1">
              <a:off x="4423965" y="-1049394"/>
              <a:ext cx="2146" cy="7522019"/>
            </a:xfrm>
            <a:prstGeom prst="line">
              <a:avLst/>
            </a:prstGeom>
            <a:noFill/>
            <a:ln w="3175">
              <a:solidFill>
                <a:srgbClr val="5C852D">
                  <a:alpha val="50196"/>
                </a:srgbClr>
              </a:solidFill>
              <a:round/>
              <a:headEnd/>
              <a:tailEnd/>
            </a:ln>
            <a:effectLst>
              <a:outerShdw blurRad="63500" sx="102000" sy="102000" algn="ctr" rotWithShape="0">
                <a:prstClr val="black">
                  <a:alpha val="40000"/>
                </a:prstClr>
              </a:outerShdw>
            </a:effectLst>
          </p:spPr>
          <p:txBody>
            <a:bodyPr wrap="square" lIns="0" tIns="0" rIns="0" bIns="0" anchor="ctr">
              <a:spAutoFit/>
            </a:bodyPr>
            <a:lstStyle/>
            <a:p>
              <a:endParaRPr lang="en-US" sz="2000" b="1" dirty="0"/>
            </a:p>
          </p:txBody>
        </p:sp>
        <p:sp>
          <p:nvSpPr>
            <p:cNvPr id="203" name="Up Arrow 202"/>
            <p:cNvSpPr/>
            <p:nvPr/>
          </p:nvSpPr>
          <p:spPr bwMode="auto">
            <a:xfrm>
              <a:off x="8095683" y="1034143"/>
              <a:ext cx="533274" cy="1682114"/>
            </a:xfrm>
            <a:prstGeom prst="upArrow">
              <a:avLst>
                <a:gd name="adj1" fmla="val 50000"/>
                <a:gd name="adj2" fmla="val 62963"/>
              </a:avLst>
            </a:prstGeom>
            <a:solidFill>
              <a:schemeClr val="tx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vert270" bIns="91440" rtlCol="0" anchor="ctr"/>
            <a:lstStyle/>
            <a:p>
              <a:r>
                <a:rPr lang="en-US" sz="1200" b="1" dirty="0" smtClean="0">
                  <a:solidFill>
                    <a:schemeClr val="lt1"/>
                  </a:solidFill>
                  <a:latin typeface="+mn-lt"/>
                </a:rPr>
                <a:t>40 / 100 GbE</a:t>
              </a:r>
              <a:endParaRPr lang="en-US" sz="1200" b="1" dirty="0">
                <a:solidFill>
                  <a:schemeClr val="lt1"/>
                </a:solidFill>
                <a:latin typeface="+mn-lt"/>
              </a:endParaRPr>
            </a:p>
          </p:txBody>
        </p:sp>
      </p:grpSp>
      <p:grpSp>
        <p:nvGrpSpPr>
          <p:cNvPr id="16" name="Group 205"/>
          <p:cNvGrpSpPr/>
          <p:nvPr/>
        </p:nvGrpSpPr>
        <p:grpSpPr>
          <a:xfrm>
            <a:off x="4751616" y="4359286"/>
            <a:ext cx="1727604" cy="905348"/>
            <a:chOff x="4849590" y="4348400"/>
            <a:chExt cx="1727604" cy="905348"/>
          </a:xfrm>
        </p:grpSpPr>
        <p:sp>
          <p:nvSpPr>
            <p:cNvPr id="107" name="Text Box 86"/>
            <p:cNvSpPr txBox="1">
              <a:spLocks noChangeArrowheads="1"/>
            </p:cNvSpPr>
            <p:nvPr/>
          </p:nvSpPr>
          <p:spPr bwMode="auto">
            <a:xfrm>
              <a:off x="5225134" y="4624779"/>
              <a:ext cx="1352060" cy="230832"/>
            </a:xfrm>
            <a:prstGeom prst="rect">
              <a:avLst/>
            </a:prstGeom>
            <a:noFill/>
            <a:ln w="9525" algn="ctr">
              <a:noFill/>
              <a:miter lim="800000"/>
              <a:headEnd/>
              <a:tailEnd/>
            </a:ln>
            <a:effectLst/>
          </p:spPr>
          <p:txBody>
            <a:bodyPr>
              <a:spAutoFit/>
            </a:bodyPr>
            <a:lstStyle/>
            <a:p>
              <a:pPr algn="ctr">
                <a:spcBef>
                  <a:spcPct val="50000"/>
                </a:spcBef>
              </a:pPr>
              <a:r>
                <a:rPr lang="en-US" sz="900" b="1" dirty="0" smtClean="0"/>
                <a:t>EX6200</a:t>
              </a:r>
              <a:endParaRPr lang="en-US" sz="900" b="1" dirty="0"/>
            </a:p>
          </p:txBody>
        </p:sp>
        <p:pic>
          <p:nvPicPr>
            <p:cNvPr id="2060" name="Picture 12" descr="http://www.juniper.net/shared/img/products/ex-series/ex6210/ex6210-left-low.png"/>
            <p:cNvPicPr>
              <a:picLocks noChangeAspect="1" noChangeArrowheads="1"/>
            </p:cNvPicPr>
            <p:nvPr/>
          </p:nvPicPr>
          <p:blipFill>
            <a:blip r:embed="rId10" cstate="print"/>
            <a:srcRect/>
            <a:stretch>
              <a:fillRect/>
            </a:stretch>
          </p:blipFill>
          <p:spPr bwMode="auto">
            <a:xfrm>
              <a:off x="4849590" y="4348400"/>
              <a:ext cx="731520" cy="905348"/>
            </a:xfrm>
            <a:prstGeom prst="rect">
              <a:avLst/>
            </a:prstGeom>
            <a:noFill/>
          </p:spPr>
        </p:pic>
      </p:grpSp>
      <p:sp>
        <p:nvSpPr>
          <p:cNvPr id="205" name="Rectangle 204"/>
          <p:cNvSpPr/>
          <p:nvPr/>
        </p:nvSpPr>
        <p:spPr bwMode="auto">
          <a:xfrm>
            <a:off x="3047998" y="4622753"/>
            <a:ext cx="315690" cy="307777"/>
          </a:xfrm>
          <a:prstGeom prst="rect">
            <a:avLst/>
          </a:prstGeom>
          <a:solidFill>
            <a:schemeClr val="bg1"/>
          </a:solidFill>
          <a:ln w="28575">
            <a:noFill/>
            <a:round/>
            <a:headEnd/>
            <a:tailEnd/>
          </a:ln>
          <a:effectLst/>
        </p:spPr>
        <p:txBody>
          <a:bodyPr wrap="square" lIns="0" tIns="0" rIns="0" bIns="0" rtlCol="0" anchor="ctr">
            <a:spAutoFit/>
          </a:bodyPr>
          <a:lstStyle/>
          <a:p>
            <a:pPr algn="ctr"/>
            <a:endParaRPr lang="en-US" sz="2000" b="1" dirty="0"/>
          </a:p>
        </p:txBody>
      </p:sp>
      <p:grpSp>
        <p:nvGrpSpPr>
          <p:cNvPr id="17" name="Group 166"/>
          <p:cNvGrpSpPr/>
          <p:nvPr/>
        </p:nvGrpSpPr>
        <p:grpSpPr>
          <a:xfrm>
            <a:off x="2961264" y="4516215"/>
            <a:ext cx="731520" cy="457200"/>
            <a:chOff x="3626461" y="4902657"/>
            <a:chExt cx="731520" cy="457200"/>
          </a:xfrm>
        </p:grpSpPr>
        <p:sp>
          <p:nvSpPr>
            <p:cNvPr id="165" name="Rectangle 164"/>
            <p:cNvSpPr/>
            <p:nvPr/>
          </p:nvSpPr>
          <p:spPr>
            <a:xfrm>
              <a:off x="3626461" y="4902657"/>
              <a:ext cx="731520" cy="457200"/>
            </a:xfrm>
            <a:prstGeom prst="rect">
              <a:avLst/>
            </a:prstGeom>
            <a:solidFill>
              <a:srgbClr val="F6A01A">
                <a:alpha val="1000"/>
              </a:srgbClr>
            </a:solidFill>
            <a:ln>
              <a:noFill/>
            </a:ln>
            <a:effectLst>
              <a:glow rad="228600">
                <a:srgbClr val="6D95ED">
                  <a:alpha val="8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sz="900" b="1" dirty="0" smtClean="0">
                  <a:solidFill>
                    <a:schemeClr val="tx1"/>
                  </a:solidFill>
                </a:rPr>
                <a:t>EX4200</a:t>
              </a:r>
              <a:endParaRPr lang="en-US" sz="900" b="1" dirty="0">
                <a:solidFill>
                  <a:schemeClr val="tx1"/>
                </a:solidFill>
              </a:endParaRPr>
            </a:p>
          </p:txBody>
        </p:sp>
        <p:pic>
          <p:nvPicPr>
            <p:cNvPr id="65" name="Picture 44" descr="EX3200-48C_48PoE"/>
            <p:cNvPicPr>
              <a:picLocks noChangeAspect="1" noChangeArrowheads="1"/>
            </p:cNvPicPr>
            <p:nvPr/>
          </p:nvPicPr>
          <p:blipFill>
            <a:blip r:embed="rId11" cstate="email"/>
            <a:srcRect/>
            <a:stretch>
              <a:fillRect/>
            </a:stretch>
          </p:blipFill>
          <p:spPr bwMode="auto">
            <a:xfrm>
              <a:off x="3626461" y="4907407"/>
              <a:ext cx="731520" cy="261858"/>
            </a:xfrm>
            <a:prstGeom prst="rect">
              <a:avLst/>
            </a:prstGeom>
            <a:noFill/>
            <a:ln w="9525">
              <a:noFill/>
              <a:miter lim="800000"/>
              <a:headEnd/>
              <a:tailEnd/>
            </a:ln>
          </p:spPr>
        </p:pic>
      </p:grpSp>
      <p:grpSp>
        <p:nvGrpSpPr>
          <p:cNvPr id="18" name="Group 74"/>
          <p:cNvGrpSpPr/>
          <p:nvPr/>
        </p:nvGrpSpPr>
        <p:grpSpPr>
          <a:xfrm>
            <a:off x="793332" y="6445490"/>
            <a:ext cx="1803790" cy="246221"/>
            <a:chOff x="-1869110" y="935072"/>
            <a:chExt cx="1803790" cy="246221"/>
          </a:xfrm>
        </p:grpSpPr>
        <p:sp>
          <p:nvSpPr>
            <p:cNvPr id="78" name="TextBox 77"/>
            <p:cNvSpPr txBox="1"/>
            <p:nvPr/>
          </p:nvSpPr>
          <p:spPr>
            <a:xfrm>
              <a:off x="-1644570" y="935072"/>
              <a:ext cx="1579250" cy="246221"/>
            </a:xfrm>
            <a:prstGeom prst="rect">
              <a:avLst/>
            </a:prstGeom>
            <a:noFill/>
            <a:ln w="3175">
              <a:noFill/>
            </a:ln>
          </p:spPr>
          <p:txBody>
            <a:bodyPr wrap="square" rtlCol="0">
              <a:spAutoFit/>
            </a:bodyPr>
            <a:lstStyle/>
            <a:p>
              <a:r>
                <a:rPr lang="en-US" sz="1000" b="1" dirty="0" smtClean="0"/>
                <a:t>Virtual Chassis</a:t>
              </a:r>
              <a:endParaRPr lang="en-US" sz="1000" b="1" dirty="0"/>
            </a:p>
          </p:txBody>
        </p:sp>
        <p:sp>
          <p:nvSpPr>
            <p:cNvPr id="209" name="Rectangle 208"/>
            <p:cNvSpPr>
              <a:spLocks/>
            </p:cNvSpPr>
            <p:nvPr/>
          </p:nvSpPr>
          <p:spPr>
            <a:xfrm flipV="1">
              <a:off x="-1869110" y="1035322"/>
              <a:ext cx="182880" cy="45720"/>
            </a:xfrm>
            <a:prstGeom prst="rect">
              <a:avLst/>
            </a:prstGeom>
            <a:solidFill>
              <a:srgbClr val="F6A01A">
                <a:alpha val="1000"/>
              </a:srgbClr>
            </a:solidFill>
            <a:ln>
              <a:noFill/>
            </a:ln>
            <a:effectLst>
              <a:glow rad="228600">
                <a:srgbClr val="6D95ED">
                  <a:alpha val="8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sz="900" b="1" dirty="0">
                <a:solidFill>
                  <a:schemeClr val="tx1"/>
                </a:solidFill>
              </a:endParaRPr>
            </a:p>
          </p:txBody>
        </p:sp>
      </p:grpSp>
      <p:grpSp>
        <p:nvGrpSpPr>
          <p:cNvPr id="19" name="Group 70"/>
          <p:cNvGrpSpPr/>
          <p:nvPr/>
        </p:nvGrpSpPr>
        <p:grpSpPr>
          <a:xfrm>
            <a:off x="2961264" y="2839817"/>
            <a:ext cx="731520" cy="457200"/>
            <a:chOff x="2961264" y="2937791"/>
            <a:chExt cx="731520" cy="457200"/>
          </a:xfrm>
        </p:grpSpPr>
        <p:sp>
          <p:nvSpPr>
            <p:cNvPr id="64" name="Rectangle 63"/>
            <p:cNvSpPr/>
            <p:nvPr/>
          </p:nvSpPr>
          <p:spPr>
            <a:xfrm>
              <a:off x="2961264" y="2937791"/>
              <a:ext cx="731520" cy="457200"/>
            </a:xfrm>
            <a:prstGeom prst="rect">
              <a:avLst/>
            </a:prstGeom>
            <a:solidFill>
              <a:srgbClr val="F6A01A">
                <a:alpha val="1000"/>
              </a:srgbClr>
            </a:solidFill>
            <a:ln>
              <a:noFill/>
            </a:ln>
            <a:effectLst>
              <a:glow rad="228600">
                <a:schemeClr val="accent2">
                  <a:alpha val="8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sz="900" b="1" dirty="0" smtClean="0">
                  <a:solidFill>
                    <a:schemeClr val="tx1"/>
                  </a:solidFill>
                </a:rPr>
                <a:t>QFX3500</a:t>
              </a:r>
              <a:endParaRPr lang="en-US" sz="900" b="1" dirty="0">
                <a:solidFill>
                  <a:schemeClr val="tx1"/>
                </a:solidFill>
              </a:endParaRPr>
            </a:p>
          </p:txBody>
        </p:sp>
        <p:pic>
          <p:nvPicPr>
            <p:cNvPr id="5122" name="Picture 2" descr="http://www.juniper.net/shared/img/products/qfx-series/qfx3500/qfx3500-left-low.png"/>
            <p:cNvPicPr>
              <a:picLocks noChangeAspect="1" noChangeArrowheads="1"/>
            </p:cNvPicPr>
            <p:nvPr/>
          </p:nvPicPr>
          <p:blipFill>
            <a:blip r:embed="rId12" cstate="print"/>
            <a:srcRect/>
            <a:stretch>
              <a:fillRect/>
            </a:stretch>
          </p:blipFill>
          <p:spPr bwMode="auto">
            <a:xfrm>
              <a:off x="2961264" y="2998561"/>
              <a:ext cx="731520" cy="152156"/>
            </a:xfrm>
            <a:prstGeom prst="rect">
              <a:avLst/>
            </a:prstGeom>
            <a:noFill/>
          </p:spPr>
        </p:pic>
      </p:grpSp>
      <p:grpSp>
        <p:nvGrpSpPr>
          <p:cNvPr id="20" name="Group 69"/>
          <p:cNvGrpSpPr/>
          <p:nvPr/>
        </p:nvGrpSpPr>
        <p:grpSpPr>
          <a:xfrm>
            <a:off x="3833420" y="2409364"/>
            <a:ext cx="731520" cy="457200"/>
            <a:chOff x="3833420" y="2807138"/>
            <a:chExt cx="731520" cy="457200"/>
          </a:xfrm>
        </p:grpSpPr>
        <p:sp>
          <p:nvSpPr>
            <p:cNvPr id="67" name="Rectangle 66"/>
            <p:cNvSpPr/>
            <p:nvPr/>
          </p:nvSpPr>
          <p:spPr>
            <a:xfrm>
              <a:off x="3833420" y="2807138"/>
              <a:ext cx="731520" cy="457200"/>
            </a:xfrm>
            <a:prstGeom prst="rect">
              <a:avLst/>
            </a:prstGeom>
            <a:solidFill>
              <a:srgbClr val="F6A01A">
                <a:alpha val="1000"/>
              </a:srgbClr>
            </a:solidFill>
            <a:ln>
              <a:noFill/>
            </a:ln>
            <a:effectLst>
              <a:glow rad="228600">
                <a:schemeClr val="accent2">
                  <a:alpha val="8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en-US" sz="900" b="1" dirty="0" smtClean="0">
                  <a:solidFill>
                    <a:schemeClr val="tx1"/>
                  </a:solidFill>
                </a:rPr>
                <a:t>QFX3600</a:t>
              </a:r>
              <a:endParaRPr lang="en-US" sz="900" b="1" dirty="0">
                <a:solidFill>
                  <a:schemeClr val="tx1"/>
                </a:solidFill>
              </a:endParaRPr>
            </a:p>
          </p:txBody>
        </p:sp>
        <p:pic>
          <p:nvPicPr>
            <p:cNvPr id="5124" name="Picture 4" descr="http://www.juniper.net/shared/img/products/qfx-series/qfx3600/qfx3600-left-low.png"/>
            <p:cNvPicPr>
              <a:picLocks noChangeAspect="1" noChangeArrowheads="1"/>
            </p:cNvPicPr>
            <p:nvPr/>
          </p:nvPicPr>
          <p:blipFill>
            <a:blip r:embed="rId13" cstate="print"/>
            <a:srcRect/>
            <a:stretch>
              <a:fillRect/>
            </a:stretch>
          </p:blipFill>
          <p:spPr bwMode="auto">
            <a:xfrm>
              <a:off x="3833420" y="2852804"/>
              <a:ext cx="731520" cy="141915"/>
            </a:xfrm>
            <a:prstGeom prst="rect">
              <a:avLst/>
            </a:prstGeom>
            <a:noFill/>
          </p:spPr>
        </p:pic>
      </p:grpSp>
      <p:grpSp>
        <p:nvGrpSpPr>
          <p:cNvPr id="23" name="Group 75"/>
          <p:cNvGrpSpPr/>
          <p:nvPr/>
        </p:nvGrpSpPr>
        <p:grpSpPr>
          <a:xfrm>
            <a:off x="2284697" y="6445490"/>
            <a:ext cx="1803790" cy="246221"/>
            <a:chOff x="-1869110" y="1392280"/>
            <a:chExt cx="1803790" cy="246221"/>
          </a:xfrm>
        </p:grpSpPr>
        <p:sp>
          <p:nvSpPr>
            <p:cNvPr id="73" name="TextBox 72"/>
            <p:cNvSpPr txBox="1"/>
            <p:nvPr/>
          </p:nvSpPr>
          <p:spPr>
            <a:xfrm>
              <a:off x="-1644570" y="1392280"/>
              <a:ext cx="1579250" cy="246221"/>
            </a:xfrm>
            <a:prstGeom prst="rect">
              <a:avLst/>
            </a:prstGeom>
            <a:noFill/>
            <a:ln w="3175">
              <a:noFill/>
            </a:ln>
          </p:spPr>
          <p:txBody>
            <a:bodyPr wrap="square" rtlCol="0">
              <a:spAutoFit/>
            </a:bodyPr>
            <a:lstStyle/>
            <a:p>
              <a:r>
                <a:rPr lang="en-US" sz="1000" b="1" dirty="0" err="1" smtClean="0"/>
                <a:t>QFabric</a:t>
              </a:r>
              <a:endParaRPr lang="en-US" sz="1000" b="1" dirty="0"/>
            </a:p>
          </p:txBody>
        </p:sp>
        <p:sp>
          <p:nvSpPr>
            <p:cNvPr id="74" name="Rectangle 73"/>
            <p:cNvSpPr>
              <a:spLocks/>
            </p:cNvSpPr>
            <p:nvPr/>
          </p:nvSpPr>
          <p:spPr>
            <a:xfrm flipV="1">
              <a:off x="-1869110" y="1492530"/>
              <a:ext cx="182880" cy="45720"/>
            </a:xfrm>
            <a:prstGeom prst="rect">
              <a:avLst/>
            </a:prstGeom>
            <a:solidFill>
              <a:srgbClr val="F6A01A">
                <a:alpha val="1000"/>
              </a:srgbClr>
            </a:solidFill>
            <a:ln>
              <a:noFill/>
            </a:ln>
            <a:effectLst>
              <a:glow rad="228600">
                <a:schemeClr val="accent2">
                  <a:alpha val="8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sz="900" b="1" dirty="0">
                <a:solidFill>
                  <a:schemeClr val="tx1"/>
                </a:solidFill>
              </a:endParaRPr>
            </a:p>
          </p:txBody>
        </p:sp>
      </p:grpSp>
      <p:grpSp>
        <p:nvGrpSpPr>
          <p:cNvPr id="24" name="Group 69"/>
          <p:cNvGrpSpPr>
            <a:grpSpLocks noChangeAspect="1"/>
          </p:cNvGrpSpPr>
          <p:nvPr/>
        </p:nvGrpSpPr>
        <p:grpSpPr>
          <a:xfrm>
            <a:off x="6574974" y="1186552"/>
            <a:ext cx="1554480" cy="1205111"/>
            <a:chOff x="3718541" y="-1846590"/>
            <a:chExt cx="8664656" cy="6717277"/>
          </a:xfrm>
        </p:grpSpPr>
        <p:pic>
          <p:nvPicPr>
            <p:cNvPr id="71" name="Picture 3"/>
            <p:cNvPicPr>
              <a:picLocks noChangeAspect="1" noChangeArrowheads="1"/>
            </p:cNvPicPr>
            <p:nvPr/>
          </p:nvPicPr>
          <p:blipFill>
            <a:blip r:embed="rId14" cstate="print">
              <a:clrChange>
                <a:clrFrom>
                  <a:srgbClr val="FFFFFF"/>
                </a:clrFrom>
                <a:clrTo>
                  <a:srgbClr val="FFFFFF">
                    <a:alpha val="0"/>
                  </a:srgbClr>
                </a:clrTo>
              </a:clrChange>
            </a:blip>
            <a:srcRect/>
            <a:stretch>
              <a:fillRect/>
            </a:stretch>
          </p:blipFill>
          <p:spPr bwMode="auto">
            <a:xfrm>
              <a:off x="7363522" y="-1846590"/>
              <a:ext cx="5019675" cy="6400800"/>
            </a:xfrm>
            <a:prstGeom prst="rect">
              <a:avLst/>
            </a:prstGeom>
            <a:noFill/>
            <a:ln w="9525">
              <a:noFill/>
              <a:miter lim="800000"/>
              <a:headEnd/>
              <a:tailEnd/>
            </a:ln>
            <a:effectLst/>
          </p:spPr>
        </p:pic>
        <p:pic>
          <p:nvPicPr>
            <p:cNvPr id="72" name="Picture 2"/>
            <p:cNvPicPr>
              <a:picLocks noChangeAspect="1" noChangeArrowheads="1"/>
            </p:cNvPicPr>
            <p:nvPr/>
          </p:nvPicPr>
          <p:blipFill>
            <a:blip r:embed="rId15" cstate="print">
              <a:clrChange>
                <a:clrFrom>
                  <a:srgbClr val="FFFFFF"/>
                </a:clrFrom>
                <a:clrTo>
                  <a:srgbClr val="FFFFFF">
                    <a:alpha val="0"/>
                  </a:srgbClr>
                </a:clrTo>
              </a:clrChange>
            </a:blip>
            <a:srcRect/>
            <a:stretch>
              <a:fillRect/>
            </a:stretch>
          </p:blipFill>
          <p:spPr bwMode="auto">
            <a:xfrm>
              <a:off x="5285674" y="1296015"/>
              <a:ext cx="4646350" cy="3097567"/>
            </a:xfrm>
            <a:prstGeom prst="rect">
              <a:avLst/>
            </a:prstGeom>
            <a:noFill/>
            <a:ln w="9525">
              <a:noFill/>
              <a:miter lim="800000"/>
              <a:headEnd/>
              <a:tailEnd/>
            </a:ln>
            <a:effectLst/>
          </p:spPr>
        </p:pic>
        <p:pic>
          <p:nvPicPr>
            <p:cNvPr id="75" name="Picture 1"/>
            <p:cNvPicPr>
              <a:picLocks noChangeAspect="1" noChangeArrowheads="1"/>
            </p:cNvPicPr>
            <p:nvPr/>
          </p:nvPicPr>
          <p:blipFill>
            <a:blip r:embed="rId16" cstate="print">
              <a:clrChange>
                <a:clrFrom>
                  <a:srgbClr val="FFFFFF"/>
                </a:clrFrom>
                <a:clrTo>
                  <a:srgbClr val="FFFFFF">
                    <a:alpha val="0"/>
                  </a:srgbClr>
                </a:clrTo>
              </a:clrChange>
            </a:blip>
            <a:srcRect/>
            <a:stretch>
              <a:fillRect/>
            </a:stretch>
          </p:blipFill>
          <p:spPr bwMode="auto">
            <a:xfrm>
              <a:off x="3718541" y="2394583"/>
              <a:ext cx="3714154" cy="2476104"/>
            </a:xfrm>
            <a:prstGeom prst="rect">
              <a:avLst/>
            </a:prstGeom>
            <a:noFill/>
            <a:ln w="9525">
              <a:noFill/>
              <a:miter lim="800000"/>
              <a:headEnd/>
              <a:tailEnd/>
            </a:ln>
            <a:effectLst/>
          </p:spPr>
        </p:pic>
      </p:grpSp>
    </p:spTree>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3505200"/>
            <a:ext cx="8229600" cy="877824"/>
          </a:xfrm>
        </p:spPr>
        <p:txBody>
          <a:bodyPr/>
          <a:lstStyle/>
          <a:p>
            <a:r>
              <a:rPr lang="en-US" dirty="0" err="1" smtClean="0"/>
              <a:t>Junos</a:t>
            </a:r>
            <a:r>
              <a:rPr lang="en-US" dirty="0" smtClean="0"/>
              <a:t> DDOS Secure</a:t>
            </a:r>
            <a:br>
              <a:rPr lang="en-US" dirty="0" smtClean="0"/>
            </a:br>
            <a:r>
              <a:rPr lang="en-US" dirty="0" smtClean="0"/>
              <a:t/>
            </a:r>
            <a:br>
              <a:rPr lang="en-US" dirty="0" smtClean="0"/>
            </a:br>
            <a:endParaRPr lang="en-US" b="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smtClean="0"/>
              <a:t>JUNOS DD</a:t>
            </a:r>
            <a:r>
              <a:rPr lang="en-GB" cap="none" smtClean="0"/>
              <a:t>o</a:t>
            </a:r>
            <a:r>
              <a:rPr lang="en-GB" smtClean="0"/>
              <a:t>S SECURE</a:t>
            </a:r>
            <a:endParaRPr lang="en-US" sz="1800" b="0" cap="none" dirty="0">
              <a:solidFill>
                <a:schemeClr val="accent3"/>
              </a:solidFill>
            </a:endParaRPr>
          </a:p>
        </p:txBody>
      </p:sp>
      <p:sp>
        <p:nvSpPr>
          <p:cNvPr id="6" name="Text Placeholder 5"/>
          <p:cNvSpPr>
            <a:spLocks noGrp="1"/>
          </p:cNvSpPr>
          <p:nvPr>
            <p:ph sz="quarter" idx="10"/>
          </p:nvPr>
        </p:nvSpPr>
        <p:spPr>
          <a:xfrm>
            <a:off x="359424" y="1528998"/>
            <a:ext cx="3374376" cy="4528903"/>
          </a:xfrm>
        </p:spPr>
        <p:txBody>
          <a:bodyPr/>
          <a:lstStyle/>
          <a:p>
            <a:pPr marL="463550" indent="-231775">
              <a:spcBef>
                <a:spcPts val="0"/>
              </a:spcBef>
              <a:spcAft>
                <a:spcPts val="1200"/>
              </a:spcAft>
              <a:buClr>
                <a:srgbClr val="FF9539"/>
              </a:buClr>
              <a:buSzPct val="100000"/>
              <a:buFont typeface="Wingdings" pitchFamily="2" charset="2"/>
              <a:buChar char="§"/>
            </a:pPr>
            <a:r>
              <a:rPr lang="ru-RU" sz="1800" dirty="0" smtClean="0">
                <a:solidFill>
                  <a:srgbClr val="333333"/>
                </a:solidFill>
              </a:rPr>
              <a:t>Пакеты проходят проверку </a:t>
            </a:r>
            <a:r>
              <a:rPr lang="en-US" sz="1800" dirty="0" smtClean="0">
                <a:solidFill>
                  <a:srgbClr val="333333"/>
                </a:solidFill>
              </a:rPr>
              <a:t>RFC </a:t>
            </a:r>
            <a:r>
              <a:rPr lang="ru-RU" sz="1800" dirty="0" smtClean="0">
                <a:solidFill>
                  <a:srgbClr val="333333"/>
                </a:solidFill>
              </a:rPr>
              <a:t>фильтры</a:t>
            </a:r>
            <a:endParaRPr lang="en-GB" sz="1800" dirty="0">
              <a:solidFill>
                <a:srgbClr val="333333"/>
              </a:solidFill>
            </a:endParaRPr>
          </a:p>
          <a:p>
            <a:pPr marL="463550" indent="-231775">
              <a:spcBef>
                <a:spcPts val="0"/>
              </a:spcBef>
              <a:spcAft>
                <a:spcPts val="1200"/>
              </a:spcAft>
              <a:buClr>
                <a:srgbClr val="FF9539"/>
              </a:buClr>
              <a:buSzPct val="100000"/>
              <a:buFont typeface="Wingdings" pitchFamily="2" charset="2"/>
              <a:buChar char="§"/>
            </a:pPr>
            <a:r>
              <a:rPr lang="ru-RU" sz="1800" dirty="0" smtClean="0">
                <a:solidFill>
                  <a:srgbClr val="333333"/>
                </a:solidFill>
              </a:rPr>
              <a:t>Деформированные пакеты и пакет пришедшие вне очереди - отбрасываются</a:t>
            </a:r>
            <a:endParaRPr lang="en-GB" sz="1800" dirty="0">
              <a:solidFill>
                <a:srgbClr val="333333"/>
              </a:solidFill>
            </a:endParaRPr>
          </a:p>
          <a:p>
            <a:pPr marL="463550" indent="-231775">
              <a:spcBef>
                <a:spcPts val="0"/>
              </a:spcBef>
              <a:spcAft>
                <a:spcPts val="1200"/>
              </a:spcAft>
              <a:buClr>
                <a:srgbClr val="FF9539"/>
              </a:buClr>
              <a:buSzPct val="100000"/>
              <a:buFont typeface="Wingdings" pitchFamily="2" charset="2"/>
              <a:buChar char="§"/>
            </a:pPr>
            <a:r>
              <a:rPr lang="ru-RU" sz="1800" dirty="0" smtClean="0">
                <a:solidFill>
                  <a:srgbClr val="333333"/>
                </a:solidFill>
              </a:rPr>
              <a:t>Каждому адресу назначается значение </a:t>
            </a:r>
            <a:r>
              <a:rPr lang="en-GB" sz="1800" dirty="0" smtClean="0">
                <a:solidFill>
                  <a:srgbClr val="333333"/>
                </a:solidFill>
              </a:rPr>
              <a:t>CHARM </a:t>
            </a:r>
            <a:endParaRPr lang="en-GB" sz="1800" dirty="0">
              <a:solidFill>
                <a:srgbClr val="333333"/>
              </a:solidFill>
            </a:endParaRPr>
          </a:p>
          <a:p>
            <a:pPr marL="463550" indent="-231775">
              <a:spcBef>
                <a:spcPts val="0"/>
              </a:spcBef>
              <a:spcAft>
                <a:spcPts val="1200"/>
              </a:spcAft>
              <a:buClr>
                <a:srgbClr val="FF9539"/>
              </a:buClr>
              <a:buSzPct val="100000"/>
              <a:buFont typeface="Wingdings" pitchFamily="2" charset="2"/>
              <a:buChar char="§"/>
            </a:pPr>
            <a:r>
              <a:rPr lang="ru-RU" sz="1800" dirty="0" smtClean="0">
                <a:solidFill>
                  <a:srgbClr val="333333"/>
                </a:solidFill>
              </a:rPr>
              <a:t>Значения назначаются на основе статистики поведения </a:t>
            </a:r>
            <a:r>
              <a:rPr lang="en-US" sz="1800" dirty="0" smtClean="0">
                <a:solidFill>
                  <a:srgbClr val="333333"/>
                </a:solidFill>
              </a:rPr>
              <a:t>IP </a:t>
            </a:r>
            <a:r>
              <a:rPr lang="ru-RU" sz="1800" dirty="0" smtClean="0">
                <a:solidFill>
                  <a:srgbClr val="333333"/>
                </a:solidFill>
              </a:rPr>
              <a:t>адреса</a:t>
            </a:r>
            <a:endParaRPr lang="en-GB" sz="1800" dirty="0">
              <a:solidFill>
                <a:srgbClr val="333333"/>
              </a:solidFill>
            </a:endParaRPr>
          </a:p>
          <a:p>
            <a:endParaRPr lang="en-US" dirty="0"/>
          </a:p>
        </p:txBody>
      </p:sp>
      <p:grpSp>
        <p:nvGrpSpPr>
          <p:cNvPr id="2" name="Group 14"/>
          <p:cNvGrpSpPr/>
          <p:nvPr/>
        </p:nvGrpSpPr>
        <p:grpSpPr>
          <a:xfrm>
            <a:off x="3779018" y="1543987"/>
            <a:ext cx="4907783" cy="1472180"/>
            <a:chOff x="5177928" y="1989138"/>
            <a:chExt cx="5250360" cy="731520"/>
          </a:xfrm>
          <a:solidFill>
            <a:schemeClr val="tx1"/>
          </a:solidFill>
        </p:grpSpPr>
        <p:sp>
          <p:nvSpPr>
            <p:cNvPr id="16" name="Rectangle 15"/>
            <p:cNvSpPr/>
            <p:nvPr/>
          </p:nvSpPr>
          <p:spPr>
            <a:xfrm>
              <a:off x="5177928" y="1989138"/>
              <a:ext cx="2580277" cy="7315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spcAft>
                  <a:spcPts val="600"/>
                </a:spcAft>
              </a:pPr>
              <a:r>
                <a:rPr lang="en-US" dirty="0" smtClean="0">
                  <a:solidFill>
                    <a:srgbClr val="FFFFFF"/>
                  </a:solidFill>
                </a:rPr>
                <a:t>Mechanistic </a:t>
              </a:r>
              <a:br>
                <a:rPr lang="en-US" dirty="0" smtClean="0">
                  <a:solidFill>
                    <a:srgbClr val="FFFFFF"/>
                  </a:solidFill>
                </a:rPr>
              </a:br>
              <a:r>
                <a:rPr lang="en-US" dirty="0" smtClean="0">
                  <a:solidFill>
                    <a:srgbClr val="FFFFFF"/>
                  </a:solidFill>
                </a:rPr>
                <a:t>Traffic</a:t>
              </a:r>
              <a:endParaRPr lang="en-US" dirty="0">
                <a:solidFill>
                  <a:srgbClr val="FFFFFF"/>
                </a:solidFill>
              </a:endParaRPr>
            </a:p>
          </p:txBody>
        </p:sp>
        <p:sp>
          <p:nvSpPr>
            <p:cNvPr id="20" name="Rectangle 19"/>
            <p:cNvSpPr/>
            <p:nvPr/>
          </p:nvSpPr>
          <p:spPr>
            <a:xfrm>
              <a:off x="7848011" y="1989138"/>
              <a:ext cx="2580277" cy="7315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spcAft>
                  <a:spcPts val="600"/>
                </a:spcAft>
              </a:pPr>
              <a:r>
                <a:rPr lang="en-US" dirty="0" smtClean="0">
                  <a:solidFill>
                    <a:srgbClr val="FFFFFF"/>
                  </a:solidFill>
                </a:rPr>
                <a:t>Low </a:t>
              </a:r>
              <a:br>
                <a:rPr lang="en-US" dirty="0" smtClean="0">
                  <a:solidFill>
                    <a:srgbClr val="FFFFFF"/>
                  </a:solidFill>
                </a:rPr>
              </a:br>
              <a:r>
                <a:rPr lang="en-US" dirty="0" smtClean="0">
                  <a:solidFill>
                    <a:srgbClr val="FFFFFF"/>
                  </a:solidFill>
                </a:rPr>
                <a:t>CHARM Value</a:t>
              </a:r>
              <a:endParaRPr lang="en-US" dirty="0">
                <a:solidFill>
                  <a:srgbClr val="FFFFFF"/>
                </a:solidFill>
              </a:endParaRPr>
            </a:p>
          </p:txBody>
        </p:sp>
      </p:grpSp>
      <p:grpSp>
        <p:nvGrpSpPr>
          <p:cNvPr id="4" name="Group 20"/>
          <p:cNvGrpSpPr/>
          <p:nvPr/>
        </p:nvGrpSpPr>
        <p:grpSpPr>
          <a:xfrm>
            <a:off x="3779018" y="3095229"/>
            <a:ext cx="4907783" cy="1472180"/>
            <a:chOff x="5177928" y="3071818"/>
            <a:chExt cx="5250360" cy="731520"/>
          </a:xfrm>
          <a:solidFill>
            <a:schemeClr val="accent1"/>
          </a:solidFill>
        </p:grpSpPr>
        <p:sp>
          <p:nvSpPr>
            <p:cNvPr id="22" name="Rectangle 21"/>
            <p:cNvSpPr/>
            <p:nvPr/>
          </p:nvSpPr>
          <p:spPr>
            <a:xfrm>
              <a:off x="5177928" y="3071818"/>
              <a:ext cx="2580277" cy="731520"/>
            </a:xfrm>
            <a:prstGeom prst="rect">
              <a:avLst/>
            </a:prstGeom>
            <a:solidFill>
              <a:srgbClr val="80A1B6"/>
            </a:solidFill>
            <a:ln w="25400" cap="flat" cmpd="sng" algn="ctr">
              <a:noFill/>
              <a:prstDash val="solid"/>
            </a:ln>
            <a:effectLst/>
          </p:spPr>
          <p:txBody>
            <a:bodyPr lIns="0" tIns="0" rIns="0" bIns="0" rtlCol="0" anchor="ctr" anchorCtr="0"/>
            <a:lstStyle/>
            <a:p>
              <a:pPr algn="ctr" fontAlgn="auto">
                <a:spcBef>
                  <a:spcPts val="0"/>
                </a:spcBef>
                <a:spcAft>
                  <a:spcPts val="600"/>
                </a:spcAft>
              </a:pPr>
              <a:r>
                <a:rPr lang="en-US" kern="0" dirty="0">
                  <a:solidFill>
                    <a:srgbClr val="FFFFFF"/>
                  </a:solidFill>
                  <a:latin typeface="Arial"/>
                </a:rPr>
                <a:t>First Time </a:t>
              </a:r>
              <a:br>
                <a:rPr lang="en-US" kern="0" dirty="0">
                  <a:solidFill>
                    <a:srgbClr val="FFFFFF"/>
                  </a:solidFill>
                  <a:latin typeface="Arial"/>
                </a:rPr>
              </a:br>
              <a:r>
                <a:rPr lang="en-US" kern="0" dirty="0">
                  <a:solidFill>
                    <a:srgbClr val="FFFFFF"/>
                  </a:solidFill>
                  <a:latin typeface="Arial"/>
                </a:rPr>
                <a:t>Traffic</a:t>
              </a:r>
            </a:p>
          </p:txBody>
        </p:sp>
        <p:sp>
          <p:nvSpPr>
            <p:cNvPr id="23" name="Rectangle 22"/>
            <p:cNvSpPr/>
            <p:nvPr/>
          </p:nvSpPr>
          <p:spPr>
            <a:xfrm>
              <a:off x="7848011" y="3071818"/>
              <a:ext cx="2580277" cy="731520"/>
            </a:xfrm>
            <a:prstGeom prst="rect">
              <a:avLst/>
            </a:prstGeom>
            <a:solidFill>
              <a:srgbClr val="80A1B6"/>
            </a:solidFill>
            <a:ln w="25400" cap="flat" cmpd="sng" algn="ctr">
              <a:noFill/>
              <a:prstDash val="solid"/>
            </a:ln>
            <a:effectLst/>
          </p:spPr>
          <p:txBody>
            <a:bodyPr lIns="0" tIns="0" rIns="0" bIns="0" rtlCol="0" anchor="ctr" anchorCtr="0"/>
            <a:lstStyle/>
            <a:p>
              <a:pPr algn="ctr" fontAlgn="auto">
                <a:spcBef>
                  <a:spcPts val="0"/>
                </a:spcBef>
                <a:spcAft>
                  <a:spcPts val="600"/>
                </a:spcAft>
              </a:pPr>
              <a:r>
                <a:rPr lang="en-US" kern="0" dirty="0">
                  <a:solidFill>
                    <a:srgbClr val="FFFFFF"/>
                  </a:solidFill>
                  <a:latin typeface="Arial"/>
                </a:rPr>
                <a:t>Medium </a:t>
              </a:r>
              <a:br>
                <a:rPr lang="en-US" kern="0" dirty="0">
                  <a:solidFill>
                    <a:srgbClr val="FFFFFF"/>
                  </a:solidFill>
                  <a:latin typeface="Arial"/>
                </a:rPr>
              </a:br>
              <a:r>
                <a:rPr lang="en-US" kern="0" dirty="0">
                  <a:solidFill>
                    <a:srgbClr val="FFFFFF"/>
                  </a:solidFill>
                  <a:latin typeface="Arial"/>
                </a:rPr>
                <a:t>CHARM Value</a:t>
              </a:r>
            </a:p>
          </p:txBody>
        </p:sp>
      </p:grpSp>
      <p:grpSp>
        <p:nvGrpSpPr>
          <p:cNvPr id="5" name="Group 23"/>
          <p:cNvGrpSpPr/>
          <p:nvPr/>
        </p:nvGrpSpPr>
        <p:grpSpPr>
          <a:xfrm>
            <a:off x="3779018" y="4646474"/>
            <a:ext cx="4907783" cy="1472180"/>
            <a:chOff x="5177928" y="4154497"/>
            <a:chExt cx="5250360" cy="731520"/>
          </a:xfrm>
          <a:solidFill>
            <a:schemeClr val="accent2"/>
          </a:solidFill>
        </p:grpSpPr>
        <p:sp>
          <p:nvSpPr>
            <p:cNvPr id="28" name="Rectangle 27"/>
            <p:cNvSpPr/>
            <p:nvPr/>
          </p:nvSpPr>
          <p:spPr>
            <a:xfrm>
              <a:off x="5177928" y="4154497"/>
              <a:ext cx="2580277" cy="731520"/>
            </a:xfrm>
            <a:prstGeom prst="rect">
              <a:avLst/>
            </a:prstGeom>
            <a:solidFill>
              <a:srgbClr val="2F5376"/>
            </a:solidFill>
            <a:ln w="25400" cap="flat" cmpd="sng" algn="ctr">
              <a:noFill/>
              <a:prstDash val="solid"/>
            </a:ln>
            <a:effectLst/>
          </p:spPr>
          <p:txBody>
            <a:bodyPr lIns="0" tIns="0" rIns="0" bIns="0" rtlCol="0" anchor="ctr" anchorCtr="0"/>
            <a:lstStyle/>
            <a:p>
              <a:pPr algn="ctr" fontAlgn="auto">
                <a:spcBef>
                  <a:spcPts val="0"/>
                </a:spcBef>
                <a:spcAft>
                  <a:spcPts val="600"/>
                </a:spcAft>
              </a:pPr>
              <a:r>
                <a:rPr lang="en-US" kern="0" dirty="0">
                  <a:solidFill>
                    <a:srgbClr val="FFFFFF"/>
                  </a:solidFill>
                  <a:latin typeface="Arial"/>
                </a:rPr>
                <a:t>Humanistic, </a:t>
              </a:r>
              <a:br>
                <a:rPr lang="en-US" kern="0" dirty="0">
                  <a:solidFill>
                    <a:srgbClr val="FFFFFF"/>
                  </a:solidFill>
                  <a:latin typeface="Arial"/>
                </a:rPr>
              </a:br>
              <a:r>
                <a:rPr lang="en-US" kern="0" dirty="0">
                  <a:solidFill>
                    <a:srgbClr val="FFFFFF"/>
                  </a:solidFill>
                  <a:latin typeface="Arial"/>
                </a:rPr>
                <a:t>Trusted Traffic</a:t>
              </a:r>
            </a:p>
          </p:txBody>
        </p:sp>
        <p:sp>
          <p:nvSpPr>
            <p:cNvPr id="29" name="Rectangle 28"/>
            <p:cNvSpPr/>
            <p:nvPr/>
          </p:nvSpPr>
          <p:spPr>
            <a:xfrm>
              <a:off x="7848011" y="4154497"/>
              <a:ext cx="2580277" cy="731520"/>
            </a:xfrm>
            <a:prstGeom prst="rect">
              <a:avLst/>
            </a:prstGeom>
            <a:solidFill>
              <a:srgbClr val="2F5376"/>
            </a:solidFill>
            <a:ln w="25400" cap="flat" cmpd="sng" algn="ctr">
              <a:noFill/>
              <a:prstDash val="solid"/>
            </a:ln>
            <a:effectLst/>
          </p:spPr>
          <p:txBody>
            <a:bodyPr lIns="0" tIns="0" rIns="0" bIns="0" rtlCol="0" anchor="ctr" anchorCtr="0"/>
            <a:lstStyle/>
            <a:p>
              <a:pPr algn="ctr" fontAlgn="auto">
                <a:spcBef>
                  <a:spcPts val="0"/>
                </a:spcBef>
                <a:spcAft>
                  <a:spcPts val="600"/>
                </a:spcAft>
              </a:pPr>
              <a:r>
                <a:rPr lang="en-US" kern="0" dirty="0">
                  <a:solidFill>
                    <a:srgbClr val="FFFFFF"/>
                  </a:solidFill>
                  <a:latin typeface="Arial"/>
                </a:rPr>
                <a:t>High </a:t>
              </a:r>
              <a:br>
                <a:rPr lang="en-US" kern="0" dirty="0">
                  <a:solidFill>
                    <a:srgbClr val="FFFFFF"/>
                  </a:solidFill>
                  <a:latin typeface="Arial"/>
                </a:rPr>
              </a:br>
              <a:r>
                <a:rPr lang="en-US" kern="0" dirty="0">
                  <a:solidFill>
                    <a:srgbClr val="FFFFFF"/>
                  </a:solidFill>
                  <a:latin typeface="Arial"/>
                </a:rPr>
                <a:t>CHARM Value</a:t>
              </a:r>
            </a:p>
          </p:txBody>
        </p:sp>
      </p:grpSp>
    </p:spTree>
    <p:extLst>
      <p:ext uri="{BB962C8B-B14F-4D97-AF65-F5344CB8AC3E}">
        <p14:creationId xmlns:p14="http://schemas.microsoft.com/office/powerpoint/2010/main" xmlns="" val="39138643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ru-RU" dirty="0" smtClean="0"/>
              <a:t>Эвристическое предотвращение атаки</a:t>
            </a:r>
            <a:endParaRPr lang="en-US" dirty="0"/>
          </a:p>
        </p:txBody>
      </p:sp>
      <p:sp>
        <p:nvSpPr>
          <p:cNvPr id="98" name="Rectangle 97"/>
          <p:cNvSpPr/>
          <p:nvPr/>
        </p:nvSpPr>
        <p:spPr>
          <a:xfrm>
            <a:off x="458788" y="1554163"/>
            <a:ext cx="8228012" cy="4494369"/>
          </a:xfrm>
          <a:prstGeom prst="rect">
            <a:avLst/>
          </a:prstGeom>
          <a:gradFill>
            <a:gsLst>
              <a:gs pos="0">
                <a:srgbClr val="1D3645">
                  <a:alpha val="15000"/>
                </a:srgbClr>
              </a:gs>
              <a:gs pos="65000">
                <a:srgbClr val="1D3645">
                  <a:tint val="23500"/>
                  <a:satMod val="160000"/>
                  <a:alpha val="0"/>
                </a:srgbClr>
              </a:gs>
            </a:gsLst>
            <a:lin ang="5400000" scaled="0"/>
          </a:gradFill>
          <a:ln w="25400" cap="flat" cmpd="sng" algn="ctr">
            <a:noFill/>
            <a:prstDash val="solid"/>
          </a:ln>
          <a:effectLst/>
        </p:spPr>
        <p:txBody>
          <a:bodyPr lIns="109723" tIns="1417320" rIns="109723" bIns="0" rtlCol="0" anchor="t" anchorCtr="0"/>
          <a:lstStyle/>
          <a:p>
            <a:pPr marL="205732" marR="0" lvl="0" indent="-205732" defTabSz="987503" eaLnBrk="1" fontAlgn="auto" latinLnBrk="0" hangingPunct="1">
              <a:lnSpc>
                <a:spcPct val="100000"/>
              </a:lnSpc>
              <a:spcBef>
                <a:spcPts val="0"/>
              </a:spcBef>
              <a:spcAft>
                <a:spcPts val="360"/>
              </a:spcAft>
              <a:buClr>
                <a:srgbClr val="FF9539"/>
              </a:buClr>
              <a:buSzTx/>
              <a:buFont typeface="Wingdings" pitchFamily="2" charset="2"/>
              <a:buChar char="§"/>
              <a:tabLst/>
              <a:defRPr/>
            </a:pPr>
            <a:endParaRPr kumimoji="0" lang="en-US" sz="1400" b="0" i="0" u="none" strike="noStrike" kern="0" cap="none" spc="0" normalizeH="0" baseline="0" noProof="0" dirty="0" smtClean="0">
              <a:ln>
                <a:noFill/>
              </a:ln>
              <a:solidFill>
                <a:srgbClr val="FFFFFF"/>
              </a:solidFill>
              <a:effectLst/>
              <a:uLnTx/>
              <a:uFillTx/>
              <a:latin typeface="Arial"/>
              <a:ea typeface="+mn-ea"/>
              <a:cs typeface="+mn-cs"/>
            </a:endParaRPr>
          </a:p>
        </p:txBody>
      </p:sp>
      <p:grpSp>
        <p:nvGrpSpPr>
          <p:cNvPr id="2" name="Group 98"/>
          <p:cNvGrpSpPr/>
          <p:nvPr/>
        </p:nvGrpSpPr>
        <p:grpSpPr>
          <a:xfrm>
            <a:off x="982914" y="3662891"/>
            <a:ext cx="1611670" cy="1067397"/>
            <a:chOff x="1943061" y="3344582"/>
            <a:chExt cx="1611670" cy="1067397"/>
          </a:xfrm>
        </p:grpSpPr>
        <p:sp>
          <p:nvSpPr>
            <p:cNvPr id="106" name="Rectangle 105"/>
            <p:cNvSpPr/>
            <p:nvPr/>
          </p:nvSpPr>
          <p:spPr>
            <a:xfrm>
              <a:off x="1943061" y="3344582"/>
              <a:ext cx="1611670" cy="1067397"/>
            </a:xfrm>
            <a:prstGeom prst="rect">
              <a:avLst/>
            </a:prstGeom>
            <a:solidFill>
              <a:srgbClr val="2F5376"/>
            </a:solidFill>
            <a:ln w="25400" cap="flat" cmpd="sng" algn="ctr">
              <a:noFill/>
              <a:prstDash val="solid"/>
            </a:ln>
            <a:effectLst/>
          </p:spPr>
          <p:txBody>
            <a:bodyPr lIns="0" tIns="0" rIns="0" bIns="45720" rtlCol="0" anchor="b" anchorCtr="0"/>
            <a:lstStyle/>
            <a:p>
              <a:pPr marL="0" marR="0" lvl="0" indent="0" algn="ctr" defTabSz="914400" eaLnBrk="1" fontAlgn="auto" latinLnBrk="0" hangingPunct="1">
                <a:lnSpc>
                  <a:spcPct val="100000"/>
                </a:lnSpc>
                <a:spcBef>
                  <a:spcPts val="0"/>
                </a:spcBef>
                <a:spcAft>
                  <a:spcPts val="600"/>
                </a:spcAft>
                <a:buClrTx/>
                <a:buSzTx/>
                <a:buFontTx/>
                <a:buNone/>
                <a:tabLst/>
                <a:defRPr/>
              </a:pPr>
              <a:r>
                <a:rPr kumimoji="0" lang="en-US" sz="1200" b="0" i="0" u="none" strike="noStrike" kern="0" cap="none" spc="0" normalizeH="0" baseline="0" noProof="0" dirty="0" err="1" smtClean="0">
                  <a:ln>
                    <a:noFill/>
                  </a:ln>
                  <a:solidFill>
                    <a:srgbClr val="FFFFFF"/>
                  </a:solidFill>
                  <a:effectLst/>
                  <a:uLnTx/>
                  <a:uFillTx/>
                  <a:latin typeface="Arial"/>
                  <a:ea typeface="+mn-ea"/>
                  <a:cs typeface="+mn-cs"/>
                </a:rPr>
                <a:t>Junos</a:t>
              </a:r>
              <a:r>
                <a:rPr kumimoji="0" lang="en-US" sz="1200" b="0" i="0" u="none" strike="noStrike" kern="0" cap="none" spc="0" normalizeH="0" baseline="0" noProof="0" dirty="0" smtClean="0">
                  <a:ln>
                    <a:noFill/>
                  </a:ln>
                  <a:solidFill>
                    <a:srgbClr val="FFFFFF"/>
                  </a:solidFill>
                  <a:effectLst/>
                  <a:uLnTx/>
                  <a:uFillTx/>
                  <a:latin typeface="Arial"/>
                  <a:ea typeface="+mn-ea"/>
                  <a:cs typeface="+mn-cs"/>
                </a:rPr>
                <a:t> </a:t>
              </a:r>
              <a:r>
                <a:rPr kumimoji="0" lang="en-US" sz="1200" b="0" i="0" u="none" strike="noStrike" kern="0" cap="none" spc="0" normalizeH="0" baseline="0" noProof="0" dirty="0" err="1" smtClean="0">
                  <a:ln>
                    <a:noFill/>
                  </a:ln>
                  <a:solidFill>
                    <a:srgbClr val="FFFFFF"/>
                  </a:solidFill>
                  <a:effectLst/>
                  <a:uLnTx/>
                  <a:uFillTx/>
                  <a:latin typeface="Arial"/>
                  <a:ea typeface="+mn-ea"/>
                  <a:cs typeface="+mn-cs"/>
                </a:rPr>
                <a:t>DDoS</a:t>
              </a:r>
              <a:r>
                <a:rPr kumimoji="0" lang="en-US" sz="1200" b="0" i="0" u="none" strike="noStrike" kern="0" cap="none" spc="0" normalizeH="0" baseline="0" noProof="0" dirty="0" smtClean="0">
                  <a:ln>
                    <a:noFill/>
                  </a:ln>
                  <a:solidFill>
                    <a:srgbClr val="FFFFFF"/>
                  </a:solidFill>
                  <a:effectLst/>
                  <a:uLnTx/>
                  <a:uFillTx/>
                  <a:latin typeface="Arial"/>
                  <a:ea typeface="+mn-ea"/>
                  <a:cs typeface="+mn-cs"/>
                </a:rPr>
                <a:t> Secure </a:t>
              </a:r>
              <a:r>
                <a:rPr kumimoji="0" lang="en-US" sz="1200" b="0" i="0" u="none" strike="noStrike" kern="0" cap="none" spc="0" normalizeH="0" baseline="0" noProof="0" dirty="0" err="1" smtClean="0">
                  <a:ln>
                    <a:noFill/>
                  </a:ln>
                  <a:solidFill>
                    <a:srgbClr val="FFFFFF"/>
                  </a:solidFill>
                  <a:effectLst/>
                  <a:uLnTx/>
                  <a:uFillTx/>
                  <a:latin typeface="Arial"/>
                  <a:ea typeface="+mn-ea"/>
                  <a:cs typeface="+mn-cs"/>
                </a:rPr>
                <a:t>Heurisitc</a:t>
              </a:r>
              <a:r>
                <a:rPr kumimoji="0" lang="en-US" sz="1200" b="0" i="0" u="none" strike="noStrike" kern="0" cap="none" spc="0" normalizeH="0" baseline="0" noProof="0" dirty="0" smtClean="0">
                  <a:ln>
                    <a:noFill/>
                  </a:ln>
                  <a:solidFill>
                    <a:srgbClr val="FFFFFF"/>
                  </a:solidFill>
                  <a:effectLst/>
                  <a:uLnTx/>
                  <a:uFillTx/>
                  <a:latin typeface="Arial"/>
                  <a:ea typeface="+mn-ea"/>
                  <a:cs typeface="+mn-cs"/>
                </a:rPr>
                <a:t> Analysis</a:t>
              </a:r>
            </a:p>
          </p:txBody>
        </p:sp>
        <p:grpSp>
          <p:nvGrpSpPr>
            <p:cNvPr id="3" name="Group 106"/>
            <p:cNvGrpSpPr/>
            <p:nvPr/>
          </p:nvGrpSpPr>
          <p:grpSpPr>
            <a:xfrm>
              <a:off x="2291048" y="3397017"/>
              <a:ext cx="958028" cy="556516"/>
              <a:chOff x="4193821" y="3150606"/>
              <a:chExt cx="2093510" cy="1317625"/>
            </a:xfrm>
            <a:solidFill>
              <a:srgbClr val="333333"/>
            </a:solidFill>
          </p:grpSpPr>
          <p:sp>
            <p:nvSpPr>
              <p:cNvPr id="108" name="Freeform 7"/>
              <p:cNvSpPr>
                <a:spLocks/>
              </p:cNvSpPr>
              <p:nvPr/>
            </p:nvSpPr>
            <p:spPr bwMode="auto">
              <a:xfrm>
                <a:off x="4193821" y="3652255"/>
                <a:ext cx="1323975" cy="815976"/>
              </a:xfrm>
              <a:custGeom>
                <a:avLst/>
                <a:gdLst>
                  <a:gd name="T0" fmla="*/ 148 w 834"/>
                  <a:gd name="T1" fmla="*/ 514 h 514"/>
                  <a:gd name="T2" fmla="*/ 118 w 834"/>
                  <a:gd name="T3" fmla="*/ 510 h 514"/>
                  <a:gd name="T4" fmla="*/ 90 w 834"/>
                  <a:gd name="T5" fmla="*/ 502 h 514"/>
                  <a:gd name="T6" fmla="*/ 66 w 834"/>
                  <a:gd name="T7" fmla="*/ 488 h 514"/>
                  <a:gd name="T8" fmla="*/ 44 w 834"/>
                  <a:gd name="T9" fmla="*/ 470 h 514"/>
                  <a:gd name="T10" fmla="*/ 24 w 834"/>
                  <a:gd name="T11" fmla="*/ 448 h 514"/>
                  <a:gd name="T12" fmla="*/ 12 w 834"/>
                  <a:gd name="T13" fmla="*/ 422 h 514"/>
                  <a:gd name="T14" fmla="*/ 2 w 834"/>
                  <a:gd name="T15" fmla="*/ 394 h 514"/>
                  <a:gd name="T16" fmla="*/ 0 w 834"/>
                  <a:gd name="T17" fmla="*/ 364 h 514"/>
                  <a:gd name="T18" fmla="*/ 0 w 834"/>
                  <a:gd name="T19" fmla="*/ 350 h 514"/>
                  <a:gd name="T20" fmla="*/ 4 w 834"/>
                  <a:gd name="T21" fmla="*/ 324 h 514"/>
                  <a:gd name="T22" fmla="*/ 20 w 834"/>
                  <a:gd name="T23" fmla="*/ 288 h 514"/>
                  <a:gd name="T24" fmla="*/ 54 w 834"/>
                  <a:gd name="T25" fmla="*/ 248 h 514"/>
                  <a:gd name="T26" fmla="*/ 100 w 834"/>
                  <a:gd name="T27" fmla="*/ 224 h 514"/>
                  <a:gd name="T28" fmla="*/ 126 w 834"/>
                  <a:gd name="T29" fmla="*/ 216 h 514"/>
                  <a:gd name="T30" fmla="*/ 126 w 834"/>
                  <a:gd name="T31" fmla="*/ 194 h 514"/>
                  <a:gd name="T32" fmla="*/ 136 w 834"/>
                  <a:gd name="T33" fmla="*/ 152 h 514"/>
                  <a:gd name="T34" fmla="*/ 154 w 834"/>
                  <a:gd name="T35" fmla="*/ 114 h 514"/>
                  <a:gd name="T36" fmla="*/ 178 w 834"/>
                  <a:gd name="T37" fmla="*/ 78 h 514"/>
                  <a:gd name="T38" fmla="*/ 208 w 834"/>
                  <a:gd name="T39" fmla="*/ 50 h 514"/>
                  <a:gd name="T40" fmla="*/ 244 w 834"/>
                  <a:gd name="T41" fmla="*/ 26 h 514"/>
                  <a:gd name="T42" fmla="*/ 284 w 834"/>
                  <a:gd name="T43" fmla="*/ 10 h 514"/>
                  <a:gd name="T44" fmla="*/ 326 w 834"/>
                  <a:gd name="T45" fmla="*/ 2 h 514"/>
                  <a:gd name="T46" fmla="*/ 348 w 834"/>
                  <a:gd name="T47" fmla="*/ 0 h 514"/>
                  <a:gd name="T48" fmla="*/ 408 w 834"/>
                  <a:gd name="T49" fmla="*/ 8 h 514"/>
                  <a:gd name="T50" fmla="*/ 464 w 834"/>
                  <a:gd name="T51" fmla="*/ 32 h 514"/>
                  <a:gd name="T52" fmla="*/ 510 w 834"/>
                  <a:gd name="T53" fmla="*/ 68 h 514"/>
                  <a:gd name="T54" fmla="*/ 546 w 834"/>
                  <a:gd name="T55" fmla="*/ 118 h 514"/>
                  <a:gd name="T56" fmla="*/ 564 w 834"/>
                  <a:gd name="T57" fmla="*/ 114 h 514"/>
                  <a:gd name="T58" fmla="*/ 584 w 834"/>
                  <a:gd name="T59" fmla="*/ 112 h 514"/>
                  <a:gd name="T60" fmla="*/ 628 w 834"/>
                  <a:gd name="T61" fmla="*/ 120 h 514"/>
                  <a:gd name="T62" fmla="*/ 664 w 834"/>
                  <a:gd name="T63" fmla="*/ 142 h 514"/>
                  <a:gd name="T64" fmla="*/ 692 w 834"/>
                  <a:gd name="T65" fmla="*/ 174 h 514"/>
                  <a:gd name="T66" fmla="*/ 706 w 834"/>
                  <a:gd name="T67" fmla="*/ 216 h 514"/>
                  <a:gd name="T68" fmla="*/ 720 w 834"/>
                  <a:gd name="T69" fmla="*/ 218 h 514"/>
                  <a:gd name="T70" fmla="*/ 756 w 834"/>
                  <a:gd name="T71" fmla="*/ 234 h 514"/>
                  <a:gd name="T72" fmla="*/ 798 w 834"/>
                  <a:gd name="T73" fmla="*/ 266 h 514"/>
                  <a:gd name="T74" fmla="*/ 824 w 834"/>
                  <a:gd name="T75" fmla="*/ 312 h 514"/>
                  <a:gd name="T76" fmla="*/ 832 w 834"/>
                  <a:gd name="T77" fmla="*/ 336 h 514"/>
                  <a:gd name="T78" fmla="*/ 834 w 834"/>
                  <a:gd name="T79" fmla="*/ 364 h 514"/>
                  <a:gd name="T80" fmla="*/ 832 w 834"/>
                  <a:gd name="T81" fmla="*/ 380 h 514"/>
                  <a:gd name="T82" fmla="*/ 828 w 834"/>
                  <a:gd name="T83" fmla="*/ 408 h 514"/>
                  <a:gd name="T84" fmla="*/ 816 w 834"/>
                  <a:gd name="T85" fmla="*/ 436 h 514"/>
                  <a:gd name="T86" fmla="*/ 800 w 834"/>
                  <a:gd name="T87" fmla="*/ 458 h 514"/>
                  <a:gd name="T88" fmla="*/ 780 w 834"/>
                  <a:gd name="T89" fmla="*/ 480 h 514"/>
                  <a:gd name="T90" fmla="*/ 756 w 834"/>
                  <a:gd name="T91" fmla="*/ 496 h 514"/>
                  <a:gd name="T92" fmla="*/ 728 w 834"/>
                  <a:gd name="T93" fmla="*/ 506 h 514"/>
                  <a:gd name="T94" fmla="*/ 700 w 834"/>
                  <a:gd name="T95" fmla="*/ 512 h 514"/>
                  <a:gd name="T96" fmla="*/ 148 w 834"/>
                  <a:gd name="T97" fmla="*/ 514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34" h="514">
                    <a:moveTo>
                      <a:pt x="148" y="514"/>
                    </a:moveTo>
                    <a:lnTo>
                      <a:pt x="148" y="514"/>
                    </a:lnTo>
                    <a:lnTo>
                      <a:pt x="134" y="512"/>
                    </a:lnTo>
                    <a:lnTo>
                      <a:pt x="118" y="510"/>
                    </a:lnTo>
                    <a:lnTo>
                      <a:pt x="104" y="506"/>
                    </a:lnTo>
                    <a:lnTo>
                      <a:pt x="90" y="502"/>
                    </a:lnTo>
                    <a:lnTo>
                      <a:pt x="78" y="496"/>
                    </a:lnTo>
                    <a:lnTo>
                      <a:pt x="66" y="488"/>
                    </a:lnTo>
                    <a:lnTo>
                      <a:pt x="54" y="480"/>
                    </a:lnTo>
                    <a:lnTo>
                      <a:pt x="44" y="470"/>
                    </a:lnTo>
                    <a:lnTo>
                      <a:pt x="34" y="458"/>
                    </a:lnTo>
                    <a:lnTo>
                      <a:pt x="24" y="448"/>
                    </a:lnTo>
                    <a:lnTo>
                      <a:pt x="18" y="436"/>
                    </a:lnTo>
                    <a:lnTo>
                      <a:pt x="12" y="422"/>
                    </a:lnTo>
                    <a:lnTo>
                      <a:pt x="6" y="408"/>
                    </a:lnTo>
                    <a:lnTo>
                      <a:pt x="2" y="394"/>
                    </a:lnTo>
                    <a:lnTo>
                      <a:pt x="0" y="380"/>
                    </a:lnTo>
                    <a:lnTo>
                      <a:pt x="0" y="364"/>
                    </a:lnTo>
                    <a:lnTo>
                      <a:pt x="0" y="364"/>
                    </a:lnTo>
                    <a:lnTo>
                      <a:pt x="0" y="350"/>
                    </a:lnTo>
                    <a:lnTo>
                      <a:pt x="2" y="336"/>
                    </a:lnTo>
                    <a:lnTo>
                      <a:pt x="4" y="324"/>
                    </a:lnTo>
                    <a:lnTo>
                      <a:pt x="10" y="312"/>
                    </a:lnTo>
                    <a:lnTo>
                      <a:pt x="20" y="288"/>
                    </a:lnTo>
                    <a:lnTo>
                      <a:pt x="36" y="266"/>
                    </a:lnTo>
                    <a:lnTo>
                      <a:pt x="54" y="248"/>
                    </a:lnTo>
                    <a:lnTo>
                      <a:pt x="76" y="234"/>
                    </a:lnTo>
                    <a:lnTo>
                      <a:pt x="100" y="224"/>
                    </a:lnTo>
                    <a:lnTo>
                      <a:pt x="112" y="220"/>
                    </a:lnTo>
                    <a:lnTo>
                      <a:pt x="126" y="216"/>
                    </a:lnTo>
                    <a:lnTo>
                      <a:pt x="126" y="216"/>
                    </a:lnTo>
                    <a:lnTo>
                      <a:pt x="126" y="194"/>
                    </a:lnTo>
                    <a:lnTo>
                      <a:pt x="130" y="172"/>
                    </a:lnTo>
                    <a:lnTo>
                      <a:pt x="136" y="152"/>
                    </a:lnTo>
                    <a:lnTo>
                      <a:pt x="144" y="132"/>
                    </a:lnTo>
                    <a:lnTo>
                      <a:pt x="154" y="114"/>
                    </a:lnTo>
                    <a:lnTo>
                      <a:pt x="166" y="96"/>
                    </a:lnTo>
                    <a:lnTo>
                      <a:pt x="178" y="78"/>
                    </a:lnTo>
                    <a:lnTo>
                      <a:pt x="194" y="64"/>
                    </a:lnTo>
                    <a:lnTo>
                      <a:pt x="208" y="50"/>
                    </a:lnTo>
                    <a:lnTo>
                      <a:pt x="226" y="38"/>
                    </a:lnTo>
                    <a:lnTo>
                      <a:pt x="244" y="26"/>
                    </a:lnTo>
                    <a:lnTo>
                      <a:pt x="264" y="18"/>
                    </a:lnTo>
                    <a:lnTo>
                      <a:pt x="284" y="10"/>
                    </a:lnTo>
                    <a:lnTo>
                      <a:pt x="304" y="4"/>
                    </a:lnTo>
                    <a:lnTo>
                      <a:pt x="326" y="2"/>
                    </a:lnTo>
                    <a:lnTo>
                      <a:pt x="348" y="0"/>
                    </a:lnTo>
                    <a:lnTo>
                      <a:pt x="348" y="0"/>
                    </a:lnTo>
                    <a:lnTo>
                      <a:pt x="380" y="2"/>
                    </a:lnTo>
                    <a:lnTo>
                      <a:pt x="408" y="8"/>
                    </a:lnTo>
                    <a:lnTo>
                      <a:pt x="438" y="18"/>
                    </a:lnTo>
                    <a:lnTo>
                      <a:pt x="464" y="32"/>
                    </a:lnTo>
                    <a:lnTo>
                      <a:pt x="488" y="48"/>
                    </a:lnTo>
                    <a:lnTo>
                      <a:pt x="510" y="68"/>
                    </a:lnTo>
                    <a:lnTo>
                      <a:pt x="530" y="92"/>
                    </a:lnTo>
                    <a:lnTo>
                      <a:pt x="546" y="118"/>
                    </a:lnTo>
                    <a:lnTo>
                      <a:pt x="546" y="118"/>
                    </a:lnTo>
                    <a:lnTo>
                      <a:pt x="564" y="114"/>
                    </a:lnTo>
                    <a:lnTo>
                      <a:pt x="584" y="112"/>
                    </a:lnTo>
                    <a:lnTo>
                      <a:pt x="584" y="112"/>
                    </a:lnTo>
                    <a:lnTo>
                      <a:pt x="606" y="114"/>
                    </a:lnTo>
                    <a:lnTo>
                      <a:pt x="628" y="120"/>
                    </a:lnTo>
                    <a:lnTo>
                      <a:pt x="648" y="128"/>
                    </a:lnTo>
                    <a:lnTo>
                      <a:pt x="664" y="142"/>
                    </a:lnTo>
                    <a:lnTo>
                      <a:pt x="680" y="158"/>
                    </a:lnTo>
                    <a:lnTo>
                      <a:pt x="692" y="174"/>
                    </a:lnTo>
                    <a:lnTo>
                      <a:pt x="700" y="194"/>
                    </a:lnTo>
                    <a:lnTo>
                      <a:pt x="706" y="216"/>
                    </a:lnTo>
                    <a:lnTo>
                      <a:pt x="706" y="216"/>
                    </a:lnTo>
                    <a:lnTo>
                      <a:pt x="720" y="218"/>
                    </a:lnTo>
                    <a:lnTo>
                      <a:pt x="732" y="222"/>
                    </a:lnTo>
                    <a:lnTo>
                      <a:pt x="756" y="234"/>
                    </a:lnTo>
                    <a:lnTo>
                      <a:pt x="778" y="248"/>
                    </a:lnTo>
                    <a:lnTo>
                      <a:pt x="798" y="266"/>
                    </a:lnTo>
                    <a:lnTo>
                      <a:pt x="812" y="288"/>
                    </a:lnTo>
                    <a:lnTo>
                      <a:pt x="824" y="312"/>
                    </a:lnTo>
                    <a:lnTo>
                      <a:pt x="828" y="324"/>
                    </a:lnTo>
                    <a:lnTo>
                      <a:pt x="832" y="336"/>
                    </a:lnTo>
                    <a:lnTo>
                      <a:pt x="834" y="350"/>
                    </a:lnTo>
                    <a:lnTo>
                      <a:pt x="834" y="364"/>
                    </a:lnTo>
                    <a:lnTo>
                      <a:pt x="834" y="364"/>
                    </a:lnTo>
                    <a:lnTo>
                      <a:pt x="832" y="380"/>
                    </a:lnTo>
                    <a:lnTo>
                      <a:pt x="830" y="394"/>
                    </a:lnTo>
                    <a:lnTo>
                      <a:pt x="828" y="408"/>
                    </a:lnTo>
                    <a:lnTo>
                      <a:pt x="822" y="422"/>
                    </a:lnTo>
                    <a:lnTo>
                      <a:pt x="816" y="436"/>
                    </a:lnTo>
                    <a:lnTo>
                      <a:pt x="808" y="448"/>
                    </a:lnTo>
                    <a:lnTo>
                      <a:pt x="800" y="458"/>
                    </a:lnTo>
                    <a:lnTo>
                      <a:pt x="790" y="470"/>
                    </a:lnTo>
                    <a:lnTo>
                      <a:pt x="780" y="480"/>
                    </a:lnTo>
                    <a:lnTo>
                      <a:pt x="768" y="488"/>
                    </a:lnTo>
                    <a:lnTo>
                      <a:pt x="756" y="496"/>
                    </a:lnTo>
                    <a:lnTo>
                      <a:pt x="742" y="502"/>
                    </a:lnTo>
                    <a:lnTo>
                      <a:pt x="728" y="506"/>
                    </a:lnTo>
                    <a:lnTo>
                      <a:pt x="714" y="510"/>
                    </a:lnTo>
                    <a:lnTo>
                      <a:pt x="700" y="512"/>
                    </a:lnTo>
                    <a:lnTo>
                      <a:pt x="684" y="514"/>
                    </a:lnTo>
                    <a:lnTo>
                      <a:pt x="148" y="51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333333"/>
                  </a:solidFill>
                  <a:effectLst/>
                  <a:uLnTx/>
                  <a:uFillTx/>
                  <a:latin typeface="Arial" charset="0"/>
                  <a:cs typeface="Arial" charset="0"/>
                </a:endParaRPr>
              </a:p>
            </p:txBody>
          </p:sp>
          <p:sp>
            <p:nvSpPr>
              <p:cNvPr id="109" name="Freeform 8"/>
              <p:cNvSpPr>
                <a:spLocks/>
              </p:cNvSpPr>
              <p:nvPr/>
            </p:nvSpPr>
            <p:spPr bwMode="auto">
              <a:xfrm>
                <a:off x="4706181" y="3150606"/>
                <a:ext cx="1581150" cy="1117600"/>
              </a:xfrm>
              <a:custGeom>
                <a:avLst/>
                <a:gdLst>
                  <a:gd name="T0" fmla="*/ 806 w 996"/>
                  <a:gd name="T1" fmla="*/ 322 h 704"/>
                  <a:gd name="T2" fmla="*/ 800 w 996"/>
                  <a:gd name="T3" fmla="*/ 276 h 704"/>
                  <a:gd name="T4" fmla="*/ 780 w 996"/>
                  <a:gd name="T5" fmla="*/ 234 h 704"/>
                  <a:gd name="T6" fmla="*/ 750 w 996"/>
                  <a:gd name="T7" fmla="*/ 202 h 704"/>
                  <a:gd name="T8" fmla="*/ 712 w 996"/>
                  <a:gd name="T9" fmla="*/ 178 h 704"/>
                  <a:gd name="T10" fmla="*/ 668 w 996"/>
                  <a:gd name="T11" fmla="*/ 168 h 704"/>
                  <a:gd name="T12" fmla="*/ 634 w 996"/>
                  <a:gd name="T13" fmla="*/ 168 h 704"/>
                  <a:gd name="T14" fmla="*/ 580 w 996"/>
                  <a:gd name="T15" fmla="*/ 186 h 704"/>
                  <a:gd name="T16" fmla="*/ 560 w 996"/>
                  <a:gd name="T17" fmla="*/ 146 h 704"/>
                  <a:gd name="T18" fmla="*/ 520 w 996"/>
                  <a:gd name="T19" fmla="*/ 94 h 704"/>
                  <a:gd name="T20" fmla="*/ 470 w 996"/>
                  <a:gd name="T21" fmla="*/ 52 h 704"/>
                  <a:gd name="T22" fmla="*/ 412 w 996"/>
                  <a:gd name="T23" fmla="*/ 20 h 704"/>
                  <a:gd name="T24" fmla="*/ 346 w 996"/>
                  <a:gd name="T25" fmla="*/ 4 h 704"/>
                  <a:gd name="T26" fmla="*/ 300 w 996"/>
                  <a:gd name="T27" fmla="*/ 0 h 704"/>
                  <a:gd name="T28" fmla="*/ 218 w 996"/>
                  <a:gd name="T29" fmla="*/ 12 h 704"/>
                  <a:gd name="T30" fmla="*/ 144 w 996"/>
                  <a:gd name="T31" fmla="*/ 44 h 704"/>
                  <a:gd name="T32" fmla="*/ 82 w 996"/>
                  <a:gd name="T33" fmla="*/ 94 h 704"/>
                  <a:gd name="T34" fmla="*/ 34 w 996"/>
                  <a:gd name="T35" fmla="*/ 158 h 704"/>
                  <a:gd name="T36" fmla="*/ 6 w 996"/>
                  <a:gd name="T37" fmla="*/ 234 h 704"/>
                  <a:gd name="T38" fmla="*/ 22 w 996"/>
                  <a:gd name="T39" fmla="*/ 260 h 704"/>
                  <a:gd name="T40" fmla="*/ 90 w 996"/>
                  <a:gd name="T41" fmla="*/ 268 h 704"/>
                  <a:gd name="T42" fmla="*/ 180 w 996"/>
                  <a:gd name="T43" fmla="*/ 310 h 704"/>
                  <a:gd name="T44" fmla="*/ 248 w 996"/>
                  <a:gd name="T45" fmla="*/ 384 h 704"/>
                  <a:gd name="T46" fmla="*/ 278 w 996"/>
                  <a:gd name="T47" fmla="*/ 380 h 704"/>
                  <a:gd name="T48" fmla="*/ 330 w 996"/>
                  <a:gd name="T49" fmla="*/ 390 h 704"/>
                  <a:gd name="T50" fmla="*/ 394 w 996"/>
                  <a:gd name="T51" fmla="*/ 430 h 704"/>
                  <a:gd name="T52" fmla="*/ 430 w 996"/>
                  <a:gd name="T53" fmla="*/ 498 h 704"/>
                  <a:gd name="T54" fmla="*/ 460 w 996"/>
                  <a:gd name="T55" fmla="*/ 508 h 704"/>
                  <a:gd name="T56" fmla="*/ 500 w 996"/>
                  <a:gd name="T57" fmla="*/ 530 h 704"/>
                  <a:gd name="T58" fmla="*/ 532 w 996"/>
                  <a:gd name="T59" fmla="*/ 562 h 704"/>
                  <a:gd name="T60" fmla="*/ 556 w 996"/>
                  <a:gd name="T61" fmla="*/ 602 h 704"/>
                  <a:gd name="T62" fmla="*/ 570 w 996"/>
                  <a:gd name="T63" fmla="*/ 646 h 704"/>
                  <a:gd name="T64" fmla="*/ 572 w 996"/>
                  <a:gd name="T65" fmla="*/ 678 h 704"/>
                  <a:gd name="T66" fmla="*/ 804 w 996"/>
                  <a:gd name="T67" fmla="*/ 704 h 704"/>
                  <a:gd name="T68" fmla="*/ 860 w 996"/>
                  <a:gd name="T69" fmla="*/ 696 h 704"/>
                  <a:gd name="T70" fmla="*/ 912 w 996"/>
                  <a:gd name="T71" fmla="*/ 672 h 704"/>
                  <a:gd name="T72" fmla="*/ 952 w 996"/>
                  <a:gd name="T73" fmla="*/ 634 h 704"/>
                  <a:gd name="T74" fmla="*/ 980 w 996"/>
                  <a:gd name="T75" fmla="*/ 588 h 704"/>
                  <a:gd name="T76" fmla="*/ 994 w 996"/>
                  <a:gd name="T77" fmla="*/ 532 h 704"/>
                  <a:gd name="T78" fmla="*/ 994 w 996"/>
                  <a:gd name="T79" fmla="*/ 494 h 704"/>
                  <a:gd name="T80" fmla="*/ 980 w 996"/>
                  <a:gd name="T81" fmla="*/ 438 h 704"/>
                  <a:gd name="T82" fmla="*/ 952 w 996"/>
                  <a:gd name="T83" fmla="*/ 392 h 704"/>
                  <a:gd name="T84" fmla="*/ 912 w 996"/>
                  <a:gd name="T85" fmla="*/ 354 h 704"/>
                  <a:gd name="T86" fmla="*/ 864 w 996"/>
                  <a:gd name="T87" fmla="*/ 330 h 704"/>
                  <a:gd name="T88" fmla="*/ 806 w 996"/>
                  <a:gd name="T89" fmla="*/ 322 h 7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96" h="704">
                    <a:moveTo>
                      <a:pt x="806" y="322"/>
                    </a:moveTo>
                    <a:lnTo>
                      <a:pt x="806" y="322"/>
                    </a:lnTo>
                    <a:lnTo>
                      <a:pt x="806" y="322"/>
                    </a:lnTo>
                    <a:lnTo>
                      <a:pt x="806" y="306"/>
                    </a:lnTo>
                    <a:lnTo>
                      <a:pt x="804" y="290"/>
                    </a:lnTo>
                    <a:lnTo>
                      <a:pt x="800" y="276"/>
                    </a:lnTo>
                    <a:lnTo>
                      <a:pt x="794" y="262"/>
                    </a:lnTo>
                    <a:lnTo>
                      <a:pt x="788" y="248"/>
                    </a:lnTo>
                    <a:lnTo>
                      <a:pt x="780" y="234"/>
                    </a:lnTo>
                    <a:lnTo>
                      <a:pt x="772" y="222"/>
                    </a:lnTo>
                    <a:lnTo>
                      <a:pt x="762" y="212"/>
                    </a:lnTo>
                    <a:lnTo>
                      <a:pt x="750" y="202"/>
                    </a:lnTo>
                    <a:lnTo>
                      <a:pt x="738" y="194"/>
                    </a:lnTo>
                    <a:lnTo>
                      <a:pt x="726" y="186"/>
                    </a:lnTo>
                    <a:lnTo>
                      <a:pt x="712" y="178"/>
                    </a:lnTo>
                    <a:lnTo>
                      <a:pt x="698" y="174"/>
                    </a:lnTo>
                    <a:lnTo>
                      <a:pt x="684" y="170"/>
                    </a:lnTo>
                    <a:lnTo>
                      <a:pt x="668" y="168"/>
                    </a:lnTo>
                    <a:lnTo>
                      <a:pt x="652" y="166"/>
                    </a:lnTo>
                    <a:lnTo>
                      <a:pt x="652" y="166"/>
                    </a:lnTo>
                    <a:lnTo>
                      <a:pt x="634" y="168"/>
                    </a:lnTo>
                    <a:lnTo>
                      <a:pt x="614" y="172"/>
                    </a:lnTo>
                    <a:lnTo>
                      <a:pt x="596" y="178"/>
                    </a:lnTo>
                    <a:lnTo>
                      <a:pt x="580" y="186"/>
                    </a:lnTo>
                    <a:lnTo>
                      <a:pt x="580" y="186"/>
                    </a:lnTo>
                    <a:lnTo>
                      <a:pt x="570" y="166"/>
                    </a:lnTo>
                    <a:lnTo>
                      <a:pt x="560" y="146"/>
                    </a:lnTo>
                    <a:lnTo>
                      <a:pt x="548" y="128"/>
                    </a:lnTo>
                    <a:lnTo>
                      <a:pt x="534" y="110"/>
                    </a:lnTo>
                    <a:lnTo>
                      <a:pt x="520" y="94"/>
                    </a:lnTo>
                    <a:lnTo>
                      <a:pt x="504" y="78"/>
                    </a:lnTo>
                    <a:lnTo>
                      <a:pt x="488" y="64"/>
                    </a:lnTo>
                    <a:lnTo>
                      <a:pt x="470" y="52"/>
                    </a:lnTo>
                    <a:lnTo>
                      <a:pt x="452" y="40"/>
                    </a:lnTo>
                    <a:lnTo>
                      <a:pt x="432" y="30"/>
                    </a:lnTo>
                    <a:lnTo>
                      <a:pt x="412" y="20"/>
                    </a:lnTo>
                    <a:lnTo>
                      <a:pt x="390" y="14"/>
                    </a:lnTo>
                    <a:lnTo>
                      <a:pt x="368" y="8"/>
                    </a:lnTo>
                    <a:lnTo>
                      <a:pt x="346" y="4"/>
                    </a:lnTo>
                    <a:lnTo>
                      <a:pt x="324" y="0"/>
                    </a:lnTo>
                    <a:lnTo>
                      <a:pt x="300" y="0"/>
                    </a:lnTo>
                    <a:lnTo>
                      <a:pt x="300" y="0"/>
                    </a:lnTo>
                    <a:lnTo>
                      <a:pt x="272" y="2"/>
                    </a:lnTo>
                    <a:lnTo>
                      <a:pt x="244" y="6"/>
                    </a:lnTo>
                    <a:lnTo>
                      <a:pt x="218" y="12"/>
                    </a:lnTo>
                    <a:lnTo>
                      <a:pt x="192" y="20"/>
                    </a:lnTo>
                    <a:lnTo>
                      <a:pt x="168" y="30"/>
                    </a:lnTo>
                    <a:lnTo>
                      <a:pt x="144" y="44"/>
                    </a:lnTo>
                    <a:lnTo>
                      <a:pt x="122" y="58"/>
                    </a:lnTo>
                    <a:lnTo>
                      <a:pt x="100" y="76"/>
                    </a:lnTo>
                    <a:lnTo>
                      <a:pt x="82" y="94"/>
                    </a:lnTo>
                    <a:lnTo>
                      <a:pt x="64" y="114"/>
                    </a:lnTo>
                    <a:lnTo>
                      <a:pt x="48" y="134"/>
                    </a:lnTo>
                    <a:lnTo>
                      <a:pt x="34" y="158"/>
                    </a:lnTo>
                    <a:lnTo>
                      <a:pt x="22" y="182"/>
                    </a:lnTo>
                    <a:lnTo>
                      <a:pt x="12" y="208"/>
                    </a:lnTo>
                    <a:lnTo>
                      <a:pt x="6" y="234"/>
                    </a:lnTo>
                    <a:lnTo>
                      <a:pt x="0" y="260"/>
                    </a:lnTo>
                    <a:lnTo>
                      <a:pt x="0" y="260"/>
                    </a:lnTo>
                    <a:lnTo>
                      <a:pt x="22" y="260"/>
                    </a:lnTo>
                    <a:lnTo>
                      <a:pt x="22" y="260"/>
                    </a:lnTo>
                    <a:lnTo>
                      <a:pt x="56" y="262"/>
                    </a:lnTo>
                    <a:lnTo>
                      <a:pt x="90" y="268"/>
                    </a:lnTo>
                    <a:lnTo>
                      <a:pt x="122" y="278"/>
                    </a:lnTo>
                    <a:lnTo>
                      <a:pt x="152" y="294"/>
                    </a:lnTo>
                    <a:lnTo>
                      <a:pt x="180" y="310"/>
                    </a:lnTo>
                    <a:lnTo>
                      <a:pt x="204" y="332"/>
                    </a:lnTo>
                    <a:lnTo>
                      <a:pt x="228" y="356"/>
                    </a:lnTo>
                    <a:lnTo>
                      <a:pt x="248" y="384"/>
                    </a:lnTo>
                    <a:lnTo>
                      <a:pt x="248" y="384"/>
                    </a:lnTo>
                    <a:lnTo>
                      <a:pt x="262" y="382"/>
                    </a:lnTo>
                    <a:lnTo>
                      <a:pt x="278" y="380"/>
                    </a:lnTo>
                    <a:lnTo>
                      <a:pt x="278" y="380"/>
                    </a:lnTo>
                    <a:lnTo>
                      <a:pt x="304" y="382"/>
                    </a:lnTo>
                    <a:lnTo>
                      <a:pt x="330" y="390"/>
                    </a:lnTo>
                    <a:lnTo>
                      <a:pt x="354" y="400"/>
                    </a:lnTo>
                    <a:lnTo>
                      <a:pt x="374" y="414"/>
                    </a:lnTo>
                    <a:lnTo>
                      <a:pt x="394" y="430"/>
                    </a:lnTo>
                    <a:lnTo>
                      <a:pt x="410" y="450"/>
                    </a:lnTo>
                    <a:lnTo>
                      <a:pt x="422" y="474"/>
                    </a:lnTo>
                    <a:lnTo>
                      <a:pt x="430" y="498"/>
                    </a:lnTo>
                    <a:lnTo>
                      <a:pt x="430" y="498"/>
                    </a:lnTo>
                    <a:lnTo>
                      <a:pt x="446" y="502"/>
                    </a:lnTo>
                    <a:lnTo>
                      <a:pt x="460" y="508"/>
                    </a:lnTo>
                    <a:lnTo>
                      <a:pt x="474" y="514"/>
                    </a:lnTo>
                    <a:lnTo>
                      <a:pt x="488" y="522"/>
                    </a:lnTo>
                    <a:lnTo>
                      <a:pt x="500" y="530"/>
                    </a:lnTo>
                    <a:lnTo>
                      <a:pt x="512" y="540"/>
                    </a:lnTo>
                    <a:lnTo>
                      <a:pt x="522" y="552"/>
                    </a:lnTo>
                    <a:lnTo>
                      <a:pt x="532" y="562"/>
                    </a:lnTo>
                    <a:lnTo>
                      <a:pt x="542" y="576"/>
                    </a:lnTo>
                    <a:lnTo>
                      <a:pt x="550" y="588"/>
                    </a:lnTo>
                    <a:lnTo>
                      <a:pt x="556" y="602"/>
                    </a:lnTo>
                    <a:lnTo>
                      <a:pt x="562" y="616"/>
                    </a:lnTo>
                    <a:lnTo>
                      <a:pt x="566" y="630"/>
                    </a:lnTo>
                    <a:lnTo>
                      <a:pt x="570" y="646"/>
                    </a:lnTo>
                    <a:lnTo>
                      <a:pt x="572" y="662"/>
                    </a:lnTo>
                    <a:lnTo>
                      <a:pt x="572" y="678"/>
                    </a:lnTo>
                    <a:lnTo>
                      <a:pt x="572" y="678"/>
                    </a:lnTo>
                    <a:lnTo>
                      <a:pt x="570" y="704"/>
                    </a:lnTo>
                    <a:lnTo>
                      <a:pt x="804" y="704"/>
                    </a:lnTo>
                    <a:lnTo>
                      <a:pt x="804" y="704"/>
                    </a:lnTo>
                    <a:lnTo>
                      <a:pt x="824" y="704"/>
                    </a:lnTo>
                    <a:lnTo>
                      <a:pt x="842" y="700"/>
                    </a:lnTo>
                    <a:lnTo>
                      <a:pt x="860" y="696"/>
                    </a:lnTo>
                    <a:lnTo>
                      <a:pt x="878" y="690"/>
                    </a:lnTo>
                    <a:lnTo>
                      <a:pt x="896" y="682"/>
                    </a:lnTo>
                    <a:lnTo>
                      <a:pt x="912" y="672"/>
                    </a:lnTo>
                    <a:lnTo>
                      <a:pt x="926" y="660"/>
                    </a:lnTo>
                    <a:lnTo>
                      <a:pt x="940" y="648"/>
                    </a:lnTo>
                    <a:lnTo>
                      <a:pt x="952" y="634"/>
                    </a:lnTo>
                    <a:lnTo>
                      <a:pt x="962" y="620"/>
                    </a:lnTo>
                    <a:lnTo>
                      <a:pt x="972" y="604"/>
                    </a:lnTo>
                    <a:lnTo>
                      <a:pt x="980" y="588"/>
                    </a:lnTo>
                    <a:lnTo>
                      <a:pt x="986" y="570"/>
                    </a:lnTo>
                    <a:lnTo>
                      <a:pt x="992" y="552"/>
                    </a:lnTo>
                    <a:lnTo>
                      <a:pt x="994" y="532"/>
                    </a:lnTo>
                    <a:lnTo>
                      <a:pt x="996" y="512"/>
                    </a:lnTo>
                    <a:lnTo>
                      <a:pt x="996" y="512"/>
                    </a:lnTo>
                    <a:lnTo>
                      <a:pt x="994" y="494"/>
                    </a:lnTo>
                    <a:lnTo>
                      <a:pt x="992" y="474"/>
                    </a:lnTo>
                    <a:lnTo>
                      <a:pt x="988" y="456"/>
                    </a:lnTo>
                    <a:lnTo>
                      <a:pt x="980" y="438"/>
                    </a:lnTo>
                    <a:lnTo>
                      <a:pt x="972" y="422"/>
                    </a:lnTo>
                    <a:lnTo>
                      <a:pt x="964" y="406"/>
                    </a:lnTo>
                    <a:lnTo>
                      <a:pt x="952" y="392"/>
                    </a:lnTo>
                    <a:lnTo>
                      <a:pt x="940" y="378"/>
                    </a:lnTo>
                    <a:lnTo>
                      <a:pt x="926" y="366"/>
                    </a:lnTo>
                    <a:lnTo>
                      <a:pt x="912" y="354"/>
                    </a:lnTo>
                    <a:lnTo>
                      <a:pt x="896" y="346"/>
                    </a:lnTo>
                    <a:lnTo>
                      <a:pt x="880" y="338"/>
                    </a:lnTo>
                    <a:lnTo>
                      <a:pt x="864" y="330"/>
                    </a:lnTo>
                    <a:lnTo>
                      <a:pt x="846" y="326"/>
                    </a:lnTo>
                    <a:lnTo>
                      <a:pt x="826" y="322"/>
                    </a:lnTo>
                    <a:lnTo>
                      <a:pt x="806" y="322"/>
                    </a:lnTo>
                    <a:lnTo>
                      <a:pt x="806" y="322"/>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333333"/>
                  </a:solidFill>
                  <a:effectLst/>
                  <a:uLnTx/>
                  <a:uFillTx/>
                  <a:latin typeface="Arial" charset="0"/>
                  <a:cs typeface="Arial" charset="0"/>
                </a:endParaRPr>
              </a:p>
            </p:txBody>
          </p:sp>
        </p:grpSp>
      </p:grpSp>
      <p:sp>
        <p:nvSpPr>
          <p:cNvPr id="110" name="Isosceles Triangle 109"/>
          <p:cNvSpPr/>
          <p:nvPr/>
        </p:nvSpPr>
        <p:spPr>
          <a:xfrm rot="10800000">
            <a:off x="4028112" y="3360121"/>
            <a:ext cx="1109694" cy="284098"/>
          </a:xfrm>
          <a:prstGeom prst="triangle">
            <a:avLst/>
          </a:prstGeom>
          <a:gradFill>
            <a:gsLst>
              <a:gs pos="22000">
                <a:srgbClr val="C00000"/>
              </a:gs>
              <a:gs pos="100000">
                <a:srgbClr val="1D3645">
                  <a:tint val="23500"/>
                  <a:satMod val="160000"/>
                  <a:alpha val="0"/>
                </a:srgbClr>
              </a:gs>
            </a:gsLst>
            <a:lin ang="5400000" scaled="0"/>
          </a:gradFill>
          <a:ln w="25400" cap="flat" cmpd="sng" algn="ctr">
            <a:noFill/>
            <a:prstDash val="solid"/>
          </a:ln>
          <a:effectLst/>
        </p:spPr>
        <p:txBody>
          <a:bodyPr lIns="0" tIns="0" rIns="0" bIns="0" rtlCol="0" anchor="ctr" anchorCtr="0"/>
          <a:lstStyle/>
          <a:p>
            <a:pPr marL="0" marR="0" lvl="0" indent="0" algn="ctr" defTabSz="914400" eaLnBrk="1" fontAlgn="auto" latinLnBrk="0" hangingPunct="1">
              <a:lnSpc>
                <a:spcPct val="100000"/>
              </a:lnSpc>
              <a:spcBef>
                <a:spcPts val="0"/>
              </a:spcBef>
              <a:spcAft>
                <a:spcPts val="60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Arial"/>
              <a:ea typeface="+mn-ea"/>
              <a:cs typeface="+mn-cs"/>
            </a:endParaRPr>
          </a:p>
        </p:txBody>
      </p:sp>
      <p:sp>
        <p:nvSpPr>
          <p:cNvPr id="111" name="Bent-Up Arrow 110"/>
          <p:cNvSpPr/>
          <p:nvPr/>
        </p:nvSpPr>
        <p:spPr>
          <a:xfrm rot="5400000" flipV="1">
            <a:off x="2650841" y="3344060"/>
            <a:ext cx="1081106" cy="1113233"/>
          </a:xfrm>
          <a:prstGeom prst="bentUpArrow">
            <a:avLst>
              <a:gd name="adj1" fmla="val 13266"/>
              <a:gd name="adj2" fmla="val 15974"/>
              <a:gd name="adj3" fmla="val 15973"/>
            </a:avLst>
          </a:prstGeom>
          <a:gradFill>
            <a:gsLst>
              <a:gs pos="50000">
                <a:srgbClr val="FF9539"/>
              </a:gs>
              <a:gs pos="100000">
                <a:srgbClr val="333333">
                  <a:alpha val="0"/>
                </a:srgbClr>
              </a:gs>
            </a:gsLst>
            <a:lin ang="10800000" scaled="0"/>
          </a:gradFill>
          <a:ln w="25400" cap="flat" cmpd="sng" algn="ctr">
            <a:noFill/>
            <a:prstDash val="solid"/>
          </a:ln>
          <a:effectLst/>
        </p:spPr>
        <p:txBody>
          <a:bodyPr lIns="0" tIns="0" rIns="0" bIns="0" rtlCol="0" anchor="ctr" anchorCtr="0"/>
          <a:lstStyle/>
          <a:p>
            <a:pPr marL="0" marR="0" lvl="0" indent="0" algn="ctr" defTabSz="914400" eaLnBrk="1" fontAlgn="auto" latinLnBrk="0" hangingPunct="1">
              <a:lnSpc>
                <a:spcPct val="100000"/>
              </a:lnSpc>
              <a:spcBef>
                <a:spcPts val="0"/>
              </a:spcBef>
              <a:spcAft>
                <a:spcPts val="60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Arial"/>
              <a:ea typeface="+mn-ea"/>
              <a:cs typeface="+mn-cs"/>
            </a:endParaRPr>
          </a:p>
        </p:txBody>
      </p:sp>
      <p:grpSp>
        <p:nvGrpSpPr>
          <p:cNvPr id="4" name="Group 111"/>
          <p:cNvGrpSpPr/>
          <p:nvPr/>
        </p:nvGrpSpPr>
        <p:grpSpPr>
          <a:xfrm>
            <a:off x="3868584" y="3666614"/>
            <a:ext cx="1428750" cy="1067397"/>
            <a:chOff x="4762509" y="3519755"/>
            <a:chExt cx="1428750" cy="1067397"/>
          </a:xfrm>
        </p:grpSpPr>
        <p:sp>
          <p:nvSpPr>
            <p:cNvPr id="113" name="Rectangle 112"/>
            <p:cNvSpPr/>
            <p:nvPr/>
          </p:nvSpPr>
          <p:spPr>
            <a:xfrm>
              <a:off x="4762509" y="3519755"/>
              <a:ext cx="1428750" cy="1067397"/>
            </a:xfrm>
            <a:prstGeom prst="rect">
              <a:avLst/>
            </a:prstGeom>
            <a:solidFill>
              <a:srgbClr val="C00000"/>
            </a:solidFill>
            <a:ln w="25400" cap="flat" cmpd="sng" algn="ctr">
              <a:noFill/>
              <a:prstDash val="solid"/>
            </a:ln>
            <a:effectLst/>
          </p:spPr>
          <p:txBody>
            <a:bodyPr lIns="0" tIns="0" rIns="0" bIns="45720" rtlCol="0" anchor="b" anchorCtr="0"/>
            <a:lstStyle/>
            <a:p>
              <a:pPr marL="0" marR="0" lvl="0" indent="0" algn="ctr" defTabSz="914400" eaLnBrk="1" fontAlgn="auto" latinLnBrk="0" hangingPunct="1">
                <a:lnSpc>
                  <a:spcPct val="100000"/>
                </a:lnSpc>
                <a:spcBef>
                  <a:spcPts val="0"/>
                </a:spcBef>
                <a:spcAft>
                  <a:spcPts val="600"/>
                </a:spcAft>
                <a:buClrTx/>
                <a:buSzTx/>
                <a:buFontTx/>
                <a:buNone/>
                <a:tabLst/>
                <a:defRPr/>
              </a:pPr>
              <a:r>
                <a:rPr kumimoji="0" lang="en-US" sz="1200" b="0" i="0" u="none" strike="noStrike" kern="0" cap="none" spc="0" normalizeH="0" baseline="0" noProof="0" dirty="0" err="1" smtClean="0">
                  <a:ln>
                    <a:noFill/>
                  </a:ln>
                  <a:solidFill>
                    <a:srgbClr val="FFFFFF"/>
                  </a:solidFill>
                  <a:effectLst/>
                  <a:uLnTx/>
                  <a:uFillTx/>
                  <a:latin typeface="Arial"/>
                  <a:ea typeface="+mn-ea"/>
                  <a:cs typeface="+mn-cs"/>
                </a:rPr>
                <a:t>DDoS</a:t>
              </a:r>
              <a:r>
                <a:rPr kumimoji="0" lang="en-US" sz="1200" b="0" i="0" u="none" strike="noStrike" kern="0" cap="none" spc="0" normalizeH="0" baseline="0" noProof="0" dirty="0" smtClean="0">
                  <a:ln>
                    <a:noFill/>
                  </a:ln>
                  <a:solidFill>
                    <a:srgbClr val="FFFFFF"/>
                  </a:solidFill>
                  <a:effectLst/>
                  <a:uLnTx/>
                  <a:uFillTx/>
                  <a:latin typeface="Arial"/>
                  <a:ea typeface="+mn-ea"/>
                  <a:cs typeface="+mn-cs"/>
                </a:rPr>
                <a:t> Attack Traffic</a:t>
              </a:r>
            </a:p>
          </p:txBody>
        </p:sp>
        <p:sp>
          <p:nvSpPr>
            <p:cNvPr id="114" name="Freeform 9"/>
            <p:cNvSpPr>
              <a:spLocks noEditPoints="1"/>
            </p:cNvSpPr>
            <p:nvPr/>
          </p:nvSpPr>
          <p:spPr bwMode="auto">
            <a:xfrm>
              <a:off x="5227355" y="3670303"/>
              <a:ext cx="500309" cy="579004"/>
            </a:xfrm>
            <a:custGeom>
              <a:avLst/>
              <a:gdLst>
                <a:gd name="T0" fmla="*/ 14 w 768"/>
                <a:gd name="T1" fmla="*/ 152 h 808"/>
                <a:gd name="T2" fmla="*/ 114 w 768"/>
                <a:gd name="T3" fmla="*/ 790 h 808"/>
                <a:gd name="T4" fmla="*/ 646 w 768"/>
                <a:gd name="T5" fmla="*/ 800 h 808"/>
                <a:gd name="T6" fmla="*/ 752 w 768"/>
                <a:gd name="T7" fmla="*/ 160 h 808"/>
                <a:gd name="T8" fmla="*/ 628 w 768"/>
                <a:gd name="T9" fmla="*/ 348 h 808"/>
                <a:gd name="T10" fmla="*/ 586 w 768"/>
                <a:gd name="T11" fmla="*/ 384 h 808"/>
                <a:gd name="T12" fmla="*/ 544 w 768"/>
                <a:gd name="T13" fmla="*/ 332 h 808"/>
                <a:gd name="T14" fmla="*/ 618 w 768"/>
                <a:gd name="T15" fmla="*/ 304 h 808"/>
                <a:gd name="T16" fmla="*/ 606 w 768"/>
                <a:gd name="T17" fmla="*/ 536 h 808"/>
                <a:gd name="T18" fmla="*/ 524 w 768"/>
                <a:gd name="T19" fmla="*/ 516 h 808"/>
                <a:gd name="T20" fmla="*/ 582 w 768"/>
                <a:gd name="T21" fmla="*/ 468 h 808"/>
                <a:gd name="T22" fmla="*/ 250 w 768"/>
                <a:gd name="T23" fmla="*/ 212 h 808"/>
                <a:gd name="T24" fmla="*/ 328 w 768"/>
                <a:gd name="T25" fmla="*/ 248 h 808"/>
                <a:gd name="T26" fmla="*/ 208 w 768"/>
                <a:gd name="T27" fmla="*/ 260 h 808"/>
                <a:gd name="T28" fmla="*/ 384 w 768"/>
                <a:gd name="T29" fmla="*/ 370 h 808"/>
                <a:gd name="T30" fmla="*/ 376 w 768"/>
                <a:gd name="T31" fmla="*/ 282 h 808"/>
                <a:gd name="T32" fmla="*/ 442 w 768"/>
                <a:gd name="T33" fmla="*/ 326 h 808"/>
                <a:gd name="T34" fmla="*/ 436 w 768"/>
                <a:gd name="T35" fmla="*/ 504 h 808"/>
                <a:gd name="T36" fmla="*/ 384 w 768"/>
                <a:gd name="T37" fmla="*/ 554 h 808"/>
                <a:gd name="T38" fmla="*/ 332 w 768"/>
                <a:gd name="T39" fmla="*/ 504 h 808"/>
                <a:gd name="T40" fmla="*/ 384 w 768"/>
                <a:gd name="T41" fmla="*/ 452 h 808"/>
                <a:gd name="T42" fmla="*/ 260 w 768"/>
                <a:gd name="T43" fmla="*/ 382 h 808"/>
                <a:gd name="T44" fmla="*/ 336 w 768"/>
                <a:gd name="T45" fmla="*/ 408 h 808"/>
                <a:gd name="T46" fmla="*/ 290 w 768"/>
                <a:gd name="T47" fmla="*/ 462 h 808"/>
                <a:gd name="T48" fmla="*/ 232 w 768"/>
                <a:gd name="T49" fmla="*/ 412 h 808"/>
                <a:gd name="T50" fmla="*/ 300 w 768"/>
                <a:gd name="T51" fmla="*/ 552 h 808"/>
                <a:gd name="T52" fmla="*/ 304 w 768"/>
                <a:gd name="T53" fmla="*/ 656 h 808"/>
                <a:gd name="T54" fmla="*/ 252 w 768"/>
                <a:gd name="T55" fmla="*/ 616 h 808"/>
                <a:gd name="T56" fmla="*/ 342 w 768"/>
                <a:gd name="T57" fmla="*/ 698 h 808"/>
                <a:gd name="T58" fmla="*/ 432 w 768"/>
                <a:gd name="T59" fmla="*/ 708 h 808"/>
                <a:gd name="T60" fmla="*/ 472 w 768"/>
                <a:gd name="T61" fmla="*/ 658 h 808"/>
                <a:gd name="T62" fmla="*/ 428 w 768"/>
                <a:gd name="T63" fmla="*/ 594 h 808"/>
                <a:gd name="T64" fmla="*/ 482 w 768"/>
                <a:gd name="T65" fmla="*/ 554 h 808"/>
                <a:gd name="T66" fmla="*/ 506 w 768"/>
                <a:gd name="T67" fmla="*/ 626 h 808"/>
                <a:gd name="T68" fmla="*/ 474 w 768"/>
                <a:gd name="T69" fmla="*/ 460 h 808"/>
                <a:gd name="T70" fmla="*/ 480 w 768"/>
                <a:gd name="T71" fmla="*/ 370 h 808"/>
                <a:gd name="T72" fmla="*/ 536 w 768"/>
                <a:gd name="T73" fmla="*/ 412 h 808"/>
                <a:gd name="T74" fmla="*/ 500 w 768"/>
                <a:gd name="T75" fmla="*/ 292 h 808"/>
                <a:gd name="T76" fmla="*/ 442 w 768"/>
                <a:gd name="T77" fmla="*/ 240 h 808"/>
                <a:gd name="T78" fmla="*/ 564 w 768"/>
                <a:gd name="T79" fmla="*/ 252 h 808"/>
                <a:gd name="T80" fmla="*/ 380 w 768"/>
                <a:gd name="T81" fmla="*/ 206 h 808"/>
                <a:gd name="T82" fmla="*/ 188 w 768"/>
                <a:gd name="T83" fmla="*/ 184 h 808"/>
                <a:gd name="T84" fmla="*/ 130 w 768"/>
                <a:gd name="T85" fmla="*/ 232 h 808"/>
                <a:gd name="T86" fmla="*/ 150 w 768"/>
                <a:gd name="T87" fmla="*/ 304 h 808"/>
                <a:gd name="T88" fmla="*/ 222 w 768"/>
                <a:gd name="T89" fmla="*/ 328 h 808"/>
                <a:gd name="T90" fmla="*/ 184 w 768"/>
                <a:gd name="T91" fmla="*/ 382 h 808"/>
                <a:gd name="T92" fmla="*/ 138 w 768"/>
                <a:gd name="T93" fmla="*/ 330 h 808"/>
                <a:gd name="T94" fmla="*/ 194 w 768"/>
                <a:gd name="T95" fmla="*/ 466 h 808"/>
                <a:gd name="T96" fmla="*/ 210 w 768"/>
                <a:gd name="T97" fmla="*/ 562 h 808"/>
                <a:gd name="T98" fmla="*/ 158 w 768"/>
                <a:gd name="T99" fmla="*/ 518 h 808"/>
                <a:gd name="T100" fmla="*/ 220 w 768"/>
                <a:gd name="T101" fmla="*/ 662 h 808"/>
                <a:gd name="T102" fmla="*/ 198 w 768"/>
                <a:gd name="T103" fmla="*/ 708 h 808"/>
                <a:gd name="T104" fmla="*/ 512 w 768"/>
                <a:gd name="T105" fmla="*/ 708 h 808"/>
                <a:gd name="T106" fmla="*/ 550 w 768"/>
                <a:gd name="T107" fmla="*/ 660 h 808"/>
                <a:gd name="T108" fmla="*/ 570 w 768"/>
                <a:gd name="T109" fmla="*/ 708 h 808"/>
                <a:gd name="T110" fmla="*/ 620 w 768"/>
                <a:gd name="T111" fmla="*/ 228 h 808"/>
                <a:gd name="T112" fmla="*/ 646 w 768"/>
                <a:gd name="T113" fmla="*/ 200 h 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68" h="808">
                  <a:moveTo>
                    <a:pt x="750" y="0"/>
                  </a:moveTo>
                  <a:lnTo>
                    <a:pt x="18" y="0"/>
                  </a:lnTo>
                  <a:lnTo>
                    <a:pt x="18" y="0"/>
                  </a:lnTo>
                  <a:lnTo>
                    <a:pt x="10" y="2"/>
                  </a:lnTo>
                  <a:lnTo>
                    <a:pt x="4" y="6"/>
                  </a:lnTo>
                  <a:lnTo>
                    <a:pt x="0" y="12"/>
                  </a:lnTo>
                  <a:lnTo>
                    <a:pt x="0" y="20"/>
                  </a:lnTo>
                  <a:lnTo>
                    <a:pt x="14" y="152"/>
                  </a:lnTo>
                  <a:lnTo>
                    <a:pt x="14" y="152"/>
                  </a:lnTo>
                  <a:lnTo>
                    <a:pt x="16" y="160"/>
                  </a:lnTo>
                  <a:lnTo>
                    <a:pt x="22" y="168"/>
                  </a:lnTo>
                  <a:lnTo>
                    <a:pt x="28" y="172"/>
                  </a:lnTo>
                  <a:lnTo>
                    <a:pt x="36" y="174"/>
                  </a:lnTo>
                  <a:lnTo>
                    <a:pt x="46" y="174"/>
                  </a:lnTo>
                  <a:lnTo>
                    <a:pt x="110" y="776"/>
                  </a:lnTo>
                  <a:lnTo>
                    <a:pt x="110" y="776"/>
                  </a:lnTo>
                  <a:lnTo>
                    <a:pt x="112" y="782"/>
                  </a:lnTo>
                  <a:lnTo>
                    <a:pt x="114" y="790"/>
                  </a:lnTo>
                  <a:lnTo>
                    <a:pt x="122" y="800"/>
                  </a:lnTo>
                  <a:lnTo>
                    <a:pt x="134" y="806"/>
                  </a:lnTo>
                  <a:lnTo>
                    <a:pt x="140" y="808"/>
                  </a:lnTo>
                  <a:lnTo>
                    <a:pt x="146" y="808"/>
                  </a:lnTo>
                  <a:lnTo>
                    <a:pt x="622" y="808"/>
                  </a:lnTo>
                  <a:lnTo>
                    <a:pt x="622" y="808"/>
                  </a:lnTo>
                  <a:lnTo>
                    <a:pt x="628" y="808"/>
                  </a:lnTo>
                  <a:lnTo>
                    <a:pt x="634" y="806"/>
                  </a:lnTo>
                  <a:lnTo>
                    <a:pt x="646" y="800"/>
                  </a:lnTo>
                  <a:lnTo>
                    <a:pt x="654" y="790"/>
                  </a:lnTo>
                  <a:lnTo>
                    <a:pt x="656" y="782"/>
                  </a:lnTo>
                  <a:lnTo>
                    <a:pt x="658" y="776"/>
                  </a:lnTo>
                  <a:lnTo>
                    <a:pt x="722" y="174"/>
                  </a:lnTo>
                  <a:lnTo>
                    <a:pt x="732" y="174"/>
                  </a:lnTo>
                  <a:lnTo>
                    <a:pt x="732" y="174"/>
                  </a:lnTo>
                  <a:lnTo>
                    <a:pt x="740" y="172"/>
                  </a:lnTo>
                  <a:lnTo>
                    <a:pt x="746" y="168"/>
                  </a:lnTo>
                  <a:lnTo>
                    <a:pt x="752" y="160"/>
                  </a:lnTo>
                  <a:lnTo>
                    <a:pt x="754" y="152"/>
                  </a:lnTo>
                  <a:lnTo>
                    <a:pt x="768" y="20"/>
                  </a:lnTo>
                  <a:lnTo>
                    <a:pt x="768" y="20"/>
                  </a:lnTo>
                  <a:lnTo>
                    <a:pt x="768" y="12"/>
                  </a:lnTo>
                  <a:lnTo>
                    <a:pt x="764" y="6"/>
                  </a:lnTo>
                  <a:lnTo>
                    <a:pt x="758" y="2"/>
                  </a:lnTo>
                  <a:lnTo>
                    <a:pt x="750" y="0"/>
                  </a:lnTo>
                  <a:lnTo>
                    <a:pt x="750" y="0"/>
                  </a:lnTo>
                  <a:close/>
                  <a:moveTo>
                    <a:pt x="628" y="348"/>
                  </a:moveTo>
                  <a:lnTo>
                    <a:pt x="628" y="358"/>
                  </a:lnTo>
                  <a:lnTo>
                    <a:pt x="628" y="358"/>
                  </a:lnTo>
                  <a:lnTo>
                    <a:pt x="624" y="366"/>
                  </a:lnTo>
                  <a:lnTo>
                    <a:pt x="618" y="374"/>
                  </a:lnTo>
                  <a:lnTo>
                    <a:pt x="600" y="384"/>
                  </a:lnTo>
                  <a:lnTo>
                    <a:pt x="600" y="384"/>
                  </a:lnTo>
                  <a:lnTo>
                    <a:pt x="594" y="386"/>
                  </a:lnTo>
                  <a:lnTo>
                    <a:pt x="590" y="386"/>
                  </a:lnTo>
                  <a:lnTo>
                    <a:pt x="586" y="384"/>
                  </a:lnTo>
                  <a:lnTo>
                    <a:pt x="584" y="382"/>
                  </a:lnTo>
                  <a:lnTo>
                    <a:pt x="584" y="382"/>
                  </a:lnTo>
                  <a:lnTo>
                    <a:pt x="546" y="342"/>
                  </a:lnTo>
                  <a:lnTo>
                    <a:pt x="546" y="342"/>
                  </a:lnTo>
                  <a:lnTo>
                    <a:pt x="544" y="340"/>
                  </a:lnTo>
                  <a:lnTo>
                    <a:pt x="544" y="340"/>
                  </a:lnTo>
                  <a:lnTo>
                    <a:pt x="542" y="336"/>
                  </a:lnTo>
                  <a:lnTo>
                    <a:pt x="542" y="334"/>
                  </a:lnTo>
                  <a:lnTo>
                    <a:pt x="544" y="332"/>
                  </a:lnTo>
                  <a:lnTo>
                    <a:pt x="546" y="328"/>
                  </a:lnTo>
                  <a:lnTo>
                    <a:pt x="546" y="328"/>
                  </a:lnTo>
                  <a:lnTo>
                    <a:pt x="568" y="318"/>
                  </a:lnTo>
                  <a:lnTo>
                    <a:pt x="608" y="298"/>
                  </a:lnTo>
                  <a:lnTo>
                    <a:pt x="608" y="298"/>
                  </a:lnTo>
                  <a:lnTo>
                    <a:pt x="610" y="298"/>
                  </a:lnTo>
                  <a:lnTo>
                    <a:pt x="610" y="298"/>
                  </a:lnTo>
                  <a:lnTo>
                    <a:pt x="614" y="300"/>
                  </a:lnTo>
                  <a:lnTo>
                    <a:pt x="618" y="304"/>
                  </a:lnTo>
                  <a:lnTo>
                    <a:pt x="618" y="304"/>
                  </a:lnTo>
                  <a:lnTo>
                    <a:pt x="626" y="316"/>
                  </a:lnTo>
                  <a:lnTo>
                    <a:pt x="630" y="324"/>
                  </a:lnTo>
                  <a:lnTo>
                    <a:pt x="630" y="330"/>
                  </a:lnTo>
                  <a:lnTo>
                    <a:pt x="628" y="348"/>
                  </a:lnTo>
                  <a:close/>
                  <a:moveTo>
                    <a:pt x="610" y="520"/>
                  </a:moveTo>
                  <a:lnTo>
                    <a:pt x="608" y="526"/>
                  </a:lnTo>
                  <a:lnTo>
                    <a:pt x="608" y="526"/>
                  </a:lnTo>
                  <a:lnTo>
                    <a:pt x="606" y="536"/>
                  </a:lnTo>
                  <a:lnTo>
                    <a:pt x="600" y="544"/>
                  </a:lnTo>
                  <a:lnTo>
                    <a:pt x="572" y="564"/>
                  </a:lnTo>
                  <a:lnTo>
                    <a:pt x="572" y="564"/>
                  </a:lnTo>
                  <a:lnTo>
                    <a:pt x="570" y="566"/>
                  </a:lnTo>
                  <a:lnTo>
                    <a:pt x="566" y="566"/>
                  </a:lnTo>
                  <a:lnTo>
                    <a:pt x="562" y="566"/>
                  </a:lnTo>
                  <a:lnTo>
                    <a:pt x="558" y="562"/>
                  </a:lnTo>
                  <a:lnTo>
                    <a:pt x="524" y="516"/>
                  </a:lnTo>
                  <a:lnTo>
                    <a:pt x="524" y="516"/>
                  </a:lnTo>
                  <a:lnTo>
                    <a:pt x="522" y="514"/>
                  </a:lnTo>
                  <a:lnTo>
                    <a:pt x="522" y="510"/>
                  </a:lnTo>
                  <a:lnTo>
                    <a:pt x="522" y="506"/>
                  </a:lnTo>
                  <a:lnTo>
                    <a:pt x="526" y="502"/>
                  </a:lnTo>
                  <a:lnTo>
                    <a:pt x="570" y="468"/>
                  </a:lnTo>
                  <a:lnTo>
                    <a:pt x="570" y="468"/>
                  </a:lnTo>
                  <a:lnTo>
                    <a:pt x="574" y="466"/>
                  </a:lnTo>
                  <a:lnTo>
                    <a:pt x="578" y="466"/>
                  </a:lnTo>
                  <a:lnTo>
                    <a:pt x="582" y="468"/>
                  </a:lnTo>
                  <a:lnTo>
                    <a:pt x="586" y="470"/>
                  </a:lnTo>
                  <a:lnTo>
                    <a:pt x="604" y="496"/>
                  </a:lnTo>
                  <a:lnTo>
                    <a:pt x="604" y="496"/>
                  </a:lnTo>
                  <a:lnTo>
                    <a:pt x="608" y="506"/>
                  </a:lnTo>
                  <a:lnTo>
                    <a:pt x="610" y="514"/>
                  </a:lnTo>
                  <a:lnTo>
                    <a:pt x="610" y="520"/>
                  </a:lnTo>
                  <a:close/>
                  <a:moveTo>
                    <a:pt x="206" y="248"/>
                  </a:moveTo>
                  <a:lnTo>
                    <a:pt x="250" y="212"/>
                  </a:lnTo>
                  <a:lnTo>
                    <a:pt x="250" y="212"/>
                  </a:lnTo>
                  <a:lnTo>
                    <a:pt x="254" y="210"/>
                  </a:lnTo>
                  <a:lnTo>
                    <a:pt x="258" y="210"/>
                  </a:lnTo>
                  <a:lnTo>
                    <a:pt x="262" y="210"/>
                  </a:lnTo>
                  <a:lnTo>
                    <a:pt x="266" y="210"/>
                  </a:lnTo>
                  <a:lnTo>
                    <a:pt x="326" y="240"/>
                  </a:lnTo>
                  <a:lnTo>
                    <a:pt x="326" y="240"/>
                  </a:lnTo>
                  <a:lnTo>
                    <a:pt x="328" y="242"/>
                  </a:lnTo>
                  <a:lnTo>
                    <a:pt x="330" y="246"/>
                  </a:lnTo>
                  <a:lnTo>
                    <a:pt x="328" y="248"/>
                  </a:lnTo>
                  <a:lnTo>
                    <a:pt x="326" y="252"/>
                  </a:lnTo>
                  <a:lnTo>
                    <a:pt x="280" y="288"/>
                  </a:lnTo>
                  <a:lnTo>
                    <a:pt x="280" y="288"/>
                  </a:lnTo>
                  <a:lnTo>
                    <a:pt x="276" y="290"/>
                  </a:lnTo>
                  <a:lnTo>
                    <a:pt x="272" y="292"/>
                  </a:lnTo>
                  <a:lnTo>
                    <a:pt x="268" y="292"/>
                  </a:lnTo>
                  <a:lnTo>
                    <a:pt x="264" y="290"/>
                  </a:lnTo>
                  <a:lnTo>
                    <a:pt x="208" y="260"/>
                  </a:lnTo>
                  <a:lnTo>
                    <a:pt x="208" y="260"/>
                  </a:lnTo>
                  <a:lnTo>
                    <a:pt x="204" y="258"/>
                  </a:lnTo>
                  <a:lnTo>
                    <a:pt x="204" y="256"/>
                  </a:lnTo>
                  <a:lnTo>
                    <a:pt x="204" y="252"/>
                  </a:lnTo>
                  <a:lnTo>
                    <a:pt x="206" y="248"/>
                  </a:lnTo>
                  <a:lnTo>
                    <a:pt x="206" y="248"/>
                  </a:lnTo>
                  <a:close/>
                  <a:moveTo>
                    <a:pt x="392" y="368"/>
                  </a:moveTo>
                  <a:lnTo>
                    <a:pt x="392" y="368"/>
                  </a:lnTo>
                  <a:lnTo>
                    <a:pt x="388" y="370"/>
                  </a:lnTo>
                  <a:lnTo>
                    <a:pt x="384" y="370"/>
                  </a:lnTo>
                  <a:lnTo>
                    <a:pt x="380" y="370"/>
                  </a:lnTo>
                  <a:lnTo>
                    <a:pt x="376" y="368"/>
                  </a:lnTo>
                  <a:lnTo>
                    <a:pt x="328" y="332"/>
                  </a:lnTo>
                  <a:lnTo>
                    <a:pt x="328" y="332"/>
                  </a:lnTo>
                  <a:lnTo>
                    <a:pt x="326" y="330"/>
                  </a:lnTo>
                  <a:lnTo>
                    <a:pt x="326" y="326"/>
                  </a:lnTo>
                  <a:lnTo>
                    <a:pt x="326" y="322"/>
                  </a:lnTo>
                  <a:lnTo>
                    <a:pt x="328" y="320"/>
                  </a:lnTo>
                  <a:lnTo>
                    <a:pt x="376" y="282"/>
                  </a:lnTo>
                  <a:lnTo>
                    <a:pt x="376" y="282"/>
                  </a:lnTo>
                  <a:lnTo>
                    <a:pt x="380" y="280"/>
                  </a:lnTo>
                  <a:lnTo>
                    <a:pt x="384" y="280"/>
                  </a:lnTo>
                  <a:lnTo>
                    <a:pt x="388" y="280"/>
                  </a:lnTo>
                  <a:lnTo>
                    <a:pt x="392" y="282"/>
                  </a:lnTo>
                  <a:lnTo>
                    <a:pt x="440" y="320"/>
                  </a:lnTo>
                  <a:lnTo>
                    <a:pt x="440" y="320"/>
                  </a:lnTo>
                  <a:lnTo>
                    <a:pt x="442" y="322"/>
                  </a:lnTo>
                  <a:lnTo>
                    <a:pt x="442" y="326"/>
                  </a:lnTo>
                  <a:lnTo>
                    <a:pt x="442" y="330"/>
                  </a:lnTo>
                  <a:lnTo>
                    <a:pt x="438" y="332"/>
                  </a:lnTo>
                  <a:lnTo>
                    <a:pt x="392" y="368"/>
                  </a:lnTo>
                  <a:close/>
                  <a:moveTo>
                    <a:pt x="412" y="476"/>
                  </a:moveTo>
                  <a:lnTo>
                    <a:pt x="412" y="476"/>
                  </a:lnTo>
                  <a:lnTo>
                    <a:pt x="432" y="496"/>
                  </a:lnTo>
                  <a:lnTo>
                    <a:pt x="432" y="496"/>
                  </a:lnTo>
                  <a:lnTo>
                    <a:pt x="434" y="500"/>
                  </a:lnTo>
                  <a:lnTo>
                    <a:pt x="436" y="504"/>
                  </a:lnTo>
                  <a:lnTo>
                    <a:pt x="434" y="508"/>
                  </a:lnTo>
                  <a:lnTo>
                    <a:pt x="432" y="510"/>
                  </a:lnTo>
                  <a:lnTo>
                    <a:pt x="432" y="510"/>
                  </a:lnTo>
                  <a:lnTo>
                    <a:pt x="410" y="532"/>
                  </a:lnTo>
                  <a:lnTo>
                    <a:pt x="410" y="532"/>
                  </a:lnTo>
                  <a:lnTo>
                    <a:pt x="392" y="552"/>
                  </a:lnTo>
                  <a:lnTo>
                    <a:pt x="392" y="552"/>
                  </a:lnTo>
                  <a:lnTo>
                    <a:pt x="388" y="554"/>
                  </a:lnTo>
                  <a:lnTo>
                    <a:pt x="384" y="554"/>
                  </a:lnTo>
                  <a:lnTo>
                    <a:pt x="380" y="554"/>
                  </a:lnTo>
                  <a:lnTo>
                    <a:pt x="376" y="552"/>
                  </a:lnTo>
                  <a:lnTo>
                    <a:pt x="376" y="552"/>
                  </a:lnTo>
                  <a:lnTo>
                    <a:pt x="358" y="532"/>
                  </a:lnTo>
                  <a:lnTo>
                    <a:pt x="358" y="532"/>
                  </a:lnTo>
                  <a:lnTo>
                    <a:pt x="336" y="510"/>
                  </a:lnTo>
                  <a:lnTo>
                    <a:pt x="336" y="510"/>
                  </a:lnTo>
                  <a:lnTo>
                    <a:pt x="334" y="508"/>
                  </a:lnTo>
                  <a:lnTo>
                    <a:pt x="332" y="504"/>
                  </a:lnTo>
                  <a:lnTo>
                    <a:pt x="334" y="500"/>
                  </a:lnTo>
                  <a:lnTo>
                    <a:pt x="336" y="496"/>
                  </a:lnTo>
                  <a:lnTo>
                    <a:pt x="336" y="496"/>
                  </a:lnTo>
                  <a:lnTo>
                    <a:pt x="356" y="476"/>
                  </a:lnTo>
                  <a:lnTo>
                    <a:pt x="356" y="476"/>
                  </a:lnTo>
                  <a:lnTo>
                    <a:pt x="376" y="456"/>
                  </a:lnTo>
                  <a:lnTo>
                    <a:pt x="376" y="456"/>
                  </a:lnTo>
                  <a:lnTo>
                    <a:pt x="380" y="452"/>
                  </a:lnTo>
                  <a:lnTo>
                    <a:pt x="384" y="452"/>
                  </a:lnTo>
                  <a:lnTo>
                    <a:pt x="388" y="452"/>
                  </a:lnTo>
                  <a:lnTo>
                    <a:pt x="392" y="456"/>
                  </a:lnTo>
                  <a:lnTo>
                    <a:pt x="392" y="456"/>
                  </a:lnTo>
                  <a:lnTo>
                    <a:pt x="412" y="476"/>
                  </a:lnTo>
                  <a:lnTo>
                    <a:pt x="412" y="476"/>
                  </a:lnTo>
                  <a:close/>
                  <a:moveTo>
                    <a:pt x="232" y="412"/>
                  </a:moveTo>
                  <a:lnTo>
                    <a:pt x="232" y="412"/>
                  </a:lnTo>
                  <a:lnTo>
                    <a:pt x="260" y="382"/>
                  </a:lnTo>
                  <a:lnTo>
                    <a:pt x="260" y="382"/>
                  </a:lnTo>
                  <a:lnTo>
                    <a:pt x="272" y="372"/>
                  </a:lnTo>
                  <a:lnTo>
                    <a:pt x="272" y="372"/>
                  </a:lnTo>
                  <a:lnTo>
                    <a:pt x="274" y="368"/>
                  </a:lnTo>
                  <a:lnTo>
                    <a:pt x="278" y="368"/>
                  </a:lnTo>
                  <a:lnTo>
                    <a:pt x="284" y="368"/>
                  </a:lnTo>
                  <a:lnTo>
                    <a:pt x="288" y="370"/>
                  </a:lnTo>
                  <a:lnTo>
                    <a:pt x="334" y="406"/>
                  </a:lnTo>
                  <a:lnTo>
                    <a:pt x="334" y="406"/>
                  </a:lnTo>
                  <a:lnTo>
                    <a:pt x="336" y="408"/>
                  </a:lnTo>
                  <a:lnTo>
                    <a:pt x="338" y="412"/>
                  </a:lnTo>
                  <a:lnTo>
                    <a:pt x="336" y="416"/>
                  </a:lnTo>
                  <a:lnTo>
                    <a:pt x="334" y="418"/>
                  </a:lnTo>
                  <a:lnTo>
                    <a:pt x="334" y="418"/>
                  </a:lnTo>
                  <a:lnTo>
                    <a:pt x="316" y="436"/>
                  </a:lnTo>
                  <a:lnTo>
                    <a:pt x="316" y="436"/>
                  </a:lnTo>
                  <a:lnTo>
                    <a:pt x="294" y="460"/>
                  </a:lnTo>
                  <a:lnTo>
                    <a:pt x="294" y="460"/>
                  </a:lnTo>
                  <a:lnTo>
                    <a:pt x="290" y="462"/>
                  </a:lnTo>
                  <a:lnTo>
                    <a:pt x="286" y="464"/>
                  </a:lnTo>
                  <a:lnTo>
                    <a:pt x="282" y="462"/>
                  </a:lnTo>
                  <a:lnTo>
                    <a:pt x="278" y="460"/>
                  </a:lnTo>
                  <a:lnTo>
                    <a:pt x="234" y="426"/>
                  </a:lnTo>
                  <a:lnTo>
                    <a:pt x="234" y="426"/>
                  </a:lnTo>
                  <a:lnTo>
                    <a:pt x="230" y="422"/>
                  </a:lnTo>
                  <a:lnTo>
                    <a:pt x="230" y="418"/>
                  </a:lnTo>
                  <a:lnTo>
                    <a:pt x="230" y="416"/>
                  </a:lnTo>
                  <a:lnTo>
                    <a:pt x="232" y="412"/>
                  </a:lnTo>
                  <a:lnTo>
                    <a:pt x="232" y="412"/>
                  </a:lnTo>
                  <a:close/>
                  <a:moveTo>
                    <a:pt x="250" y="600"/>
                  </a:moveTo>
                  <a:lnTo>
                    <a:pt x="286" y="554"/>
                  </a:lnTo>
                  <a:lnTo>
                    <a:pt x="286" y="554"/>
                  </a:lnTo>
                  <a:lnTo>
                    <a:pt x="288" y="550"/>
                  </a:lnTo>
                  <a:lnTo>
                    <a:pt x="292" y="550"/>
                  </a:lnTo>
                  <a:lnTo>
                    <a:pt x="296" y="550"/>
                  </a:lnTo>
                  <a:lnTo>
                    <a:pt x="300" y="552"/>
                  </a:lnTo>
                  <a:lnTo>
                    <a:pt x="300" y="552"/>
                  </a:lnTo>
                  <a:lnTo>
                    <a:pt x="318" y="570"/>
                  </a:lnTo>
                  <a:lnTo>
                    <a:pt x="318" y="570"/>
                  </a:lnTo>
                  <a:lnTo>
                    <a:pt x="340" y="594"/>
                  </a:lnTo>
                  <a:lnTo>
                    <a:pt x="340" y="594"/>
                  </a:lnTo>
                  <a:lnTo>
                    <a:pt x="342" y="596"/>
                  </a:lnTo>
                  <a:lnTo>
                    <a:pt x="344" y="600"/>
                  </a:lnTo>
                  <a:lnTo>
                    <a:pt x="342" y="606"/>
                  </a:lnTo>
                  <a:lnTo>
                    <a:pt x="340" y="608"/>
                  </a:lnTo>
                  <a:lnTo>
                    <a:pt x="304" y="656"/>
                  </a:lnTo>
                  <a:lnTo>
                    <a:pt x="304" y="656"/>
                  </a:lnTo>
                  <a:lnTo>
                    <a:pt x="302" y="658"/>
                  </a:lnTo>
                  <a:lnTo>
                    <a:pt x="298" y="660"/>
                  </a:lnTo>
                  <a:lnTo>
                    <a:pt x="294" y="658"/>
                  </a:lnTo>
                  <a:lnTo>
                    <a:pt x="292" y="656"/>
                  </a:lnTo>
                  <a:lnTo>
                    <a:pt x="292" y="656"/>
                  </a:lnTo>
                  <a:lnTo>
                    <a:pt x="262" y="626"/>
                  </a:lnTo>
                  <a:lnTo>
                    <a:pt x="262" y="626"/>
                  </a:lnTo>
                  <a:lnTo>
                    <a:pt x="252" y="616"/>
                  </a:lnTo>
                  <a:lnTo>
                    <a:pt x="252" y="616"/>
                  </a:lnTo>
                  <a:lnTo>
                    <a:pt x="250" y="612"/>
                  </a:lnTo>
                  <a:lnTo>
                    <a:pt x="248" y="608"/>
                  </a:lnTo>
                  <a:lnTo>
                    <a:pt x="248" y="604"/>
                  </a:lnTo>
                  <a:lnTo>
                    <a:pt x="250" y="600"/>
                  </a:lnTo>
                  <a:lnTo>
                    <a:pt x="250" y="600"/>
                  </a:lnTo>
                  <a:close/>
                  <a:moveTo>
                    <a:pt x="336" y="708"/>
                  </a:moveTo>
                  <a:lnTo>
                    <a:pt x="336" y="708"/>
                  </a:lnTo>
                  <a:lnTo>
                    <a:pt x="342" y="698"/>
                  </a:lnTo>
                  <a:lnTo>
                    <a:pt x="378" y="652"/>
                  </a:lnTo>
                  <a:lnTo>
                    <a:pt x="378" y="652"/>
                  </a:lnTo>
                  <a:lnTo>
                    <a:pt x="380" y="648"/>
                  </a:lnTo>
                  <a:lnTo>
                    <a:pt x="384" y="648"/>
                  </a:lnTo>
                  <a:lnTo>
                    <a:pt x="388" y="648"/>
                  </a:lnTo>
                  <a:lnTo>
                    <a:pt x="390" y="652"/>
                  </a:lnTo>
                  <a:lnTo>
                    <a:pt x="426" y="698"/>
                  </a:lnTo>
                  <a:lnTo>
                    <a:pt x="426" y="698"/>
                  </a:lnTo>
                  <a:lnTo>
                    <a:pt x="432" y="708"/>
                  </a:lnTo>
                  <a:lnTo>
                    <a:pt x="432" y="708"/>
                  </a:lnTo>
                  <a:lnTo>
                    <a:pt x="422" y="708"/>
                  </a:lnTo>
                  <a:lnTo>
                    <a:pt x="346" y="708"/>
                  </a:lnTo>
                  <a:lnTo>
                    <a:pt x="346" y="708"/>
                  </a:lnTo>
                  <a:lnTo>
                    <a:pt x="336" y="708"/>
                  </a:lnTo>
                  <a:lnTo>
                    <a:pt x="336" y="708"/>
                  </a:lnTo>
                  <a:close/>
                  <a:moveTo>
                    <a:pt x="476" y="656"/>
                  </a:moveTo>
                  <a:lnTo>
                    <a:pt x="476" y="656"/>
                  </a:lnTo>
                  <a:lnTo>
                    <a:pt x="472" y="658"/>
                  </a:lnTo>
                  <a:lnTo>
                    <a:pt x="470" y="660"/>
                  </a:lnTo>
                  <a:lnTo>
                    <a:pt x="466" y="658"/>
                  </a:lnTo>
                  <a:lnTo>
                    <a:pt x="462" y="656"/>
                  </a:lnTo>
                  <a:lnTo>
                    <a:pt x="428" y="608"/>
                  </a:lnTo>
                  <a:lnTo>
                    <a:pt x="428" y="608"/>
                  </a:lnTo>
                  <a:lnTo>
                    <a:pt x="426" y="606"/>
                  </a:lnTo>
                  <a:lnTo>
                    <a:pt x="424" y="600"/>
                  </a:lnTo>
                  <a:lnTo>
                    <a:pt x="426" y="596"/>
                  </a:lnTo>
                  <a:lnTo>
                    <a:pt x="428" y="594"/>
                  </a:lnTo>
                  <a:lnTo>
                    <a:pt x="428" y="594"/>
                  </a:lnTo>
                  <a:lnTo>
                    <a:pt x="450" y="570"/>
                  </a:lnTo>
                  <a:lnTo>
                    <a:pt x="450" y="570"/>
                  </a:lnTo>
                  <a:lnTo>
                    <a:pt x="468" y="552"/>
                  </a:lnTo>
                  <a:lnTo>
                    <a:pt x="468" y="552"/>
                  </a:lnTo>
                  <a:lnTo>
                    <a:pt x="472" y="550"/>
                  </a:lnTo>
                  <a:lnTo>
                    <a:pt x="476" y="550"/>
                  </a:lnTo>
                  <a:lnTo>
                    <a:pt x="480" y="550"/>
                  </a:lnTo>
                  <a:lnTo>
                    <a:pt x="482" y="554"/>
                  </a:lnTo>
                  <a:lnTo>
                    <a:pt x="518" y="600"/>
                  </a:lnTo>
                  <a:lnTo>
                    <a:pt x="518" y="600"/>
                  </a:lnTo>
                  <a:lnTo>
                    <a:pt x="520" y="604"/>
                  </a:lnTo>
                  <a:lnTo>
                    <a:pt x="520" y="608"/>
                  </a:lnTo>
                  <a:lnTo>
                    <a:pt x="518" y="612"/>
                  </a:lnTo>
                  <a:lnTo>
                    <a:pt x="516" y="616"/>
                  </a:lnTo>
                  <a:lnTo>
                    <a:pt x="516" y="616"/>
                  </a:lnTo>
                  <a:lnTo>
                    <a:pt x="506" y="626"/>
                  </a:lnTo>
                  <a:lnTo>
                    <a:pt x="506" y="626"/>
                  </a:lnTo>
                  <a:lnTo>
                    <a:pt x="476" y="656"/>
                  </a:lnTo>
                  <a:lnTo>
                    <a:pt x="476" y="656"/>
                  </a:lnTo>
                  <a:close/>
                  <a:moveTo>
                    <a:pt x="490" y="460"/>
                  </a:moveTo>
                  <a:lnTo>
                    <a:pt x="490" y="460"/>
                  </a:lnTo>
                  <a:lnTo>
                    <a:pt x="486" y="462"/>
                  </a:lnTo>
                  <a:lnTo>
                    <a:pt x="482" y="464"/>
                  </a:lnTo>
                  <a:lnTo>
                    <a:pt x="478" y="462"/>
                  </a:lnTo>
                  <a:lnTo>
                    <a:pt x="474" y="460"/>
                  </a:lnTo>
                  <a:lnTo>
                    <a:pt x="474" y="460"/>
                  </a:lnTo>
                  <a:lnTo>
                    <a:pt x="452" y="436"/>
                  </a:lnTo>
                  <a:lnTo>
                    <a:pt x="452" y="436"/>
                  </a:lnTo>
                  <a:lnTo>
                    <a:pt x="434" y="418"/>
                  </a:lnTo>
                  <a:lnTo>
                    <a:pt x="434" y="418"/>
                  </a:lnTo>
                  <a:lnTo>
                    <a:pt x="430" y="416"/>
                  </a:lnTo>
                  <a:lnTo>
                    <a:pt x="430" y="412"/>
                  </a:lnTo>
                  <a:lnTo>
                    <a:pt x="432" y="408"/>
                  </a:lnTo>
                  <a:lnTo>
                    <a:pt x="434" y="406"/>
                  </a:lnTo>
                  <a:lnTo>
                    <a:pt x="480" y="370"/>
                  </a:lnTo>
                  <a:lnTo>
                    <a:pt x="480" y="370"/>
                  </a:lnTo>
                  <a:lnTo>
                    <a:pt x="484" y="368"/>
                  </a:lnTo>
                  <a:lnTo>
                    <a:pt x="488" y="368"/>
                  </a:lnTo>
                  <a:lnTo>
                    <a:pt x="494" y="368"/>
                  </a:lnTo>
                  <a:lnTo>
                    <a:pt x="496" y="372"/>
                  </a:lnTo>
                  <a:lnTo>
                    <a:pt x="496" y="372"/>
                  </a:lnTo>
                  <a:lnTo>
                    <a:pt x="508" y="382"/>
                  </a:lnTo>
                  <a:lnTo>
                    <a:pt x="508" y="382"/>
                  </a:lnTo>
                  <a:lnTo>
                    <a:pt x="536" y="412"/>
                  </a:lnTo>
                  <a:lnTo>
                    <a:pt x="536" y="412"/>
                  </a:lnTo>
                  <a:lnTo>
                    <a:pt x="538" y="416"/>
                  </a:lnTo>
                  <a:lnTo>
                    <a:pt x="538" y="418"/>
                  </a:lnTo>
                  <a:lnTo>
                    <a:pt x="538" y="422"/>
                  </a:lnTo>
                  <a:lnTo>
                    <a:pt x="534" y="426"/>
                  </a:lnTo>
                  <a:lnTo>
                    <a:pt x="490" y="460"/>
                  </a:lnTo>
                  <a:close/>
                  <a:moveTo>
                    <a:pt x="504" y="290"/>
                  </a:moveTo>
                  <a:lnTo>
                    <a:pt x="504" y="290"/>
                  </a:lnTo>
                  <a:lnTo>
                    <a:pt x="500" y="292"/>
                  </a:lnTo>
                  <a:lnTo>
                    <a:pt x="496" y="292"/>
                  </a:lnTo>
                  <a:lnTo>
                    <a:pt x="490" y="290"/>
                  </a:lnTo>
                  <a:lnTo>
                    <a:pt x="488" y="288"/>
                  </a:lnTo>
                  <a:lnTo>
                    <a:pt x="442" y="252"/>
                  </a:lnTo>
                  <a:lnTo>
                    <a:pt x="442" y="252"/>
                  </a:lnTo>
                  <a:lnTo>
                    <a:pt x="440" y="248"/>
                  </a:lnTo>
                  <a:lnTo>
                    <a:pt x="438" y="246"/>
                  </a:lnTo>
                  <a:lnTo>
                    <a:pt x="440" y="242"/>
                  </a:lnTo>
                  <a:lnTo>
                    <a:pt x="442" y="240"/>
                  </a:lnTo>
                  <a:lnTo>
                    <a:pt x="500" y="210"/>
                  </a:lnTo>
                  <a:lnTo>
                    <a:pt x="500" y="210"/>
                  </a:lnTo>
                  <a:lnTo>
                    <a:pt x="506" y="210"/>
                  </a:lnTo>
                  <a:lnTo>
                    <a:pt x="510" y="210"/>
                  </a:lnTo>
                  <a:lnTo>
                    <a:pt x="514" y="210"/>
                  </a:lnTo>
                  <a:lnTo>
                    <a:pt x="518" y="212"/>
                  </a:lnTo>
                  <a:lnTo>
                    <a:pt x="562" y="248"/>
                  </a:lnTo>
                  <a:lnTo>
                    <a:pt x="562" y="248"/>
                  </a:lnTo>
                  <a:lnTo>
                    <a:pt x="564" y="252"/>
                  </a:lnTo>
                  <a:lnTo>
                    <a:pt x="564" y="256"/>
                  </a:lnTo>
                  <a:lnTo>
                    <a:pt x="564" y="258"/>
                  </a:lnTo>
                  <a:lnTo>
                    <a:pt x="560" y="260"/>
                  </a:lnTo>
                  <a:lnTo>
                    <a:pt x="504" y="290"/>
                  </a:lnTo>
                  <a:close/>
                  <a:moveTo>
                    <a:pt x="392" y="206"/>
                  </a:moveTo>
                  <a:lnTo>
                    <a:pt x="392" y="206"/>
                  </a:lnTo>
                  <a:lnTo>
                    <a:pt x="388" y="206"/>
                  </a:lnTo>
                  <a:lnTo>
                    <a:pt x="384" y="208"/>
                  </a:lnTo>
                  <a:lnTo>
                    <a:pt x="380" y="206"/>
                  </a:lnTo>
                  <a:lnTo>
                    <a:pt x="376" y="206"/>
                  </a:lnTo>
                  <a:lnTo>
                    <a:pt x="318" y="174"/>
                  </a:lnTo>
                  <a:lnTo>
                    <a:pt x="448" y="174"/>
                  </a:lnTo>
                  <a:lnTo>
                    <a:pt x="392" y="206"/>
                  </a:lnTo>
                  <a:close/>
                  <a:moveTo>
                    <a:pt x="120" y="174"/>
                  </a:moveTo>
                  <a:lnTo>
                    <a:pt x="160" y="174"/>
                  </a:lnTo>
                  <a:lnTo>
                    <a:pt x="184" y="182"/>
                  </a:lnTo>
                  <a:lnTo>
                    <a:pt x="184" y="182"/>
                  </a:lnTo>
                  <a:lnTo>
                    <a:pt x="188" y="184"/>
                  </a:lnTo>
                  <a:lnTo>
                    <a:pt x="188" y="188"/>
                  </a:lnTo>
                  <a:lnTo>
                    <a:pt x="188" y="190"/>
                  </a:lnTo>
                  <a:lnTo>
                    <a:pt x="186" y="194"/>
                  </a:lnTo>
                  <a:lnTo>
                    <a:pt x="148" y="228"/>
                  </a:lnTo>
                  <a:lnTo>
                    <a:pt x="148" y="228"/>
                  </a:lnTo>
                  <a:lnTo>
                    <a:pt x="144" y="230"/>
                  </a:lnTo>
                  <a:lnTo>
                    <a:pt x="140" y="232"/>
                  </a:lnTo>
                  <a:lnTo>
                    <a:pt x="130" y="232"/>
                  </a:lnTo>
                  <a:lnTo>
                    <a:pt x="130" y="232"/>
                  </a:lnTo>
                  <a:lnTo>
                    <a:pt x="128" y="228"/>
                  </a:lnTo>
                  <a:lnTo>
                    <a:pt x="124" y="220"/>
                  </a:lnTo>
                  <a:lnTo>
                    <a:pt x="122" y="188"/>
                  </a:lnTo>
                  <a:lnTo>
                    <a:pt x="120" y="174"/>
                  </a:lnTo>
                  <a:close/>
                  <a:moveTo>
                    <a:pt x="138" y="330"/>
                  </a:moveTo>
                  <a:lnTo>
                    <a:pt x="138" y="330"/>
                  </a:lnTo>
                  <a:lnTo>
                    <a:pt x="138" y="324"/>
                  </a:lnTo>
                  <a:lnTo>
                    <a:pt x="142" y="316"/>
                  </a:lnTo>
                  <a:lnTo>
                    <a:pt x="150" y="304"/>
                  </a:lnTo>
                  <a:lnTo>
                    <a:pt x="150" y="304"/>
                  </a:lnTo>
                  <a:lnTo>
                    <a:pt x="154" y="300"/>
                  </a:lnTo>
                  <a:lnTo>
                    <a:pt x="158" y="298"/>
                  </a:lnTo>
                  <a:lnTo>
                    <a:pt x="158" y="298"/>
                  </a:lnTo>
                  <a:lnTo>
                    <a:pt x="160" y="298"/>
                  </a:lnTo>
                  <a:lnTo>
                    <a:pt x="160" y="298"/>
                  </a:lnTo>
                  <a:lnTo>
                    <a:pt x="200" y="318"/>
                  </a:lnTo>
                  <a:lnTo>
                    <a:pt x="222" y="328"/>
                  </a:lnTo>
                  <a:lnTo>
                    <a:pt x="222" y="328"/>
                  </a:lnTo>
                  <a:lnTo>
                    <a:pt x="224" y="332"/>
                  </a:lnTo>
                  <a:lnTo>
                    <a:pt x="226" y="334"/>
                  </a:lnTo>
                  <a:lnTo>
                    <a:pt x="226" y="336"/>
                  </a:lnTo>
                  <a:lnTo>
                    <a:pt x="224" y="340"/>
                  </a:lnTo>
                  <a:lnTo>
                    <a:pt x="224" y="340"/>
                  </a:lnTo>
                  <a:lnTo>
                    <a:pt x="222" y="342"/>
                  </a:lnTo>
                  <a:lnTo>
                    <a:pt x="222" y="342"/>
                  </a:lnTo>
                  <a:lnTo>
                    <a:pt x="184" y="382"/>
                  </a:lnTo>
                  <a:lnTo>
                    <a:pt x="184" y="382"/>
                  </a:lnTo>
                  <a:lnTo>
                    <a:pt x="182" y="384"/>
                  </a:lnTo>
                  <a:lnTo>
                    <a:pt x="178" y="386"/>
                  </a:lnTo>
                  <a:lnTo>
                    <a:pt x="172" y="386"/>
                  </a:lnTo>
                  <a:lnTo>
                    <a:pt x="168" y="384"/>
                  </a:lnTo>
                  <a:lnTo>
                    <a:pt x="150" y="374"/>
                  </a:lnTo>
                  <a:lnTo>
                    <a:pt x="150" y="374"/>
                  </a:lnTo>
                  <a:lnTo>
                    <a:pt x="144" y="368"/>
                  </a:lnTo>
                  <a:lnTo>
                    <a:pt x="140" y="358"/>
                  </a:lnTo>
                  <a:lnTo>
                    <a:pt x="138" y="330"/>
                  </a:lnTo>
                  <a:close/>
                  <a:moveTo>
                    <a:pt x="158" y="514"/>
                  </a:moveTo>
                  <a:lnTo>
                    <a:pt x="158" y="514"/>
                  </a:lnTo>
                  <a:lnTo>
                    <a:pt x="158" y="506"/>
                  </a:lnTo>
                  <a:lnTo>
                    <a:pt x="162" y="496"/>
                  </a:lnTo>
                  <a:lnTo>
                    <a:pt x="182" y="470"/>
                  </a:lnTo>
                  <a:lnTo>
                    <a:pt x="182" y="470"/>
                  </a:lnTo>
                  <a:lnTo>
                    <a:pt x="186" y="468"/>
                  </a:lnTo>
                  <a:lnTo>
                    <a:pt x="190" y="466"/>
                  </a:lnTo>
                  <a:lnTo>
                    <a:pt x="194" y="466"/>
                  </a:lnTo>
                  <a:lnTo>
                    <a:pt x="198" y="468"/>
                  </a:lnTo>
                  <a:lnTo>
                    <a:pt x="242" y="502"/>
                  </a:lnTo>
                  <a:lnTo>
                    <a:pt x="242" y="502"/>
                  </a:lnTo>
                  <a:lnTo>
                    <a:pt x="246" y="506"/>
                  </a:lnTo>
                  <a:lnTo>
                    <a:pt x="246" y="510"/>
                  </a:lnTo>
                  <a:lnTo>
                    <a:pt x="246" y="514"/>
                  </a:lnTo>
                  <a:lnTo>
                    <a:pt x="244" y="516"/>
                  </a:lnTo>
                  <a:lnTo>
                    <a:pt x="210" y="562"/>
                  </a:lnTo>
                  <a:lnTo>
                    <a:pt x="210" y="562"/>
                  </a:lnTo>
                  <a:lnTo>
                    <a:pt x="206" y="566"/>
                  </a:lnTo>
                  <a:lnTo>
                    <a:pt x="202" y="566"/>
                  </a:lnTo>
                  <a:lnTo>
                    <a:pt x="198" y="566"/>
                  </a:lnTo>
                  <a:lnTo>
                    <a:pt x="194" y="564"/>
                  </a:lnTo>
                  <a:lnTo>
                    <a:pt x="168" y="544"/>
                  </a:lnTo>
                  <a:lnTo>
                    <a:pt x="168" y="544"/>
                  </a:lnTo>
                  <a:lnTo>
                    <a:pt x="162" y="536"/>
                  </a:lnTo>
                  <a:lnTo>
                    <a:pt x="160" y="526"/>
                  </a:lnTo>
                  <a:lnTo>
                    <a:pt x="158" y="518"/>
                  </a:lnTo>
                  <a:lnTo>
                    <a:pt x="158" y="514"/>
                  </a:lnTo>
                  <a:close/>
                  <a:moveTo>
                    <a:pt x="192" y="698"/>
                  </a:moveTo>
                  <a:lnTo>
                    <a:pt x="210" y="664"/>
                  </a:lnTo>
                  <a:lnTo>
                    <a:pt x="210" y="664"/>
                  </a:lnTo>
                  <a:lnTo>
                    <a:pt x="212" y="662"/>
                  </a:lnTo>
                  <a:lnTo>
                    <a:pt x="214" y="660"/>
                  </a:lnTo>
                  <a:lnTo>
                    <a:pt x="218" y="660"/>
                  </a:lnTo>
                  <a:lnTo>
                    <a:pt x="220" y="662"/>
                  </a:lnTo>
                  <a:lnTo>
                    <a:pt x="220" y="662"/>
                  </a:lnTo>
                  <a:lnTo>
                    <a:pt x="224" y="664"/>
                  </a:lnTo>
                  <a:lnTo>
                    <a:pt x="224" y="664"/>
                  </a:lnTo>
                  <a:lnTo>
                    <a:pt x="256" y="700"/>
                  </a:lnTo>
                  <a:lnTo>
                    <a:pt x="256" y="700"/>
                  </a:lnTo>
                  <a:lnTo>
                    <a:pt x="258" y="702"/>
                  </a:lnTo>
                  <a:lnTo>
                    <a:pt x="258" y="706"/>
                  </a:lnTo>
                  <a:lnTo>
                    <a:pt x="256" y="708"/>
                  </a:lnTo>
                  <a:lnTo>
                    <a:pt x="254" y="708"/>
                  </a:lnTo>
                  <a:lnTo>
                    <a:pt x="198" y="708"/>
                  </a:lnTo>
                  <a:lnTo>
                    <a:pt x="198" y="708"/>
                  </a:lnTo>
                  <a:lnTo>
                    <a:pt x="194" y="706"/>
                  </a:lnTo>
                  <a:lnTo>
                    <a:pt x="192" y="704"/>
                  </a:lnTo>
                  <a:lnTo>
                    <a:pt x="192" y="702"/>
                  </a:lnTo>
                  <a:lnTo>
                    <a:pt x="192" y="698"/>
                  </a:lnTo>
                  <a:lnTo>
                    <a:pt x="192" y="698"/>
                  </a:lnTo>
                  <a:close/>
                  <a:moveTo>
                    <a:pt x="514" y="708"/>
                  </a:moveTo>
                  <a:lnTo>
                    <a:pt x="514" y="708"/>
                  </a:lnTo>
                  <a:lnTo>
                    <a:pt x="512" y="708"/>
                  </a:lnTo>
                  <a:lnTo>
                    <a:pt x="510" y="706"/>
                  </a:lnTo>
                  <a:lnTo>
                    <a:pt x="510" y="702"/>
                  </a:lnTo>
                  <a:lnTo>
                    <a:pt x="512" y="700"/>
                  </a:lnTo>
                  <a:lnTo>
                    <a:pt x="512" y="700"/>
                  </a:lnTo>
                  <a:lnTo>
                    <a:pt x="544" y="664"/>
                  </a:lnTo>
                  <a:lnTo>
                    <a:pt x="544" y="664"/>
                  </a:lnTo>
                  <a:lnTo>
                    <a:pt x="548" y="662"/>
                  </a:lnTo>
                  <a:lnTo>
                    <a:pt x="548" y="662"/>
                  </a:lnTo>
                  <a:lnTo>
                    <a:pt x="550" y="660"/>
                  </a:lnTo>
                  <a:lnTo>
                    <a:pt x="554" y="660"/>
                  </a:lnTo>
                  <a:lnTo>
                    <a:pt x="556" y="662"/>
                  </a:lnTo>
                  <a:lnTo>
                    <a:pt x="558" y="664"/>
                  </a:lnTo>
                  <a:lnTo>
                    <a:pt x="576" y="698"/>
                  </a:lnTo>
                  <a:lnTo>
                    <a:pt x="576" y="698"/>
                  </a:lnTo>
                  <a:lnTo>
                    <a:pt x="576" y="702"/>
                  </a:lnTo>
                  <a:lnTo>
                    <a:pt x="576" y="704"/>
                  </a:lnTo>
                  <a:lnTo>
                    <a:pt x="574" y="706"/>
                  </a:lnTo>
                  <a:lnTo>
                    <a:pt x="570" y="708"/>
                  </a:lnTo>
                  <a:lnTo>
                    <a:pt x="514" y="708"/>
                  </a:lnTo>
                  <a:close/>
                  <a:moveTo>
                    <a:pt x="642" y="220"/>
                  </a:moveTo>
                  <a:lnTo>
                    <a:pt x="642" y="220"/>
                  </a:lnTo>
                  <a:lnTo>
                    <a:pt x="642" y="224"/>
                  </a:lnTo>
                  <a:lnTo>
                    <a:pt x="638" y="228"/>
                  </a:lnTo>
                  <a:lnTo>
                    <a:pt x="632" y="234"/>
                  </a:lnTo>
                  <a:lnTo>
                    <a:pt x="632" y="234"/>
                  </a:lnTo>
                  <a:lnTo>
                    <a:pt x="626" y="232"/>
                  </a:lnTo>
                  <a:lnTo>
                    <a:pt x="620" y="228"/>
                  </a:lnTo>
                  <a:lnTo>
                    <a:pt x="582" y="194"/>
                  </a:lnTo>
                  <a:lnTo>
                    <a:pt x="582" y="194"/>
                  </a:lnTo>
                  <a:lnTo>
                    <a:pt x="580" y="190"/>
                  </a:lnTo>
                  <a:lnTo>
                    <a:pt x="580" y="188"/>
                  </a:lnTo>
                  <a:lnTo>
                    <a:pt x="580" y="186"/>
                  </a:lnTo>
                  <a:lnTo>
                    <a:pt x="584" y="184"/>
                  </a:lnTo>
                  <a:lnTo>
                    <a:pt x="614" y="174"/>
                  </a:lnTo>
                  <a:lnTo>
                    <a:pt x="648" y="174"/>
                  </a:lnTo>
                  <a:lnTo>
                    <a:pt x="646" y="200"/>
                  </a:lnTo>
                  <a:lnTo>
                    <a:pt x="642" y="22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333333"/>
                </a:solidFill>
                <a:effectLst/>
                <a:uLnTx/>
                <a:uFillTx/>
                <a:latin typeface="Arial" charset="0"/>
                <a:cs typeface="Arial" charset="0"/>
              </a:endParaRPr>
            </a:p>
          </p:txBody>
        </p:sp>
      </p:grpSp>
      <p:grpSp>
        <p:nvGrpSpPr>
          <p:cNvPr id="5" name="Group 114"/>
          <p:cNvGrpSpPr/>
          <p:nvPr/>
        </p:nvGrpSpPr>
        <p:grpSpPr>
          <a:xfrm>
            <a:off x="6580969" y="3662891"/>
            <a:ext cx="1571625" cy="1067397"/>
            <a:chOff x="7313913" y="3336903"/>
            <a:chExt cx="1571625" cy="1067397"/>
          </a:xfrm>
        </p:grpSpPr>
        <p:sp>
          <p:nvSpPr>
            <p:cNvPr id="116" name="Rectangle 115"/>
            <p:cNvSpPr/>
            <p:nvPr/>
          </p:nvSpPr>
          <p:spPr>
            <a:xfrm>
              <a:off x="7313913" y="3336903"/>
              <a:ext cx="1571625" cy="1067397"/>
            </a:xfrm>
            <a:prstGeom prst="rect">
              <a:avLst/>
            </a:prstGeom>
            <a:solidFill>
              <a:srgbClr val="2F5376"/>
            </a:solidFill>
            <a:ln w="25400" cap="flat" cmpd="sng" algn="ctr">
              <a:noFill/>
              <a:prstDash val="solid"/>
            </a:ln>
            <a:effectLst/>
          </p:spPr>
          <p:txBody>
            <a:bodyPr lIns="0" tIns="0" rIns="0" bIns="45720" rtlCol="0" anchor="b" anchorCtr="0"/>
            <a:lstStyle/>
            <a:p>
              <a:pPr marL="0" marR="0" lvl="0" indent="0" algn="ctr" defTabSz="914400" eaLnBrk="1" fontAlgn="auto" latinLnBrk="0" hangingPunct="1">
                <a:lnSpc>
                  <a:spcPct val="100000"/>
                </a:lnSpc>
                <a:spcBef>
                  <a:spcPts val="0"/>
                </a:spcBef>
                <a:spcAft>
                  <a:spcPts val="600"/>
                </a:spcAft>
                <a:buClrTx/>
                <a:buSzTx/>
                <a:buFontTx/>
                <a:buNone/>
                <a:tabLst/>
                <a:defRPr/>
              </a:pPr>
              <a:r>
                <a:rPr kumimoji="0" lang="en-US" sz="1200" b="0" i="0" u="none" strike="noStrike" kern="0" cap="none" spc="0" normalizeH="0" baseline="0" noProof="0" dirty="0" smtClean="0">
                  <a:ln>
                    <a:noFill/>
                  </a:ln>
                  <a:solidFill>
                    <a:srgbClr val="FFFFFF"/>
                  </a:solidFill>
                  <a:effectLst/>
                  <a:uLnTx/>
                  <a:uFillTx/>
                  <a:latin typeface="Arial"/>
                  <a:ea typeface="+mn-ea"/>
                  <a:cs typeface="+mn-cs"/>
                </a:rPr>
                <a:t>Management PC</a:t>
              </a:r>
            </a:p>
          </p:txBody>
        </p:sp>
        <p:sp>
          <p:nvSpPr>
            <p:cNvPr id="117" name="Freeform 10"/>
            <p:cNvSpPr>
              <a:spLocks noEditPoints="1"/>
            </p:cNvSpPr>
            <p:nvPr/>
          </p:nvSpPr>
          <p:spPr bwMode="auto">
            <a:xfrm>
              <a:off x="7724228" y="3467121"/>
              <a:ext cx="750995" cy="648120"/>
            </a:xfrm>
            <a:custGeom>
              <a:avLst/>
              <a:gdLst>
                <a:gd name="T0" fmla="*/ 66 w 876"/>
                <a:gd name="T1" fmla="*/ 622 h 756"/>
                <a:gd name="T2" fmla="*/ 28 w 876"/>
                <a:gd name="T3" fmla="*/ 634 h 756"/>
                <a:gd name="T4" fmla="*/ 4 w 876"/>
                <a:gd name="T5" fmla="*/ 662 h 756"/>
                <a:gd name="T6" fmla="*/ 0 w 876"/>
                <a:gd name="T7" fmla="*/ 688 h 756"/>
                <a:gd name="T8" fmla="*/ 10 w 876"/>
                <a:gd name="T9" fmla="*/ 726 h 756"/>
                <a:gd name="T10" fmla="*/ 40 w 876"/>
                <a:gd name="T11" fmla="*/ 750 h 756"/>
                <a:gd name="T12" fmla="*/ 810 w 876"/>
                <a:gd name="T13" fmla="*/ 756 h 756"/>
                <a:gd name="T14" fmla="*/ 836 w 876"/>
                <a:gd name="T15" fmla="*/ 750 h 756"/>
                <a:gd name="T16" fmla="*/ 864 w 876"/>
                <a:gd name="T17" fmla="*/ 726 h 756"/>
                <a:gd name="T18" fmla="*/ 876 w 876"/>
                <a:gd name="T19" fmla="*/ 688 h 756"/>
                <a:gd name="T20" fmla="*/ 870 w 876"/>
                <a:gd name="T21" fmla="*/ 662 h 756"/>
                <a:gd name="T22" fmla="*/ 846 w 876"/>
                <a:gd name="T23" fmla="*/ 634 h 756"/>
                <a:gd name="T24" fmla="*/ 810 w 876"/>
                <a:gd name="T25" fmla="*/ 622 h 756"/>
                <a:gd name="T26" fmla="*/ 136 w 876"/>
                <a:gd name="T27" fmla="*/ 708 h 756"/>
                <a:gd name="T28" fmla="*/ 122 w 876"/>
                <a:gd name="T29" fmla="*/ 702 h 756"/>
                <a:gd name="T30" fmla="*/ 116 w 876"/>
                <a:gd name="T31" fmla="*/ 688 h 756"/>
                <a:gd name="T32" fmla="*/ 128 w 876"/>
                <a:gd name="T33" fmla="*/ 672 h 756"/>
                <a:gd name="T34" fmla="*/ 146 w 876"/>
                <a:gd name="T35" fmla="*/ 670 h 756"/>
                <a:gd name="T36" fmla="*/ 164 w 876"/>
                <a:gd name="T37" fmla="*/ 682 h 756"/>
                <a:gd name="T38" fmla="*/ 164 w 876"/>
                <a:gd name="T39" fmla="*/ 696 h 756"/>
                <a:gd name="T40" fmla="*/ 146 w 876"/>
                <a:gd name="T41" fmla="*/ 708 h 756"/>
                <a:gd name="T42" fmla="*/ 522 w 876"/>
                <a:gd name="T43" fmla="*/ 706 h 756"/>
                <a:gd name="T44" fmla="*/ 510 w 876"/>
                <a:gd name="T45" fmla="*/ 700 h 756"/>
                <a:gd name="T46" fmla="*/ 506 w 876"/>
                <a:gd name="T47" fmla="*/ 688 h 756"/>
                <a:gd name="T48" fmla="*/ 516 w 876"/>
                <a:gd name="T49" fmla="*/ 674 h 756"/>
                <a:gd name="T50" fmla="*/ 750 w 876"/>
                <a:gd name="T51" fmla="*/ 672 h 756"/>
                <a:gd name="T52" fmla="*/ 764 w 876"/>
                <a:gd name="T53" fmla="*/ 682 h 756"/>
                <a:gd name="T54" fmla="*/ 764 w 876"/>
                <a:gd name="T55" fmla="*/ 696 h 756"/>
                <a:gd name="T56" fmla="*/ 750 w 876"/>
                <a:gd name="T57" fmla="*/ 706 h 756"/>
                <a:gd name="T58" fmla="*/ 130 w 876"/>
                <a:gd name="T59" fmla="*/ 0 h 756"/>
                <a:gd name="T60" fmla="*/ 88 w 876"/>
                <a:gd name="T61" fmla="*/ 8 h 756"/>
                <a:gd name="T62" fmla="*/ 42 w 876"/>
                <a:gd name="T63" fmla="*/ 48 h 756"/>
                <a:gd name="T64" fmla="*/ 22 w 876"/>
                <a:gd name="T65" fmla="*/ 108 h 756"/>
                <a:gd name="T66" fmla="*/ 26 w 876"/>
                <a:gd name="T67" fmla="*/ 446 h 756"/>
                <a:gd name="T68" fmla="*/ 54 w 876"/>
                <a:gd name="T69" fmla="*/ 500 h 756"/>
                <a:gd name="T70" fmla="*/ 110 w 876"/>
                <a:gd name="T71" fmla="*/ 528 h 756"/>
                <a:gd name="T72" fmla="*/ 232 w 876"/>
                <a:gd name="T73" fmla="*/ 572 h 756"/>
                <a:gd name="T74" fmla="*/ 744 w 876"/>
                <a:gd name="T75" fmla="*/ 532 h 756"/>
                <a:gd name="T76" fmla="*/ 786 w 876"/>
                <a:gd name="T77" fmla="*/ 522 h 756"/>
                <a:gd name="T78" fmla="*/ 834 w 876"/>
                <a:gd name="T79" fmla="*/ 484 h 756"/>
                <a:gd name="T80" fmla="*/ 852 w 876"/>
                <a:gd name="T81" fmla="*/ 424 h 756"/>
                <a:gd name="T82" fmla="*/ 850 w 876"/>
                <a:gd name="T83" fmla="*/ 86 h 756"/>
                <a:gd name="T84" fmla="*/ 820 w 876"/>
                <a:gd name="T85" fmla="*/ 32 h 756"/>
                <a:gd name="T86" fmla="*/ 766 w 876"/>
                <a:gd name="T87" fmla="*/ 2 h 756"/>
                <a:gd name="T88" fmla="*/ 802 w 876"/>
                <a:gd name="T89" fmla="*/ 424 h 756"/>
                <a:gd name="T90" fmla="*/ 798 w 876"/>
                <a:gd name="T91" fmla="*/ 446 h 756"/>
                <a:gd name="T92" fmla="*/ 778 w 876"/>
                <a:gd name="T93" fmla="*/ 472 h 756"/>
                <a:gd name="T94" fmla="*/ 744 w 876"/>
                <a:gd name="T95" fmla="*/ 482 h 756"/>
                <a:gd name="T96" fmla="*/ 120 w 876"/>
                <a:gd name="T97" fmla="*/ 480 h 756"/>
                <a:gd name="T98" fmla="*/ 90 w 876"/>
                <a:gd name="T99" fmla="*/ 464 h 756"/>
                <a:gd name="T100" fmla="*/ 74 w 876"/>
                <a:gd name="T101" fmla="*/ 436 h 756"/>
                <a:gd name="T102" fmla="*/ 72 w 876"/>
                <a:gd name="T103" fmla="*/ 108 h 756"/>
                <a:gd name="T104" fmla="*/ 82 w 876"/>
                <a:gd name="T105" fmla="*/ 76 h 756"/>
                <a:gd name="T106" fmla="*/ 108 w 876"/>
                <a:gd name="T107" fmla="*/ 54 h 756"/>
                <a:gd name="T108" fmla="*/ 744 w 876"/>
                <a:gd name="T109" fmla="*/ 50 h 756"/>
                <a:gd name="T110" fmla="*/ 768 w 876"/>
                <a:gd name="T111" fmla="*/ 54 h 756"/>
                <a:gd name="T112" fmla="*/ 792 w 876"/>
                <a:gd name="T113" fmla="*/ 76 h 756"/>
                <a:gd name="T114" fmla="*/ 802 w 876"/>
                <a:gd name="T115" fmla="*/ 108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76" h="756">
                  <a:moveTo>
                    <a:pt x="810" y="622"/>
                  </a:moveTo>
                  <a:lnTo>
                    <a:pt x="66" y="622"/>
                  </a:lnTo>
                  <a:lnTo>
                    <a:pt x="66" y="622"/>
                  </a:lnTo>
                  <a:lnTo>
                    <a:pt x="52" y="624"/>
                  </a:lnTo>
                  <a:lnTo>
                    <a:pt x="40" y="628"/>
                  </a:lnTo>
                  <a:lnTo>
                    <a:pt x="28" y="634"/>
                  </a:lnTo>
                  <a:lnTo>
                    <a:pt x="18" y="642"/>
                  </a:lnTo>
                  <a:lnTo>
                    <a:pt x="10" y="652"/>
                  </a:lnTo>
                  <a:lnTo>
                    <a:pt x="4" y="662"/>
                  </a:lnTo>
                  <a:lnTo>
                    <a:pt x="0" y="676"/>
                  </a:lnTo>
                  <a:lnTo>
                    <a:pt x="0" y="688"/>
                  </a:lnTo>
                  <a:lnTo>
                    <a:pt x="0" y="688"/>
                  </a:lnTo>
                  <a:lnTo>
                    <a:pt x="0" y="702"/>
                  </a:lnTo>
                  <a:lnTo>
                    <a:pt x="4" y="714"/>
                  </a:lnTo>
                  <a:lnTo>
                    <a:pt x="10" y="726"/>
                  </a:lnTo>
                  <a:lnTo>
                    <a:pt x="18" y="736"/>
                  </a:lnTo>
                  <a:lnTo>
                    <a:pt x="28" y="744"/>
                  </a:lnTo>
                  <a:lnTo>
                    <a:pt x="40" y="750"/>
                  </a:lnTo>
                  <a:lnTo>
                    <a:pt x="52" y="754"/>
                  </a:lnTo>
                  <a:lnTo>
                    <a:pt x="66" y="756"/>
                  </a:lnTo>
                  <a:lnTo>
                    <a:pt x="810" y="756"/>
                  </a:lnTo>
                  <a:lnTo>
                    <a:pt x="810" y="756"/>
                  </a:lnTo>
                  <a:lnTo>
                    <a:pt x="822" y="754"/>
                  </a:lnTo>
                  <a:lnTo>
                    <a:pt x="836" y="750"/>
                  </a:lnTo>
                  <a:lnTo>
                    <a:pt x="846" y="744"/>
                  </a:lnTo>
                  <a:lnTo>
                    <a:pt x="856" y="736"/>
                  </a:lnTo>
                  <a:lnTo>
                    <a:pt x="864" y="726"/>
                  </a:lnTo>
                  <a:lnTo>
                    <a:pt x="870" y="714"/>
                  </a:lnTo>
                  <a:lnTo>
                    <a:pt x="874" y="702"/>
                  </a:lnTo>
                  <a:lnTo>
                    <a:pt x="876" y="688"/>
                  </a:lnTo>
                  <a:lnTo>
                    <a:pt x="876" y="688"/>
                  </a:lnTo>
                  <a:lnTo>
                    <a:pt x="874" y="676"/>
                  </a:lnTo>
                  <a:lnTo>
                    <a:pt x="870" y="662"/>
                  </a:lnTo>
                  <a:lnTo>
                    <a:pt x="864" y="652"/>
                  </a:lnTo>
                  <a:lnTo>
                    <a:pt x="856" y="642"/>
                  </a:lnTo>
                  <a:lnTo>
                    <a:pt x="846" y="634"/>
                  </a:lnTo>
                  <a:lnTo>
                    <a:pt x="836" y="628"/>
                  </a:lnTo>
                  <a:lnTo>
                    <a:pt x="822" y="624"/>
                  </a:lnTo>
                  <a:lnTo>
                    <a:pt x="810" y="622"/>
                  </a:lnTo>
                  <a:lnTo>
                    <a:pt x="810" y="622"/>
                  </a:lnTo>
                  <a:close/>
                  <a:moveTo>
                    <a:pt x="146" y="708"/>
                  </a:moveTo>
                  <a:lnTo>
                    <a:pt x="136" y="708"/>
                  </a:lnTo>
                  <a:lnTo>
                    <a:pt x="136" y="708"/>
                  </a:lnTo>
                  <a:lnTo>
                    <a:pt x="128" y="706"/>
                  </a:lnTo>
                  <a:lnTo>
                    <a:pt x="122" y="702"/>
                  </a:lnTo>
                  <a:lnTo>
                    <a:pt x="118" y="696"/>
                  </a:lnTo>
                  <a:lnTo>
                    <a:pt x="116" y="688"/>
                  </a:lnTo>
                  <a:lnTo>
                    <a:pt x="116" y="688"/>
                  </a:lnTo>
                  <a:lnTo>
                    <a:pt x="118" y="682"/>
                  </a:lnTo>
                  <a:lnTo>
                    <a:pt x="122" y="676"/>
                  </a:lnTo>
                  <a:lnTo>
                    <a:pt x="128" y="672"/>
                  </a:lnTo>
                  <a:lnTo>
                    <a:pt x="136" y="670"/>
                  </a:lnTo>
                  <a:lnTo>
                    <a:pt x="146" y="670"/>
                  </a:lnTo>
                  <a:lnTo>
                    <a:pt x="146" y="670"/>
                  </a:lnTo>
                  <a:lnTo>
                    <a:pt x="154" y="672"/>
                  </a:lnTo>
                  <a:lnTo>
                    <a:pt x="160" y="676"/>
                  </a:lnTo>
                  <a:lnTo>
                    <a:pt x="164" y="682"/>
                  </a:lnTo>
                  <a:lnTo>
                    <a:pt x="166" y="688"/>
                  </a:lnTo>
                  <a:lnTo>
                    <a:pt x="166" y="688"/>
                  </a:lnTo>
                  <a:lnTo>
                    <a:pt x="164" y="696"/>
                  </a:lnTo>
                  <a:lnTo>
                    <a:pt x="160" y="702"/>
                  </a:lnTo>
                  <a:lnTo>
                    <a:pt x="154" y="706"/>
                  </a:lnTo>
                  <a:lnTo>
                    <a:pt x="146" y="708"/>
                  </a:lnTo>
                  <a:lnTo>
                    <a:pt x="146" y="708"/>
                  </a:lnTo>
                  <a:close/>
                  <a:moveTo>
                    <a:pt x="750" y="706"/>
                  </a:moveTo>
                  <a:lnTo>
                    <a:pt x="522" y="706"/>
                  </a:lnTo>
                  <a:lnTo>
                    <a:pt x="522" y="706"/>
                  </a:lnTo>
                  <a:lnTo>
                    <a:pt x="516" y="704"/>
                  </a:lnTo>
                  <a:lnTo>
                    <a:pt x="510" y="700"/>
                  </a:lnTo>
                  <a:lnTo>
                    <a:pt x="506" y="696"/>
                  </a:lnTo>
                  <a:lnTo>
                    <a:pt x="506" y="688"/>
                  </a:lnTo>
                  <a:lnTo>
                    <a:pt x="506" y="688"/>
                  </a:lnTo>
                  <a:lnTo>
                    <a:pt x="506" y="682"/>
                  </a:lnTo>
                  <a:lnTo>
                    <a:pt x="510" y="678"/>
                  </a:lnTo>
                  <a:lnTo>
                    <a:pt x="516" y="674"/>
                  </a:lnTo>
                  <a:lnTo>
                    <a:pt x="522" y="672"/>
                  </a:lnTo>
                  <a:lnTo>
                    <a:pt x="750" y="672"/>
                  </a:lnTo>
                  <a:lnTo>
                    <a:pt x="750" y="672"/>
                  </a:lnTo>
                  <a:lnTo>
                    <a:pt x="756" y="674"/>
                  </a:lnTo>
                  <a:lnTo>
                    <a:pt x="762" y="678"/>
                  </a:lnTo>
                  <a:lnTo>
                    <a:pt x="764" y="682"/>
                  </a:lnTo>
                  <a:lnTo>
                    <a:pt x="766" y="688"/>
                  </a:lnTo>
                  <a:lnTo>
                    <a:pt x="766" y="688"/>
                  </a:lnTo>
                  <a:lnTo>
                    <a:pt x="764" y="696"/>
                  </a:lnTo>
                  <a:lnTo>
                    <a:pt x="762" y="700"/>
                  </a:lnTo>
                  <a:lnTo>
                    <a:pt x="756" y="704"/>
                  </a:lnTo>
                  <a:lnTo>
                    <a:pt x="750" y="706"/>
                  </a:lnTo>
                  <a:lnTo>
                    <a:pt x="750" y="706"/>
                  </a:lnTo>
                  <a:close/>
                  <a:moveTo>
                    <a:pt x="744" y="0"/>
                  </a:moveTo>
                  <a:lnTo>
                    <a:pt x="130" y="0"/>
                  </a:lnTo>
                  <a:lnTo>
                    <a:pt x="130" y="0"/>
                  </a:lnTo>
                  <a:lnTo>
                    <a:pt x="110" y="2"/>
                  </a:lnTo>
                  <a:lnTo>
                    <a:pt x="88" y="8"/>
                  </a:lnTo>
                  <a:lnTo>
                    <a:pt x="70" y="18"/>
                  </a:lnTo>
                  <a:lnTo>
                    <a:pt x="54" y="32"/>
                  </a:lnTo>
                  <a:lnTo>
                    <a:pt x="42" y="48"/>
                  </a:lnTo>
                  <a:lnTo>
                    <a:pt x="32" y="66"/>
                  </a:lnTo>
                  <a:lnTo>
                    <a:pt x="26" y="86"/>
                  </a:lnTo>
                  <a:lnTo>
                    <a:pt x="22" y="108"/>
                  </a:lnTo>
                  <a:lnTo>
                    <a:pt x="22" y="424"/>
                  </a:lnTo>
                  <a:lnTo>
                    <a:pt x="22" y="424"/>
                  </a:lnTo>
                  <a:lnTo>
                    <a:pt x="26" y="446"/>
                  </a:lnTo>
                  <a:lnTo>
                    <a:pt x="32" y="466"/>
                  </a:lnTo>
                  <a:lnTo>
                    <a:pt x="42" y="484"/>
                  </a:lnTo>
                  <a:lnTo>
                    <a:pt x="54" y="500"/>
                  </a:lnTo>
                  <a:lnTo>
                    <a:pt x="70" y="512"/>
                  </a:lnTo>
                  <a:lnTo>
                    <a:pt x="88" y="522"/>
                  </a:lnTo>
                  <a:lnTo>
                    <a:pt x="110" y="528"/>
                  </a:lnTo>
                  <a:lnTo>
                    <a:pt x="130" y="532"/>
                  </a:lnTo>
                  <a:lnTo>
                    <a:pt x="232" y="532"/>
                  </a:lnTo>
                  <a:lnTo>
                    <a:pt x="232" y="572"/>
                  </a:lnTo>
                  <a:lnTo>
                    <a:pt x="644" y="572"/>
                  </a:lnTo>
                  <a:lnTo>
                    <a:pt x="644" y="532"/>
                  </a:lnTo>
                  <a:lnTo>
                    <a:pt x="744" y="532"/>
                  </a:lnTo>
                  <a:lnTo>
                    <a:pt x="744" y="532"/>
                  </a:lnTo>
                  <a:lnTo>
                    <a:pt x="766" y="528"/>
                  </a:lnTo>
                  <a:lnTo>
                    <a:pt x="786" y="522"/>
                  </a:lnTo>
                  <a:lnTo>
                    <a:pt x="804" y="512"/>
                  </a:lnTo>
                  <a:lnTo>
                    <a:pt x="820" y="500"/>
                  </a:lnTo>
                  <a:lnTo>
                    <a:pt x="834" y="484"/>
                  </a:lnTo>
                  <a:lnTo>
                    <a:pt x="844" y="466"/>
                  </a:lnTo>
                  <a:lnTo>
                    <a:pt x="850" y="446"/>
                  </a:lnTo>
                  <a:lnTo>
                    <a:pt x="852" y="424"/>
                  </a:lnTo>
                  <a:lnTo>
                    <a:pt x="852" y="108"/>
                  </a:lnTo>
                  <a:lnTo>
                    <a:pt x="852" y="108"/>
                  </a:lnTo>
                  <a:lnTo>
                    <a:pt x="850" y="86"/>
                  </a:lnTo>
                  <a:lnTo>
                    <a:pt x="844" y="66"/>
                  </a:lnTo>
                  <a:lnTo>
                    <a:pt x="834" y="48"/>
                  </a:lnTo>
                  <a:lnTo>
                    <a:pt x="820" y="32"/>
                  </a:lnTo>
                  <a:lnTo>
                    <a:pt x="804" y="18"/>
                  </a:lnTo>
                  <a:lnTo>
                    <a:pt x="786" y="8"/>
                  </a:lnTo>
                  <a:lnTo>
                    <a:pt x="766" y="2"/>
                  </a:lnTo>
                  <a:lnTo>
                    <a:pt x="744" y="0"/>
                  </a:lnTo>
                  <a:lnTo>
                    <a:pt x="744" y="0"/>
                  </a:lnTo>
                  <a:close/>
                  <a:moveTo>
                    <a:pt x="802" y="424"/>
                  </a:moveTo>
                  <a:lnTo>
                    <a:pt x="802" y="424"/>
                  </a:lnTo>
                  <a:lnTo>
                    <a:pt x="802" y="436"/>
                  </a:lnTo>
                  <a:lnTo>
                    <a:pt x="798" y="446"/>
                  </a:lnTo>
                  <a:lnTo>
                    <a:pt x="792" y="456"/>
                  </a:lnTo>
                  <a:lnTo>
                    <a:pt x="786" y="464"/>
                  </a:lnTo>
                  <a:lnTo>
                    <a:pt x="778" y="472"/>
                  </a:lnTo>
                  <a:lnTo>
                    <a:pt x="768" y="476"/>
                  </a:lnTo>
                  <a:lnTo>
                    <a:pt x="756" y="480"/>
                  </a:lnTo>
                  <a:lnTo>
                    <a:pt x="744" y="482"/>
                  </a:lnTo>
                  <a:lnTo>
                    <a:pt x="130" y="482"/>
                  </a:lnTo>
                  <a:lnTo>
                    <a:pt x="130" y="482"/>
                  </a:lnTo>
                  <a:lnTo>
                    <a:pt x="120" y="480"/>
                  </a:lnTo>
                  <a:lnTo>
                    <a:pt x="108" y="476"/>
                  </a:lnTo>
                  <a:lnTo>
                    <a:pt x="98" y="472"/>
                  </a:lnTo>
                  <a:lnTo>
                    <a:pt x="90" y="464"/>
                  </a:lnTo>
                  <a:lnTo>
                    <a:pt x="82" y="456"/>
                  </a:lnTo>
                  <a:lnTo>
                    <a:pt x="78" y="446"/>
                  </a:lnTo>
                  <a:lnTo>
                    <a:pt x="74" y="436"/>
                  </a:lnTo>
                  <a:lnTo>
                    <a:pt x="72" y="424"/>
                  </a:lnTo>
                  <a:lnTo>
                    <a:pt x="72" y="108"/>
                  </a:lnTo>
                  <a:lnTo>
                    <a:pt x="72" y="108"/>
                  </a:lnTo>
                  <a:lnTo>
                    <a:pt x="74" y="96"/>
                  </a:lnTo>
                  <a:lnTo>
                    <a:pt x="78" y="86"/>
                  </a:lnTo>
                  <a:lnTo>
                    <a:pt x="82" y="76"/>
                  </a:lnTo>
                  <a:lnTo>
                    <a:pt x="90" y="68"/>
                  </a:lnTo>
                  <a:lnTo>
                    <a:pt x="98" y="60"/>
                  </a:lnTo>
                  <a:lnTo>
                    <a:pt x="108" y="54"/>
                  </a:lnTo>
                  <a:lnTo>
                    <a:pt x="120" y="52"/>
                  </a:lnTo>
                  <a:lnTo>
                    <a:pt x="130" y="50"/>
                  </a:lnTo>
                  <a:lnTo>
                    <a:pt x="744" y="50"/>
                  </a:lnTo>
                  <a:lnTo>
                    <a:pt x="744" y="50"/>
                  </a:lnTo>
                  <a:lnTo>
                    <a:pt x="756" y="52"/>
                  </a:lnTo>
                  <a:lnTo>
                    <a:pt x="768" y="54"/>
                  </a:lnTo>
                  <a:lnTo>
                    <a:pt x="778" y="60"/>
                  </a:lnTo>
                  <a:lnTo>
                    <a:pt x="786" y="68"/>
                  </a:lnTo>
                  <a:lnTo>
                    <a:pt x="792" y="76"/>
                  </a:lnTo>
                  <a:lnTo>
                    <a:pt x="798" y="86"/>
                  </a:lnTo>
                  <a:lnTo>
                    <a:pt x="802" y="96"/>
                  </a:lnTo>
                  <a:lnTo>
                    <a:pt x="802" y="108"/>
                  </a:lnTo>
                  <a:lnTo>
                    <a:pt x="802" y="4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333333"/>
                </a:solidFill>
                <a:effectLst/>
                <a:uLnTx/>
                <a:uFillTx/>
                <a:latin typeface="Arial" charset="0"/>
                <a:cs typeface="Arial" charset="0"/>
              </a:endParaRPr>
            </a:p>
          </p:txBody>
        </p:sp>
      </p:grpSp>
      <p:grpSp>
        <p:nvGrpSpPr>
          <p:cNvPr id="6" name="Group 117"/>
          <p:cNvGrpSpPr/>
          <p:nvPr/>
        </p:nvGrpSpPr>
        <p:grpSpPr>
          <a:xfrm>
            <a:off x="840071" y="1701369"/>
            <a:ext cx="2497422" cy="550185"/>
            <a:chOff x="1765968" y="1564683"/>
            <a:chExt cx="2497422" cy="550185"/>
          </a:xfrm>
        </p:grpSpPr>
        <p:sp>
          <p:nvSpPr>
            <p:cNvPr id="119" name="Right Arrow 118"/>
            <p:cNvSpPr/>
            <p:nvPr/>
          </p:nvSpPr>
          <p:spPr>
            <a:xfrm>
              <a:off x="1908810" y="1564683"/>
              <a:ext cx="2354580" cy="550185"/>
            </a:xfrm>
            <a:prstGeom prst="rightArrow">
              <a:avLst>
                <a:gd name="adj1" fmla="val 55289"/>
                <a:gd name="adj2" fmla="val 51565"/>
              </a:avLst>
            </a:prstGeom>
            <a:gradFill>
              <a:gsLst>
                <a:gs pos="56000">
                  <a:srgbClr val="5D87A1"/>
                </a:gs>
                <a:gs pos="100000">
                  <a:srgbClr val="1D3645">
                    <a:tint val="23500"/>
                    <a:satMod val="160000"/>
                    <a:alpha val="0"/>
                  </a:srgbClr>
                </a:gs>
              </a:gsLst>
              <a:lin ang="10800000" scaled="0"/>
            </a:gradFill>
            <a:ln w="25400" cap="flat" cmpd="sng" algn="ctr">
              <a:noFill/>
              <a:prstDash val="solid"/>
            </a:ln>
            <a:effectLst/>
          </p:spPr>
          <p:txBody>
            <a:bodyPr lIns="0" tIns="0" rIns="0" bIns="0" rtlCol="0" anchor="ctr" anchorCtr="0"/>
            <a:lstStyle/>
            <a:p>
              <a:pPr marL="0" marR="0" lvl="0" indent="0" algn="ctr" defTabSz="914400" eaLnBrk="1" fontAlgn="auto" latinLnBrk="0" hangingPunct="1">
                <a:lnSpc>
                  <a:spcPct val="100000"/>
                </a:lnSpc>
                <a:spcBef>
                  <a:spcPts val="0"/>
                </a:spcBef>
                <a:spcAft>
                  <a:spcPts val="600"/>
                </a:spcAft>
                <a:buClrTx/>
                <a:buSzTx/>
                <a:buFontTx/>
                <a:buNone/>
                <a:tabLst/>
                <a:defRPr/>
              </a:pPr>
              <a:endParaRPr kumimoji="0" lang="en-US" sz="1600" b="0" i="0" u="none" strike="noStrike" kern="0" cap="none" spc="0" normalizeH="0" baseline="0" noProof="0" smtClean="0">
                <a:ln>
                  <a:noFill/>
                </a:ln>
                <a:solidFill>
                  <a:srgbClr val="FFFFFF"/>
                </a:solidFill>
                <a:effectLst/>
                <a:uLnTx/>
                <a:uFillTx/>
                <a:latin typeface="Arial"/>
                <a:ea typeface="+mn-ea"/>
                <a:cs typeface="+mn-cs"/>
              </a:endParaRPr>
            </a:p>
          </p:txBody>
        </p:sp>
        <p:sp>
          <p:nvSpPr>
            <p:cNvPr id="120" name="Rectangle 119"/>
            <p:cNvSpPr/>
            <p:nvPr/>
          </p:nvSpPr>
          <p:spPr>
            <a:xfrm>
              <a:off x="1765968" y="1702615"/>
              <a:ext cx="2023110" cy="274320"/>
            </a:xfrm>
            <a:prstGeom prst="rect">
              <a:avLst/>
            </a:prstGeom>
            <a:noFill/>
            <a:ln w="25400" cap="flat" cmpd="sng" algn="ctr">
              <a:noFill/>
              <a:prstDash val="solid"/>
            </a:ln>
            <a:effectLst/>
          </p:spPr>
          <p:txBody>
            <a:bodyPr lIns="0" tIns="0" rIns="0" bIns="0" rtlCol="0" anchor="ctr" anchorCtr="0"/>
            <a:lstStyle/>
            <a:p>
              <a:pPr marL="0" marR="0" lvl="0" indent="0" algn="r" defTabSz="914400" eaLnBrk="1" fontAlgn="auto" latinLnBrk="0" hangingPunct="1">
                <a:lnSpc>
                  <a:spcPct val="100000"/>
                </a:lnSpc>
                <a:spcBef>
                  <a:spcPts val="0"/>
                </a:spcBef>
                <a:spcAft>
                  <a:spcPts val="600"/>
                </a:spcAft>
                <a:buClrTx/>
                <a:buSzTx/>
                <a:buFontTx/>
                <a:buNone/>
                <a:tabLst/>
                <a:defRPr/>
              </a:pPr>
              <a:r>
                <a:rPr kumimoji="0" lang="en-US" sz="1200" b="0" i="0" u="none" strike="noStrike" kern="0" cap="none" spc="0" normalizeH="0" baseline="0" noProof="0" dirty="0" smtClean="0">
                  <a:ln>
                    <a:noFill/>
                  </a:ln>
                  <a:solidFill>
                    <a:srgbClr val="FFFFFF"/>
                  </a:solidFill>
                  <a:effectLst/>
                  <a:uLnTx/>
                  <a:uFillTx/>
                  <a:latin typeface="Arial"/>
                  <a:ea typeface="+mn-ea"/>
                  <a:cs typeface="+mn-cs"/>
                </a:rPr>
                <a:t>Normal Internet Traffic</a:t>
              </a:r>
            </a:p>
          </p:txBody>
        </p:sp>
      </p:grpSp>
      <p:grpSp>
        <p:nvGrpSpPr>
          <p:cNvPr id="7" name="Group 120"/>
          <p:cNvGrpSpPr/>
          <p:nvPr/>
        </p:nvGrpSpPr>
        <p:grpSpPr>
          <a:xfrm>
            <a:off x="994382" y="2294822"/>
            <a:ext cx="2354580" cy="550185"/>
            <a:chOff x="1908810" y="2097723"/>
            <a:chExt cx="2354580" cy="550185"/>
          </a:xfrm>
        </p:grpSpPr>
        <p:sp>
          <p:nvSpPr>
            <p:cNvPr id="122" name="Right Arrow 121"/>
            <p:cNvSpPr/>
            <p:nvPr/>
          </p:nvSpPr>
          <p:spPr>
            <a:xfrm>
              <a:off x="1908810" y="2097723"/>
              <a:ext cx="2354580" cy="550185"/>
            </a:xfrm>
            <a:prstGeom prst="rightArrow">
              <a:avLst>
                <a:gd name="adj1" fmla="val 55289"/>
                <a:gd name="adj2" fmla="val 51565"/>
              </a:avLst>
            </a:prstGeom>
            <a:gradFill>
              <a:gsLst>
                <a:gs pos="22000">
                  <a:srgbClr val="C00000"/>
                </a:gs>
                <a:gs pos="100000">
                  <a:srgbClr val="1D3645">
                    <a:tint val="23500"/>
                    <a:satMod val="160000"/>
                    <a:alpha val="0"/>
                  </a:srgbClr>
                </a:gs>
              </a:gsLst>
              <a:lin ang="10800000" scaled="0"/>
            </a:gradFill>
            <a:ln w="25400" cap="flat" cmpd="sng" algn="ctr">
              <a:noFill/>
              <a:prstDash val="solid"/>
            </a:ln>
            <a:effectLst/>
          </p:spPr>
          <p:txBody>
            <a:bodyPr lIns="0" tIns="0" rIns="0" bIns="0" rtlCol="0" anchor="ctr" anchorCtr="0"/>
            <a:lstStyle/>
            <a:p>
              <a:pPr marL="0" marR="0" lvl="0" indent="0" algn="ctr" defTabSz="914400" eaLnBrk="1" fontAlgn="auto" latinLnBrk="0" hangingPunct="1">
                <a:lnSpc>
                  <a:spcPct val="100000"/>
                </a:lnSpc>
                <a:spcBef>
                  <a:spcPts val="0"/>
                </a:spcBef>
                <a:spcAft>
                  <a:spcPts val="600"/>
                </a:spcAft>
                <a:buClrTx/>
                <a:buSzTx/>
                <a:buFontTx/>
                <a:buNone/>
                <a:tabLst/>
                <a:defRPr/>
              </a:pPr>
              <a:endParaRPr kumimoji="0" lang="en-US" sz="1600" b="0" i="0" u="none" strike="noStrike" kern="0" cap="none" spc="0" normalizeH="0" baseline="0" noProof="0" smtClean="0">
                <a:ln>
                  <a:noFill/>
                </a:ln>
                <a:solidFill>
                  <a:srgbClr val="FFFFFF"/>
                </a:solidFill>
                <a:effectLst/>
                <a:uLnTx/>
                <a:uFillTx/>
                <a:latin typeface="Arial"/>
                <a:ea typeface="+mn-ea"/>
                <a:cs typeface="+mn-cs"/>
              </a:endParaRPr>
            </a:p>
          </p:txBody>
        </p:sp>
        <p:sp>
          <p:nvSpPr>
            <p:cNvPr id="123" name="Rectangle 122"/>
            <p:cNvSpPr/>
            <p:nvPr/>
          </p:nvSpPr>
          <p:spPr>
            <a:xfrm>
              <a:off x="1941174" y="2235655"/>
              <a:ext cx="2023110" cy="274320"/>
            </a:xfrm>
            <a:prstGeom prst="rect">
              <a:avLst/>
            </a:prstGeom>
            <a:noFill/>
            <a:ln w="25400" cap="flat" cmpd="sng" algn="ctr">
              <a:noFill/>
              <a:prstDash val="solid"/>
            </a:ln>
            <a:effectLst/>
          </p:spPr>
          <p:txBody>
            <a:bodyPr lIns="0" tIns="0" rIns="0" bIns="0" rtlCol="0" anchor="ctr" anchorCtr="0"/>
            <a:lstStyle/>
            <a:p>
              <a:pPr marL="0" marR="0" lvl="0" indent="0" algn="r" defTabSz="914400" eaLnBrk="1" fontAlgn="auto" latinLnBrk="0" hangingPunct="1">
                <a:lnSpc>
                  <a:spcPct val="100000"/>
                </a:lnSpc>
                <a:spcBef>
                  <a:spcPts val="0"/>
                </a:spcBef>
                <a:spcAft>
                  <a:spcPts val="600"/>
                </a:spcAft>
                <a:buClrTx/>
                <a:buSzTx/>
                <a:buFontTx/>
                <a:buNone/>
                <a:tabLst/>
                <a:defRPr/>
              </a:pPr>
              <a:r>
                <a:rPr kumimoji="0" lang="en-US" sz="1200" b="0" i="0" u="none" strike="noStrike" kern="0" cap="none" spc="0" normalizeH="0" baseline="0" noProof="0" dirty="0" err="1" smtClean="0">
                  <a:ln>
                    <a:noFill/>
                  </a:ln>
                  <a:solidFill>
                    <a:srgbClr val="FFFFFF"/>
                  </a:solidFill>
                  <a:effectLst/>
                  <a:uLnTx/>
                  <a:uFillTx/>
                  <a:latin typeface="Arial"/>
                  <a:ea typeface="+mn-ea"/>
                  <a:cs typeface="+mn-cs"/>
                </a:rPr>
                <a:t>DDoS</a:t>
              </a:r>
              <a:r>
                <a:rPr kumimoji="0" lang="en-US" sz="1200" b="0" i="0" u="none" strike="noStrike" kern="0" cap="none" spc="0" normalizeH="0" baseline="0" noProof="0" dirty="0" smtClean="0">
                  <a:ln>
                    <a:noFill/>
                  </a:ln>
                  <a:solidFill>
                    <a:srgbClr val="FFFFFF"/>
                  </a:solidFill>
                  <a:effectLst/>
                  <a:uLnTx/>
                  <a:uFillTx/>
                  <a:latin typeface="Arial"/>
                  <a:ea typeface="+mn-ea"/>
                  <a:cs typeface="+mn-cs"/>
                </a:rPr>
                <a:t> Attack Traffic</a:t>
              </a:r>
            </a:p>
          </p:txBody>
        </p:sp>
      </p:grpSp>
      <p:grpSp>
        <p:nvGrpSpPr>
          <p:cNvPr id="8" name="Group 123"/>
          <p:cNvGrpSpPr/>
          <p:nvPr/>
        </p:nvGrpSpPr>
        <p:grpSpPr>
          <a:xfrm>
            <a:off x="897539" y="2777622"/>
            <a:ext cx="2462853" cy="550185"/>
            <a:chOff x="1811967" y="2630763"/>
            <a:chExt cx="2462853" cy="550185"/>
          </a:xfrm>
        </p:grpSpPr>
        <p:sp>
          <p:nvSpPr>
            <p:cNvPr id="125" name="Right Arrow 124"/>
            <p:cNvSpPr/>
            <p:nvPr/>
          </p:nvSpPr>
          <p:spPr>
            <a:xfrm rot="10800000">
              <a:off x="1920240" y="2630763"/>
              <a:ext cx="2354580" cy="550185"/>
            </a:xfrm>
            <a:prstGeom prst="rightArrow">
              <a:avLst>
                <a:gd name="adj1" fmla="val 55289"/>
                <a:gd name="adj2" fmla="val 51565"/>
              </a:avLst>
            </a:prstGeom>
            <a:gradFill>
              <a:gsLst>
                <a:gs pos="56000">
                  <a:srgbClr val="5D87A1"/>
                </a:gs>
                <a:gs pos="100000">
                  <a:srgbClr val="1D3645">
                    <a:tint val="23500"/>
                    <a:satMod val="160000"/>
                    <a:alpha val="0"/>
                  </a:srgbClr>
                </a:gs>
              </a:gsLst>
              <a:lin ang="10800000" scaled="0"/>
            </a:gradFill>
            <a:ln w="25400" cap="flat" cmpd="sng" algn="ctr">
              <a:noFill/>
              <a:prstDash val="solid"/>
            </a:ln>
            <a:effectLst/>
          </p:spPr>
          <p:txBody>
            <a:bodyPr lIns="0" tIns="0" rIns="0" bIns="0" rtlCol="0" anchor="ctr" anchorCtr="0"/>
            <a:lstStyle/>
            <a:p>
              <a:pPr marL="0" marR="0" lvl="0" indent="0" defTabSz="914400" eaLnBrk="1" fontAlgn="auto" latinLnBrk="0" hangingPunct="1">
                <a:lnSpc>
                  <a:spcPct val="100000"/>
                </a:lnSpc>
                <a:spcBef>
                  <a:spcPts val="0"/>
                </a:spcBef>
                <a:spcAft>
                  <a:spcPts val="600"/>
                </a:spcAft>
                <a:buClrTx/>
                <a:buSzTx/>
                <a:buFontTx/>
                <a:buNone/>
                <a:tabLst/>
                <a:defRPr/>
              </a:pPr>
              <a:endParaRPr kumimoji="0" lang="en-US" sz="1600" b="0" i="0" u="none" strike="noStrike" kern="0" cap="none" spc="0" normalizeH="0" baseline="0" noProof="0" dirty="0" smtClean="0">
                <a:ln>
                  <a:noFill/>
                </a:ln>
                <a:solidFill>
                  <a:srgbClr val="FFFFFF"/>
                </a:solidFill>
                <a:effectLst/>
                <a:uLnTx/>
                <a:uFillTx/>
                <a:latin typeface="Arial"/>
                <a:ea typeface="+mn-ea"/>
                <a:cs typeface="+mn-cs"/>
              </a:endParaRPr>
            </a:p>
          </p:txBody>
        </p:sp>
        <p:sp>
          <p:nvSpPr>
            <p:cNvPr id="126" name="Rectangle 125"/>
            <p:cNvSpPr/>
            <p:nvPr/>
          </p:nvSpPr>
          <p:spPr>
            <a:xfrm>
              <a:off x="1811967" y="2768696"/>
              <a:ext cx="2023110" cy="274320"/>
            </a:xfrm>
            <a:prstGeom prst="rect">
              <a:avLst/>
            </a:prstGeom>
            <a:noFill/>
            <a:ln w="25400" cap="flat" cmpd="sng" algn="ctr">
              <a:noFill/>
              <a:prstDash val="solid"/>
            </a:ln>
            <a:effectLst/>
          </p:spPr>
          <p:txBody>
            <a:bodyPr lIns="0" tIns="0" rIns="0" bIns="0" rtlCol="0" anchor="ctr" anchorCtr="0"/>
            <a:lstStyle/>
            <a:p>
              <a:pPr marL="0" marR="0" lvl="0" indent="0" algn="r" defTabSz="914400" eaLnBrk="1" fontAlgn="auto" latinLnBrk="0" hangingPunct="1">
                <a:lnSpc>
                  <a:spcPct val="100000"/>
                </a:lnSpc>
                <a:spcBef>
                  <a:spcPts val="0"/>
                </a:spcBef>
                <a:spcAft>
                  <a:spcPts val="600"/>
                </a:spcAft>
                <a:buClrTx/>
                <a:buSzTx/>
                <a:buFontTx/>
                <a:buNone/>
                <a:tabLst/>
                <a:defRPr/>
              </a:pPr>
              <a:r>
                <a:rPr kumimoji="0" lang="en-US" sz="1200" b="0" i="0" u="none" strike="noStrike" kern="0" cap="none" spc="0" normalizeH="0" baseline="0" noProof="0" dirty="0" smtClean="0">
                  <a:ln>
                    <a:noFill/>
                  </a:ln>
                  <a:solidFill>
                    <a:srgbClr val="FFFFFF"/>
                  </a:solidFill>
                  <a:effectLst/>
                  <a:uLnTx/>
                  <a:uFillTx/>
                  <a:latin typeface="Arial"/>
                  <a:ea typeface="+mn-ea"/>
                  <a:cs typeface="+mn-cs"/>
                </a:rPr>
                <a:t>Normal Internet Traffic</a:t>
              </a:r>
            </a:p>
          </p:txBody>
        </p:sp>
      </p:grpSp>
      <p:sp>
        <p:nvSpPr>
          <p:cNvPr id="127" name="Rectangle 126"/>
          <p:cNvSpPr/>
          <p:nvPr/>
        </p:nvSpPr>
        <p:spPr>
          <a:xfrm>
            <a:off x="7508446" y="2388445"/>
            <a:ext cx="1256193" cy="274320"/>
          </a:xfrm>
          <a:prstGeom prst="rect">
            <a:avLst/>
          </a:prstGeom>
          <a:noFill/>
          <a:ln w="25400" cap="flat" cmpd="sng" algn="ctr">
            <a:noFill/>
            <a:prstDash val="solid"/>
          </a:ln>
          <a:effectLst/>
        </p:spPr>
        <p:txBody>
          <a:bodyPr lIns="0" tIns="0" rIns="0" bIns="0" rtlCol="0" anchor="ctr" anchorCtr="0"/>
          <a:lstStyle/>
          <a:p>
            <a:pPr marL="0" marR="0" lvl="0" indent="0" algn="ctr" defTabSz="914400" eaLnBrk="1" fontAlgn="auto" latinLnBrk="0" hangingPunct="1">
              <a:lnSpc>
                <a:spcPct val="100000"/>
              </a:lnSpc>
              <a:spcBef>
                <a:spcPts val="0"/>
              </a:spcBef>
              <a:spcAft>
                <a:spcPts val="600"/>
              </a:spcAft>
              <a:buClrTx/>
              <a:buSzTx/>
              <a:buFontTx/>
              <a:buNone/>
              <a:tabLst/>
              <a:defRPr/>
            </a:pPr>
            <a:r>
              <a:rPr kumimoji="0" lang="en-US" sz="1600" b="0" i="0" u="none" strike="noStrike" kern="0" cap="none" spc="0" normalizeH="0" baseline="0" noProof="0" dirty="0" smtClean="0">
                <a:ln>
                  <a:noFill/>
                </a:ln>
                <a:solidFill>
                  <a:srgbClr val="333333"/>
                </a:solidFill>
                <a:effectLst/>
                <a:uLnTx/>
                <a:uFillTx/>
                <a:latin typeface="Arial"/>
                <a:ea typeface="+mn-ea"/>
                <a:cs typeface="+mn-cs"/>
              </a:rPr>
              <a:t>Resources</a:t>
            </a:r>
          </a:p>
        </p:txBody>
      </p:sp>
      <p:sp>
        <p:nvSpPr>
          <p:cNvPr id="128" name="Freeform 6"/>
          <p:cNvSpPr>
            <a:spLocks noEditPoints="1"/>
          </p:cNvSpPr>
          <p:nvPr/>
        </p:nvSpPr>
        <p:spPr bwMode="auto">
          <a:xfrm>
            <a:off x="3376285" y="1745830"/>
            <a:ext cx="2413351" cy="1595618"/>
          </a:xfrm>
          <a:custGeom>
            <a:avLst/>
            <a:gdLst>
              <a:gd name="T0" fmla="*/ 104 w 2786"/>
              <a:gd name="T1" fmla="*/ 2 h 1842"/>
              <a:gd name="T2" fmla="*/ 34 w 2786"/>
              <a:gd name="T3" fmla="*/ 34 h 1842"/>
              <a:gd name="T4" fmla="*/ 0 w 2786"/>
              <a:gd name="T5" fmla="*/ 104 h 1842"/>
              <a:gd name="T6" fmla="*/ 0 w 2786"/>
              <a:gd name="T7" fmla="*/ 1738 h 1842"/>
              <a:gd name="T8" fmla="*/ 34 w 2786"/>
              <a:gd name="T9" fmla="*/ 1808 h 1842"/>
              <a:gd name="T10" fmla="*/ 104 w 2786"/>
              <a:gd name="T11" fmla="*/ 1842 h 1842"/>
              <a:gd name="T12" fmla="*/ 2682 w 2786"/>
              <a:gd name="T13" fmla="*/ 1842 h 1842"/>
              <a:gd name="T14" fmla="*/ 2752 w 2786"/>
              <a:gd name="T15" fmla="*/ 1808 h 1842"/>
              <a:gd name="T16" fmla="*/ 2786 w 2786"/>
              <a:gd name="T17" fmla="*/ 1738 h 1842"/>
              <a:gd name="T18" fmla="*/ 2786 w 2786"/>
              <a:gd name="T19" fmla="*/ 104 h 1842"/>
              <a:gd name="T20" fmla="*/ 2752 w 2786"/>
              <a:gd name="T21" fmla="*/ 34 h 1842"/>
              <a:gd name="T22" fmla="*/ 2682 w 2786"/>
              <a:gd name="T23" fmla="*/ 2 h 1842"/>
              <a:gd name="T24" fmla="*/ 824 w 2786"/>
              <a:gd name="T25" fmla="*/ 146 h 1842"/>
              <a:gd name="T26" fmla="*/ 886 w 2786"/>
              <a:gd name="T27" fmla="*/ 172 h 1842"/>
              <a:gd name="T28" fmla="*/ 912 w 2786"/>
              <a:gd name="T29" fmla="*/ 234 h 1842"/>
              <a:gd name="T30" fmla="*/ 896 w 2786"/>
              <a:gd name="T31" fmla="*/ 282 h 1842"/>
              <a:gd name="T32" fmla="*/ 842 w 2786"/>
              <a:gd name="T33" fmla="*/ 320 h 1842"/>
              <a:gd name="T34" fmla="*/ 790 w 2786"/>
              <a:gd name="T35" fmla="*/ 314 h 1842"/>
              <a:gd name="T36" fmla="*/ 744 w 2786"/>
              <a:gd name="T37" fmla="*/ 268 h 1842"/>
              <a:gd name="T38" fmla="*/ 738 w 2786"/>
              <a:gd name="T39" fmla="*/ 216 h 1842"/>
              <a:gd name="T40" fmla="*/ 776 w 2786"/>
              <a:gd name="T41" fmla="*/ 162 h 1842"/>
              <a:gd name="T42" fmla="*/ 824 w 2786"/>
              <a:gd name="T43" fmla="*/ 146 h 1842"/>
              <a:gd name="T44" fmla="*/ 568 w 2786"/>
              <a:gd name="T45" fmla="*/ 154 h 1842"/>
              <a:gd name="T46" fmla="*/ 614 w 2786"/>
              <a:gd name="T47" fmla="*/ 200 h 1842"/>
              <a:gd name="T48" fmla="*/ 618 w 2786"/>
              <a:gd name="T49" fmla="*/ 252 h 1842"/>
              <a:gd name="T50" fmla="*/ 582 w 2786"/>
              <a:gd name="T51" fmla="*/ 306 h 1842"/>
              <a:gd name="T52" fmla="*/ 534 w 2786"/>
              <a:gd name="T53" fmla="*/ 320 h 1842"/>
              <a:gd name="T54" fmla="*/ 472 w 2786"/>
              <a:gd name="T55" fmla="*/ 296 h 1842"/>
              <a:gd name="T56" fmla="*/ 446 w 2786"/>
              <a:gd name="T57" fmla="*/ 234 h 1842"/>
              <a:gd name="T58" fmla="*/ 462 w 2786"/>
              <a:gd name="T59" fmla="*/ 186 h 1842"/>
              <a:gd name="T60" fmla="*/ 516 w 2786"/>
              <a:gd name="T61" fmla="*/ 148 h 1842"/>
              <a:gd name="T62" fmla="*/ 244 w 2786"/>
              <a:gd name="T63" fmla="*/ 146 h 1842"/>
              <a:gd name="T64" fmla="*/ 304 w 2786"/>
              <a:gd name="T65" fmla="*/ 172 h 1842"/>
              <a:gd name="T66" fmla="*/ 330 w 2786"/>
              <a:gd name="T67" fmla="*/ 234 h 1842"/>
              <a:gd name="T68" fmla="*/ 316 w 2786"/>
              <a:gd name="T69" fmla="*/ 282 h 1842"/>
              <a:gd name="T70" fmla="*/ 260 w 2786"/>
              <a:gd name="T71" fmla="*/ 320 h 1842"/>
              <a:gd name="T72" fmla="*/ 210 w 2786"/>
              <a:gd name="T73" fmla="*/ 314 h 1842"/>
              <a:gd name="T74" fmla="*/ 162 w 2786"/>
              <a:gd name="T75" fmla="*/ 268 h 1842"/>
              <a:gd name="T76" fmla="*/ 158 w 2786"/>
              <a:gd name="T77" fmla="*/ 216 h 1842"/>
              <a:gd name="T78" fmla="*/ 194 w 2786"/>
              <a:gd name="T79" fmla="*/ 162 h 1842"/>
              <a:gd name="T80" fmla="*/ 244 w 2786"/>
              <a:gd name="T81" fmla="*/ 146 h 1842"/>
              <a:gd name="T82" fmla="*/ 2638 w 2786"/>
              <a:gd name="T83" fmla="*/ 1618 h 1842"/>
              <a:gd name="T84" fmla="*/ 2590 w 2786"/>
              <a:gd name="T85" fmla="*/ 1690 h 1842"/>
              <a:gd name="T86" fmla="*/ 2526 w 2786"/>
              <a:gd name="T87" fmla="*/ 1710 h 1842"/>
              <a:gd name="T88" fmla="*/ 238 w 2786"/>
              <a:gd name="T89" fmla="*/ 1708 h 1842"/>
              <a:gd name="T90" fmla="*/ 164 w 2786"/>
              <a:gd name="T91" fmla="*/ 1658 h 1842"/>
              <a:gd name="T92" fmla="*/ 146 w 2786"/>
              <a:gd name="T93" fmla="*/ 1594 h 1842"/>
              <a:gd name="T94" fmla="*/ 148 w 2786"/>
              <a:gd name="T95" fmla="*/ 514 h 1842"/>
              <a:gd name="T96" fmla="*/ 196 w 2786"/>
              <a:gd name="T97" fmla="*/ 442 h 1842"/>
              <a:gd name="T98" fmla="*/ 260 w 2786"/>
              <a:gd name="T99" fmla="*/ 422 h 1842"/>
              <a:gd name="T100" fmla="*/ 2548 w 2786"/>
              <a:gd name="T101" fmla="*/ 424 h 1842"/>
              <a:gd name="T102" fmla="*/ 2622 w 2786"/>
              <a:gd name="T103" fmla="*/ 474 h 1842"/>
              <a:gd name="T104" fmla="*/ 2640 w 2786"/>
              <a:gd name="T105" fmla="*/ 538 h 18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786" h="1842">
                <a:moveTo>
                  <a:pt x="2670" y="0"/>
                </a:moveTo>
                <a:lnTo>
                  <a:pt x="116" y="0"/>
                </a:lnTo>
                <a:lnTo>
                  <a:pt x="116" y="0"/>
                </a:lnTo>
                <a:lnTo>
                  <a:pt x="104" y="2"/>
                </a:lnTo>
                <a:lnTo>
                  <a:pt x="92" y="2"/>
                </a:lnTo>
                <a:lnTo>
                  <a:pt x="70" y="10"/>
                </a:lnTo>
                <a:lnTo>
                  <a:pt x="52" y="20"/>
                </a:lnTo>
                <a:lnTo>
                  <a:pt x="34" y="34"/>
                </a:lnTo>
                <a:lnTo>
                  <a:pt x="20" y="52"/>
                </a:lnTo>
                <a:lnTo>
                  <a:pt x="10" y="72"/>
                </a:lnTo>
                <a:lnTo>
                  <a:pt x="2" y="92"/>
                </a:lnTo>
                <a:lnTo>
                  <a:pt x="0" y="104"/>
                </a:lnTo>
                <a:lnTo>
                  <a:pt x="0" y="116"/>
                </a:lnTo>
                <a:lnTo>
                  <a:pt x="0" y="1726"/>
                </a:lnTo>
                <a:lnTo>
                  <a:pt x="0" y="1726"/>
                </a:lnTo>
                <a:lnTo>
                  <a:pt x="0" y="1738"/>
                </a:lnTo>
                <a:lnTo>
                  <a:pt x="2" y="1750"/>
                </a:lnTo>
                <a:lnTo>
                  <a:pt x="10" y="1772"/>
                </a:lnTo>
                <a:lnTo>
                  <a:pt x="20" y="1792"/>
                </a:lnTo>
                <a:lnTo>
                  <a:pt x="34" y="1808"/>
                </a:lnTo>
                <a:lnTo>
                  <a:pt x="52" y="1822"/>
                </a:lnTo>
                <a:lnTo>
                  <a:pt x="70" y="1834"/>
                </a:lnTo>
                <a:lnTo>
                  <a:pt x="92" y="1840"/>
                </a:lnTo>
                <a:lnTo>
                  <a:pt x="104" y="1842"/>
                </a:lnTo>
                <a:lnTo>
                  <a:pt x="116" y="1842"/>
                </a:lnTo>
                <a:lnTo>
                  <a:pt x="2670" y="1842"/>
                </a:lnTo>
                <a:lnTo>
                  <a:pt x="2670" y="1842"/>
                </a:lnTo>
                <a:lnTo>
                  <a:pt x="2682" y="1842"/>
                </a:lnTo>
                <a:lnTo>
                  <a:pt x="2694" y="1840"/>
                </a:lnTo>
                <a:lnTo>
                  <a:pt x="2716" y="1834"/>
                </a:lnTo>
                <a:lnTo>
                  <a:pt x="2734" y="1822"/>
                </a:lnTo>
                <a:lnTo>
                  <a:pt x="2752" y="1808"/>
                </a:lnTo>
                <a:lnTo>
                  <a:pt x="2766" y="1792"/>
                </a:lnTo>
                <a:lnTo>
                  <a:pt x="2776" y="1772"/>
                </a:lnTo>
                <a:lnTo>
                  <a:pt x="2784" y="1750"/>
                </a:lnTo>
                <a:lnTo>
                  <a:pt x="2786" y="1738"/>
                </a:lnTo>
                <a:lnTo>
                  <a:pt x="2786" y="1726"/>
                </a:lnTo>
                <a:lnTo>
                  <a:pt x="2786" y="116"/>
                </a:lnTo>
                <a:lnTo>
                  <a:pt x="2786" y="116"/>
                </a:lnTo>
                <a:lnTo>
                  <a:pt x="2786" y="104"/>
                </a:lnTo>
                <a:lnTo>
                  <a:pt x="2784" y="92"/>
                </a:lnTo>
                <a:lnTo>
                  <a:pt x="2776" y="72"/>
                </a:lnTo>
                <a:lnTo>
                  <a:pt x="2766" y="52"/>
                </a:lnTo>
                <a:lnTo>
                  <a:pt x="2752" y="34"/>
                </a:lnTo>
                <a:lnTo>
                  <a:pt x="2734" y="20"/>
                </a:lnTo>
                <a:lnTo>
                  <a:pt x="2716" y="10"/>
                </a:lnTo>
                <a:lnTo>
                  <a:pt x="2694" y="2"/>
                </a:lnTo>
                <a:lnTo>
                  <a:pt x="2682" y="2"/>
                </a:lnTo>
                <a:lnTo>
                  <a:pt x="2670" y="0"/>
                </a:lnTo>
                <a:lnTo>
                  <a:pt x="2670" y="0"/>
                </a:lnTo>
                <a:close/>
                <a:moveTo>
                  <a:pt x="824" y="146"/>
                </a:moveTo>
                <a:lnTo>
                  <a:pt x="824" y="146"/>
                </a:lnTo>
                <a:lnTo>
                  <a:pt x="842" y="148"/>
                </a:lnTo>
                <a:lnTo>
                  <a:pt x="858" y="154"/>
                </a:lnTo>
                <a:lnTo>
                  <a:pt x="872" y="162"/>
                </a:lnTo>
                <a:lnTo>
                  <a:pt x="886" y="172"/>
                </a:lnTo>
                <a:lnTo>
                  <a:pt x="896" y="186"/>
                </a:lnTo>
                <a:lnTo>
                  <a:pt x="904" y="200"/>
                </a:lnTo>
                <a:lnTo>
                  <a:pt x="910" y="216"/>
                </a:lnTo>
                <a:lnTo>
                  <a:pt x="912" y="234"/>
                </a:lnTo>
                <a:lnTo>
                  <a:pt x="912" y="234"/>
                </a:lnTo>
                <a:lnTo>
                  <a:pt x="910" y="252"/>
                </a:lnTo>
                <a:lnTo>
                  <a:pt x="904" y="268"/>
                </a:lnTo>
                <a:lnTo>
                  <a:pt x="896" y="282"/>
                </a:lnTo>
                <a:lnTo>
                  <a:pt x="886" y="296"/>
                </a:lnTo>
                <a:lnTo>
                  <a:pt x="872" y="306"/>
                </a:lnTo>
                <a:lnTo>
                  <a:pt x="858" y="314"/>
                </a:lnTo>
                <a:lnTo>
                  <a:pt x="842" y="320"/>
                </a:lnTo>
                <a:lnTo>
                  <a:pt x="824" y="320"/>
                </a:lnTo>
                <a:lnTo>
                  <a:pt x="824" y="320"/>
                </a:lnTo>
                <a:lnTo>
                  <a:pt x="806" y="320"/>
                </a:lnTo>
                <a:lnTo>
                  <a:pt x="790" y="314"/>
                </a:lnTo>
                <a:lnTo>
                  <a:pt x="776" y="306"/>
                </a:lnTo>
                <a:lnTo>
                  <a:pt x="762" y="296"/>
                </a:lnTo>
                <a:lnTo>
                  <a:pt x="752" y="282"/>
                </a:lnTo>
                <a:lnTo>
                  <a:pt x="744" y="268"/>
                </a:lnTo>
                <a:lnTo>
                  <a:pt x="738" y="252"/>
                </a:lnTo>
                <a:lnTo>
                  <a:pt x="738" y="234"/>
                </a:lnTo>
                <a:lnTo>
                  <a:pt x="738" y="234"/>
                </a:lnTo>
                <a:lnTo>
                  <a:pt x="738" y="216"/>
                </a:lnTo>
                <a:lnTo>
                  <a:pt x="744" y="200"/>
                </a:lnTo>
                <a:lnTo>
                  <a:pt x="752" y="186"/>
                </a:lnTo>
                <a:lnTo>
                  <a:pt x="762" y="172"/>
                </a:lnTo>
                <a:lnTo>
                  <a:pt x="776" y="162"/>
                </a:lnTo>
                <a:lnTo>
                  <a:pt x="790" y="154"/>
                </a:lnTo>
                <a:lnTo>
                  <a:pt x="806" y="148"/>
                </a:lnTo>
                <a:lnTo>
                  <a:pt x="824" y="146"/>
                </a:lnTo>
                <a:lnTo>
                  <a:pt x="824" y="146"/>
                </a:lnTo>
                <a:close/>
                <a:moveTo>
                  <a:pt x="534" y="146"/>
                </a:moveTo>
                <a:lnTo>
                  <a:pt x="534" y="146"/>
                </a:lnTo>
                <a:lnTo>
                  <a:pt x="552" y="148"/>
                </a:lnTo>
                <a:lnTo>
                  <a:pt x="568" y="154"/>
                </a:lnTo>
                <a:lnTo>
                  <a:pt x="582" y="162"/>
                </a:lnTo>
                <a:lnTo>
                  <a:pt x="596" y="172"/>
                </a:lnTo>
                <a:lnTo>
                  <a:pt x="606" y="186"/>
                </a:lnTo>
                <a:lnTo>
                  <a:pt x="614" y="200"/>
                </a:lnTo>
                <a:lnTo>
                  <a:pt x="618" y="216"/>
                </a:lnTo>
                <a:lnTo>
                  <a:pt x="620" y="234"/>
                </a:lnTo>
                <a:lnTo>
                  <a:pt x="620" y="234"/>
                </a:lnTo>
                <a:lnTo>
                  <a:pt x="618" y="252"/>
                </a:lnTo>
                <a:lnTo>
                  <a:pt x="614" y="268"/>
                </a:lnTo>
                <a:lnTo>
                  <a:pt x="606" y="282"/>
                </a:lnTo>
                <a:lnTo>
                  <a:pt x="596" y="296"/>
                </a:lnTo>
                <a:lnTo>
                  <a:pt x="582" y="306"/>
                </a:lnTo>
                <a:lnTo>
                  <a:pt x="568" y="314"/>
                </a:lnTo>
                <a:lnTo>
                  <a:pt x="552" y="320"/>
                </a:lnTo>
                <a:lnTo>
                  <a:pt x="534" y="320"/>
                </a:lnTo>
                <a:lnTo>
                  <a:pt x="534" y="320"/>
                </a:lnTo>
                <a:lnTo>
                  <a:pt x="516" y="320"/>
                </a:lnTo>
                <a:lnTo>
                  <a:pt x="500" y="314"/>
                </a:lnTo>
                <a:lnTo>
                  <a:pt x="484" y="306"/>
                </a:lnTo>
                <a:lnTo>
                  <a:pt x="472" y="296"/>
                </a:lnTo>
                <a:lnTo>
                  <a:pt x="462" y="282"/>
                </a:lnTo>
                <a:lnTo>
                  <a:pt x="454" y="268"/>
                </a:lnTo>
                <a:lnTo>
                  <a:pt x="448" y="252"/>
                </a:lnTo>
                <a:lnTo>
                  <a:pt x="446" y="234"/>
                </a:lnTo>
                <a:lnTo>
                  <a:pt x="446" y="234"/>
                </a:lnTo>
                <a:lnTo>
                  <a:pt x="448" y="216"/>
                </a:lnTo>
                <a:lnTo>
                  <a:pt x="454" y="200"/>
                </a:lnTo>
                <a:lnTo>
                  <a:pt x="462" y="186"/>
                </a:lnTo>
                <a:lnTo>
                  <a:pt x="472" y="172"/>
                </a:lnTo>
                <a:lnTo>
                  <a:pt x="484" y="162"/>
                </a:lnTo>
                <a:lnTo>
                  <a:pt x="500" y="154"/>
                </a:lnTo>
                <a:lnTo>
                  <a:pt x="516" y="148"/>
                </a:lnTo>
                <a:lnTo>
                  <a:pt x="534" y="146"/>
                </a:lnTo>
                <a:lnTo>
                  <a:pt x="534" y="146"/>
                </a:lnTo>
                <a:close/>
                <a:moveTo>
                  <a:pt x="244" y="146"/>
                </a:moveTo>
                <a:lnTo>
                  <a:pt x="244" y="146"/>
                </a:lnTo>
                <a:lnTo>
                  <a:pt x="260" y="148"/>
                </a:lnTo>
                <a:lnTo>
                  <a:pt x="276" y="154"/>
                </a:lnTo>
                <a:lnTo>
                  <a:pt x="292" y="162"/>
                </a:lnTo>
                <a:lnTo>
                  <a:pt x="304" y="172"/>
                </a:lnTo>
                <a:lnTo>
                  <a:pt x="316" y="186"/>
                </a:lnTo>
                <a:lnTo>
                  <a:pt x="324" y="200"/>
                </a:lnTo>
                <a:lnTo>
                  <a:pt x="328" y="216"/>
                </a:lnTo>
                <a:lnTo>
                  <a:pt x="330" y="234"/>
                </a:lnTo>
                <a:lnTo>
                  <a:pt x="330" y="234"/>
                </a:lnTo>
                <a:lnTo>
                  <a:pt x="328" y="252"/>
                </a:lnTo>
                <a:lnTo>
                  <a:pt x="324" y="268"/>
                </a:lnTo>
                <a:lnTo>
                  <a:pt x="316" y="282"/>
                </a:lnTo>
                <a:lnTo>
                  <a:pt x="304" y="296"/>
                </a:lnTo>
                <a:lnTo>
                  <a:pt x="292" y="306"/>
                </a:lnTo>
                <a:lnTo>
                  <a:pt x="276" y="314"/>
                </a:lnTo>
                <a:lnTo>
                  <a:pt x="260" y="320"/>
                </a:lnTo>
                <a:lnTo>
                  <a:pt x="244" y="320"/>
                </a:lnTo>
                <a:lnTo>
                  <a:pt x="244" y="320"/>
                </a:lnTo>
                <a:lnTo>
                  <a:pt x="226" y="320"/>
                </a:lnTo>
                <a:lnTo>
                  <a:pt x="210" y="314"/>
                </a:lnTo>
                <a:lnTo>
                  <a:pt x="194" y="306"/>
                </a:lnTo>
                <a:lnTo>
                  <a:pt x="182" y="296"/>
                </a:lnTo>
                <a:lnTo>
                  <a:pt x="170" y="282"/>
                </a:lnTo>
                <a:lnTo>
                  <a:pt x="162" y="268"/>
                </a:lnTo>
                <a:lnTo>
                  <a:pt x="158" y="252"/>
                </a:lnTo>
                <a:lnTo>
                  <a:pt x="156" y="234"/>
                </a:lnTo>
                <a:lnTo>
                  <a:pt x="156" y="234"/>
                </a:lnTo>
                <a:lnTo>
                  <a:pt x="158" y="216"/>
                </a:lnTo>
                <a:lnTo>
                  <a:pt x="162" y="200"/>
                </a:lnTo>
                <a:lnTo>
                  <a:pt x="170" y="186"/>
                </a:lnTo>
                <a:lnTo>
                  <a:pt x="182" y="172"/>
                </a:lnTo>
                <a:lnTo>
                  <a:pt x="194" y="162"/>
                </a:lnTo>
                <a:lnTo>
                  <a:pt x="210" y="154"/>
                </a:lnTo>
                <a:lnTo>
                  <a:pt x="226" y="148"/>
                </a:lnTo>
                <a:lnTo>
                  <a:pt x="244" y="146"/>
                </a:lnTo>
                <a:lnTo>
                  <a:pt x="244" y="146"/>
                </a:lnTo>
                <a:close/>
                <a:moveTo>
                  <a:pt x="2640" y="1594"/>
                </a:moveTo>
                <a:lnTo>
                  <a:pt x="2640" y="1594"/>
                </a:lnTo>
                <a:lnTo>
                  <a:pt x="2640" y="1606"/>
                </a:lnTo>
                <a:lnTo>
                  <a:pt x="2638" y="1618"/>
                </a:lnTo>
                <a:lnTo>
                  <a:pt x="2632" y="1640"/>
                </a:lnTo>
                <a:lnTo>
                  <a:pt x="2622" y="1658"/>
                </a:lnTo>
                <a:lnTo>
                  <a:pt x="2606" y="1676"/>
                </a:lnTo>
                <a:lnTo>
                  <a:pt x="2590" y="1690"/>
                </a:lnTo>
                <a:lnTo>
                  <a:pt x="2570" y="1700"/>
                </a:lnTo>
                <a:lnTo>
                  <a:pt x="2548" y="1708"/>
                </a:lnTo>
                <a:lnTo>
                  <a:pt x="2538" y="1710"/>
                </a:lnTo>
                <a:lnTo>
                  <a:pt x="2526" y="1710"/>
                </a:lnTo>
                <a:lnTo>
                  <a:pt x="260" y="1710"/>
                </a:lnTo>
                <a:lnTo>
                  <a:pt x="260" y="1710"/>
                </a:lnTo>
                <a:lnTo>
                  <a:pt x="248" y="1710"/>
                </a:lnTo>
                <a:lnTo>
                  <a:pt x="238" y="1708"/>
                </a:lnTo>
                <a:lnTo>
                  <a:pt x="216" y="1700"/>
                </a:lnTo>
                <a:lnTo>
                  <a:pt x="196" y="1690"/>
                </a:lnTo>
                <a:lnTo>
                  <a:pt x="180" y="1676"/>
                </a:lnTo>
                <a:lnTo>
                  <a:pt x="164" y="1658"/>
                </a:lnTo>
                <a:lnTo>
                  <a:pt x="154" y="1640"/>
                </a:lnTo>
                <a:lnTo>
                  <a:pt x="148" y="1618"/>
                </a:lnTo>
                <a:lnTo>
                  <a:pt x="146" y="1606"/>
                </a:lnTo>
                <a:lnTo>
                  <a:pt x="146" y="1594"/>
                </a:lnTo>
                <a:lnTo>
                  <a:pt x="146" y="538"/>
                </a:lnTo>
                <a:lnTo>
                  <a:pt x="146" y="538"/>
                </a:lnTo>
                <a:lnTo>
                  <a:pt x="146" y="526"/>
                </a:lnTo>
                <a:lnTo>
                  <a:pt x="148" y="514"/>
                </a:lnTo>
                <a:lnTo>
                  <a:pt x="154" y="492"/>
                </a:lnTo>
                <a:lnTo>
                  <a:pt x="164" y="474"/>
                </a:lnTo>
                <a:lnTo>
                  <a:pt x="180" y="456"/>
                </a:lnTo>
                <a:lnTo>
                  <a:pt x="196" y="442"/>
                </a:lnTo>
                <a:lnTo>
                  <a:pt x="216" y="432"/>
                </a:lnTo>
                <a:lnTo>
                  <a:pt x="238" y="424"/>
                </a:lnTo>
                <a:lnTo>
                  <a:pt x="248" y="422"/>
                </a:lnTo>
                <a:lnTo>
                  <a:pt x="260" y="422"/>
                </a:lnTo>
                <a:lnTo>
                  <a:pt x="2526" y="422"/>
                </a:lnTo>
                <a:lnTo>
                  <a:pt x="2526" y="422"/>
                </a:lnTo>
                <a:lnTo>
                  <a:pt x="2538" y="422"/>
                </a:lnTo>
                <a:lnTo>
                  <a:pt x="2548" y="424"/>
                </a:lnTo>
                <a:lnTo>
                  <a:pt x="2570" y="432"/>
                </a:lnTo>
                <a:lnTo>
                  <a:pt x="2590" y="442"/>
                </a:lnTo>
                <a:lnTo>
                  <a:pt x="2606" y="456"/>
                </a:lnTo>
                <a:lnTo>
                  <a:pt x="2622" y="474"/>
                </a:lnTo>
                <a:lnTo>
                  <a:pt x="2632" y="492"/>
                </a:lnTo>
                <a:lnTo>
                  <a:pt x="2638" y="514"/>
                </a:lnTo>
                <a:lnTo>
                  <a:pt x="2640" y="526"/>
                </a:lnTo>
                <a:lnTo>
                  <a:pt x="2640" y="538"/>
                </a:lnTo>
                <a:lnTo>
                  <a:pt x="2640" y="1594"/>
                </a:lnTo>
                <a:close/>
              </a:path>
            </a:pathLst>
          </a:custGeom>
          <a:solidFill>
            <a:srgbClr val="333333"/>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333333"/>
              </a:solidFill>
              <a:effectLst/>
              <a:uLnTx/>
              <a:uFillTx/>
              <a:latin typeface="Arial" charset="0"/>
              <a:cs typeface="Arial" charset="0"/>
            </a:endParaRPr>
          </a:p>
        </p:txBody>
      </p:sp>
      <p:grpSp>
        <p:nvGrpSpPr>
          <p:cNvPr id="9" name="Group 128"/>
          <p:cNvGrpSpPr>
            <a:grpSpLocks noChangeAspect="1"/>
          </p:cNvGrpSpPr>
          <p:nvPr/>
        </p:nvGrpSpPr>
        <p:grpSpPr>
          <a:xfrm>
            <a:off x="4123536" y="2208049"/>
            <a:ext cx="918848" cy="920521"/>
            <a:chOff x="7855024" y="6475087"/>
            <a:chExt cx="1627796" cy="1630758"/>
          </a:xfrm>
          <a:solidFill>
            <a:srgbClr val="333333"/>
          </a:solidFill>
        </p:grpSpPr>
        <p:sp>
          <p:nvSpPr>
            <p:cNvPr id="130" name="Freeform 5"/>
            <p:cNvSpPr>
              <a:spLocks noEditPoints="1"/>
            </p:cNvSpPr>
            <p:nvPr/>
          </p:nvSpPr>
          <p:spPr bwMode="auto">
            <a:xfrm>
              <a:off x="8210503" y="6475087"/>
              <a:ext cx="1272317" cy="1630758"/>
            </a:xfrm>
            <a:custGeom>
              <a:avLst/>
              <a:gdLst>
                <a:gd name="T0" fmla="*/ 1216 w 1718"/>
                <a:gd name="T1" fmla="*/ 184 h 2202"/>
                <a:gd name="T2" fmla="*/ 924 w 1718"/>
                <a:gd name="T3" fmla="*/ 48 h 2202"/>
                <a:gd name="T4" fmla="*/ 602 w 1718"/>
                <a:gd name="T5" fmla="*/ 0 h 2202"/>
                <a:gd name="T6" fmla="*/ 560 w 1718"/>
                <a:gd name="T7" fmla="*/ 8 h 2202"/>
                <a:gd name="T8" fmla="*/ 348 w 1718"/>
                <a:gd name="T9" fmla="*/ 152 h 2202"/>
                <a:gd name="T10" fmla="*/ 196 w 1718"/>
                <a:gd name="T11" fmla="*/ 336 h 2202"/>
                <a:gd name="T12" fmla="*/ 66 w 1718"/>
                <a:gd name="T13" fmla="*/ 618 h 2202"/>
                <a:gd name="T14" fmla="*/ 2 w 1718"/>
                <a:gd name="T15" fmla="*/ 1016 h 2202"/>
                <a:gd name="T16" fmla="*/ 22 w 1718"/>
                <a:gd name="T17" fmla="*/ 1388 h 2202"/>
                <a:gd name="T18" fmla="*/ 122 w 1718"/>
                <a:gd name="T19" fmla="*/ 1728 h 2202"/>
                <a:gd name="T20" fmla="*/ 266 w 1718"/>
                <a:gd name="T21" fmla="*/ 1962 h 2202"/>
                <a:gd name="T22" fmla="*/ 452 w 1718"/>
                <a:gd name="T23" fmla="*/ 2140 h 2202"/>
                <a:gd name="T24" fmla="*/ 572 w 1718"/>
                <a:gd name="T25" fmla="*/ 2200 h 2202"/>
                <a:gd name="T26" fmla="*/ 742 w 1718"/>
                <a:gd name="T27" fmla="*/ 2196 h 2202"/>
                <a:gd name="T28" fmla="*/ 1052 w 1718"/>
                <a:gd name="T29" fmla="*/ 2116 h 2202"/>
                <a:gd name="T30" fmla="*/ 1322 w 1718"/>
                <a:gd name="T31" fmla="*/ 1950 h 2202"/>
                <a:gd name="T32" fmla="*/ 1532 w 1718"/>
                <a:gd name="T33" fmla="*/ 1716 h 2202"/>
                <a:gd name="T34" fmla="*/ 1668 w 1718"/>
                <a:gd name="T35" fmla="*/ 1428 h 2202"/>
                <a:gd name="T36" fmla="*/ 1718 w 1718"/>
                <a:gd name="T37" fmla="*/ 1102 h 2202"/>
                <a:gd name="T38" fmla="*/ 1684 w 1718"/>
                <a:gd name="T39" fmla="*/ 832 h 2202"/>
                <a:gd name="T40" fmla="*/ 1558 w 1718"/>
                <a:gd name="T41" fmla="*/ 536 h 2202"/>
                <a:gd name="T42" fmla="*/ 1388 w 1718"/>
                <a:gd name="T43" fmla="*/ 322 h 2202"/>
                <a:gd name="T44" fmla="*/ 1148 w 1718"/>
                <a:gd name="T45" fmla="*/ 1548 h 2202"/>
                <a:gd name="T46" fmla="*/ 1198 w 1718"/>
                <a:gd name="T47" fmla="*/ 1262 h 2202"/>
                <a:gd name="T48" fmla="*/ 1566 w 1718"/>
                <a:gd name="T49" fmla="*/ 1258 h 2202"/>
                <a:gd name="T50" fmla="*/ 1466 w 1718"/>
                <a:gd name="T51" fmla="*/ 1552 h 2202"/>
                <a:gd name="T52" fmla="*/ 960 w 1718"/>
                <a:gd name="T53" fmla="*/ 1656 h 2202"/>
                <a:gd name="T54" fmla="*/ 848 w 1718"/>
                <a:gd name="T55" fmla="*/ 1848 h 2202"/>
                <a:gd name="T56" fmla="*/ 684 w 1718"/>
                <a:gd name="T57" fmla="*/ 2008 h 2202"/>
                <a:gd name="T58" fmla="*/ 1058 w 1718"/>
                <a:gd name="T59" fmla="*/ 1264 h 2202"/>
                <a:gd name="T60" fmla="*/ 1002 w 1718"/>
                <a:gd name="T61" fmla="*/ 1548 h 2202"/>
                <a:gd name="T62" fmla="*/ 140 w 1718"/>
                <a:gd name="T63" fmla="*/ 1082 h 2202"/>
                <a:gd name="T64" fmla="*/ 170 w 1718"/>
                <a:gd name="T65" fmla="*/ 776 h 2202"/>
                <a:gd name="T66" fmla="*/ 684 w 1718"/>
                <a:gd name="T67" fmla="*/ 182 h 2202"/>
                <a:gd name="T68" fmla="*/ 840 w 1718"/>
                <a:gd name="T69" fmla="*/ 330 h 2202"/>
                <a:gd name="T70" fmla="*/ 960 w 1718"/>
                <a:gd name="T71" fmla="*/ 532 h 2202"/>
                <a:gd name="T72" fmla="*/ 1026 w 1718"/>
                <a:gd name="T73" fmla="*/ 732 h 2202"/>
                <a:gd name="T74" fmla="*/ 1064 w 1718"/>
                <a:gd name="T75" fmla="*/ 1026 h 2202"/>
                <a:gd name="T76" fmla="*/ 544 w 1718"/>
                <a:gd name="T77" fmla="*/ 1152 h 2202"/>
                <a:gd name="T78" fmla="*/ 170 w 1718"/>
                <a:gd name="T79" fmla="*/ 1414 h 2202"/>
                <a:gd name="T80" fmla="*/ 140 w 1718"/>
                <a:gd name="T81" fmla="*/ 1152 h 2202"/>
                <a:gd name="T82" fmla="*/ 1192 w 1718"/>
                <a:gd name="T83" fmla="*/ 872 h 2202"/>
                <a:gd name="T84" fmla="*/ 1474 w 1718"/>
                <a:gd name="T85" fmla="*/ 690 h 2202"/>
                <a:gd name="T86" fmla="*/ 1552 w 1718"/>
                <a:gd name="T87" fmla="*/ 878 h 2202"/>
                <a:gd name="T88" fmla="*/ 1444 w 1718"/>
                <a:gd name="T89" fmla="*/ 620 h 2202"/>
                <a:gd name="T90" fmla="*/ 1032 w 1718"/>
                <a:gd name="T91" fmla="*/ 364 h 2202"/>
                <a:gd name="T92" fmla="*/ 954 w 1718"/>
                <a:gd name="T93" fmla="*/ 206 h 2202"/>
                <a:gd name="T94" fmla="*/ 1246 w 1718"/>
                <a:gd name="T95" fmla="*/ 382 h 2202"/>
                <a:gd name="T96" fmla="*/ 1444 w 1718"/>
                <a:gd name="T97" fmla="*/ 620 h 2202"/>
                <a:gd name="T98" fmla="*/ 232 w 1718"/>
                <a:gd name="T99" fmla="*/ 572 h 2202"/>
                <a:gd name="T100" fmla="*/ 356 w 1718"/>
                <a:gd name="T101" fmla="*/ 350 h 2202"/>
                <a:gd name="T102" fmla="*/ 508 w 1718"/>
                <a:gd name="T103" fmla="*/ 198 h 2202"/>
                <a:gd name="T104" fmla="*/ 544 w 1718"/>
                <a:gd name="T105" fmla="*/ 2034 h 2202"/>
                <a:gd name="T106" fmla="*/ 370 w 1718"/>
                <a:gd name="T107" fmla="*/ 1868 h 2202"/>
                <a:gd name="T108" fmla="*/ 246 w 1718"/>
                <a:gd name="T109" fmla="*/ 1660 h 2202"/>
                <a:gd name="T110" fmla="*/ 942 w 1718"/>
                <a:gd name="T111" fmla="*/ 1956 h 2202"/>
                <a:gd name="T112" fmla="*/ 1126 w 1718"/>
                <a:gd name="T113" fmla="*/ 1618 h 2202"/>
                <a:gd name="T114" fmla="*/ 1322 w 1718"/>
                <a:gd name="T115" fmla="*/ 1758 h 2202"/>
                <a:gd name="T116" fmla="*/ 1118 w 1718"/>
                <a:gd name="T117" fmla="*/ 1924 h 2202"/>
                <a:gd name="T118" fmla="*/ 874 w 1718"/>
                <a:gd name="T119" fmla="*/ 2030 h 2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18" h="2202">
                  <a:moveTo>
                    <a:pt x="1388" y="322"/>
                  </a:moveTo>
                  <a:lnTo>
                    <a:pt x="1388" y="322"/>
                  </a:lnTo>
                  <a:lnTo>
                    <a:pt x="1348" y="284"/>
                  </a:lnTo>
                  <a:lnTo>
                    <a:pt x="1306" y="248"/>
                  </a:lnTo>
                  <a:lnTo>
                    <a:pt x="1262" y="216"/>
                  </a:lnTo>
                  <a:lnTo>
                    <a:pt x="1216" y="184"/>
                  </a:lnTo>
                  <a:lnTo>
                    <a:pt x="1170" y="156"/>
                  </a:lnTo>
                  <a:lnTo>
                    <a:pt x="1124" y="128"/>
                  </a:lnTo>
                  <a:lnTo>
                    <a:pt x="1076" y="104"/>
                  </a:lnTo>
                  <a:lnTo>
                    <a:pt x="1026" y="84"/>
                  </a:lnTo>
                  <a:lnTo>
                    <a:pt x="976" y="64"/>
                  </a:lnTo>
                  <a:lnTo>
                    <a:pt x="924" y="48"/>
                  </a:lnTo>
                  <a:lnTo>
                    <a:pt x="872" y="32"/>
                  </a:lnTo>
                  <a:lnTo>
                    <a:pt x="820" y="22"/>
                  </a:lnTo>
                  <a:lnTo>
                    <a:pt x="766" y="12"/>
                  </a:lnTo>
                  <a:lnTo>
                    <a:pt x="712" y="6"/>
                  </a:lnTo>
                  <a:lnTo>
                    <a:pt x="658" y="2"/>
                  </a:lnTo>
                  <a:lnTo>
                    <a:pt x="602" y="0"/>
                  </a:lnTo>
                  <a:lnTo>
                    <a:pt x="602" y="0"/>
                  </a:lnTo>
                  <a:lnTo>
                    <a:pt x="592" y="0"/>
                  </a:lnTo>
                  <a:lnTo>
                    <a:pt x="576" y="2"/>
                  </a:lnTo>
                  <a:lnTo>
                    <a:pt x="576" y="2"/>
                  </a:lnTo>
                  <a:lnTo>
                    <a:pt x="560" y="8"/>
                  </a:lnTo>
                  <a:lnTo>
                    <a:pt x="560" y="8"/>
                  </a:lnTo>
                  <a:lnTo>
                    <a:pt x="530" y="22"/>
                  </a:lnTo>
                  <a:lnTo>
                    <a:pt x="500" y="38"/>
                  </a:lnTo>
                  <a:lnTo>
                    <a:pt x="464" y="60"/>
                  </a:lnTo>
                  <a:lnTo>
                    <a:pt x="420" y="90"/>
                  </a:lnTo>
                  <a:lnTo>
                    <a:pt x="374" y="128"/>
                  </a:lnTo>
                  <a:lnTo>
                    <a:pt x="348" y="152"/>
                  </a:lnTo>
                  <a:lnTo>
                    <a:pt x="324" y="176"/>
                  </a:lnTo>
                  <a:lnTo>
                    <a:pt x="298" y="202"/>
                  </a:lnTo>
                  <a:lnTo>
                    <a:pt x="272" y="232"/>
                  </a:lnTo>
                  <a:lnTo>
                    <a:pt x="246" y="264"/>
                  </a:lnTo>
                  <a:lnTo>
                    <a:pt x="220" y="298"/>
                  </a:lnTo>
                  <a:lnTo>
                    <a:pt x="196" y="336"/>
                  </a:lnTo>
                  <a:lnTo>
                    <a:pt x="172" y="376"/>
                  </a:lnTo>
                  <a:lnTo>
                    <a:pt x="148" y="418"/>
                  </a:lnTo>
                  <a:lnTo>
                    <a:pt x="126" y="464"/>
                  </a:lnTo>
                  <a:lnTo>
                    <a:pt x="104" y="512"/>
                  </a:lnTo>
                  <a:lnTo>
                    <a:pt x="84" y="564"/>
                  </a:lnTo>
                  <a:lnTo>
                    <a:pt x="66" y="618"/>
                  </a:lnTo>
                  <a:lnTo>
                    <a:pt x="50" y="676"/>
                  </a:lnTo>
                  <a:lnTo>
                    <a:pt x="36" y="738"/>
                  </a:lnTo>
                  <a:lnTo>
                    <a:pt x="24" y="802"/>
                  </a:lnTo>
                  <a:lnTo>
                    <a:pt x="14" y="870"/>
                  </a:lnTo>
                  <a:lnTo>
                    <a:pt x="6" y="940"/>
                  </a:lnTo>
                  <a:lnTo>
                    <a:pt x="2" y="1016"/>
                  </a:lnTo>
                  <a:lnTo>
                    <a:pt x="0" y="1094"/>
                  </a:lnTo>
                  <a:lnTo>
                    <a:pt x="0" y="1094"/>
                  </a:lnTo>
                  <a:lnTo>
                    <a:pt x="2" y="1172"/>
                  </a:lnTo>
                  <a:lnTo>
                    <a:pt x="6" y="1248"/>
                  </a:lnTo>
                  <a:lnTo>
                    <a:pt x="14" y="1320"/>
                  </a:lnTo>
                  <a:lnTo>
                    <a:pt x="22" y="1388"/>
                  </a:lnTo>
                  <a:lnTo>
                    <a:pt x="34" y="1452"/>
                  </a:lnTo>
                  <a:lnTo>
                    <a:pt x="48" y="1514"/>
                  </a:lnTo>
                  <a:lnTo>
                    <a:pt x="64" y="1572"/>
                  </a:lnTo>
                  <a:lnTo>
                    <a:pt x="82" y="1626"/>
                  </a:lnTo>
                  <a:lnTo>
                    <a:pt x="102" y="1678"/>
                  </a:lnTo>
                  <a:lnTo>
                    <a:pt x="122" y="1728"/>
                  </a:lnTo>
                  <a:lnTo>
                    <a:pt x="144" y="1774"/>
                  </a:lnTo>
                  <a:lnTo>
                    <a:pt x="168" y="1816"/>
                  </a:lnTo>
                  <a:lnTo>
                    <a:pt x="192" y="1856"/>
                  </a:lnTo>
                  <a:lnTo>
                    <a:pt x="216" y="1894"/>
                  </a:lnTo>
                  <a:lnTo>
                    <a:pt x="240" y="1930"/>
                  </a:lnTo>
                  <a:lnTo>
                    <a:pt x="266" y="1962"/>
                  </a:lnTo>
                  <a:lnTo>
                    <a:pt x="290" y="1992"/>
                  </a:lnTo>
                  <a:lnTo>
                    <a:pt x="316" y="2020"/>
                  </a:lnTo>
                  <a:lnTo>
                    <a:pt x="340" y="2046"/>
                  </a:lnTo>
                  <a:lnTo>
                    <a:pt x="364" y="2068"/>
                  </a:lnTo>
                  <a:lnTo>
                    <a:pt x="410" y="2108"/>
                  </a:lnTo>
                  <a:lnTo>
                    <a:pt x="452" y="2140"/>
                  </a:lnTo>
                  <a:lnTo>
                    <a:pt x="488" y="2164"/>
                  </a:lnTo>
                  <a:lnTo>
                    <a:pt x="518" y="2180"/>
                  </a:lnTo>
                  <a:lnTo>
                    <a:pt x="546" y="2196"/>
                  </a:lnTo>
                  <a:lnTo>
                    <a:pt x="546" y="2196"/>
                  </a:lnTo>
                  <a:lnTo>
                    <a:pt x="560" y="2200"/>
                  </a:lnTo>
                  <a:lnTo>
                    <a:pt x="572" y="2200"/>
                  </a:lnTo>
                  <a:lnTo>
                    <a:pt x="628" y="2202"/>
                  </a:lnTo>
                  <a:lnTo>
                    <a:pt x="628" y="2202"/>
                  </a:lnTo>
                  <a:lnTo>
                    <a:pt x="630" y="2202"/>
                  </a:lnTo>
                  <a:lnTo>
                    <a:pt x="630" y="2202"/>
                  </a:lnTo>
                  <a:lnTo>
                    <a:pt x="686" y="2202"/>
                  </a:lnTo>
                  <a:lnTo>
                    <a:pt x="742" y="2196"/>
                  </a:lnTo>
                  <a:lnTo>
                    <a:pt x="796" y="2190"/>
                  </a:lnTo>
                  <a:lnTo>
                    <a:pt x="848" y="2180"/>
                  </a:lnTo>
                  <a:lnTo>
                    <a:pt x="902" y="2168"/>
                  </a:lnTo>
                  <a:lnTo>
                    <a:pt x="952" y="2152"/>
                  </a:lnTo>
                  <a:lnTo>
                    <a:pt x="1004" y="2136"/>
                  </a:lnTo>
                  <a:lnTo>
                    <a:pt x="1052" y="2116"/>
                  </a:lnTo>
                  <a:lnTo>
                    <a:pt x="1102" y="2094"/>
                  </a:lnTo>
                  <a:lnTo>
                    <a:pt x="1148" y="2070"/>
                  </a:lnTo>
                  <a:lnTo>
                    <a:pt x="1194" y="2042"/>
                  </a:lnTo>
                  <a:lnTo>
                    <a:pt x="1238" y="2014"/>
                  </a:lnTo>
                  <a:lnTo>
                    <a:pt x="1280" y="1984"/>
                  </a:lnTo>
                  <a:lnTo>
                    <a:pt x="1322" y="1950"/>
                  </a:lnTo>
                  <a:lnTo>
                    <a:pt x="1360" y="1916"/>
                  </a:lnTo>
                  <a:lnTo>
                    <a:pt x="1398" y="1880"/>
                  </a:lnTo>
                  <a:lnTo>
                    <a:pt x="1434" y="1842"/>
                  </a:lnTo>
                  <a:lnTo>
                    <a:pt x="1468" y="1802"/>
                  </a:lnTo>
                  <a:lnTo>
                    <a:pt x="1502" y="1760"/>
                  </a:lnTo>
                  <a:lnTo>
                    <a:pt x="1532" y="1716"/>
                  </a:lnTo>
                  <a:lnTo>
                    <a:pt x="1560" y="1672"/>
                  </a:lnTo>
                  <a:lnTo>
                    <a:pt x="1586" y="1626"/>
                  </a:lnTo>
                  <a:lnTo>
                    <a:pt x="1610" y="1578"/>
                  </a:lnTo>
                  <a:lnTo>
                    <a:pt x="1632" y="1530"/>
                  </a:lnTo>
                  <a:lnTo>
                    <a:pt x="1652" y="1480"/>
                  </a:lnTo>
                  <a:lnTo>
                    <a:pt x="1668" y="1428"/>
                  </a:lnTo>
                  <a:lnTo>
                    <a:pt x="1684" y="1376"/>
                  </a:lnTo>
                  <a:lnTo>
                    <a:pt x="1696" y="1322"/>
                  </a:lnTo>
                  <a:lnTo>
                    <a:pt x="1704" y="1268"/>
                  </a:lnTo>
                  <a:lnTo>
                    <a:pt x="1712" y="1214"/>
                  </a:lnTo>
                  <a:lnTo>
                    <a:pt x="1716" y="1158"/>
                  </a:lnTo>
                  <a:lnTo>
                    <a:pt x="1718" y="1102"/>
                  </a:lnTo>
                  <a:lnTo>
                    <a:pt x="1718" y="1102"/>
                  </a:lnTo>
                  <a:lnTo>
                    <a:pt x="1716" y="1046"/>
                  </a:lnTo>
                  <a:lnTo>
                    <a:pt x="1712" y="992"/>
                  </a:lnTo>
                  <a:lnTo>
                    <a:pt x="1706" y="938"/>
                  </a:lnTo>
                  <a:lnTo>
                    <a:pt x="1696" y="886"/>
                  </a:lnTo>
                  <a:lnTo>
                    <a:pt x="1684" y="832"/>
                  </a:lnTo>
                  <a:lnTo>
                    <a:pt x="1670" y="780"/>
                  </a:lnTo>
                  <a:lnTo>
                    <a:pt x="1652" y="730"/>
                  </a:lnTo>
                  <a:lnTo>
                    <a:pt x="1632" y="680"/>
                  </a:lnTo>
                  <a:lnTo>
                    <a:pt x="1610" y="630"/>
                  </a:lnTo>
                  <a:lnTo>
                    <a:pt x="1586" y="584"/>
                  </a:lnTo>
                  <a:lnTo>
                    <a:pt x="1558" y="536"/>
                  </a:lnTo>
                  <a:lnTo>
                    <a:pt x="1528" y="490"/>
                  </a:lnTo>
                  <a:lnTo>
                    <a:pt x="1496" y="446"/>
                  </a:lnTo>
                  <a:lnTo>
                    <a:pt x="1462" y="404"/>
                  </a:lnTo>
                  <a:lnTo>
                    <a:pt x="1426" y="362"/>
                  </a:lnTo>
                  <a:lnTo>
                    <a:pt x="1388" y="322"/>
                  </a:lnTo>
                  <a:lnTo>
                    <a:pt x="1388" y="322"/>
                  </a:lnTo>
                  <a:close/>
                  <a:moveTo>
                    <a:pt x="1466" y="1552"/>
                  </a:moveTo>
                  <a:lnTo>
                    <a:pt x="1466" y="1552"/>
                  </a:lnTo>
                  <a:lnTo>
                    <a:pt x="1458" y="1548"/>
                  </a:lnTo>
                  <a:lnTo>
                    <a:pt x="1450" y="1548"/>
                  </a:lnTo>
                  <a:lnTo>
                    <a:pt x="1148" y="1548"/>
                  </a:lnTo>
                  <a:lnTo>
                    <a:pt x="1148" y="1548"/>
                  </a:lnTo>
                  <a:lnTo>
                    <a:pt x="1158" y="1504"/>
                  </a:lnTo>
                  <a:lnTo>
                    <a:pt x="1168" y="1460"/>
                  </a:lnTo>
                  <a:lnTo>
                    <a:pt x="1178" y="1412"/>
                  </a:lnTo>
                  <a:lnTo>
                    <a:pt x="1186" y="1364"/>
                  </a:lnTo>
                  <a:lnTo>
                    <a:pt x="1192" y="1314"/>
                  </a:lnTo>
                  <a:lnTo>
                    <a:pt x="1198" y="1262"/>
                  </a:lnTo>
                  <a:lnTo>
                    <a:pt x="1202" y="1208"/>
                  </a:lnTo>
                  <a:lnTo>
                    <a:pt x="1204" y="1152"/>
                  </a:lnTo>
                  <a:lnTo>
                    <a:pt x="1576" y="1152"/>
                  </a:lnTo>
                  <a:lnTo>
                    <a:pt x="1576" y="1152"/>
                  </a:lnTo>
                  <a:lnTo>
                    <a:pt x="1572" y="1206"/>
                  </a:lnTo>
                  <a:lnTo>
                    <a:pt x="1566" y="1258"/>
                  </a:lnTo>
                  <a:lnTo>
                    <a:pt x="1556" y="1310"/>
                  </a:lnTo>
                  <a:lnTo>
                    <a:pt x="1542" y="1360"/>
                  </a:lnTo>
                  <a:lnTo>
                    <a:pt x="1528" y="1410"/>
                  </a:lnTo>
                  <a:lnTo>
                    <a:pt x="1510" y="1458"/>
                  </a:lnTo>
                  <a:lnTo>
                    <a:pt x="1490" y="1506"/>
                  </a:lnTo>
                  <a:lnTo>
                    <a:pt x="1466" y="1552"/>
                  </a:lnTo>
                  <a:lnTo>
                    <a:pt x="1466" y="1552"/>
                  </a:lnTo>
                  <a:close/>
                  <a:moveTo>
                    <a:pt x="684" y="2008"/>
                  </a:moveTo>
                  <a:lnTo>
                    <a:pt x="684" y="1618"/>
                  </a:lnTo>
                  <a:lnTo>
                    <a:pt x="976" y="1618"/>
                  </a:lnTo>
                  <a:lnTo>
                    <a:pt x="976" y="1618"/>
                  </a:lnTo>
                  <a:lnTo>
                    <a:pt x="960" y="1656"/>
                  </a:lnTo>
                  <a:lnTo>
                    <a:pt x="942" y="1694"/>
                  </a:lnTo>
                  <a:lnTo>
                    <a:pt x="926" y="1728"/>
                  </a:lnTo>
                  <a:lnTo>
                    <a:pt x="906" y="1762"/>
                  </a:lnTo>
                  <a:lnTo>
                    <a:pt x="888" y="1792"/>
                  </a:lnTo>
                  <a:lnTo>
                    <a:pt x="868" y="1822"/>
                  </a:lnTo>
                  <a:lnTo>
                    <a:pt x="848" y="1848"/>
                  </a:lnTo>
                  <a:lnTo>
                    <a:pt x="828" y="1872"/>
                  </a:lnTo>
                  <a:lnTo>
                    <a:pt x="790" y="1916"/>
                  </a:lnTo>
                  <a:lnTo>
                    <a:pt x="752" y="1954"/>
                  </a:lnTo>
                  <a:lnTo>
                    <a:pt x="716" y="1984"/>
                  </a:lnTo>
                  <a:lnTo>
                    <a:pt x="684" y="2008"/>
                  </a:lnTo>
                  <a:lnTo>
                    <a:pt x="684" y="2008"/>
                  </a:lnTo>
                  <a:close/>
                  <a:moveTo>
                    <a:pt x="684" y="1548"/>
                  </a:moveTo>
                  <a:lnTo>
                    <a:pt x="684" y="1152"/>
                  </a:lnTo>
                  <a:lnTo>
                    <a:pt x="1064" y="1152"/>
                  </a:lnTo>
                  <a:lnTo>
                    <a:pt x="1064" y="1152"/>
                  </a:lnTo>
                  <a:lnTo>
                    <a:pt x="1062" y="1210"/>
                  </a:lnTo>
                  <a:lnTo>
                    <a:pt x="1058" y="1264"/>
                  </a:lnTo>
                  <a:lnTo>
                    <a:pt x="1052" y="1316"/>
                  </a:lnTo>
                  <a:lnTo>
                    <a:pt x="1044" y="1368"/>
                  </a:lnTo>
                  <a:lnTo>
                    <a:pt x="1036" y="1416"/>
                  </a:lnTo>
                  <a:lnTo>
                    <a:pt x="1026" y="1462"/>
                  </a:lnTo>
                  <a:lnTo>
                    <a:pt x="1014" y="1506"/>
                  </a:lnTo>
                  <a:lnTo>
                    <a:pt x="1002" y="1548"/>
                  </a:lnTo>
                  <a:lnTo>
                    <a:pt x="684" y="1548"/>
                  </a:lnTo>
                  <a:close/>
                  <a:moveTo>
                    <a:pt x="192" y="690"/>
                  </a:moveTo>
                  <a:lnTo>
                    <a:pt x="544" y="690"/>
                  </a:lnTo>
                  <a:lnTo>
                    <a:pt x="544" y="1082"/>
                  </a:lnTo>
                  <a:lnTo>
                    <a:pt x="140" y="1082"/>
                  </a:lnTo>
                  <a:lnTo>
                    <a:pt x="140" y="1082"/>
                  </a:lnTo>
                  <a:lnTo>
                    <a:pt x="142" y="1026"/>
                  </a:lnTo>
                  <a:lnTo>
                    <a:pt x="144" y="972"/>
                  </a:lnTo>
                  <a:lnTo>
                    <a:pt x="148" y="920"/>
                  </a:lnTo>
                  <a:lnTo>
                    <a:pt x="154" y="870"/>
                  </a:lnTo>
                  <a:lnTo>
                    <a:pt x="162" y="822"/>
                  </a:lnTo>
                  <a:lnTo>
                    <a:pt x="170" y="776"/>
                  </a:lnTo>
                  <a:lnTo>
                    <a:pt x="180" y="732"/>
                  </a:lnTo>
                  <a:lnTo>
                    <a:pt x="192" y="690"/>
                  </a:lnTo>
                  <a:lnTo>
                    <a:pt x="192" y="690"/>
                  </a:lnTo>
                  <a:close/>
                  <a:moveTo>
                    <a:pt x="994" y="620"/>
                  </a:moveTo>
                  <a:lnTo>
                    <a:pt x="684" y="620"/>
                  </a:lnTo>
                  <a:lnTo>
                    <a:pt x="684" y="182"/>
                  </a:lnTo>
                  <a:lnTo>
                    <a:pt x="684" y="182"/>
                  </a:lnTo>
                  <a:lnTo>
                    <a:pt x="718" y="208"/>
                  </a:lnTo>
                  <a:lnTo>
                    <a:pt x="758" y="240"/>
                  </a:lnTo>
                  <a:lnTo>
                    <a:pt x="798" y="282"/>
                  </a:lnTo>
                  <a:lnTo>
                    <a:pt x="820" y="304"/>
                  </a:lnTo>
                  <a:lnTo>
                    <a:pt x="840" y="330"/>
                  </a:lnTo>
                  <a:lnTo>
                    <a:pt x="862" y="358"/>
                  </a:lnTo>
                  <a:lnTo>
                    <a:pt x="882" y="388"/>
                  </a:lnTo>
                  <a:lnTo>
                    <a:pt x="902" y="420"/>
                  </a:lnTo>
                  <a:lnTo>
                    <a:pt x="922" y="454"/>
                  </a:lnTo>
                  <a:lnTo>
                    <a:pt x="942" y="492"/>
                  </a:lnTo>
                  <a:lnTo>
                    <a:pt x="960" y="532"/>
                  </a:lnTo>
                  <a:lnTo>
                    <a:pt x="978" y="574"/>
                  </a:lnTo>
                  <a:lnTo>
                    <a:pt x="994" y="620"/>
                  </a:lnTo>
                  <a:lnTo>
                    <a:pt x="994" y="620"/>
                  </a:lnTo>
                  <a:close/>
                  <a:moveTo>
                    <a:pt x="1016" y="690"/>
                  </a:moveTo>
                  <a:lnTo>
                    <a:pt x="1016" y="690"/>
                  </a:lnTo>
                  <a:lnTo>
                    <a:pt x="1026" y="732"/>
                  </a:lnTo>
                  <a:lnTo>
                    <a:pt x="1036" y="776"/>
                  </a:lnTo>
                  <a:lnTo>
                    <a:pt x="1044" y="822"/>
                  </a:lnTo>
                  <a:lnTo>
                    <a:pt x="1052" y="870"/>
                  </a:lnTo>
                  <a:lnTo>
                    <a:pt x="1056" y="920"/>
                  </a:lnTo>
                  <a:lnTo>
                    <a:pt x="1062" y="972"/>
                  </a:lnTo>
                  <a:lnTo>
                    <a:pt x="1064" y="1026"/>
                  </a:lnTo>
                  <a:lnTo>
                    <a:pt x="1066" y="1082"/>
                  </a:lnTo>
                  <a:lnTo>
                    <a:pt x="684" y="1082"/>
                  </a:lnTo>
                  <a:lnTo>
                    <a:pt x="684" y="690"/>
                  </a:lnTo>
                  <a:lnTo>
                    <a:pt x="1016" y="690"/>
                  </a:lnTo>
                  <a:close/>
                  <a:moveTo>
                    <a:pt x="140" y="1152"/>
                  </a:moveTo>
                  <a:lnTo>
                    <a:pt x="544" y="1152"/>
                  </a:lnTo>
                  <a:lnTo>
                    <a:pt x="544" y="1548"/>
                  </a:lnTo>
                  <a:lnTo>
                    <a:pt x="204" y="1548"/>
                  </a:lnTo>
                  <a:lnTo>
                    <a:pt x="204" y="1548"/>
                  </a:lnTo>
                  <a:lnTo>
                    <a:pt x="192" y="1506"/>
                  </a:lnTo>
                  <a:lnTo>
                    <a:pt x="180" y="1460"/>
                  </a:lnTo>
                  <a:lnTo>
                    <a:pt x="170" y="1414"/>
                  </a:lnTo>
                  <a:lnTo>
                    <a:pt x="162" y="1366"/>
                  </a:lnTo>
                  <a:lnTo>
                    <a:pt x="154" y="1316"/>
                  </a:lnTo>
                  <a:lnTo>
                    <a:pt x="148" y="1264"/>
                  </a:lnTo>
                  <a:lnTo>
                    <a:pt x="144" y="1208"/>
                  </a:lnTo>
                  <a:lnTo>
                    <a:pt x="140" y="1152"/>
                  </a:lnTo>
                  <a:lnTo>
                    <a:pt x="140" y="1152"/>
                  </a:lnTo>
                  <a:close/>
                  <a:moveTo>
                    <a:pt x="1204" y="1082"/>
                  </a:moveTo>
                  <a:lnTo>
                    <a:pt x="1204" y="1082"/>
                  </a:lnTo>
                  <a:lnTo>
                    <a:pt x="1204" y="1026"/>
                  </a:lnTo>
                  <a:lnTo>
                    <a:pt x="1202" y="974"/>
                  </a:lnTo>
                  <a:lnTo>
                    <a:pt x="1198" y="922"/>
                  </a:lnTo>
                  <a:lnTo>
                    <a:pt x="1192" y="872"/>
                  </a:lnTo>
                  <a:lnTo>
                    <a:pt x="1186" y="824"/>
                  </a:lnTo>
                  <a:lnTo>
                    <a:pt x="1178" y="778"/>
                  </a:lnTo>
                  <a:lnTo>
                    <a:pt x="1170" y="732"/>
                  </a:lnTo>
                  <a:lnTo>
                    <a:pt x="1160" y="690"/>
                  </a:lnTo>
                  <a:lnTo>
                    <a:pt x="1474" y="690"/>
                  </a:lnTo>
                  <a:lnTo>
                    <a:pt x="1474" y="690"/>
                  </a:lnTo>
                  <a:lnTo>
                    <a:pt x="1482" y="688"/>
                  </a:lnTo>
                  <a:lnTo>
                    <a:pt x="1482" y="688"/>
                  </a:lnTo>
                  <a:lnTo>
                    <a:pt x="1504" y="734"/>
                  </a:lnTo>
                  <a:lnTo>
                    <a:pt x="1522" y="782"/>
                  </a:lnTo>
                  <a:lnTo>
                    <a:pt x="1538" y="830"/>
                  </a:lnTo>
                  <a:lnTo>
                    <a:pt x="1552" y="878"/>
                  </a:lnTo>
                  <a:lnTo>
                    <a:pt x="1562" y="928"/>
                  </a:lnTo>
                  <a:lnTo>
                    <a:pt x="1570" y="980"/>
                  </a:lnTo>
                  <a:lnTo>
                    <a:pt x="1574" y="1030"/>
                  </a:lnTo>
                  <a:lnTo>
                    <a:pt x="1578" y="1082"/>
                  </a:lnTo>
                  <a:lnTo>
                    <a:pt x="1204" y="1082"/>
                  </a:lnTo>
                  <a:close/>
                  <a:moveTo>
                    <a:pt x="1444" y="620"/>
                  </a:moveTo>
                  <a:lnTo>
                    <a:pt x="1142" y="620"/>
                  </a:lnTo>
                  <a:lnTo>
                    <a:pt x="1142" y="620"/>
                  </a:lnTo>
                  <a:lnTo>
                    <a:pt x="1118" y="548"/>
                  </a:lnTo>
                  <a:lnTo>
                    <a:pt x="1090" y="482"/>
                  </a:lnTo>
                  <a:lnTo>
                    <a:pt x="1062" y="420"/>
                  </a:lnTo>
                  <a:lnTo>
                    <a:pt x="1032" y="364"/>
                  </a:lnTo>
                  <a:lnTo>
                    <a:pt x="1000" y="312"/>
                  </a:lnTo>
                  <a:lnTo>
                    <a:pt x="968" y="266"/>
                  </a:lnTo>
                  <a:lnTo>
                    <a:pt x="934" y="224"/>
                  </a:lnTo>
                  <a:lnTo>
                    <a:pt x="900" y="186"/>
                  </a:lnTo>
                  <a:lnTo>
                    <a:pt x="900" y="186"/>
                  </a:lnTo>
                  <a:lnTo>
                    <a:pt x="954" y="206"/>
                  </a:lnTo>
                  <a:lnTo>
                    <a:pt x="1006" y="228"/>
                  </a:lnTo>
                  <a:lnTo>
                    <a:pt x="1058" y="252"/>
                  </a:lnTo>
                  <a:lnTo>
                    <a:pt x="1108" y="280"/>
                  </a:lnTo>
                  <a:lnTo>
                    <a:pt x="1156" y="312"/>
                  </a:lnTo>
                  <a:lnTo>
                    <a:pt x="1202" y="346"/>
                  </a:lnTo>
                  <a:lnTo>
                    <a:pt x="1246" y="382"/>
                  </a:lnTo>
                  <a:lnTo>
                    <a:pt x="1290" y="422"/>
                  </a:lnTo>
                  <a:lnTo>
                    <a:pt x="1290" y="422"/>
                  </a:lnTo>
                  <a:lnTo>
                    <a:pt x="1334" y="468"/>
                  </a:lnTo>
                  <a:lnTo>
                    <a:pt x="1374" y="516"/>
                  </a:lnTo>
                  <a:lnTo>
                    <a:pt x="1412" y="568"/>
                  </a:lnTo>
                  <a:lnTo>
                    <a:pt x="1444" y="620"/>
                  </a:lnTo>
                  <a:lnTo>
                    <a:pt x="1444" y="620"/>
                  </a:lnTo>
                  <a:close/>
                  <a:moveTo>
                    <a:pt x="544" y="174"/>
                  </a:moveTo>
                  <a:lnTo>
                    <a:pt x="544" y="620"/>
                  </a:lnTo>
                  <a:lnTo>
                    <a:pt x="214" y="620"/>
                  </a:lnTo>
                  <a:lnTo>
                    <a:pt x="214" y="620"/>
                  </a:lnTo>
                  <a:lnTo>
                    <a:pt x="232" y="572"/>
                  </a:lnTo>
                  <a:lnTo>
                    <a:pt x="250" y="528"/>
                  </a:lnTo>
                  <a:lnTo>
                    <a:pt x="270" y="488"/>
                  </a:lnTo>
                  <a:lnTo>
                    <a:pt x="290" y="448"/>
                  </a:lnTo>
                  <a:lnTo>
                    <a:pt x="312" y="412"/>
                  </a:lnTo>
                  <a:lnTo>
                    <a:pt x="334" y="380"/>
                  </a:lnTo>
                  <a:lnTo>
                    <a:pt x="356" y="350"/>
                  </a:lnTo>
                  <a:lnTo>
                    <a:pt x="380" y="320"/>
                  </a:lnTo>
                  <a:lnTo>
                    <a:pt x="402" y="296"/>
                  </a:lnTo>
                  <a:lnTo>
                    <a:pt x="424" y="272"/>
                  </a:lnTo>
                  <a:lnTo>
                    <a:pt x="446" y="250"/>
                  </a:lnTo>
                  <a:lnTo>
                    <a:pt x="468" y="232"/>
                  </a:lnTo>
                  <a:lnTo>
                    <a:pt x="508" y="198"/>
                  </a:lnTo>
                  <a:lnTo>
                    <a:pt x="544" y="174"/>
                  </a:lnTo>
                  <a:lnTo>
                    <a:pt x="544" y="174"/>
                  </a:lnTo>
                  <a:close/>
                  <a:moveTo>
                    <a:pt x="228" y="1618"/>
                  </a:moveTo>
                  <a:lnTo>
                    <a:pt x="544" y="1618"/>
                  </a:lnTo>
                  <a:lnTo>
                    <a:pt x="544" y="2034"/>
                  </a:lnTo>
                  <a:lnTo>
                    <a:pt x="544" y="2034"/>
                  </a:lnTo>
                  <a:lnTo>
                    <a:pt x="512" y="2010"/>
                  </a:lnTo>
                  <a:lnTo>
                    <a:pt x="474" y="1980"/>
                  </a:lnTo>
                  <a:lnTo>
                    <a:pt x="434" y="1942"/>
                  </a:lnTo>
                  <a:lnTo>
                    <a:pt x="412" y="1920"/>
                  </a:lnTo>
                  <a:lnTo>
                    <a:pt x="390" y="1896"/>
                  </a:lnTo>
                  <a:lnTo>
                    <a:pt x="370" y="1868"/>
                  </a:lnTo>
                  <a:lnTo>
                    <a:pt x="348" y="1840"/>
                  </a:lnTo>
                  <a:lnTo>
                    <a:pt x="326" y="1810"/>
                  </a:lnTo>
                  <a:lnTo>
                    <a:pt x="306" y="1776"/>
                  </a:lnTo>
                  <a:lnTo>
                    <a:pt x="284" y="1740"/>
                  </a:lnTo>
                  <a:lnTo>
                    <a:pt x="266" y="1702"/>
                  </a:lnTo>
                  <a:lnTo>
                    <a:pt x="246" y="1660"/>
                  </a:lnTo>
                  <a:lnTo>
                    <a:pt x="228" y="1618"/>
                  </a:lnTo>
                  <a:lnTo>
                    <a:pt x="228" y="1618"/>
                  </a:lnTo>
                  <a:close/>
                  <a:moveTo>
                    <a:pt x="874" y="2030"/>
                  </a:moveTo>
                  <a:lnTo>
                    <a:pt x="874" y="2030"/>
                  </a:lnTo>
                  <a:lnTo>
                    <a:pt x="908" y="1996"/>
                  </a:lnTo>
                  <a:lnTo>
                    <a:pt x="942" y="1956"/>
                  </a:lnTo>
                  <a:lnTo>
                    <a:pt x="974" y="1912"/>
                  </a:lnTo>
                  <a:lnTo>
                    <a:pt x="1008" y="1864"/>
                  </a:lnTo>
                  <a:lnTo>
                    <a:pt x="1040" y="1810"/>
                  </a:lnTo>
                  <a:lnTo>
                    <a:pt x="1070" y="1750"/>
                  </a:lnTo>
                  <a:lnTo>
                    <a:pt x="1100" y="1686"/>
                  </a:lnTo>
                  <a:lnTo>
                    <a:pt x="1126" y="1618"/>
                  </a:lnTo>
                  <a:lnTo>
                    <a:pt x="1428" y="1618"/>
                  </a:lnTo>
                  <a:lnTo>
                    <a:pt x="1428" y="1618"/>
                  </a:lnTo>
                  <a:lnTo>
                    <a:pt x="1404" y="1654"/>
                  </a:lnTo>
                  <a:lnTo>
                    <a:pt x="1378" y="1690"/>
                  </a:lnTo>
                  <a:lnTo>
                    <a:pt x="1350" y="1724"/>
                  </a:lnTo>
                  <a:lnTo>
                    <a:pt x="1322" y="1758"/>
                  </a:lnTo>
                  <a:lnTo>
                    <a:pt x="1290" y="1790"/>
                  </a:lnTo>
                  <a:lnTo>
                    <a:pt x="1258" y="1820"/>
                  </a:lnTo>
                  <a:lnTo>
                    <a:pt x="1226" y="1848"/>
                  </a:lnTo>
                  <a:lnTo>
                    <a:pt x="1190" y="1876"/>
                  </a:lnTo>
                  <a:lnTo>
                    <a:pt x="1154" y="1900"/>
                  </a:lnTo>
                  <a:lnTo>
                    <a:pt x="1118" y="1924"/>
                  </a:lnTo>
                  <a:lnTo>
                    <a:pt x="1080" y="1948"/>
                  </a:lnTo>
                  <a:lnTo>
                    <a:pt x="1040" y="1968"/>
                  </a:lnTo>
                  <a:lnTo>
                    <a:pt x="1000" y="1986"/>
                  </a:lnTo>
                  <a:lnTo>
                    <a:pt x="958" y="2002"/>
                  </a:lnTo>
                  <a:lnTo>
                    <a:pt x="916" y="2018"/>
                  </a:lnTo>
                  <a:lnTo>
                    <a:pt x="874" y="2030"/>
                  </a:lnTo>
                  <a:lnTo>
                    <a:pt x="874" y="203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333333"/>
                </a:solidFill>
                <a:effectLst/>
                <a:uLnTx/>
                <a:uFillTx/>
                <a:latin typeface="Arial" charset="0"/>
                <a:cs typeface="Arial" charset="0"/>
              </a:endParaRPr>
            </a:p>
          </p:txBody>
        </p:sp>
        <p:sp>
          <p:nvSpPr>
            <p:cNvPr id="131" name="Freeform 6"/>
            <p:cNvSpPr>
              <a:spLocks/>
            </p:cNvSpPr>
            <p:nvPr/>
          </p:nvSpPr>
          <p:spPr bwMode="auto">
            <a:xfrm>
              <a:off x="7855024" y="6516559"/>
              <a:ext cx="564322" cy="1543370"/>
            </a:xfrm>
            <a:custGeom>
              <a:avLst/>
              <a:gdLst>
                <a:gd name="T0" fmla="*/ 330 w 762"/>
                <a:gd name="T1" fmla="*/ 1054 h 2084"/>
                <a:gd name="T2" fmla="*/ 338 w 762"/>
                <a:gd name="T3" fmla="*/ 896 h 2084"/>
                <a:gd name="T4" fmla="*/ 360 w 762"/>
                <a:gd name="T5" fmla="*/ 744 h 2084"/>
                <a:gd name="T6" fmla="*/ 396 w 762"/>
                <a:gd name="T7" fmla="*/ 596 h 2084"/>
                <a:gd name="T8" fmla="*/ 446 w 762"/>
                <a:gd name="T9" fmla="*/ 458 h 2084"/>
                <a:gd name="T10" fmla="*/ 510 w 762"/>
                <a:gd name="T11" fmla="*/ 328 h 2084"/>
                <a:gd name="T12" fmla="*/ 584 w 762"/>
                <a:gd name="T13" fmla="*/ 208 h 2084"/>
                <a:gd name="T14" fmla="*/ 668 w 762"/>
                <a:gd name="T15" fmla="*/ 98 h 2084"/>
                <a:gd name="T16" fmla="*/ 762 w 762"/>
                <a:gd name="T17" fmla="*/ 0 h 2084"/>
                <a:gd name="T18" fmla="*/ 720 w 762"/>
                <a:gd name="T19" fmla="*/ 14 h 2084"/>
                <a:gd name="T20" fmla="*/ 640 w 762"/>
                <a:gd name="T21" fmla="*/ 48 h 2084"/>
                <a:gd name="T22" fmla="*/ 564 w 762"/>
                <a:gd name="T23" fmla="*/ 86 h 2084"/>
                <a:gd name="T24" fmla="*/ 492 w 762"/>
                <a:gd name="T25" fmla="*/ 130 h 2084"/>
                <a:gd name="T26" fmla="*/ 422 w 762"/>
                <a:gd name="T27" fmla="*/ 180 h 2084"/>
                <a:gd name="T28" fmla="*/ 358 w 762"/>
                <a:gd name="T29" fmla="*/ 236 h 2084"/>
                <a:gd name="T30" fmla="*/ 296 w 762"/>
                <a:gd name="T31" fmla="*/ 296 h 2084"/>
                <a:gd name="T32" fmla="*/ 240 w 762"/>
                <a:gd name="T33" fmla="*/ 360 h 2084"/>
                <a:gd name="T34" fmla="*/ 190 w 762"/>
                <a:gd name="T35" fmla="*/ 428 h 2084"/>
                <a:gd name="T36" fmla="*/ 144 w 762"/>
                <a:gd name="T37" fmla="*/ 500 h 2084"/>
                <a:gd name="T38" fmla="*/ 104 w 762"/>
                <a:gd name="T39" fmla="*/ 576 h 2084"/>
                <a:gd name="T40" fmla="*/ 70 w 762"/>
                <a:gd name="T41" fmla="*/ 656 h 2084"/>
                <a:gd name="T42" fmla="*/ 44 w 762"/>
                <a:gd name="T43" fmla="*/ 738 h 2084"/>
                <a:gd name="T44" fmla="*/ 22 w 762"/>
                <a:gd name="T45" fmla="*/ 824 h 2084"/>
                <a:gd name="T46" fmla="*/ 8 w 762"/>
                <a:gd name="T47" fmla="*/ 910 h 2084"/>
                <a:gd name="T48" fmla="*/ 0 w 762"/>
                <a:gd name="T49" fmla="*/ 1000 h 2084"/>
                <a:gd name="T50" fmla="*/ 0 w 762"/>
                <a:gd name="T51" fmla="*/ 1046 h 2084"/>
                <a:gd name="T52" fmla="*/ 4 w 762"/>
                <a:gd name="T53" fmla="*/ 1134 h 2084"/>
                <a:gd name="T54" fmla="*/ 14 w 762"/>
                <a:gd name="T55" fmla="*/ 1222 h 2084"/>
                <a:gd name="T56" fmla="*/ 32 w 762"/>
                <a:gd name="T57" fmla="*/ 1308 h 2084"/>
                <a:gd name="T58" fmla="*/ 56 w 762"/>
                <a:gd name="T59" fmla="*/ 1390 h 2084"/>
                <a:gd name="T60" fmla="*/ 88 w 762"/>
                <a:gd name="T61" fmla="*/ 1470 h 2084"/>
                <a:gd name="T62" fmla="*/ 124 w 762"/>
                <a:gd name="T63" fmla="*/ 1546 h 2084"/>
                <a:gd name="T64" fmla="*/ 166 w 762"/>
                <a:gd name="T65" fmla="*/ 1620 h 2084"/>
                <a:gd name="T66" fmla="*/ 214 w 762"/>
                <a:gd name="T67" fmla="*/ 1688 h 2084"/>
                <a:gd name="T68" fmla="*/ 268 w 762"/>
                <a:gd name="T69" fmla="*/ 1754 h 2084"/>
                <a:gd name="T70" fmla="*/ 324 w 762"/>
                <a:gd name="T71" fmla="*/ 1816 h 2084"/>
                <a:gd name="T72" fmla="*/ 386 w 762"/>
                <a:gd name="T73" fmla="*/ 1874 h 2084"/>
                <a:gd name="T74" fmla="*/ 452 w 762"/>
                <a:gd name="T75" fmla="*/ 1926 h 2084"/>
                <a:gd name="T76" fmla="*/ 522 w 762"/>
                <a:gd name="T77" fmla="*/ 1974 h 2084"/>
                <a:gd name="T78" fmla="*/ 596 w 762"/>
                <a:gd name="T79" fmla="*/ 2016 h 2084"/>
                <a:gd name="T80" fmla="*/ 672 w 762"/>
                <a:gd name="T81" fmla="*/ 2052 h 2084"/>
                <a:gd name="T82" fmla="*/ 752 w 762"/>
                <a:gd name="T83" fmla="*/ 2084 h 2084"/>
                <a:gd name="T84" fmla="*/ 706 w 762"/>
                <a:gd name="T85" fmla="*/ 2036 h 2084"/>
                <a:gd name="T86" fmla="*/ 620 w 762"/>
                <a:gd name="T87" fmla="*/ 1934 h 2084"/>
                <a:gd name="T88" fmla="*/ 542 w 762"/>
                <a:gd name="T89" fmla="*/ 1820 h 2084"/>
                <a:gd name="T90" fmla="*/ 476 w 762"/>
                <a:gd name="T91" fmla="*/ 1698 h 2084"/>
                <a:gd name="T92" fmla="*/ 420 w 762"/>
                <a:gd name="T93" fmla="*/ 1566 h 2084"/>
                <a:gd name="T94" fmla="*/ 376 w 762"/>
                <a:gd name="T95" fmla="*/ 1428 h 2084"/>
                <a:gd name="T96" fmla="*/ 346 w 762"/>
                <a:gd name="T97" fmla="*/ 1282 h 2084"/>
                <a:gd name="T98" fmla="*/ 332 w 762"/>
                <a:gd name="T99" fmla="*/ 1130 h 2084"/>
                <a:gd name="T100" fmla="*/ 330 w 762"/>
                <a:gd name="T101" fmla="*/ 1054 h 20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762" h="2084">
                  <a:moveTo>
                    <a:pt x="330" y="1054"/>
                  </a:moveTo>
                  <a:lnTo>
                    <a:pt x="330" y="1054"/>
                  </a:lnTo>
                  <a:lnTo>
                    <a:pt x="332" y="974"/>
                  </a:lnTo>
                  <a:lnTo>
                    <a:pt x="338" y="896"/>
                  </a:lnTo>
                  <a:lnTo>
                    <a:pt x="346" y="818"/>
                  </a:lnTo>
                  <a:lnTo>
                    <a:pt x="360" y="744"/>
                  </a:lnTo>
                  <a:lnTo>
                    <a:pt x="376" y="670"/>
                  </a:lnTo>
                  <a:lnTo>
                    <a:pt x="396" y="596"/>
                  </a:lnTo>
                  <a:lnTo>
                    <a:pt x="420" y="526"/>
                  </a:lnTo>
                  <a:lnTo>
                    <a:pt x="446" y="458"/>
                  </a:lnTo>
                  <a:lnTo>
                    <a:pt x="476" y="392"/>
                  </a:lnTo>
                  <a:lnTo>
                    <a:pt x="510" y="328"/>
                  </a:lnTo>
                  <a:lnTo>
                    <a:pt x="544" y="266"/>
                  </a:lnTo>
                  <a:lnTo>
                    <a:pt x="584" y="208"/>
                  </a:lnTo>
                  <a:lnTo>
                    <a:pt x="624" y="152"/>
                  </a:lnTo>
                  <a:lnTo>
                    <a:pt x="668" y="98"/>
                  </a:lnTo>
                  <a:lnTo>
                    <a:pt x="714" y="48"/>
                  </a:lnTo>
                  <a:lnTo>
                    <a:pt x="762" y="0"/>
                  </a:lnTo>
                  <a:lnTo>
                    <a:pt x="762" y="0"/>
                  </a:lnTo>
                  <a:lnTo>
                    <a:pt x="720" y="14"/>
                  </a:lnTo>
                  <a:lnTo>
                    <a:pt x="680" y="30"/>
                  </a:lnTo>
                  <a:lnTo>
                    <a:pt x="640" y="48"/>
                  </a:lnTo>
                  <a:lnTo>
                    <a:pt x="602" y="66"/>
                  </a:lnTo>
                  <a:lnTo>
                    <a:pt x="564" y="86"/>
                  </a:lnTo>
                  <a:lnTo>
                    <a:pt x="528" y="108"/>
                  </a:lnTo>
                  <a:lnTo>
                    <a:pt x="492" y="130"/>
                  </a:lnTo>
                  <a:lnTo>
                    <a:pt x="456" y="154"/>
                  </a:lnTo>
                  <a:lnTo>
                    <a:pt x="422" y="180"/>
                  </a:lnTo>
                  <a:lnTo>
                    <a:pt x="390" y="208"/>
                  </a:lnTo>
                  <a:lnTo>
                    <a:pt x="358" y="236"/>
                  </a:lnTo>
                  <a:lnTo>
                    <a:pt x="326" y="264"/>
                  </a:lnTo>
                  <a:lnTo>
                    <a:pt x="296" y="296"/>
                  </a:lnTo>
                  <a:lnTo>
                    <a:pt x="268" y="326"/>
                  </a:lnTo>
                  <a:lnTo>
                    <a:pt x="240" y="360"/>
                  </a:lnTo>
                  <a:lnTo>
                    <a:pt x="214" y="394"/>
                  </a:lnTo>
                  <a:lnTo>
                    <a:pt x="190" y="428"/>
                  </a:lnTo>
                  <a:lnTo>
                    <a:pt x="166" y="464"/>
                  </a:lnTo>
                  <a:lnTo>
                    <a:pt x="144" y="500"/>
                  </a:lnTo>
                  <a:lnTo>
                    <a:pt x="124" y="538"/>
                  </a:lnTo>
                  <a:lnTo>
                    <a:pt x="104" y="576"/>
                  </a:lnTo>
                  <a:lnTo>
                    <a:pt x="88" y="616"/>
                  </a:lnTo>
                  <a:lnTo>
                    <a:pt x="70" y="656"/>
                  </a:lnTo>
                  <a:lnTo>
                    <a:pt x="56" y="696"/>
                  </a:lnTo>
                  <a:lnTo>
                    <a:pt x="44" y="738"/>
                  </a:lnTo>
                  <a:lnTo>
                    <a:pt x="32" y="780"/>
                  </a:lnTo>
                  <a:lnTo>
                    <a:pt x="22" y="824"/>
                  </a:lnTo>
                  <a:lnTo>
                    <a:pt x="14" y="866"/>
                  </a:lnTo>
                  <a:lnTo>
                    <a:pt x="8" y="910"/>
                  </a:lnTo>
                  <a:lnTo>
                    <a:pt x="4" y="956"/>
                  </a:lnTo>
                  <a:lnTo>
                    <a:pt x="0" y="1000"/>
                  </a:lnTo>
                  <a:lnTo>
                    <a:pt x="0" y="1046"/>
                  </a:lnTo>
                  <a:lnTo>
                    <a:pt x="0" y="1046"/>
                  </a:lnTo>
                  <a:lnTo>
                    <a:pt x="0" y="1090"/>
                  </a:lnTo>
                  <a:lnTo>
                    <a:pt x="4" y="1134"/>
                  </a:lnTo>
                  <a:lnTo>
                    <a:pt x="8" y="1178"/>
                  </a:lnTo>
                  <a:lnTo>
                    <a:pt x="14" y="1222"/>
                  </a:lnTo>
                  <a:lnTo>
                    <a:pt x="22" y="1264"/>
                  </a:lnTo>
                  <a:lnTo>
                    <a:pt x="32" y="1308"/>
                  </a:lnTo>
                  <a:lnTo>
                    <a:pt x="44" y="1348"/>
                  </a:lnTo>
                  <a:lnTo>
                    <a:pt x="56" y="1390"/>
                  </a:lnTo>
                  <a:lnTo>
                    <a:pt x="72" y="1430"/>
                  </a:lnTo>
                  <a:lnTo>
                    <a:pt x="88" y="1470"/>
                  </a:lnTo>
                  <a:lnTo>
                    <a:pt x="106" y="1508"/>
                  </a:lnTo>
                  <a:lnTo>
                    <a:pt x="124" y="1546"/>
                  </a:lnTo>
                  <a:lnTo>
                    <a:pt x="144" y="1582"/>
                  </a:lnTo>
                  <a:lnTo>
                    <a:pt x="166" y="1620"/>
                  </a:lnTo>
                  <a:lnTo>
                    <a:pt x="190" y="1654"/>
                  </a:lnTo>
                  <a:lnTo>
                    <a:pt x="214" y="1688"/>
                  </a:lnTo>
                  <a:lnTo>
                    <a:pt x="240" y="1722"/>
                  </a:lnTo>
                  <a:lnTo>
                    <a:pt x="268" y="1754"/>
                  </a:lnTo>
                  <a:lnTo>
                    <a:pt x="296" y="1786"/>
                  </a:lnTo>
                  <a:lnTo>
                    <a:pt x="324" y="1816"/>
                  </a:lnTo>
                  <a:lnTo>
                    <a:pt x="356" y="1846"/>
                  </a:lnTo>
                  <a:lnTo>
                    <a:pt x="386" y="1874"/>
                  </a:lnTo>
                  <a:lnTo>
                    <a:pt x="420" y="1900"/>
                  </a:lnTo>
                  <a:lnTo>
                    <a:pt x="452" y="1926"/>
                  </a:lnTo>
                  <a:lnTo>
                    <a:pt x="488" y="1950"/>
                  </a:lnTo>
                  <a:lnTo>
                    <a:pt x="522" y="1974"/>
                  </a:lnTo>
                  <a:lnTo>
                    <a:pt x="558" y="1996"/>
                  </a:lnTo>
                  <a:lnTo>
                    <a:pt x="596" y="2016"/>
                  </a:lnTo>
                  <a:lnTo>
                    <a:pt x="634" y="2034"/>
                  </a:lnTo>
                  <a:lnTo>
                    <a:pt x="672" y="2052"/>
                  </a:lnTo>
                  <a:lnTo>
                    <a:pt x="712" y="2068"/>
                  </a:lnTo>
                  <a:lnTo>
                    <a:pt x="752" y="2084"/>
                  </a:lnTo>
                  <a:lnTo>
                    <a:pt x="752" y="2084"/>
                  </a:lnTo>
                  <a:lnTo>
                    <a:pt x="706" y="2036"/>
                  </a:lnTo>
                  <a:lnTo>
                    <a:pt x="662" y="1986"/>
                  </a:lnTo>
                  <a:lnTo>
                    <a:pt x="620" y="1934"/>
                  </a:lnTo>
                  <a:lnTo>
                    <a:pt x="580" y="1878"/>
                  </a:lnTo>
                  <a:lnTo>
                    <a:pt x="542" y="1820"/>
                  </a:lnTo>
                  <a:lnTo>
                    <a:pt x="508" y="1760"/>
                  </a:lnTo>
                  <a:lnTo>
                    <a:pt x="476" y="1698"/>
                  </a:lnTo>
                  <a:lnTo>
                    <a:pt x="446" y="1632"/>
                  </a:lnTo>
                  <a:lnTo>
                    <a:pt x="420" y="1566"/>
                  </a:lnTo>
                  <a:lnTo>
                    <a:pt x="398" y="1498"/>
                  </a:lnTo>
                  <a:lnTo>
                    <a:pt x="376" y="1428"/>
                  </a:lnTo>
                  <a:lnTo>
                    <a:pt x="360" y="1356"/>
                  </a:lnTo>
                  <a:lnTo>
                    <a:pt x="346" y="1282"/>
                  </a:lnTo>
                  <a:lnTo>
                    <a:pt x="338" y="1208"/>
                  </a:lnTo>
                  <a:lnTo>
                    <a:pt x="332" y="1130"/>
                  </a:lnTo>
                  <a:lnTo>
                    <a:pt x="330" y="1054"/>
                  </a:lnTo>
                  <a:lnTo>
                    <a:pt x="330" y="1054"/>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333333"/>
                </a:solidFill>
                <a:effectLst/>
                <a:uLnTx/>
                <a:uFillTx/>
                <a:latin typeface="Arial" charset="0"/>
                <a:cs typeface="Arial" charset="0"/>
              </a:endParaRPr>
            </a:p>
          </p:txBody>
        </p:sp>
      </p:grpSp>
      <p:sp>
        <p:nvSpPr>
          <p:cNvPr id="132" name="Bent-Up Arrow 131"/>
          <p:cNvSpPr/>
          <p:nvPr/>
        </p:nvSpPr>
        <p:spPr>
          <a:xfrm rot="16200000" flipH="1" flipV="1">
            <a:off x="5436131" y="3357376"/>
            <a:ext cx="1081106" cy="1113233"/>
          </a:xfrm>
          <a:prstGeom prst="bentUpArrow">
            <a:avLst>
              <a:gd name="adj1" fmla="val 13266"/>
              <a:gd name="adj2" fmla="val 15974"/>
              <a:gd name="adj3" fmla="val 15973"/>
            </a:avLst>
          </a:prstGeom>
          <a:gradFill>
            <a:gsLst>
              <a:gs pos="50000">
                <a:srgbClr val="FF9539"/>
              </a:gs>
              <a:gs pos="100000">
                <a:srgbClr val="333333">
                  <a:alpha val="0"/>
                </a:srgbClr>
              </a:gs>
            </a:gsLst>
            <a:lin ang="10800000" scaled="0"/>
          </a:gradFill>
          <a:ln w="25400" cap="flat" cmpd="sng" algn="ctr">
            <a:noFill/>
            <a:prstDash val="solid"/>
          </a:ln>
          <a:effectLst/>
        </p:spPr>
        <p:txBody>
          <a:bodyPr lIns="0" tIns="0" rIns="0" bIns="0" rtlCol="0" anchor="ctr" anchorCtr="0"/>
          <a:lstStyle/>
          <a:p>
            <a:pPr marL="0" marR="0" lvl="0" indent="0" algn="ctr" defTabSz="914400" eaLnBrk="1" fontAlgn="auto" latinLnBrk="0" hangingPunct="1">
              <a:lnSpc>
                <a:spcPct val="100000"/>
              </a:lnSpc>
              <a:spcBef>
                <a:spcPts val="0"/>
              </a:spcBef>
              <a:spcAft>
                <a:spcPts val="60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Arial"/>
              <a:ea typeface="+mn-ea"/>
              <a:cs typeface="+mn-cs"/>
            </a:endParaRPr>
          </a:p>
        </p:txBody>
      </p:sp>
      <p:sp>
        <p:nvSpPr>
          <p:cNvPr id="133" name="Text"/>
          <p:cNvSpPr txBox="1">
            <a:spLocks/>
          </p:cNvSpPr>
          <p:nvPr/>
        </p:nvSpPr>
        <p:spPr>
          <a:xfrm>
            <a:off x="458789" y="5009323"/>
            <a:ext cx="8231453" cy="1007512"/>
          </a:xfrm>
          <a:prstGeom prst="rect">
            <a:avLst/>
          </a:prstGeom>
        </p:spPr>
        <p:txBody>
          <a:bodyPr anchor="t"/>
          <a:lstStyle>
            <a:lvl1pPr marL="112701" indent="-112701" algn="l" rtl="0" fontAlgn="base">
              <a:spcBef>
                <a:spcPts val="800"/>
              </a:spcBef>
              <a:spcAft>
                <a:spcPts val="400"/>
              </a:spcAft>
              <a:buClr>
                <a:schemeClr val="tx1"/>
              </a:buClr>
              <a:buSzPct val="25000"/>
              <a:buFont typeface="Arial" charset="0"/>
              <a:buChar char=" "/>
              <a:defRPr lang="en-US" sz="2200" kern="1200" dirty="0">
                <a:solidFill>
                  <a:schemeClr val="tx1"/>
                </a:solidFill>
                <a:latin typeface="Arial" pitchFamily="34" charset="0"/>
                <a:ea typeface="+mn-ea"/>
                <a:cs typeface="+mn-cs"/>
              </a:defRPr>
            </a:lvl1pPr>
            <a:lvl2pPr marL="569850" indent="-225400" algn="l" rtl="0" fontAlgn="base">
              <a:spcBef>
                <a:spcPct val="0"/>
              </a:spcBef>
              <a:spcAft>
                <a:spcPts val="500"/>
              </a:spcAft>
              <a:buClr>
                <a:schemeClr val="tx1"/>
              </a:buClr>
              <a:buSzPct val="90000"/>
              <a:buFont typeface="Wingdings" pitchFamily="2" charset="2"/>
              <a:buChar char="§"/>
              <a:defRPr lang="en-US" sz="2000" kern="1200" dirty="0">
                <a:solidFill>
                  <a:schemeClr val="tx1"/>
                </a:solidFill>
                <a:latin typeface="Arial" pitchFamily="34" charset="0"/>
                <a:ea typeface="+mn-ea"/>
                <a:cs typeface="+mn-cs"/>
              </a:defRPr>
            </a:lvl2pPr>
            <a:lvl3pPr marL="853980" indent="-223813" algn="l" rtl="0" fontAlgn="base">
              <a:spcBef>
                <a:spcPct val="0"/>
              </a:spcBef>
              <a:spcAft>
                <a:spcPts val="500"/>
              </a:spcAft>
              <a:buClr>
                <a:schemeClr val="tx1"/>
              </a:buClr>
              <a:buSzPct val="96000"/>
              <a:buFont typeface="Wingdings" pitchFamily="2" charset="2"/>
              <a:buChar char="§"/>
              <a:defRPr lang="en-US" kern="1200" dirty="0">
                <a:solidFill>
                  <a:schemeClr val="tx1"/>
                </a:solidFill>
                <a:latin typeface="Arial" pitchFamily="34" charset="0"/>
                <a:ea typeface="+mn-ea"/>
                <a:cs typeface="+mn-cs"/>
              </a:defRPr>
            </a:lvl3pPr>
            <a:lvl4pPr marL="1147635" indent="-233337" algn="l" rtl="0" fontAlgn="base">
              <a:spcBef>
                <a:spcPct val="0"/>
              </a:spcBef>
              <a:spcAft>
                <a:spcPts val="500"/>
              </a:spcAft>
              <a:buClr>
                <a:schemeClr val="tx1"/>
              </a:buClr>
              <a:buFont typeface="Arial" charset="0"/>
              <a:buChar char="–"/>
              <a:defRPr lang="en-US" sz="1600" kern="1200" dirty="0">
                <a:solidFill>
                  <a:schemeClr val="tx1"/>
                </a:solidFill>
                <a:latin typeface="Arial" pitchFamily="34" charset="0"/>
                <a:ea typeface="+mn-ea"/>
                <a:cs typeface="+mn-cs"/>
              </a:defRPr>
            </a:lvl4pPr>
            <a:lvl5pPr marL="1431766" indent="-173019" algn="l" rtl="0" fontAlgn="base">
              <a:spcBef>
                <a:spcPct val="0"/>
              </a:spcBef>
              <a:spcAft>
                <a:spcPts val="500"/>
              </a:spcAft>
              <a:buClr>
                <a:schemeClr val="tx1"/>
              </a:buClr>
              <a:buFont typeface="Arial" charset="0"/>
              <a:buChar char="-"/>
              <a:defRPr lang="en-US" sz="1600" kern="1200" dirty="0">
                <a:solidFill>
                  <a:schemeClr val="tx1"/>
                </a:solidFill>
                <a:latin typeface="Arial" pitchFamily="34" charset="0"/>
                <a:ea typeface="+mn-ea"/>
                <a:cs typeface="+mn-cs"/>
              </a:defRPr>
            </a:lvl5pPr>
            <a:lvl6pPr marL="2514320" indent="-228575" algn="l" defTabSz="91429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69" indent="-228575" algn="l" defTabSz="91429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618" indent="-228575" algn="l" defTabSz="91429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67" indent="-228575" algn="l" defTabSz="914298"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base" latinLnBrk="0" hangingPunct="1">
              <a:lnSpc>
                <a:spcPct val="120000"/>
              </a:lnSpc>
              <a:spcBef>
                <a:spcPts val="800"/>
              </a:spcBef>
              <a:spcAft>
                <a:spcPts val="400"/>
              </a:spcAft>
              <a:buClr>
                <a:srgbClr val="333333"/>
              </a:buClr>
              <a:buSzPct val="100000"/>
              <a:buFont typeface="Arial" charset="0"/>
              <a:buNone/>
              <a:tabLst/>
              <a:defRPr/>
            </a:pPr>
            <a:r>
              <a:rPr kumimoji="0" lang="ru-RU" sz="1400" b="0" i="0" u="none" strike="noStrike" kern="1200" cap="none" spc="0" normalizeH="0" baseline="0" noProof="0" dirty="0" smtClean="0">
                <a:ln>
                  <a:noFill/>
                </a:ln>
                <a:solidFill>
                  <a:srgbClr val="333333"/>
                </a:solidFill>
                <a:effectLst/>
                <a:uLnTx/>
                <a:uFillTx/>
                <a:latin typeface="Arial" pitchFamily="34" charset="0"/>
                <a:ea typeface="+mn-ea"/>
                <a:cs typeface="+mn-cs"/>
              </a:rPr>
              <a:t>Обычный интернет трафик проходит  через устройствл </a:t>
            </a:r>
            <a:r>
              <a:rPr kumimoji="0" lang="en-US" sz="1400" b="0" i="0" u="none" strike="noStrike" kern="1200" cap="none" spc="0" normalizeH="0" baseline="0" noProof="0" dirty="0" err="1" smtClean="0">
                <a:ln>
                  <a:noFill/>
                </a:ln>
                <a:solidFill>
                  <a:srgbClr val="333333"/>
                </a:solidFill>
                <a:effectLst/>
                <a:uLnTx/>
                <a:uFillTx/>
                <a:latin typeface="Arial" pitchFamily="34" charset="0"/>
                <a:ea typeface="+mn-ea"/>
                <a:cs typeface="+mn-cs"/>
              </a:rPr>
              <a:t>DDoS</a:t>
            </a:r>
            <a:r>
              <a:rPr kumimoji="0" lang="en-US" sz="1400" b="0" i="0" u="none" strike="noStrike" kern="1200" cap="none" spc="0" normalizeH="0" noProof="0" dirty="0" smtClean="0">
                <a:ln>
                  <a:noFill/>
                </a:ln>
                <a:solidFill>
                  <a:srgbClr val="333333"/>
                </a:solidFill>
                <a:effectLst/>
                <a:uLnTx/>
                <a:uFillTx/>
                <a:latin typeface="Arial" pitchFamily="34" charset="0"/>
                <a:ea typeface="+mn-ea"/>
                <a:cs typeface="+mn-cs"/>
              </a:rPr>
              <a:t> secure </a:t>
            </a:r>
            <a:r>
              <a:rPr lang="ru-RU" sz="1400" dirty="0" smtClean="0">
                <a:solidFill>
                  <a:srgbClr val="333333"/>
                </a:solidFill>
              </a:rPr>
              <a:t>в это время анализируется тип, происхождение , потоки, скорость, согласование и протоколы используемые входящим и исходящим трафиком. Анализ является эвристическим и со временем перенастраивается , но применяется в режиме </a:t>
            </a:r>
            <a:r>
              <a:rPr lang="en-US" sz="1400" dirty="0" smtClean="0">
                <a:solidFill>
                  <a:srgbClr val="333333"/>
                </a:solidFill>
              </a:rPr>
              <a:t>real-time </a:t>
            </a:r>
            <a:r>
              <a:rPr lang="ru-RU" sz="1400" dirty="0" smtClean="0">
                <a:solidFill>
                  <a:srgbClr val="333333"/>
                </a:solidFill>
              </a:rPr>
              <a:t>с минимальными задержками</a:t>
            </a:r>
            <a:endParaRPr kumimoji="0" lang="ru-RU" sz="1400" b="0" i="0" u="none" strike="noStrike" kern="1200" cap="none" spc="0" normalizeH="0" baseline="0" noProof="0" dirty="0" smtClean="0">
              <a:ln>
                <a:noFill/>
              </a:ln>
              <a:solidFill>
                <a:srgbClr val="333333"/>
              </a:solidFill>
              <a:effectLst/>
              <a:uLnTx/>
              <a:uFillTx/>
              <a:latin typeface="Arial" pitchFamily="34" charset="0"/>
              <a:ea typeface="+mn-ea"/>
              <a:cs typeface="+mn-cs"/>
            </a:endParaRPr>
          </a:p>
        </p:txBody>
      </p:sp>
      <p:sp>
        <p:nvSpPr>
          <p:cNvPr id="134" name="U-Turn Arrow 39"/>
          <p:cNvSpPr/>
          <p:nvPr/>
        </p:nvSpPr>
        <p:spPr>
          <a:xfrm rot="5400000">
            <a:off x="6772042" y="1851342"/>
            <a:ext cx="655900" cy="2324314"/>
          </a:xfrm>
          <a:custGeom>
            <a:avLst/>
            <a:gdLst/>
            <a:ahLst/>
            <a:cxnLst/>
            <a:rect l="l" t="t" r="r" b="b"/>
            <a:pathLst>
              <a:path w="734330" h="2324314">
                <a:moveTo>
                  <a:pt x="0" y="265275"/>
                </a:moveTo>
                <a:lnTo>
                  <a:pt x="0" y="0"/>
                </a:lnTo>
                <a:cubicBezTo>
                  <a:pt x="317861" y="55626"/>
                  <a:pt x="558858" y="333366"/>
                  <a:pt x="558858" y="667394"/>
                </a:cubicBezTo>
                <a:lnTo>
                  <a:pt x="558858" y="1989161"/>
                </a:lnTo>
                <a:lnTo>
                  <a:pt x="734330" y="1989161"/>
                </a:lnTo>
                <a:lnTo>
                  <a:pt x="429962" y="2324314"/>
                </a:lnTo>
                <a:lnTo>
                  <a:pt x="125594" y="1989161"/>
                </a:lnTo>
                <a:lnTo>
                  <a:pt x="301066" y="1989161"/>
                </a:lnTo>
                <a:lnTo>
                  <a:pt x="301066" y="667394"/>
                </a:lnTo>
                <a:cubicBezTo>
                  <a:pt x="301066" y="476617"/>
                  <a:pt x="174403" y="315424"/>
                  <a:pt x="0" y="265275"/>
                </a:cubicBezTo>
                <a:close/>
              </a:path>
            </a:pathLst>
          </a:custGeom>
          <a:solidFill>
            <a:srgbClr val="5D87A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333333"/>
              </a:solidFill>
              <a:effectLst/>
              <a:uLnTx/>
              <a:uFillTx/>
              <a:latin typeface="Arial"/>
              <a:ea typeface="+mn-ea"/>
              <a:cs typeface="+mn-cs"/>
            </a:endParaRPr>
          </a:p>
        </p:txBody>
      </p:sp>
      <p:grpSp>
        <p:nvGrpSpPr>
          <p:cNvPr id="10" name="Group 134"/>
          <p:cNvGrpSpPr/>
          <p:nvPr/>
        </p:nvGrpSpPr>
        <p:grpSpPr>
          <a:xfrm>
            <a:off x="5843380" y="1860534"/>
            <a:ext cx="2422082" cy="559085"/>
            <a:chOff x="9024731" y="2113620"/>
            <a:chExt cx="2422082" cy="559085"/>
          </a:xfrm>
        </p:grpSpPr>
        <p:sp>
          <p:nvSpPr>
            <p:cNvPr id="136" name="Rectangle 4"/>
            <p:cNvSpPr/>
            <p:nvPr/>
          </p:nvSpPr>
          <p:spPr>
            <a:xfrm>
              <a:off x="9024731" y="2129952"/>
              <a:ext cx="2422082" cy="542753"/>
            </a:xfrm>
            <a:custGeom>
              <a:avLst/>
              <a:gdLst>
                <a:gd name="connsiteX0" fmla="*/ 99391 w 2422082"/>
                <a:gd name="connsiteY0" fmla="*/ 0 h 542753"/>
                <a:gd name="connsiteX1" fmla="*/ 1756311 w 2422082"/>
                <a:gd name="connsiteY1" fmla="*/ 0 h 542753"/>
                <a:gd name="connsiteX2" fmla="*/ 2422082 w 2422082"/>
                <a:gd name="connsiteY2" fmla="*/ 542753 h 542753"/>
                <a:gd name="connsiteX3" fmla="*/ 2153430 w 2422082"/>
                <a:gd name="connsiteY3" fmla="*/ 542753 h 542753"/>
                <a:gd name="connsiteX4" fmla="*/ 1756311 w 2422082"/>
                <a:gd name="connsiteY4" fmla="*/ 257792 h 542753"/>
                <a:gd name="connsiteX5" fmla="*/ 0 w 2422082"/>
                <a:gd name="connsiteY5" fmla="*/ 257792 h 542753"/>
                <a:gd name="connsiteX6" fmla="*/ 99391 w 2422082"/>
                <a:gd name="connsiteY6" fmla="*/ 0 h 542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22082" h="542753">
                  <a:moveTo>
                    <a:pt x="99391" y="0"/>
                  </a:moveTo>
                  <a:lnTo>
                    <a:pt x="1756311" y="0"/>
                  </a:lnTo>
                  <a:cubicBezTo>
                    <a:pt x="2084760" y="0"/>
                    <a:pt x="2358785" y="233013"/>
                    <a:pt x="2422082" y="542753"/>
                  </a:cubicBezTo>
                  <a:lnTo>
                    <a:pt x="2153430" y="542753"/>
                  </a:lnTo>
                  <a:cubicBezTo>
                    <a:pt x="2098196" y="376676"/>
                    <a:pt x="1941137" y="257792"/>
                    <a:pt x="1756311" y="257792"/>
                  </a:cubicBezTo>
                  <a:lnTo>
                    <a:pt x="0" y="257792"/>
                  </a:lnTo>
                  <a:cubicBezTo>
                    <a:pt x="0" y="171861"/>
                    <a:pt x="99391" y="85931"/>
                    <a:pt x="99391" y="0"/>
                  </a:cubicBezTo>
                  <a:close/>
                </a:path>
              </a:pathLst>
            </a:custGeom>
            <a:gradFill>
              <a:gsLst>
                <a:gs pos="56000">
                  <a:srgbClr val="5D87A1"/>
                </a:gs>
                <a:gs pos="100000">
                  <a:srgbClr val="1D3645">
                    <a:tint val="23500"/>
                    <a:satMod val="160000"/>
                    <a:alpha val="0"/>
                  </a:srgbClr>
                </a:gs>
              </a:gsLst>
              <a:lin ang="10800000" scaled="0"/>
            </a:gradFill>
            <a:ln w="25400" cap="flat" cmpd="sng" algn="ctr">
              <a:noFill/>
              <a:prstDash val="solid"/>
            </a:ln>
            <a:effectLst/>
          </p:spPr>
          <p:txBody>
            <a:bodyPr lIns="0" tIns="0" rIns="0" bIns="0" rtlCol="0" anchor="ctr" anchorCtr="0"/>
            <a:lstStyle/>
            <a:p>
              <a:pPr marL="0" marR="0" lvl="0" indent="0" algn="ctr" defTabSz="914400" eaLnBrk="1" fontAlgn="auto" latinLnBrk="0" hangingPunct="1">
                <a:lnSpc>
                  <a:spcPct val="100000"/>
                </a:lnSpc>
                <a:spcBef>
                  <a:spcPts val="0"/>
                </a:spcBef>
                <a:spcAft>
                  <a:spcPts val="60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Arial"/>
                <a:ea typeface="+mn-ea"/>
                <a:cs typeface="+mn-cs"/>
              </a:endParaRPr>
            </a:p>
          </p:txBody>
        </p:sp>
        <p:sp>
          <p:nvSpPr>
            <p:cNvPr id="137" name="Rectangle 136"/>
            <p:cNvSpPr/>
            <p:nvPr/>
          </p:nvSpPr>
          <p:spPr>
            <a:xfrm>
              <a:off x="9177913" y="2113620"/>
              <a:ext cx="2023110" cy="274320"/>
            </a:xfrm>
            <a:prstGeom prst="rect">
              <a:avLst/>
            </a:prstGeom>
            <a:noFill/>
            <a:ln w="25400" cap="flat" cmpd="sng" algn="ctr">
              <a:noFill/>
              <a:prstDash val="solid"/>
            </a:ln>
            <a:effectLst/>
          </p:spPr>
          <p:txBody>
            <a:bodyPr lIns="0" tIns="0" rIns="0" bIns="0" rtlCol="0" anchor="ctr" anchorCtr="0"/>
            <a:lstStyle/>
            <a:p>
              <a:pPr marL="0" marR="0" lvl="0" indent="0" algn="ctr" defTabSz="914400" eaLnBrk="1" fontAlgn="auto" latinLnBrk="0" hangingPunct="1">
                <a:lnSpc>
                  <a:spcPct val="100000"/>
                </a:lnSpc>
                <a:spcBef>
                  <a:spcPts val="0"/>
                </a:spcBef>
                <a:spcAft>
                  <a:spcPts val="600"/>
                </a:spcAft>
                <a:buClrTx/>
                <a:buSzTx/>
                <a:buFontTx/>
                <a:buNone/>
                <a:tabLst/>
                <a:defRPr/>
              </a:pPr>
              <a:r>
                <a:rPr kumimoji="0" lang="en-US" sz="1200" b="0" i="0" u="none" strike="noStrike" kern="0" cap="none" spc="0" normalizeH="0" baseline="0" noProof="0" dirty="0" smtClean="0">
                  <a:ln>
                    <a:noFill/>
                  </a:ln>
                  <a:solidFill>
                    <a:srgbClr val="FFFFFF"/>
                  </a:solidFill>
                  <a:effectLst/>
                  <a:uLnTx/>
                  <a:uFillTx/>
                  <a:latin typeface="Arial"/>
                  <a:ea typeface="+mn-ea"/>
                  <a:cs typeface="+mn-cs"/>
                </a:rPr>
                <a:t>Normal Internet Traffic</a:t>
              </a:r>
            </a:p>
          </p:txBody>
        </p:sp>
      </p:grpSp>
    </p:spTree>
    <p:extLst>
      <p:ext uri="{BB962C8B-B14F-4D97-AF65-F5344CB8AC3E}">
        <p14:creationId xmlns:p14="http://schemas.microsoft.com/office/powerpoint/2010/main" xmlns="" val="149164009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8"/>
                                        </p:tgtEl>
                                        <p:attrNameLst>
                                          <p:attrName>style.visibility</p:attrName>
                                        </p:attrNameLst>
                                      </p:cBhvr>
                                      <p:to>
                                        <p:strVal val="visible"/>
                                      </p:to>
                                    </p:set>
                                    <p:animEffect transition="in" filter="fade">
                                      <p:cBhvr>
                                        <p:cTn id="7" dur="500"/>
                                        <p:tgtEl>
                                          <p:spTgt spid="128"/>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98"/>
                                        </p:tgtEl>
                                        <p:attrNameLst>
                                          <p:attrName>style.visibility</p:attrName>
                                        </p:attrNameLst>
                                      </p:cBhvr>
                                      <p:to>
                                        <p:strVal val="visible"/>
                                      </p:to>
                                    </p:set>
                                    <p:animEffect transition="in" filter="wipe(up)">
                                      <p:cBhvr>
                                        <p:cTn id="13" dur="500"/>
                                        <p:tgtEl>
                                          <p:spTgt spid="98"/>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11"/>
                                        </p:tgtEl>
                                        <p:attrNameLst>
                                          <p:attrName>style.visibility</p:attrName>
                                        </p:attrNameLst>
                                      </p:cBhvr>
                                      <p:to>
                                        <p:strVal val="visible"/>
                                      </p:to>
                                    </p:set>
                                    <p:animEffect transition="in" filter="wipe(right)">
                                      <p:cBhvr>
                                        <p:cTn id="16" dur="500"/>
                                        <p:tgtEl>
                                          <p:spTgt spid="111"/>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32"/>
                                        </p:tgtEl>
                                        <p:attrNameLst>
                                          <p:attrName>style.visibility</p:attrName>
                                        </p:attrNameLst>
                                      </p:cBhvr>
                                      <p:to>
                                        <p:strVal val="visible"/>
                                      </p:to>
                                    </p:set>
                                    <p:animEffect transition="in" filter="wipe(left)">
                                      <p:cBhvr>
                                        <p:cTn id="19" dur="500"/>
                                        <p:tgtEl>
                                          <p:spTgt spid="132"/>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par>
                                <p:cTn id="24" presetID="10" presetClass="entr" presetSubtype="0" fill="hold"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childTnLst>
                                </p:cTn>
                              </p:par>
                            </p:childTnLst>
                          </p:cTn>
                        </p:par>
                        <p:par>
                          <p:cTn id="27" fill="hold">
                            <p:stCondLst>
                              <p:cond delay="1000"/>
                            </p:stCondLst>
                            <p:childTnLst>
                              <p:par>
                                <p:cTn id="28" presetID="22" presetClass="entr" presetSubtype="8" fill="hold" nodeType="after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left)">
                                      <p:cBhvr>
                                        <p:cTn id="30" dur="500"/>
                                        <p:tgtEl>
                                          <p:spTgt spid="6"/>
                                        </p:tgtEl>
                                      </p:cBhvr>
                                    </p:animEffect>
                                  </p:childTnLst>
                                </p:cTn>
                              </p:par>
                            </p:childTnLst>
                          </p:cTn>
                        </p:par>
                        <p:par>
                          <p:cTn id="31" fill="hold">
                            <p:stCondLst>
                              <p:cond delay="1500"/>
                            </p:stCondLst>
                            <p:childTnLst>
                              <p:par>
                                <p:cTn id="32" presetID="22" presetClass="entr" presetSubtype="8" fill="hold"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left)">
                                      <p:cBhvr>
                                        <p:cTn id="34" dur="500"/>
                                        <p:tgtEl>
                                          <p:spTgt spid="10"/>
                                        </p:tgtEl>
                                      </p:cBhvr>
                                    </p:animEffect>
                                  </p:childTnLst>
                                </p:cTn>
                              </p:par>
                            </p:childTnLst>
                          </p:cTn>
                        </p:par>
                        <p:par>
                          <p:cTn id="35" fill="hold">
                            <p:stCondLst>
                              <p:cond delay="2000"/>
                            </p:stCondLst>
                            <p:childTnLst>
                              <p:par>
                                <p:cTn id="36" presetID="10" presetClass="entr" presetSubtype="0" fill="hold" grpId="0" nodeType="afterEffect">
                                  <p:stCondLst>
                                    <p:cond delay="0"/>
                                  </p:stCondLst>
                                  <p:childTnLst>
                                    <p:set>
                                      <p:cBhvr>
                                        <p:cTn id="37" dur="1" fill="hold">
                                          <p:stCondLst>
                                            <p:cond delay="0"/>
                                          </p:stCondLst>
                                        </p:cTn>
                                        <p:tgtEl>
                                          <p:spTgt spid="127"/>
                                        </p:tgtEl>
                                        <p:attrNameLst>
                                          <p:attrName>style.visibility</p:attrName>
                                        </p:attrNameLst>
                                      </p:cBhvr>
                                      <p:to>
                                        <p:strVal val="visible"/>
                                      </p:to>
                                    </p:set>
                                    <p:animEffect transition="in" filter="fade">
                                      <p:cBhvr>
                                        <p:cTn id="38" dur="500"/>
                                        <p:tgtEl>
                                          <p:spTgt spid="127"/>
                                        </p:tgtEl>
                                      </p:cBhvr>
                                    </p:animEffect>
                                  </p:childTnLst>
                                </p:cTn>
                              </p:par>
                              <p:par>
                                <p:cTn id="39" presetID="22" presetClass="entr" presetSubtype="2" fill="hold" grpId="0" nodeType="withEffect">
                                  <p:stCondLst>
                                    <p:cond delay="0"/>
                                  </p:stCondLst>
                                  <p:childTnLst>
                                    <p:set>
                                      <p:cBhvr>
                                        <p:cTn id="40" dur="1" fill="hold">
                                          <p:stCondLst>
                                            <p:cond delay="0"/>
                                          </p:stCondLst>
                                        </p:cTn>
                                        <p:tgtEl>
                                          <p:spTgt spid="134"/>
                                        </p:tgtEl>
                                        <p:attrNameLst>
                                          <p:attrName>style.visibility</p:attrName>
                                        </p:attrNameLst>
                                      </p:cBhvr>
                                      <p:to>
                                        <p:strVal val="visible"/>
                                      </p:to>
                                    </p:set>
                                    <p:animEffect transition="in" filter="wipe(right)">
                                      <p:cBhvr>
                                        <p:cTn id="41" dur="500"/>
                                        <p:tgtEl>
                                          <p:spTgt spid="134"/>
                                        </p:tgtEl>
                                      </p:cBhvr>
                                    </p:animEffect>
                                  </p:childTnLst>
                                </p:cTn>
                              </p:par>
                            </p:childTnLst>
                          </p:cTn>
                        </p:par>
                        <p:par>
                          <p:cTn id="42" fill="hold">
                            <p:stCondLst>
                              <p:cond delay="2500"/>
                            </p:stCondLst>
                            <p:childTnLst>
                              <p:par>
                                <p:cTn id="43" presetID="22" presetClass="entr" presetSubtype="2" fill="hold"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wipe(right)">
                                      <p:cBhvr>
                                        <p:cTn id="45" dur="500"/>
                                        <p:tgtEl>
                                          <p:spTgt spid="8"/>
                                        </p:tgtEl>
                                      </p:cBhvr>
                                    </p:animEffect>
                                  </p:childTnLst>
                                </p:cTn>
                              </p:par>
                            </p:childTnLst>
                          </p:cTn>
                        </p:par>
                        <p:par>
                          <p:cTn id="46" fill="hold">
                            <p:stCondLst>
                              <p:cond delay="3000"/>
                            </p:stCondLst>
                            <p:childTnLst>
                              <p:par>
                                <p:cTn id="47" presetID="22" presetClass="entr" presetSubtype="8" fill="hold" nodeType="after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wipe(left)">
                                      <p:cBhvr>
                                        <p:cTn id="49" dur="500"/>
                                        <p:tgtEl>
                                          <p:spTgt spid="7"/>
                                        </p:tgtEl>
                                      </p:cBhvr>
                                    </p:animEffect>
                                  </p:childTnLst>
                                </p:cTn>
                              </p:par>
                            </p:childTnLst>
                          </p:cTn>
                        </p:par>
                        <p:par>
                          <p:cTn id="50" fill="hold">
                            <p:stCondLst>
                              <p:cond delay="3500"/>
                            </p:stCondLst>
                            <p:childTnLst>
                              <p:par>
                                <p:cTn id="51" presetID="22" presetClass="entr" presetSubtype="1" fill="hold" grpId="0" nodeType="afterEffect">
                                  <p:stCondLst>
                                    <p:cond delay="250"/>
                                  </p:stCondLst>
                                  <p:childTnLst>
                                    <p:set>
                                      <p:cBhvr>
                                        <p:cTn id="52" dur="1" fill="hold">
                                          <p:stCondLst>
                                            <p:cond delay="0"/>
                                          </p:stCondLst>
                                        </p:cTn>
                                        <p:tgtEl>
                                          <p:spTgt spid="110"/>
                                        </p:tgtEl>
                                        <p:attrNameLst>
                                          <p:attrName>style.visibility</p:attrName>
                                        </p:attrNameLst>
                                      </p:cBhvr>
                                      <p:to>
                                        <p:strVal val="visible"/>
                                      </p:to>
                                    </p:set>
                                    <p:animEffect transition="in" filter="wipe(up)">
                                      <p:cBhvr>
                                        <p:cTn id="53" dur="500"/>
                                        <p:tgtEl>
                                          <p:spTgt spid="110"/>
                                        </p:tgtEl>
                                      </p:cBhvr>
                                    </p:animEffect>
                                  </p:childTnLst>
                                </p:cTn>
                              </p:par>
                            </p:childTnLst>
                          </p:cTn>
                        </p:par>
                        <p:par>
                          <p:cTn id="54" fill="hold">
                            <p:stCondLst>
                              <p:cond delay="4250"/>
                            </p:stCondLst>
                            <p:childTnLst>
                              <p:par>
                                <p:cTn id="55" presetID="10" presetClass="entr" presetSubtype="0" fill="hold" grpId="0" nodeType="afterEffect">
                                  <p:stCondLst>
                                    <p:cond delay="0"/>
                                  </p:stCondLst>
                                  <p:childTnLst>
                                    <p:set>
                                      <p:cBhvr>
                                        <p:cTn id="56" dur="1" fill="hold">
                                          <p:stCondLst>
                                            <p:cond delay="0"/>
                                          </p:stCondLst>
                                        </p:cTn>
                                        <p:tgtEl>
                                          <p:spTgt spid="133">
                                            <p:txEl>
                                              <p:pRg st="0" end="0"/>
                                            </p:txEl>
                                          </p:spTgt>
                                        </p:tgtEl>
                                        <p:attrNameLst>
                                          <p:attrName>style.visibility</p:attrName>
                                        </p:attrNameLst>
                                      </p:cBhvr>
                                      <p:to>
                                        <p:strVal val="visible"/>
                                      </p:to>
                                    </p:set>
                                    <p:animEffect transition="in" filter="fade">
                                      <p:cBhvr>
                                        <p:cTn id="57" dur="500"/>
                                        <p:tgtEl>
                                          <p:spTgt spid="133">
                                            <p:txEl>
                                              <p:pRg st="0" end="0"/>
                                            </p:txEl>
                                          </p:spTgt>
                                        </p:tgtEl>
                                      </p:cBhvr>
                                    </p:animEffect>
                                  </p:childTnLst>
                                </p:cTn>
                              </p:par>
                            </p:childTnLst>
                          </p:cTn>
                        </p:par>
                        <p:par>
                          <p:cTn id="58" fill="hold">
                            <p:stCondLst>
                              <p:cond delay="4750"/>
                            </p:stCondLst>
                            <p:childTnLst>
                              <p:par>
                                <p:cTn id="59" presetID="10" presetClass="entr" presetSubtype="0" fill="hold" nodeType="afterEffect">
                                  <p:stCondLst>
                                    <p:cond delay="0"/>
                                  </p:stCondLst>
                                  <p:childTnLst>
                                    <p:set>
                                      <p:cBhvr>
                                        <p:cTn id="60" dur="1" fill="hold">
                                          <p:stCondLst>
                                            <p:cond delay="0"/>
                                          </p:stCondLst>
                                        </p:cTn>
                                        <p:tgtEl>
                                          <p:spTgt spid="4"/>
                                        </p:tgtEl>
                                        <p:attrNameLst>
                                          <p:attrName>style.visibility</p:attrName>
                                        </p:attrNameLst>
                                      </p:cBhvr>
                                      <p:to>
                                        <p:strVal val="visible"/>
                                      </p:to>
                                    </p:set>
                                    <p:animEffect transition="in" filter="fade">
                                      <p:cBhvr>
                                        <p:cTn id="6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animBg="1"/>
      <p:bldP spid="110" grpId="0" animBg="1"/>
      <p:bldP spid="111" grpId="0" animBg="1"/>
      <p:bldP spid="127" grpId="0"/>
      <p:bldP spid="128" grpId="0" animBg="1"/>
      <p:bldP spid="132" grpId="0" animBg="1"/>
      <p:bldP spid="133" grpId="0" build="p"/>
      <p:bldP spid="13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JUNOS </a:t>
            </a:r>
            <a:r>
              <a:rPr lang="en-GB" dirty="0" err="1" smtClean="0"/>
              <a:t>DDoS</a:t>
            </a:r>
            <a:r>
              <a:rPr lang="en-GB" dirty="0" smtClean="0"/>
              <a:t> SECURE </a:t>
            </a:r>
            <a:endParaRPr lang="en-US" sz="1800" dirty="0">
              <a:solidFill>
                <a:schemeClr val="accent6"/>
              </a:solidFill>
            </a:endParaRPr>
          </a:p>
        </p:txBody>
      </p:sp>
      <p:sp>
        <p:nvSpPr>
          <p:cNvPr id="4" name="Text Box 3"/>
          <p:cNvSpPr txBox="1">
            <a:spLocks noChangeArrowheads="1"/>
          </p:cNvSpPr>
          <p:nvPr/>
        </p:nvSpPr>
        <p:spPr bwMode="invGray">
          <a:xfrm>
            <a:off x="466726" y="1117600"/>
            <a:ext cx="8232775" cy="274638"/>
          </a:xfrm>
          <a:prstGeom prst="rect">
            <a:avLst/>
          </a:prstGeom>
          <a:noFill/>
          <a:ln w="28575" algn="ctr">
            <a:noFill/>
            <a:miter lim="800000"/>
            <a:headEnd/>
            <a:tailEnd/>
          </a:ln>
        </p:spPr>
        <p:txBody>
          <a:bodyPr lIns="0" tIns="0" rIns="0" bIns="0"/>
          <a:lstStyle/>
          <a:p>
            <a:pPr marL="0" marR="0" lvl="0" indent="0" defTabSz="574675" eaLnBrk="1" fontAlgn="auto" latinLnBrk="0" hangingPunct="1">
              <a:lnSpc>
                <a:spcPct val="100000"/>
              </a:lnSpc>
              <a:spcBef>
                <a:spcPts val="0"/>
              </a:spcBef>
              <a:spcAft>
                <a:spcPts val="0"/>
              </a:spcAft>
              <a:buClrTx/>
              <a:buSzTx/>
              <a:buFontTx/>
              <a:buNone/>
              <a:tabLst/>
              <a:defRPr/>
            </a:pPr>
            <a:r>
              <a:rPr lang="ru-RU" sz="2000" b="1" kern="0" dirty="0" smtClean="0">
                <a:solidFill>
                  <a:srgbClr val="5D87A1"/>
                </a:solidFill>
              </a:rPr>
              <a:t>Варианты использования</a:t>
            </a:r>
            <a:endParaRPr kumimoji="0" lang="en-US" sz="2000" b="1" i="0" u="none" strike="noStrike" kern="0" cap="none" spc="0" normalizeH="0" baseline="0" noProof="0" dirty="0" smtClean="0">
              <a:ln>
                <a:noFill/>
              </a:ln>
              <a:solidFill>
                <a:srgbClr val="5D87A1"/>
              </a:solidFill>
              <a:effectLst/>
              <a:uLnTx/>
              <a:uFillTx/>
            </a:endParaRPr>
          </a:p>
        </p:txBody>
      </p:sp>
      <p:sp>
        <p:nvSpPr>
          <p:cNvPr id="9" name="Text Placeholder 6"/>
          <p:cNvSpPr txBox="1">
            <a:spLocks/>
          </p:cNvSpPr>
          <p:nvPr/>
        </p:nvSpPr>
        <p:spPr>
          <a:xfrm>
            <a:off x="458788" y="1554163"/>
            <a:ext cx="8229600" cy="4572000"/>
          </a:xfrm>
          <a:prstGeom prst="rect">
            <a:avLst/>
          </a:prstGeom>
        </p:spPr>
        <p:txBody>
          <a:bodyPr lIns="91430" tIns="45715" rIns="91430" bIns="45715"/>
          <a:lstStyle>
            <a:lvl1pPr marL="112701" indent="-112701" algn="l" rtl="0" fontAlgn="base">
              <a:spcBef>
                <a:spcPts val="0"/>
              </a:spcBef>
              <a:spcAft>
                <a:spcPts val="600"/>
              </a:spcAft>
              <a:buClr>
                <a:schemeClr val="tx1"/>
              </a:buClr>
              <a:buSzPct val="25000"/>
              <a:buFont typeface="Arial" charset="0"/>
              <a:buChar char=" "/>
              <a:defRPr lang="en-US" sz="2200" kern="1200">
                <a:solidFill>
                  <a:schemeClr val="tx1"/>
                </a:solidFill>
                <a:latin typeface="Arial" pitchFamily="34" charset="0"/>
                <a:ea typeface="+mn-ea"/>
                <a:cs typeface="+mn-cs"/>
              </a:defRPr>
            </a:lvl1pPr>
            <a:lvl2pPr marL="511118" indent="-166669" algn="l" rtl="0" fontAlgn="base">
              <a:spcBef>
                <a:spcPct val="0"/>
              </a:spcBef>
              <a:spcAft>
                <a:spcPts val="600"/>
              </a:spcAft>
              <a:buClr>
                <a:schemeClr val="accent2"/>
              </a:buClr>
              <a:buSzPct val="100000"/>
              <a:buFont typeface="Wingdings" pitchFamily="2" charset="2"/>
              <a:buChar char="§"/>
              <a:defRPr lang="en-US" sz="1800" kern="1200">
                <a:solidFill>
                  <a:schemeClr val="tx1"/>
                </a:solidFill>
                <a:latin typeface="Arial" pitchFamily="34" charset="0"/>
                <a:ea typeface="+mn-ea"/>
                <a:cs typeface="+mn-cs"/>
              </a:defRPr>
            </a:lvl2pPr>
            <a:lvl3pPr marL="798424" indent="-168256" algn="l" rtl="0" fontAlgn="base">
              <a:spcBef>
                <a:spcPct val="0"/>
              </a:spcBef>
              <a:spcAft>
                <a:spcPts val="600"/>
              </a:spcAft>
              <a:buClr>
                <a:schemeClr val="accent2"/>
              </a:buClr>
              <a:buSzPct val="96000"/>
              <a:buFont typeface="Wingdings" pitchFamily="2" charset="2"/>
              <a:buChar char="§"/>
              <a:tabLst/>
              <a:defRPr lang="en-US" sz="1600" kern="1200">
                <a:solidFill>
                  <a:schemeClr val="tx1"/>
                </a:solidFill>
                <a:latin typeface="Arial" pitchFamily="34" charset="0"/>
                <a:ea typeface="+mn-ea"/>
                <a:cs typeface="+mn-cs"/>
              </a:defRPr>
            </a:lvl3pPr>
            <a:lvl4pPr marL="1147635" indent="-233337" algn="l" rtl="0" fontAlgn="base">
              <a:spcBef>
                <a:spcPct val="0"/>
              </a:spcBef>
              <a:spcAft>
                <a:spcPts val="500"/>
              </a:spcAft>
              <a:buClr>
                <a:schemeClr val="tx1"/>
              </a:buClr>
              <a:buFont typeface="Arial" charset="0"/>
              <a:buChar char="–"/>
              <a:defRPr lang="en-US" sz="1600" kern="1200">
                <a:solidFill>
                  <a:schemeClr val="tx1"/>
                </a:solidFill>
                <a:latin typeface="Arial" pitchFamily="34" charset="0"/>
                <a:ea typeface="+mn-ea"/>
                <a:cs typeface="+mn-cs"/>
              </a:defRPr>
            </a:lvl4pPr>
            <a:lvl5pPr marL="1431766" indent="-173019" algn="l" rtl="0" fontAlgn="base">
              <a:spcBef>
                <a:spcPct val="0"/>
              </a:spcBef>
              <a:spcAft>
                <a:spcPts val="500"/>
              </a:spcAft>
              <a:buClr>
                <a:schemeClr val="tx1"/>
              </a:buClr>
              <a:buFont typeface="Arial" charset="0"/>
              <a:buChar char="-"/>
              <a:defRPr lang="en-US" sz="1600" kern="1200">
                <a:solidFill>
                  <a:schemeClr val="tx1"/>
                </a:solidFill>
                <a:latin typeface="Arial" pitchFamily="34" charset="0"/>
                <a:ea typeface="+mn-ea"/>
                <a:cs typeface="+mn-cs"/>
              </a:defRPr>
            </a:lvl5pPr>
            <a:lvl6pPr marL="2514320" indent="-228575" algn="l" defTabSz="91429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69" indent="-228575" algn="l" defTabSz="91429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618" indent="-228575" algn="l" defTabSz="91429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67" indent="-228575" algn="l" defTabSz="914298"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228600" marR="0" lvl="0" indent="-228600" algn="l" defTabSz="914400" rtl="0" eaLnBrk="1" fontAlgn="base" latinLnBrk="0" hangingPunct="1">
              <a:lnSpc>
                <a:spcPct val="100000"/>
              </a:lnSpc>
              <a:spcBef>
                <a:spcPts val="0"/>
              </a:spcBef>
              <a:spcAft>
                <a:spcPts val="1200"/>
              </a:spcAft>
              <a:buClr>
                <a:srgbClr val="FF9539"/>
              </a:buClr>
              <a:buSzPct val="100000"/>
              <a:buFont typeface="Wingdings" pitchFamily="2" charset="2"/>
              <a:buChar char="§"/>
              <a:tabLst/>
              <a:defRPr/>
            </a:pPr>
            <a:r>
              <a:rPr kumimoji="0" lang="en-US" sz="2400" b="0" i="0" u="none" strike="noStrike" kern="1200" cap="none" spc="0" normalizeH="0" baseline="0" noProof="0" dirty="0" smtClean="0">
                <a:ln>
                  <a:noFill/>
                </a:ln>
                <a:solidFill>
                  <a:srgbClr val="333333"/>
                </a:solidFill>
                <a:effectLst/>
                <a:uLnTx/>
                <a:uFillTx/>
                <a:latin typeface="Arial" pitchFamily="34" charset="0"/>
                <a:ea typeface="+mn-ea"/>
                <a:cs typeface="+mn-cs"/>
              </a:rPr>
              <a:t>Juniper Hardware and Virtual Appliance Options</a:t>
            </a:r>
          </a:p>
          <a:p>
            <a:pPr marL="228600" marR="0" lvl="0" indent="-228600" algn="l" defTabSz="914400" rtl="0" eaLnBrk="1" fontAlgn="base" latinLnBrk="0" hangingPunct="1">
              <a:lnSpc>
                <a:spcPct val="100000"/>
              </a:lnSpc>
              <a:spcBef>
                <a:spcPts val="0"/>
              </a:spcBef>
              <a:spcAft>
                <a:spcPts val="1200"/>
              </a:spcAft>
              <a:buClr>
                <a:srgbClr val="FF9539"/>
              </a:buClr>
              <a:buSzPct val="100000"/>
              <a:buFont typeface="Wingdings" pitchFamily="2" charset="2"/>
              <a:buChar char="§"/>
              <a:tabLst/>
              <a:defRPr/>
            </a:pPr>
            <a:r>
              <a:rPr kumimoji="0" lang="en-US" sz="2400" b="0" i="0" u="none" strike="noStrike" kern="1200" cap="none" spc="0" normalizeH="0" baseline="0" noProof="0" dirty="0" smtClean="0">
                <a:ln>
                  <a:noFill/>
                </a:ln>
                <a:solidFill>
                  <a:srgbClr val="333333"/>
                </a:solidFill>
                <a:effectLst/>
                <a:uLnTx/>
                <a:uFillTx/>
                <a:latin typeface="Arial" pitchFamily="34" charset="0"/>
                <a:ea typeface="+mn-ea"/>
                <a:cs typeface="+mn-cs"/>
              </a:rPr>
              <a:t>Standalone</a:t>
            </a:r>
          </a:p>
          <a:p>
            <a:pPr marL="228600" marR="0" lvl="0" indent="-228600" algn="l" defTabSz="914400" rtl="0" eaLnBrk="1" fontAlgn="base" latinLnBrk="0" hangingPunct="1">
              <a:lnSpc>
                <a:spcPct val="100000"/>
              </a:lnSpc>
              <a:spcBef>
                <a:spcPts val="0"/>
              </a:spcBef>
              <a:spcAft>
                <a:spcPts val="1200"/>
              </a:spcAft>
              <a:buClr>
                <a:srgbClr val="FF9539"/>
              </a:buClr>
              <a:buSzPct val="100000"/>
              <a:buFont typeface="Wingdings" pitchFamily="2" charset="2"/>
              <a:buChar char="§"/>
              <a:tabLst/>
              <a:defRPr/>
            </a:pPr>
            <a:r>
              <a:rPr kumimoji="0" lang="en-US" sz="2400" b="0" i="0" u="none" strike="noStrike" kern="1200" cap="none" spc="0" normalizeH="0" baseline="0" noProof="0" dirty="0" smtClean="0">
                <a:ln>
                  <a:noFill/>
                </a:ln>
                <a:solidFill>
                  <a:srgbClr val="333333"/>
                </a:solidFill>
                <a:effectLst/>
                <a:uLnTx/>
                <a:uFillTx/>
                <a:latin typeface="Arial" pitchFamily="34" charset="0"/>
                <a:ea typeface="+mn-ea"/>
                <a:cs typeface="+mn-cs"/>
              </a:rPr>
              <a:t>Fail-safe Cards</a:t>
            </a:r>
          </a:p>
          <a:p>
            <a:pPr marL="228600" marR="0" lvl="0" indent="-228600" algn="l" defTabSz="914400" rtl="0" eaLnBrk="1" fontAlgn="base" latinLnBrk="0" hangingPunct="1">
              <a:lnSpc>
                <a:spcPct val="100000"/>
              </a:lnSpc>
              <a:spcBef>
                <a:spcPts val="0"/>
              </a:spcBef>
              <a:spcAft>
                <a:spcPts val="1200"/>
              </a:spcAft>
              <a:buClr>
                <a:srgbClr val="FF9539"/>
              </a:buClr>
              <a:buSzPct val="100000"/>
              <a:buFont typeface="Wingdings" pitchFamily="2" charset="2"/>
              <a:buChar char="§"/>
              <a:tabLst/>
              <a:defRPr/>
            </a:pPr>
            <a:r>
              <a:rPr kumimoji="0" lang="en-US" sz="2400" b="0" i="0" u="none" strike="noStrike" kern="1200" cap="none" spc="0" normalizeH="0" baseline="0" noProof="0" dirty="0" smtClean="0">
                <a:ln>
                  <a:noFill/>
                </a:ln>
                <a:solidFill>
                  <a:srgbClr val="333333"/>
                </a:solidFill>
                <a:effectLst/>
                <a:uLnTx/>
                <a:uFillTx/>
                <a:latin typeface="Arial" pitchFamily="34" charset="0"/>
                <a:ea typeface="+mn-ea"/>
                <a:cs typeface="+mn-cs"/>
              </a:rPr>
              <a:t>Active – Standby</a:t>
            </a:r>
          </a:p>
          <a:p>
            <a:pPr marL="228600" marR="0" lvl="0" indent="-228600" algn="l" defTabSz="914400" rtl="0" eaLnBrk="1" fontAlgn="base" latinLnBrk="0" hangingPunct="1">
              <a:lnSpc>
                <a:spcPct val="100000"/>
              </a:lnSpc>
              <a:spcBef>
                <a:spcPts val="0"/>
              </a:spcBef>
              <a:spcAft>
                <a:spcPts val="1200"/>
              </a:spcAft>
              <a:buClr>
                <a:srgbClr val="FF9539"/>
              </a:buClr>
              <a:buSzPct val="100000"/>
              <a:buFont typeface="Wingdings" pitchFamily="2" charset="2"/>
              <a:buChar char="§"/>
              <a:tabLst/>
              <a:defRPr/>
            </a:pPr>
            <a:r>
              <a:rPr kumimoji="0" lang="en-US" sz="2400" b="0" i="0" u="none" strike="noStrike" kern="1200" cap="none" spc="0" normalizeH="0" baseline="0" noProof="0" dirty="0" smtClean="0">
                <a:ln>
                  <a:noFill/>
                </a:ln>
                <a:solidFill>
                  <a:srgbClr val="333333"/>
                </a:solidFill>
                <a:effectLst/>
                <a:uLnTx/>
                <a:uFillTx/>
                <a:latin typeface="Arial" pitchFamily="34" charset="0"/>
                <a:ea typeface="+mn-ea"/>
                <a:cs typeface="+mn-cs"/>
              </a:rPr>
              <a:t>Active – Active (Asymmetric Routing)</a:t>
            </a:r>
          </a:p>
          <a:p>
            <a:pPr marL="0" marR="0" lvl="0" indent="0" algn="l" defTabSz="914400" rtl="0" eaLnBrk="1" fontAlgn="base" latinLnBrk="0" hangingPunct="1">
              <a:lnSpc>
                <a:spcPct val="100000"/>
              </a:lnSpc>
              <a:spcBef>
                <a:spcPts val="0"/>
              </a:spcBef>
              <a:spcAft>
                <a:spcPts val="1200"/>
              </a:spcAft>
              <a:buClr>
                <a:srgbClr val="FF9539"/>
              </a:buClr>
              <a:buSzPct val="25000"/>
              <a:buNone/>
              <a:tabLst/>
              <a:defRPr/>
            </a:pPr>
            <a:endParaRPr kumimoji="0" lang="en-US" sz="2400" b="0" i="0" u="none" strike="noStrike" kern="1200" cap="none" spc="0" normalizeH="0" baseline="0" noProof="0" dirty="0">
              <a:ln>
                <a:noFill/>
              </a:ln>
              <a:solidFill>
                <a:srgbClr val="333333"/>
              </a:solidFill>
              <a:effectLst/>
              <a:uLnTx/>
              <a:uFillTx/>
              <a:latin typeface="Arial" pitchFamily="34" charset="0"/>
              <a:ea typeface="+mn-ea"/>
              <a:cs typeface="+mn-cs"/>
            </a:endParaRPr>
          </a:p>
        </p:txBody>
      </p:sp>
    </p:spTree>
    <p:extLst>
      <p:ext uri="{BB962C8B-B14F-4D97-AF65-F5344CB8AC3E}">
        <p14:creationId xmlns:p14="http://schemas.microsoft.com/office/powerpoint/2010/main" xmlns="" val="338692805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t>JUNOS </a:t>
            </a:r>
            <a:r>
              <a:rPr lang="en-GB" dirty="0" err="1"/>
              <a:t>DD</a:t>
            </a:r>
            <a:r>
              <a:rPr lang="en-GB" cap="none" dirty="0" err="1"/>
              <a:t>o</a:t>
            </a:r>
            <a:r>
              <a:rPr lang="en-GB" dirty="0" err="1"/>
              <a:t>S</a:t>
            </a:r>
            <a:r>
              <a:rPr lang="en-GB" dirty="0"/>
              <a:t> </a:t>
            </a:r>
            <a:r>
              <a:rPr lang="en-GB" dirty="0" smtClean="0"/>
              <a:t>SECURE</a:t>
            </a:r>
            <a:endParaRPr lang="en-US" sz="1800" dirty="0">
              <a:solidFill>
                <a:schemeClr val="accent6"/>
              </a:solidFill>
            </a:endParaRPr>
          </a:p>
        </p:txBody>
      </p:sp>
      <p:sp>
        <p:nvSpPr>
          <p:cNvPr id="56" name="Rectangle 55"/>
          <p:cNvSpPr/>
          <p:nvPr/>
        </p:nvSpPr>
        <p:spPr>
          <a:xfrm>
            <a:off x="458788" y="1554165"/>
            <a:ext cx="8228013" cy="4698825"/>
          </a:xfrm>
          <a:prstGeom prst="rect">
            <a:avLst/>
          </a:prstGeom>
          <a:gradFill>
            <a:gsLst>
              <a:gs pos="0">
                <a:srgbClr val="1D3645">
                  <a:alpha val="15000"/>
                </a:srgbClr>
              </a:gs>
              <a:gs pos="65000">
                <a:srgbClr val="1D3645">
                  <a:tint val="23500"/>
                  <a:satMod val="160000"/>
                  <a:alpha val="0"/>
                </a:srgbClr>
              </a:gs>
            </a:gsLst>
            <a:lin ang="5400000" scaled="0"/>
          </a:gradFill>
          <a:ln w="25400" cap="flat" cmpd="sng" algn="ctr">
            <a:noFill/>
            <a:prstDash val="solid"/>
          </a:ln>
          <a:effectLst/>
        </p:spPr>
        <p:txBody>
          <a:bodyPr lIns="109723" tIns="1417320" rIns="109723" bIns="0" rtlCol="0" anchor="t" anchorCtr="0"/>
          <a:lstStyle/>
          <a:p>
            <a:pPr marL="205732" marR="0" lvl="0" indent="-205732" defTabSz="987503" eaLnBrk="1" fontAlgn="auto" latinLnBrk="0" hangingPunct="1">
              <a:lnSpc>
                <a:spcPct val="100000"/>
              </a:lnSpc>
              <a:spcBef>
                <a:spcPts val="0"/>
              </a:spcBef>
              <a:spcAft>
                <a:spcPts val="360"/>
              </a:spcAft>
              <a:buClr>
                <a:srgbClr val="FF9539"/>
              </a:buClr>
              <a:buSzTx/>
              <a:buFont typeface="Wingdings" pitchFamily="2" charset="2"/>
              <a:buChar char="§"/>
              <a:tabLst/>
              <a:defRPr/>
            </a:pPr>
            <a:endParaRPr kumimoji="0" lang="en-US" sz="1400" b="0" i="0" u="none" strike="noStrike" kern="0" cap="none" spc="0" normalizeH="0" baseline="0" noProof="0" dirty="0" smtClean="0">
              <a:ln>
                <a:noFill/>
              </a:ln>
              <a:solidFill>
                <a:srgbClr val="FFFFFF"/>
              </a:solidFill>
              <a:effectLst/>
              <a:uLnTx/>
              <a:uFillTx/>
              <a:latin typeface="Arial"/>
              <a:ea typeface="+mn-ea"/>
              <a:cs typeface="+mn-cs"/>
            </a:endParaRPr>
          </a:p>
        </p:txBody>
      </p:sp>
      <p:cxnSp>
        <p:nvCxnSpPr>
          <p:cNvPr id="57" name="Straight Connector 56"/>
          <p:cNvCxnSpPr/>
          <p:nvPr/>
        </p:nvCxnSpPr>
        <p:spPr>
          <a:xfrm flipV="1">
            <a:off x="2457287" y="3787347"/>
            <a:ext cx="835188" cy="5625"/>
          </a:xfrm>
          <a:prstGeom prst="line">
            <a:avLst/>
          </a:prstGeom>
          <a:noFill/>
          <a:ln w="28575" cap="flat" cmpd="sng" algn="ctr">
            <a:solidFill>
              <a:srgbClr val="FF9539"/>
            </a:solidFill>
            <a:prstDash val="solid"/>
          </a:ln>
          <a:effectLst/>
        </p:spPr>
      </p:cxnSp>
      <p:cxnSp>
        <p:nvCxnSpPr>
          <p:cNvPr id="58" name="Straight Connector 57"/>
          <p:cNvCxnSpPr/>
          <p:nvPr/>
        </p:nvCxnSpPr>
        <p:spPr>
          <a:xfrm>
            <a:off x="5854702" y="3787347"/>
            <a:ext cx="837305" cy="5625"/>
          </a:xfrm>
          <a:prstGeom prst="line">
            <a:avLst/>
          </a:prstGeom>
          <a:noFill/>
          <a:ln w="28575" cap="flat" cmpd="sng" algn="ctr">
            <a:solidFill>
              <a:srgbClr val="FF9539"/>
            </a:solidFill>
            <a:prstDash val="solid"/>
          </a:ln>
          <a:effectLst/>
        </p:spPr>
      </p:cxnSp>
      <p:cxnSp>
        <p:nvCxnSpPr>
          <p:cNvPr id="59" name="Straight Connector 58"/>
          <p:cNvCxnSpPr/>
          <p:nvPr/>
        </p:nvCxnSpPr>
        <p:spPr>
          <a:xfrm>
            <a:off x="5192259" y="4690092"/>
            <a:ext cx="0" cy="445382"/>
          </a:xfrm>
          <a:prstGeom prst="line">
            <a:avLst/>
          </a:prstGeom>
          <a:noFill/>
          <a:ln w="28575" cap="flat" cmpd="sng" algn="ctr">
            <a:solidFill>
              <a:srgbClr val="FF9539"/>
            </a:solidFill>
            <a:prstDash val="solid"/>
          </a:ln>
          <a:effectLst/>
        </p:spPr>
      </p:cxnSp>
      <p:cxnSp>
        <p:nvCxnSpPr>
          <p:cNvPr id="60" name="Straight Connector 59"/>
          <p:cNvCxnSpPr/>
          <p:nvPr/>
        </p:nvCxnSpPr>
        <p:spPr>
          <a:xfrm>
            <a:off x="3943347" y="4690092"/>
            <a:ext cx="0" cy="445382"/>
          </a:xfrm>
          <a:prstGeom prst="line">
            <a:avLst/>
          </a:prstGeom>
          <a:noFill/>
          <a:ln w="28575" cap="flat" cmpd="sng" algn="ctr">
            <a:solidFill>
              <a:srgbClr val="FF9539"/>
            </a:solidFill>
            <a:prstDash val="solid"/>
          </a:ln>
          <a:effectLst/>
        </p:spPr>
      </p:cxnSp>
      <p:cxnSp>
        <p:nvCxnSpPr>
          <p:cNvPr id="61" name="Straight Connector 60"/>
          <p:cNvCxnSpPr>
            <a:stCxn id="75" idx="2"/>
          </p:cNvCxnSpPr>
          <p:nvPr/>
        </p:nvCxnSpPr>
        <p:spPr>
          <a:xfrm>
            <a:off x="4574647" y="2435837"/>
            <a:ext cx="0" cy="439359"/>
          </a:xfrm>
          <a:prstGeom prst="line">
            <a:avLst/>
          </a:prstGeom>
          <a:noFill/>
          <a:ln w="28575" cap="flat" cmpd="sng" algn="ctr">
            <a:solidFill>
              <a:srgbClr val="FF9539"/>
            </a:solidFill>
            <a:prstDash val="solid"/>
          </a:ln>
          <a:effectLst/>
        </p:spPr>
      </p:cxnSp>
      <p:cxnSp>
        <p:nvCxnSpPr>
          <p:cNvPr id="62" name="Elbow Connector 61"/>
          <p:cNvCxnSpPr>
            <a:endCxn id="68" idx="2"/>
          </p:cNvCxnSpPr>
          <p:nvPr/>
        </p:nvCxnSpPr>
        <p:spPr>
          <a:xfrm flipV="1">
            <a:off x="5854701" y="2435834"/>
            <a:ext cx="1690127" cy="695260"/>
          </a:xfrm>
          <a:prstGeom prst="bentConnector2">
            <a:avLst/>
          </a:prstGeom>
          <a:noFill/>
          <a:ln w="28575" cap="flat" cmpd="sng" algn="ctr">
            <a:solidFill>
              <a:srgbClr val="FF9539"/>
            </a:solidFill>
            <a:prstDash val="solid"/>
          </a:ln>
          <a:effectLst/>
        </p:spPr>
      </p:cxnSp>
      <p:cxnSp>
        <p:nvCxnSpPr>
          <p:cNvPr id="63" name="Elbow Connector 62"/>
          <p:cNvCxnSpPr/>
          <p:nvPr/>
        </p:nvCxnSpPr>
        <p:spPr>
          <a:xfrm rot="10800000">
            <a:off x="1604467" y="2435836"/>
            <a:ext cx="1688008" cy="695258"/>
          </a:xfrm>
          <a:prstGeom prst="bentConnector3">
            <a:avLst>
              <a:gd name="adj1" fmla="val 101021"/>
            </a:avLst>
          </a:prstGeom>
          <a:noFill/>
          <a:ln w="28575" cap="flat" cmpd="sng" algn="ctr">
            <a:solidFill>
              <a:srgbClr val="FF9539"/>
            </a:solidFill>
            <a:prstDash val="solid"/>
          </a:ln>
          <a:effectLst/>
        </p:spPr>
      </p:cxnSp>
      <p:cxnSp>
        <p:nvCxnSpPr>
          <p:cNvPr id="64" name="Elbow Connector 63"/>
          <p:cNvCxnSpPr>
            <a:endCxn id="73" idx="0"/>
          </p:cNvCxnSpPr>
          <p:nvPr/>
        </p:nvCxnSpPr>
        <p:spPr>
          <a:xfrm>
            <a:off x="5854701" y="4440216"/>
            <a:ext cx="1690126" cy="695258"/>
          </a:xfrm>
          <a:prstGeom prst="bentConnector2">
            <a:avLst/>
          </a:prstGeom>
          <a:noFill/>
          <a:ln w="28575" cap="flat" cmpd="sng" algn="ctr">
            <a:solidFill>
              <a:srgbClr val="FF9539"/>
            </a:solidFill>
            <a:prstDash val="solid"/>
          </a:ln>
          <a:effectLst/>
        </p:spPr>
      </p:cxnSp>
      <p:cxnSp>
        <p:nvCxnSpPr>
          <p:cNvPr id="65" name="Elbow Connector 64"/>
          <p:cNvCxnSpPr>
            <a:endCxn id="71" idx="0"/>
          </p:cNvCxnSpPr>
          <p:nvPr/>
        </p:nvCxnSpPr>
        <p:spPr>
          <a:xfrm rot="10800000" flipV="1">
            <a:off x="1610305" y="4425724"/>
            <a:ext cx="1682170" cy="709751"/>
          </a:xfrm>
          <a:prstGeom prst="bentConnector2">
            <a:avLst/>
          </a:prstGeom>
          <a:noFill/>
          <a:ln w="28575" cap="flat" cmpd="sng" algn="ctr">
            <a:solidFill>
              <a:srgbClr val="FF9539"/>
            </a:solidFill>
            <a:prstDash val="solid"/>
          </a:ln>
          <a:effectLst/>
        </p:spPr>
      </p:cxnSp>
      <p:sp>
        <p:nvSpPr>
          <p:cNvPr id="66" name="Freeform 13"/>
          <p:cNvSpPr>
            <a:spLocks noChangeAspect="1" noEditPoints="1"/>
          </p:cNvSpPr>
          <p:nvPr/>
        </p:nvSpPr>
        <p:spPr bwMode="auto">
          <a:xfrm>
            <a:off x="3943348" y="3185456"/>
            <a:ext cx="1248911" cy="1192712"/>
          </a:xfrm>
          <a:custGeom>
            <a:avLst/>
            <a:gdLst>
              <a:gd name="T0" fmla="*/ 70 w 1148"/>
              <a:gd name="T1" fmla="*/ 818 h 990"/>
              <a:gd name="T2" fmla="*/ 14 w 1148"/>
              <a:gd name="T3" fmla="*/ 854 h 990"/>
              <a:gd name="T4" fmla="*/ 0 w 1148"/>
              <a:gd name="T5" fmla="*/ 902 h 990"/>
              <a:gd name="T6" fmla="*/ 26 w 1148"/>
              <a:gd name="T7" fmla="*/ 964 h 990"/>
              <a:gd name="T8" fmla="*/ 86 w 1148"/>
              <a:gd name="T9" fmla="*/ 990 h 990"/>
              <a:gd name="T10" fmla="*/ 1096 w 1148"/>
              <a:gd name="T11" fmla="*/ 984 h 990"/>
              <a:gd name="T12" fmla="*/ 1142 w 1148"/>
              <a:gd name="T13" fmla="*/ 936 h 990"/>
              <a:gd name="T14" fmla="*/ 1146 w 1148"/>
              <a:gd name="T15" fmla="*/ 886 h 990"/>
              <a:gd name="T16" fmla="*/ 1110 w 1148"/>
              <a:gd name="T17" fmla="*/ 830 h 990"/>
              <a:gd name="T18" fmla="*/ 1062 w 1148"/>
              <a:gd name="T19" fmla="*/ 816 h 990"/>
              <a:gd name="T20" fmla="*/ 168 w 1148"/>
              <a:gd name="T21" fmla="*/ 926 h 990"/>
              <a:gd name="T22" fmla="*/ 152 w 1148"/>
              <a:gd name="T23" fmla="*/ 904 h 990"/>
              <a:gd name="T24" fmla="*/ 178 w 1148"/>
              <a:gd name="T25" fmla="*/ 878 h 990"/>
              <a:gd name="T26" fmla="*/ 210 w 1148"/>
              <a:gd name="T27" fmla="*/ 886 h 990"/>
              <a:gd name="T28" fmla="*/ 216 w 1148"/>
              <a:gd name="T29" fmla="*/ 914 h 990"/>
              <a:gd name="T30" fmla="*/ 192 w 1148"/>
              <a:gd name="T31" fmla="*/ 928 h 990"/>
              <a:gd name="T32" fmla="*/ 676 w 1148"/>
              <a:gd name="T33" fmla="*/ 924 h 990"/>
              <a:gd name="T34" fmla="*/ 662 w 1148"/>
              <a:gd name="T35" fmla="*/ 904 h 990"/>
              <a:gd name="T36" fmla="*/ 684 w 1148"/>
              <a:gd name="T37" fmla="*/ 882 h 990"/>
              <a:gd name="T38" fmla="*/ 998 w 1148"/>
              <a:gd name="T39" fmla="*/ 888 h 990"/>
              <a:gd name="T40" fmla="*/ 1004 w 1148"/>
              <a:gd name="T41" fmla="*/ 912 h 990"/>
              <a:gd name="T42" fmla="*/ 984 w 1148"/>
              <a:gd name="T43" fmla="*/ 924 h 990"/>
              <a:gd name="T44" fmla="*/ 158 w 1148"/>
              <a:gd name="T45" fmla="*/ 2 h 990"/>
              <a:gd name="T46" fmla="*/ 104 w 1148"/>
              <a:gd name="T47" fmla="*/ 18 h 990"/>
              <a:gd name="T48" fmla="*/ 64 w 1148"/>
              <a:gd name="T49" fmla="*/ 52 h 990"/>
              <a:gd name="T50" fmla="*/ 38 w 1148"/>
              <a:gd name="T51" fmla="*/ 100 h 990"/>
              <a:gd name="T52" fmla="*/ 30 w 1148"/>
              <a:gd name="T53" fmla="*/ 556 h 990"/>
              <a:gd name="T54" fmla="*/ 38 w 1148"/>
              <a:gd name="T55" fmla="*/ 598 h 990"/>
              <a:gd name="T56" fmla="*/ 64 w 1148"/>
              <a:gd name="T57" fmla="*/ 644 h 990"/>
              <a:gd name="T58" fmla="*/ 104 w 1148"/>
              <a:gd name="T59" fmla="*/ 680 h 990"/>
              <a:gd name="T60" fmla="*/ 158 w 1148"/>
              <a:gd name="T61" fmla="*/ 696 h 990"/>
              <a:gd name="T62" fmla="*/ 844 w 1148"/>
              <a:gd name="T63" fmla="*/ 750 h 990"/>
              <a:gd name="T64" fmla="*/ 992 w 1148"/>
              <a:gd name="T65" fmla="*/ 696 h 990"/>
              <a:gd name="T66" fmla="*/ 1044 w 1148"/>
              <a:gd name="T67" fmla="*/ 680 h 990"/>
              <a:gd name="T68" fmla="*/ 1086 w 1148"/>
              <a:gd name="T69" fmla="*/ 644 h 990"/>
              <a:gd name="T70" fmla="*/ 1112 w 1148"/>
              <a:gd name="T71" fmla="*/ 598 h 990"/>
              <a:gd name="T72" fmla="*/ 1118 w 1148"/>
              <a:gd name="T73" fmla="*/ 142 h 990"/>
              <a:gd name="T74" fmla="*/ 1112 w 1148"/>
              <a:gd name="T75" fmla="*/ 100 h 990"/>
              <a:gd name="T76" fmla="*/ 1086 w 1148"/>
              <a:gd name="T77" fmla="*/ 52 h 990"/>
              <a:gd name="T78" fmla="*/ 1044 w 1148"/>
              <a:gd name="T79" fmla="*/ 18 h 990"/>
              <a:gd name="T80" fmla="*/ 992 w 1148"/>
              <a:gd name="T81" fmla="*/ 2 h 990"/>
              <a:gd name="T82" fmla="*/ 1052 w 1148"/>
              <a:gd name="T83" fmla="*/ 556 h 990"/>
              <a:gd name="T84" fmla="*/ 1030 w 1148"/>
              <a:gd name="T85" fmla="*/ 608 h 990"/>
              <a:gd name="T86" fmla="*/ 976 w 1148"/>
              <a:gd name="T87" fmla="*/ 632 h 990"/>
              <a:gd name="T88" fmla="*/ 142 w 1148"/>
              <a:gd name="T89" fmla="*/ 626 h 990"/>
              <a:gd name="T90" fmla="*/ 102 w 1148"/>
              <a:gd name="T91" fmla="*/ 584 h 990"/>
              <a:gd name="T92" fmla="*/ 96 w 1148"/>
              <a:gd name="T93" fmla="*/ 142 h 990"/>
              <a:gd name="T94" fmla="*/ 118 w 1148"/>
              <a:gd name="T95" fmla="*/ 88 h 990"/>
              <a:gd name="T96" fmla="*/ 172 w 1148"/>
              <a:gd name="T97" fmla="*/ 66 h 990"/>
              <a:gd name="T98" fmla="*/ 1006 w 1148"/>
              <a:gd name="T99" fmla="*/ 72 h 990"/>
              <a:gd name="T100" fmla="*/ 1046 w 1148"/>
              <a:gd name="T101" fmla="*/ 112 h 9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48" h="990">
                <a:moveTo>
                  <a:pt x="1062" y="816"/>
                </a:moveTo>
                <a:lnTo>
                  <a:pt x="86" y="816"/>
                </a:lnTo>
                <a:lnTo>
                  <a:pt x="86" y="816"/>
                </a:lnTo>
                <a:lnTo>
                  <a:pt x="70" y="818"/>
                </a:lnTo>
                <a:lnTo>
                  <a:pt x="54" y="822"/>
                </a:lnTo>
                <a:lnTo>
                  <a:pt x="38" y="830"/>
                </a:lnTo>
                <a:lnTo>
                  <a:pt x="26" y="842"/>
                </a:lnTo>
                <a:lnTo>
                  <a:pt x="14" y="854"/>
                </a:lnTo>
                <a:lnTo>
                  <a:pt x="6" y="870"/>
                </a:lnTo>
                <a:lnTo>
                  <a:pt x="2" y="886"/>
                </a:lnTo>
                <a:lnTo>
                  <a:pt x="0" y="902"/>
                </a:lnTo>
                <a:lnTo>
                  <a:pt x="0" y="902"/>
                </a:lnTo>
                <a:lnTo>
                  <a:pt x="2" y="920"/>
                </a:lnTo>
                <a:lnTo>
                  <a:pt x="6" y="936"/>
                </a:lnTo>
                <a:lnTo>
                  <a:pt x="14" y="952"/>
                </a:lnTo>
                <a:lnTo>
                  <a:pt x="26" y="964"/>
                </a:lnTo>
                <a:lnTo>
                  <a:pt x="38" y="976"/>
                </a:lnTo>
                <a:lnTo>
                  <a:pt x="54" y="984"/>
                </a:lnTo>
                <a:lnTo>
                  <a:pt x="70" y="988"/>
                </a:lnTo>
                <a:lnTo>
                  <a:pt x="86" y="990"/>
                </a:lnTo>
                <a:lnTo>
                  <a:pt x="1062" y="990"/>
                </a:lnTo>
                <a:lnTo>
                  <a:pt x="1062" y="990"/>
                </a:lnTo>
                <a:lnTo>
                  <a:pt x="1080" y="988"/>
                </a:lnTo>
                <a:lnTo>
                  <a:pt x="1096" y="984"/>
                </a:lnTo>
                <a:lnTo>
                  <a:pt x="1110" y="976"/>
                </a:lnTo>
                <a:lnTo>
                  <a:pt x="1124" y="964"/>
                </a:lnTo>
                <a:lnTo>
                  <a:pt x="1134" y="952"/>
                </a:lnTo>
                <a:lnTo>
                  <a:pt x="1142" y="936"/>
                </a:lnTo>
                <a:lnTo>
                  <a:pt x="1146" y="920"/>
                </a:lnTo>
                <a:lnTo>
                  <a:pt x="1148" y="902"/>
                </a:lnTo>
                <a:lnTo>
                  <a:pt x="1148" y="902"/>
                </a:lnTo>
                <a:lnTo>
                  <a:pt x="1146" y="886"/>
                </a:lnTo>
                <a:lnTo>
                  <a:pt x="1142" y="870"/>
                </a:lnTo>
                <a:lnTo>
                  <a:pt x="1134" y="854"/>
                </a:lnTo>
                <a:lnTo>
                  <a:pt x="1124" y="842"/>
                </a:lnTo>
                <a:lnTo>
                  <a:pt x="1110" y="830"/>
                </a:lnTo>
                <a:lnTo>
                  <a:pt x="1096" y="822"/>
                </a:lnTo>
                <a:lnTo>
                  <a:pt x="1080" y="818"/>
                </a:lnTo>
                <a:lnTo>
                  <a:pt x="1062" y="816"/>
                </a:lnTo>
                <a:lnTo>
                  <a:pt x="1062" y="816"/>
                </a:lnTo>
                <a:close/>
                <a:moveTo>
                  <a:pt x="192" y="928"/>
                </a:moveTo>
                <a:lnTo>
                  <a:pt x="178" y="928"/>
                </a:lnTo>
                <a:lnTo>
                  <a:pt x="178" y="928"/>
                </a:lnTo>
                <a:lnTo>
                  <a:pt x="168" y="926"/>
                </a:lnTo>
                <a:lnTo>
                  <a:pt x="160" y="922"/>
                </a:lnTo>
                <a:lnTo>
                  <a:pt x="154" y="914"/>
                </a:lnTo>
                <a:lnTo>
                  <a:pt x="152" y="904"/>
                </a:lnTo>
                <a:lnTo>
                  <a:pt x="152" y="904"/>
                </a:lnTo>
                <a:lnTo>
                  <a:pt x="154" y="894"/>
                </a:lnTo>
                <a:lnTo>
                  <a:pt x="160" y="886"/>
                </a:lnTo>
                <a:lnTo>
                  <a:pt x="168" y="880"/>
                </a:lnTo>
                <a:lnTo>
                  <a:pt x="178" y="878"/>
                </a:lnTo>
                <a:lnTo>
                  <a:pt x="192" y="878"/>
                </a:lnTo>
                <a:lnTo>
                  <a:pt x="192" y="878"/>
                </a:lnTo>
                <a:lnTo>
                  <a:pt x="202" y="880"/>
                </a:lnTo>
                <a:lnTo>
                  <a:pt x="210" y="886"/>
                </a:lnTo>
                <a:lnTo>
                  <a:pt x="216" y="894"/>
                </a:lnTo>
                <a:lnTo>
                  <a:pt x="218" y="904"/>
                </a:lnTo>
                <a:lnTo>
                  <a:pt x="218" y="904"/>
                </a:lnTo>
                <a:lnTo>
                  <a:pt x="216" y="914"/>
                </a:lnTo>
                <a:lnTo>
                  <a:pt x="210" y="922"/>
                </a:lnTo>
                <a:lnTo>
                  <a:pt x="202" y="926"/>
                </a:lnTo>
                <a:lnTo>
                  <a:pt x="192" y="928"/>
                </a:lnTo>
                <a:lnTo>
                  <a:pt x="192" y="928"/>
                </a:lnTo>
                <a:close/>
                <a:moveTo>
                  <a:pt x="984" y="924"/>
                </a:moveTo>
                <a:lnTo>
                  <a:pt x="684" y="924"/>
                </a:lnTo>
                <a:lnTo>
                  <a:pt x="684" y="924"/>
                </a:lnTo>
                <a:lnTo>
                  <a:pt x="676" y="924"/>
                </a:lnTo>
                <a:lnTo>
                  <a:pt x="668" y="918"/>
                </a:lnTo>
                <a:lnTo>
                  <a:pt x="664" y="912"/>
                </a:lnTo>
                <a:lnTo>
                  <a:pt x="662" y="904"/>
                </a:lnTo>
                <a:lnTo>
                  <a:pt x="662" y="904"/>
                </a:lnTo>
                <a:lnTo>
                  <a:pt x="664" y="894"/>
                </a:lnTo>
                <a:lnTo>
                  <a:pt x="668" y="888"/>
                </a:lnTo>
                <a:lnTo>
                  <a:pt x="676" y="884"/>
                </a:lnTo>
                <a:lnTo>
                  <a:pt x="684" y="882"/>
                </a:lnTo>
                <a:lnTo>
                  <a:pt x="984" y="882"/>
                </a:lnTo>
                <a:lnTo>
                  <a:pt x="984" y="882"/>
                </a:lnTo>
                <a:lnTo>
                  <a:pt x="992" y="884"/>
                </a:lnTo>
                <a:lnTo>
                  <a:pt x="998" y="888"/>
                </a:lnTo>
                <a:lnTo>
                  <a:pt x="1004" y="894"/>
                </a:lnTo>
                <a:lnTo>
                  <a:pt x="1006" y="904"/>
                </a:lnTo>
                <a:lnTo>
                  <a:pt x="1006" y="904"/>
                </a:lnTo>
                <a:lnTo>
                  <a:pt x="1004" y="912"/>
                </a:lnTo>
                <a:lnTo>
                  <a:pt x="998" y="918"/>
                </a:lnTo>
                <a:lnTo>
                  <a:pt x="992" y="924"/>
                </a:lnTo>
                <a:lnTo>
                  <a:pt x="984" y="924"/>
                </a:lnTo>
                <a:lnTo>
                  <a:pt x="984" y="924"/>
                </a:lnTo>
                <a:close/>
                <a:moveTo>
                  <a:pt x="976" y="0"/>
                </a:moveTo>
                <a:lnTo>
                  <a:pt x="172" y="0"/>
                </a:lnTo>
                <a:lnTo>
                  <a:pt x="172" y="0"/>
                </a:lnTo>
                <a:lnTo>
                  <a:pt x="158" y="2"/>
                </a:lnTo>
                <a:lnTo>
                  <a:pt x="144" y="4"/>
                </a:lnTo>
                <a:lnTo>
                  <a:pt x="130" y="6"/>
                </a:lnTo>
                <a:lnTo>
                  <a:pt x="118" y="12"/>
                </a:lnTo>
                <a:lnTo>
                  <a:pt x="104" y="18"/>
                </a:lnTo>
                <a:lnTo>
                  <a:pt x="94" y="24"/>
                </a:lnTo>
                <a:lnTo>
                  <a:pt x="82" y="32"/>
                </a:lnTo>
                <a:lnTo>
                  <a:pt x="72" y="42"/>
                </a:lnTo>
                <a:lnTo>
                  <a:pt x="64" y="52"/>
                </a:lnTo>
                <a:lnTo>
                  <a:pt x="54" y="62"/>
                </a:lnTo>
                <a:lnTo>
                  <a:pt x="48" y="74"/>
                </a:lnTo>
                <a:lnTo>
                  <a:pt x="42" y="86"/>
                </a:lnTo>
                <a:lnTo>
                  <a:pt x="38" y="100"/>
                </a:lnTo>
                <a:lnTo>
                  <a:pt x="34" y="114"/>
                </a:lnTo>
                <a:lnTo>
                  <a:pt x="32" y="128"/>
                </a:lnTo>
                <a:lnTo>
                  <a:pt x="30" y="142"/>
                </a:lnTo>
                <a:lnTo>
                  <a:pt x="30" y="556"/>
                </a:lnTo>
                <a:lnTo>
                  <a:pt x="30" y="556"/>
                </a:lnTo>
                <a:lnTo>
                  <a:pt x="32" y="570"/>
                </a:lnTo>
                <a:lnTo>
                  <a:pt x="34" y="584"/>
                </a:lnTo>
                <a:lnTo>
                  <a:pt x="38" y="598"/>
                </a:lnTo>
                <a:lnTo>
                  <a:pt x="42" y="610"/>
                </a:lnTo>
                <a:lnTo>
                  <a:pt x="48" y="622"/>
                </a:lnTo>
                <a:lnTo>
                  <a:pt x="54" y="634"/>
                </a:lnTo>
                <a:lnTo>
                  <a:pt x="64" y="644"/>
                </a:lnTo>
                <a:lnTo>
                  <a:pt x="72" y="654"/>
                </a:lnTo>
                <a:lnTo>
                  <a:pt x="82" y="664"/>
                </a:lnTo>
                <a:lnTo>
                  <a:pt x="94" y="672"/>
                </a:lnTo>
                <a:lnTo>
                  <a:pt x="104" y="680"/>
                </a:lnTo>
                <a:lnTo>
                  <a:pt x="118" y="686"/>
                </a:lnTo>
                <a:lnTo>
                  <a:pt x="130" y="690"/>
                </a:lnTo>
                <a:lnTo>
                  <a:pt x="144" y="694"/>
                </a:lnTo>
                <a:lnTo>
                  <a:pt x="158" y="696"/>
                </a:lnTo>
                <a:lnTo>
                  <a:pt x="172" y="696"/>
                </a:lnTo>
                <a:lnTo>
                  <a:pt x="304" y="696"/>
                </a:lnTo>
                <a:lnTo>
                  <a:pt x="304" y="750"/>
                </a:lnTo>
                <a:lnTo>
                  <a:pt x="844" y="750"/>
                </a:lnTo>
                <a:lnTo>
                  <a:pt x="844" y="696"/>
                </a:lnTo>
                <a:lnTo>
                  <a:pt x="976" y="696"/>
                </a:lnTo>
                <a:lnTo>
                  <a:pt x="976" y="696"/>
                </a:lnTo>
                <a:lnTo>
                  <a:pt x="992" y="696"/>
                </a:lnTo>
                <a:lnTo>
                  <a:pt x="1006" y="694"/>
                </a:lnTo>
                <a:lnTo>
                  <a:pt x="1018" y="690"/>
                </a:lnTo>
                <a:lnTo>
                  <a:pt x="1032" y="686"/>
                </a:lnTo>
                <a:lnTo>
                  <a:pt x="1044" y="680"/>
                </a:lnTo>
                <a:lnTo>
                  <a:pt x="1056" y="672"/>
                </a:lnTo>
                <a:lnTo>
                  <a:pt x="1066" y="664"/>
                </a:lnTo>
                <a:lnTo>
                  <a:pt x="1076" y="654"/>
                </a:lnTo>
                <a:lnTo>
                  <a:pt x="1086" y="644"/>
                </a:lnTo>
                <a:lnTo>
                  <a:pt x="1094" y="634"/>
                </a:lnTo>
                <a:lnTo>
                  <a:pt x="1100" y="622"/>
                </a:lnTo>
                <a:lnTo>
                  <a:pt x="1106" y="610"/>
                </a:lnTo>
                <a:lnTo>
                  <a:pt x="1112" y="598"/>
                </a:lnTo>
                <a:lnTo>
                  <a:pt x="1116" y="584"/>
                </a:lnTo>
                <a:lnTo>
                  <a:pt x="1118" y="570"/>
                </a:lnTo>
                <a:lnTo>
                  <a:pt x="1118" y="556"/>
                </a:lnTo>
                <a:lnTo>
                  <a:pt x="1118" y="142"/>
                </a:lnTo>
                <a:lnTo>
                  <a:pt x="1118" y="142"/>
                </a:lnTo>
                <a:lnTo>
                  <a:pt x="1118" y="128"/>
                </a:lnTo>
                <a:lnTo>
                  <a:pt x="1116" y="114"/>
                </a:lnTo>
                <a:lnTo>
                  <a:pt x="1112" y="100"/>
                </a:lnTo>
                <a:lnTo>
                  <a:pt x="1106" y="86"/>
                </a:lnTo>
                <a:lnTo>
                  <a:pt x="1100" y="74"/>
                </a:lnTo>
                <a:lnTo>
                  <a:pt x="1094" y="62"/>
                </a:lnTo>
                <a:lnTo>
                  <a:pt x="1086" y="52"/>
                </a:lnTo>
                <a:lnTo>
                  <a:pt x="1076" y="42"/>
                </a:lnTo>
                <a:lnTo>
                  <a:pt x="1066" y="32"/>
                </a:lnTo>
                <a:lnTo>
                  <a:pt x="1056" y="24"/>
                </a:lnTo>
                <a:lnTo>
                  <a:pt x="1044" y="18"/>
                </a:lnTo>
                <a:lnTo>
                  <a:pt x="1032" y="12"/>
                </a:lnTo>
                <a:lnTo>
                  <a:pt x="1018" y="6"/>
                </a:lnTo>
                <a:lnTo>
                  <a:pt x="1006" y="4"/>
                </a:lnTo>
                <a:lnTo>
                  <a:pt x="992" y="2"/>
                </a:lnTo>
                <a:lnTo>
                  <a:pt x="976" y="0"/>
                </a:lnTo>
                <a:lnTo>
                  <a:pt x="976" y="0"/>
                </a:lnTo>
                <a:close/>
                <a:moveTo>
                  <a:pt x="1052" y="556"/>
                </a:moveTo>
                <a:lnTo>
                  <a:pt x="1052" y="556"/>
                </a:lnTo>
                <a:lnTo>
                  <a:pt x="1052" y="570"/>
                </a:lnTo>
                <a:lnTo>
                  <a:pt x="1046" y="584"/>
                </a:lnTo>
                <a:lnTo>
                  <a:pt x="1040" y="598"/>
                </a:lnTo>
                <a:lnTo>
                  <a:pt x="1030" y="608"/>
                </a:lnTo>
                <a:lnTo>
                  <a:pt x="1020" y="618"/>
                </a:lnTo>
                <a:lnTo>
                  <a:pt x="1006" y="626"/>
                </a:lnTo>
                <a:lnTo>
                  <a:pt x="992" y="630"/>
                </a:lnTo>
                <a:lnTo>
                  <a:pt x="976" y="632"/>
                </a:lnTo>
                <a:lnTo>
                  <a:pt x="172" y="632"/>
                </a:lnTo>
                <a:lnTo>
                  <a:pt x="172" y="632"/>
                </a:lnTo>
                <a:lnTo>
                  <a:pt x="156" y="630"/>
                </a:lnTo>
                <a:lnTo>
                  <a:pt x="142" y="626"/>
                </a:lnTo>
                <a:lnTo>
                  <a:pt x="130" y="618"/>
                </a:lnTo>
                <a:lnTo>
                  <a:pt x="118" y="608"/>
                </a:lnTo>
                <a:lnTo>
                  <a:pt x="108" y="598"/>
                </a:lnTo>
                <a:lnTo>
                  <a:pt x="102" y="584"/>
                </a:lnTo>
                <a:lnTo>
                  <a:pt x="98" y="570"/>
                </a:lnTo>
                <a:lnTo>
                  <a:pt x="96" y="556"/>
                </a:lnTo>
                <a:lnTo>
                  <a:pt x="96" y="142"/>
                </a:lnTo>
                <a:lnTo>
                  <a:pt x="96" y="142"/>
                </a:lnTo>
                <a:lnTo>
                  <a:pt x="98" y="126"/>
                </a:lnTo>
                <a:lnTo>
                  <a:pt x="102" y="112"/>
                </a:lnTo>
                <a:lnTo>
                  <a:pt x="108" y="100"/>
                </a:lnTo>
                <a:lnTo>
                  <a:pt x="118" y="88"/>
                </a:lnTo>
                <a:lnTo>
                  <a:pt x="130" y="78"/>
                </a:lnTo>
                <a:lnTo>
                  <a:pt x="142" y="72"/>
                </a:lnTo>
                <a:lnTo>
                  <a:pt x="156" y="68"/>
                </a:lnTo>
                <a:lnTo>
                  <a:pt x="172" y="66"/>
                </a:lnTo>
                <a:lnTo>
                  <a:pt x="976" y="66"/>
                </a:lnTo>
                <a:lnTo>
                  <a:pt x="976" y="66"/>
                </a:lnTo>
                <a:lnTo>
                  <a:pt x="992" y="68"/>
                </a:lnTo>
                <a:lnTo>
                  <a:pt x="1006" y="72"/>
                </a:lnTo>
                <a:lnTo>
                  <a:pt x="1020" y="78"/>
                </a:lnTo>
                <a:lnTo>
                  <a:pt x="1030" y="88"/>
                </a:lnTo>
                <a:lnTo>
                  <a:pt x="1040" y="100"/>
                </a:lnTo>
                <a:lnTo>
                  <a:pt x="1046" y="112"/>
                </a:lnTo>
                <a:lnTo>
                  <a:pt x="1052" y="126"/>
                </a:lnTo>
                <a:lnTo>
                  <a:pt x="1052" y="142"/>
                </a:lnTo>
                <a:lnTo>
                  <a:pt x="1052" y="556"/>
                </a:lnTo>
                <a:close/>
              </a:path>
            </a:pathLst>
          </a:custGeom>
          <a:solidFill>
            <a:srgbClr val="5D87A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333333"/>
              </a:solidFill>
              <a:effectLst/>
              <a:uLnTx/>
              <a:uFillTx/>
              <a:latin typeface="Arial" charset="0"/>
              <a:cs typeface="Arial" charset="0"/>
            </a:endParaRPr>
          </a:p>
        </p:txBody>
      </p:sp>
      <p:sp>
        <p:nvSpPr>
          <p:cNvPr id="67" name="Rectangle 66"/>
          <p:cNvSpPr/>
          <p:nvPr/>
        </p:nvSpPr>
        <p:spPr>
          <a:xfrm>
            <a:off x="6692006" y="3426892"/>
            <a:ext cx="1705642" cy="717529"/>
          </a:xfrm>
          <a:prstGeom prst="rect">
            <a:avLst/>
          </a:prstGeom>
          <a:solidFill>
            <a:srgbClr val="5D87A1"/>
          </a:solidFill>
          <a:ln w="25400" cap="flat" cmpd="sng" algn="ctr">
            <a:noFill/>
            <a:prstDash val="solid"/>
          </a:ln>
          <a:effectLst/>
        </p:spPr>
        <p:txBody>
          <a:bodyPr lIns="0" tIns="0" rIns="0" bIns="0" rtlCol="0" anchor="ctr" anchorCtr="0"/>
          <a:lstStyle/>
          <a:p>
            <a:pPr marL="0" marR="0" lvl="0" indent="0" algn="ctr" defTabSz="914400" eaLnBrk="1" fontAlgn="auto" latinLnBrk="0" hangingPunct="1">
              <a:lnSpc>
                <a:spcPct val="100000"/>
              </a:lnSpc>
              <a:spcBef>
                <a:spcPts val="0"/>
              </a:spcBef>
              <a:spcAft>
                <a:spcPts val="600"/>
              </a:spcAft>
              <a:buClrTx/>
              <a:buSzTx/>
              <a:buFontTx/>
              <a:buNone/>
              <a:tabLst/>
              <a:defRPr/>
            </a:pPr>
            <a:r>
              <a:rPr lang="ru-RU" sz="1400" kern="0" dirty="0" smtClean="0">
                <a:solidFill>
                  <a:srgbClr val="FFFFFF"/>
                </a:solidFill>
                <a:latin typeface="Arial"/>
                <a:cs typeface="+mn-cs"/>
              </a:rPr>
              <a:t>Динамическая эвристическая технология</a:t>
            </a:r>
            <a:endParaRPr kumimoji="0" lang="en-US" sz="1400" b="0" i="0" u="none" strike="noStrike" kern="0" cap="none" spc="0" normalizeH="0" baseline="0" noProof="0" dirty="0" smtClean="0">
              <a:ln>
                <a:noFill/>
              </a:ln>
              <a:solidFill>
                <a:srgbClr val="FFFFFF"/>
              </a:solidFill>
              <a:effectLst/>
              <a:uLnTx/>
              <a:uFillTx/>
              <a:latin typeface="Arial"/>
              <a:ea typeface="+mn-ea"/>
              <a:cs typeface="+mn-cs"/>
            </a:endParaRPr>
          </a:p>
        </p:txBody>
      </p:sp>
      <p:sp>
        <p:nvSpPr>
          <p:cNvPr id="68" name="Rectangle 67"/>
          <p:cNvSpPr/>
          <p:nvPr/>
        </p:nvSpPr>
        <p:spPr>
          <a:xfrm>
            <a:off x="6692006" y="1718305"/>
            <a:ext cx="1705642" cy="717529"/>
          </a:xfrm>
          <a:prstGeom prst="rect">
            <a:avLst/>
          </a:prstGeom>
          <a:solidFill>
            <a:srgbClr val="5D87A1"/>
          </a:solidFill>
          <a:ln w="25400" cap="flat" cmpd="sng" algn="ctr">
            <a:noFill/>
            <a:prstDash val="solid"/>
          </a:ln>
          <a:effectLst/>
        </p:spPr>
        <p:txBody>
          <a:bodyPr lIns="0" tIns="0" rIns="0" bIns="0" rtlCol="0" anchor="ctr" anchorCtr="0"/>
          <a:lstStyle/>
          <a:p>
            <a:pPr marL="0" marR="0" lvl="0" indent="0" algn="ctr" defTabSz="914400" eaLnBrk="1" fontAlgn="auto" latinLnBrk="0" hangingPunct="1">
              <a:lnSpc>
                <a:spcPct val="100000"/>
              </a:lnSpc>
              <a:spcBef>
                <a:spcPts val="0"/>
              </a:spcBef>
              <a:spcAft>
                <a:spcPts val="600"/>
              </a:spcAft>
              <a:buClrTx/>
              <a:buSzTx/>
              <a:buFontTx/>
              <a:buNone/>
              <a:tabLst/>
              <a:defRPr/>
            </a:pPr>
            <a:r>
              <a:rPr kumimoji="0" lang="en-US" sz="1400" b="0" i="0" u="none" strike="noStrike" kern="0" cap="none" spc="0" normalizeH="0" baseline="0" noProof="0" dirty="0" smtClean="0">
                <a:ln>
                  <a:noFill/>
                </a:ln>
                <a:solidFill>
                  <a:srgbClr val="FFFFFF"/>
                </a:solidFill>
                <a:effectLst/>
                <a:uLnTx/>
                <a:uFillTx/>
                <a:latin typeface="Arial"/>
                <a:ea typeface="+mn-ea"/>
                <a:cs typeface="+mn-cs"/>
              </a:rPr>
              <a:t>99.999% </a:t>
            </a:r>
            <a:r>
              <a:rPr kumimoji="0" lang="ru-RU" sz="1400" b="0" i="0" u="none" strike="noStrike" kern="0" cap="none" spc="0" normalizeH="0" baseline="0" noProof="0" dirty="0" smtClean="0">
                <a:ln>
                  <a:noFill/>
                </a:ln>
                <a:solidFill>
                  <a:srgbClr val="FFFFFF"/>
                </a:solidFill>
                <a:effectLst/>
                <a:uLnTx/>
                <a:uFillTx/>
                <a:latin typeface="Arial"/>
                <a:ea typeface="+mn-ea"/>
                <a:cs typeface="+mn-cs"/>
              </a:rPr>
              <a:t>эффективность после</a:t>
            </a:r>
            <a:r>
              <a:rPr kumimoji="0" lang="ru-RU" sz="1400" b="0" i="0" u="none" strike="noStrike" kern="0" cap="none" spc="0" normalizeH="0" noProof="0" dirty="0" smtClean="0">
                <a:ln>
                  <a:noFill/>
                </a:ln>
                <a:solidFill>
                  <a:srgbClr val="FFFFFF"/>
                </a:solidFill>
                <a:effectLst/>
                <a:uLnTx/>
                <a:uFillTx/>
                <a:latin typeface="Arial"/>
                <a:ea typeface="+mn-ea"/>
                <a:cs typeface="+mn-cs"/>
              </a:rPr>
              <a:t> 6-12 ч</a:t>
            </a:r>
            <a:endParaRPr kumimoji="0" lang="en-US" sz="1400" b="0" i="0" u="none" strike="noStrike" kern="0" cap="none" spc="0" normalizeH="0" baseline="0" noProof="0" dirty="0" smtClean="0">
              <a:ln>
                <a:noFill/>
              </a:ln>
              <a:solidFill>
                <a:srgbClr val="FFFFFF"/>
              </a:solidFill>
              <a:effectLst/>
              <a:uLnTx/>
              <a:uFillTx/>
              <a:latin typeface="Arial"/>
              <a:ea typeface="+mn-ea"/>
              <a:cs typeface="+mn-cs"/>
            </a:endParaRPr>
          </a:p>
        </p:txBody>
      </p:sp>
      <p:sp>
        <p:nvSpPr>
          <p:cNvPr id="69" name="Rectangle 68"/>
          <p:cNvSpPr/>
          <p:nvPr/>
        </p:nvSpPr>
        <p:spPr>
          <a:xfrm>
            <a:off x="751646" y="1718305"/>
            <a:ext cx="1705642" cy="717529"/>
          </a:xfrm>
          <a:prstGeom prst="rect">
            <a:avLst/>
          </a:prstGeom>
          <a:solidFill>
            <a:srgbClr val="5D87A1"/>
          </a:solidFill>
          <a:ln w="25400" cap="flat" cmpd="sng" algn="ctr">
            <a:noFill/>
            <a:prstDash val="solid"/>
          </a:ln>
          <a:effectLst/>
        </p:spPr>
        <p:txBody>
          <a:bodyPr lIns="0" tIns="0" rIns="0" bIns="0" rtlCol="0" anchor="ctr" anchorCtr="0"/>
          <a:lstStyle/>
          <a:p>
            <a:pPr marL="0" marR="0" lvl="0" indent="0" algn="ctr" defTabSz="914400" eaLnBrk="1" fontAlgn="auto" latinLnBrk="0" hangingPunct="1">
              <a:lnSpc>
                <a:spcPct val="100000"/>
              </a:lnSpc>
              <a:spcBef>
                <a:spcPts val="0"/>
              </a:spcBef>
              <a:spcAft>
                <a:spcPts val="600"/>
              </a:spcAft>
              <a:buClrTx/>
              <a:buSzTx/>
              <a:buFontTx/>
              <a:buNone/>
              <a:tabLst/>
              <a:defRPr/>
            </a:pPr>
            <a:r>
              <a:rPr kumimoji="0" lang="ru-RU" sz="1400" b="0" i="0" u="none" strike="noStrike" kern="0" cap="none" spc="0" normalizeH="0" baseline="0" noProof="0" dirty="0" smtClean="0">
                <a:ln>
                  <a:noFill/>
                </a:ln>
                <a:solidFill>
                  <a:srgbClr val="FFFFFF"/>
                </a:solidFill>
                <a:effectLst/>
                <a:uLnTx/>
                <a:uFillTx/>
                <a:latin typeface="Arial"/>
                <a:ea typeface="+mn-ea"/>
                <a:cs typeface="+mn-cs"/>
              </a:rPr>
              <a:t>Поддержка 24</a:t>
            </a:r>
            <a:r>
              <a:rPr kumimoji="0" lang="en-US" sz="1400" b="0" i="0" u="none" strike="noStrike" kern="0" cap="none" spc="0" normalizeH="0" baseline="0" noProof="0" dirty="0" smtClean="0">
                <a:ln>
                  <a:noFill/>
                </a:ln>
                <a:solidFill>
                  <a:srgbClr val="FFFFFF"/>
                </a:solidFill>
                <a:effectLst/>
                <a:uLnTx/>
                <a:uFillTx/>
                <a:latin typeface="Arial"/>
                <a:ea typeface="+mn-ea"/>
                <a:cs typeface="+mn-cs"/>
              </a:rPr>
              <a:t>/7</a:t>
            </a:r>
          </a:p>
        </p:txBody>
      </p:sp>
      <p:sp>
        <p:nvSpPr>
          <p:cNvPr id="70" name="Rectangle 69"/>
          <p:cNvSpPr/>
          <p:nvPr/>
        </p:nvSpPr>
        <p:spPr>
          <a:xfrm>
            <a:off x="751646" y="3426892"/>
            <a:ext cx="1705642" cy="717529"/>
          </a:xfrm>
          <a:prstGeom prst="rect">
            <a:avLst/>
          </a:prstGeom>
          <a:solidFill>
            <a:srgbClr val="5D87A1"/>
          </a:solidFill>
          <a:ln w="25400" cap="flat" cmpd="sng" algn="ctr">
            <a:noFill/>
            <a:prstDash val="solid"/>
          </a:ln>
          <a:effectLst/>
        </p:spPr>
        <p:txBody>
          <a:bodyPr lIns="0" tIns="0" rIns="0" bIns="0" rtlCol="0" anchor="ctr" anchorCtr="0"/>
          <a:lstStyle/>
          <a:p>
            <a:pPr marL="0" marR="0" lvl="0" indent="0" algn="ctr" defTabSz="914400" eaLnBrk="1" fontAlgn="auto" latinLnBrk="0" hangingPunct="1">
              <a:lnSpc>
                <a:spcPct val="100000"/>
              </a:lnSpc>
              <a:spcBef>
                <a:spcPts val="0"/>
              </a:spcBef>
              <a:spcAft>
                <a:spcPts val="600"/>
              </a:spcAft>
              <a:buClrTx/>
              <a:buSzTx/>
              <a:buFontTx/>
              <a:buNone/>
              <a:tabLst/>
              <a:defRPr/>
            </a:pPr>
            <a:r>
              <a:rPr kumimoji="0" lang="ru-RU" sz="1400" b="0" i="0" u="none" strike="noStrike" kern="0" cap="none" spc="0" normalizeH="0" baseline="0" noProof="0" dirty="0" smtClean="0">
                <a:ln>
                  <a:noFill/>
                </a:ln>
                <a:solidFill>
                  <a:srgbClr val="FFFFFF"/>
                </a:solidFill>
                <a:effectLst/>
                <a:uLnTx/>
                <a:uFillTx/>
                <a:latin typeface="Arial"/>
                <a:ea typeface="+mn-ea"/>
                <a:cs typeface="+mn-cs"/>
              </a:rPr>
              <a:t>Виртуализация</a:t>
            </a:r>
            <a:r>
              <a:rPr kumimoji="0" lang="ru-RU" sz="1400" b="0" i="0" u="none" strike="noStrike" kern="0" cap="none" spc="0" normalizeH="0" noProof="0" dirty="0" smtClean="0">
                <a:ln>
                  <a:noFill/>
                </a:ln>
                <a:solidFill>
                  <a:srgbClr val="FFFFFF"/>
                </a:solidFill>
                <a:effectLst/>
                <a:uLnTx/>
                <a:uFillTx/>
                <a:latin typeface="Arial"/>
                <a:ea typeface="+mn-ea"/>
                <a:cs typeface="+mn-cs"/>
              </a:rPr>
              <a:t> решения</a:t>
            </a:r>
            <a:endParaRPr kumimoji="0" lang="en-US" sz="1400" b="0" i="0" u="none" strike="noStrike" kern="0" cap="none" spc="0" normalizeH="0" baseline="0" noProof="0" dirty="0" smtClean="0">
              <a:ln>
                <a:noFill/>
              </a:ln>
              <a:solidFill>
                <a:srgbClr val="FFFFFF"/>
              </a:solidFill>
              <a:effectLst/>
              <a:uLnTx/>
              <a:uFillTx/>
              <a:latin typeface="Arial"/>
              <a:ea typeface="+mn-ea"/>
              <a:cs typeface="+mn-cs"/>
            </a:endParaRPr>
          </a:p>
        </p:txBody>
      </p:sp>
      <p:sp>
        <p:nvSpPr>
          <p:cNvPr id="71" name="Rectangle 70"/>
          <p:cNvSpPr/>
          <p:nvPr/>
        </p:nvSpPr>
        <p:spPr>
          <a:xfrm>
            <a:off x="757485" y="5135476"/>
            <a:ext cx="1705642" cy="717529"/>
          </a:xfrm>
          <a:prstGeom prst="rect">
            <a:avLst/>
          </a:prstGeom>
          <a:solidFill>
            <a:srgbClr val="5D87A1"/>
          </a:solidFill>
          <a:ln w="25400" cap="flat" cmpd="sng" algn="ctr">
            <a:noFill/>
            <a:prstDash val="solid"/>
          </a:ln>
          <a:effectLst/>
        </p:spPr>
        <p:txBody>
          <a:bodyPr lIns="0" tIns="0" rIns="0" bIns="0" rtlCol="0" anchor="ctr" anchorCtr="0"/>
          <a:lstStyle/>
          <a:p>
            <a:pPr marL="0" marR="0" lvl="0" indent="0" algn="ctr" defTabSz="914400" eaLnBrk="1" fontAlgn="auto" latinLnBrk="0" hangingPunct="1">
              <a:lnSpc>
                <a:spcPct val="100000"/>
              </a:lnSpc>
              <a:spcBef>
                <a:spcPts val="0"/>
              </a:spcBef>
              <a:spcAft>
                <a:spcPts val="600"/>
              </a:spcAft>
              <a:buClrTx/>
              <a:buSzTx/>
              <a:buFontTx/>
              <a:buNone/>
              <a:tabLst/>
              <a:defRPr/>
            </a:pPr>
            <a:r>
              <a:rPr kumimoji="0" lang="ru-RU" sz="1400" b="0" i="0" u="none" strike="noStrike" kern="0" cap="none" spc="0" normalizeH="0" baseline="0" noProof="0" dirty="0" smtClean="0">
                <a:ln>
                  <a:noFill/>
                </a:ln>
                <a:solidFill>
                  <a:srgbClr val="FFFFFF"/>
                </a:solidFill>
                <a:effectLst/>
                <a:uLnTx/>
                <a:uFillTx/>
                <a:latin typeface="Arial"/>
                <a:ea typeface="+mn-ea"/>
                <a:cs typeface="+mn-cs"/>
              </a:rPr>
              <a:t>Прокси-сервис</a:t>
            </a:r>
            <a:endParaRPr kumimoji="0" lang="en-US" sz="1400" b="0" i="0" u="none" strike="noStrike" kern="0" cap="none" spc="0" normalizeH="0" baseline="0" noProof="0" dirty="0" smtClean="0">
              <a:ln>
                <a:noFill/>
              </a:ln>
              <a:solidFill>
                <a:srgbClr val="FFFFFF"/>
              </a:solidFill>
              <a:effectLst/>
              <a:uLnTx/>
              <a:uFillTx/>
              <a:latin typeface="Arial"/>
              <a:ea typeface="+mn-ea"/>
              <a:cs typeface="+mn-cs"/>
            </a:endParaRPr>
          </a:p>
        </p:txBody>
      </p:sp>
      <p:sp>
        <p:nvSpPr>
          <p:cNvPr id="72" name="Rectangle 71"/>
          <p:cNvSpPr/>
          <p:nvPr/>
        </p:nvSpPr>
        <p:spPr>
          <a:xfrm>
            <a:off x="2731766" y="5135476"/>
            <a:ext cx="1705642" cy="717529"/>
          </a:xfrm>
          <a:prstGeom prst="rect">
            <a:avLst/>
          </a:prstGeom>
          <a:solidFill>
            <a:srgbClr val="5D87A1"/>
          </a:solidFill>
          <a:ln w="25400" cap="flat" cmpd="sng" algn="ctr">
            <a:noFill/>
            <a:prstDash val="solid"/>
          </a:ln>
          <a:effectLst/>
        </p:spPr>
        <p:txBody>
          <a:bodyPr lIns="0" tIns="0" rIns="0" bIns="0" rtlCol="0" anchor="ctr" anchorCtr="0"/>
          <a:lstStyle/>
          <a:p>
            <a:pPr marL="0" marR="0" lvl="0" indent="0" algn="ctr" defTabSz="914400" eaLnBrk="1" fontAlgn="auto" latinLnBrk="0" hangingPunct="1">
              <a:lnSpc>
                <a:spcPct val="100000"/>
              </a:lnSpc>
              <a:spcBef>
                <a:spcPts val="0"/>
              </a:spcBef>
              <a:spcAft>
                <a:spcPts val="600"/>
              </a:spcAft>
              <a:buClrTx/>
              <a:buSzTx/>
              <a:buFontTx/>
              <a:buNone/>
              <a:tabLst/>
              <a:defRPr/>
            </a:pPr>
            <a:r>
              <a:rPr lang="en-US" sz="1400" kern="0" dirty="0" smtClean="0">
                <a:solidFill>
                  <a:srgbClr val="FFFFFF"/>
                </a:solidFill>
                <a:latin typeface="Arial"/>
              </a:rPr>
              <a:t>10GB+</a:t>
            </a:r>
            <a:r>
              <a:rPr kumimoji="0" lang="en-US" sz="1400" b="0" i="0" u="none" strike="noStrike" kern="0" cap="none" spc="0" normalizeH="0" baseline="0" noProof="0" dirty="0" smtClean="0">
                <a:ln>
                  <a:noFill/>
                </a:ln>
                <a:solidFill>
                  <a:srgbClr val="FFFFFF"/>
                </a:solidFill>
                <a:effectLst/>
                <a:uLnTx/>
                <a:uFillTx/>
                <a:latin typeface="Arial"/>
                <a:ea typeface="+mn-ea"/>
                <a:cs typeface="+mn-cs"/>
              </a:rPr>
              <a:t/>
            </a:r>
            <a:br>
              <a:rPr kumimoji="0" lang="en-US" sz="1400" b="0" i="0" u="none" strike="noStrike" kern="0" cap="none" spc="0" normalizeH="0" baseline="0" noProof="0" dirty="0" smtClean="0">
                <a:ln>
                  <a:noFill/>
                </a:ln>
                <a:solidFill>
                  <a:srgbClr val="FFFFFF"/>
                </a:solidFill>
                <a:effectLst/>
                <a:uLnTx/>
                <a:uFillTx/>
                <a:latin typeface="Arial"/>
                <a:ea typeface="+mn-ea"/>
                <a:cs typeface="+mn-cs"/>
              </a:rPr>
            </a:br>
            <a:r>
              <a:rPr kumimoji="0" lang="ru-RU" sz="1400" b="0" i="0" u="none" strike="noStrike" kern="0" cap="none" spc="0" normalizeH="0" baseline="0" noProof="0" dirty="0" smtClean="0">
                <a:ln>
                  <a:noFill/>
                </a:ln>
                <a:solidFill>
                  <a:srgbClr val="FFFFFF"/>
                </a:solidFill>
                <a:effectLst/>
                <a:uLnTx/>
                <a:uFillTx/>
                <a:latin typeface="Arial"/>
                <a:ea typeface="+mn-ea"/>
                <a:cs typeface="+mn-cs"/>
              </a:rPr>
              <a:t>устройства</a:t>
            </a:r>
            <a:endParaRPr kumimoji="0" lang="en-US" sz="1400" b="0" i="0" u="none" strike="noStrike" kern="0" cap="none" spc="0" normalizeH="0" baseline="0" noProof="0" dirty="0" smtClean="0">
              <a:ln>
                <a:noFill/>
              </a:ln>
              <a:solidFill>
                <a:srgbClr val="FFFFFF"/>
              </a:solidFill>
              <a:effectLst/>
              <a:uLnTx/>
              <a:uFillTx/>
              <a:latin typeface="Arial"/>
              <a:ea typeface="+mn-ea"/>
              <a:cs typeface="+mn-cs"/>
            </a:endParaRPr>
          </a:p>
        </p:txBody>
      </p:sp>
      <p:sp>
        <p:nvSpPr>
          <p:cNvPr id="73" name="Rectangle 72"/>
          <p:cNvSpPr/>
          <p:nvPr/>
        </p:nvSpPr>
        <p:spPr>
          <a:xfrm>
            <a:off x="6692006" y="5135476"/>
            <a:ext cx="1705642" cy="717529"/>
          </a:xfrm>
          <a:prstGeom prst="rect">
            <a:avLst/>
          </a:prstGeom>
          <a:solidFill>
            <a:srgbClr val="5D87A1"/>
          </a:solidFill>
          <a:ln w="25400" cap="flat" cmpd="sng" algn="ctr">
            <a:noFill/>
            <a:prstDash val="solid"/>
          </a:ln>
          <a:effectLst/>
        </p:spPr>
        <p:txBody>
          <a:bodyPr lIns="0" tIns="0" rIns="0" bIns="0" rtlCol="0" anchor="ctr" anchorCtr="0"/>
          <a:lstStyle/>
          <a:p>
            <a:pPr marL="0" marR="0" lvl="0" indent="0" algn="ctr" defTabSz="914400" eaLnBrk="1" fontAlgn="auto" latinLnBrk="0" hangingPunct="1">
              <a:lnSpc>
                <a:spcPct val="100000"/>
              </a:lnSpc>
              <a:spcBef>
                <a:spcPts val="0"/>
              </a:spcBef>
              <a:spcAft>
                <a:spcPts val="600"/>
              </a:spcAft>
              <a:buClrTx/>
              <a:buSzTx/>
              <a:buFontTx/>
              <a:buNone/>
              <a:tabLst/>
              <a:defRPr/>
            </a:pPr>
            <a:r>
              <a:rPr kumimoji="0" lang="en-US" sz="1400" b="0" i="0" u="none" strike="noStrike" kern="0" cap="none" spc="0" normalizeH="0" baseline="0" noProof="0" dirty="0" smtClean="0">
                <a:ln>
                  <a:noFill/>
                </a:ln>
                <a:solidFill>
                  <a:srgbClr val="FFFFFF"/>
                </a:solidFill>
                <a:effectLst/>
                <a:uLnTx/>
                <a:uFillTx/>
                <a:latin typeface="Arial"/>
                <a:ea typeface="+mn-ea"/>
                <a:cs typeface="+mn-cs"/>
              </a:rPr>
              <a:t>Layer 2 </a:t>
            </a:r>
            <a:br>
              <a:rPr kumimoji="0" lang="en-US" sz="1400" b="0" i="0" u="none" strike="noStrike" kern="0" cap="none" spc="0" normalizeH="0" baseline="0" noProof="0" dirty="0" smtClean="0">
                <a:ln>
                  <a:noFill/>
                </a:ln>
                <a:solidFill>
                  <a:srgbClr val="FFFFFF"/>
                </a:solidFill>
                <a:effectLst/>
                <a:uLnTx/>
                <a:uFillTx/>
                <a:latin typeface="Arial"/>
                <a:ea typeface="+mn-ea"/>
                <a:cs typeface="+mn-cs"/>
              </a:rPr>
            </a:br>
            <a:r>
              <a:rPr lang="ru-RU" sz="1400" kern="0" dirty="0" smtClean="0">
                <a:solidFill>
                  <a:srgbClr val="FFFFFF"/>
                </a:solidFill>
                <a:latin typeface="Arial"/>
                <a:cs typeface="+mn-cs"/>
              </a:rPr>
              <a:t>прозрачная обработка трафика</a:t>
            </a:r>
            <a:endParaRPr kumimoji="0" lang="en-US" sz="1400" b="0" i="0" u="none" strike="noStrike" kern="0" cap="none" spc="0" normalizeH="0" baseline="0" noProof="0" dirty="0" smtClean="0">
              <a:ln>
                <a:noFill/>
              </a:ln>
              <a:solidFill>
                <a:srgbClr val="FFFFFF"/>
              </a:solidFill>
              <a:effectLst/>
              <a:uLnTx/>
              <a:uFillTx/>
              <a:latin typeface="Arial"/>
              <a:ea typeface="+mn-ea"/>
              <a:cs typeface="+mn-cs"/>
            </a:endParaRPr>
          </a:p>
        </p:txBody>
      </p:sp>
      <p:sp>
        <p:nvSpPr>
          <p:cNvPr id="74" name="Rectangle 73"/>
          <p:cNvSpPr/>
          <p:nvPr/>
        </p:nvSpPr>
        <p:spPr>
          <a:xfrm>
            <a:off x="4711886" y="5135476"/>
            <a:ext cx="1705642" cy="717529"/>
          </a:xfrm>
          <a:prstGeom prst="rect">
            <a:avLst/>
          </a:prstGeom>
          <a:solidFill>
            <a:srgbClr val="5D87A1"/>
          </a:solidFill>
          <a:ln w="25400" cap="flat" cmpd="sng" algn="ctr">
            <a:noFill/>
            <a:prstDash val="solid"/>
          </a:ln>
          <a:effectLst/>
        </p:spPr>
        <p:txBody>
          <a:bodyPr lIns="0" tIns="0" rIns="0" bIns="0" rtlCol="0" anchor="ctr" anchorCtr="0"/>
          <a:lstStyle/>
          <a:p>
            <a:pPr marL="0" marR="0" lvl="0" indent="0" algn="ctr" defTabSz="914400" eaLnBrk="1" fontAlgn="auto" latinLnBrk="0" hangingPunct="1">
              <a:lnSpc>
                <a:spcPct val="100000"/>
              </a:lnSpc>
              <a:spcBef>
                <a:spcPts val="0"/>
              </a:spcBef>
              <a:spcAft>
                <a:spcPts val="600"/>
              </a:spcAft>
              <a:buClrTx/>
              <a:buSzTx/>
              <a:buFontTx/>
              <a:buNone/>
              <a:tabLst/>
              <a:defRPr/>
            </a:pPr>
            <a:r>
              <a:rPr lang="ru-RU" sz="1400" kern="0" dirty="0" smtClean="0">
                <a:solidFill>
                  <a:srgbClr val="FFFFFF"/>
                </a:solidFill>
                <a:latin typeface="Arial"/>
                <a:cs typeface="+mn-cs"/>
              </a:rPr>
              <a:t>Не используют </a:t>
            </a:r>
            <a:r>
              <a:rPr lang="en-US" sz="1400" kern="0" dirty="0" smtClean="0">
                <a:solidFill>
                  <a:srgbClr val="FFFFFF"/>
                </a:solidFill>
                <a:latin typeface="Arial"/>
                <a:cs typeface="+mn-cs"/>
              </a:rPr>
              <a:t>IP</a:t>
            </a:r>
            <a:endParaRPr kumimoji="0" lang="en-US" sz="1400" b="0" i="0" u="none" strike="noStrike" kern="0" cap="none" spc="0" normalizeH="0" baseline="0" noProof="0" dirty="0" smtClean="0">
              <a:ln>
                <a:noFill/>
              </a:ln>
              <a:solidFill>
                <a:srgbClr val="FFFFFF"/>
              </a:solidFill>
              <a:effectLst/>
              <a:uLnTx/>
              <a:uFillTx/>
              <a:latin typeface="Arial"/>
              <a:ea typeface="+mn-ea"/>
              <a:cs typeface="+mn-cs"/>
            </a:endParaRPr>
          </a:p>
        </p:txBody>
      </p:sp>
      <p:sp>
        <p:nvSpPr>
          <p:cNvPr id="75" name="Rectangle 74"/>
          <p:cNvSpPr/>
          <p:nvPr/>
        </p:nvSpPr>
        <p:spPr>
          <a:xfrm>
            <a:off x="3721827" y="1718305"/>
            <a:ext cx="1705642" cy="717529"/>
          </a:xfrm>
          <a:prstGeom prst="rect">
            <a:avLst/>
          </a:prstGeom>
          <a:solidFill>
            <a:srgbClr val="5D87A1"/>
          </a:solidFill>
          <a:ln w="25400" cap="flat" cmpd="sng" algn="ctr">
            <a:noFill/>
            <a:prstDash val="solid"/>
          </a:ln>
          <a:effectLst/>
        </p:spPr>
        <p:txBody>
          <a:bodyPr lIns="0" tIns="0" rIns="0" bIns="0" rtlCol="0" anchor="ctr" anchorCtr="0"/>
          <a:lstStyle/>
          <a:p>
            <a:pPr marL="0" marR="0" lvl="0" indent="0" algn="ctr" defTabSz="914400" eaLnBrk="1" fontAlgn="auto" latinLnBrk="0" hangingPunct="1">
              <a:lnSpc>
                <a:spcPct val="100000"/>
              </a:lnSpc>
              <a:spcBef>
                <a:spcPts val="0"/>
              </a:spcBef>
              <a:spcAft>
                <a:spcPts val="600"/>
              </a:spcAft>
              <a:buClrTx/>
              <a:buSzTx/>
              <a:buFontTx/>
              <a:buNone/>
              <a:tabLst/>
              <a:defRPr/>
            </a:pPr>
            <a:r>
              <a:rPr kumimoji="0" lang="en-US" sz="1400" b="0" i="0" u="none" strike="noStrike" kern="0" cap="none" spc="0" normalizeH="0" baseline="0" noProof="0" dirty="0" smtClean="0">
                <a:ln>
                  <a:noFill/>
                </a:ln>
                <a:solidFill>
                  <a:srgbClr val="FFFFFF"/>
                </a:solidFill>
                <a:effectLst/>
                <a:uLnTx/>
                <a:uFillTx/>
                <a:latin typeface="Arial"/>
                <a:ea typeface="+mn-ea"/>
                <a:cs typeface="+mn-cs"/>
              </a:rPr>
              <a:t>80% </a:t>
            </a:r>
            <a:r>
              <a:rPr lang="ru-RU" sz="1400" kern="0" dirty="0" smtClean="0">
                <a:solidFill>
                  <a:srgbClr val="FFFFFF"/>
                </a:solidFill>
                <a:latin typeface="Arial"/>
                <a:cs typeface="+mn-cs"/>
              </a:rPr>
              <a:t>эффективность </a:t>
            </a:r>
            <a:r>
              <a:rPr kumimoji="0" lang="en-US" sz="1400" b="0" i="0" u="none" strike="noStrike" kern="0" cap="none" spc="0" normalizeH="0" baseline="0" noProof="0" dirty="0" smtClean="0">
                <a:ln>
                  <a:noFill/>
                </a:ln>
                <a:solidFill>
                  <a:srgbClr val="FFFFFF"/>
                </a:solidFill>
                <a:effectLst/>
                <a:uLnTx/>
                <a:uFillTx/>
                <a:latin typeface="Arial"/>
                <a:ea typeface="+mn-ea"/>
                <a:cs typeface="+mn-cs"/>
              </a:rPr>
              <a:t/>
            </a:r>
            <a:br>
              <a:rPr kumimoji="0" lang="en-US" sz="1400" b="0" i="0" u="none" strike="noStrike" kern="0" cap="none" spc="0" normalizeH="0" baseline="0" noProof="0" dirty="0" smtClean="0">
                <a:ln>
                  <a:noFill/>
                </a:ln>
                <a:solidFill>
                  <a:srgbClr val="FFFFFF"/>
                </a:solidFill>
                <a:effectLst/>
                <a:uLnTx/>
                <a:uFillTx/>
                <a:latin typeface="Arial"/>
                <a:ea typeface="+mn-ea"/>
                <a:cs typeface="+mn-cs"/>
              </a:rPr>
            </a:br>
            <a:r>
              <a:rPr lang="ru-RU" sz="1400" kern="0" dirty="0" smtClean="0">
                <a:solidFill>
                  <a:srgbClr val="FFFFFF"/>
                </a:solidFill>
                <a:latin typeface="Arial"/>
                <a:cs typeface="+mn-cs"/>
              </a:rPr>
              <a:t>сразу после инсталяции</a:t>
            </a:r>
            <a:endParaRPr kumimoji="0" lang="en-US" sz="1400" b="0" i="0" u="none" strike="noStrike" kern="0" cap="none" spc="0" normalizeH="0" baseline="0" noProof="0" dirty="0" smtClean="0">
              <a:ln>
                <a:noFill/>
              </a:ln>
              <a:solidFill>
                <a:srgbClr val="FFFFFF"/>
              </a:solidFill>
              <a:effectLst/>
              <a:uLnTx/>
              <a:uFillTx/>
              <a:latin typeface="Arial"/>
              <a:ea typeface="+mn-ea"/>
              <a:cs typeface="+mn-cs"/>
            </a:endParaRPr>
          </a:p>
        </p:txBody>
      </p:sp>
      <p:sp>
        <p:nvSpPr>
          <p:cNvPr id="76" name="Rectangle 75"/>
          <p:cNvSpPr/>
          <p:nvPr/>
        </p:nvSpPr>
        <p:spPr>
          <a:xfrm>
            <a:off x="3292476" y="2875195"/>
            <a:ext cx="2562226" cy="1809673"/>
          </a:xfrm>
          <a:prstGeom prst="rect">
            <a:avLst/>
          </a:prstGeom>
          <a:noFill/>
          <a:ln w="19050" cap="flat" cmpd="sng" algn="ctr">
            <a:solidFill>
              <a:srgbClr val="5D87A1"/>
            </a:solidFill>
            <a:prstDash val="solid"/>
          </a:ln>
          <a:effectLst/>
        </p:spPr>
        <p:txBody>
          <a:bodyPr lIns="0" tIns="0" rIns="0" bIns="0" rtlCol="0" anchor="ctr" anchorCtr="0"/>
          <a:lstStyle/>
          <a:p>
            <a:pPr marL="0" marR="0" lvl="0" indent="0" algn="ctr" defTabSz="914400" eaLnBrk="1" fontAlgn="auto" latinLnBrk="0" hangingPunct="1">
              <a:lnSpc>
                <a:spcPct val="100000"/>
              </a:lnSpc>
              <a:spcBef>
                <a:spcPts val="0"/>
              </a:spcBef>
              <a:spcAft>
                <a:spcPts val="60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Arial"/>
              <a:ea typeface="+mn-ea"/>
              <a:cs typeface="+mn-cs"/>
            </a:endParaRPr>
          </a:p>
        </p:txBody>
      </p:sp>
      <p:sp>
        <p:nvSpPr>
          <p:cNvPr id="77" name="Text Box 3"/>
          <p:cNvSpPr txBox="1">
            <a:spLocks noChangeArrowheads="1"/>
          </p:cNvSpPr>
          <p:nvPr/>
        </p:nvSpPr>
        <p:spPr bwMode="invGray">
          <a:xfrm>
            <a:off x="466726" y="1117600"/>
            <a:ext cx="8232775" cy="274638"/>
          </a:xfrm>
          <a:prstGeom prst="rect">
            <a:avLst/>
          </a:prstGeom>
          <a:noFill/>
          <a:ln w="28575" algn="ctr">
            <a:noFill/>
            <a:miter lim="800000"/>
            <a:headEnd/>
            <a:tailEnd/>
          </a:ln>
        </p:spPr>
        <p:txBody>
          <a:bodyPr lIns="0" tIns="0" rIns="0" bIns="0"/>
          <a:lstStyle/>
          <a:p>
            <a:pPr marL="0" marR="0" lvl="0" indent="0" defTabSz="574675" eaLnBrk="1" fontAlgn="auto" latinLnBrk="0" hangingPunct="1">
              <a:lnSpc>
                <a:spcPct val="100000"/>
              </a:lnSpc>
              <a:spcBef>
                <a:spcPts val="0"/>
              </a:spcBef>
              <a:spcAft>
                <a:spcPts val="0"/>
              </a:spcAft>
              <a:buClrTx/>
              <a:buSzTx/>
              <a:buFontTx/>
              <a:buNone/>
              <a:tabLst/>
              <a:defRPr/>
            </a:pPr>
            <a:endParaRPr kumimoji="0" lang="en-US" sz="2000" b="1" i="0" u="none" strike="noStrike" kern="0" cap="none" spc="0" normalizeH="0" baseline="0" noProof="0" dirty="0" smtClean="0">
              <a:ln>
                <a:noFill/>
              </a:ln>
              <a:solidFill>
                <a:srgbClr val="5D87A1"/>
              </a:solidFill>
              <a:effectLst/>
              <a:uLnTx/>
              <a:uFillTx/>
            </a:endParaRPr>
          </a:p>
        </p:txBody>
      </p:sp>
    </p:spTree>
    <p:extLst>
      <p:ext uri="{BB962C8B-B14F-4D97-AF65-F5344CB8AC3E}">
        <p14:creationId xmlns:p14="http://schemas.microsoft.com/office/powerpoint/2010/main" xmlns="" val="30758515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wipe(up)">
                                      <p:cBhvr>
                                        <p:cTn id="7" dur="500"/>
                                        <p:tgtEl>
                                          <p:spTgt spid="5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6"/>
                                        </p:tgtEl>
                                        <p:attrNameLst>
                                          <p:attrName>style.visibility</p:attrName>
                                        </p:attrNameLst>
                                      </p:cBhvr>
                                      <p:to>
                                        <p:strVal val="visible"/>
                                      </p:to>
                                    </p:set>
                                    <p:animEffect transition="in" filter="fade">
                                      <p:cBhvr>
                                        <p:cTn id="10" dur="500"/>
                                        <p:tgtEl>
                                          <p:spTgt spid="66"/>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76"/>
                                        </p:tgtEl>
                                        <p:attrNameLst>
                                          <p:attrName>style.visibility</p:attrName>
                                        </p:attrNameLst>
                                      </p:cBhvr>
                                      <p:to>
                                        <p:strVal val="visible"/>
                                      </p:to>
                                    </p:set>
                                    <p:animEffect transition="in" filter="wheel(1)">
                                      <p:cBhvr>
                                        <p:cTn id="13" dur="750"/>
                                        <p:tgtEl>
                                          <p:spTgt spid="76"/>
                                        </p:tgtEl>
                                      </p:cBhvr>
                                    </p:animEffect>
                                  </p:childTnLst>
                                </p:cTn>
                              </p:par>
                            </p:childTnLst>
                          </p:cTn>
                        </p:par>
                        <p:par>
                          <p:cTn id="14" fill="hold">
                            <p:stCondLst>
                              <p:cond delay="750"/>
                            </p:stCondLst>
                            <p:childTnLst>
                              <p:par>
                                <p:cTn id="15" presetID="22" presetClass="entr" presetSubtype="4" fill="hold" nodeType="afterEffect">
                                  <p:stCondLst>
                                    <p:cond delay="0"/>
                                  </p:stCondLst>
                                  <p:childTnLst>
                                    <p:set>
                                      <p:cBhvr>
                                        <p:cTn id="16" dur="1" fill="hold">
                                          <p:stCondLst>
                                            <p:cond delay="0"/>
                                          </p:stCondLst>
                                        </p:cTn>
                                        <p:tgtEl>
                                          <p:spTgt spid="61"/>
                                        </p:tgtEl>
                                        <p:attrNameLst>
                                          <p:attrName>style.visibility</p:attrName>
                                        </p:attrNameLst>
                                      </p:cBhvr>
                                      <p:to>
                                        <p:strVal val="visible"/>
                                      </p:to>
                                    </p:set>
                                    <p:animEffect transition="in" filter="wipe(down)">
                                      <p:cBhvr>
                                        <p:cTn id="17" dur="500"/>
                                        <p:tgtEl>
                                          <p:spTgt spid="61"/>
                                        </p:tgtEl>
                                      </p:cBhvr>
                                    </p:animEffect>
                                  </p:childTnLst>
                                </p:cTn>
                              </p:par>
                              <p:par>
                                <p:cTn id="18" presetID="22" presetClass="entr" presetSubtype="8" fill="hold" nodeType="withEffect">
                                  <p:stCondLst>
                                    <p:cond delay="0"/>
                                  </p:stCondLst>
                                  <p:childTnLst>
                                    <p:set>
                                      <p:cBhvr>
                                        <p:cTn id="19" dur="1" fill="hold">
                                          <p:stCondLst>
                                            <p:cond delay="0"/>
                                          </p:stCondLst>
                                        </p:cTn>
                                        <p:tgtEl>
                                          <p:spTgt spid="62"/>
                                        </p:tgtEl>
                                        <p:attrNameLst>
                                          <p:attrName>style.visibility</p:attrName>
                                        </p:attrNameLst>
                                      </p:cBhvr>
                                      <p:to>
                                        <p:strVal val="visible"/>
                                      </p:to>
                                    </p:set>
                                    <p:animEffect transition="in" filter="wipe(left)">
                                      <p:cBhvr>
                                        <p:cTn id="20" dur="500"/>
                                        <p:tgtEl>
                                          <p:spTgt spid="62"/>
                                        </p:tgtEl>
                                      </p:cBhvr>
                                    </p:animEffect>
                                  </p:childTnLst>
                                </p:cTn>
                              </p:par>
                              <p:par>
                                <p:cTn id="21" presetID="22" presetClass="entr" presetSubtype="8" fill="hold" nodeType="withEffect">
                                  <p:stCondLst>
                                    <p:cond delay="0"/>
                                  </p:stCondLst>
                                  <p:childTnLst>
                                    <p:set>
                                      <p:cBhvr>
                                        <p:cTn id="22" dur="1" fill="hold">
                                          <p:stCondLst>
                                            <p:cond delay="0"/>
                                          </p:stCondLst>
                                        </p:cTn>
                                        <p:tgtEl>
                                          <p:spTgt spid="58"/>
                                        </p:tgtEl>
                                        <p:attrNameLst>
                                          <p:attrName>style.visibility</p:attrName>
                                        </p:attrNameLst>
                                      </p:cBhvr>
                                      <p:to>
                                        <p:strVal val="visible"/>
                                      </p:to>
                                    </p:set>
                                    <p:animEffect transition="in" filter="wipe(left)">
                                      <p:cBhvr>
                                        <p:cTn id="23" dur="500"/>
                                        <p:tgtEl>
                                          <p:spTgt spid="58"/>
                                        </p:tgtEl>
                                      </p:cBhvr>
                                    </p:animEffect>
                                  </p:childTnLst>
                                </p:cTn>
                              </p:par>
                              <p:par>
                                <p:cTn id="24" presetID="22" presetClass="entr" presetSubtype="8" fill="hold" nodeType="withEffect">
                                  <p:stCondLst>
                                    <p:cond delay="0"/>
                                  </p:stCondLst>
                                  <p:childTnLst>
                                    <p:set>
                                      <p:cBhvr>
                                        <p:cTn id="25" dur="1" fill="hold">
                                          <p:stCondLst>
                                            <p:cond delay="0"/>
                                          </p:stCondLst>
                                        </p:cTn>
                                        <p:tgtEl>
                                          <p:spTgt spid="64"/>
                                        </p:tgtEl>
                                        <p:attrNameLst>
                                          <p:attrName>style.visibility</p:attrName>
                                        </p:attrNameLst>
                                      </p:cBhvr>
                                      <p:to>
                                        <p:strVal val="visible"/>
                                      </p:to>
                                    </p:set>
                                    <p:animEffect transition="in" filter="wipe(left)">
                                      <p:cBhvr>
                                        <p:cTn id="26" dur="500"/>
                                        <p:tgtEl>
                                          <p:spTgt spid="64"/>
                                        </p:tgtEl>
                                      </p:cBhvr>
                                    </p:animEffect>
                                  </p:childTnLst>
                                </p:cTn>
                              </p:par>
                              <p:par>
                                <p:cTn id="27" presetID="22" presetClass="entr" presetSubtype="1" fill="hold" nodeType="withEffect">
                                  <p:stCondLst>
                                    <p:cond delay="0"/>
                                  </p:stCondLst>
                                  <p:childTnLst>
                                    <p:set>
                                      <p:cBhvr>
                                        <p:cTn id="28" dur="1" fill="hold">
                                          <p:stCondLst>
                                            <p:cond delay="0"/>
                                          </p:stCondLst>
                                        </p:cTn>
                                        <p:tgtEl>
                                          <p:spTgt spid="59"/>
                                        </p:tgtEl>
                                        <p:attrNameLst>
                                          <p:attrName>style.visibility</p:attrName>
                                        </p:attrNameLst>
                                      </p:cBhvr>
                                      <p:to>
                                        <p:strVal val="visible"/>
                                      </p:to>
                                    </p:set>
                                    <p:animEffect transition="in" filter="wipe(up)">
                                      <p:cBhvr>
                                        <p:cTn id="29" dur="500"/>
                                        <p:tgtEl>
                                          <p:spTgt spid="59"/>
                                        </p:tgtEl>
                                      </p:cBhvr>
                                    </p:animEffect>
                                  </p:childTnLst>
                                </p:cTn>
                              </p:par>
                              <p:par>
                                <p:cTn id="30" presetID="22" presetClass="entr" presetSubtype="1" fill="hold" nodeType="withEffect">
                                  <p:stCondLst>
                                    <p:cond delay="0"/>
                                  </p:stCondLst>
                                  <p:childTnLst>
                                    <p:set>
                                      <p:cBhvr>
                                        <p:cTn id="31" dur="1" fill="hold">
                                          <p:stCondLst>
                                            <p:cond delay="0"/>
                                          </p:stCondLst>
                                        </p:cTn>
                                        <p:tgtEl>
                                          <p:spTgt spid="60"/>
                                        </p:tgtEl>
                                        <p:attrNameLst>
                                          <p:attrName>style.visibility</p:attrName>
                                        </p:attrNameLst>
                                      </p:cBhvr>
                                      <p:to>
                                        <p:strVal val="visible"/>
                                      </p:to>
                                    </p:set>
                                    <p:animEffect transition="in" filter="wipe(up)">
                                      <p:cBhvr>
                                        <p:cTn id="32" dur="500"/>
                                        <p:tgtEl>
                                          <p:spTgt spid="60"/>
                                        </p:tgtEl>
                                      </p:cBhvr>
                                    </p:animEffect>
                                  </p:childTnLst>
                                </p:cTn>
                              </p:par>
                              <p:par>
                                <p:cTn id="33" presetID="22" presetClass="entr" presetSubtype="2" fill="hold" nodeType="withEffect">
                                  <p:stCondLst>
                                    <p:cond delay="0"/>
                                  </p:stCondLst>
                                  <p:childTnLst>
                                    <p:set>
                                      <p:cBhvr>
                                        <p:cTn id="34" dur="1" fill="hold">
                                          <p:stCondLst>
                                            <p:cond delay="0"/>
                                          </p:stCondLst>
                                        </p:cTn>
                                        <p:tgtEl>
                                          <p:spTgt spid="65"/>
                                        </p:tgtEl>
                                        <p:attrNameLst>
                                          <p:attrName>style.visibility</p:attrName>
                                        </p:attrNameLst>
                                      </p:cBhvr>
                                      <p:to>
                                        <p:strVal val="visible"/>
                                      </p:to>
                                    </p:set>
                                    <p:animEffect transition="in" filter="wipe(right)">
                                      <p:cBhvr>
                                        <p:cTn id="35" dur="500"/>
                                        <p:tgtEl>
                                          <p:spTgt spid="65"/>
                                        </p:tgtEl>
                                      </p:cBhvr>
                                    </p:animEffect>
                                  </p:childTnLst>
                                </p:cTn>
                              </p:par>
                              <p:par>
                                <p:cTn id="36" presetID="22" presetClass="entr" presetSubtype="2" fill="hold" nodeType="withEffect">
                                  <p:stCondLst>
                                    <p:cond delay="0"/>
                                  </p:stCondLst>
                                  <p:childTnLst>
                                    <p:set>
                                      <p:cBhvr>
                                        <p:cTn id="37" dur="1" fill="hold">
                                          <p:stCondLst>
                                            <p:cond delay="0"/>
                                          </p:stCondLst>
                                        </p:cTn>
                                        <p:tgtEl>
                                          <p:spTgt spid="57"/>
                                        </p:tgtEl>
                                        <p:attrNameLst>
                                          <p:attrName>style.visibility</p:attrName>
                                        </p:attrNameLst>
                                      </p:cBhvr>
                                      <p:to>
                                        <p:strVal val="visible"/>
                                      </p:to>
                                    </p:set>
                                    <p:animEffect transition="in" filter="wipe(right)">
                                      <p:cBhvr>
                                        <p:cTn id="38" dur="500"/>
                                        <p:tgtEl>
                                          <p:spTgt spid="57"/>
                                        </p:tgtEl>
                                      </p:cBhvr>
                                    </p:animEffect>
                                  </p:childTnLst>
                                </p:cTn>
                              </p:par>
                              <p:par>
                                <p:cTn id="39" presetID="22" presetClass="entr" presetSubtype="2" fill="hold" nodeType="withEffect">
                                  <p:stCondLst>
                                    <p:cond delay="0"/>
                                  </p:stCondLst>
                                  <p:childTnLst>
                                    <p:set>
                                      <p:cBhvr>
                                        <p:cTn id="40" dur="1" fill="hold">
                                          <p:stCondLst>
                                            <p:cond delay="0"/>
                                          </p:stCondLst>
                                        </p:cTn>
                                        <p:tgtEl>
                                          <p:spTgt spid="63"/>
                                        </p:tgtEl>
                                        <p:attrNameLst>
                                          <p:attrName>style.visibility</p:attrName>
                                        </p:attrNameLst>
                                      </p:cBhvr>
                                      <p:to>
                                        <p:strVal val="visible"/>
                                      </p:to>
                                    </p:set>
                                    <p:animEffect transition="in" filter="wipe(right)">
                                      <p:cBhvr>
                                        <p:cTn id="41" dur="500"/>
                                        <p:tgtEl>
                                          <p:spTgt spid="63"/>
                                        </p:tgtEl>
                                      </p:cBhvr>
                                    </p:animEffect>
                                  </p:childTnLst>
                                </p:cTn>
                              </p:par>
                              <p:par>
                                <p:cTn id="42" presetID="10" presetClass="entr" presetSubtype="0" fill="hold" grpId="0" nodeType="withEffect">
                                  <p:stCondLst>
                                    <p:cond delay="500"/>
                                  </p:stCondLst>
                                  <p:childTnLst>
                                    <p:set>
                                      <p:cBhvr>
                                        <p:cTn id="43" dur="1" fill="hold">
                                          <p:stCondLst>
                                            <p:cond delay="0"/>
                                          </p:stCondLst>
                                        </p:cTn>
                                        <p:tgtEl>
                                          <p:spTgt spid="68"/>
                                        </p:tgtEl>
                                        <p:attrNameLst>
                                          <p:attrName>style.visibility</p:attrName>
                                        </p:attrNameLst>
                                      </p:cBhvr>
                                      <p:to>
                                        <p:strVal val="visible"/>
                                      </p:to>
                                    </p:set>
                                    <p:animEffect transition="in" filter="fade">
                                      <p:cBhvr>
                                        <p:cTn id="44" dur="500"/>
                                        <p:tgtEl>
                                          <p:spTgt spid="68"/>
                                        </p:tgtEl>
                                      </p:cBhvr>
                                    </p:animEffect>
                                  </p:childTnLst>
                                </p:cTn>
                              </p:par>
                              <p:par>
                                <p:cTn id="45" presetID="10" presetClass="entr" presetSubtype="0" fill="hold" grpId="0" nodeType="withEffect">
                                  <p:stCondLst>
                                    <p:cond delay="500"/>
                                  </p:stCondLst>
                                  <p:childTnLst>
                                    <p:set>
                                      <p:cBhvr>
                                        <p:cTn id="46" dur="1" fill="hold">
                                          <p:stCondLst>
                                            <p:cond delay="0"/>
                                          </p:stCondLst>
                                        </p:cTn>
                                        <p:tgtEl>
                                          <p:spTgt spid="67"/>
                                        </p:tgtEl>
                                        <p:attrNameLst>
                                          <p:attrName>style.visibility</p:attrName>
                                        </p:attrNameLst>
                                      </p:cBhvr>
                                      <p:to>
                                        <p:strVal val="visible"/>
                                      </p:to>
                                    </p:set>
                                    <p:animEffect transition="in" filter="fade">
                                      <p:cBhvr>
                                        <p:cTn id="47" dur="500"/>
                                        <p:tgtEl>
                                          <p:spTgt spid="67"/>
                                        </p:tgtEl>
                                      </p:cBhvr>
                                    </p:animEffect>
                                  </p:childTnLst>
                                </p:cTn>
                              </p:par>
                              <p:par>
                                <p:cTn id="48" presetID="10" presetClass="entr" presetSubtype="0" fill="hold" grpId="0" nodeType="withEffect">
                                  <p:stCondLst>
                                    <p:cond delay="500"/>
                                  </p:stCondLst>
                                  <p:childTnLst>
                                    <p:set>
                                      <p:cBhvr>
                                        <p:cTn id="49" dur="1" fill="hold">
                                          <p:stCondLst>
                                            <p:cond delay="0"/>
                                          </p:stCondLst>
                                        </p:cTn>
                                        <p:tgtEl>
                                          <p:spTgt spid="73"/>
                                        </p:tgtEl>
                                        <p:attrNameLst>
                                          <p:attrName>style.visibility</p:attrName>
                                        </p:attrNameLst>
                                      </p:cBhvr>
                                      <p:to>
                                        <p:strVal val="visible"/>
                                      </p:to>
                                    </p:set>
                                    <p:animEffect transition="in" filter="fade">
                                      <p:cBhvr>
                                        <p:cTn id="50" dur="500"/>
                                        <p:tgtEl>
                                          <p:spTgt spid="73"/>
                                        </p:tgtEl>
                                      </p:cBhvr>
                                    </p:animEffect>
                                  </p:childTnLst>
                                </p:cTn>
                              </p:par>
                              <p:par>
                                <p:cTn id="51" presetID="10" presetClass="entr" presetSubtype="0" fill="hold" grpId="0" nodeType="withEffect">
                                  <p:stCondLst>
                                    <p:cond delay="500"/>
                                  </p:stCondLst>
                                  <p:childTnLst>
                                    <p:set>
                                      <p:cBhvr>
                                        <p:cTn id="52" dur="1" fill="hold">
                                          <p:stCondLst>
                                            <p:cond delay="0"/>
                                          </p:stCondLst>
                                        </p:cTn>
                                        <p:tgtEl>
                                          <p:spTgt spid="74"/>
                                        </p:tgtEl>
                                        <p:attrNameLst>
                                          <p:attrName>style.visibility</p:attrName>
                                        </p:attrNameLst>
                                      </p:cBhvr>
                                      <p:to>
                                        <p:strVal val="visible"/>
                                      </p:to>
                                    </p:set>
                                    <p:animEffect transition="in" filter="fade">
                                      <p:cBhvr>
                                        <p:cTn id="53" dur="500"/>
                                        <p:tgtEl>
                                          <p:spTgt spid="74"/>
                                        </p:tgtEl>
                                      </p:cBhvr>
                                    </p:animEffect>
                                  </p:childTnLst>
                                </p:cTn>
                              </p:par>
                              <p:par>
                                <p:cTn id="54" presetID="10" presetClass="entr" presetSubtype="0" fill="hold" grpId="0" nodeType="withEffect">
                                  <p:stCondLst>
                                    <p:cond delay="500"/>
                                  </p:stCondLst>
                                  <p:childTnLst>
                                    <p:set>
                                      <p:cBhvr>
                                        <p:cTn id="55" dur="1" fill="hold">
                                          <p:stCondLst>
                                            <p:cond delay="0"/>
                                          </p:stCondLst>
                                        </p:cTn>
                                        <p:tgtEl>
                                          <p:spTgt spid="72"/>
                                        </p:tgtEl>
                                        <p:attrNameLst>
                                          <p:attrName>style.visibility</p:attrName>
                                        </p:attrNameLst>
                                      </p:cBhvr>
                                      <p:to>
                                        <p:strVal val="visible"/>
                                      </p:to>
                                    </p:set>
                                    <p:animEffect transition="in" filter="fade">
                                      <p:cBhvr>
                                        <p:cTn id="56" dur="500"/>
                                        <p:tgtEl>
                                          <p:spTgt spid="72"/>
                                        </p:tgtEl>
                                      </p:cBhvr>
                                    </p:animEffect>
                                  </p:childTnLst>
                                </p:cTn>
                              </p:par>
                              <p:par>
                                <p:cTn id="57" presetID="10" presetClass="entr" presetSubtype="0" fill="hold" grpId="0" nodeType="withEffect">
                                  <p:stCondLst>
                                    <p:cond delay="500"/>
                                  </p:stCondLst>
                                  <p:childTnLst>
                                    <p:set>
                                      <p:cBhvr>
                                        <p:cTn id="58" dur="1" fill="hold">
                                          <p:stCondLst>
                                            <p:cond delay="0"/>
                                          </p:stCondLst>
                                        </p:cTn>
                                        <p:tgtEl>
                                          <p:spTgt spid="71"/>
                                        </p:tgtEl>
                                        <p:attrNameLst>
                                          <p:attrName>style.visibility</p:attrName>
                                        </p:attrNameLst>
                                      </p:cBhvr>
                                      <p:to>
                                        <p:strVal val="visible"/>
                                      </p:to>
                                    </p:set>
                                    <p:animEffect transition="in" filter="fade">
                                      <p:cBhvr>
                                        <p:cTn id="59" dur="500"/>
                                        <p:tgtEl>
                                          <p:spTgt spid="71"/>
                                        </p:tgtEl>
                                      </p:cBhvr>
                                    </p:animEffect>
                                  </p:childTnLst>
                                </p:cTn>
                              </p:par>
                              <p:par>
                                <p:cTn id="60" presetID="10" presetClass="entr" presetSubtype="0" fill="hold" grpId="0" nodeType="withEffect">
                                  <p:stCondLst>
                                    <p:cond delay="500"/>
                                  </p:stCondLst>
                                  <p:childTnLst>
                                    <p:set>
                                      <p:cBhvr>
                                        <p:cTn id="61" dur="1" fill="hold">
                                          <p:stCondLst>
                                            <p:cond delay="0"/>
                                          </p:stCondLst>
                                        </p:cTn>
                                        <p:tgtEl>
                                          <p:spTgt spid="70"/>
                                        </p:tgtEl>
                                        <p:attrNameLst>
                                          <p:attrName>style.visibility</p:attrName>
                                        </p:attrNameLst>
                                      </p:cBhvr>
                                      <p:to>
                                        <p:strVal val="visible"/>
                                      </p:to>
                                    </p:set>
                                    <p:animEffect transition="in" filter="fade">
                                      <p:cBhvr>
                                        <p:cTn id="62" dur="500"/>
                                        <p:tgtEl>
                                          <p:spTgt spid="70"/>
                                        </p:tgtEl>
                                      </p:cBhvr>
                                    </p:animEffect>
                                  </p:childTnLst>
                                </p:cTn>
                              </p:par>
                              <p:par>
                                <p:cTn id="63" presetID="10" presetClass="entr" presetSubtype="0" fill="hold" grpId="0" nodeType="withEffect">
                                  <p:stCondLst>
                                    <p:cond delay="500"/>
                                  </p:stCondLst>
                                  <p:childTnLst>
                                    <p:set>
                                      <p:cBhvr>
                                        <p:cTn id="64" dur="1" fill="hold">
                                          <p:stCondLst>
                                            <p:cond delay="0"/>
                                          </p:stCondLst>
                                        </p:cTn>
                                        <p:tgtEl>
                                          <p:spTgt spid="69"/>
                                        </p:tgtEl>
                                        <p:attrNameLst>
                                          <p:attrName>style.visibility</p:attrName>
                                        </p:attrNameLst>
                                      </p:cBhvr>
                                      <p:to>
                                        <p:strVal val="visible"/>
                                      </p:to>
                                    </p:set>
                                    <p:animEffect transition="in" filter="fade">
                                      <p:cBhvr>
                                        <p:cTn id="65" dur="500"/>
                                        <p:tgtEl>
                                          <p:spTgt spid="69"/>
                                        </p:tgtEl>
                                      </p:cBhvr>
                                    </p:animEffect>
                                  </p:childTnLst>
                                </p:cTn>
                              </p:par>
                              <p:par>
                                <p:cTn id="66" presetID="10" presetClass="entr" presetSubtype="0" fill="hold" grpId="0" nodeType="withEffect">
                                  <p:stCondLst>
                                    <p:cond delay="500"/>
                                  </p:stCondLst>
                                  <p:childTnLst>
                                    <p:set>
                                      <p:cBhvr>
                                        <p:cTn id="67" dur="1" fill="hold">
                                          <p:stCondLst>
                                            <p:cond delay="0"/>
                                          </p:stCondLst>
                                        </p:cTn>
                                        <p:tgtEl>
                                          <p:spTgt spid="75"/>
                                        </p:tgtEl>
                                        <p:attrNameLst>
                                          <p:attrName>style.visibility</p:attrName>
                                        </p:attrNameLst>
                                      </p:cBhvr>
                                      <p:to>
                                        <p:strVal val="visible"/>
                                      </p:to>
                                    </p:set>
                                    <p:animEffect transition="in" filter="fade">
                                      <p:cBhvr>
                                        <p:cTn id="68"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819400"/>
            <a:ext cx="8229600" cy="877824"/>
          </a:xfrm>
        </p:spPr>
        <p:txBody>
          <a:bodyPr/>
          <a:lstStyle/>
          <a:p>
            <a:r>
              <a:rPr lang="en-US" dirty="0" err="1" smtClean="0"/>
              <a:t>JunosV</a:t>
            </a:r>
            <a:r>
              <a:rPr lang="en-US" dirty="0" smtClean="0"/>
              <a:t> </a:t>
            </a:r>
            <a:r>
              <a:rPr lang="en-US" dirty="0" err="1" smtClean="0"/>
              <a:t>FireFly</a:t>
            </a:r>
            <a:r>
              <a:rPr lang="en-US" dirty="0" smtClean="0"/>
              <a:t/>
            </a:r>
            <a:br>
              <a:rPr lang="en-US" dirty="0" smtClean="0"/>
            </a:br>
            <a:r>
              <a:rPr lang="en-US" dirty="0" smtClean="0"/>
              <a:t/>
            </a:r>
            <a:br>
              <a:rPr lang="en-US" dirty="0" smtClean="0"/>
            </a:br>
            <a:r>
              <a:rPr lang="ru-RU" sz="2500" b="0" dirty="0" smtClean="0"/>
              <a:t>Виртуальный межсетевой экран</a:t>
            </a:r>
            <a:r>
              <a:rPr lang="en-US" sz="2500" b="0" dirty="0" smtClean="0"/>
              <a:t> </a:t>
            </a:r>
            <a:endParaRPr lang="en-US" sz="2500" b="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5" descr="junos.PNG"/>
          <p:cNvPicPr>
            <a:picLocks noChangeAspect="1"/>
          </p:cNvPicPr>
          <p:nvPr/>
        </p:nvPicPr>
        <p:blipFill>
          <a:blip r:embed="rId3" cstate="print"/>
          <a:srcRect l="38501" r="26144" b="46796"/>
          <a:stretch>
            <a:fillRect/>
          </a:stretch>
        </p:blipFill>
        <p:spPr>
          <a:xfrm>
            <a:off x="705703" y="997041"/>
            <a:ext cx="2811439" cy="2662831"/>
          </a:xfrm>
          <a:prstGeom prst="rect">
            <a:avLst/>
          </a:prstGeom>
        </p:spPr>
      </p:pic>
      <p:sp>
        <p:nvSpPr>
          <p:cNvPr id="18" name="Rectangle 17"/>
          <p:cNvSpPr/>
          <p:nvPr/>
        </p:nvSpPr>
        <p:spPr>
          <a:xfrm>
            <a:off x="5704764" y="1473955"/>
            <a:ext cx="3070746" cy="1678675"/>
          </a:xfrm>
          <a:prstGeom prst="rect">
            <a:avLst/>
          </a:prstGeom>
          <a:solidFill>
            <a:srgbClr val="F6A01A">
              <a:alpha val="1000"/>
            </a:srgbClr>
          </a:solidFill>
          <a:ln>
            <a:noFill/>
          </a:ln>
          <a:effectLst>
            <a:glow rad="228600">
              <a:srgbClr val="FFC000">
                <a:alpha val="8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ru-RU" b="1" dirty="0" smtClean="0">
                <a:effectLst>
                  <a:outerShdw blurRad="38100" dist="38100" dir="2700000" algn="tl">
                    <a:srgbClr val="000000">
                      <a:alpha val="43137"/>
                    </a:srgbClr>
                  </a:outerShdw>
                </a:effectLst>
              </a:rPr>
              <a:t>Виртуализированная среда</a:t>
            </a:r>
            <a:endParaRPr lang="en-US" b="1" dirty="0">
              <a:effectLst>
                <a:outerShdw blurRad="38100" dist="38100" dir="2700000" algn="tl">
                  <a:srgbClr val="000000">
                    <a:alpha val="43137"/>
                  </a:srgbClr>
                </a:outerShdw>
              </a:effectLst>
            </a:endParaRPr>
          </a:p>
        </p:txBody>
      </p:sp>
      <p:sp>
        <p:nvSpPr>
          <p:cNvPr id="16" name="Cube 15"/>
          <p:cNvSpPr/>
          <p:nvPr/>
        </p:nvSpPr>
        <p:spPr>
          <a:xfrm>
            <a:off x="594247" y="3591844"/>
            <a:ext cx="3411941" cy="1648893"/>
          </a:xfrm>
          <a:prstGeom prst="cube">
            <a:avLst>
              <a:gd name="adj" fmla="val 16971"/>
            </a:avLst>
          </a:prstGeom>
          <a:solidFill>
            <a:schemeClr val="bg1">
              <a:lumMod val="50000"/>
            </a:schemeClr>
          </a:solidFill>
          <a:ln>
            <a:solidFill>
              <a:schemeClr val="bg1">
                <a:lumMod val="65000"/>
              </a:schemeClr>
            </a:solidFill>
          </a:ln>
          <a:scene3d>
            <a:camera prst="perspectiveRelaxedModerately"/>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dirty="0"/>
          </a:p>
        </p:txBody>
      </p:sp>
      <p:sp>
        <p:nvSpPr>
          <p:cNvPr id="4" name="Title 3"/>
          <p:cNvSpPr>
            <a:spLocks noGrp="1"/>
          </p:cNvSpPr>
          <p:nvPr>
            <p:ph type="title"/>
          </p:nvPr>
        </p:nvSpPr>
        <p:spPr/>
        <p:txBody>
          <a:bodyPr/>
          <a:lstStyle/>
          <a:p>
            <a:r>
              <a:rPr lang="en-US" dirty="0" smtClean="0"/>
              <a:t> </a:t>
            </a:r>
            <a:r>
              <a:rPr lang="ru-RU" dirty="0" smtClean="0"/>
              <a:t>что такое </a:t>
            </a:r>
            <a:r>
              <a:rPr lang="en-US" dirty="0" smtClean="0"/>
              <a:t>FIREFLY</a:t>
            </a:r>
            <a:endParaRPr lang="en-US" dirty="0"/>
          </a:p>
        </p:txBody>
      </p:sp>
      <p:pic>
        <p:nvPicPr>
          <p:cNvPr id="6" name="Picture 5" descr="junos.PNG"/>
          <p:cNvPicPr>
            <a:picLocks noChangeAspect="1"/>
          </p:cNvPicPr>
          <p:nvPr/>
        </p:nvPicPr>
        <p:blipFill>
          <a:blip r:embed="rId3" cstate="print"/>
          <a:srcRect l="38501" r="26144" b="46796"/>
          <a:stretch>
            <a:fillRect/>
          </a:stretch>
        </p:blipFill>
        <p:spPr>
          <a:xfrm>
            <a:off x="703429" y="994766"/>
            <a:ext cx="2811439" cy="2662831"/>
          </a:xfrm>
          <a:prstGeom prst="rect">
            <a:avLst/>
          </a:prstGeom>
        </p:spPr>
      </p:pic>
      <p:pic>
        <p:nvPicPr>
          <p:cNvPr id="7" name="Picture 6" descr="ERX 710_705.png"/>
          <p:cNvPicPr>
            <a:picLocks noChangeAspect="1"/>
          </p:cNvPicPr>
          <p:nvPr/>
        </p:nvPicPr>
        <p:blipFill>
          <a:blip r:embed="rId4" cstate="print"/>
          <a:stretch>
            <a:fillRect/>
          </a:stretch>
        </p:blipFill>
        <p:spPr>
          <a:xfrm>
            <a:off x="1212472" y="3404647"/>
            <a:ext cx="695941" cy="465944"/>
          </a:xfrm>
          <a:prstGeom prst="rect">
            <a:avLst/>
          </a:prstGeom>
        </p:spPr>
      </p:pic>
      <p:pic>
        <p:nvPicPr>
          <p:cNvPr id="8" name="Picture 7" descr="ERX 1410_1440.png"/>
          <p:cNvPicPr>
            <a:picLocks noChangeAspect="1"/>
          </p:cNvPicPr>
          <p:nvPr/>
        </p:nvPicPr>
        <p:blipFill>
          <a:blip r:embed="rId5" cstate="print"/>
          <a:stretch>
            <a:fillRect/>
          </a:stretch>
        </p:blipFill>
        <p:spPr>
          <a:xfrm>
            <a:off x="2526292" y="2933518"/>
            <a:ext cx="748832" cy="1100847"/>
          </a:xfrm>
          <a:prstGeom prst="rect">
            <a:avLst/>
          </a:prstGeom>
        </p:spPr>
      </p:pic>
      <p:pic>
        <p:nvPicPr>
          <p:cNvPr id="9" name="Picture 8" descr="EX 8208MM_8200Line.png"/>
          <p:cNvPicPr>
            <a:picLocks noChangeAspect="1"/>
          </p:cNvPicPr>
          <p:nvPr/>
        </p:nvPicPr>
        <p:blipFill>
          <a:blip r:embed="rId6" cstate="print"/>
          <a:stretch>
            <a:fillRect/>
          </a:stretch>
        </p:blipFill>
        <p:spPr>
          <a:xfrm>
            <a:off x="1852759" y="3450329"/>
            <a:ext cx="688009" cy="951712"/>
          </a:xfrm>
          <a:prstGeom prst="rect">
            <a:avLst/>
          </a:prstGeom>
        </p:spPr>
      </p:pic>
      <p:pic>
        <p:nvPicPr>
          <p:cNvPr id="10" name="Picture 9" descr="EX 3200_48.png"/>
          <p:cNvPicPr>
            <a:picLocks noChangeAspect="1"/>
          </p:cNvPicPr>
          <p:nvPr/>
        </p:nvPicPr>
        <p:blipFill>
          <a:blip r:embed="rId7" cstate="print"/>
          <a:stretch>
            <a:fillRect/>
          </a:stretch>
        </p:blipFill>
        <p:spPr>
          <a:xfrm>
            <a:off x="1015979" y="4211982"/>
            <a:ext cx="695941" cy="134826"/>
          </a:xfrm>
          <a:prstGeom prst="rect">
            <a:avLst/>
          </a:prstGeom>
        </p:spPr>
      </p:pic>
      <p:pic>
        <p:nvPicPr>
          <p:cNvPr id="11" name="Picture 10" descr="J2350.png"/>
          <p:cNvPicPr>
            <a:picLocks noChangeAspect="1"/>
          </p:cNvPicPr>
          <p:nvPr/>
        </p:nvPicPr>
        <p:blipFill>
          <a:blip r:embed="rId8" cstate="print"/>
          <a:stretch>
            <a:fillRect/>
          </a:stretch>
        </p:blipFill>
        <p:spPr>
          <a:xfrm>
            <a:off x="900011" y="3946946"/>
            <a:ext cx="695941" cy="220084"/>
          </a:xfrm>
          <a:prstGeom prst="rect">
            <a:avLst/>
          </a:prstGeom>
        </p:spPr>
      </p:pic>
      <p:pic>
        <p:nvPicPr>
          <p:cNvPr id="12" name="Picture 11" descr="SRX 3600_3000 Line.png"/>
          <p:cNvPicPr>
            <a:picLocks noChangeAspect="1"/>
          </p:cNvPicPr>
          <p:nvPr/>
        </p:nvPicPr>
        <p:blipFill>
          <a:blip r:embed="rId9" cstate="print"/>
          <a:stretch>
            <a:fillRect/>
          </a:stretch>
        </p:blipFill>
        <p:spPr>
          <a:xfrm>
            <a:off x="2324015" y="4211116"/>
            <a:ext cx="695941" cy="467926"/>
          </a:xfrm>
          <a:prstGeom prst="rect">
            <a:avLst/>
          </a:prstGeom>
        </p:spPr>
      </p:pic>
      <p:pic>
        <p:nvPicPr>
          <p:cNvPr id="13" name="Picture 12" descr="SRX 5800 Line.png"/>
          <p:cNvPicPr>
            <a:picLocks noChangeAspect="1"/>
          </p:cNvPicPr>
          <p:nvPr/>
        </p:nvPicPr>
        <p:blipFill>
          <a:blip r:embed="rId10" cstate="print"/>
          <a:stretch>
            <a:fillRect/>
          </a:stretch>
        </p:blipFill>
        <p:spPr>
          <a:xfrm>
            <a:off x="2785266" y="3382996"/>
            <a:ext cx="695941" cy="1023093"/>
          </a:xfrm>
          <a:prstGeom prst="rect">
            <a:avLst/>
          </a:prstGeom>
        </p:spPr>
      </p:pic>
      <p:pic>
        <p:nvPicPr>
          <p:cNvPr id="14" name="Picture 13" descr="SRX 650.png"/>
          <p:cNvPicPr>
            <a:picLocks noChangeAspect="1"/>
          </p:cNvPicPr>
          <p:nvPr/>
        </p:nvPicPr>
        <p:blipFill>
          <a:blip r:embed="rId11" cstate="print"/>
          <a:stretch>
            <a:fillRect/>
          </a:stretch>
        </p:blipFill>
        <p:spPr>
          <a:xfrm>
            <a:off x="3221993" y="3865104"/>
            <a:ext cx="695941" cy="154653"/>
          </a:xfrm>
          <a:prstGeom prst="rect">
            <a:avLst/>
          </a:prstGeom>
        </p:spPr>
      </p:pic>
      <p:sp>
        <p:nvSpPr>
          <p:cNvPr id="17" name="TextBox 16"/>
          <p:cNvSpPr txBox="1"/>
          <p:nvPr/>
        </p:nvSpPr>
        <p:spPr>
          <a:xfrm>
            <a:off x="685801" y="4748207"/>
            <a:ext cx="3280223" cy="369332"/>
          </a:xfrm>
          <a:prstGeom prst="rect">
            <a:avLst/>
          </a:prstGeom>
          <a:noFill/>
        </p:spPr>
        <p:txBody>
          <a:bodyPr wrap="square" rtlCol="0">
            <a:spAutoFit/>
          </a:bodyPr>
          <a:lstStyle/>
          <a:p>
            <a:r>
              <a:rPr lang="ru-RU" b="1" dirty="0" smtClean="0">
                <a:solidFill>
                  <a:schemeClr val="bg1"/>
                </a:solidFill>
                <a:effectLst>
                  <a:outerShdw blurRad="38100" dist="38100" dir="2700000" algn="tl">
                    <a:srgbClr val="000000">
                      <a:alpha val="43137"/>
                    </a:srgbClr>
                  </a:outerShdw>
                </a:effectLst>
              </a:rPr>
              <a:t>Устройства</a:t>
            </a:r>
            <a:r>
              <a:rPr lang="en-US" b="1" dirty="0" smtClean="0">
                <a:solidFill>
                  <a:schemeClr val="bg1"/>
                </a:solidFill>
                <a:effectLst>
                  <a:outerShdw blurRad="38100" dist="38100" dir="2700000" algn="tl">
                    <a:srgbClr val="000000">
                      <a:alpha val="43137"/>
                    </a:srgbClr>
                  </a:outerShdw>
                </a:effectLst>
              </a:rPr>
              <a:t> SRX’s &amp; Junos</a:t>
            </a:r>
            <a:endParaRPr lang="en-US" b="1" dirty="0">
              <a:solidFill>
                <a:schemeClr val="bg1"/>
              </a:solidFill>
              <a:effectLst>
                <a:outerShdw blurRad="38100" dist="38100" dir="2700000" algn="tl">
                  <a:srgbClr val="000000">
                    <a:alpha val="43137"/>
                  </a:srgbClr>
                </a:outerShdw>
              </a:effectLst>
            </a:endParaRPr>
          </a:p>
        </p:txBody>
      </p:sp>
      <p:sp>
        <p:nvSpPr>
          <p:cNvPr id="20" name="Isosceles Triangle 19"/>
          <p:cNvSpPr/>
          <p:nvPr/>
        </p:nvSpPr>
        <p:spPr>
          <a:xfrm rot="10800000">
            <a:off x="5773001" y="3220866"/>
            <a:ext cx="2988861" cy="1897040"/>
          </a:xfrm>
          <a:prstGeom prst="triangle">
            <a:avLst/>
          </a:prstGeom>
          <a:gradFill>
            <a:gsLst>
              <a:gs pos="0">
                <a:schemeClr val="dk1">
                  <a:tint val="50000"/>
                  <a:satMod val="300000"/>
                </a:schemeClr>
              </a:gs>
              <a:gs pos="31000">
                <a:schemeClr val="bg1">
                  <a:lumMod val="85000"/>
                </a:schemeClr>
              </a:gs>
              <a:gs pos="63000">
                <a:schemeClr val="bg1"/>
              </a:gs>
            </a:gsLst>
          </a:gradFill>
          <a:ln>
            <a:noFill/>
          </a:ln>
          <a:effectLst/>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pic>
        <p:nvPicPr>
          <p:cNvPr id="19" name="Picture 18" descr="Rack Server.png"/>
          <p:cNvPicPr>
            <a:picLocks noChangeAspect="1"/>
          </p:cNvPicPr>
          <p:nvPr/>
        </p:nvPicPr>
        <p:blipFill>
          <a:blip r:embed="rId12" cstate="print"/>
          <a:stretch>
            <a:fillRect/>
          </a:stretch>
        </p:blipFill>
        <p:spPr>
          <a:xfrm>
            <a:off x="6416140" y="4288703"/>
            <a:ext cx="1744497" cy="283294"/>
          </a:xfrm>
          <a:prstGeom prst="rect">
            <a:avLst/>
          </a:prstGeom>
        </p:spPr>
      </p:pic>
      <p:sp>
        <p:nvSpPr>
          <p:cNvPr id="21" name="TextBox 20"/>
          <p:cNvSpPr txBox="1"/>
          <p:nvPr/>
        </p:nvSpPr>
        <p:spPr>
          <a:xfrm>
            <a:off x="5663823" y="3248162"/>
            <a:ext cx="3207224" cy="369332"/>
          </a:xfrm>
          <a:prstGeom prst="rect">
            <a:avLst/>
          </a:prstGeom>
          <a:noFill/>
        </p:spPr>
        <p:txBody>
          <a:bodyPr wrap="square" rtlCol="0">
            <a:spAutoFit/>
          </a:bodyPr>
          <a:lstStyle/>
          <a:p>
            <a:pPr algn="ctr"/>
            <a:r>
              <a:rPr lang="en-US" dirty="0" smtClean="0"/>
              <a:t>Hypervisor</a:t>
            </a:r>
            <a:endParaRPr lang="en-US" dirty="0"/>
          </a:p>
        </p:txBody>
      </p:sp>
      <p:grpSp>
        <p:nvGrpSpPr>
          <p:cNvPr id="2" name="Group 33"/>
          <p:cNvGrpSpPr/>
          <p:nvPr/>
        </p:nvGrpSpPr>
        <p:grpSpPr>
          <a:xfrm>
            <a:off x="6527913" y="2210334"/>
            <a:ext cx="405310" cy="692488"/>
            <a:chOff x="6486809" y="2476471"/>
            <a:chExt cx="405310" cy="692488"/>
          </a:xfrm>
        </p:grpSpPr>
        <p:pic>
          <p:nvPicPr>
            <p:cNvPr id="22" name="Picture 75" descr="Server 1.png"/>
            <p:cNvPicPr>
              <a:picLocks noChangeAspect="1"/>
            </p:cNvPicPr>
            <p:nvPr/>
          </p:nvPicPr>
          <p:blipFill>
            <a:blip r:embed="rId13" cstate="print"/>
            <a:srcRect/>
            <a:stretch>
              <a:fillRect/>
            </a:stretch>
          </p:blipFill>
          <p:spPr bwMode="auto">
            <a:xfrm>
              <a:off x="6486809" y="2476471"/>
              <a:ext cx="405310" cy="692488"/>
            </a:xfrm>
            <a:prstGeom prst="rect">
              <a:avLst/>
            </a:prstGeom>
            <a:noFill/>
            <a:ln w="9525">
              <a:noFill/>
              <a:miter lim="800000"/>
              <a:headEnd/>
              <a:tailEnd/>
            </a:ln>
          </p:spPr>
        </p:pic>
        <p:sp>
          <p:nvSpPr>
            <p:cNvPr id="23" name="TextBox 64"/>
            <p:cNvSpPr txBox="1">
              <a:spLocks noChangeArrowheads="1"/>
            </p:cNvSpPr>
            <p:nvPr/>
          </p:nvSpPr>
          <p:spPr bwMode="auto">
            <a:xfrm>
              <a:off x="6502417" y="2757642"/>
              <a:ext cx="365259" cy="226472"/>
            </a:xfrm>
            <a:prstGeom prst="rect">
              <a:avLst/>
            </a:prstGeom>
            <a:noFill/>
            <a:ln w="9525">
              <a:noFill/>
              <a:miter lim="800000"/>
              <a:headEnd/>
              <a:tailEnd/>
            </a:ln>
          </p:spPr>
          <p:txBody>
            <a:bodyPr wrap="none" anchor="b"/>
            <a:lstStyle/>
            <a:p>
              <a:pPr algn="ctr"/>
              <a:r>
                <a:rPr lang="en-US" sz="1000" b="1" dirty="0">
                  <a:solidFill>
                    <a:srgbClr val="333333"/>
                  </a:solidFill>
                </a:rPr>
                <a:t>VM1</a:t>
              </a:r>
            </a:p>
          </p:txBody>
        </p:sp>
      </p:grpSp>
      <p:grpSp>
        <p:nvGrpSpPr>
          <p:cNvPr id="3" name="Group 32"/>
          <p:cNvGrpSpPr/>
          <p:nvPr/>
        </p:nvGrpSpPr>
        <p:grpSpPr>
          <a:xfrm>
            <a:off x="7064673" y="2210334"/>
            <a:ext cx="405310" cy="692488"/>
            <a:chOff x="7019072" y="2476471"/>
            <a:chExt cx="405310" cy="692488"/>
          </a:xfrm>
        </p:grpSpPr>
        <p:pic>
          <p:nvPicPr>
            <p:cNvPr id="24" name="Picture 75" descr="Server 1.png"/>
            <p:cNvPicPr>
              <a:picLocks noChangeAspect="1"/>
            </p:cNvPicPr>
            <p:nvPr/>
          </p:nvPicPr>
          <p:blipFill>
            <a:blip r:embed="rId13" cstate="print"/>
            <a:srcRect/>
            <a:stretch>
              <a:fillRect/>
            </a:stretch>
          </p:blipFill>
          <p:spPr bwMode="auto">
            <a:xfrm>
              <a:off x="7019072" y="2476471"/>
              <a:ext cx="405310" cy="692488"/>
            </a:xfrm>
            <a:prstGeom prst="rect">
              <a:avLst/>
            </a:prstGeom>
            <a:noFill/>
            <a:ln w="9525">
              <a:noFill/>
              <a:miter lim="800000"/>
              <a:headEnd/>
              <a:tailEnd/>
            </a:ln>
          </p:spPr>
        </p:pic>
        <p:sp>
          <p:nvSpPr>
            <p:cNvPr id="25" name="TextBox 64"/>
            <p:cNvSpPr txBox="1">
              <a:spLocks noChangeArrowheads="1"/>
            </p:cNvSpPr>
            <p:nvPr/>
          </p:nvSpPr>
          <p:spPr bwMode="auto">
            <a:xfrm>
              <a:off x="7034680" y="2757642"/>
              <a:ext cx="365259" cy="226472"/>
            </a:xfrm>
            <a:prstGeom prst="rect">
              <a:avLst/>
            </a:prstGeom>
            <a:noFill/>
            <a:ln w="9525">
              <a:noFill/>
              <a:miter lim="800000"/>
              <a:headEnd/>
              <a:tailEnd/>
            </a:ln>
          </p:spPr>
          <p:txBody>
            <a:bodyPr wrap="none" anchor="b"/>
            <a:lstStyle/>
            <a:p>
              <a:pPr algn="ctr"/>
              <a:r>
                <a:rPr lang="en-US" sz="1000" b="1" dirty="0" smtClean="0">
                  <a:solidFill>
                    <a:srgbClr val="333333"/>
                  </a:solidFill>
                </a:rPr>
                <a:t>VM2</a:t>
              </a:r>
              <a:endParaRPr lang="en-US" sz="1000" b="1" dirty="0">
                <a:solidFill>
                  <a:srgbClr val="333333"/>
                </a:solidFill>
              </a:endParaRPr>
            </a:p>
          </p:txBody>
        </p:sp>
      </p:grpSp>
      <p:grpSp>
        <p:nvGrpSpPr>
          <p:cNvPr id="5" name="Group 31"/>
          <p:cNvGrpSpPr/>
          <p:nvPr/>
        </p:nvGrpSpPr>
        <p:grpSpPr>
          <a:xfrm>
            <a:off x="7601432" y="2210334"/>
            <a:ext cx="405310" cy="692488"/>
            <a:chOff x="7537687" y="2490118"/>
            <a:chExt cx="405310" cy="692488"/>
          </a:xfrm>
        </p:grpSpPr>
        <p:pic>
          <p:nvPicPr>
            <p:cNvPr id="26" name="Picture 75" descr="Server 1.png"/>
            <p:cNvPicPr>
              <a:picLocks noChangeAspect="1"/>
            </p:cNvPicPr>
            <p:nvPr/>
          </p:nvPicPr>
          <p:blipFill>
            <a:blip r:embed="rId13" cstate="print"/>
            <a:srcRect/>
            <a:stretch>
              <a:fillRect/>
            </a:stretch>
          </p:blipFill>
          <p:spPr bwMode="auto">
            <a:xfrm>
              <a:off x="7537687" y="2490118"/>
              <a:ext cx="405310" cy="692488"/>
            </a:xfrm>
            <a:prstGeom prst="rect">
              <a:avLst/>
            </a:prstGeom>
            <a:noFill/>
            <a:ln w="9525">
              <a:noFill/>
              <a:miter lim="800000"/>
              <a:headEnd/>
              <a:tailEnd/>
            </a:ln>
          </p:spPr>
        </p:pic>
        <p:sp>
          <p:nvSpPr>
            <p:cNvPr id="27" name="TextBox 64"/>
            <p:cNvSpPr txBox="1">
              <a:spLocks noChangeArrowheads="1"/>
            </p:cNvSpPr>
            <p:nvPr/>
          </p:nvSpPr>
          <p:spPr bwMode="auto">
            <a:xfrm>
              <a:off x="7553295" y="2771289"/>
              <a:ext cx="365259" cy="226472"/>
            </a:xfrm>
            <a:prstGeom prst="rect">
              <a:avLst/>
            </a:prstGeom>
            <a:noFill/>
            <a:ln w="9525">
              <a:noFill/>
              <a:miter lim="800000"/>
              <a:headEnd/>
              <a:tailEnd/>
            </a:ln>
          </p:spPr>
          <p:txBody>
            <a:bodyPr wrap="none" anchor="b"/>
            <a:lstStyle/>
            <a:p>
              <a:pPr algn="ctr"/>
              <a:r>
                <a:rPr lang="en-US" sz="1000" b="1" dirty="0" smtClean="0">
                  <a:solidFill>
                    <a:srgbClr val="333333"/>
                  </a:solidFill>
                </a:rPr>
                <a:t>VM3</a:t>
              </a:r>
              <a:endParaRPr lang="en-US" sz="1000" b="1" dirty="0">
                <a:solidFill>
                  <a:srgbClr val="333333"/>
                </a:solidFill>
              </a:endParaRPr>
            </a:p>
          </p:txBody>
        </p:sp>
      </p:grpSp>
      <p:grpSp>
        <p:nvGrpSpPr>
          <p:cNvPr id="15" name="Group 30"/>
          <p:cNvGrpSpPr/>
          <p:nvPr/>
        </p:nvGrpSpPr>
        <p:grpSpPr>
          <a:xfrm>
            <a:off x="8138189" y="2210334"/>
            <a:ext cx="405310" cy="692488"/>
            <a:chOff x="8138188" y="2490118"/>
            <a:chExt cx="405310" cy="692488"/>
          </a:xfrm>
        </p:grpSpPr>
        <p:pic>
          <p:nvPicPr>
            <p:cNvPr id="28" name="Picture 75" descr="Server 1.png"/>
            <p:cNvPicPr>
              <a:picLocks noChangeAspect="1"/>
            </p:cNvPicPr>
            <p:nvPr/>
          </p:nvPicPr>
          <p:blipFill>
            <a:blip r:embed="rId13" cstate="print"/>
            <a:srcRect/>
            <a:stretch>
              <a:fillRect/>
            </a:stretch>
          </p:blipFill>
          <p:spPr bwMode="auto">
            <a:xfrm>
              <a:off x="8138188" y="2490118"/>
              <a:ext cx="405310" cy="692488"/>
            </a:xfrm>
            <a:prstGeom prst="rect">
              <a:avLst/>
            </a:prstGeom>
            <a:noFill/>
            <a:ln w="9525">
              <a:noFill/>
              <a:miter lim="800000"/>
              <a:headEnd/>
              <a:tailEnd/>
            </a:ln>
          </p:spPr>
        </p:pic>
        <p:sp>
          <p:nvSpPr>
            <p:cNvPr id="29" name="TextBox 64"/>
            <p:cNvSpPr txBox="1">
              <a:spLocks noChangeArrowheads="1"/>
            </p:cNvSpPr>
            <p:nvPr/>
          </p:nvSpPr>
          <p:spPr bwMode="auto">
            <a:xfrm>
              <a:off x="8153796" y="2771289"/>
              <a:ext cx="365259" cy="226472"/>
            </a:xfrm>
            <a:prstGeom prst="rect">
              <a:avLst/>
            </a:prstGeom>
            <a:noFill/>
            <a:ln w="9525">
              <a:noFill/>
              <a:miter lim="800000"/>
              <a:headEnd/>
              <a:tailEnd/>
            </a:ln>
          </p:spPr>
          <p:txBody>
            <a:bodyPr wrap="none" anchor="b"/>
            <a:lstStyle/>
            <a:p>
              <a:pPr algn="ctr"/>
              <a:r>
                <a:rPr lang="en-US" sz="1000" b="1" dirty="0" smtClean="0">
                  <a:solidFill>
                    <a:srgbClr val="333333"/>
                  </a:solidFill>
                </a:rPr>
                <a:t>VM4</a:t>
              </a:r>
              <a:endParaRPr lang="en-US" sz="1000" b="1" dirty="0">
                <a:solidFill>
                  <a:srgbClr val="333333"/>
                </a:solidFill>
              </a:endParaRPr>
            </a:p>
          </p:txBody>
        </p:sp>
      </p:grpSp>
      <p:sp>
        <p:nvSpPr>
          <p:cNvPr id="35" name="TextBox 34"/>
          <p:cNvSpPr txBox="1"/>
          <p:nvPr/>
        </p:nvSpPr>
        <p:spPr>
          <a:xfrm>
            <a:off x="5691116" y="2715902"/>
            <a:ext cx="791571" cy="307777"/>
          </a:xfrm>
          <a:prstGeom prst="rect">
            <a:avLst/>
          </a:prstGeom>
          <a:noFill/>
        </p:spPr>
        <p:txBody>
          <a:bodyPr wrap="square" rtlCol="0">
            <a:spAutoFit/>
          </a:bodyPr>
          <a:lstStyle/>
          <a:p>
            <a:r>
              <a:rPr lang="en-US" sz="1400" b="1" dirty="0" smtClean="0">
                <a:solidFill>
                  <a:srgbClr val="002060"/>
                </a:solidFill>
              </a:rPr>
              <a:t>Firefly</a:t>
            </a:r>
            <a:endParaRPr lang="en-US" sz="1400" b="1" dirty="0">
              <a:solidFill>
                <a:srgbClr val="002060"/>
              </a:solidFill>
            </a:endParaRPr>
          </a:p>
        </p:txBody>
      </p:sp>
      <p:sp>
        <p:nvSpPr>
          <p:cNvPr id="37" name="Rectangle 36"/>
          <p:cNvSpPr/>
          <p:nvPr/>
        </p:nvSpPr>
        <p:spPr>
          <a:xfrm>
            <a:off x="559559" y="5295334"/>
            <a:ext cx="8229600" cy="750627"/>
          </a:xfrm>
          <a:prstGeom prst="rect">
            <a:avLst/>
          </a:prstGeom>
          <a:solidFill>
            <a:srgbClr val="5D87A1"/>
          </a:solidFill>
          <a:ln w="28575" algn="ctr">
            <a:no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lIns="91440" tIns="91440" bIns="91440" anchor="ctr"/>
          <a:lstStyle/>
          <a:p>
            <a:pPr algn="ctr">
              <a:spcBef>
                <a:spcPct val="0"/>
              </a:spcBef>
            </a:pPr>
            <a:r>
              <a:rPr lang="en-US" dirty="0" smtClean="0">
                <a:solidFill>
                  <a:schemeClr val="bg1"/>
                </a:solidFill>
              </a:rPr>
              <a:t>Juniper</a:t>
            </a:r>
            <a:r>
              <a:rPr lang="ru-RU" dirty="0" smtClean="0">
                <a:solidFill>
                  <a:schemeClr val="bg1"/>
                </a:solidFill>
              </a:rPr>
              <a:t> представляет лучшее в отрасли решение с </a:t>
            </a:r>
            <a:r>
              <a:rPr lang="en-US" dirty="0" err="1" smtClean="0">
                <a:solidFill>
                  <a:schemeClr val="bg1"/>
                </a:solidFill>
              </a:rPr>
              <a:t>Junos</a:t>
            </a:r>
            <a:r>
              <a:rPr lang="en-US" dirty="0" smtClean="0">
                <a:solidFill>
                  <a:schemeClr val="bg1"/>
                </a:solidFill>
              </a:rPr>
              <a:t> OS </a:t>
            </a:r>
            <a:r>
              <a:rPr lang="ru-RU" dirty="0" smtClean="0">
                <a:solidFill>
                  <a:schemeClr val="bg1"/>
                </a:solidFill>
              </a:rPr>
              <a:t>и функциями МЭ </a:t>
            </a:r>
            <a:r>
              <a:rPr lang="en-US" dirty="0" smtClean="0">
                <a:solidFill>
                  <a:schemeClr val="bg1"/>
                </a:solidFill>
              </a:rPr>
              <a:t>SRX </a:t>
            </a:r>
            <a:r>
              <a:rPr lang="ru-RU" dirty="0" smtClean="0">
                <a:solidFill>
                  <a:schemeClr val="bg1"/>
                </a:solidFill>
              </a:rPr>
              <a:t>в виде ПО</a:t>
            </a:r>
            <a:r>
              <a:rPr lang="en-US" dirty="0" smtClean="0">
                <a:solidFill>
                  <a:schemeClr val="bg1"/>
                </a:solidFill>
              </a:rPr>
              <a:t> </a:t>
            </a:r>
            <a:r>
              <a:rPr lang="ru-RU" dirty="0" smtClean="0">
                <a:solidFill>
                  <a:schemeClr val="bg1"/>
                </a:solidFill>
              </a:rPr>
              <a:t>для развертывания в витуальных средах</a:t>
            </a:r>
            <a:r>
              <a:rPr lang="en-US" dirty="0" smtClean="0">
                <a:solidFill>
                  <a:schemeClr val="bg1"/>
                </a:solidFill>
              </a:rPr>
              <a:t> </a:t>
            </a:r>
          </a:p>
        </p:txBody>
      </p:sp>
    </p:spTree>
    <p:extLst>
      <p:ext uri="{BB962C8B-B14F-4D97-AF65-F5344CB8AC3E}">
        <p14:creationId xmlns:p14="http://schemas.microsoft.com/office/powerpoint/2010/main" xmlns="" val="234552140"/>
      </p:ext>
    </p:extLst>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afterEffect">
                                  <p:stCondLst>
                                    <p:cond delay="0"/>
                                  </p:stCondLst>
                                  <p:childTnLst>
                                    <p:animMotion origin="layout" path="M 1.11111E-6 -0.00531 C 0.04705 -0.06359 0.09427 -0.12118 0.17066 -0.11864 C 0.24705 -0.11563 0.35312 -0.05134 0.45955 0.01296 " pathEditMode="relative" rAng="0" ptsTypes="aaA">
                                      <p:cBhvr>
                                        <p:cTn id="6" dur="2000" fill="hold"/>
                                        <p:tgtEl>
                                          <p:spTgt spid="6"/>
                                        </p:tgtEl>
                                        <p:attrNameLst>
                                          <p:attrName>ppt_x</p:attrName>
                                          <p:attrName>ppt_y</p:attrName>
                                        </p:attrNameLst>
                                      </p:cBhvr>
                                      <p:rCtr x="23000" y="-4900"/>
                                    </p:animMotion>
                                  </p:childTnLst>
                                </p:cTn>
                              </p:par>
                              <p:par>
                                <p:cTn id="7" presetID="6" presetClass="emph" presetSubtype="0" fill="hold" nodeType="withEffect">
                                  <p:stCondLst>
                                    <p:cond delay="0"/>
                                  </p:stCondLst>
                                  <p:childTnLst>
                                    <p:animScale>
                                      <p:cBhvr>
                                        <p:cTn id="8" dur="2000" fill="hold"/>
                                        <p:tgtEl>
                                          <p:spTgt spid="6"/>
                                        </p:tgtEl>
                                      </p:cBhvr>
                                      <p:by x="30000" y="30000"/>
                                    </p:animScale>
                                  </p:childTnLst>
                                </p:cTn>
                              </p:par>
                            </p:childTnLst>
                          </p:cTn>
                        </p:par>
                        <p:par>
                          <p:cTn id="9" fill="hold">
                            <p:stCondLst>
                              <p:cond delay="2000"/>
                            </p:stCondLst>
                            <p:childTnLst>
                              <p:par>
                                <p:cTn id="10" presetID="1" presetClass="entr" presetSubtype="0" fill="hold" grpId="0" nodeType="afterEffect">
                                  <p:stCondLst>
                                    <p:cond delay="0"/>
                                  </p:stCondLst>
                                  <p:childTnLst>
                                    <p:set>
                                      <p:cBhvr>
                                        <p:cTn id="11"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Line 7"/>
          <p:cNvSpPr>
            <a:spLocks noChangeShapeType="1"/>
          </p:cNvSpPr>
          <p:nvPr/>
        </p:nvSpPr>
        <p:spPr bwMode="invGray">
          <a:xfrm>
            <a:off x="8149857" y="4420044"/>
            <a:ext cx="472896" cy="5636"/>
          </a:xfrm>
          <a:prstGeom prst="line">
            <a:avLst/>
          </a:prstGeom>
          <a:noFill/>
          <a:ln w="57150">
            <a:solidFill>
              <a:schemeClr val="tx2">
                <a:lumMod val="60000"/>
                <a:lumOff val="40000"/>
              </a:schemeClr>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pic>
        <p:nvPicPr>
          <p:cNvPr id="3" name="Picture 2" descr="Screen Shot 2012-10-08 at 1.45.16 PM.png"/>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988823" y="1136316"/>
            <a:ext cx="4326336" cy="4028262"/>
          </a:xfrm>
          <a:prstGeom prst="rect">
            <a:avLst/>
          </a:prstGeom>
        </p:spPr>
      </p:pic>
      <p:sp>
        <p:nvSpPr>
          <p:cNvPr id="2" name="Title 1"/>
          <p:cNvSpPr>
            <a:spLocks noGrp="1"/>
          </p:cNvSpPr>
          <p:nvPr>
            <p:ph type="title"/>
          </p:nvPr>
        </p:nvSpPr>
        <p:spPr/>
        <p:txBody>
          <a:bodyPr/>
          <a:lstStyle/>
          <a:p>
            <a:r>
              <a:rPr lang="ru-RU" dirty="0" smtClean="0"/>
              <a:t>Безграничные возможности </a:t>
            </a:r>
            <a:r>
              <a:rPr lang="en-US" dirty="0" smtClean="0"/>
              <a:t>– (1,2,3)</a:t>
            </a:r>
            <a:endParaRPr lang="en-US" dirty="0"/>
          </a:p>
        </p:txBody>
      </p:sp>
      <p:sp>
        <p:nvSpPr>
          <p:cNvPr id="27" name="Content Placeholder 26"/>
          <p:cNvSpPr>
            <a:spLocks noGrp="1"/>
          </p:cNvSpPr>
          <p:nvPr>
            <p:ph sz="quarter" idx="10"/>
          </p:nvPr>
        </p:nvSpPr>
        <p:spPr>
          <a:xfrm>
            <a:off x="102154" y="1141350"/>
            <a:ext cx="3905133" cy="4852358"/>
          </a:xfrm>
        </p:spPr>
        <p:txBody>
          <a:bodyPr/>
          <a:lstStyle/>
          <a:p>
            <a:pPr lvl="1"/>
            <a:r>
              <a:rPr lang="ru-RU" dirty="0" smtClean="0"/>
              <a:t>Устройства по требованию</a:t>
            </a:r>
            <a:endParaRPr lang="en-US" dirty="0" smtClean="0"/>
          </a:p>
          <a:p>
            <a:pPr lvl="1"/>
            <a:r>
              <a:rPr lang="ru-RU" dirty="0" smtClean="0"/>
              <a:t>Облачный сервис с простым усправлением</a:t>
            </a:r>
            <a:endParaRPr lang="en-US" dirty="0" smtClean="0"/>
          </a:p>
          <a:p>
            <a:pPr lvl="1"/>
            <a:r>
              <a:rPr lang="ru-RU" dirty="0" smtClean="0"/>
              <a:t>Безопасность ЦОД по всему периметру</a:t>
            </a:r>
            <a:endParaRPr lang="en-US" dirty="0" smtClean="0"/>
          </a:p>
          <a:p>
            <a:pPr lvl="1"/>
            <a:r>
              <a:rPr lang="ru-RU" dirty="0" smtClean="0"/>
              <a:t>Общая безопасность виртуальных и физических сетей</a:t>
            </a:r>
            <a:endParaRPr lang="en-US" dirty="0" smtClean="0"/>
          </a:p>
          <a:p>
            <a:pPr marL="344488" lvl="1" indent="0">
              <a:buNone/>
            </a:pPr>
            <a:endParaRPr lang="en-US" dirty="0"/>
          </a:p>
        </p:txBody>
      </p:sp>
      <p:sp>
        <p:nvSpPr>
          <p:cNvPr id="62" name="Rectangle 61"/>
          <p:cNvSpPr/>
          <p:nvPr/>
        </p:nvSpPr>
        <p:spPr>
          <a:xfrm>
            <a:off x="203201" y="4210789"/>
            <a:ext cx="3687011" cy="1551000"/>
          </a:xfrm>
          <a:prstGeom prst="rect">
            <a:avLst/>
          </a:prstGeom>
          <a:solidFill>
            <a:srgbClr val="5D87A1"/>
          </a:solidFill>
          <a:ln w="28575" algn="ctr">
            <a:no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lIns="91440" tIns="91440" bIns="91440" anchor="ctr"/>
          <a:lstStyle/>
          <a:p>
            <a:pPr lvl="1"/>
            <a:r>
              <a:rPr lang="ru-RU" sz="2000" dirty="0" smtClean="0">
                <a:solidFill>
                  <a:srgbClr val="FFFFFF"/>
                </a:solidFill>
              </a:rPr>
              <a:t>Полная защита начиная с </a:t>
            </a:r>
            <a:r>
              <a:rPr lang="en-US" sz="2000" dirty="0" smtClean="0">
                <a:solidFill>
                  <a:srgbClr val="FFFFFF"/>
                </a:solidFill>
              </a:rPr>
              <a:t> VM (</a:t>
            </a:r>
            <a:r>
              <a:rPr lang="en-US" sz="2000" dirty="0" err="1" smtClean="0">
                <a:solidFill>
                  <a:srgbClr val="FFFFFF"/>
                </a:solidFill>
              </a:rPr>
              <a:t>vGW</a:t>
            </a:r>
            <a:r>
              <a:rPr lang="en-US" sz="2000" dirty="0" smtClean="0">
                <a:solidFill>
                  <a:srgbClr val="FFFFFF"/>
                </a:solidFill>
              </a:rPr>
              <a:t>)</a:t>
            </a:r>
            <a:r>
              <a:rPr lang="ru-RU" sz="2000" dirty="0" smtClean="0">
                <a:solidFill>
                  <a:srgbClr val="FFFFFF"/>
                </a:solidFill>
              </a:rPr>
              <a:t> и виртуального периметра </a:t>
            </a:r>
            <a:r>
              <a:rPr lang="en-US" sz="2000" dirty="0" smtClean="0">
                <a:solidFill>
                  <a:srgbClr val="FFFFFF"/>
                </a:solidFill>
              </a:rPr>
              <a:t>(Firefly) </a:t>
            </a:r>
            <a:r>
              <a:rPr lang="ru-RU" sz="2000" dirty="0" smtClean="0">
                <a:solidFill>
                  <a:srgbClr val="FFFFFF"/>
                </a:solidFill>
              </a:rPr>
              <a:t>до</a:t>
            </a:r>
            <a:r>
              <a:rPr lang="en-US" sz="2000" dirty="0" smtClean="0">
                <a:solidFill>
                  <a:srgbClr val="FFFFFF"/>
                </a:solidFill>
              </a:rPr>
              <a:t> </a:t>
            </a:r>
            <a:r>
              <a:rPr lang="ru-RU" sz="2000" dirty="0" smtClean="0">
                <a:solidFill>
                  <a:srgbClr val="FFFFFF"/>
                </a:solidFill>
              </a:rPr>
              <a:t>физического периметра сети</a:t>
            </a:r>
            <a:r>
              <a:rPr lang="en-US" sz="2000" dirty="0" smtClean="0">
                <a:solidFill>
                  <a:srgbClr val="FFFFFF"/>
                </a:solidFill>
              </a:rPr>
              <a:t>(SRX)!</a:t>
            </a:r>
            <a:endParaRPr lang="en-US" sz="2000" dirty="0">
              <a:solidFill>
                <a:srgbClr val="FFFFFF"/>
              </a:solidFill>
            </a:endParaRPr>
          </a:p>
        </p:txBody>
      </p:sp>
      <p:sp>
        <p:nvSpPr>
          <p:cNvPr id="53" name="Oval 52"/>
          <p:cNvSpPr/>
          <p:nvPr>
            <p:custDataLst>
              <p:tags r:id="rId1"/>
            </p:custDataLst>
          </p:nvPr>
        </p:nvSpPr>
        <p:spPr>
          <a:xfrm>
            <a:off x="4500694" y="2412564"/>
            <a:ext cx="436973" cy="409637"/>
          </a:xfrm>
          <a:prstGeom prst="ellipse">
            <a:avLst/>
          </a:prstGeom>
          <a:solidFill>
            <a:srgbClr val="5D87A1"/>
          </a:solidFill>
          <a:ln w="28575">
            <a:solidFill>
              <a:schemeClr val="bg1"/>
            </a:solid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bg1"/>
                </a:solidFill>
              </a:rPr>
              <a:t>1</a:t>
            </a:r>
            <a:endParaRPr lang="en-US" sz="2000" b="1" dirty="0">
              <a:solidFill>
                <a:schemeClr val="bg1"/>
              </a:solidFill>
            </a:endParaRPr>
          </a:p>
        </p:txBody>
      </p:sp>
      <p:sp>
        <p:nvSpPr>
          <p:cNvPr id="54" name="Oval 53"/>
          <p:cNvSpPr/>
          <p:nvPr>
            <p:custDataLst>
              <p:tags r:id="rId2"/>
            </p:custDataLst>
          </p:nvPr>
        </p:nvSpPr>
        <p:spPr>
          <a:xfrm>
            <a:off x="5699610" y="2837101"/>
            <a:ext cx="436973" cy="409637"/>
          </a:xfrm>
          <a:prstGeom prst="ellipse">
            <a:avLst/>
          </a:prstGeom>
          <a:solidFill>
            <a:srgbClr val="5D87A1"/>
          </a:solidFill>
          <a:ln w="28575">
            <a:solidFill>
              <a:schemeClr val="bg1"/>
            </a:solid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bg1"/>
                </a:solidFill>
              </a:rPr>
              <a:t>2</a:t>
            </a:r>
            <a:endParaRPr lang="en-US" sz="2000" b="1" dirty="0">
              <a:solidFill>
                <a:schemeClr val="bg1"/>
              </a:solidFill>
            </a:endParaRPr>
          </a:p>
        </p:txBody>
      </p:sp>
      <p:sp>
        <p:nvSpPr>
          <p:cNvPr id="55" name="Oval 54"/>
          <p:cNvSpPr/>
          <p:nvPr>
            <p:custDataLst>
              <p:tags r:id="rId3"/>
            </p:custDataLst>
          </p:nvPr>
        </p:nvSpPr>
        <p:spPr>
          <a:xfrm>
            <a:off x="8463612" y="4703150"/>
            <a:ext cx="436973" cy="409637"/>
          </a:xfrm>
          <a:prstGeom prst="ellipse">
            <a:avLst/>
          </a:prstGeom>
          <a:solidFill>
            <a:srgbClr val="5D87A1"/>
          </a:solidFill>
          <a:ln w="28575">
            <a:solidFill>
              <a:schemeClr val="bg1"/>
            </a:solidFill>
          </a:ln>
          <a:effectLst>
            <a:outerShdw blurRad="63500" sx="102000" sy="102000" algn="c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smtClean="0">
                <a:solidFill>
                  <a:schemeClr val="bg1"/>
                </a:solidFill>
              </a:rPr>
              <a:t>3</a:t>
            </a:r>
            <a:endParaRPr lang="en-US" sz="2000" b="1" dirty="0">
              <a:solidFill>
                <a:schemeClr val="bg1"/>
              </a:solidFill>
            </a:endParaRPr>
          </a:p>
        </p:txBody>
      </p:sp>
      <p:pic>
        <p:nvPicPr>
          <p:cNvPr id="14" name="Picture 13" descr="SRX 3400.png"/>
          <p:cNvPicPr>
            <a:picLocks noChangeAspect="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8553174" y="4299645"/>
            <a:ext cx="403668" cy="2243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 name="TextBox 15"/>
          <p:cNvSpPr txBox="1"/>
          <p:nvPr/>
        </p:nvSpPr>
        <p:spPr>
          <a:xfrm>
            <a:off x="8554927" y="4470772"/>
            <a:ext cx="884040" cy="230832"/>
          </a:xfrm>
          <a:prstGeom prst="rect">
            <a:avLst/>
          </a:prstGeom>
          <a:noFill/>
        </p:spPr>
        <p:txBody>
          <a:bodyPr wrap="square" rtlCol="0">
            <a:spAutoFit/>
          </a:bodyPr>
          <a:lstStyle/>
          <a:p>
            <a:r>
              <a:rPr lang="en-US" sz="900" dirty="0" smtClean="0">
                <a:solidFill>
                  <a:schemeClr val="accent6">
                    <a:lumMod val="75000"/>
                  </a:schemeClr>
                </a:solidFill>
              </a:rPr>
              <a:t>SRX</a:t>
            </a:r>
            <a:endParaRPr lang="en-US" sz="900" dirty="0">
              <a:solidFill>
                <a:schemeClr val="accent6">
                  <a:lumMod val="75000"/>
                </a:schemeClr>
              </a:solidFill>
            </a:endParaRPr>
          </a:p>
        </p:txBody>
      </p:sp>
    </p:spTree>
    <p:extLst>
      <p:ext uri="{BB962C8B-B14F-4D97-AF65-F5344CB8AC3E}">
        <p14:creationId xmlns:p14="http://schemas.microsoft.com/office/powerpoint/2010/main" xmlns="" val="2187376716"/>
      </p:ext>
    </p:extLst>
  </p:cSld>
  <p:clrMapOvr>
    <a:masterClrMapping/>
  </p:clrMapOvr>
  <p:transition>
    <p:zoom dir="in"/>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p:cNvSpPr/>
          <p:nvPr/>
        </p:nvSpPr>
        <p:spPr>
          <a:xfrm rot="10800000">
            <a:off x="3930869" y="1143000"/>
            <a:ext cx="4759107" cy="5000070"/>
          </a:xfrm>
          <a:prstGeom prst="rect">
            <a:avLst/>
          </a:prstGeom>
          <a:gradFill flip="none" rotWithShape="1">
            <a:gsLst>
              <a:gs pos="0">
                <a:schemeClr val="bg1">
                  <a:lumMod val="85000"/>
                  <a:alpha val="50000"/>
                </a:schemeClr>
              </a:gs>
              <a:gs pos="100000">
                <a:schemeClr val="bg1">
                  <a:lumMod val="95000"/>
                  <a:alpha val="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endParaRPr lang="en-US" dirty="0">
              <a:solidFill>
                <a:srgbClr val="333333"/>
              </a:solidFill>
            </a:endParaRPr>
          </a:p>
        </p:txBody>
      </p:sp>
      <p:sp>
        <p:nvSpPr>
          <p:cNvPr id="2" name="Title 1"/>
          <p:cNvSpPr>
            <a:spLocks noGrp="1"/>
          </p:cNvSpPr>
          <p:nvPr>
            <p:ph type="title"/>
          </p:nvPr>
        </p:nvSpPr>
        <p:spPr/>
        <p:txBody>
          <a:bodyPr/>
          <a:lstStyle/>
          <a:p>
            <a:r>
              <a:rPr lang="ru-RU" dirty="0" smtClean="0"/>
              <a:t>Функционал </a:t>
            </a:r>
            <a:r>
              <a:rPr lang="en-US" dirty="0" smtClean="0"/>
              <a:t>FIREFLY</a:t>
            </a:r>
            <a:endParaRPr lang="en-US" dirty="0"/>
          </a:p>
        </p:txBody>
      </p:sp>
      <p:sp>
        <p:nvSpPr>
          <p:cNvPr id="3" name="Content Placeholder 2"/>
          <p:cNvSpPr>
            <a:spLocks noGrp="1"/>
          </p:cNvSpPr>
          <p:nvPr>
            <p:ph sz="quarter" idx="10"/>
          </p:nvPr>
        </p:nvSpPr>
        <p:spPr>
          <a:xfrm>
            <a:off x="366617" y="1134374"/>
            <a:ext cx="3553743" cy="4852358"/>
          </a:xfrm>
        </p:spPr>
        <p:txBody>
          <a:bodyPr/>
          <a:lstStyle/>
          <a:p>
            <a:r>
              <a:rPr lang="ru-RU" sz="1600" dirty="0" smtClean="0"/>
              <a:t>Функции безопасности и маршрутизации на виртуальной машине</a:t>
            </a:r>
            <a:endParaRPr lang="en-US" sz="1600" dirty="0" smtClean="0"/>
          </a:p>
          <a:p>
            <a:pPr lvl="1"/>
            <a:r>
              <a:rPr lang="en-US" sz="1400" dirty="0" err="1" smtClean="0"/>
              <a:t>Junos</a:t>
            </a:r>
            <a:r>
              <a:rPr lang="en-US" sz="1400" dirty="0" smtClean="0"/>
              <a:t> </a:t>
            </a:r>
            <a:r>
              <a:rPr lang="ru-RU" sz="1400" dirty="0" smtClean="0"/>
              <a:t>как виртуальное устройство</a:t>
            </a:r>
            <a:endParaRPr lang="en-US" sz="1400" dirty="0" smtClean="0"/>
          </a:p>
          <a:p>
            <a:pPr lvl="1"/>
            <a:r>
              <a:rPr lang="ru-RU" sz="1400" dirty="0" smtClean="0"/>
              <a:t>Совместим с архитектурой </a:t>
            </a:r>
            <a:r>
              <a:rPr lang="en-US" sz="1400" dirty="0" smtClean="0"/>
              <a:t>x86</a:t>
            </a:r>
          </a:p>
          <a:p>
            <a:r>
              <a:rPr lang="ru-RU" sz="1600" dirty="0" smtClean="0"/>
              <a:t>Весь функционал безопасности и маршрутизации</a:t>
            </a:r>
            <a:endParaRPr lang="en-US" sz="1600" dirty="0" smtClean="0"/>
          </a:p>
          <a:p>
            <a:r>
              <a:rPr lang="ru-RU" sz="1600" dirty="0" smtClean="0"/>
              <a:t>Оптимизация производительности</a:t>
            </a:r>
            <a:endParaRPr lang="en-US" sz="1600" dirty="0" smtClean="0"/>
          </a:p>
          <a:p>
            <a:pPr lvl="1"/>
            <a:r>
              <a:rPr lang="en-US" sz="1400" dirty="0" smtClean="0"/>
              <a:t>SMP kernel &amp; multi-threaded </a:t>
            </a:r>
            <a:br>
              <a:rPr lang="en-US" sz="1400" dirty="0" smtClean="0"/>
            </a:br>
            <a:r>
              <a:rPr lang="en-US" sz="1400" dirty="0" smtClean="0"/>
              <a:t>flowd over multiple vCPUs </a:t>
            </a:r>
          </a:p>
          <a:p>
            <a:r>
              <a:rPr lang="ru-RU" sz="1600" dirty="0" smtClean="0"/>
              <a:t>Поддержка функциональности гипервизора</a:t>
            </a:r>
            <a:endParaRPr lang="en-US" sz="1600" dirty="0" smtClean="0"/>
          </a:p>
          <a:p>
            <a:pPr lvl="1"/>
            <a:r>
              <a:rPr lang="ru-RU" sz="1400" dirty="0" smtClean="0"/>
              <a:t>Пример</a:t>
            </a:r>
            <a:r>
              <a:rPr lang="en-US" sz="1400" dirty="0" smtClean="0"/>
              <a:t>: vMotion, snapshots, HA/FT, Cloning, Management etc.</a:t>
            </a:r>
            <a:endParaRPr lang="en-US" sz="1400" dirty="0"/>
          </a:p>
        </p:txBody>
      </p:sp>
      <p:sp>
        <p:nvSpPr>
          <p:cNvPr id="33" name="Freeform 32"/>
          <p:cNvSpPr/>
          <p:nvPr/>
        </p:nvSpPr>
        <p:spPr>
          <a:xfrm>
            <a:off x="4041231" y="1394267"/>
            <a:ext cx="1438276" cy="3228975"/>
          </a:xfrm>
          <a:prstGeom prst="rect">
            <a:avLst/>
          </a:prstGeom>
          <a:solidFill>
            <a:srgbClr val="7EB0CC"/>
          </a:solidFill>
          <a:ln w="9525" algn="ctr">
            <a:noFill/>
            <a:round/>
            <a:headEnd/>
            <a:tailEnd/>
          </a:ln>
          <a:effectLst/>
        </p:spPr>
        <p:txBody>
          <a:bodyPr anchor="t" anchorCtr="0">
            <a:normAutofit/>
          </a:bodyPr>
          <a:lstStyle/>
          <a:p>
            <a:pPr lvl="0" algn="ctr">
              <a:lnSpc>
                <a:spcPct val="90000"/>
              </a:lnSpc>
              <a:spcBef>
                <a:spcPct val="0"/>
              </a:spcBef>
              <a:spcAft>
                <a:spcPct val="35000"/>
              </a:spcAft>
            </a:pPr>
            <a:endParaRPr lang="en-US" sz="1400" dirty="0">
              <a:solidFill>
                <a:schemeClr val="bg1"/>
              </a:solidFill>
            </a:endParaRPr>
          </a:p>
        </p:txBody>
      </p:sp>
      <p:sp>
        <p:nvSpPr>
          <p:cNvPr id="34" name="Freeform 33"/>
          <p:cNvSpPr/>
          <p:nvPr/>
        </p:nvSpPr>
        <p:spPr>
          <a:xfrm>
            <a:off x="4107231" y="2435608"/>
            <a:ext cx="1306277" cy="486297"/>
          </a:xfrm>
          <a:prstGeom prst="rect">
            <a:avLst/>
          </a:prstGeom>
          <a:gradFill flip="none" rotWithShape="1">
            <a:gsLst>
              <a:gs pos="0">
                <a:srgbClr val="5D87A1">
                  <a:shade val="30000"/>
                  <a:satMod val="115000"/>
                </a:srgbClr>
              </a:gs>
              <a:gs pos="50000">
                <a:srgbClr val="5D87A1">
                  <a:shade val="67500"/>
                  <a:satMod val="115000"/>
                </a:srgbClr>
              </a:gs>
              <a:gs pos="100000">
                <a:srgbClr val="5D87A1">
                  <a:shade val="100000"/>
                  <a:satMod val="115000"/>
                </a:srgbClr>
              </a:gs>
            </a:gsLst>
            <a:lin ang="16200000" scaled="1"/>
            <a:tileRect/>
          </a:gradFill>
          <a:ln w="9525" algn="ctr">
            <a:noFill/>
            <a:round/>
            <a:headEnd/>
            <a:tailEnd/>
          </a:ln>
          <a:effectLst/>
        </p:spPr>
        <p:txBody>
          <a:bodyPr anchor="ctr" anchorCtr="0">
            <a:noAutofit/>
          </a:bodyPr>
          <a:lstStyle/>
          <a:p>
            <a:pPr lvl="0" algn="ctr">
              <a:lnSpc>
                <a:spcPct val="90000"/>
              </a:lnSpc>
              <a:spcBef>
                <a:spcPct val="0"/>
              </a:spcBef>
              <a:spcAft>
                <a:spcPct val="35000"/>
              </a:spcAft>
            </a:pPr>
            <a:r>
              <a:rPr lang="en-US" sz="1200" dirty="0" smtClean="0">
                <a:solidFill>
                  <a:schemeClr val="bg1"/>
                </a:solidFill>
              </a:rPr>
              <a:t>Firewall</a:t>
            </a:r>
            <a:endParaRPr lang="en-US" sz="1200" dirty="0">
              <a:solidFill>
                <a:schemeClr val="bg1"/>
              </a:solidFill>
            </a:endParaRPr>
          </a:p>
        </p:txBody>
      </p:sp>
      <p:sp>
        <p:nvSpPr>
          <p:cNvPr id="35" name="Freeform 34"/>
          <p:cNvSpPr/>
          <p:nvPr/>
        </p:nvSpPr>
        <p:spPr>
          <a:xfrm>
            <a:off x="4107231" y="2988012"/>
            <a:ext cx="1306277" cy="486297"/>
          </a:xfrm>
          <a:prstGeom prst="rect">
            <a:avLst/>
          </a:prstGeom>
          <a:gradFill flip="none" rotWithShape="1">
            <a:gsLst>
              <a:gs pos="0">
                <a:srgbClr val="5D87A1">
                  <a:shade val="30000"/>
                  <a:satMod val="115000"/>
                </a:srgbClr>
              </a:gs>
              <a:gs pos="50000">
                <a:srgbClr val="5D87A1">
                  <a:shade val="67500"/>
                  <a:satMod val="115000"/>
                </a:srgbClr>
              </a:gs>
              <a:gs pos="100000">
                <a:srgbClr val="5D87A1">
                  <a:shade val="100000"/>
                  <a:satMod val="115000"/>
                </a:srgbClr>
              </a:gs>
            </a:gsLst>
            <a:lin ang="16200000" scaled="1"/>
            <a:tileRect/>
          </a:gradFill>
          <a:ln w="9525" algn="ctr">
            <a:noFill/>
            <a:round/>
            <a:headEnd/>
            <a:tailEnd/>
          </a:ln>
          <a:effectLst/>
        </p:spPr>
        <p:txBody>
          <a:bodyPr anchor="ctr" anchorCtr="0">
            <a:noAutofit/>
          </a:bodyPr>
          <a:lstStyle/>
          <a:p>
            <a:pPr lvl="0" algn="ctr">
              <a:lnSpc>
                <a:spcPct val="90000"/>
              </a:lnSpc>
              <a:spcBef>
                <a:spcPct val="0"/>
              </a:spcBef>
              <a:spcAft>
                <a:spcPct val="35000"/>
              </a:spcAft>
            </a:pPr>
            <a:r>
              <a:rPr lang="en-US" sz="1200" dirty="0" smtClean="0">
                <a:solidFill>
                  <a:schemeClr val="bg1"/>
                </a:solidFill>
              </a:rPr>
              <a:t>VPN</a:t>
            </a:r>
            <a:endParaRPr lang="en-US" sz="1200" dirty="0">
              <a:solidFill>
                <a:schemeClr val="bg1"/>
              </a:solidFill>
            </a:endParaRPr>
          </a:p>
        </p:txBody>
      </p:sp>
      <p:sp>
        <p:nvSpPr>
          <p:cNvPr id="36" name="Freeform 35"/>
          <p:cNvSpPr/>
          <p:nvPr/>
        </p:nvSpPr>
        <p:spPr>
          <a:xfrm>
            <a:off x="4107231" y="3561771"/>
            <a:ext cx="1306277" cy="486297"/>
          </a:xfrm>
          <a:prstGeom prst="rect">
            <a:avLst/>
          </a:prstGeom>
          <a:gradFill flip="none" rotWithShape="1">
            <a:gsLst>
              <a:gs pos="0">
                <a:srgbClr val="5D87A1">
                  <a:shade val="30000"/>
                  <a:satMod val="115000"/>
                </a:srgbClr>
              </a:gs>
              <a:gs pos="50000">
                <a:srgbClr val="5D87A1">
                  <a:shade val="67500"/>
                  <a:satMod val="115000"/>
                </a:srgbClr>
              </a:gs>
              <a:gs pos="100000">
                <a:srgbClr val="5D87A1">
                  <a:shade val="100000"/>
                  <a:satMod val="115000"/>
                </a:srgbClr>
              </a:gs>
            </a:gsLst>
            <a:lin ang="16200000" scaled="1"/>
            <a:tileRect/>
          </a:gradFill>
          <a:ln w="9525" algn="ctr">
            <a:noFill/>
            <a:round/>
            <a:headEnd/>
            <a:tailEnd/>
          </a:ln>
          <a:effectLst/>
        </p:spPr>
        <p:txBody>
          <a:bodyPr anchor="ctr" anchorCtr="0">
            <a:noAutofit/>
          </a:bodyPr>
          <a:lstStyle/>
          <a:p>
            <a:pPr lvl="0" algn="ctr">
              <a:lnSpc>
                <a:spcPct val="90000"/>
              </a:lnSpc>
              <a:spcBef>
                <a:spcPct val="0"/>
              </a:spcBef>
              <a:spcAft>
                <a:spcPct val="35000"/>
              </a:spcAft>
            </a:pPr>
            <a:r>
              <a:rPr lang="en-US" sz="1200" dirty="0" smtClean="0">
                <a:solidFill>
                  <a:schemeClr val="bg1"/>
                </a:solidFill>
              </a:rPr>
              <a:t>NAT</a:t>
            </a:r>
            <a:endParaRPr lang="en-US" sz="1200" dirty="0">
              <a:solidFill>
                <a:schemeClr val="bg1"/>
              </a:solidFill>
            </a:endParaRPr>
          </a:p>
        </p:txBody>
      </p:sp>
      <p:sp>
        <p:nvSpPr>
          <p:cNvPr id="37" name="Freeform 36"/>
          <p:cNvSpPr/>
          <p:nvPr/>
        </p:nvSpPr>
        <p:spPr>
          <a:xfrm>
            <a:off x="4041230" y="4709950"/>
            <a:ext cx="4522701" cy="495300"/>
          </a:xfrm>
          <a:prstGeom prst="rect">
            <a:avLst/>
          </a:prstGeom>
          <a:solidFill>
            <a:srgbClr val="7EB0CC"/>
          </a:solidFill>
          <a:ln w="9525" algn="ctr">
            <a:noFill/>
            <a:round/>
            <a:headEnd/>
            <a:tailEnd/>
          </a:ln>
          <a:effectLst/>
        </p:spPr>
        <p:txBody>
          <a:bodyPr anchor="t" anchorCtr="0">
            <a:normAutofit/>
          </a:bodyPr>
          <a:lstStyle/>
          <a:p>
            <a:pPr lvl="0" algn="ctr">
              <a:lnSpc>
                <a:spcPct val="90000"/>
              </a:lnSpc>
              <a:spcBef>
                <a:spcPct val="0"/>
              </a:spcBef>
              <a:spcAft>
                <a:spcPct val="35000"/>
              </a:spcAft>
            </a:pPr>
            <a:endParaRPr lang="en-US" sz="1400" dirty="0">
              <a:solidFill>
                <a:schemeClr val="bg1"/>
              </a:solidFill>
            </a:endParaRPr>
          </a:p>
        </p:txBody>
      </p:sp>
      <p:sp>
        <p:nvSpPr>
          <p:cNvPr id="38" name="Freeform 37"/>
          <p:cNvSpPr/>
          <p:nvPr/>
        </p:nvSpPr>
        <p:spPr>
          <a:xfrm>
            <a:off x="4107231" y="4110339"/>
            <a:ext cx="1306277" cy="486297"/>
          </a:xfrm>
          <a:prstGeom prst="rect">
            <a:avLst/>
          </a:prstGeom>
          <a:gradFill flip="none" rotWithShape="1">
            <a:gsLst>
              <a:gs pos="0">
                <a:srgbClr val="5D87A1">
                  <a:shade val="30000"/>
                  <a:satMod val="115000"/>
                </a:srgbClr>
              </a:gs>
              <a:gs pos="50000">
                <a:srgbClr val="5D87A1">
                  <a:shade val="67500"/>
                  <a:satMod val="115000"/>
                </a:srgbClr>
              </a:gs>
              <a:gs pos="100000">
                <a:srgbClr val="5D87A1">
                  <a:shade val="100000"/>
                  <a:satMod val="115000"/>
                </a:srgbClr>
              </a:gs>
            </a:gsLst>
            <a:lin ang="16200000" scaled="1"/>
            <a:tileRect/>
          </a:gradFill>
          <a:ln w="9525" algn="ctr">
            <a:noFill/>
            <a:round/>
            <a:headEnd/>
            <a:tailEnd/>
          </a:ln>
          <a:effectLst/>
        </p:spPr>
        <p:txBody>
          <a:bodyPr lIns="0" rIns="0" anchor="ctr" anchorCtr="0">
            <a:noAutofit/>
          </a:bodyPr>
          <a:lstStyle/>
          <a:p>
            <a:pPr lvl="0" algn="ctr">
              <a:lnSpc>
                <a:spcPct val="90000"/>
              </a:lnSpc>
              <a:spcBef>
                <a:spcPct val="0"/>
              </a:spcBef>
              <a:spcAft>
                <a:spcPct val="35000"/>
              </a:spcAft>
            </a:pPr>
            <a:r>
              <a:rPr lang="en-US" sz="1050" dirty="0" smtClean="0">
                <a:solidFill>
                  <a:schemeClr val="bg1"/>
                </a:solidFill>
              </a:rPr>
              <a:t>Network Admission</a:t>
            </a:r>
            <a:br>
              <a:rPr lang="en-US" sz="1050" dirty="0" smtClean="0">
                <a:solidFill>
                  <a:schemeClr val="bg1"/>
                </a:solidFill>
              </a:rPr>
            </a:br>
            <a:r>
              <a:rPr lang="en-US" sz="1050" dirty="0" smtClean="0">
                <a:solidFill>
                  <a:schemeClr val="bg1"/>
                </a:solidFill>
              </a:rPr>
              <a:t>Control</a:t>
            </a:r>
            <a:endParaRPr lang="en-US" sz="1050" dirty="0">
              <a:solidFill>
                <a:schemeClr val="bg1"/>
              </a:solidFill>
            </a:endParaRPr>
          </a:p>
        </p:txBody>
      </p:sp>
      <p:sp>
        <p:nvSpPr>
          <p:cNvPr id="39" name="TextBox 38"/>
          <p:cNvSpPr txBox="1"/>
          <p:nvPr/>
        </p:nvSpPr>
        <p:spPr>
          <a:xfrm>
            <a:off x="4335413" y="2171990"/>
            <a:ext cx="849913" cy="276999"/>
          </a:xfrm>
          <a:prstGeom prst="rect">
            <a:avLst/>
          </a:prstGeom>
          <a:noFill/>
        </p:spPr>
        <p:txBody>
          <a:bodyPr wrap="none" rtlCol="0" anchor="ctr" anchorCtr="0">
            <a:spAutoFit/>
          </a:bodyPr>
          <a:lstStyle/>
          <a:p>
            <a:pPr lvl="0" algn="ctr"/>
            <a:r>
              <a:rPr lang="en-US" sz="1200" dirty="0" smtClean="0">
                <a:solidFill>
                  <a:schemeClr val="bg1"/>
                </a:solidFill>
              </a:rPr>
              <a:t>Perimeter</a:t>
            </a:r>
            <a:endParaRPr lang="en-US" sz="1200" dirty="0">
              <a:solidFill>
                <a:schemeClr val="bg1"/>
              </a:solidFill>
            </a:endParaRPr>
          </a:p>
        </p:txBody>
      </p:sp>
      <p:sp>
        <p:nvSpPr>
          <p:cNvPr id="40" name="Freeform 39"/>
          <p:cNvSpPr/>
          <p:nvPr/>
        </p:nvSpPr>
        <p:spPr>
          <a:xfrm>
            <a:off x="5586251" y="1394265"/>
            <a:ext cx="1438276" cy="3238500"/>
          </a:xfrm>
          <a:prstGeom prst="rect">
            <a:avLst/>
          </a:prstGeom>
          <a:solidFill>
            <a:srgbClr val="7EB0CC"/>
          </a:solidFill>
          <a:ln w="9525" algn="ctr">
            <a:noFill/>
            <a:round/>
            <a:headEnd/>
            <a:tailEnd/>
          </a:ln>
          <a:effectLst/>
        </p:spPr>
        <p:txBody>
          <a:bodyPr anchor="t" anchorCtr="0">
            <a:normAutofit/>
          </a:bodyPr>
          <a:lstStyle/>
          <a:p>
            <a:pPr lvl="0" algn="ctr">
              <a:lnSpc>
                <a:spcPct val="90000"/>
              </a:lnSpc>
              <a:spcBef>
                <a:spcPct val="0"/>
              </a:spcBef>
              <a:spcAft>
                <a:spcPct val="35000"/>
              </a:spcAft>
            </a:pPr>
            <a:endParaRPr lang="en-US" sz="1400" dirty="0">
              <a:solidFill>
                <a:schemeClr val="bg1"/>
              </a:solidFill>
            </a:endParaRPr>
          </a:p>
        </p:txBody>
      </p:sp>
      <p:sp>
        <p:nvSpPr>
          <p:cNvPr id="41" name="Freeform 40"/>
          <p:cNvSpPr/>
          <p:nvPr/>
        </p:nvSpPr>
        <p:spPr>
          <a:xfrm>
            <a:off x="5652251" y="2435608"/>
            <a:ext cx="1306277" cy="486297"/>
          </a:xfrm>
          <a:prstGeom prst="rect">
            <a:avLst/>
          </a:prstGeom>
          <a:gradFill flip="none" rotWithShape="1">
            <a:gsLst>
              <a:gs pos="0">
                <a:srgbClr val="5D87A1">
                  <a:shade val="30000"/>
                  <a:satMod val="115000"/>
                </a:srgbClr>
              </a:gs>
              <a:gs pos="50000">
                <a:srgbClr val="5D87A1">
                  <a:shade val="67500"/>
                  <a:satMod val="115000"/>
                </a:srgbClr>
              </a:gs>
              <a:gs pos="100000">
                <a:srgbClr val="5D87A1">
                  <a:shade val="100000"/>
                  <a:satMod val="115000"/>
                </a:srgbClr>
              </a:gs>
            </a:gsLst>
            <a:lin ang="16200000" scaled="1"/>
            <a:tileRect/>
          </a:gradFill>
          <a:ln w="9525" algn="ctr">
            <a:noFill/>
            <a:round/>
            <a:headEnd/>
            <a:tailEnd/>
          </a:ln>
          <a:effectLst/>
        </p:spPr>
        <p:txBody>
          <a:bodyPr anchor="ctr" anchorCtr="0">
            <a:noAutofit/>
          </a:bodyPr>
          <a:lstStyle/>
          <a:p>
            <a:pPr lvl="0" algn="ctr">
              <a:lnSpc>
                <a:spcPct val="90000"/>
              </a:lnSpc>
              <a:spcBef>
                <a:spcPct val="0"/>
              </a:spcBef>
              <a:spcAft>
                <a:spcPct val="35000"/>
              </a:spcAft>
            </a:pPr>
            <a:r>
              <a:rPr lang="en-US" sz="1200" dirty="0" smtClean="0">
                <a:solidFill>
                  <a:schemeClr val="bg1"/>
                </a:solidFill>
              </a:rPr>
              <a:t>Anti-Virus</a:t>
            </a:r>
            <a:endParaRPr lang="en-US" sz="1200" dirty="0">
              <a:solidFill>
                <a:schemeClr val="bg1"/>
              </a:solidFill>
            </a:endParaRPr>
          </a:p>
        </p:txBody>
      </p:sp>
      <p:sp>
        <p:nvSpPr>
          <p:cNvPr id="42" name="Freeform 41"/>
          <p:cNvSpPr/>
          <p:nvPr/>
        </p:nvSpPr>
        <p:spPr>
          <a:xfrm>
            <a:off x="5652251" y="2988012"/>
            <a:ext cx="1306277" cy="486297"/>
          </a:xfrm>
          <a:prstGeom prst="rect">
            <a:avLst/>
          </a:prstGeom>
          <a:gradFill flip="none" rotWithShape="1">
            <a:gsLst>
              <a:gs pos="0">
                <a:srgbClr val="5D87A1">
                  <a:shade val="30000"/>
                  <a:satMod val="115000"/>
                </a:srgbClr>
              </a:gs>
              <a:gs pos="50000">
                <a:srgbClr val="5D87A1">
                  <a:shade val="67500"/>
                  <a:satMod val="115000"/>
                </a:srgbClr>
              </a:gs>
              <a:gs pos="100000">
                <a:srgbClr val="5D87A1">
                  <a:shade val="100000"/>
                  <a:satMod val="115000"/>
                </a:srgbClr>
              </a:gs>
            </a:gsLst>
            <a:lin ang="16200000" scaled="1"/>
            <a:tileRect/>
          </a:gradFill>
          <a:ln w="9525" algn="ctr">
            <a:noFill/>
            <a:round/>
            <a:headEnd/>
            <a:tailEnd/>
          </a:ln>
          <a:effectLst/>
        </p:spPr>
        <p:txBody>
          <a:bodyPr lIns="0" rIns="0" anchor="ctr" anchorCtr="0">
            <a:noAutofit/>
          </a:bodyPr>
          <a:lstStyle/>
          <a:p>
            <a:pPr lvl="0" algn="ctr">
              <a:lnSpc>
                <a:spcPct val="90000"/>
              </a:lnSpc>
              <a:spcBef>
                <a:spcPct val="0"/>
              </a:spcBef>
              <a:spcAft>
                <a:spcPct val="35000"/>
              </a:spcAft>
            </a:pPr>
            <a:r>
              <a:rPr lang="en-US" sz="1050" dirty="0" smtClean="0">
                <a:solidFill>
                  <a:schemeClr val="bg1"/>
                </a:solidFill>
              </a:rPr>
              <a:t>IPS</a:t>
            </a:r>
          </a:p>
          <a:p>
            <a:pPr lvl="0" algn="ctr">
              <a:lnSpc>
                <a:spcPct val="90000"/>
              </a:lnSpc>
              <a:spcBef>
                <a:spcPct val="0"/>
              </a:spcBef>
              <a:spcAft>
                <a:spcPct val="35000"/>
              </a:spcAft>
            </a:pPr>
            <a:r>
              <a:rPr lang="en-US" sz="1050" dirty="0" smtClean="0">
                <a:solidFill>
                  <a:schemeClr val="bg1"/>
                </a:solidFill>
              </a:rPr>
              <a:t>Full IDP Feature Set</a:t>
            </a:r>
            <a:endParaRPr lang="en-US" sz="1050" dirty="0">
              <a:solidFill>
                <a:schemeClr val="bg1"/>
              </a:solidFill>
            </a:endParaRPr>
          </a:p>
        </p:txBody>
      </p:sp>
      <p:sp>
        <p:nvSpPr>
          <p:cNvPr id="43" name="Freeform 42"/>
          <p:cNvSpPr/>
          <p:nvPr/>
        </p:nvSpPr>
        <p:spPr>
          <a:xfrm>
            <a:off x="5652251" y="3561771"/>
            <a:ext cx="1306277" cy="486297"/>
          </a:xfrm>
          <a:prstGeom prst="rect">
            <a:avLst/>
          </a:prstGeom>
          <a:gradFill flip="none" rotWithShape="1">
            <a:gsLst>
              <a:gs pos="0">
                <a:srgbClr val="5D87A1">
                  <a:shade val="30000"/>
                  <a:satMod val="115000"/>
                </a:srgbClr>
              </a:gs>
              <a:gs pos="50000">
                <a:srgbClr val="5D87A1">
                  <a:shade val="67500"/>
                  <a:satMod val="115000"/>
                </a:srgbClr>
              </a:gs>
              <a:gs pos="100000">
                <a:srgbClr val="5D87A1">
                  <a:shade val="100000"/>
                  <a:satMod val="115000"/>
                </a:srgbClr>
              </a:gs>
            </a:gsLst>
            <a:lin ang="16200000" scaled="1"/>
            <a:tileRect/>
          </a:gradFill>
          <a:ln w="9525" algn="ctr">
            <a:noFill/>
            <a:round/>
            <a:headEnd/>
            <a:tailEnd/>
          </a:ln>
          <a:effectLst/>
        </p:spPr>
        <p:txBody>
          <a:bodyPr anchor="ctr" anchorCtr="0">
            <a:noAutofit/>
          </a:bodyPr>
          <a:lstStyle/>
          <a:p>
            <a:pPr lvl="0" algn="ctr">
              <a:lnSpc>
                <a:spcPct val="90000"/>
              </a:lnSpc>
              <a:spcBef>
                <a:spcPct val="0"/>
              </a:spcBef>
              <a:spcAft>
                <a:spcPct val="35000"/>
              </a:spcAft>
            </a:pPr>
            <a:r>
              <a:rPr lang="en-US" sz="1200" dirty="0" smtClean="0">
                <a:solidFill>
                  <a:schemeClr val="bg1"/>
                </a:solidFill>
              </a:rPr>
              <a:t>Web Filtering</a:t>
            </a:r>
            <a:endParaRPr lang="en-US" sz="1200" dirty="0">
              <a:solidFill>
                <a:schemeClr val="bg1"/>
              </a:solidFill>
            </a:endParaRPr>
          </a:p>
        </p:txBody>
      </p:sp>
      <p:sp>
        <p:nvSpPr>
          <p:cNvPr id="44" name="Freeform 43"/>
          <p:cNvSpPr/>
          <p:nvPr/>
        </p:nvSpPr>
        <p:spPr>
          <a:xfrm>
            <a:off x="5652251" y="4110339"/>
            <a:ext cx="1306277" cy="486297"/>
          </a:xfrm>
          <a:prstGeom prst="rect">
            <a:avLst/>
          </a:prstGeom>
          <a:gradFill flip="none" rotWithShape="1">
            <a:gsLst>
              <a:gs pos="0">
                <a:srgbClr val="5D87A1">
                  <a:shade val="30000"/>
                  <a:satMod val="115000"/>
                </a:srgbClr>
              </a:gs>
              <a:gs pos="50000">
                <a:srgbClr val="5D87A1">
                  <a:shade val="67500"/>
                  <a:satMod val="115000"/>
                </a:srgbClr>
              </a:gs>
              <a:gs pos="100000">
                <a:srgbClr val="5D87A1">
                  <a:shade val="100000"/>
                  <a:satMod val="115000"/>
                </a:srgbClr>
              </a:gs>
            </a:gsLst>
            <a:lin ang="16200000" scaled="1"/>
            <a:tileRect/>
          </a:gradFill>
          <a:ln w="9525" algn="ctr">
            <a:noFill/>
            <a:round/>
            <a:headEnd/>
            <a:tailEnd/>
          </a:ln>
          <a:effectLst/>
        </p:spPr>
        <p:txBody>
          <a:bodyPr anchor="ctr" anchorCtr="0">
            <a:noAutofit/>
          </a:bodyPr>
          <a:lstStyle/>
          <a:p>
            <a:pPr lvl="0" algn="ctr">
              <a:lnSpc>
                <a:spcPct val="90000"/>
              </a:lnSpc>
              <a:spcBef>
                <a:spcPct val="0"/>
              </a:spcBef>
              <a:spcAft>
                <a:spcPct val="35000"/>
              </a:spcAft>
            </a:pPr>
            <a:r>
              <a:rPr lang="en-US" sz="1200" dirty="0" smtClean="0">
                <a:solidFill>
                  <a:schemeClr val="bg1"/>
                </a:solidFill>
              </a:rPr>
              <a:t>Anti-Spam</a:t>
            </a:r>
            <a:endParaRPr lang="en-US" sz="1200" dirty="0">
              <a:solidFill>
                <a:schemeClr val="bg1"/>
              </a:solidFill>
            </a:endParaRPr>
          </a:p>
        </p:txBody>
      </p:sp>
      <p:sp>
        <p:nvSpPr>
          <p:cNvPr id="45" name="TextBox 44"/>
          <p:cNvSpPr txBox="1"/>
          <p:nvPr/>
        </p:nvSpPr>
        <p:spPr>
          <a:xfrm>
            <a:off x="5944553" y="2171990"/>
            <a:ext cx="721672" cy="276999"/>
          </a:xfrm>
          <a:prstGeom prst="rect">
            <a:avLst/>
          </a:prstGeom>
          <a:noFill/>
        </p:spPr>
        <p:txBody>
          <a:bodyPr wrap="none" rtlCol="0" anchor="ctr" anchorCtr="0">
            <a:spAutoFit/>
          </a:bodyPr>
          <a:lstStyle/>
          <a:p>
            <a:pPr lvl="0" algn="ctr"/>
            <a:r>
              <a:rPr lang="en-US" sz="1200" dirty="0" smtClean="0">
                <a:solidFill>
                  <a:schemeClr val="bg1"/>
                </a:solidFill>
              </a:rPr>
              <a:t>Content</a:t>
            </a:r>
            <a:endParaRPr lang="en-US" sz="1200" dirty="0">
              <a:solidFill>
                <a:schemeClr val="bg1"/>
              </a:solidFill>
            </a:endParaRPr>
          </a:p>
        </p:txBody>
      </p:sp>
      <p:sp>
        <p:nvSpPr>
          <p:cNvPr id="46" name="Freeform 45"/>
          <p:cNvSpPr/>
          <p:nvPr/>
        </p:nvSpPr>
        <p:spPr>
          <a:xfrm>
            <a:off x="7127331" y="1394265"/>
            <a:ext cx="1438276" cy="3238500"/>
          </a:xfrm>
          <a:prstGeom prst="rect">
            <a:avLst/>
          </a:prstGeom>
          <a:solidFill>
            <a:srgbClr val="7EB0CC"/>
          </a:solidFill>
          <a:ln w="9525" algn="ctr">
            <a:noFill/>
            <a:round/>
            <a:headEnd/>
            <a:tailEnd/>
          </a:ln>
          <a:effectLst/>
        </p:spPr>
        <p:txBody>
          <a:bodyPr anchor="t" anchorCtr="0">
            <a:normAutofit/>
          </a:bodyPr>
          <a:lstStyle/>
          <a:p>
            <a:pPr lvl="0" algn="ctr">
              <a:lnSpc>
                <a:spcPct val="90000"/>
              </a:lnSpc>
              <a:spcBef>
                <a:spcPct val="0"/>
              </a:spcBef>
              <a:spcAft>
                <a:spcPct val="35000"/>
              </a:spcAft>
            </a:pPr>
            <a:endParaRPr lang="en-US" sz="1400" dirty="0">
              <a:solidFill>
                <a:schemeClr val="bg1"/>
              </a:solidFill>
            </a:endParaRPr>
          </a:p>
        </p:txBody>
      </p:sp>
      <p:sp>
        <p:nvSpPr>
          <p:cNvPr id="47" name="Freeform 46"/>
          <p:cNvSpPr/>
          <p:nvPr/>
        </p:nvSpPr>
        <p:spPr>
          <a:xfrm>
            <a:off x="7193331" y="2435608"/>
            <a:ext cx="1306277" cy="1018029"/>
          </a:xfrm>
          <a:prstGeom prst="rect">
            <a:avLst/>
          </a:prstGeom>
          <a:gradFill flip="none" rotWithShape="1">
            <a:gsLst>
              <a:gs pos="0">
                <a:srgbClr val="5D87A1">
                  <a:shade val="30000"/>
                  <a:satMod val="115000"/>
                </a:srgbClr>
              </a:gs>
              <a:gs pos="50000">
                <a:srgbClr val="5D87A1">
                  <a:shade val="67500"/>
                  <a:satMod val="115000"/>
                </a:srgbClr>
              </a:gs>
              <a:gs pos="100000">
                <a:srgbClr val="5D87A1">
                  <a:shade val="100000"/>
                  <a:satMod val="115000"/>
                </a:srgbClr>
              </a:gs>
            </a:gsLst>
            <a:lin ang="16200000" scaled="1"/>
            <a:tileRect/>
          </a:gradFill>
          <a:ln w="9525" algn="ctr">
            <a:noFill/>
            <a:round/>
            <a:headEnd/>
            <a:tailEnd/>
          </a:ln>
          <a:effectLst/>
        </p:spPr>
        <p:txBody>
          <a:bodyPr anchor="ctr" anchorCtr="0">
            <a:noAutofit/>
          </a:bodyPr>
          <a:lstStyle/>
          <a:p>
            <a:pPr lvl="0" algn="ctr">
              <a:lnSpc>
                <a:spcPct val="90000"/>
              </a:lnSpc>
              <a:spcBef>
                <a:spcPct val="0"/>
              </a:spcBef>
              <a:spcAft>
                <a:spcPct val="35000"/>
              </a:spcAft>
            </a:pPr>
            <a:r>
              <a:rPr lang="en-US" sz="1200" dirty="0" smtClean="0">
                <a:solidFill>
                  <a:schemeClr val="bg1"/>
                </a:solidFill>
              </a:rPr>
              <a:t>Application</a:t>
            </a:r>
          </a:p>
          <a:p>
            <a:pPr lvl="0" algn="ctr">
              <a:lnSpc>
                <a:spcPct val="90000"/>
              </a:lnSpc>
              <a:spcBef>
                <a:spcPct val="0"/>
              </a:spcBef>
              <a:spcAft>
                <a:spcPct val="35000"/>
              </a:spcAft>
            </a:pPr>
            <a:r>
              <a:rPr lang="en-US" sz="1200" dirty="0" smtClean="0">
                <a:solidFill>
                  <a:schemeClr val="bg1"/>
                </a:solidFill>
              </a:rPr>
              <a:t>Awareness</a:t>
            </a:r>
            <a:endParaRPr lang="en-US" sz="1200" dirty="0">
              <a:solidFill>
                <a:schemeClr val="bg1"/>
              </a:solidFill>
            </a:endParaRPr>
          </a:p>
        </p:txBody>
      </p:sp>
      <p:sp>
        <p:nvSpPr>
          <p:cNvPr id="48" name="Freeform 47"/>
          <p:cNvSpPr/>
          <p:nvPr/>
        </p:nvSpPr>
        <p:spPr>
          <a:xfrm>
            <a:off x="7193331" y="3548887"/>
            <a:ext cx="1306277" cy="1047749"/>
          </a:xfrm>
          <a:prstGeom prst="rect">
            <a:avLst/>
          </a:prstGeom>
          <a:gradFill flip="none" rotWithShape="1">
            <a:gsLst>
              <a:gs pos="0">
                <a:srgbClr val="5D87A1">
                  <a:shade val="30000"/>
                  <a:satMod val="115000"/>
                </a:srgbClr>
              </a:gs>
              <a:gs pos="50000">
                <a:srgbClr val="5D87A1">
                  <a:shade val="67500"/>
                  <a:satMod val="115000"/>
                </a:srgbClr>
              </a:gs>
              <a:gs pos="100000">
                <a:srgbClr val="5D87A1">
                  <a:shade val="100000"/>
                  <a:satMod val="115000"/>
                </a:srgbClr>
              </a:gs>
            </a:gsLst>
            <a:lin ang="16200000" scaled="1"/>
            <a:tileRect/>
          </a:gradFill>
          <a:ln w="9525" algn="ctr">
            <a:noFill/>
            <a:round/>
            <a:headEnd/>
            <a:tailEnd/>
          </a:ln>
          <a:effectLst/>
        </p:spPr>
        <p:txBody>
          <a:bodyPr anchor="ctr" anchorCtr="0">
            <a:noAutofit/>
          </a:bodyPr>
          <a:lstStyle/>
          <a:p>
            <a:pPr lvl="0" algn="ctr">
              <a:lnSpc>
                <a:spcPct val="90000"/>
              </a:lnSpc>
              <a:spcBef>
                <a:spcPct val="0"/>
              </a:spcBef>
              <a:spcAft>
                <a:spcPct val="35000"/>
              </a:spcAft>
            </a:pPr>
            <a:r>
              <a:rPr lang="en-US" sz="1200" dirty="0" smtClean="0">
                <a:solidFill>
                  <a:schemeClr val="bg1"/>
                </a:solidFill>
              </a:rPr>
              <a:t>Identity</a:t>
            </a:r>
          </a:p>
          <a:p>
            <a:pPr lvl="0" algn="ctr">
              <a:lnSpc>
                <a:spcPct val="90000"/>
              </a:lnSpc>
              <a:spcBef>
                <a:spcPct val="0"/>
              </a:spcBef>
              <a:spcAft>
                <a:spcPct val="35000"/>
              </a:spcAft>
            </a:pPr>
            <a:r>
              <a:rPr lang="en-US" sz="1200" dirty="0" smtClean="0">
                <a:solidFill>
                  <a:schemeClr val="bg1"/>
                </a:solidFill>
              </a:rPr>
              <a:t>Awareness</a:t>
            </a:r>
            <a:endParaRPr lang="en-US" sz="1200" dirty="0">
              <a:solidFill>
                <a:schemeClr val="bg1"/>
              </a:solidFill>
            </a:endParaRPr>
          </a:p>
        </p:txBody>
      </p:sp>
      <p:sp>
        <p:nvSpPr>
          <p:cNvPr id="49" name="TextBox 48"/>
          <p:cNvSpPr txBox="1"/>
          <p:nvPr/>
        </p:nvSpPr>
        <p:spPr>
          <a:xfrm>
            <a:off x="7379835" y="2171990"/>
            <a:ext cx="933269" cy="276999"/>
          </a:xfrm>
          <a:prstGeom prst="rect">
            <a:avLst/>
          </a:prstGeom>
          <a:noFill/>
        </p:spPr>
        <p:txBody>
          <a:bodyPr wrap="none" rtlCol="0" anchor="ctr" anchorCtr="0">
            <a:spAutoFit/>
          </a:bodyPr>
          <a:lstStyle/>
          <a:p>
            <a:pPr lvl="0" algn="ctr"/>
            <a:r>
              <a:rPr lang="en-US" sz="1200" dirty="0" smtClean="0">
                <a:solidFill>
                  <a:schemeClr val="bg1"/>
                </a:solidFill>
              </a:rPr>
              <a:t>Application</a:t>
            </a:r>
            <a:endParaRPr lang="en-US" sz="1200" dirty="0">
              <a:solidFill>
                <a:schemeClr val="bg1"/>
              </a:solidFill>
            </a:endParaRPr>
          </a:p>
        </p:txBody>
      </p:sp>
      <p:sp>
        <p:nvSpPr>
          <p:cNvPr id="50" name="Freeform 49"/>
          <p:cNvSpPr/>
          <p:nvPr/>
        </p:nvSpPr>
        <p:spPr>
          <a:xfrm>
            <a:off x="4107231" y="4786150"/>
            <a:ext cx="4407266" cy="342900"/>
          </a:xfrm>
          <a:prstGeom prst="rect">
            <a:avLst/>
          </a:prstGeom>
          <a:gradFill flip="none" rotWithShape="1">
            <a:gsLst>
              <a:gs pos="0">
                <a:srgbClr val="5D87A1">
                  <a:shade val="30000"/>
                  <a:satMod val="115000"/>
                </a:srgbClr>
              </a:gs>
              <a:gs pos="50000">
                <a:srgbClr val="5D87A1">
                  <a:shade val="67500"/>
                  <a:satMod val="115000"/>
                </a:srgbClr>
              </a:gs>
              <a:gs pos="100000">
                <a:srgbClr val="5D87A1">
                  <a:shade val="100000"/>
                  <a:satMod val="115000"/>
                </a:srgbClr>
              </a:gs>
            </a:gsLst>
            <a:lin ang="16200000" scaled="1"/>
            <a:tileRect/>
          </a:gradFill>
          <a:ln w="9525" algn="ctr">
            <a:noFill/>
            <a:round/>
            <a:headEnd/>
            <a:tailEnd/>
          </a:ln>
          <a:effectLst/>
        </p:spPr>
        <p:txBody>
          <a:bodyPr anchor="ctr" anchorCtr="0">
            <a:noAutofit/>
          </a:bodyPr>
          <a:lstStyle/>
          <a:p>
            <a:pPr lvl="0" algn="ctr">
              <a:lnSpc>
                <a:spcPct val="90000"/>
              </a:lnSpc>
              <a:spcBef>
                <a:spcPct val="0"/>
              </a:spcBef>
              <a:spcAft>
                <a:spcPct val="35000"/>
              </a:spcAft>
            </a:pPr>
            <a:r>
              <a:rPr lang="en-US" sz="1200" dirty="0" smtClean="0">
                <a:solidFill>
                  <a:schemeClr val="bg1"/>
                </a:solidFill>
              </a:rPr>
              <a:t>CLI, JWeb, SNMP, JSpace- SD, Hypervisor Mgmt, HA/FT</a:t>
            </a:r>
            <a:endParaRPr lang="en-US" sz="1200" dirty="0">
              <a:solidFill>
                <a:schemeClr val="bg1"/>
              </a:solidFill>
            </a:endParaRPr>
          </a:p>
        </p:txBody>
      </p:sp>
      <p:sp>
        <p:nvSpPr>
          <p:cNvPr id="53" name="Freeform 52"/>
          <p:cNvSpPr/>
          <p:nvPr/>
        </p:nvSpPr>
        <p:spPr>
          <a:xfrm>
            <a:off x="4156516" y="1441891"/>
            <a:ext cx="4295775" cy="342900"/>
          </a:xfrm>
          <a:prstGeom prst="rect">
            <a:avLst/>
          </a:prstGeom>
          <a:gradFill flip="none" rotWithShape="1">
            <a:gsLst>
              <a:gs pos="0">
                <a:srgbClr val="5D87A1">
                  <a:shade val="30000"/>
                  <a:satMod val="115000"/>
                </a:srgbClr>
              </a:gs>
              <a:gs pos="50000">
                <a:srgbClr val="5D87A1">
                  <a:shade val="67500"/>
                  <a:satMod val="115000"/>
                </a:srgbClr>
              </a:gs>
              <a:gs pos="100000">
                <a:srgbClr val="5D87A1">
                  <a:shade val="100000"/>
                  <a:satMod val="115000"/>
                </a:srgbClr>
              </a:gs>
            </a:gsLst>
            <a:lin ang="16200000" scaled="1"/>
            <a:tileRect/>
          </a:gradFill>
          <a:ln w="9525" algn="ctr">
            <a:noFill/>
            <a:round/>
            <a:headEnd/>
            <a:tailEnd/>
          </a:ln>
          <a:effectLst/>
        </p:spPr>
        <p:txBody>
          <a:bodyPr anchor="ctr" anchorCtr="0">
            <a:noAutofit/>
          </a:bodyPr>
          <a:lstStyle/>
          <a:p>
            <a:pPr lvl="0" algn="ctr">
              <a:lnSpc>
                <a:spcPct val="90000"/>
              </a:lnSpc>
              <a:spcBef>
                <a:spcPct val="0"/>
              </a:spcBef>
              <a:spcAft>
                <a:spcPct val="35000"/>
              </a:spcAft>
            </a:pPr>
            <a:r>
              <a:rPr lang="en-US" sz="1200" dirty="0" smtClean="0">
                <a:solidFill>
                  <a:schemeClr val="bg1"/>
                </a:solidFill>
              </a:rPr>
              <a:t>Junos Routing Protocols and SDK</a:t>
            </a:r>
            <a:endParaRPr lang="en-US" sz="1200" dirty="0">
              <a:solidFill>
                <a:schemeClr val="bg1"/>
              </a:solidFill>
            </a:endParaRPr>
          </a:p>
        </p:txBody>
      </p:sp>
      <p:pic>
        <p:nvPicPr>
          <p:cNvPr id="59" name="Picture 58" descr="Rack Server.png"/>
          <p:cNvPicPr>
            <a:picLocks noChangeAspect="1"/>
          </p:cNvPicPr>
          <p:nvPr/>
        </p:nvPicPr>
        <p:blipFill>
          <a:blip r:embed="rId3" cstate="screen"/>
          <a:stretch>
            <a:fillRect/>
          </a:stretch>
        </p:blipFill>
        <p:spPr>
          <a:xfrm>
            <a:off x="4047046" y="5268970"/>
            <a:ext cx="4518561" cy="517160"/>
          </a:xfrm>
          <a:prstGeom prst="rect">
            <a:avLst/>
          </a:prstGeom>
        </p:spPr>
      </p:pic>
      <p:sp>
        <p:nvSpPr>
          <p:cNvPr id="60" name="Rectangle 59"/>
          <p:cNvSpPr/>
          <p:nvPr/>
        </p:nvSpPr>
        <p:spPr>
          <a:xfrm>
            <a:off x="4156516" y="1853436"/>
            <a:ext cx="4295775" cy="342900"/>
          </a:xfrm>
          <a:prstGeom prst="rect">
            <a:avLst/>
          </a:prstGeom>
          <a:gradFill flip="none" rotWithShape="1">
            <a:gsLst>
              <a:gs pos="0">
                <a:srgbClr val="5D87A1">
                  <a:shade val="30000"/>
                  <a:satMod val="115000"/>
                </a:srgbClr>
              </a:gs>
              <a:gs pos="50000">
                <a:srgbClr val="5D87A1">
                  <a:shade val="67500"/>
                  <a:satMod val="115000"/>
                </a:srgbClr>
              </a:gs>
              <a:gs pos="100000">
                <a:srgbClr val="5D87A1">
                  <a:shade val="100000"/>
                  <a:satMod val="115000"/>
                </a:srgbClr>
              </a:gs>
            </a:gsLst>
            <a:lin ang="16200000" scaled="1"/>
            <a:tileRect/>
          </a:gradFill>
          <a:ln w="9525" algn="ctr">
            <a:noFill/>
            <a:round/>
            <a:headEnd/>
            <a:tailEnd/>
          </a:ln>
          <a:effectLst/>
        </p:spPr>
        <p:txBody>
          <a:bodyPr anchor="ctr" anchorCtr="0">
            <a:noAutofit/>
          </a:bodyPr>
          <a:lstStyle/>
          <a:p>
            <a:pPr lvl="0" algn="ctr">
              <a:lnSpc>
                <a:spcPct val="90000"/>
              </a:lnSpc>
              <a:spcBef>
                <a:spcPct val="0"/>
              </a:spcBef>
              <a:spcAft>
                <a:spcPct val="35000"/>
              </a:spcAft>
            </a:pPr>
            <a:r>
              <a:rPr lang="en-US" sz="1200" dirty="0" smtClean="0">
                <a:solidFill>
                  <a:schemeClr val="bg1"/>
                </a:solidFill>
              </a:rPr>
              <a:t>Junos Rich &amp; Extensible Security Stack</a:t>
            </a:r>
            <a:endParaRPr lang="en-US" sz="1200" dirty="0">
              <a:solidFill>
                <a:schemeClr val="bg1"/>
              </a:solidFill>
            </a:endParaRPr>
          </a:p>
        </p:txBody>
      </p:sp>
      <p:sp>
        <p:nvSpPr>
          <p:cNvPr id="26" name="TextBox 25"/>
          <p:cNvSpPr txBox="1"/>
          <p:nvPr/>
        </p:nvSpPr>
        <p:spPr>
          <a:xfrm>
            <a:off x="6373992" y="5958989"/>
            <a:ext cx="2262158" cy="261610"/>
          </a:xfrm>
          <a:prstGeom prst="rect">
            <a:avLst/>
          </a:prstGeom>
          <a:noFill/>
        </p:spPr>
        <p:txBody>
          <a:bodyPr wrap="none" rtlCol="0" anchor="b" anchorCtr="0">
            <a:spAutoFit/>
          </a:bodyPr>
          <a:lstStyle/>
          <a:p>
            <a:pPr algn="r"/>
            <a:r>
              <a:rPr lang="en-US" sz="1100" i="1" dirty="0" smtClean="0">
                <a:solidFill>
                  <a:srgbClr val="FF0000"/>
                </a:solidFill>
              </a:rPr>
              <a:t>*Not all features available at FRS</a:t>
            </a:r>
            <a:endParaRPr lang="en-US" sz="1100" i="1" dirty="0">
              <a:solidFill>
                <a:srgbClr val="FF0000"/>
              </a:solidFill>
            </a:endParaRPr>
          </a:p>
        </p:txBody>
      </p:sp>
    </p:spTree>
    <p:custDataLst>
      <p:tags r:id="rId1"/>
    </p:custDataLst>
    <p:extLst>
      <p:ext uri="{BB962C8B-B14F-4D97-AF65-F5344CB8AC3E}">
        <p14:creationId xmlns:p14="http://schemas.microsoft.com/office/powerpoint/2010/main" xmlns="" val="37348665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JunosV</a:t>
            </a:r>
            <a:r>
              <a:rPr lang="en-US" dirty="0"/>
              <a:t> </a:t>
            </a:r>
            <a:r>
              <a:rPr lang="en-US" dirty="0" smtClean="0"/>
              <a:t>Firefly – Timelines &amp; roadmap</a:t>
            </a:r>
            <a:endParaRPr lang="en-US" dirty="0"/>
          </a:p>
        </p:txBody>
      </p:sp>
      <p:sp>
        <p:nvSpPr>
          <p:cNvPr id="3" name="Rectangle 2"/>
          <p:cNvSpPr/>
          <p:nvPr/>
        </p:nvSpPr>
        <p:spPr>
          <a:xfrm>
            <a:off x="406644" y="1526930"/>
            <a:ext cx="4184407" cy="4283320"/>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GB"/>
          </a:p>
        </p:txBody>
      </p:sp>
      <p:sp>
        <p:nvSpPr>
          <p:cNvPr id="14" name="TextBox 13"/>
          <p:cNvSpPr txBox="1"/>
          <p:nvPr/>
        </p:nvSpPr>
        <p:spPr>
          <a:xfrm>
            <a:off x="490172" y="1550377"/>
            <a:ext cx="1056700" cy="369332"/>
          </a:xfrm>
          <a:prstGeom prst="rect">
            <a:avLst/>
          </a:prstGeom>
          <a:noFill/>
        </p:spPr>
        <p:txBody>
          <a:bodyPr wrap="none" rtlCol="0">
            <a:spAutoFit/>
          </a:bodyPr>
          <a:lstStyle/>
          <a:p>
            <a:r>
              <a:rPr lang="en-GB" b="1" dirty="0" smtClean="0"/>
              <a:t>Routing</a:t>
            </a:r>
            <a:endParaRPr lang="en-GB" b="1" dirty="0"/>
          </a:p>
        </p:txBody>
      </p:sp>
      <p:sp>
        <p:nvSpPr>
          <p:cNvPr id="15" name="TextBox 14"/>
          <p:cNvSpPr txBox="1"/>
          <p:nvPr/>
        </p:nvSpPr>
        <p:spPr>
          <a:xfrm>
            <a:off x="2346813" y="1548178"/>
            <a:ext cx="1043876" cy="369332"/>
          </a:xfrm>
          <a:prstGeom prst="rect">
            <a:avLst/>
          </a:prstGeom>
          <a:noFill/>
        </p:spPr>
        <p:txBody>
          <a:bodyPr wrap="none" rtlCol="0">
            <a:spAutoFit/>
          </a:bodyPr>
          <a:lstStyle/>
          <a:p>
            <a:r>
              <a:rPr lang="en-GB" b="1" dirty="0" smtClean="0"/>
              <a:t>Firewall</a:t>
            </a:r>
            <a:endParaRPr lang="en-GB" b="1" dirty="0"/>
          </a:p>
        </p:txBody>
      </p:sp>
      <p:sp>
        <p:nvSpPr>
          <p:cNvPr id="16" name="TextBox 15"/>
          <p:cNvSpPr txBox="1"/>
          <p:nvPr/>
        </p:nvSpPr>
        <p:spPr>
          <a:xfrm>
            <a:off x="3389436" y="1544516"/>
            <a:ext cx="838691" cy="369332"/>
          </a:xfrm>
          <a:prstGeom prst="rect">
            <a:avLst/>
          </a:prstGeom>
          <a:noFill/>
        </p:spPr>
        <p:txBody>
          <a:bodyPr wrap="none" rtlCol="0">
            <a:spAutoFit/>
          </a:bodyPr>
          <a:lstStyle/>
          <a:p>
            <a:r>
              <a:rPr lang="en-GB" b="1" dirty="0" smtClean="0"/>
              <a:t>DHCP</a:t>
            </a:r>
            <a:endParaRPr lang="en-GB" b="1" dirty="0"/>
          </a:p>
        </p:txBody>
      </p:sp>
      <p:sp>
        <p:nvSpPr>
          <p:cNvPr id="17" name="TextBox 16"/>
          <p:cNvSpPr txBox="1"/>
          <p:nvPr/>
        </p:nvSpPr>
        <p:spPr>
          <a:xfrm>
            <a:off x="1005255" y="3368186"/>
            <a:ext cx="800219" cy="369332"/>
          </a:xfrm>
          <a:prstGeom prst="rect">
            <a:avLst/>
          </a:prstGeom>
          <a:noFill/>
        </p:spPr>
        <p:txBody>
          <a:bodyPr wrap="none" rtlCol="0">
            <a:spAutoFit/>
          </a:bodyPr>
          <a:lstStyle/>
          <a:p>
            <a:r>
              <a:rPr lang="en-GB" b="1" dirty="0" smtClean="0"/>
              <a:t>ALGs</a:t>
            </a:r>
            <a:endParaRPr lang="en-GB" b="1" dirty="0"/>
          </a:p>
        </p:txBody>
      </p:sp>
      <p:sp>
        <p:nvSpPr>
          <p:cNvPr id="18" name="TextBox 17"/>
          <p:cNvSpPr txBox="1"/>
          <p:nvPr/>
        </p:nvSpPr>
        <p:spPr>
          <a:xfrm>
            <a:off x="1650756" y="1562833"/>
            <a:ext cx="642035" cy="369332"/>
          </a:xfrm>
          <a:prstGeom prst="rect">
            <a:avLst/>
          </a:prstGeom>
          <a:noFill/>
        </p:spPr>
        <p:txBody>
          <a:bodyPr wrap="none" rtlCol="0">
            <a:spAutoFit/>
          </a:bodyPr>
          <a:lstStyle/>
          <a:p>
            <a:r>
              <a:rPr lang="en-GB" b="1" dirty="0" smtClean="0"/>
              <a:t>NAT</a:t>
            </a:r>
            <a:endParaRPr lang="en-GB" b="1" dirty="0"/>
          </a:p>
        </p:txBody>
      </p:sp>
      <p:sp>
        <p:nvSpPr>
          <p:cNvPr id="19" name="TextBox 18"/>
          <p:cNvSpPr txBox="1"/>
          <p:nvPr/>
        </p:nvSpPr>
        <p:spPr>
          <a:xfrm>
            <a:off x="2957881" y="3291254"/>
            <a:ext cx="659155" cy="369332"/>
          </a:xfrm>
          <a:prstGeom prst="rect">
            <a:avLst/>
          </a:prstGeom>
          <a:noFill/>
        </p:spPr>
        <p:txBody>
          <a:bodyPr wrap="none" rtlCol="0">
            <a:spAutoFit/>
          </a:bodyPr>
          <a:lstStyle/>
          <a:p>
            <a:r>
              <a:rPr lang="en-GB" b="1" dirty="0" smtClean="0"/>
              <a:t>VPN</a:t>
            </a:r>
            <a:endParaRPr lang="en-GB" b="1" dirty="0"/>
          </a:p>
        </p:txBody>
      </p:sp>
      <p:sp>
        <p:nvSpPr>
          <p:cNvPr id="21" name="TextBox 20"/>
          <p:cNvSpPr txBox="1"/>
          <p:nvPr/>
        </p:nvSpPr>
        <p:spPr>
          <a:xfrm>
            <a:off x="430090" y="1878625"/>
            <a:ext cx="1132010" cy="1323439"/>
          </a:xfrm>
          <a:prstGeom prst="rect">
            <a:avLst/>
          </a:prstGeom>
          <a:noFill/>
        </p:spPr>
        <p:txBody>
          <a:bodyPr wrap="square" rtlCol="0">
            <a:spAutoFit/>
          </a:bodyPr>
          <a:lstStyle/>
          <a:p>
            <a:pPr marL="57150" indent="-57150">
              <a:buFont typeface="Arial" pitchFamily="34" charset="0"/>
              <a:buChar char="•"/>
            </a:pPr>
            <a:r>
              <a:rPr lang="en-GB" sz="1000" dirty="0" smtClean="0"/>
              <a:t> Family </a:t>
            </a:r>
            <a:r>
              <a:rPr lang="en-GB" sz="1000" dirty="0" err="1" smtClean="0"/>
              <a:t>inet</a:t>
            </a:r>
            <a:endParaRPr lang="en-GB" sz="1000" dirty="0" smtClean="0"/>
          </a:p>
          <a:p>
            <a:pPr marL="57150" indent="-57150">
              <a:buFont typeface="Arial" pitchFamily="34" charset="0"/>
              <a:buChar char="•"/>
            </a:pPr>
            <a:r>
              <a:rPr lang="en-GB" sz="1000" dirty="0" smtClean="0"/>
              <a:t> Family inet6</a:t>
            </a:r>
          </a:p>
          <a:p>
            <a:pPr marL="57150" indent="-57150">
              <a:buFont typeface="Arial" pitchFamily="34" charset="0"/>
              <a:buChar char="•"/>
            </a:pPr>
            <a:r>
              <a:rPr lang="en-GB" sz="1000" dirty="0" smtClean="0"/>
              <a:t> Static routing</a:t>
            </a:r>
          </a:p>
          <a:p>
            <a:pPr marL="57150" indent="-57150">
              <a:buFont typeface="Arial" pitchFamily="34" charset="0"/>
              <a:buChar char="•"/>
            </a:pPr>
            <a:r>
              <a:rPr lang="en-GB" sz="1000" dirty="0" smtClean="0"/>
              <a:t> BGP</a:t>
            </a:r>
          </a:p>
          <a:p>
            <a:pPr marL="57150" indent="-57150">
              <a:buFont typeface="Arial" pitchFamily="34" charset="0"/>
              <a:buChar char="•"/>
            </a:pPr>
            <a:r>
              <a:rPr lang="en-GB" sz="1000" dirty="0" smtClean="0"/>
              <a:t> OSPF</a:t>
            </a:r>
          </a:p>
          <a:p>
            <a:pPr marL="57150" indent="-57150">
              <a:buFont typeface="Arial" pitchFamily="34" charset="0"/>
              <a:buChar char="•"/>
            </a:pPr>
            <a:r>
              <a:rPr lang="en-GB" sz="1000" dirty="0" smtClean="0"/>
              <a:t> RIP</a:t>
            </a:r>
          </a:p>
          <a:p>
            <a:pPr marL="57150" indent="-57150">
              <a:buFont typeface="Arial" pitchFamily="34" charset="0"/>
              <a:buChar char="•"/>
            </a:pPr>
            <a:r>
              <a:rPr lang="en-GB" sz="1000" dirty="0" smtClean="0"/>
              <a:t> PIM</a:t>
            </a:r>
          </a:p>
          <a:p>
            <a:pPr marL="57150" indent="-57150">
              <a:buFont typeface="Arial" pitchFamily="34" charset="0"/>
              <a:buChar char="•"/>
            </a:pPr>
            <a:r>
              <a:rPr lang="en-GB" sz="1000" dirty="0" smtClean="0"/>
              <a:t> MPLS/VPLS</a:t>
            </a:r>
          </a:p>
        </p:txBody>
      </p:sp>
      <p:sp>
        <p:nvSpPr>
          <p:cNvPr id="22" name="TextBox 21"/>
          <p:cNvSpPr txBox="1"/>
          <p:nvPr/>
        </p:nvSpPr>
        <p:spPr>
          <a:xfrm>
            <a:off x="2403231" y="1891812"/>
            <a:ext cx="997195" cy="861774"/>
          </a:xfrm>
          <a:prstGeom prst="rect">
            <a:avLst/>
          </a:prstGeom>
          <a:noFill/>
        </p:spPr>
        <p:txBody>
          <a:bodyPr wrap="square" rtlCol="0">
            <a:spAutoFit/>
          </a:bodyPr>
          <a:lstStyle/>
          <a:p>
            <a:pPr marL="57150" indent="-57150">
              <a:buFont typeface="Arial" pitchFamily="34" charset="0"/>
              <a:buChar char="•"/>
            </a:pPr>
            <a:r>
              <a:rPr lang="en-GB" sz="1000" dirty="0" smtClean="0"/>
              <a:t>Firewall policy</a:t>
            </a:r>
          </a:p>
          <a:p>
            <a:pPr marL="57150" indent="-57150">
              <a:buFont typeface="Arial" pitchFamily="34" charset="0"/>
              <a:buChar char="•"/>
            </a:pPr>
            <a:r>
              <a:rPr lang="en-GB" sz="1000" dirty="0" smtClean="0"/>
              <a:t>Screens</a:t>
            </a:r>
          </a:p>
          <a:p>
            <a:pPr marL="57150" indent="-57150">
              <a:buFont typeface="Arial" pitchFamily="34" charset="0"/>
              <a:buChar char="•"/>
            </a:pPr>
            <a:r>
              <a:rPr lang="en-GB" sz="1000" dirty="0" smtClean="0"/>
              <a:t>SYN cookie</a:t>
            </a:r>
          </a:p>
          <a:p>
            <a:pPr>
              <a:buFont typeface="Arial" pitchFamily="34" charset="0"/>
              <a:buChar char="•"/>
            </a:pPr>
            <a:endParaRPr lang="en-GB" sz="1000" dirty="0"/>
          </a:p>
        </p:txBody>
      </p:sp>
      <p:sp>
        <p:nvSpPr>
          <p:cNvPr id="23" name="TextBox 22"/>
          <p:cNvSpPr txBox="1"/>
          <p:nvPr/>
        </p:nvSpPr>
        <p:spPr>
          <a:xfrm>
            <a:off x="2380518" y="3666392"/>
            <a:ext cx="1061509" cy="1477328"/>
          </a:xfrm>
          <a:prstGeom prst="rect">
            <a:avLst/>
          </a:prstGeom>
          <a:noFill/>
        </p:spPr>
        <p:txBody>
          <a:bodyPr wrap="none" rtlCol="0">
            <a:spAutoFit/>
          </a:bodyPr>
          <a:lstStyle/>
          <a:p>
            <a:pPr>
              <a:buFont typeface="Arial" pitchFamily="34" charset="0"/>
              <a:buChar char="•"/>
            </a:pPr>
            <a:r>
              <a:rPr lang="en-GB" sz="1000" dirty="0" smtClean="0"/>
              <a:t> Policy-based</a:t>
            </a:r>
          </a:p>
          <a:p>
            <a:pPr>
              <a:buFont typeface="Arial" pitchFamily="34" charset="0"/>
              <a:buChar char="•"/>
            </a:pPr>
            <a:r>
              <a:rPr lang="en-GB" sz="1000" dirty="0" smtClean="0"/>
              <a:t> Route-based</a:t>
            </a:r>
          </a:p>
          <a:p>
            <a:pPr>
              <a:buFont typeface="Arial" pitchFamily="34" charset="0"/>
              <a:buChar char="•"/>
            </a:pPr>
            <a:r>
              <a:rPr lang="en-GB" sz="1000" dirty="0" smtClean="0"/>
              <a:t> Dynamic VPN</a:t>
            </a:r>
          </a:p>
          <a:p>
            <a:pPr>
              <a:buFont typeface="Arial" pitchFamily="34" charset="0"/>
              <a:buChar char="•"/>
            </a:pPr>
            <a:r>
              <a:rPr lang="en-GB" sz="1000" dirty="0" smtClean="0"/>
              <a:t> Manual key</a:t>
            </a:r>
          </a:p>
          <a:p>
            <a:pPr>
              <a:buFont typeface="Arial" pitchFamily="34" charset="0"/>
              <a:buChar char="•"/>
            </a:pPr>
            <a:r>
              <a:rPr lang="en-GB" sz="1000" dirty="0" smtClean="0"/>
              <a:t> Auto key</a:t>
            </a:r>
          </a:p>
          <a:p>
            <a:pPr>
              <a:buFont typeface="Arial" pitchFamily="34" charset="0"/>
              <a:buChar char="•"/>
            </a:pPr>
            <a:r>
              <a:rPr lang="en-GB" sz="1000" dirty="0" smtClean="0"/>
              <a:t> IKE phase 1</a:t>
            </a:r>
          </a:p>
          <a:p>
            <a:pPr>
              <a:buFont typeface="Arial" pitchFamily="34" charset="0"/>
              <a:buChar char="•"/>
            </a:pPr>
            <a:r>
              <a:rPr lang="en-GB" sz="1000" dirty="0" smtClean="0"/>
              <a:t> IKE phase 2</a:t>
            </a:r>
          </a:p>
          <a:p>
            <a:pPr>
              <a:buFont typeface="Arial" pitchFamily="34" charset="0"/>
              <a:buChar char="•"/>
            </a:pPr>
            <a:r>
              <a:rPr lang="en-GB" sz="1000" dirty="0" smtClean="0"/>
              <a:t> Anti-replay</a:t>
            </a:r>
          </a:p>
          <a:p>
            <a:pPr>
              <a:buFont typeface="Arial" pitchFamily="34" charset="0"/>
              <a:buChar char="•"/>
            </a:pPr>
            <a:endParaRPr lang="en-GB" sz="1000" dirty="0"/>
          </a:p>
        </p:txBody>
      </p:sp>
      <p:sp>
        <p:nvSpPr>
          <p:cNvPr id="24" name="TextBox 23"/>
          <p:cNvSpPr txBox="1"/>
          <p:nvPr/>
        </p:nvSpPr>
        <p:spPr>
          <a:xfrm>
            <a:off x="1514474" y="1905001"/>
            <a:ext cx="1038226" cy="1169551"/>
          </a:xfrm>
          <a:prstGeom prst="rect">
            <a:avLst/>
          </a:prstGeom>
          <a:noFill/>
        </p:spPr>
        <p:txBody>
          <a:bodyPr wrap="square" rtlCol="0">
            <a:spAutoFit/>
          </a:bodyPr>
          <a:lstStyle/>
          <a:p>
            <a:pPr marL="57150" indent="-57150">
              <a:buFont typeface="Arial" pitchFamily="34" charset="0"/>
              <a:buChar char="•"/>
            </a:pPr>
            <a:r>
              <a:rPr lang="en-GB" sz="1000" dirty="0" smtClean="0"/>
              <a:t>Source NAT</a:t>
            </a:r>
          </a:p>
          <a:p>
            <a:pPr marL="57150" indent="-57150">
              <a:buFont typeface="Arial" pitchFamily="34" charset="0"/>
              <a:buChar char="•"/>
            </a:pPr>
            <a:r>
              <a:rPr lang="en-GB" sz="1000" dirty="0" smtClean="0"/>
              <a:t>Destination NAT</a:t>
            </a:r>
          </a:p>
          <a:p>
            <a:pPr marL="57150" indent="-57150">
              <a:buFont typeface="Arial" pitchFamily="34" charset="0"/>
              <a:buChar char="•"/>
            </a:pPr>
            <a:r>
              <a:rPr lang="en-GB" sz="1000" dirty="0" smtClean="0"/>
              <a:t>Static NAT</a:t>
            </a:r>
          </a:p>
          <a:p>
            <a:pPr marL="57150" indent="-57150">
              <a:buFont typeface="Arial" pitchFamily="34" charset="0"/>
              <a:buChar char="•"/>
            </a:pPr>
            <a:r>
              <a:rPr lang="en-GB" sz="1000" dirty="0" smtClean="0"/>
              <a:t>Persistent NAT</a:t>
            </a:r>
          </a:p>
          <a:p>
            <a:pPr>
              <a:buFont typeface="Arial" pitchFamily="34" charset="0"/>
              <a:buChar char="•"/>
            </a:pPr>
            <a:endParaRPr lang="en-GB" sz="1000" dirty="0"/>
          </a:p>
        </p:txBody>
      </p:sp>
      <p:sp>
        <p:nvSpPr>
          <p:cNvPr id="25" name="TextBox 24"/>
          <p:cNvSpPr txBox="1"/>
          <p:nvPr/>
        </p:nvSpPr>
        <p:spPr>
          <a:xfrm>
            <a:off x="761267" y="3686909"/>
            <a:ext cx="784189" cy="1600438"/>
          </a:xfrm>
          <a:prstGeom prst="rect">
            <a:avLst/>
          </a:prstGeom>
          <a:noFill/>
        </p:spPr>
        <p:txBody>
          <a:bodyPr wrap="none" rtlCol="0">
            <a:spAutoFit/>
          </a:bodyPr>
          <a:lstStyle/>
          <a:p>
            <a:pPr marL="57150" indent="-57150">
              <a:buFont typeface="Arial" pitchFamily="34" charset="0"/>
              <a:buChar char="•"/>
            </a:pPr>
            <a:r>
              <a:rPr lang="en-GB" sz="1000" dirty="0" smtClean="0"/>
              <a:t> DNS</a:t>
            </a:r>
          </a:p>
          <a:p>
            <a:pPr marL="57150" indent="-57150">
              <a:buFont typeface="Arial" pitchFamily="34" charset="0"/>
              <a:buChar char="•"/>
            </a:pPr>
            <a:r>
              <a:rPr lang="en-GB" sz="1000" dirty="0" smtClean="0"/>
              <a:t> FTP</a:t>
            </a:r>
          </a:p>
          <a:p>
            <a:pPr marL="57150" indent="-57150">
              <a:buFont typeface="Arial" pitchFamily="34" charset="0"/>
              <a:buChar char="•"/>
            </a:pPr>
            <a:r>
              <a:rPr lang="en-GB" sz="1000" dirty="0" smtClean="0"/>
              <a:t> H323</a:t>
            </a:r>
          </a:p>
          <a:p>
            <a:pPr marL="57150" indent="-57150">
              <a:buFont typeface="Arial" pitchFamily="34" charset="0"/>
              <a:buChar char="•"/>
            </a:pPr>
            <a:r>
              <a:rPr lang="en-GB" sz="1000" dirty="0" smtClean="0"/>
              <a:t> MGCP</a:t>
            </a:r>
          </a:p>
          <a:p>
            <a:pPr marL="57150" indent="-57150">
              <a:buFont typeface="Arial" pitchFamily="34" charset="0"/>
              <a:buChar char="•"/>
            </a:pPr>
            <a:r>
              <a:rPr lang="en-GB" sz="1000" dirty="0" smtClean="0"/>
              <a:t> MS-RPC</a:t>
            </a:r>
          </a:p>
          <a:p>
            <a:pPr marL="57150" indent="-57150">
              <a:buFont typeface="Arial" pitchFamily="34" charset="0"/>
              <a:buChar char="•"/>
            </a:pPr>
            <a:r>
              <a:rPr lang="en-GB" sz="1000" dirty="0" smtClean="0"/>
              <a:t> PPTP</a:t>
            </a:r>
          </a:p>
          <a:p>
            <a:pPr marL="57150" indent="-57150">
              <a:buFont typeface="Arial" pitchFamily="34" charset="0"/>
              <a:buChar char="•"/>
            </a:pPr>
            <a:r>
              <a:rPr lang="en-GB" sz="1000" dirty="0" smtClean="0"/>
              <a:t> RSH</a:t>
            </a:r>
          </a:p>
          <a:p>
            <a:pPr marL="57150" indent="-57150">
              <a:buFont typeface="Arial" pitchFamily="34" charset="0"/>
              <a:buChar char="•"/>
            </a:pPr>
            <a:r>
              <a:rPr lang="en-GB" sz="1000" dirty="0" smtClean="0"/>
              <a:t> RTSP</a:t>
            </a:r>
          </a:p>
          <a:p>
            <a:pPr>
              <a:buFont typeface="Arial" pitchFamily="34" charset="0"/>
              <a:buChar char="•"/>
            </a:pPr>
            <a:endParaRPr lang="en-GB" dirty="0"/>
          </a:p>
        </p:txBody>
      </p:sp>
      <p:sp>
        <p:nvSpPr>
          <p:cNvPr id="26" name="TextBox 25"/>
          <p:cNvSpPr txBox="1"/>
          <p:nvPr/>
        </p:nvSpPr>
        <p:spPr>
          <a:xfrm>
            <a:off x="3403357" y="1836860"/>
            <a:ext cx="949569" cy="707886"/>
          </a:xfrm>
          <a:prstGeom prst="rect">
            <a:avLst/>
          </a:prstGeom>
          <a:noFill/>
        </p:spPr>
        <p:txBody>
          <a:bodyPr wrap="square" rtlCol="0">
            <a:spAutoFit/>
          </a:bodyPr>
          <a:lstStyle/>
          <a:p>
            <a:pPr marL="57150" indent="-57150">
              <a:buFont typeface="Arial" pitchFamily="34" charset="0"/>
              <a:buChar char="•"/>
            </a:pPr>
            <a:r>
              <a:rPr lang="en-GB" sz="1000" dirty="0" smtClean="0"/>
              <a:t>DHCP client</a:t>
            </a:r>
          </a:p>
          <a:p>
            <a:pPr marL="57150" indent="-57150">
              <a:buFont typeface="Arial" pitchFamily="34" charset="0"/>
              <a:buChar char="•"/>
            </a:pPr>
            <a:r>
              <a:rPr lang="en-GB" sz="1000" dirty="0" smtClean="0"/>
              <a:t>DHCP server</a:t>
            </a:r>
          </a:p>
          <a:p>
            <a:pPr marL="57150" indent="-57150">
              <a:buFont typeface="Arial" pitchFamily="34" charset="0"/>
              <a:buChar char="•"/>
            </a:pPr>
            <a:r>
              <a:rPr lang="en-GB" sz="1000" dirty="0" smtClean="0"/>
              <a:t>DHCP relay</a:t>
            </a:r>
          </a:p>
        </p:txBody>
      </p:sp>
      <p:sp>
        <p:nvSpPr>
          <p:cNvPr id="27" name="TextBox 26"/>
          <p:cNvSpPr txBox="1"/>
          <p:nvPr/>
        </p:nvSpPr>
        <p:spPr>
          <a:xfrm>
            <a:off x="3378445" y="3697165"/>
            <a:ext cx="1021433" cy="1477328"/>
          </a:xfrm>
          <a:prstGeom prst="rect">
            <a:avLst/>
          </a:prstGeom>
          <a:noFill/>
        </p:spPr>
        <p:txBody>
          <a:bodyPr wrap="none" rtlCol="0">
            <a:spAutoFit/>
          </a:bodyPr>
          <a:lstStyle/>
          <a:p>
            <a:pPr>
              <a:buFont typeface="Arial" pitchFamily="34" charset="0"/>
              <a:buChar char="•"/>
            </a:pPr>
            <a:r>
              <a:rPr lang="en-GB" sz="1000" dirty="0" smtClean="0"/>
              <a:t> XAUTH</a:t>
            </a:r>
          </a:p>
          <a:p>
            <a:pPr>
              <a:buFont typeface="Arial" pitchFamily="34" charset="0"/>
              <a:buChar char="•"/>
            </a:pPr>
            <a:r>
              <a:rPr lang="en-GB" sz="1000" dirty="0" smtClean="0"/>
              <a:t> DPD</a:t>
            </a:r>
          </a:p>
          <a:p>
            <a:pPr>
              <a:buFont typeface="Arial" pitchFamily="34" charset="0"/>
              <a:buChar char="•"/>
            </a:pPr>
            <a:r>
              <a:rPr lang="en-GB" sz="1000" dirty="0" smtClean="0"/>
              <a:t> VPN monitor</a:t>
            </a:r>
          </a:p>
          <a:p>
            <a:pPr>
              <a:buFont typeface="Arial" pitchFamily="34" charset="0"/>
              <a:buChar char="•"/>
            </a:pPr>
            <a:r>
              <a:rPr lang="en-GB" sz="1000" dirty="0" smtClean="0"/>
              <a:t> Tunnel mode</a:t>
            </a:r>
          </a:p>
          <a:p>
            <a:pPr>
              <a:buFont typeface="Arial" pitchFamily="34" charset="0"/>
              <a:buChar char="•"/>
            </a:pPr>
            <a:r>
              <a:rPr lang="en-GB" sz="1000" dirty="0" smtClean="0"/>
              <a:t> AH &amp; ESP</a:t>
            </a:r>
          </a:p>
          <a:p>
            <a:pPr>
              <a:buFont typeface="Arial" pitchFamily="34" charset="0"/>
              <a:buChar char="•"/>
            </a:pPr>
            <a:r>
              <a:rPr lang="en-GB" sz="1000" dirty="0" smtClean="0"/>
              <a:t> des/3des/</a:t>
            </a:r>
            <a:r>
              <a:rPr lang="en-GB" sz="1000" dirty="0" err="1" smtClean="0"/>
              <a:t>aes</a:t>
            </a:r>
            <a:endParaRPr lang="en-GB" sz="1000" dirty="0" smtClean="0"/>
          </a:p>
          <a:p>
            <a:pPr>
              <a:buFont typeface="Arial" pitchFamily="34" charset="0"/>
              <a:buChar char="•"/>
            </a:pPr>
            <a:r>
              <a:rPr lang="en-GB" sz="1000" dirty="0" smtClean="0"/>
              <a:t> Sha-1/md5</a:t>
            </a:r>
          </a:p>
          <a:p>
            <a:pPr>
              <a:buFont typeface="Arial" pitchFamily="34" charset="0"/>
              <a:buChar char="•"/>
            </a:pPr>
            <a:endParaRPr lang="en-GB" sz="1000" dirty="0" smtClean="0"/>
          </a:p>
          <a:p>
            <a:pPr>
              <a:buFont typeface="Arial" pitchFamily="34" charset="0"/>
              <a:buChar char="•"/>
            </a:pPr>
            <a:endParaRPr lang="en-GB" sz="1000" dirty="0"/>
          </a:p>
        </p:txBody>
      </p:sp>
      <p:sp>
        <p:nvSpPr>
          <p:cNvPr id="28" name="TextBox 27"/>
          <p:cNvSpPr txBox="1"/>
          <p:nvPr/>
        </p:nvSpPr>
        <p:spPr>
          <a:xfrm>
            <a:off x="1445602" y="3686911"/>
            <a:ext cx="862737" cy="1323439"/>
          </a:xfrm>
          <a:prstGeom prst="rect">
            <a:avLst/>
          </a:prstGeom>
          <a:noFill/>
        </p:spPr>
        <p:txBody>
          <a:bodyPr wrap="none" rtlCol="0">
            <a:spAutoFit/>
          </a:bodyPr>
          <a:lstStyle/>
          <a:p>
            <a:pPr marL="57150" indent="-57150">
              <a:buFont typeface="Arial" pitchFamily="34" charset="0"/>
              <a:buChar char="•"/>
            </a:pPr>
            <a:r>
              <a:rPr lang="en-GB" sz="1000" dirty="0" smtClean="0"/>
              <a:t> SCCP</a:t>
            </a:r>
          </a:p>
          <a:p>
            <a:pPr marL="57150" indent="-57150">
              <a:buFont typeface="Arial" pitchFamily="34" charset="0"/>
              <a:buChar char="•"/>
            </a:pPr>
            <a:r>
              <a:rPr lang="en-GB" sz="1000" dirty="0" smtClean="0"/>
              <a:t> SIP</a:t>
            </a:r>
          </a:p>
          <a:p>
            <a:pPr marL="57150" indent="-57150">
              <a:buFont typeface="Arial" pitchFamily="34" charset="0"/>
              <a:buChar char="•"/>
            </a:pPr>
            <a:r>
              <a:rPr lang="en-GB" sz="1000" dirty="0" smtClean="0"/>
              <a:t> SQL</a:t>
            </a:r>
          </a:p>
          <a:p>
            <a:pPr marL="57150" indent="-57150">
              <a:buFont typeface="Arial" pitchFamily="34" charset="0"/>
              <a:buChar char="•"/>
            </a:pPr>
            <a:r>
              <a:rPr lang="en-GB" sz="1000" dirty="0" smtClean="0"/>
              <a:t> SUN-RPC</a:t>
            </a:r>
          </a:p>
          <a:p>
            <a:pPr marL="57150" indent="-57150">
              <a:buFont typeface="Arial" pitchFamily="34" charset="0"/>
              <a:buChar char="•"/>
            </a:pPr>
            <a:r>
              <a:rPr lang="en-GB" sz="1000" dirty="0" smtClean="0"/>
              <a:t> TALK</a:t>
            </a:r>
          </a:p>
          <a:p>
            <a:pPr marL="57150" indent="-57150">
              <a:buFont typeface="Arial" pitchFamily="34" charset="0"/>
              <a:buChar char="•"/>
            </a:pPr>
            <a:r>
              <a:rPr lang="en-GB" sz="1000" dirty="0" smtClean="0"/>
              <a:t> TFTP</a:t>
            </a:r>
          </a:p>
          <a:p>
            <a:pPr marL="57150" indent="-57150">
              <a:buFont typeface="Arial" pitchFamily="34" charset="0"/>
              <a:buChar char="•"/>
            </a:pPr>
            <a:r>
              <a:rPr lang="en-GB" sz="1000" dirty="0" smtClean="0"/>
              <a:t> IKE-ESP</a:t>
            </a:r>
          </a:p>
          <a:p>
            <a:pPr>
              <a:buFont typeface="Arial" pitchFamily="34" charset="0"/>
              <a:buChar char="•"/>
            </a:pPr>
            <a:endParaRPr lang="en-GB" sz="1000" dirty="0"/>
          </a:p>
        </p:txBody>
      </p:sp>
      <p:sp>
        <p:nvSpPr>
          <p:cNvPr id="31" name="TextBox 30"/>
          <p:cNvSpPr txBox="1"/>
          <p:nvPr/>
        </p:nvSpPr>
        <p:spPr>
          <a:xfrm>
            <a:off x="885824" y="5391152"/>
            <a:ext cx="683200" cy="246221"/>
          </a:xfrm>
          <a:prstGeom prst="rect">
            <a:avLst/>
          </a:prstGeom>
          <a:noFill/>
        </p:spPr>
        <p:txBody>
          <a:bodyPr wrap="none" rtlCol="0">
            <a:spAutoFit/>
          </a:bodyPr>
          <a:lstStyle/>
          <a:p>
            <a:r>
              <a:rPr lang="en-GB" sz="1000" dirty="0" err="1" smtClean="0"/>
              <a:t>VMWare</a:t>
            </a:r>
            <a:endParaRPr lang="en-GB" sz="1000" dirty="0" smtClean="0"/>
          </a:p>
        </p:txBody>
      </p:sp>
      <p:sp>
        <p:nvSpPr>
          <p:cNvPr id="32" name="TextBox 31"/>
          <p:cNvSpPr txBox="1"/>
          <p:nvPr/>
        </p:nvSpPr>
        <p:spPr>
          <a:xfrm>
            <a:off x="545855" y="5087083"/>
            <a:ext cx="1518364" cy="369332"/>
          </a:xfrm>
          <a:prstGeom prst="rect">
            <a:avLst/>
          </a:prstGeom>
          <a:noFill/>
        </p:spPr>
        <p:txBody>
          <a:bodyPr wrap="none" rtlCol="0">
            <a:spAutoFit/>
          </a:bodyPr>
          <a:lstStyle/>
          <a:p>
            <a:r>
              <a:rPr lang="en-GB" b="1" dirty="0" smtClean="0"/>
              <a:t>Hypervisors</a:t>
            </a:r>
            <a:endParaRPr lang="en-GB" b="1" dirty="0"/>
          </a:p>
        </p:txBody>
      </p:sp>
      <p:sp>
        <p:nvSpPr>
          <p:cNvPr id="34" name="TextBox 33"/>
          <p:cNvSpPr txBox="1"/>
          <p:nvPr/>
        </p:nvSpPr>
        <p:spPr>
          <a:xfrm>
            <a:off x="2600325" y="5343525"/>
            <a:ext cx="2031325" cy="400110"/>
          </a:xfrm>
          <a:prstGeom prst="rect">
            <a:avLst/>
          </a:prstGeom>
          <a:noFill/>
        </p:spPr>
        <p:txBody>
          <a:bodyPr wrap="none" rtlCol="0">
            <a:spAutoFit/>
          </a:bodyPr>
          <a:lstStyle/>
          <a:p>
            <a:r>
              <a:rPr lang="en-GB" sz="1000" dirty="0" smtClean="0"/>
              <a:t>CLI, </a:t>
            </a:r>
            <a:r>
              <a:rPr lang="en-GB" sz="1000" dirty="0" err="1" smtClean="0"/>
              <a:t>JWeb</a:t>
            </a:r>
            <a:r>
              <a:rPr lang="en-GB" sz="1000" dirty="0" smtClean="0"/>
              <a:t>, </a:t>
            </a:r>
            <a:r>
              <a:rPr lang="en-GB" sz="1000" dirty="0" err="1" smtClean="0"/>
              <a:t>JSpace</a:t>
            </a:r>
            <a:r>
              <a:rPr lang="en-GB" sz="1000" dirty="0" smtClean="0"/>
              <a:t>-SD, SNMP</a:t>
            </a:r>
          </a:p>
          <a:p>
            <a:r>
              <a:rPr lang="en-GB" sz="1000" dirty="0" smtClean="0"/>
              <a:t>STRM, </a:t>
            </a:r>
            <a:r>
              <a:rPr lang="en-GB" sz="1000" dirty="0" err="1" smtClean="0"/>
              <a:t>Junos</a:t>
            </a:r>
            <a:r>
              <a:rPr lang="en-GB" sz="1000" dirty="0" smtClean="0"/>
              <a:t> Space App + APIs</a:t>
            </a:r>
          </a:p>
        </p:txBody>
      </p:sp>
      <p:sp>
        <p:nvSpPr>
          <p:cNvPr id="35" name="TextBox 34"/>
          <p:cNvSpPr txBox="1"/>
          <p:nvPr/>
        </p:nvSpPr>
        <p:spPr>
          <a:xfrm>
            <a:off x="2784231" y="5058508"/>
            <a:ext cx="1595309" cy="369332"/>
          </a:xfrm>
          <a:prstGeom prst="rect">
            <a:avLst/>
          </a:prstGeom>
          <a:noFill/>
        </p:spPr>
        <p:txBody>
          <a:bodyPr wrap="none" rtlCol="0">
            <a:spAutoFit/>
          </a:bodyPr>
          <a:lstStyle/>
          <a:p>
            <a:r>
              <a:rPr lang="en-GB" b="1" dirty="0" smtClean="0"/>
              <a:t>Management</a:t>
            </a:r>
            <a:endParaRPr lang="en-GB" b="1" dirty="0"/>
          </a:p>
        </p:txBody>
      </p:sp>
      <p:sp>
        <p:nvSpPr>
          <p:cNvPr id="36" name="TextBox 35"/>
          <p:cNvSpPr txBox="1"/>
          <p:nvPr/>
        </p:nvSpPr>
        <p:spPr>
          <a:xfrm>
            <a:off x="419100" y="1143000"/>
            <a:ext cx="4171950" cy="369332"/>
          </a:xfrm>
          <a:prstGeom prst="rect">
            <a:avLst/>
          </a:prstGeom>
          <a:solidFill>
            <a:srgbClr val="5D87A1"/>
          </a:solidFill>
          <a:ln w="28575" algn="ctr">
            <a:no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lIns="91440" tIns="91440" bIns="91440" anchor="ctr"/>
          <a:lstStyle/>
          <a:p>
            <a:pPr algn="ctr">
              <a:spcBef>
                <a:spcPct val="0"/>
              </a:spcBef>
            </a:pPr>
            <a:r>
              <a:rPr lang="en-US" b="1" i="1" dirty="0" smtClean="0">
                <a:solidFill>
                  <a:schemeClr val="bg1"/>
                </a:solidFill>
              </a:rPr>
              <a:t>Q1/2013 – Controlled Availability</a:t>
            </a:r>
            <a:endParaRPr lang="en-US" b="1" i="1" dirty="0">
              <a:solidFill>
                <a:schemeClr val="bg1"/>
              </a:solidFill>
            </a:endParaRPr>
          </a:p>
        </p:txBody>
      </p:sp>
      <p:sp>
        <p:nvSpPr>
          <p:cNvPr id="37" name="TextBox 36"/>
          <p:cNvSpPr txBox="1"/>
          <p:nvPr/>
        </p:nvSpPr>
        <p:spPr>
          <a:xfrm>
            <a:off x="4926021" y="1539269"/>
            <a:ext cx="3513130" cy="4257576"/>
          </a:xfrm>
          <a:prstGeom prst="rect">
            <a:avLst/>
          </a:prstGeom>
          <a:solidFill>
            <a:schemeClr val="accent2">
              <a:lumMod val="20000"/>
              <a:lumOff val="80000"/>
            </a:schemeClr>
          </a:solidFill>
        </p:spPr>
        <p:style>
          <a:lnRef idx="1">
            <a:schemeClr val="accent6"/>
          </a:lnRef>
          <a:fillRef idx="2">
            <a:schemeClr val="accent6"/>
          </a:fillRef>
          <a:effectRef idx="1">
            <a:schemeClr val="accent6"/>
          </a:effectRef>
          <a:fontRef idx="minor">
            <a:schemeClr val="dk1"/>
          </a:fontRef>
        </p:style>
        <p:txBody>
          <a:bodyPr wrap="square" rtlCol="0">
            <a:spAutoFit/>
          </a:bodyPr>
          <a:lstStyle/>
          <a:p>
            <a:pPr marL="174625" indent="-174625">
              <a:spcBef>
                <a:spcPts val="400"/>
              </a:spcBef>
              <a:spcAft>
                <a:spcPts val="0"/>
              </a:spcAft>
              <a:buSzPct val="130000"/>
            </a:pPr>
            <a:endParaRPr lang="en-US" sz="1400" b="1" dirty="0" smtClean="0"/>
          </a:p>
          <a:p>
            <a:pPr marL="174625" indent="-174625">
              <a:spcBef>
                <a:spcPts val="400"/>
              </a:spcBef>
              <a:spcAft>
                <a:spcPts val="0"/>
              </a:spcAft>
              <a:buSzPct val="130000"/>
            </a:pPr>
            <a:r>
              <a:rPr lang="ru-RU" sz="1400" b="1" dirty="0" smtClean="0"/>
              <a:t>Функционал</a:t>
            </a:r>
            <a:endParaRPr lang="en-US" sz="1400" b="1" dirty="0" smtClean="0"/>
          </a:p>
          <a:p>
            <a:pPr marL="174625" indent="-174625">
              <a:spcBef>
                <a:spcPts val="400"/>
              </a:spcBef>
              <a:spcAft>
                <a:spcPts val="0"/>
              </a:spcAft>
              <a:buSzPct val="130000"/>
              <a:buFont typeface="Wingdings" pitchFamily="2" charset="2"/>
              <a:buChar char="§"/>
            </a:pPr>
            <a:r>
              <a:rPr lang="en-US" sz="1400" dirty="0" smtClean="0"/>
              <a:t>UTM, IDP, </a:t>
            </a:r>
          </a:p>
          <a:p>
            <a:pPr marL="174625" indent="-174625">
              <a:spcBef>
                <a:spcPts val="400"/>
              </a:spcBef>
              <a:spcAft>
                <a:spcPts val="0"/>
              </a:spcAft>
              <a:buSzPct val="130000"/>
              <a:buFont typeface="Wingdings" pitchFamily="2" charset="2"/>
              <a:buChar char="§"/>
            </a:pPr>
            <a:r>
              <a:rPr lang="en-US" sz="1400" dirty="0" smtClean="0"/>
              <a:t>HA/Clustering, </a:t>
            </a:r>
          </a:p>
          <a:p>
            <a:pPr marL="174625" indent="-174625">
              <a:spcBef>
                <a:spcPts val="400"/>
              </a:spcBef>
              <a:spcAft>
                <a:spcPts val="0"/>
              </a:spcAft>
              <a:buSzPct val="130000"/>
              <a:buFont typeface="Wingdings" pitchFamily="2" charset="2"/>
              <a:buChar char="§"/>
            </a:pPr>
            <a:r>
              <a:rPr lang="en-US" sz="1400" dirty="0" err="1" smtClean="0"/>
              <a:t>AppSecure</a:t>
            </a:r>
            <a:endParaRPr lang="en-US" sz="1400" dirty="0" smtClean="0"/>
          </a:p>
          <a:p>
            <a:pPr marL="174625" indent="-174625">
              <a:spcBef>
                <a:spcPts val="400"/>
              </a:spcBef>
              <a:spcAft>
                <a:spcPts val="0"/>
              </a:spcAft>
              <a:buSzPct val="130000"/>
              <a:buFont typeface="Wingdings" pitchFamily="2" charset="2"/>
              <a:buChar char="§"/>
            </a:pPr>
            <a:r>
              <a:rPr lang="en-US" sz="1400" dirty="0" smtClean="0"/>
              <a:t>KVM, </a:t>
            </a:r>
            <a:r>
              <a:rPr lang="en-US" sz="1400" dirty="0" err="1" smtClean="0"/>
              <a:t>HyperV</a:t>
            </a:r>
            <a:r>
              <a:rPr lang="en-US" sz="1400" dirty="0" smtClean="0"/>
              <a:t>, </a:t>
            </a:r>
            <a:r>
              <a:rPr lang="en-US" sz="1400" dirty="0" err="1" smtClean="0"/>
              <a:t>Xen</a:t>
            </a:r>
            <a:r>
              <a:rPr lang="en-US" sz="1400" dirty="0" smtClean="0"/>
              <a:t> Hypervisors</a:t>
            </a:r>
          </a:p>
          <a:p>
            <a:pPr marL="174625" indent="-174625">
              <a:spcBef>
                <a:spcPts val="400"/>
              </a:spcBef>
              <a:buSzPct val="130000"/>
              <a:buFont typeface="Wingdings" pitchFamily="2" charset="2"/>
              <a:buChar char="§"/>
            </a:pPr>
            <a:r>
              <a:rPr lang="en-US" sz="1400" dirty="0" smtClean="0"/>
              <a:t>Junos SDK</a:t>
            </a:r>
          </a:p>
          <a:p>
            <a:pPr marL="174625" indent="-174625">
              <a:spcBef>
                <a:spcPts val="400"/>
              </a:spcBef>
              <a:spcAft>
                <a:spcPts val="0"/>
              </a:spcAft>
              <a:buSzPct val="130000"/>
              <a:buFont typeface="Wingdings" pitchFamily="2" charset="2"/>
              <a:buChar char="§"/>
            </a:pPr>
            <a:r>
              <a:rPr lang="en-US" sz="1400" dirty="0" smtClean="0"/>
              <a:t>Density, Scale, &amp; Performance optimization</a:t>
            </a:r>
          </a:p>
          <a:p>
            <a:pPr marL="174625" indent="-174625">
              <a:spcBef>
                <a:spcPts val="400"/>
              </a:spcBef>
              <a:spcAft>
                <a:spcPts val="0"/>
              </a:spcAft>
              <a:buSzPct val="130000"/>
            </a:pPr>
            <a:endParaRPr lang="en-US" sz="1400" dirty="0" smtClean="0"/>
          </a:p>
          <a:p>
            <a:pPr marL="174625" indent="-174625">
              <a:spcBef>
                <a:spcPts val="400"/>
              </a:spcBef>
              <a:spcAft>
                <a:spcPts val="0"/>
              </a:spcAft>
              <a:buSzPct val="130000"/>
            </a:pPr>
            <a:r>
              <a:rPr lang="ru-RU" sz="1400" b="1" dirty="0" smtClean="0"/>
              <a:t>Управление</a:t>
            </a:r>
            <a:endParaRPr lang="en-US" sz="1400" b="1" dirty="0" smtClean="0"/>
          </a:p>
          <a:p>
            <a:pPr marL="174625" indent="-174625">
              <a:spcBef>
                <a:spcPts val="400"/>
              </a:spcBef>
              <a:spcAft>
                <a:spcPts val="0"/>
              </a:spcAft>
              <a:buSzPct val="130000"/>
              <a:buFont typeface="Wingdings" pitchFamily="2" charset="2"/>
              <a:buChar char="§"/>
            </a:pPr>
            <a:r>
              <a:rPr lang="en-US" sz="1400" dirty="0" err="1" smtClean="0"/>
              <a:t>Junos</a:t>
            </a:r>
            <a:r>
              <a:rPr lang="en-US" sz="1400" dirty="0" smtClean="0"/>
              <a:t> Space APP + APIs roadmap</a:t>
            </a:r>
          </a:p>
          <a:p>
            <a:pPr marL="174625" indent="-174625">
              <a:spcBef>
                <a:spcPts val="400"/>
              </a:spcBef>
              <a:spcAft>
                <a:spcPts val="0"/>
              </a:spcAft>
              <a:buSzPct val="130000"/>
              <a:buFont typeface="Wingdings" pitchFamily="2" charset="2"/>
              <a:buChar char="§"/>
            </a:pPr>
            <a:r>
              <a:rPr lang="en-US" sz="1400" dirty="0" err="1" smtClean="0"/>
              <a:t>vGW</a:t>
            </a:r>
            <a:r>
              <a:rPr lang="en-US" sz="1400" dirty="0" smtClean="0"/>
              <a:t> and Firefly – Unified management</a:t>
            </a:r>
          </a:p>
          <a:p>
            <a:pPr marL="174625" indent="-174625">
              <a:spcBef>
                <a:spcPts val="400"/>
              </a:spcBef>
              <a:spcAft>
                <a:spcPts val="0"/>
              </a:spcAft>
              <a:buSzPct val="130000"/>
              <a:buFont typeface="Wingdings" pitchFamily="2" charset="2"/>
              <a:buChar char="§"/>
            </a:pPr>
            <a:r>
              <a:rPr lang="en-US" sz="1400" dirty="0" err="1" smtClean="0"/>
              <a:t>IaaS</a:t>
            </a:r>
            <a:r>
              <a:rPr lang="en-US" sz="1400" dirty="0" smtClean="0"/>
              <a:t> Management integration</a:t>
            </a:r>
          </a:p>
          <a:p>
            <a:pPr marL="174625" indent="-174625">
              <a:spcBef>
                <a:spcPts val="400"/>
              </a:spcBef>
              <a:spcAft>
                <a:spcPts val="0"/>
              </a:spcAft>
              <a:buSzPct val="130000"/>
              <a:buFont typeface="Wingdings" pitchFamily="2" charset="2"/>
              <a:buChar char="§"/>
            </a:pPr>
            <a:r>
              <a:rPr lang="en-US" sz="1400" dirty="0" err="1" smtClean="0"/>
              <a:t>OpenStack</a:t>
            </a:r>
            <a:r>
              <a:rPr lang="en-US" sz="1400" dirty="0" smtClean="0"/>
              <a:t> and </a:t>
            </a:r>
            <a:r>
              <a:rPr lang="en-US" sz="1400" dirty="0" err="1" smtClean="0"/>
              <a:t>CloudStack</a:t>
            </a:r>
            <a:r>
              <a:rPr lang="en-US" sz="1400" dirty="0" smtClean="0"/>
              <a:t> integration</a:t>
            </a:r>
          </a:p>
          <a:p>
            <a:pPr marL="174625" indent="-174625">
              <a:spcBef>
                <a:spcPts val="400"/>
              </a:spcBef>
              <a:spcAft>
                <a:spcPts val="0"/>
              </a:spcAft>
              <a:buSzPct val="130000"/>
              <a:buFont typeface="Wingdings" pitchFamily="2" charset="2"/>
              <a:buChar char="§"/>
            </a:pPr>
            <a:r>
              <a:rPr lang="en-US" sz="1400" dirty="0" smtClean="0"/>
              <a:t>Solution portals</a:t>
            </a:r>
          </a:p>
        </p:txBody>
      </p:sp>
      <p:sp>
        <p:nvSpPr>
          <p:cNvPr id="38" name="TextBox 37"/>
          <p:cNvSpPr txBox="1"/>
          <p:nvPr/>
        </p:nvSpPr>
        <p:spPr>
          <a:xfrm>
            <a:off x="4905376" y="1162050"/>
            <a:ext cx="3552825" cy="369332"/>
          </a:xfrm>
          <a:prstGeom prst="rect">
            <a:avLst/>
          </a:prstGeom>
          <a:solidFill>
            <a:schemeClr val="bg2">
              <a:lumMod val="50000"/>
            </a:schemeClr>
          </a:solidFill>
          <a:ln w="28575" algn="ctr">
            <a:noFill/>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lIns="91440" tIns="91440" bIns="91440" anchor="ctr"/>
          <a:lstStyle/>
          <a:p>
            <a:pPr algn="ctr">
              <a:spcBef>
                <a:spcPct val="0"/>
              </a:spcBef>
            </a:pPr>
            <a:r>
              <a:rPr lang="en-US" b="1" i="1" dirty="0" smtClean="0">
                <a:solidFill>
                  <a:schemeClr val="bg1"/>
                </a:solidFill>
              </a:rPr>
              <a:t>Roadmap</a:t>
            </a:r>
            <a:endParaRPr lang="en-US" b="1" i="1" dirty="0">
              <a:solidFill>
                <a:schemeClr val="bg1"/>
              </a:solidFill>
            </a:endParaRPr>
          </a:p>
        </p:txBody>
      </p:sp>
    </p:spTree>
    <p:extLst>
      <p:ext uri="{BB962C8B-B14F-4D97-AF65-F5344CB8AC3E}">
        <p14:creationId xmlns:p14="http://schemas.microsoft.com/office/powerpoint/2010/main" xmlns="" val="1556707072"/>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FIREFLY MANAGEABILITY</a:t>
            </a:r>
            <a:endParaRPr lang="en-US" dirty="0">
              <a:solidFill>
                <a:srgbClr val="FF0000"/>
              </a:solidFill>
            </a:endParaRPr>
          </a:p>
        </p:txBody>
      </p:sp>
      <p:sp>
        <p:nvSpPr>
          <p:cNvPr id="4" name="Rounded Rectangle 3"/>
          <p:cNvSpPr/>
          <p:nvPr/>
        </p:nvSpPr>
        <p:spPr>
          <a:xfrm>
            <a:off x="3609975" y="1182377"/>
            <a:ext cx="5143501" cy="4737422"/>
          </a:xfrm>
          <a:prstGeom prst="roundRect">
            <a:avLst>
              <a:gd name="adj" fmla="val 6919"/>
            </a:avLst>
          </a:prstGeom>
          <a:gradFill>
            <a:gsLst>
              <a:gs pos="0">
                <a:schemeClr val="accent5">
                  <a:lumMod val="20000"/>
                  <a:lumOff val="80000"/>
                </a:schemeClr>
              </a:gs>
              <a:gs pos="100000">
                <a:schemeClr val="accent5">
                  <a:lumMod val="60000"/>
                  <a:lumOff val="40000"/>
                </a:schemeClr>
              </a:gs>
            </a:gsLst>
            <a:lin ang="5400000" scaled="0"/>
          </a:gradFill>
          <a:ln w="25400">
            <a:solidFill>
              <a:schemeClr val="bg1"/>
            </a:solidFill>
            <a:round/>
            <a:headEnd/>
            <a:tailEnd/>
          </a:ln>
          <a:effectLst>
            <a:outerShdw blurRad="63500" algn="ctr" rotWithShape="0">
              <a:prstClr val="black">
                <a:alpha val="40000"/>
              </a:prstClr>
            </a:outerShdw>
          </a:effectLst>
        </p:spPr>
        <p:txBody>
          <a:bodyPr vert="horz" wrap="none" lIns="0" tIns="0" rIns="0" bIns="0" numCol="1" anchor="ctr" anchorCtr="0" compatLnSpc="1">
            <a:prstTxWarp prst="textNoShape">
              <a:avLst/>
            </a:prstTxWarp>
          </a:bodyPr>
          <a:lstStyle/>
          <a:p>
            <a:pPr algn="ctr" fontAlgn="base">
              <a:spcBef>
                <a:spcPct val="0"/>
              </a:spcBef>
              <a:spcAft>
                <a:spcPct val="0"/>
              </a:spcAft>
              <a:buClr>
                <a:srgbClr val="4D4D4D"/>
              </a:buClr>
              <a:tabLst>
                <a:tab pos="177800" algn="l"/>
              </a:tabLst>
            </a:pPr>
            <a:endParaRPr lang="en-US" dirty="0" smtClean="0">
              <a:solidFill>
                <a:schemeClr val="bg1"/>
              </a:solidFill>
            </a:endParaRPr>
          </a:p>
        </p:txBody>
      </p:sp>
      <p:sp>
        <p:nvSpPr>
          <p:cNvPr id="8" name="Rounded Rectangle 7"/>
          <p:cNvSpPr/>
          <p:nvPr/>
        </p:nvSpPr>
        <p:spPr>
          <a:xfrm>
            <a:off x="369736" y="1173708"/>
            <a:ext cx="3106889" cy="4780268"/>
          </a:xfrm>
          <a:prstGeom prst="roundRect">
            <a:avLst>
              <a:gd name="adj" fmla="val 6919"/>
            </a:avLst>
          </a:prstGeom>
          <a:gradFill>
            <a:gsLst>
              <a:gs pos="27000">
                <a:schemeClr val="bg1">
                  <a:lumMod val="95000"/>
                </a:schemeClr>
              </a:gs>
              <a:gs pos="94000">
                <a:schemeClr val="bg1">
                  <a:lumMod val="85000"/>
                </a:schemeClr>
              </a:gs>
            </a:gsLst>
            <a:lin ang="4800000" scaled="0"/>
          </a:gradFill>
          <a:ln w="25400">
            <a:solidFill>
              <a:schemeClr val="bg1"/>
            </a:solidFill>
            <a:round/>
            <a:headEnd/>
            <a:tailEnd/>
          </a:ln>
          <a:effectLst>
            <a:outerShdw blurRad="63500" algn="ctr" rotWithShape="0">
              <a:prstClr val="black">
                <a:alpha val="40000"/>
              </a:prstClr>
            </a:outerShdw>
          </a:effectLst>
        </p:spPr>
        <p:txBody>
          <a:bodyPr vert="horz" wrap="none" lIns="0" tIns="0" rIns="0" bIns="0" numCol="1" anchor="ctr" anchorCtr="0" compatLnSpc="1">
            <a:prstTxWarp prst="textNoShape">
              <a:avLst/>
            </a:prstTxWarp>
          </a:bodyPr>
          <a:lstStyle/>
          <a:p>
            <a:pPr algn="ctr">
              <a:buClr>
                <a:srgbClr val="4D4D4D"/>
              </a:buClr>
              <a:tabLst>
                <a:tab pos="177800" algn="l"/>
              </a:tabLst>
            </a:pPr>
            <a:endParaRPr lang="en-US" dirty="0" smtClean="0">
              <a:solidFill>
                <a:schemeClr val="bg1"/>
              </a:solidFill>
            </a:endParaRPr>
          </a:p>
        </p:txBody>
      </p:sp>
      <p:sp>
        <p:nvSpPr>
          <p:cNvPr id="9" name="Rectangle 8"/>
          <p:cNvSpPr>
            <a:spLocks noChangeArrowheads="1"/>
          </p:cNvSpPr>
          <p:nvPr/>
        </p:nvSpPr>
        <p:spPr bwMode="auto">
          <a:xfrm>
            <a:off x="982659" y="1275662"/>
            <a:ext cx="2141542" cy="367718"/>
          </a:xfrm>
          <a:prstGeom prst="rect">
            <a:avLst/>
          </a:prstGeom>
          <a:noFill/>
          <a:ln w="28575" algn="ctr">
            <a:noFill/>
            <a:miter lim="800000"/>
            <a:headEnd/>
            <a:tailEnd/>
          </a:ln>
        </p:spPr>
        <p:txBody>
          <a:bodyPr vert="horz" wrap="square" lIns="0" tIns="0" rIns="0" bIns="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lang="en-US" b="1" dirty="0" smtClean="0">
                <a:latin typeface="Arial" pitchFamily="34" charset="0"/>
              </a:rPr>
              <a:t>“Security Policy &amp; Basic Device Management”</a:t>
            </a:r>
            <a:endParaRPr kumimoji="0" lang="en-US" b="0" i="0" strike="noStrike" cap="none" normalizeH="0" baseline="0" dirty="0" smtClean="0">
              <a:ln>
                <a:noFill/>
              </a:ln>
              <a:effectLst/>
              <a:latin typeface="Arial" pitchFamily="34" charset="0"/>
            </a:endParaRPr>
          </a:p>
        </p:txBody>
      </p:sp>
      <p:sp>
        <p:nvSpPr>
          <p:cNvPr id="10" name="Rectangle 9"/>
          <p:cNvSpPr/>
          <p:nvPr/>
        </p:nvSpPr>
        <p:spPr>
          <a:xfrm>
            <a:off x="3875043" y="2414816"/>
            <a:ext cx="4734226" cy="36194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0" rIns="0" rtlCol="0" anchor="ctr"/>
          <a:lstStyle/>
          <a:p>
            <a:pPr marL="174625" indent="-174625">
              <a:spcBef>
                <a:spcPts val="400"/>
              </a:spcBef>
              <a:spcAft>
                <a:spcPts val="0"/>
              </a:spcAft>
              <a:buSzPct val="130000"/>
              <a:buFont typeface="Wingdings" pitchFamily="2" charset="2"/>
              <a:buChar char="§"/>
            </a:pPr>
            <a:r>
              <a:rPr lang="en-US" sz="1400" dirty="0" smtClean="0">
                <a:solidFill>
                  <a:schemeClr val="tx1"/>
                </a:solidFill>
              </a:rPr>
              <a:t>App for Junos Space Platform</a:t>
            </a:r>
          </a:p>
          <a:p>
            <a:pPr marL="174625" indent="-174625">
              <a:spcBef>
                <a:spcPts val="400"/>
              </a:spcBef>
              <a:spcAft>
                <a:spcPts val="0"/>
              </a:spcAft>
              <a:buSzPct val="130000"/>
              <a:buFont typeface="Wingdings" pitchFamily="2" charset="2"/>
              <a:buChar char="§"/>
            </a:pPr>
            <a:r>
              <a:rPr lang="en-US" sz="1400" dirty="0" smtClean="0">
                <a:solidFill>
                  <a:schemeClr val="tx1"/>
                </a:solidFill>
              </a:rPr>
              <a:t>Long term single provisioning point and systems manager for vGW and Firefly deployments</a:t>
            </a:r>
          </a:p>
          <a:p>
            <a:pPr marL="174625" indent="-174625">
              <a:spcBef>
                <a:spcPts val="400"/>
              </a:spcBef>
              <a:spcAft>
                <a:spcPts val="0"/>
              </a:spcAft>
              <a:buSzPct val="130000"/>
              <a:buFont typeface="Wingdings" pitchFamily="2" charset="2"/>
              <a:buChar char="§"/>
            </a:pPr>
            <a:r>
              <a:rPr lang="en-US" sz="1400" dirty="0" smtClean="0">
                <a:solidFill>
                  <a:schemeClr val="tx1"/>
                </a:solidFill>
              </a:rPr>
              <a:t>Long Term Support for popular Cloud Management tools</a:t>
            </a:r>
          </a:p>
          <a:p>
            <a:pPr marL="631825" lvl="1" indent="-174625">
              <a:spcBef>
                <a:spcPts val="400"/>
              </a:spcBef>
              <a:buSzPct val="130000"/>
              <a:buFont typeface="Wingdings" pitchFamily="2" charset="2"/>
              <a:buChar char="§"/>
            </a:pPr>
            <a:r>
              <a:rPr lang="en-US" sz="1400" dirty="0" err="1" smtClean="0">
                <a:solidFill>
                  <a:schemeClr val="tx1"/>
                </a:solidFill>
              </a:rPr>
              <a:t>vCenter</a:t>
            </a:r>
            <a:r>
              <a:rPr lang="en-US" sz="1400" dirty="0" smtClean="0">
                <a:solidFill>
                  <a:schemeClr val="tx1"/>
                </a:solidFill>
              </a:rPr>
              <a:t>, RHEV-M, SCVMM, </a:t>
            </a:r>
            <a:r>
              <a:rPr lang="en-US" sz="1400" dirty="0" err="1" smtClean="0">
                <a:solidFill>
                  <a:schemeClr val="tx1"/>
                </a:solidFill>
              </a:rPr>
              <a:t>ServerCenter</a:t>
            </a:r>
            <a:endParaRPr lang="en-US" sz="1400" dirty="0" smtClean="0">
              <a:solidFill>
                <a:schemeClr val="tx1"/>
              </a:solidFill>
            </a:endParaRPr>
          </a:p>
          <a:p>
            <a:pPr marL="631825" lvl="1" indent="-174625">
              <a:spcBef>
                <a:spcPts val="400"/>
              </a:spcBef>
              <a:buSzPct val="130000"/>
              <a:buFont typeface="Wingdings" pitchFamily="2" charset="2"/>
              <a:buChar char="§"/>
            </a:pPr>
            <a:r>
              <a:rPr lang="en-US" sz="1400" dirty="0" err="1" smtClean="0">
                <a:solidFill>
                  <a:schemeClr val="tx1"/>
                </a:solidFill>
              </a:rPr>
              <a:t>vCloud</a:t>
            </a:r>
            <a:r>
              <a:rPr lang="en-US" sz="1400" dirty="0" smtClean="0">
                <a:solidFill>
                  <a:schemeClr val="tx1"/>
                </a:solidFill>
              </a:rPr>
              <a:t> Director, </a:t>
            </a:r>
            <a:r>
              <a:rPr lang="en-US" sz="1400" dirty="0" err="1" smtClean="0">
                <a:solidFill>
                  <a:schemeClr val="tx1"/>
                </a:solidFill>
              </a:rPr>
              <a:t>CloudStack</a:t>
            </a:r>
            <a:r>
              <a:rPr lang="en-US" sz="1400" dirty="0" smtClean="0">
                <a:solidFill>
                  <a:schemeClr val="tx1"/>
                </a:solidFill>
              </a:rPr>
              <a:t>, </a:t>
            </a:r>
            <a:r>
              <a:rPr lang="en-US" sz="1400" dirty="0" err="1" smtClean="0">
                <a:solidFill>
                  <a:schemeClr val="tx1"/>
                </a:solidFill>
              </a:rPr>
              <a:t>OpenStack</a:t>
            </a:r>
            <a:endParaRPr lang="en-US" sz="1400" dirty="0" smtClean="0">
              <a:solidFill>
                <a:schemeClr val="tx1"/>
              </a:solidFill>
            </a:endParaRPr>
          </a:p>
          <a:p>
            <a:pPr marL="174625" indent="-174625">
              <a:spcBef>
                <a:spcPts val="400"/>
              </a:spcBef>
              <a:spcAft>
                <a:spcPts val="0"/>
              </a:spcAft>
              <a:buSzPct val="130000"/>
              <a:buFont typeface="Wingdings" pitchFamily="2" charset="2"/>
              <a:buChar char="§"/>
            </a:pPr>
            <a:endParaRPr lang="en-US" sz="1400" dirty="0" smtClean="0">
              <a:solidFill>
                <a:schemeClr val="tx1"/>
              </a:solidFill>
            </a:endParaRPr>
          </a:p>
          <a:p>
            <a:pPr marL="174625" indent="-174625">
              <a:spcBef>
                <a:spcPts val="400"/>
              </a:spcBef>
              <a:spcAft>
                <a:spcPts val="0"/>
              </a:spcAft>
              <a:buSzPct val="130000"/>
              <a:buFont typeface="Wingdings" pitchFamily="2" charset="2"/>
              <a:buChar char="§"/>
            </a:pPr>
            <a:r>
              <a:rPr lang="en-US" sz="1400" dirty="0" smtClean="0">
                <a:solidFill>
                  <a:schemeClr val="tx1"/>
                </a:solidFill>
              </a:rPr>
              <a:t>Features (Life Cycle Management):</a:t>
            </a:r>
          </a:p>
          <a:p>
            <a:pPr marL="631825" lvl="1" indent="-174625">
              <a:spcBef>
                <a:spcPts val="400"/>
              </a:spcBef>
              <a:buSzPct val="130000"/>
              <a:buFont typeface="Wingdings" pitchFamily="2" charset="2"/>
              <a:buChar char="§"/>
            </a:pPr>
            <a:r>
              <a:rPr lang="en-US" sz="1400" dirty="0" smtClean="0">
                <a:solidFill>
                  <a:schemeClr val="tx1"/>
                </a:solidFill>
              </a:rPr>
              <a:t>Provisioning</a:t>
            </a:r>
          </a:p>
          <a:p>
            <a:pPr marL="631825" lvl="1" indent="-174625">
              <a:spcBef>
                <a:spcPts val="400"/>
              </a:spcBef>
              <a:buSzPct val="130000"/>
              <a:buFont typeface="Wingdings" pitchFamily="2" charset="2"/>
              <a:buChar char="§"/>
            </a:pPr>
            <a:r>
              <a:rPr lang="en-US" sz="1400" dirty="0" smtClean="0">
                <a:solidFill>
                  <a:schemeClr val="tx1"/>
                </a:solidFill>
              </a:rPr>
              <a:t>Bootstrapping</a:t>
            </a:r>
          </a:p>
          <a:p>
            <a:pPr marL="631825" lvl="1" indent="-174625">
              <a:spcBef>
                <a:spcPts val="400"/>
              </a:spcBef>
              <a:buSzPct val="130000"/>
              <a:buFont typeface="Wingdings" pitchFamily="2" charset="2"/>
              <a:buChar char="§"/>
            </a:pPr>
            <a:r>
              <a:rPr lang="en-US" sz="1400" dirty="0" smtClean="0">
                <a:solidFill>
                  <a:schemeClr val="tx1"/>
                </a:solidFill>
              </a:rPr>
              <a:t>Troubleshooting/Debug</a:t>
            </a:r>
          </a:p>
          <a:p>
            <a:pPr marL="631825" lvl="1" indent="-174625">
              <a:spcBef>
                <a:spcPts val="400"/>
              </a:spcBef>
              <a:buSzPct val="130000"/>
              <a:buFont typeface="Wingdings" pitchFamily="2" charset="2"/>
              <a:buChar char="§"/>
            </a:pPr>
            <a:r>
              <a:rPr lang="en-US" sz="1400" dirty="0" smtClean="0">
                <a:solidFill>
                  <a:schemeClr val="tx1"/>
                </a:solidFill>
              </a:rPr>
              <a:t>Log management</a:t>
            </a:r>
          </a:p>
        </p:txBody>
      </p:sp>
      <p:sp>
        <p:nvSpPr>
          <p:cNvPr id="15" name="Rectangle 14"/>
          <p:cNvSpPr>
            <a:spLocks noChangeArrowheads="1"/>
          </p:cNvSpPr>
          <p:nvPr/>
        </p:nvSpPr>
        <p:spPr bwMode="auto">
          <a:xfrm>
            <a:off x="4407128" y="1224869"/>
            <a:ext cx="3568472" cy="355646"/>
          </a:xfrm>
          <a:prstGeom prst="rect">
            <a:avLst/>
          </a:prstGeom>
          <a:noFill/>
          <a:ln w="28575" algn="ctr">
            <a:noFill/>
            <a:miter lim="800000"/>
            <a:headEnd/>
            <a:tailEnd/>
          </a:ln>
        </p:spPr>
        <p:txBody>
          <a:bodyPr vert="horz" wrap="square" lIns="0" tIns="0" rIns="0" bIns="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lang="en-US" b="1" dirty="0" smtClean="0">
                <a:latin typeface="Arial" pitchFamily="34" charset="0"/>
              </a:rPr>
              <a:t>“Virtual Provisioning” </a:t>
            </a:r>
            <a:endParaRPr kumimoji="0" lang="en-US" b="0" i="0" strike="noStrike" cap="none" normalizeH="0" baseline="0" dirty="0" smtClean="0">
              <a:ln>
                <a:noFill/>
              </a:ln>
              <a:effectLst/>
              <a:latin typeface="Arial" pitchFamily="34" charset="0"/>
            </a:endParaRPr>
          </a:p>
        </p:txBody>
      </p:sp>
      <p:sp>
        <p:nvSpPr>
          <p:cNvPr id="14" name="Rectangle 13"/>
          <p:cNvSpPr/>
          <p:nvPr/>
        </p:nvSpPr>
        <p:spPr>
          <a:xfrm>
            <a:off x="548713" y="2196863"/>
            <a:ext cx="2854959" cy="263910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0" rIns="0" rtlCol="0" anchor="ctr"/>
          <a:lstStyle/>
          <a:p>
            <a:pPr marL="174625" indent="-174625">
              <a:spcBef>
                <a:spcPts val="400"/>
              </a:spcBef>
              <a:spcAft>
                <a:spcPts val="0"/>
              </a:spcAft>
              <a:buSzPct val="130000"/>
              <a:buFont typeface="Wingdings" pitchFamily="2" charset="2"/>
              <a:buChar char="§"/>
            </a:pPr>
            <a:r>
              <a:rPr lang="en-US" sz="1400" dirty="0" smtClean="0">
                <a:solidFill>
                  <a:schemeClr val="tx1"/>
                </a:solidFill>
              </a:rPr>
              <a:t>Junos Space – Security Design</a:t>
            </a:r>
          </a:p>
          <a:p>
            <a:pPr marL="174625" indent="-174625">
              <a:spcBef>
                <a:spcPts val="400"/>
              </a:spcBef>
              <a:spcAft>
                <a:spcPts val="0"/>
              </a:spcAft>
              <a:buSzPct val="130000"/>
              <a:buFont typeface="Wingdings" pitchFamily="2" charset="2"/>
              <a:buChar char="§"/>
            </a:pPr>
            <a:r>
              <a:rPr lang="en-US" sz="1400" dirty="0" smtClean="0">
                <a:solidFill>
                  <a:schemeClr val="tx1"/>
                </a:solidFill>
              </a:rPr>
              <a:t>CLI + Junos Scripts</a:t>
            </a:r>
          </a:p>
          <a:p>
            <a:pPr marL="174625" indent="-174625">
              <a:spcBef>
                <a:spcPts val="400"/>
              </a:spcBef>
              <a:spcAft>
                <a:spcPts val="0"/>
              </a:spcAft>
              <a:buSzPct val="130000"/>
              <a:buFont typeface="Wingdings" pitchFamily="2" charset="2"/>
              <a:buChar char="§"/>
            </a:pPr>
            <a:r>
              <a:rPr lang="en-US" sz="1400" dirty="0" smtClean="0">
                <a:solidFill>
                  <a:schemeClr val="tx1"/>
                </a:solidFill>
              </a:rPr>
              <a:t>JWeb</a:t>
            </a:r>
          </a:p>
          <a:p>
            <a:pPr marL="174625" indent="-174625">
              <a:spcBef>
                <a:spcPts val="400"/>
              </a:spcBef>
              <a:spcAft>
                <a:spcPts val="0"/>
              </a:spcAft>
              <a:buSzPct val="130000"/>
              <a:buFont typeface="Wingdings" pitchFamily="2" charset="2"/>
              <a:buChar char="§"/>
            </a:pPr>
            <a:r>
              <a:rPr lang="en-US" sz="1400" dirty="0" smtClean="0">
                <a:solidFill>
                  <a:schemeClr val="tx1"/>
                </a:solidFill>
              </a:rPr>
              <a:t>SNMP</a:t>
            </a:r>
          </a:p>
          <a:p>
            <a:pPr marL="174625" indent="-174625">
              <a:spcBef>
                <a:spcPts val="400"/>
              </a:spcBef>
              <a:spcAft>
                <a:spcPts val="0"/>
              </a:spcAft>
              <a:buSzPct val="130000"/>
              <a:buFont typeface="Wingdings" pitchFamily="2" charset="2"/>
              <a:buChar char="§"/>
            </a:pPr>
            <a:r>
              <a:rPr lang="en-US" sz="1400" dirty="0" smtClean="0">
                <a:solidFill>
                  <a:schemeClr val="tx1"/>
                </a:solidFill>
              </a:rPr>
              <a:t>STRM (Logging and Reporting), Syslog, Traceroute</a:t>
            </a:r>
          </a:p>
          <a:p>
            <a:pPr marL="174625" indent="-174625">
              <a:spcBef>
                <a:spcPts val="400"/>
              </a:spcBef>
              <a:spcAft>
                <a:spcPts val="0"/>
              </a:spcAft>
              <a:buSzPct val="130000"/>
              <a:buFont typeface="Wingdings" pitchFamily="2" charset="2"/>
              <a:buChar char="§"/>
            </a:pPr>
            <a:r>
              <a:rPr lang="en-US" sz="1400" dirty="0" smtClean="0">
                <a:solidFill>
                  <a:schemeClr val="tx1"/>
                </a:solidFill>
              </a:rPr>
              <a:t>Security Insight</a:t>
            </a:r>
          </a:p>
          <a:p>
            <a:pPr marL="174625" indent="-174625">
              <a:spcBef>
                <a:spcPts val="400"/>
              </a:spcBef>
              <a:spcAft>
                <a:spcPts val="0"/>
              </a:spcAft>
              <a:buSzPct val="130000"/>
              <a:buFont typeface="Wingdings" pitchFamily="2" charset="2"/>
              <a:buChar char="§"/>
            </a:pPr>
            <a:r>
              <a:rPr lang="en-US" sz="1400" dirty="0" smtClean="0">
                <a:solidFill>
                  <a:schemeClr val="tx1"/>
                </a:solidFill>
              </a:rPr>
              <a:t>Junos LMS</a:t>
            </a:r>
          </a:p>
          <a:p>
            <a:pPr marL="174625" indent="-174625">
              <a:spcBef>
                <a:spcPts val="400"/>
              </a:spcBef>
              <a:spcAft>
                <a:spcPts val="0"/>
              </a:spcAft>
              <a:buSzPct val="130000"/>
              <a:buFont typeface="Wingdings" pitchFamily="2" charset="2"/>
              <a:buChar char="§"/>
            </a:pPr>
            <a:r>
              <a:rPr lang="en-US" sz="1400" dirty="0" smtClean="0">
                <a:solidFill>
                  <a:schemeClr val="tx1"/>
                </a:solidFill>
              </a:rPr>
              <a:t>Policy Manager APIs</a:t>
            </a:r>
          </a:p>
        </p:txBody>
      </p:sp>
      <p:pic>
        <p:nvPicPr>
          <p:cNvPr id="12" name="Picture 11" descr="software_pulse.png"/>
          <p:cNvPicPr>
            <a:picLocks noChangeAspect="1"/>
          </p:cNvPicPr>
          <p:nvPr/>
        </p:nvPicPr>
        <p:blipFill>
          <a:blip r:embed="rId2" cstate="print"/>
          <a:stretch>
            <a:fillRect/>
          </a:stretch>
        </p:blipFill>
        <p:spPr>
          <a:xfrm>
            <a:off x="5766392" y="1603936"/>
            <a:ext cx="594360" cy="585354"/>
          </a:xfrm>
          <a:prstGeom prst="rect">
            <a:avLst/>
          </a:prstGeom>
        </p:spPr>
      </p:pic>
      <p:sp>
        <p:nvSpPr>
          <p:cNvPr id="13" name="Rectangle 5"/>
          <p:cNvSpPr>
            <a:spLocks noChangeArrowheads="1"/>
          </p:cNvSpPr>
          <p:nvPr/>
        </p:nvSpPr>
        <p:spPr bwMode="auto">
          <a:xfrm>
            <a:off x="4665894" y="2239715"/>
            <a:ext cx="3026677" cy="209573"/>
          </a:xfrm>
          <a:prstGeom prst="rect">
            <a:avLst/>
          </a:prstGeom>
          <a:noFill/>
          <a:ln w="28575" algn="ctr">
            <a:noFill/>
            <a:miter lim="800000"/>
            <a:headEnd/>
            <a:tailEnd/>
          </a:ln>
        </p:spPr>
        <p:txBody>
          <a:bodyPr vert="horz" wrap="square" lIns="0" tIns="0" rIns="0" bIns="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pitchFamily="34" charset="0"/>
              </a:rPr>
              <a:t>Junos</a:t>
            </a:r>
            <a:r>
              <a:rPr kumimoji="0" lang="en-US" sz="1600" b="1" i="0" u="none" strike="noStrike" cap="none" normalizeH="0" dirty="0" smtClean="0">
                <a:ln>
                  <a:noFill/>
                </a:ln>
                <a:solidFill>
                  <a:schemeClr val="tx1"/>
                </a:solidFill>
                <a:effectLst/>
                <a:latin typeface="Arial" pitchFamily="34" charset="0"/>
              </a:rPr>
              <a:t> Space LaunchPad</a:t>
            </a:r>
            <a:endParaRPr kumimoji="0" lang="en-US" sz="1600" b="0" i="0" u="none" strike="noStrike" cap="none" normalizeH="0" baseline="0" dirty="0" smtClean="0">
              <a:ln>
                <a:noFill/>
              </a:ln>
              <a:solidFill>
                <a:schemeClr val="tx1"/>
              </a:solidFill>
              <a:effectLst/>
              <a:latin typeface="Arial" pitchFamily="34" charset="0"/>
            </a:endParaRPr>
          </a:p>
        </p:txBody>
      </p:sp>
    </p:spTree>
    <p:extLst>
      <p:ext uri="{BB962C8B-B14F-4D97-AF65-F5344CB8AC3E}">
        <p14:creationId xmlns:p14="http://schemas.microsoft.com/office/powerpoint/2010/main" xmlns="" val="1839546651"/>
      </p:ext>
    </p:extLst>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Isosceles Triangle 34"/>
          <p:cNvSpPr/>
          <p:nvPr/>
        </p:nvSpPr>
        <p:spPr>
          <a:xfrm rot="10800000">
            <a:off x="495106" y="4823894"/>
            <a:ext cx="1920548" cy="662506"/>
          </a:xfrm>
          <a:prstGeom prst="triangle">
            <a:avLst/>
          </a:prstGeom>
          <a:gradFill>
            <a:gsLst>
              <a:gs pos="0">
                <a:schemeClr val="dk1">
                  <a:tint val="50000"/>
                  <a:satMod val="300000"/>
                </a:schemeClr>
              </a:gs>
              <a:gs pos="31000">
                <a:schemeClr val="bg1">
                  <a:lumMod val="85000"/>
                </a:schemeClr>
              </a:gs>
              <a:gs pos="63000">
                <a:schemeClr val="bg1"/>
              </a:gs>
            </a:gsLst>
          </a:gradFill>
          <a:ln>
            <a:noFill/>
          </a:ln>
          <a:effectLst/>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51" name="Rectangle 50"/>
          <p:cNvSpPr/>
          <p:nvPr/>
        </p:nvSpPr>
        <p:spPr>
          <a:xfrm>
            <a:off x="218365" y="3370998"/>
            <a:ext cx="3753134" cy="2811439"/>
          </a:xfrm>
          <a:prstGeom prst="rect">
            <a:avLst/>
          </a:prstGeom>
          <a:noFill/>
        </p:spPr>
        <p:style>
          <a:lnRef idx="1">
            <a:schemeClr val="accent6"/>
          </a:lnRef>
          <a:fillRef idx="2">
            <a:schemeClr val="accent6"/>
          </a:fillRef>
          <a:effectRef idx="1">
            <a:schemeClr val="accent6"/>
          </a:effectRef>
          <a:fontRef idx="minor">
            <a:schemeClr val="dk1"/>
          </a:fontRef>
        </p:style>
        <p:txBody>
          <a:bodyPr rtlCol="0" anchor="b"/>
          <a:lstStyle/>
          <a:p>
            <a:pPr algn="ctr"/>
            <a:r>
              <a:rPr lang="en-US" dirty="0" smtClean="0"/>
              <a:t>Datacenter: BEFORE</a:t>
            </a:r>
            <a:endParaRPr lang="en-US" dirty="0"/>
          </a:p>
        </p:txBody>
      </p:sp>
      <p:sp>
        <p:nvSpPr>
          <p:cNvPr id="2" name="Title 1"/>
          <p:cNvSpPr>
            <a:spLocks noGrp="1"/>
          </p:cNvSpPr>
          <p:nvPr>
            <p:ph type="title"/>
          </p:nvPr>
        </p:nvSpPr>
        <p:spPr/>
        <p:txBody>
          <a:bodyPr/>
          <a:lstStyle/>
          <a:p>
            <a:r>
              <a:rPr lang="en-US" dirty="0" smtClean="0"/>
              <a:t>firefly </a:t>
            </a:r>
            <a:r>
              <a:rPr lang="ru-RU" dirty="0" smtClean="0"/>
              <a:t>Сценарий использования</a:t>
            </a:r>
            <a:r>
              <a:rPr lang="en-US" dirty="0" smtClean="0"/>
              <a:t/>
            </a:r>
            <a:br>
              <a:rPr lang="en-US" dirty="0" smtClean="0"/>
            </a:br>
            <a:r>
              <a:rPr lang="en-US" dirty="0" smtClean="0">
                <a:solidFill>
                  <a:srgbClr val="5D87A1"/>
                </a:solidFill>
              </a:rPr>
              <a:t>Virtualized datacenter environments</a:t>
            </a:r>
            <a:endParaRPr lang="en-US" dirty="0">
              <a:solidFill>
                <a:srgbClr val="5D87A1"/>
              </a:solidFill>
            </a:endParaRPr>
          </a:p>
        </p:txBody>
      </p:sp>
      <p:sp>
        <p:nvSpPr>
          <p:cNvPr id="5" name="Rounded Rectangle 4"/>
          <p:cNvSpPr/>
          <p:nvPr/>
        </p:nvSpPr>
        <p:spPr>
          <a:xfrm>
            <a:off x="446810" y="1070266"/>
            <a:ext cx="1766454" cy="540327"/>
          </a:xfrm>
          <a:prstGeom prst="roundRect">
            <a:avLst/>
          </a:prstGeom>
          <a:solidFill>
            <a:srgbClr val="5D87A1"/>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smtClean="0"/>
              <a:t>Заказчик</a:t>
            </a:r>
            <a:endParaRPr lang="en-US" dirty="0"/>
          </a:p>
        </p:txBody>
      </p:sp>
      <p:sp>
        <p:nvSpPr>
          <p:cNvPr id="6" name="Rounded Rectangle 5"/>
          <p:cNvSpPr/>
          <p:nvPr/>
        </p:nvSpPr>
        <p:spPr>
          <a:xfrm>
            <a:off x="446810" y="2255380"/>
            <a:ext cx="1766454" cy="539496"/>
          </a:xfrm>
          <a:prstGeom prst="roundRect">
            <a:avLst/>
          </a:prstGeom>
          <a:solidFill>
            <a:srgbClr val="5D87A1"/>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smtClean="0"/>
              <a:t>Требования</a:t>
            </a:r>
            <a:endParaRPr lang="en-US" dirty="0" smtClean="0"/>
          </a:p>
        </p:txBody>
      </p:sp>
      <p:sp>
        <p:nvSpPr>
          <p:cNvPr id="7" name="TextBox 6"/>
          <p:cNvSpPr txBox="1"/>
          <p:nvPr/>
        </p:nvSpPr>
        <p:spPr>
          <a:xfrm>
            <a:off x="2182091" y="1091045"/>
            <a:ext cx="6537960" cy="502920"/>
          </a:xfrm>
          <a:prstGeom prst="rect">
            <a:avLst/>
          </a:prstGeom>
          <a:solidFill>
            <a:schemeClr val="accent6">
              <a:lumMod val="40000"/>
              <a:lumOff val="60000"/>
            </a:schemeClr>
          </a:solidFill>
        </p:spPr>
        <p:txBody>
          <a:bodyPr wrap="square" rtlCol="0" anchor="ctr">
            <a:noAutofit/>
          </a:bodyPr>
          <a:lstStyle/>
          <a:p>
            <a:pPr algn="l"/>
            <a:r>
              <a:rPr lang="ru-RU" sz="1600" dirty="0" smtClean="0"/>
              <a:t>Облачные сервис провайдеры, большие компании которые виртуализируют свои ЦОД</a:t>
            </a:r>
            <a:endParaRPr lang="en-US" sz="1600" dirty="0"/>
          </a:p>
        </p:txBody>
      </p:sp>
      <p:sp>
        <p:nvSpPr>
          <p:cNvPr id="8" name="Rounded Rectangle 7"/>
          <p:cNvSpPr/>
          <p:nvPr/>
        </p:nvSpPr>
        <p:spPr>
          <a:xfrm>
            <a:off x="446810" y="1662822"/>
            <a:ext cx="1766454" cy="540327"/>
          </a:xfrm>
          <a:prstGeom prst="roundRect">
            <a:avLst/>
          </a:prstGeom>
          <a:solidFill>
            <a:srgbClr val="5D87A1"/>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smtClean="0"/>
              <a:t>Цель</a:t>
            </a:r>
            <a:endParaRPr lang="en-US" dirty="0" smtClean="0"/>
          </a:p>
        </p:txBody>
      </p:sp>
      <p:sp>
        <p:nvSpPr>
          <p:cNvPr id="9" name="TextBox 8"/>
          <p:cNvSpPr txBox="1"/>
          <p:nvPr/>
        </p:nvSpPr>
        <p:spPr>
          <a:xfrm>
            <a:off x="2182091" y="1683327"/>
            <a:ext cx="6537960" cy="502920"/>
          </a:xfrm>
          <a:prstGeom prst="rect">
            <a:avLst/>
          </a:prstGeom>
          <a:solidFill>
            <a:schemeClr val="accent6">
              <a:lumMod val="40000"/>
              <a:lumOff val="60000"/>
            </a:schemeClr>
          </a:solidFill>
        </p:spPr>
        <p:txBody>
          <a:bodyPr wrap="square" rtlCol="0" anchor="ctr">
            <a:noAutofit/>
          </a:bodyPr>
          <a:lstStyle/>
          <a:p>
            <a:pPr algn="l"/>
            <a:r>
              <a:rPr lang="ru-RU" sz="1400" dirty="0" smtClean="0"/>
              <a:t>Максимально эффективно использовать ресурсы, расширить виртуализацию на сетевую часть</a:t>
            </a:r>
            <a:r>
              <a:rPr lang="en-US" sz="1400" dirty="0" smtClean="0"/>
              <a:t> </a:t>
            </a:r>
          </a:p>
        </p:txBody>
      </p:sp>
      <p:sp>
        <p:nvSpPr>
          <p:cNvPr id="10" name="TextBox 9"/>
          <p:cNvSpPr txBox="1"/>
          <p:nvPr/>
        </p:nvSpPr>
        <p:spPr>
          <a:xfrm>
            <a:off x="2182091" y="2275609"/>
            <a:ext cx="6537960" cy="502920"/>
          </a:xfrm>
          <a:prstGeom prst="rect">
            <a:avLst/>
          </a:prstGeom>
          <a:solidFill>
            <a:schemeClr val="accent6">
              <a:lumMod val="40000"/>
              <a:lumOff val="60000"/>
            </a:schemeClr>
          </a:solidFill>
        </p:spPr>
        <p:txBody>
          <a:bodyPr wrap="square" rtlCol="0">
            <a:noAutofit/>
          </a:bodyPr>
          <a:lstStyle/>
          <a:p>
            <a:pPr algn="l"/>
            <a:r>
              <a:rPr lang="ru-RU" sz="1400" dirty="0" smtClean="0"/>
              <a:t>Маршрутизация и функции безопасности без использования выделенных устройств </a:t>
            </a:r>
            <a:r>
              <a:rPr lang="en-US" sz="1400" dirty="0" smtClean="0"/>
              <a:t>. </a:t>
            </a:r>
            <a:r>
              <a:rPr lang="ru-RU" sz="1400" dirty="0" smtClean="0"/>
              <a:t>До </a:t>
            </a:r>
            <a:r>
              <a:rPr lang="en-US" sz="1400" dirty="0" smtClean="0"/>
              <a:t>2Gbps </a:t>
            </a:r>
            <a:r>
              <a:rPr lang="ru-RU" sz="1400" dirty="0" smtClean="0"/>
              <a:t>трафика</a:t>
            </a:r>
            <a:r>
              <a:rPr lang="en-US" sz="1400" dirty="0" smtClean="0"/>
              <a:t>. </a:t>
            </a:r>
          </a:p>
        </p:txBody>
      </p:sp>
      <p:sp>
        <p:nvSpPr>
          <p:cNvPr id="11" name="Rounded Rectangle 10"/>
          <p:cNvSpPr/>
          <p:nvPr/>
        </p:nvSpPr>
        <p:spPr>
          <a:xfrm>
            <a:off x="436419" y="2847109"/>
            <a:ext cx="1766454" cy="442003"/>
          </a:xfrm>
          <a:prstGeom prst="roundRect">
            <a:avLst/>
          </a:prstGeom>
          <a:solidFill>
            <a:srgbClr val="5D87A1"/>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smtClean="0"/>
              <a:t>Решение</a:t>
            </a:r>
            <a:endParaRPr lang="en-US" dirty="0" smtClean="0"/>
          </a:p>
        </p:txBody>
      </p:sp>
      <p:sp>
        <p:nvSpPr>
          <p:cNvPr id="12" name="TextBox 11"/>
          <p:cNvSpPr txBox="1"/>
          <p:nvPr/>
        </p:nvSpPr>
        <p:spPr>
          <a:xfrm>
            <a:off x="2182091" y="2867892"/>
            <a:ext cx="6537960" cy="407573"/>
          </a:xfrm>
          <a:prstGeom prst="rect">
            <a:avLst/>
          </a:prstGeom>
          <a:solidFill>
            <a:schemeClr val="accent6">
              <a:lumMod val="40000"/>
              <a:lumOff val="60000"/>
            </a:schemeClr>
          </a:solidFill>
        </p:spPr>
        <p:txBody>
          <a:bodyPr wrap="square" rtlCol="0">
            <a:noAutofit/>
          </a:bodyPr>
          <a:lstStyle/>
          <a:p>
            <a:pPr algn="l"/>
            <a:r>
              <a:rPr lang="ru-RU" sz="1400" dirty="0" smtClean="0"/>
              <a:t>Установить </a:t>
            </a:r>
            <a:r>
              <a:rPr lang="en-US" sz="1400" dirty="0" err="1" smtClean="0"/>
              <a:t>FireFly</a:t>
            </a:r>
            <a:r>
              <a:rPr lang="en-US" sz="1400" dirty="0" smtClean="0"/>
              <a:t> </a:t>
            </a:r>
            <a:r>
              <a:rPr lang="ru-RU" sz="1400" dirty="0" smtClean="0"/>
              <a:t>и возможно выделенную платформу по маршрутизации</a:t>
            </a:r>
            <a:endParaRPr lang="en-US" sz="1400" dirty="0" smtClean="0"/>
          </a:p>
        </p:txBody>
      </p:sp>
      <p:sp>
        <p:nvSpPr>
          <p:cNvPr id="34" name="Rectangle 33"/>
          <p:cNvSpPr/>
          <p:nvPr/>
        </p:nvSpPr>
        <p:spPr>
          <a:xfrm>
            <a:off x="451149" y="3698546"/>
            <a:ext cx="1978154" cy="1081391"/>
          </a:xfrm>
          <a:prstGeom prst="rect">
            <a:avLst/>
          </a:prstGeom>
          <a:solidFill>
            <a:srgbClr val="F6A01A">
              <a:alpha val="1000"/>
            </a:srgbClr>
          </a:solidFill>
          <a:ln>
            <a:noFill/>
          </a:ln>
          <a:effectLst>
            <a:glow rad="228600">
              <a:srgbClr val="FFC000">
                <a:alpha val="8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200" b="1" dirty="0" smtClean="0">
                <a:effectLst>
                  <a:outerShdw blurRad="38100" dist="38100" dir="2700000" algn="tl">
                    <a:srgbClr val="000000">
                      <a:alpha val="43137"/>
                    </a:srgbClr>
                  </a:outerShdw>
                </a:effectLst>
              </a:rPr>
              <a:t>Virtualized Environment</a:t>
            </a:r>
            <a:endParaRPr lang="en-US" sz="1200" b="1" dirty="0">
              <a:effectLst>
                <a:outerShdw blurRad="38100" dist="38100" dir="2700000" algn="tl">
                  <a:srgbClr val="000000">
                    <a:alpha val="43137"/>
                  </a:srgbClr>
                </a:outerShdw>
              </a:effectLst>
            </a:endParaRPr>
          </a:p>
        </p:txBody>
      </p:sp>
      <p:pic>
        <p:nvPicPr>
          <p:cNvPr id="36" name="Picture 35" descr="Rack Server.png"/>
          <p:cNvPicPr>
            <a:picLocks noChangeAspect="1"/>
          </p:cNvPicPr>
          <p:nvPr/>
        </p:nvPicPr>
        <p:blipFill>
          <a:blip r:embed="rId2" cstate="print"/>
          <a:stretch>
            <a:fillRect/>
          </a:stretch>
        </p:blipFill>
        <p:spPr>
          <a:xfrm>
            <a:off x="868469" y="5116001"/>
            <a:ext cx="1123793" cy="182496"/>
          </a:xfrm>
          <a:prstGeom prst="rect">
            <a:avLst/>
          </a:prstGeom>
        </p:spPr>
      </p:pic>
      <p:grpSp>
        <p:nvGrpSpPr>
          <p:cNvPr id="4" name="Group 36"/>
          <p:cNvGrpSpPr/>
          <p:nvPr/>
        </p:nvGrpSpPr>
        <p:grpSpPr>
          <a:xfrm>
            <a:off x="395781" y="4012443"/>
            <a:ext cx="423647" cy="592922"/>
            <a:chOff x="6486809" y="2476471"/>
            <a:chExt cx="405310" cy="692488"/>
          </a:xfrm>
        </p:grpSpPr>
        <p:pic>
          <p:nvPicPr>
            <p:cNvPr id="38" name="Picture 75" descr="Server 1.png"/>
            <p:cNvPicPr>
              <a:picLocks noChangeAspect="1"/>
            </p:cNvPicPr>
            <p:nvPr/>
          </p:nvPicPr>
          <p:blipFill>
            <a:blip r:embed="rId3" cstate="print"/>
            <a:srcRect/>
            <a:stretch>
              <a:fillRect/>
            </a:stretch>
          </p:blipFill>
          <p:spPr bwMode="auto">
            <a:xfrm>
              <a:off x="6486809" y="2476471"/>
              <a:ext cx="405310" cy="692488"/>
            </a:xfrm>
            <a:prstGeom prst="rect">
              <a:avLst/>
            </a:prstGeom>
            <a:noFill/>
            <a:ln w="9525">
              <a:noFill/>
              <a:miter lim="800000"/>
              <a:headEnd/>
              <a:tailEnd/>
            </a:ln>
          </p:spPr>
        </p:pic>
        <p:sp>
          <p:nvSpPr>
            <p:cNvPr id="39" name="TextBox 64"/>
            <p:cNvSpPr txBox="1">
              <a:spLocks noChangeArrowheads="1"/>
            </p:cNvSpPr>
            <p:nvPr/>
          </p:nvSpPr>
          <p:spPr bwMode="auto">
            <a:xfrm>
              <a:off x="6502417" y="2757642"/>
              <a:ext cx="365259" cy="226472"/>
            </a:xfrm>
            <a:prstGeom prst="rect">
              <a:avLst/>
            </a:prstGeom>
            <a:noFill/>
            <a:ln w="9525">
              <a:noFill/>
              <a:miter lim="800000"/>
              <a:headEnd/>
              <a:tailEnd/>
            </a:ln>
          </p:spPr>
          <p:txBody>
            <a:bodyPr wrap="none" anchor="b"/>
            <a:lstStyle/>
            <a:p>
              <a:pPr algn="ctr"/>
              <a:r>
                <a:rPr lang="en-US" sz="1000" b="1" dirty="0">
                  <a:solidFill>
                    <a:srgbClr val="333333"/>
                  </a:solidFill>
                </a:rPr>
                <a:t>VM1</a:t>
              </a:r>
            </a:p>
          </p:txBody>
        </p:sp>
      </p:grpSp>
      <p:grpSp>
        <p:nvGrpSpPr>
          <p:cNvPr id="13" name="Group 39"/>
          <p:cNvGrpSpPr/>
          <p:nvPr/>
        </p:nvGrpSpPr>
        <p:grpSpPr>
          <a:xfrm>
            <a:off x="962162" y="4026090"/>
            <a:ext cx="423647" cy="592922"/>
            <a:chOff x="7019072" y="2476471"/>
            <a:chExt cx="405310" cy="692488"/>
          </a:xfrm>
        </p:grpSpPr>
        <p:pic>
          <p:nvPicPr>
            <p:cNvPr id="41" name="Picture 75" descr="Server 1.png"/>
            <p:cNvPicPr>
              <a:picLocks noChangeAspect="1"/>
            </p:cNvPicPr>
            <p:nvPr/>
          </p:nvPicPr>
          <p:blipFill>
            <a:blip r:embed="rId3" cstate="print"/>
            <a:srcRect/>
            <a:stretch>
              <a:fillRect/>
            </a:stretch>
          </p:blipFill>
          <p:spPr bwMode="auto">
            <a:xfrm>
              <a:off x="7019072" y="2476471"/>
              <a:ext cx="405310" cy="692488"/>
            </a:xfrm>
            <a:prstGeom prst="rect">
              <a:avLst/>
            </a:prstGeom>
            <a:noFill/>
            <a:ln w="9525">
              <a:noFill/>
              <a:miter lim="800000"/>
              <a:headEnd/>
              <a:tailEnd/>
            </a:ln>
          </p:spPr>
        </p:pic>
        <p:sp>
          <p:nvSpPr>
            <p:cNvPr id="42" name="TextBox 64"/>
            <p:cNvSpPr txBox="1">
              <a:spLocks noChangeArrowheads="1"/>
            </p:cNvSpPr>
            <p:nvPr/>
          </p:nvSpPr>
          <p:spPr bwMode="auto">
            <a:xfrm>
              <a:off x="7034680" y="2757642"/>
              <a:ext cx="365259" cy="226472"/>
            </a:xfrm>
            <a:prstGeom prst="rect">
              <a:avLst/>
            </a:prstGeom>
            <a:noFill/>
            <a:ln w="9525">
              <a:noFill/>
              <a:miter lim="800000"/>
              <a:headEnd/>
              <a:tailEnd/>
            </a:ln>
          </p:spPr>
          <p:txBody>
            <a:bodyPr wrap="none" anchor="b"/>
            <a:lstStyle/>
            <a:p>
              <a:pPr algn="ctr"/>
              <a:r>
                <a:rPr lang="en-US" sz="1000" b="1" dirty="0" smtClean="0">
                  <a:solidFill>
                    <a:srgbClr val="333333"/>
                  </a:solidFill>
                </a:rPr>
                <a:t>VM2</a:t>
              </a:r>
              <a:endParaRPr lang="en-US" sz="1000" b="1" dirty="0">
                <a:solidFill>
                  <a:srgbClr val="333333"/>
                </a:solidFill>
              </a:endParaRPr>
            </a:p>
          </p:txBody>
        </p:sp>
      </p:grpSp>
      <p:grpSp>
        <p:nvGrpSpPr>
          <p:cNvPr id="14" name="Group 42"/>
          <p:cNvGrpSpPr/>
          <p:nvPr/>
        </p:nvGrpSpPr>
        <p:grpSpPr>
          <a:xfrm>
            <a:off x="1528543" y="4026090"/>
            <a:ext cx="423647" cy="592922"/>
            <a:chOff x="7537687" y="2490118"/>
            <a:chExt cx="405310" cy="692488"/>
          </a:xfrm>
        </p:grpSpPr>
        <p:pic>
          <p:nvPicPr>
            <p:cNvPr id="44" name="Picture 75" descr="Server 1.png"/>
            <p:cNvPicPr>
              <a:picLocks noChangeAspect="1"/>
            </p:cNvPicPr>
            <p:nvPr/>
          </p:nvPicPr>
          <p:blipFill>
            <a:blip r:embed="rId3" cstate="print"/>
            <a:srcRect/>
            <a:stretch>
              <a:fillRect/>
            </a:stretch>
          </p:blipFill>
          <p:spPr bwMode="auto">
            <a:xfrm>
              <a:off x="7537687" y="2490118"/>
              <a:ext cx="405310" cy="692488"/>
            </a:xfrm>
            <a:prstGeom prst="rect">
              <a:avLst/>
            </a:prstGeom>
            <a:noFill/>
            <a:ln w="9525">
              <a:noFill/>
              <a:miter lim="800000"/>
              <a:headEnd/>
              <a:tailEnd/>
            </a:ln>
          </p:spPr>
        </p:pic>
        <p:sp>
          <p:nvSpPr>
            <p:cNvPr id="45" name="TextBox 64"/>
            <p:cNvSpPr txBox="1">
              <a:spLocks noChangeArrowheads="1"/>
            </p:cNvSpPr>
            <p:nvPr/>
          </p:nvSpPr>
          <p:spPr bwMode="auto">
            <a:xfrm>
              <a:off x="7553295" y="2771289"/>
              <a:ext cx="365259" cy="226472"/>
            </a:xfrm>
            <a:prstGeom prst="rect">
              <a:avLst/>
            </a:prstGeom>
            <a:noFill/>
            <a:ln w="9525">
              <a:noFill/>
              <a:miter lim="800000"/>
              <a:headEnd/>
              <a:tailEnd/>
            </a:ln>
          </p:spPr>
          <p:txBody>
            <a:bodyPr wrap="none" anchor="b"/>
            <a:lstStyle/>
            <a:p>
              <a:pPr algn="ctr"/>
              <a:r>
                <a:rPr lang="en-US" sz="1000" b="1" dirty="0" smtClean="0">
                  <a:solidFill>
                    <a:srgbClr val="333333"/>
                  </a:solidFill>
                </a:rPr>
                <a:t>VM3</a:t>
              </a:r>
              <a:endParaRPr lang="en-US" sz="1000" b="1" dirty="0">
                <a:solidFill>
                  <a:srgbClr val="333333"/>
                </a:solidFill>
              </a:endParaRPr>
            </a:p>
          </p:txBody>
        </p:sp>
      </p:grpSp>
      <p:grpSp>
        <p:nvGrpSpPr>
          <p:cNvPr id="15" name="Group 45"/>
          <p:cNvGrpSpPr/>
          <p:nvPr/>
        </p:nvGrpSpPr>
        <p:grpSpPr>
          <a:xfrm>
            <a:off x="2094924" y="4026090"/>
            <a:ext cx="423647" cy="592922"/>
            <a:chOff x="8138188" y="2490118"/>
            <a:chExt cx="405310" cy="692488"/>
          </a:xfrm>
        </p:grpSpPr>
        <p:pic>
          <p:nvPicPr>
            <p:cNvPr id="47" name="Picture 75" descr="Server 1.png"/>
            <p:cNvPicPr>
              <a:picLocks noChangeAspect="1"/>
            </p:cNvPicPr>
            <p:nvPr/>
          </p:nvPicPr>
          <p:blipFill>
            <a:blip r:embed="rId3" cstate="print"/>
            <a:srcRect/>
            <a:stretch>
              <a:fillRect/>
            </a:stretch>
          </p:blipFill>
          <p:spPr bwMode="auto">
            <a:xfrm>
              <a:off x="8138188" y="2490118"/>
              <a:ext cx="405310" cy="692488"/>
            </a:xfrm>
            <a:prstGeom prst="rect">
              <a:avLst/>
            </a:prstGeom>
            <a:noFill/>
            <a:ln w="9525">
              <a:noFill/>
              <a:miter lim="800000"/>
              <a:headEnd/>
              <a:tailEnd/>
            </a:ln>
          </p:spPr>
        </p:pic>
        <p:sp>
          <p:nvSpPr>
            <p:cNvPr id="48" name="TextBox 64"/>
            <p:cNvSpPr txBox="1">
              <a:spLocks noChangeArrowheads="1"/>
            </p:cNvSpPr>
            <p:nvPr/>
          </p:nvSpPr>
          <p:spPr bwMode="auto">
            <a:xfrm>
              <a:off x="8153796" y="2771289"/>
              <a:ext cx="365259" cy="226472"/>
            </a:xfrm>
            <a:prstGeom prst="rect">
              <a:avLst/>
            </a:prstGeom>
            <a:noFill/>
            <a:ln w="9525">
              <a:noFill/>
              <a:miter lim="800000"/>
              <a:headEnd/>
              <a:tailEnd/>
            </a:ln>
          </p:spPr>
          <p:txBody>
            <a:bodyPr wrap="none" anchor="b"/>
            <a:lstStyle/>
            <a:p>
              <a:pPr algn="ctr"/>
              <a:r>
                <a:rPr lang="en-US" sz="1000" b="1" dirty="0" smtClean="0">
                  <a:solidFill>
                    <a:srgbClr val="333333"/>
                  </a:solidFill>
                </a:rPr>
                <a:t>VM4</a:t>
              </a:r>
              <a:endParaRPr lang="en-US" sz="1000" b="1" dirty="0">
                <a:solidFill>
                  <a:srgbClr val="333333"/>
                </a:solidFill>
              </a:endParaRPr>
            </a:p>
          </p:txBody>
        </p:sp>
      </p:grpSp>
      <p:pic>
        <p:nvPicPr>
          <p:cNvPr id="50" name="Picture 49" descr="Rack Server.png"/>
          <p:cNvPicPr>
            <a:picLocks noChangeAspect="1"/>
          </p:cNvPicPr>
          <p:nvPr/>
        </p:nvPicPr>
        <p:blipFill>
          <a:blip r:embed="rId2" cstate="print"/>
          <a:stretch>
            <a:fillRect/>
          </a:stretch>
        </p:blipFill>
        <p:spPr>
          <a:xfrm>
            <a:off x="868469" y="5361661"/>
            <a:ext cx="1123793" cy="182496"/>
          </a:xfrm>
          <a:prstGeom prst="rect">
            <a:avLst/>
          </a:prstGeom>
        </p:spPr>
      </p:pic>
      <p:pic>
        <p:nvPicPr>
          <p:cNvPr id="55" name="Picture 54" descr="SRX1400_PPT_icon_rgb.png"/>
          <p:cNvPicPr>
            <a:picLocks noChangeAspect="1"/>
          </p:cNvPicPr>
          <p:nvPr/>
        </p:nvPicPr>
        <p:blipFill>
          <a:blip r:embed="rId4" cstate="print"/>
          <a:stretch>
            <a:fillRect/>
          </a:stretch>
        </p:blipFill>
        <p:spPr>
          <a:xfrm>
            <a:off x="2893316" y="4775583"/>
            <a:ext cx="896112" cy="463870"/>
          </a:xfrm>
          <a:prstGeom prst="rect">
            <a:avLst/>
          </a:prstGeom>
        </p:spPr>
      </p:pic>
      <p:cxnSp>
        <p:nvCxnSpPr>
          <p:cNvPr id="57" name="Shape 56"/>
          <p:cNvCxnSpPr>
            <a:endCxn id="55" idx="1"/>
          </p:cNvCxnSpPr>
          <p:nvPr/>
        </p:nvCxnSpPr>
        <p:spPr>
          <a:xfrm flipV="1">
            <a:off x="1637734" y="5007520"/>
            <a:ext cx="1255583" cy="437939"/>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2846013" y="4289643"/>
            <a:ext cx="914400" cy="523220"/>
          </a:xfrm>
          <a:prstGeom prst="rect">
            <a:avLst/>
          </a:prstGeom>
          <a:noFill/>
        </p:spPr>
        <p:txBody>
          <a:bodyPr wrap="square" rtlCol="0">
            <a:spAutoFit/>
          </a:bodyPr>
          <a:lstStyle/>
          <a:p>
            <a:r>
              <a:rPr lang="en-US" sz="1400" b="1" dirty="0" smtClean="0"/>
              <a:t>Physical Firewall</a:t>
            </a:r>
            <a:endParaRPr lang="en-US" sz="1400" b="1" dirty="0"/>
          </a:p>
        </p:txBody>
      </p:sp>
      <p:sp>
        <p:nvSpPr>
          <p:cNvPr id="69" name="Isosceles Triangle 68"/>
          <p:cNvSpPr/>
          <p:nvPr/>
        </p:nvSpPr>
        <p:spPr>
          <a:xfrm rot="10800000">
            <a:off x="5395167" y="4839814"/>
            <a:ext cx="1920548" cy="662506"/>
          </a:xfrm>
          <a:prstGeom prst="triangle">
            <a:avLst/>
          </a:prstGeom>
          <a:gradFill>
            <a:gsLst>
              <a:gs pos="0">
                <a:schemeClr val="dk1">
                  <a:tint val="50000"/>
                  <a:satMod val="300000"/>
                </a:schemeClr>
              </a:gs>
              <a:gs pos="31000">
                <a:schemeClr val="bg1">
                  <a:lumMod val="85000"/>
                </a:schemeClr>
              </a:gs>
              <a:gs pos="63000">
                <a:schemeClr val="bg1"/>
              </a:gs>
            </a:gsLst>
          </a:gradFill>
          <a:ln>
            <a:noFill/>
          </a:ln>
          <a:effectLst/>
        </p:spPr>
        <p:style>
          <a:lnRef idx="1">
            <a:schemeClr val="dk1"/>
          </a:lnRef>
          <a:fillRef idx="2">
            <a:schemeClr val="dk1"/>
          </a:fillRef>
          <a:effectRef idx="1">
            <a:schemeClr val="dk1"/>
          </a:effectRef>
          <a:fontRef idx="minor">
            <a:schemeClr val="dk1"/>
          </a:fontRef>
        </p:style>
        <p:txBody>
          <a:bodyPr rtlCol="0" anchor="ctr"/>
          <a:lstStyle/>
          <a:p>
            <a:pPr algn="ctr"/>
            <a:endParaRPr lang="en-US" dirty="0"/>
          </a:p>
        </p:txBody>
      </p:sp>
      <p:sp>
        <p:nvSpPr>
          <p:cNvPr id="71" name="Rectangle 70"/>
          <p:cNvSpPr/>
          <p:nvPr/>
        </p:nvSpPr>
        <p:spPr>
          <a:xfrm>
            <a:off x="5118426" y="3384642"/>
            <a:ext cx="3015641" cy="2797794"/>
          </a:xfrm>
          <a:prstGeom prst="rect">
            <a:avLst/>
          </a:prstGeom>
          <a:noFill/>
        </p:spPr>
        <p:style>
          <a:lnRef idx="1">
            <a:schemeClr val="accent6"/>
          </a:lnRef>
          <a:fillRef idx="2">
            <a:schemeClr val="accent6"/>
          </a:fillRef>
          <a:effectRef idx="1">
            <a:schemeClr val="accent6"/>
          </a:effectRef>
          <a:fontRef idx="minor">
            <a:schemeClr val="dk1"/>
          </a:fontRef>
        </p:style>
        <p:txBody>
          <a:bodyPr rtlCol="0" anchor="b"/>
          <a:lstStyle/>
          <a:p>
            <a:pPr algn="ctr"/>
            <a:r>
              <a:rPr lang="en-US" dirty="0" smtClean="0"/>
              <a:t>Datacenter: AFTER</a:t>
            </a:r>
            <a:endParaRPr lang="en-US" dirty="0"/>
          </a:p>
        </p:txBody>
      </p:sp>
      <p:sp>
        <p:nvSpPr>
          <p:cNvPr id="74" name="Rectangle 73"/>
          <p:cNvSpPr/>
          <p:nvPr/>
        </p:nvSpPr>
        <p:spPr>
          <a:xfrm>
            <a:off x="5351209" y="3714464"/>
            <a:ext cx="2223299" cy="1471682"/>
          </a:xfrm>
          <a:prstGeom prst="rect">
            <a:avLst/>
          </a:prstGeom>
          <a:solidFill>
            <a:srgbClr val="F6A01A">
              <a:alpha val="1000"/>
            </a:srgbClr>
          </a:solidFill>
          <a:ln>
            <a:noFill/>
          </a:ln>
          <a:effectLst>
            <a:glow rad="228600">
              <a:srgbClr val="FFC000">
                <a:alpha val="80000"/>
              </a:srgbClr>
            </a:glo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200" b="1" dirty="0" smtClean="0">
                <a:effectLst>
                  <a:outerShdw blurRad="38100" dist="38100" dir="2700000" algn="tl">
                    <a:srgbClr val="000000">
                      <a:alpha val="43137"/>
                    </a:srgbClr>
                  </a:outerShdw>
                </a:effectLst>
              </a:rPr>
              <a:t>Virtualized Environment</a:t>
            </a:r>
            <a:endParaRPr lang="en-US" sz="1200" b="1" dirty="0">
              <a:effectLst>
                <a:outerShdw blurRad="38100" dist="38100" dir="2700000" algn="tl">
                  <a:srgbClr val="000000">
                    <a:alpha val="43137"/>
                  </a:srgbClr>
                </a:outerShdw>
              </a:effectLst>
            </a:endParaRPr>
          </a:p>
        </p:txBody>
      </p:sp>
      <p:pic>
        <p:nvPicPr>
          <p:cNvPr id="75" name="Picture 74" descr="Rack Server.png"/>
          <p:cNvPicPr>
            <a:picLocks noChangeAspect="1"/>
          </p:cNvPicPr>
          <p:nvPr/>
        </p:nvPicPr>
        <p:blipFill>
          <a:blip r:embed="rId2" cstate="print"/>
          <a:stretch>
            <a:fillRect/>
          </a:stretch>
        </p:blipFill>
        <p:spPr>
          <a:xfrm>
            <a:off x="5768529" y="5268401"/>
            <a:ext cx="1123793" cy="182496"/>
          </a:xfrm>
          <a:prstGeom prst="rect">
            <a:avLst/>
          </a:prstGeom>
        </p:spPr>
      </p:pic>
      <p:grpSp>
        <p:nvGrpSpPr>
          <p:cNvPr id="16" name="Group 76"/>
          <p:cNvGrpSpPr/>
          <p:nvPr/>
        </p:nvGrpSpPr>
        <p:grpSpPr>
          <a:xfrm>
            <a:off x="5295841" y="4028363"/>
            <a:ext cx="423647" cy="592922"/>
            <a:chOff x="6486809" y="2476471"/>
            <a:chExt cx="405310" cy="692488"/>
          </a:xfrm>
        </p:grpSpPr>
        <p:pic>
          <p:nvPicPr>
            <p:cNvPr id="78" name="Picture 75" descr="Server 1.png"/>
            <p:cNvPicPr>
              <a:picLocks noChangeAspect="1"/>
            </p:cNvPicPr>
            <p:nvPr/>
          </p:nvPicPr>
          <p:blipFill>
            <a:blip r:embed="rId3" cstate="print"/>
            <a:srcRect/>
            <a:stretch>
              <a:fillRect/>
            </a:stretch>
          </p:blipFill>
          <p:spPr bwMode="auto">
            <a:xfrm>
              <a:off x="6486809" y="2476471"/>
              <a:ext cx="405310" cy="692488"/>
            </a:xfrm>
            <a:prstGeom prst="rect">
              <a:avLst/>
            </a:prstGeom>
            <a:noFill/>
            <a:ln w="9525">
              <a:noFill/>
              <a:miter lim="800000"/>
              <a:headEnd/>
              <a:tailEnd/>
            </a:ln>
          </p:spPr>
        </p:pic>
        <p:sp>
          <p:nvSpPr>
            <p:cNvPr id="80" name="TextBox 64"/>
            <p:cNvSpPr txBox="1">
              <a:spLocks noChangeArrowheads="1"/>
            </p:cNvSpPr>
            <p:nvPr/>
          </p:nvSpPr>
          <p:spPr bwMode="auto">
            <a:xfrm>
              <a:off x="6502417" y="2757642"/>
              <a:ext cx="365259" cy="226472"/>
            </a:xfrm>
            <a:prstGeom prst="rect">
              <a:avLst/>
            </a:prstGeom>
            <a:noFill/>
            <a:ln w="9525">
              <a:noFill/>
              <a:miter lim="800000"/>
              <a:headEnd/>
              <a:tailEnd/>
            </a:ln>
          </p:spPr>
          <p:txBody>
            <a:bodyPr wrap="none" anchor="b"/>
            <a:lstStyle/>
            <a:p>
              <a:pPr algn="ctr"/>
              <a:r>
                <a:rPr lang="en-US" sz="1000" b="1" dirty="0">
                  <a:solidFill>
                    <a:srgbClr val="333333"/>
                  </a:solidFill>
                </a:rPr>
                <a:t>VM1</a:t>
              </a:r>
            </a:p>
          </p:txBody>
        </p:sp>
      </p:grpSp>
      <p:grpSp>
        <p:nvGrpSpPr>
          <p:cNvPr id="17" name="Group 81"/>
          <p:cNvGrpSpPr/>
          <p:nvPr/>
        </p:nvGrpSpPr>
        <p:grpSpPr>
          <a:xfrm>
            <a:off x="5862222" y="4042010"/>
            <a:ext cx="423647" cy="592922"/>
            <a:chOff x="7019072" y="2476471"/>
            <a:chExt cx="405310" cy="692488"/>
          </a:xfrm>
        </p:grpSpPr>
        <p:pic>
          <p:nvPicPr>
            <p:cNvPr id="86" name="Picture 75" descr="Server 1.png"/>
            <p:cNvPicPr>
              <a:picLocks noChangeAspect="1"/>
            </p:cNvPicPr>
            <p:nvPr/>
          </p:nvPicPr>
          <p:blipFill>
            <a:blip r:embed="rId3" cstate="print"/>
            <a:srcRect/>
            <a:stretch>
              <a:fillRect/>
            </a:stretch>
          </p:blipFill>
          <p:spPr bwMode="auto">
            <a:xfrm>
              <a:off x="7019072" y="2476471"/>
              <a:ext cx="405310" cy="692488"/>
            </a:xfrm>
            <a:prstGeom prst="rect">
              <a:avLst/>
            </a:prstGeom>
            <a:noFill/>
            <a:ln w="9525">
              <a:noFill/>
              <a:miter lim="800000"/>
              <a:headEnd/>
              <a:tailEnd/>
            </a:ln>
          </p:spPr>
        </p:pic>
        <p:sp>
          <p:nvSpPr>
            <p:cNvPr id="87" name="TextBox 64"/>
            <p:cNvSpPr txBox="1">
              <a:spLocks noChangeArrowheads="1"/>
            </p:cNvSpPr>
            <p:nvPr/>
          </p:nvSpPr>
          <p:spPr bwMode="auto">
            <a:xfrm>
              <a:off x="7034680" y="2757642"/>
              <a:ext cx="365259" cy="226472"/>
            </a:xfrm>
            <a:prstGeom prst="rect">
              <a:avLst/>
            </a:prstGeom>
            <a:noFill/>
            <a:ln w="9525">
              <a:noFill/>
              <a:miter lim="800000"/>
              <a:headEnd/>
              <a:tailEnd/>
            </a:ln>
          </p:spPr>
          <p:txBody>
            <a:bodyPr wrap="none" anchor="b"/>
            <a:lstStyle/>
            <a:p>
              <a:pPr algn="ctr"/>
              <a:r>
                <a:rPr lang="en-US" sz="1000" b="1" dirty="0" smtClean="0">
                  <a:solidFill>
                    <a:srgbClr val="333333"/>
                  </a:solidFill>
                </a:rPr>
                <a:t>VM2</a:t>
              </a:r>
              <a:endParaRPr lang="en-US" sz="1000" b="1" dirty="0">
                <a:solidFill>
                  <a:srgbClr val="333333"/>
                </a:solidFill>
              </a:endParaRPr>
            </a:p>
          </p:txBody>
        </p:sp>
      </p:grpSp>
      <p:grpSp>
        <p:nvGrpSpPr>
          <p:cNvPr id="18" name="Group 87"/>
          <p:cNvGrpSpPr/>
          <p:nvPr/>
        </p:nvGrpSpPr>
        <p:grpSpPr>
          <a:xfrm>
            <a:off x="6428603" y="4042010"/>
            <a:ext cx="423647" cy="592922"/>
            <a:chOff x="7537687" y="2490118"/>
            <a:chExt cx="405310" cy="692488"/>
          </a:xfrm>
        </p:grpSpPr>
        <p:pic>
          <p:nvPicPr>
            <p:cNvPr id="89" name="Picture 75" descr="Server 1.png"/>
            <p:cNvPicPr>
              <a:picLocks noChangeAspect="1"/>
            </p:cNvPicPr>
            <p:nvPr/>
          </p:nvPicPr>
          <p:blipFill>
            <a:blip r:embed="rId3" cstate="print"/>
            <a:srcRect/>
            <a:stretch>
              <a:fillRect/>
            </a:stretch>
          </p:blipFill>
          <p:spPr bwMode="auto">
            <a:xfrm>
              <a:off x="7537687" y="2490118"/>
              <a:ext cx="405310" cy="692488"/>
            </a:xfrm>
            <a:prstGeom prst="rect">
              <a:avLst/>
            </a:prstGeom>
            <a:noFill/>
            <a:ln w="9525">
              <a:noFill/>
              <a:miter lim="800000"/>
              <a:headEnd/>
              <a:tailEnd/>
            </a:ln>
          </p:spPr>
        </p:pic>
        <p:sp>
          <p:nvSpPr>
            <p:cNvPr id="90" name="TextBox 64"/>
            <p:cNvSpPr txBox="1">
              <a:spLocks noChangeArrowheads="1"/>
            </p:cNvSpPr>
            <p:nvPr/>
          </p:nvSpPr>
          <p:spPr bwMode="auto">
            <a:xfrm>
              <a:off x="7553295" y="2771289"/>
              <a:ext cx="365259" cy="226472"/>
            </a:xfrm>
            <a:prstGeom prst="rect">
              <a:avLst/>
            </a:prstGeom>
            <a:noFill/>
            <a:ln w="9525">
              <a:noFill/>
              <a:miter lim="800000"/>
              <a:headEnd/>
              <a:tailEnd/>
            </a:ln>
          </p:spPr>
          <p:txBody>
            <a:bodyPr wrap="none" anchor="b"/>
            <a:lstStyle/>
            <a:p>
              <a:pPr algn="ctr"/>
              <a:r>
                <a:rPr lang="en-US" sz="1000" b="1" dirty="0" smtClean="0">
                  <a:solidFill>
                    <a:srgbClr val="333333"/>
                  </a:solidFill>
                </a:rPr>
                <a:t>VM3</a:t>
              </a:r>
              <a:endParaRPr lang="en-US" sz="1000" b="1" dirty="0">
                <a:solidFill>
                  <a:srgbClr val="333333"/>
                </a:solidFill>
              </a:endParaRPr>
            </a:p>
          </p:txBody>
        </p:sp>
      </p:grpSp>
      <p:grpSp>
        <p:nvGrpSpPr>
          <p:cNvPr id="19" name="Group 90"/>
          <p:cNvGrpSpPr/>
          <p:nvPr/>
        </p:nvGrpSpPr>
        <p:grpSpPr>
          <a:xfrm>
            <a:off x="6994984" y="4042010"/>
            <a:ext cx="423647" cy="592922"/>
            <a:chOff x="8138188" y="2490118"/>
            <a:chExt cx="405310" cy="692488"/>
          </a:xfrm>
        </p:grpSpPr>
        <p:pic>
          <p:nvPicPr>
            <p:cNvPr id="92" name="Picture 75" descr="Server 1.png"/>
            <p:cNvPicPr>
              <a:picLocks noChangeAspect="1"/>
            </p:cNvPicPr>
            <p:nvPr/>
          </p:nvPicPr>
          <p:blipFill>
            <a:blip r:embed="rId3" cstate="print"/>
            <a:srcRect/>
            <a:stretch>
              <a:fillRect/>
            </a:stretch>
          </p:blipFill>
          <p:spPr bwMode="auto">
            <a:xfrm>
              <a:off x="8138188" y="2490118"/>
              <a:ext cx="405310" cy="692488"/>
            </a:xfrm>
            <a:prstGeom prst="rect">
              <a:avLst/>
            </a:prstGeom>
            <a:noFill/>
            <a:ln w="9525">
              <a:noFill/>
              <a:miter lim="800000"/>
              <a:headEnd/>
              <a:tailEnd/>
            </a:ln>
          </p:spPr>
        </p:pic>
        <p:sp>
          <p:nvSpPr>
            <p:cNvPr id="94" name="TextBox 64"/>
            <p:cNvSpPr txBox="1">
              <a:spLocks noChangeArrowheads="1"/>
            </p:cNvSpPr>
            <p:nvPr/>
          </p:nvSpPr>
          <p:spPr bwMode="auto">
            <a:xfrm>
              <a:off x="8153796" y="2771289"/>
              <a:ext cx="365259" cy="226472"/>
            </a:xfrm>
            <a:prstGeom prst="rect">
              <a:avLst/>
            </a:prstGeom>
            <a:noFill/>
            <a:ln w="9525">
              <a:noFill/>
              <a:miter lim="800000"/>
              <a:headEnd/>
              <a:tailEnd/>
            </a:ln>
          </p:spPr>
          <p:txBody>
            <a:bodyPr wrap="none" anchor="b"/>
            <a:lstStyle/>
            <a:p>
              <a:pPr algn="ctr"/>
              <a:r>
                <a:rPr lang="en-US" sz="1000" b="1" dirty="0" smtClean="0">
                  <a:solidFill>
                    <a:srgbClr val="333333"/>
                  </a:solidFill>
                </a:rPr>
                <a:t>VM4</a:t>
              </a:r>
              <a:endParaRPr lang="en-US" sz="1000" b="1" dirty="0">
                <a:solidFill>
                  <a:srgbClr val="333333"/>
                </a:solidFill>
              </a:endParaRPr>
            </a:p>
          </p:txBody>
        </p:sp>
      </p:grpSp>
      <p:pic>
        <p:nvPicPr>
          <p:cNvPr id="95" name="Picture 94" descr="Rack Server.png"/>
          <p:cNvPicPr>
            <a:picLocks noChangeAspect="1"/>
          </p:cNvPicPr>
          <p:nvPr/>
        </p:nvPicPr>
        <p:blipFill>
          <a:blip r:embed="rId2" cstate="print"/>
          <a:stretch>
            <a:fillRect/>
          </a:stretch>
        </p:blipFill>
        <p:spPr>
          <a:xfrm>
            <a:off x="5768529" y="5514061"/>
            <a:ext cx="1123793" cy="182496"/>
          </a:xfrm>
          <a:prstGeom prst="rect">
            <a:avLst/>
          </a:prstGeom>
        </p:spPr>
      </p:pic>
      <p:cxnSp>
        <p:nvCxnSpPr>
          <p:cNvPr id="102" name="Straight Connector 101"/>
          <p:cNvCxnSpPr>
            <a:stCxn id="78" idx="2"/>
          </p:cNvCxnSpPr>
          <p:nvPr/>
        </p:nvCxnSpPr>
        <p:spPr>
          <a:xfrm>
            <a:off x="5507665" y="4621287"/>
            <a:ext cx="872415" cy="136091"/>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Straight Connector 102"/>
          <p:cNvCxnSpPr>
            <a:stCxn id="86" idx="2"/>
          </p:cNvCxnSpPr>
          <p:nvPr/>
        </p:nvCxnSpPr>
        <p:spPr>
          <a:xfrm>
            <a:off x="6074046" y="4634932"/>
            <a:ext cx="306034" cy="1224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07" name="Straight Connector 106"/>
          <p:cNvCxnSpPr>
            <a:stCxn id="89" idx="2"/>
          </p:cNvCxnSpPr>
          <p:nvPr/>
        </p:nvCxnSpPr>
        <p:spPr>
          <a:xfrm flipH="1">
            <a:off x="6380080" y="4634932"/>
            <a:ext cx="260347" cy="1224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3" name="Straight Connector 112"/>
          <p:cNvCxnSpPr>
            <a:stCxn id="92" idx="2"/>
          </p:cNvCxnSpPr>
          <p:nvPr/>
        </p:nvCxnSpPr>
        <p:spPr>
          <a:xfrm flipH="1">
            <a:off x="6380079" y="4634932"/>
            <a:ext cx="826728" cy="122444"/>
          </a:xfrm>
          <a:prstGeom prst="line">
            <a:avLst/>
          </a:prstGeom>
        </p:spPr>
        <p:style>
          <a:lnRef idx="1">
            <a:schemeClr val="accent1"/>
          </a:lnRef>
          <a:fillRef idx="0">
            <a:schemeClr val="accent1"/>
          </a:fillRef>
          <a:effectRef idx="0">
            <a:schemeClr val="accent1"/>
          </a:effectRef>
          <a:fontRef idx="minor">
            <a:schemeClr val="tx1"/>
          </a:fontRef>
        </p:style>
      </p:cxnSp>
      <p:cxnSp>
        <p:nvCxnSpPr>
          <p:cNvPr id="117" name="Shape 56"/>
          <p:cNvCxnSpPr/>
          <p:nvPr/>
        </p:nvCxnSpPr>
        <p:spPr>
          <a:xfrm rot="16200000" flipH="1">
            <a:off x="7328142" y="4284691"/>
            <a:ext cx="267294" cy="2163420"/>
          </a:xfrm>
          <a:prstGeom prst="bentConnector2">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6" name="Straight Arrow Connector 125"/>
          <p:cNvCxnSpPr>
            <a:stCxn id="55" idx="3"/>
          </p:cNvCxnSpPr>
          <p:nvPr/>
        </p:nvCxnSpPr>
        <p:spPr>
          <a:xfrm>
            <a:off x="3789429" y="5007518"/>
            <a:ext cx="564208" cy="121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8" name="TextBox 127"/>
          <p:cNvSpPr txBox="1"/>
          <p:nvPr/>
        </p:nvSpPr>
        <p:spPr>
          <a:xfrm>
            <a:off x="3957851" y="4694831"/>
            <a:ext cx="914400" cy="307777"/>
          </a:xfrm>
          <a:prstGeom prst="rect">
            <a:avLst/>
          </a:prstGeom>
          <a:noFill/>
        </p:spPr>
        <p:txBody>
          <a:bodyPr wrap="square" rtlCol="0">
            <a:spAutoFit/>
          </a:bodyPr>
          <a:lstStyle/>
          <a:p>
            <a:r>
              <a:rPr lang="en-US" sz="1400" b="1" dirty="0" smtClean="0">
                <a:solidFill>
                  <a:schemeClr val="accent1"/>
                </a:solidFill>
              </a:rPr>
              <a:t>WAN</a:t>
            </a:r>
            <a:endParaRPr lang="en-US" sz="1400" b="1" dirty="0">
              <a:solidFill>
                <a:schemeClr val="accent1"/>
              </a:solidFill>
            </a:endParaRPr>
          </a:p>
        </p:txBody>
      </p:sp>
      <p:sp>
        <p:nvSpPr>
          <p:cNvPr id="129" name="TextBox 128"/>
          <p:cNvSpPr txBox="1"/>
          <p:nvPr/>
        </p:nvSpPr>
        <p:spPr>
          <a:xfrm>
            <a:off x="8106773" y="5172503"/>
            <a:ext cx="914400" cy="307777"/>
          </a:xfrm>
          <a:prstGeom prst="rect">
            <a:avLst/>
          </a:prstGeom>
          <a:noFill/>
        </p:spPr>
        <p:txBody>
          <a:bodyPr wrap="square" rtlCol="0">
            <a:spAutoFit/>
          </a:bodyPr>
          <a:lstStyle/>
          <a:p>
            <a:r>
              <a:rPr lang="en-US" sz="1400" b="1" dirty="0" smtClean="0">
                <a:solidFill>
                  <a:schemeClr val="accent1"/>
                </a:solidFill>
              </a:rPr>
              <a:t>WAN</a:t>
            </a:r>
            <a:endParaRPr lang="en-US" sz="1400" b="1" dirty="0">
              <a:solidFill>
                <a:schemeClr val="accent1"/>
              </a:solidFill>
            </a:endParaRPr>
          </a:p>
        </p:txBody>
      </p:sp>
      <p:pic>
        <p:nvPicPr>
          <p:cNvPr id="3" name="Picture 2" descr="Screen Shot 2012-06-20 at 8.02.56 AM.png"/>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6149039" y="4714241"/>
            <a:ext cx="490521" cy="535939"/>
          </a:xfrm>
          <a:prstGeom prst="rect">
            <a:avLst/>
          </a:prstGeom>
        </p:spPr>
      </p:pic>
    </p:spTree>
    <p:extLst>
      <p:ext uri="{BB962C8B-B14F-4D97-AF65-F5344CB8AC3E}">
        <p14:creationId xmlns:p14="http://schemas.microsoft.com/office/powerpoint/2010/main" xmlns="" val="275585243"/>
      </p:ext>
    </p:extLst>
  </p:cSld>
  <p:clrMapOvr>
    <a:masterClrMapping/>
  </p:clrMapOvr>
  <p:transition>
    <p:zoom dir="in"/>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dirty="0" smtClean="0"/>
              <a:t>Где используется</a:t>
            </a:r>
            <a:endParaRPr lang="en-US" dirty="0">
              <a:solidFill>
                <a:srgbClr val="5D87A1"/>
              </a:solidFill>
            </a:endParaRPr>
          </a:p>
        </p:txBody>
      </p:sp>
      <p:sp>
        <p:nvSpPr>
          <p:cNvPr id="5" name="Rounded Rectangle 4"/>
          <p:cNvSpPr/>
          <p:nvPr/>
        </p:nvSpPr>
        <p:spPr>
          <a:xfrm>
            <a:off x="446810" y="2203739"/>
            <a:ext cx="1766454" cy="739486"/>
          </a:xfrm>
          <a:prstGeom prst="roundRect">
            <a:avLst/>
          </a:prstGeom>
          <a:solidFill>
            <a:srgbClr val="5D87A1"/>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smtClean="0"/>
              <a:t>Облака</a:t>
            </a:r>
            <a:endParaRPr lang="en-US" dirty="0"/>
          </a:p>
        </p:txBody>
      </p:sp>
      <p:sp>
        <p:nvSpPr>
          <p:cNvPr id="6" name="Rounded Rectangle 5"/>
          <p:cNvSpPr/>
          <p:nvPr/>
        </p:nvSpPr>
        <p:spPr>
          <a:xfrm>
            <a:off x="437285" y="3055479"/>
            <a:ext cx="1766454" cy="878345"/>
          </a:xfrm>
          <a:prstGeom prst="roundRect">
            <a:avLst/>
          </a:prstGeom>
          <a:solidFill>
            <a:srgbClr val="5D87A1"/>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t>MSPs</a:t>
            </a:r>
          </a:p>
        </p:txBody>
      </p:sp>
      <p:sp>
        <p:nvSpPr>
          <p:cNvPr id="7" name="TextBox 6"/>
          <p:cNvSpPr txBox="1"/>
          <p:nvPr/>
        </p:nvSpPr>
        <p:spPr>
          <a:xfrm>
            <a:off x="2182092" y="2205471"/>
            <a:ext cx="3228109" cy="747281"/>
          </a:xfrm>
          <a:prstGeom prst="rect">
            <a:avLst/>
          </a:prstGeom>
          <a:solidFill>
            <a:schemeClr val="accent6">
              <a:lumMod val="40000"/>
              <a:lumOff val="60000"/>
            </a:schemeClr>
          </a:solidFill>
        </p:spPr>
        <p:txBody>
          <a:bodyPr wrap="square" rtlCol="0" anchor="ctr">
            <a:noAutofit/>
          </a:bodyPr>
          <a:lstStyle/>
          <a:p>
            <a:pPr marL="114300" indent="-114300">
              <a:buFont typeface="Arial" pitchFamily="34" charset="0"/>
              <a:buChar char="•"/>
            </a:pPr>
            <a:r>
              <a:rPr lang="ru-RU" sz="1600" dirty="0" smtClean="0"/>
              <a:t>Сегментация сетей заказчиков</a:t>
            </a:r>
            <a:endParaRPr lang="en-US" sz="1600" dirty="0" smtClean="0"/>
          </a:p>
          <a:p>
            <a:pPr marL="114300" indent="-114300">
              <a:buFont typeface="Arial" pitchFamily="34" charset="0"/>
              <a:buChar char="•"/>
            </a:pPr>
            <a:r>
              <a:rPr lang="ru-RU" sz="1600" dirty="0" smtClean="0"/>
              <a:t>Безопасность  периметра</a:t>
            </a:r>
            <a:endParaRPr lang="en-US" sz="1600" dirty="0" smtClean="0"/>
          </a:p>
          <a:p>
            <a:pPr marL="114300" indent="-114300">
              <a:buFont typeface="Arial" pitchFamily="34" charset="0"/>
              <a:buChar char="•"/>
            </a:pPr>
            <a:r>
              <a:rPr lang="en-US" sz="1600" dirty="0" smtClean="0"/>
              <a:t>Bring your own VM</a:t>
            </a:r>
          </a:p>
        </p:txBody>
      </p:sp>
      <p:sp>
        <p:nvSpPr>
          <p:cNvPr id="10" name="TextBox 9"/>
          <p:cNvSpPr txBox="1"/>
          <p:nvPr/>
        </p:nvSpPr>
        <p:spPr>
          <a:xfrm>
            <a:off x="2172567" y="3104283"/>
            <a:ext cx="2856634" cy="810491"/>
          </a:xfrm>
          <a:prstGeom prst="rect">
            <a:avLst/>
          </a:prstGeom>
          <a:solidFill>
            <a:schemeClr val="accent6">
              <a:lumMod val="40000"/>
              <a:lumOff val="60000"/>
            </a:schemeClr>
          </a:solidFill>
        </p:spPr>
        <p:txBody>
          <a:bodyPr wrap="square" rtlCol="0">
            <a:noAutofit/>
          </a:bodyPr>
          <a:lstStyle/>
          <a:p>
            <a:pPr marL="114300" indent="-114300">
              <a:buFont typeface="Arial" pitchFamily="34" charset="0"/>
              <a:buChar char="•"/>
            </a:pPr>
            <a:r>
              <a:rPr lang="en-US" sz="1600" dirty="0" smtClean="0"/>
              <a:t>Security as a Service</a:t>
            </a:r>
          </a:p>
          <a:p>
            <a:pPr marL="114300" indent="-114300">
              <a:buFont typeface="Arial" pitchFamily="34" charset="0"/>
              <a:buChar char="•"/>
            </a:pPr>
            <a:r>
              <a:rPr lang="ru-RU" sz="1600" dirty="0" smtClean="0"/>
              <a:t>Облачный </a:t>
            </a:r>
            <a:r>
              <a:rPr lang="en-US" sz="1600" dirty="0" smtClean="0"/>
              <a:t>CPE</a:t>
            </a:r>
          </a:p>
          <a:p>
            <a:pPr marL="114300" indent="-114300">
              <a:buFont typeface="Arial" pitchFamily="34" charset="0"/>
              <a:buChar char="•"/>
            </a:pPr>
            <a:r>
              <a:rPr lang="en-US" sz="1600" dirty="0" smtClean="0"/>
              <a:t>Service offload</a:t>
            </a:r>
          </a:p>
        </p:txBody>
      </p:sp>
      <p:sp>
        <p:nvSpPr>
          <p:cNvPr id="11" name="Rounded Rectangle 10"/>
          <p:cNvSpPr/>
          <p:nvPr/>
        </p:nvSpPr>
        <p:spPr>
          <a:xfrm>
            <a:off x="436419" y="4018682"/>
            <a:ext cx="1766454" cy="553318"/>
          </a:xfrm>
          <a:prstGeom prst="roundRect">
            <a:avLst/>
          </a:prstGeom>
          <a:solidFill>
            <a:srgbClr val="5D87A1"/>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smtClean="0"/>
              <a:t>Предприятия</a:t>
            </a:r>
            <a:endParaRPr lang="en-US" dirty="0" smtClean="0"/>
          </a:p>
        </p:txBody>
      </p:sp>
      <p:sp>
        <p:nvSpPr>
          <p:cNvPr id="12" name="TextBox 11"/>
          <p:cNvSpPr txBox="1"/>
          <p:nvPr/>
        </p:nvSpPr>
        <p:spPr>
          <a:xfrm>
            <a:off x="2182092" y="4029940"/>
            <a:ext cx="2847109" cy="542060"/>
          </a:xfrm>
          <a:prstGeom prst="rect">
            <a:avLst/>
          </a:prstGeom>
          <a:solidFill>
            <a:schemeClr val="accent6">
              <a:lumMod val="40000"/>
              <a:lumOff val="60000"/>
            </a:schemeClr>
          </a:solidFill>
        </p:spPr>
        <p:txBody>
          <a:bodyPr wrap="square" rtlCol="0">
            <a:noAutofit/>
          </a:bodyPr>
          <a:lstStyle/>
          <a:p>
            <a:pPr algn="l">
              <a:buFont typeface="Arial" pitchFamily="34" charset="0"/>
              <a:buChar char="•"/>
            </a:pPr>
            <a:r>
              <a:rPr lang="en-US" sz="1600" dirty="0" smtClean="0"/>
              <a:t> </a:t>
            </a:r>
            <a:r>
              <a:rPr lang="ru-RU" sz="1600" dirty="0" smtClean="0"/>
              <a:t>Гибкая безопасность</a:t>
            </a:r>
            <a:endParaRPr lang="en-US" sz="1600" dirty="0" smtClean="0"/>
          </a:p>
          <a:p>
            <a:pPr algn="l">
              <a:buFont typeface="Arial" pitchFamily="34" charset="0"/>
              <a:buChar char="•"/>
            </a:pPr>
            <a:r>
              <a:rPr lang="en-US" sz="1600" dirty="0" smtClean="0"/>
              <a:t> </a:t>
            </a:r>
            <a:r>
              <a:rPr lang="ru-RU" sz="1600" dirty="0" smtClean="0"/>
              <a:t>Обучение</a:t>
            </a:r>
            <a:endParaRPr lang="en-US" sz="1600" dirty="0" smtClean="0"/>
          </a:p>
        </p:txBody>
      </p:sp>
      <p:sp>
        <p:nvSpPr>
          <p:cNvPr id="63" name="Rounded Rectangle 62"/>
          <p:cNvSpPr/>
          <p:nvPr/>
        </p:nvSpPr>
        <p:spPr>
          <a:xfrm>
            <a:off x="427760" y="4682247"/>
            <a:ext cx="1766454" cy="794628"/>
          </a:xfrm>
          <a:prstGeom prst="roundRect">
            <a:avLst/>
          </a:prstGeom>
          <a:solidFill>
            <a:srgbClr val="5D87A1"/>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dirty="0" smtClean="0"/>
              <a:t>Частные облака</a:t>
            </a:r>
            <a:endParaRPr lang="en-US" dirty="0" smtClean="0"/>
          </a:p>
        </p:txBody>
      </p:sp>
      <p:sp>
        <p:nvSpPr>
          <p:cNvPr id="64" name="TextBox 63"/>
          <p:cNvSpPr txBox="1"/>
          <p:nvPr/>
        </p:nvSpPr>
        <p:spPr>
          <a:xfrm>
            <a:off x="2163042" y="4714876"/>
            <a:ext cx="3094759" cy="762000"/>
          </a:xfrm>
          <a:prstGeom prst="rect">
            <a:avLst/>
          </a:prstGeom>
          <a:solidFill>
            <a:schemeClr val="accent6">
              <a:lumMod val="40000"/>
              <a:lumOff val="60000"/>
            </a:schemeClr>
          </a:solidFill>
        </p:spPr>
        <p:txBody>
          <a:bodyPr wrap="square" rtlCol="0" anchor="ctr">
            <a:noAutofit/>
          </a:bodyPr>
          <a:lstStyle/>
          <a:p>
            <a:pPr marL="114300" indent="-114300">
              <a:buFont typeface="Arial" pitchFamily="34" charset="0"/>
              <a:buChar char="•"/>
            </a:pPr>
            <a:r>
              <a:rPr lang="ru-RU" sz="1600" dirty="0" smtClean="0"/>
              <a:t>Функциональное разделение</a:t>
            </a:r>
            <a:endParaRPr lang="en-US" sz="1600" dirty="0" smtClean="0"/>
          </a:p>
          <a:p>
            <a:pPr marL="114300" lvl="0" indent="-114300">
              <a:buFont typeface="Arial" pitchFamily="34" charset="0"/>
              <a:buChar char="•"/>
            </a:pPr>
            <a:r>
              <a:rPr lang="ru-RU" sz="1600" dirty="0" smtClean="0">
                <a:solidFill>
                  <a:srgbClr val="333333"/>
                </a:solidFill>
              </a:rPr>
              <a:t>Безопасность периметра</a:t>
            </a:r>
            <a:endParaRPr lang="en-US" sz="1600" dirty="0" smtClean="0">
              <a:solidFill>
                <a:srgbClr val="333333"/>
              </a:solidFill>
            </a:endParaRPr>
          </a:p>
          <a:p>
            <a:pPr marL="114300" lvl="0" indent="-114300">
              <a:buFont typeface="Arial" pitchFamily="34" charset="0"/>
              <a:buChar char="•"/>
            </a:pPr>
            <a:r>
              <a:rPr lang="ru-RU" sz="1600" dirty="0" smtClean="0">
                <a:solidFill>
                  <a:srgbClr val="333333"/>
                </a:solidFill>
              </a:rPr>
              <a:t>Соответствие</a:t>
            </a:r>
            <a:endParaRPr lang="en-US" sz="1600" dirty="0" smtClean="0">
              <a:solidFill>
                <a:srgbClr val="333333"/>
              </a:solidFill>
            </a:endParaRPr>
          </a:p>
        </p:txBody>
      </p:sp>
      <p:pic>
        <p:nvPicPr>
          <p:cNvPr id="65" name="Picture 64" descr="junos.PNG"/>
          <p:cNvPicPr>
            <a:picLocks noChangeAspect="1"/>
          </p:cNvPicPr>
          <p:nvPr/>
        </p:nvPicPr>
        <p:blipFill>
          <a:blip r:embed="rId2" cstate="print"/>
          <a:srcRect l="38501" r="26144" b="46796"/>
          <a:stretch>
            <a:fillRect/>
          </a:stretch>
        </p:blipFill>
        <p:spPr>
          <a:xfrm>
            <a:off x="5336276" y="1054463"/>
            <a:ext cx="3807725" cy="3606455"/>
          </a:xfrm>
          <a:prstGeom prst="rect">
            <a:avLst/>
          </a:prstGeom>
        </p:spPr>
      </p:pic>
      <p:pic>
        <p:nvPicPr>
          <p:cNvPr id="66" name="Picture 65" descr="Network Cloud 1.png"/>
          <p:cNvPicPr>
            <a:picLocks noChangeAspect="1"/>
          </p:cNvPicPr>
          <p:nvPr/>
        </p:nvPicPr>
        <p:blipFill>
          <a:blip r:embed="rId3" cstate="print"/>
          <a:stretch>
            <a:fillRect/>
          </a:stretch>
        </p:blipFill>
        <p:spPr>
          <a:xfrm>
            <a:off x="5303391" y="3556494"/>
            <a:ext cx="3567654" cy="2557703"/>
          </a:xfrm>
          <a:prstGeom prst="rect">
            <a:avLst/>
          </a:prstGeom>
        </p:spPr>
      </p:pic>
      <p:sp>
        <p:nvSpPr>
          <p:cNvPr id="67" name="Isosceles Triangle 66"/>
          <p:cNvSpPr/>
          <p:nvPr/>
        </p:nvSpPr>
        <p:spPr>
          <a:xfrm rot="10800000">
            <a:off x="6306425" y="3563427"/>
            <a:ext cx="2368269" cy="2420664"/>
          </a:xfrm>
          <a:prstGeom prst="triangle">
            <a:avLst/>
          </a:prstGeom>
          <a:gradFill>
            <a:gsLst>
              <a:gs pos="0">
                <a:schemeClr val="dk1">
                  <a:tint val="50000"/>
                  <a:satMod val="300000"/>
                </a:schemeClr>
              </a:gs>
              <a:gs pos="31000">
                <a:schemeClr val="bg1">
                  <a:lumMod val="85000"/>
                </a:schemeClr>
              </a:gs>
              <a:gs pos="63000">
                <a:schemeClr val="bg1"/>
              </a:gs>
            </a:gsLst>
          </a:gradFill>
          <a:ln>
            <a:noFill/>
          </a:ln>
          <a:effectLst/>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pic>
        <p:nvPicPr>
          <p:cNvPr id="68" name="Picture 67" descr="Rack Server.png"/>
          <p:cNvPicPr>
            <a:picLocks noChangeAspect="1"/>
          </p:cNvPicPr>
          <p:nvPr/>
        </p:nvPicPr>
        <p:blipFill>
          <a:blip r:embed="rId4" cstate="print"/>
          <a:stretch>
            <a:fillRect/>
          </a:stretch>
        </p:blipFill>
        <p:spPr>
          <a:xfrm>
            <a:off x="6889410" y="4444513"/>
            <a:ext cx="1339465" cy="217520"/>
          </a:xfrm>
          <a:prstGeom prst="rect">
            <a:avLst/>
          </a:prstGeom>
        </p:spPr>
      </p:pic>
      <p:pic>
        <p:nvPicPr>
          <p:cNvPr id="70" name="Picture 69" descr="Rack Server.png"/>
          <p:cNvPicPr>
            <a:picLocks noChangeAspect="1"/>
          </p:cNvPicPr>
          <p:nvPr/>
        </p:nvPicPr>
        <p:blipFill>
          <a:blip r:embed="rId4" cstate="print"/>
          <a:stretch>
            <a:fillRect/>
          </a:stretch>
        </p:blipFill>
        <p:spPr>
          <a:xfrm>
            <a:off x="6878931" y="4769365"/>
            <a:ext cx="1339465" cy="217520"/>
          </a:xfrm>
          <a:prstGeom prst="rect">
            <a:avLst/>
          </a:prstGeom>
        </p:spPr>
      </p:pic>
      <p:pic>
        <p:nvPicPr>
          <p:cNvPr id="72" name="Picture 71" descr="Rack Server.png"/>
          <p:cNvPicPr>
            <a:picLocks noChangeAspect="1"/>
          </p:cNvPicPr>
          <p:nvPr/>
        </p:nvPicPr>
        <p:blipFill>
          <a:blip r:embed="rId4" cstate="print"/>
          <a:stretch>
            <a:fillRect/>
          </a:stretch>
        </p:blipFill>
        <p:spPr>
          <a:xfrm>
            <a:off x="6889410" y="5104695"/>
            <a:ext cx="1339465" cy="217520"/>
          </a:xfrm>
          <a:prstGeom prst="rect">
            <a:avLst/>
          </a:prstGeom>
        </p:spPr>
      </p:pic>
      <p:pic>
        <p:nvPicPr>
          <p:cNvPr id="73" name="Picture 72" descr="Rack Server.png"/>
          <p:cNvPicPr>
            <a:picLocks noChangeAspect="1"/>
          </p:cNvPicPr>
          <p:nvPr/>
        </p:nvPicPr>
        <p:blipFill>
          <a:blip r:embed="rId4" cstate="print"/>
          <a:stretch>
            <a:fillRect/>
          </a:stretch>
        </p:blipFill>
        <p:spPr>
          <a:xfrm>
            <a:off x="6889410" y="5440025"/>
            <a:ext cx="1339465" cy="217520"/>
          </a:xfrm>
          <a:prstGeom prst="rect">
            <a:avLst/>
          </a:prstGeom>
        </p:spPr>
      </p:pic>
      <p:grpSp>
        <p:nvGrpSpPr>
          <p:cNvPr id="3" name="Group 3"/>
          <p:cNvGrpSpPr/>
          <p:nvPr/>
        </p:nvGrpSpPr>
        <p:grpSpPr>
          <a:xfrm>
            <a:off x="6055361" y="1754952"/>
            <a:ext cx="660400" cy="2184589"/>
            <a:chOff x="8483600" y="1998790"/>
            <a:chExt cx="660400" cy="2184589"/>
          </a:xfrm>
        </p:grpSpPr>
        <p:pic>
          <p:nvPicPr>
            <p:cNvPr id="40" name="Picture 39" descr="Screen Shot 2012-06-20 at 8.02.56 AM.png"/>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8483600" y="3461830"/>
              <a:ext cx="660400" cy="721549"/>
            </a:xfrm>
            <a:prstGeom prst="rect">
              <a:avLst/>
            </a:prstGeom>
          </p:spPr>
        </p:pic>
        <p:pic>
          <p:nvPicPr>
            <p:cNvPr id="41" name="Picture 40" descr="Screen Shot 2012-06-20 at 8.02.56 AM.png"/>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8483600" y="1998790"/>
              <a:ext cx="660400" cy="721549"/>
            </a:xfrm>
            <a:prstGeom prst="rect">
              <a:avLst/>
            </a:prstGeom>
          </p:spPr>
        </p:pic>
        <p:pic>
          <p:nvPicPr>
            <p:cNvPr id="42" name="Picture 41" descr="Screen Shot 2012-06-20 at 8.02.56 AM.png"/>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8483600" y="2730310"/>
              <a:ext cx="660400" cy="721549"/>
            </a:xfrm>
            <a:prstGeom prst="rect">
              <a:avLst/>
            </a:prstGeom>
          </p:spPr>
        </p:pic>
      </p:grpSp>
      <p:grpSp>
        <p:nvGrpSpPr>
          <p:cNvPr id="4" name="Group 43"/>
          <p:cNvGrpSpPr/>
          <p:nvPr/>
        </p:nvGrpSpPr>
        <p:grpSpPr>
          <a:xfrm>
            <a:off x="6715761" y="1744792"/>
            <a:ext cx="660400" cy="2184589"/>
            <a:chOff x="8483600" y="1998790"/>
            <a:chExt cx="660400" cy="2184589"/>
          </a:xfrm>
        </p:grpSpPr>
        <p:pic>
          <p:nvPicPr>
            <p:cNvPr id="45" name="Picture 44" descr="Screen Shot 2012-06-20 at 8.02.56 AM.png"/>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8483600" y="3461830"/>
              <a:ext cx="660400" cy="721549"/>
            </a:xfrm>
            <a:prstGeom prst="rect">
              <a:avLst/>
            </a:prstGeom>
          </p:spPr>
        </p:pic>
        <p:pic>
          <p:nvPicPr>
            <p:cNvPr id="46" name="Picture 45" descr="Screen Shot 2012-06-20 at 8.02.56 AM.png"/>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8483600" y="1998790"/>
              <a:ext cx="660400" cy="721549"/>
            </a:xfrm>
            <a:prstGeom prst="rect">
              <a:avLst/>
            </a:prstGeom>
          </p:spPr>
        </p:pic>
        <p:pic>
          <p:nvPicPr>
            <p:cNvPr id="47" name="Picture 46" descr="Screen Shot 2012-06-20 at 8.02.56 AM.png"/>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8483600" y="2730310"/>
              <a:ext cx="660400" cy="721549"/>
            </a:xfrm>
            <a:prstGeom prst="rect">
              <a:avLst/>
            </a:prstGeom>
          </p:spPr>
        </p:pic>
      </p:grpSp>
      <p:grpSp>
        <p:nvGrpSpPr>
          <p:cNvPr id="8" name="Group 47"/>
          <p:cNvGrpSpPr/>
          <p:nvPr/>
        </p:nvGrpSpPr>
        <p:grpSpPr>
          <a:xfrm>
            <a:off x="7376160" y="1744792"/>
            <a:ext cx="660400" cy="2184589"/>
            <a:chOff x="8483600" y="1998790"/>
            <a:chExt cx="660400" cy="2184589"/>
          </a:xfrm>
        </p:grpSpPr>
        <p:pic>
          <p:nvPicPr>
            <p:cNvPr id="49" name="Picture 48" descr="Screen Shot 2012-06-20 at 8.02.56 AM.png"/>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8483600" y="3461830"/>
              <a:ext cx="660400" cy="721549"/>
            </a:xfrm>
            <a:prstGeom prst="rect">
              <a:avLst/>
            </a:prstGeom>
          </p:spPr>
        </p:pic>
        <p:pic>
          <p:nvPicPr>
            <p:cNvPr id="50" name="Picture 49" descr="Screen Shot 2012-06-20 at 8.02.56 AM.png"/>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8483600" y="1998790"/>
              <a:ext cx="660400" cy="721549"/>
            </a:xfrm>
            <a:prstGeom prst="rect">
              <a:avLst/>
            </a:prstGeom>
          </p:spPr>
        </p:pic>
        <p:pic>
          <p:nvPicPr>
            <p:cNvPr id="51" name="Picture 50" descr="Screen Shot 2012-06-20 at 8.02.56 AM.png"/>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8483600" y="2730310"/>
              <a:ext cx="660400" cy="721549"/>
            </a:xfrm>
            <a:prstGeom prst="rect">
              <a:avLst/>
            </a:prstGeom>
          </p:spPr>
        </p:pic>
      </p:grpSp>
      <p:grpSp>
        <p:nvGrpSpPr>
          <p:cNvPr id="9" name="Group 51"/>
          <p:cNvGrpSpPr/>
          <p:nvPr/>
        </p:nvGrpSpPr>
        <p:grpSpPr>
          <a:xfrm>
            <a:off x="8036561" y="1744792"/>
            <a:ext cx="660400" cy="2184589"/>
            <a:chOff x="8483600" y="1998790"/>
            <a:chExt cx="660400" cy="2184589"/>
          </a:xfrm>
        </p:grpSpPr>
        <p:pic>
          <p:nvPicPr>
            <p:cNvPr id="53" name="Picture 52" descr="Screen Shot 2012-06-20 at 8.02.56 AM.png"/>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8483600" y="3461830"/>
              <a:ext cx="660400" cy="721549"/>
            </a:xfrm>
            <a:prstGeom prst="rect">
              <a:avLst/>
            </a:prstGeom>
          </p:spPr>
        </p:pic>
        <p:pic>
          <p:nvPicPr>
            <p:cNvPr id="54" name="Picture 53" descr="Screen Shot 2012-06-20 at 8.02.56 AM.png"/>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8483600" y="1998790"/>
              <a:ext cx="660400" cy="721549"/>
            </a:xfrm>
            <a:prstGeom prst="rect">
              <a:avLst/>
            </a:prstGeom>
          </p:spPr>
        </p:pic>
        <p:pic>
          <p:nvPicPr>
            <p:cNvPr id="55" name="Picture 54" descr="Screen Shot 2012-06-20 at 8.02.56 AM.png"/>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8483600" y="2730310"/>
              <a:ext cx="660400" cy="721549"/>
            </a:xfrm>
            <a:prstGeom prst="rect">
              <a:avLst/>
            </a:prstGeom>
          </p:spPr>
        </p:pic>
      </p:grpSp>
    </p:spTree>
    <p:extLst>
      <p:ext uri="{BB962C8B-B14F-4D97-AF65-F5344CB8AC3E}">
        <p14:creationId xmlns:p14="http://schemas.microsoft.com/office/powerpoint/2010/main" xmlns="" val="738986660"/>
      </p:ext>
    </p:extLst>
  </p:cSld>
  <p:clrMapOvr>
    <a:masterClrMapping/>
  </p:clrMapOvr>
  <p:transition>
    <p:zoom dir="in"/>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err="1" smtClean="0"/>
              <a:t>JunosV</a:t>
            </a:r>
            <a:r>
              <a:rPr lang="en-US" sz="2000" dirty="0" smtClean="0"/>
              <a:t> Firefly – </a:t>
            </a:r>
            <a:r>
              <a:rPr lang="ru-RU" sz="2000" dirty="0" smtClean="0"/>
              <a:t>Производительность </a:t>
            </a:r>
            <a:r>
              <a:rPr lang="en-US" sz="2000" dirty="0" smtClean="0"/>
              <a:t>@ FRS*</a:t>
            </a:r>
            <a:endParaRPr lang="en-US" sz="2000" dirty="0"/>
          </a:p>
        </p:txBody>
      </p:sp>
      <p:graphicFrame>
        <p:nvGraphicFramePr>
          <p:cNvPr id="4" name="Table 3"/>
          <p:cNvGraphicFramePr>
            <a:graphicFrameLocks noGrp="1"/>
          </p:cNvGraphicFramePr>
          <p:nvPr/>
        </p:nvGraphicFramePr>
        <p:xfrm>
          <a:off x="525432" y="2600321"/>
          <a:ext cx="4008468" cy="3425050"/>
        </p:xfrm>
        <a:graphic>
          <a:graphicData uri="http://schemas.openxmlformats.org/drawingml/2006/table">
            <a:tbl>
              <a:tblPr firstCol="1">
                <a:tableStyleId>{8FD4443E-F989-4FC4-A0C8-D5A2AF1F390B}</a:tableStyleId>
              </a:tblPr>
              <a:tblGrid>
                <a:gridCol w="2627379"/>
                <a:gridCol w="1381089"/>
              </a:tblGrid>
              <a:tr h="308756">
                <a:tc>
                  <a:txBody>
                    <a:bodyPr/>
                    <a:lstStyle/>
                    <a:p>
                      <a:pPr marL="0" marR="0">
                        <a:lnSpc>
                          <a:spcPct val="115000"/>
                        </a:lnSpc>
                        <a:spcBef>
                          <a:spcPts val="0"/>
                        </a:spcBef>
                        <a:spcAft>
                          <a:spcPts val="0"/>
                        </a:spcAft>
                      </a:pPr>
                      <a:r>
                        <a:rPr lang="en-US" sz="1400" b="0" dirty="0"/>
                        <a:t>Firewall (IMIX </a:t>
                      </a:r>
                      <a:r>
                        <a:rPr lang="en-US" sz="1400" b="0" dirty="0" err="1"/>
                        <a:t>pkt</a:t>
                      </a:r>
                      <a:r>
                        <a:rPr lang="en-US" sz="1400" b="0" dirty="0"/>
                        <a:t> sizes)</a:t>
                      </a:r>
                      <a:endParaRPr lang="en-US" sz="1400" b="0" dirty="0">
                        <a:solidFill>
                          <a:srgbClr val="292929"/>
                        </a:solidFill>
                        <a:latin typeface="Arial"/>
                        <a:ea typeface="Calibri"/>
                        <a:cs typeface="Times New Roman"/>
                      </a:endParaRPr>
                    </a:p>
                  </a:txBody>
                  <a:tcPr marL="5926" marR="5926"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0" dirty="0" smtClean="0"/>
                        <a:t>1Gbps</a:t>
                      </a:r>
                      <a:endParaRPr lang="en-US" sz="1400" b="0" dirty="0">
                        <a:solidFill>
                          <a:srgbClr val="292929"/>
                        </a:solidFill>
                        <a:latin typeface="Arial"/>
                        <a:ea typeface="Calibri"/>
                        <a:cs typeface="Times New Roman"/>
                      </a:endParaRPr>
                    </a:p>
                  </a:txBody>
                  <a:tcPr marL="5926" marR="5926"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08756">
                <a:tc>
                  <a:txBody>
                    <a:bodyPr/>
                    <a:lstStyle/>
                    <a:p>
                      <a:pPr marL="0" marR="0">
                        <a:lnSpc>
                          <a:spcPct val="115000"/>
                        </a:lnSpc>
                        <a:spcBef>
                          <a:spcPts val="0"/>
                        </a:spcBef>
                        <a:spcAft>
                          <a:spcPts val="0"/>
                        </a:spcAft>
                      </a:pPr>
                      <a:r>
                        <a:rPr lang="en-US" sz="1400" b="0" dirty="0"/>
                        <a:t>Firewall (1518B </a:t>
                      </a:r>
                      <a:r>
                        <a:rPr lang="en-US" sz="1400" b="0" dirty="0" err="1"/>
                        <a:t>pkts</a:t>
                      </a:r>
                      <a:r>
                        <a:rPr lang="en-US" sz="1400" b="0" dirty="0"/>
                        <a:t>)</a:t>
                      </a:r>
                      <a:endParaRPr lang="en-US" sz="1400" b="0" dirty="0">
                        <a:solidFill>
                          <a:srgbClr val="292929"/>
                        </a:solidFill>
                        <a:latin typeface="Arial"/>
                        <a:ea typeface="Calibri"/>
                        <a:cs typeface="Times New Roman"/>
                      </a:endParaRPr>
                    </a:p>
                  </a:txBody>
                  <a:tcPr marL="5926" marR="5926"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0" dirty="0" smtClean="0"/>
                        <a:t>2Gbps</a:t>
                      </a:r>
                      <a:endParaRPr lang="en-US" sz="1400" b="0" dirty="0">
                        <a:solidFill>
                          <a:srgbClr val="292929"/>
                        </a:solidFill>
                        <a:latin typeface="Arial"/>
                        <a:ea typeface="Calibri"/>
                        <a:cs typeface="Times New Roman"/>
                      </a:endParaRPr>
                    </a:p>
                  </a:txBody>
                  <a:tcPr marL="5926" marR="5926"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08756">
                <a:tc>
                  <a:txBody>
                    <a:bodyPr/>
                    <a:lstStyle/>
                    <a:p>
                      <a:pPr marL="0" marR="0">
                        <a:lnSpc>
                          <a:spcPct val="115000"/>
                        </a:lnSpc>
                        <a:spcBef>
                          <a:spcPts val="0"/>
                        </a:spcBef>
                        <a:spcAft>
                          <a:spcPts val="0"/>
                        </a:spcAft>
                      </a:pPr>
                      <a:r>
                        <a:rPr lang="en-US" sz="1400" b="0" dirty="0"/>
                        <a:t>Firewall Ramp Rate (TCP)</a:t>
                      </a:r>
                      <a:endParaRPr lang="en-US" sz="1400" b="0" dirty="0">
                        <a:solidFill>
                          <a:srgbClr val="292929"/>
                        </a:solidFill>
                        <a:latin typeface="Arial"/>
                        <a:ea typeface="Calibri"/>
                        <a:cs typeface="Times New Roman"/>
                      </a:endParaRPr>
                    </a:p>
                  </a:txBody>
                  <a:tcPr marL="5926" marR="5926"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0" dirty="0" smtClean="0"/>
                        <a:t>9K </a:t>
                      </a:r>
                      <a:r>
                        <a:rPr lang="en-US" sz="1400" b="0" dirty="0"/>
                        <a:t>CPS</a:t>
                      </a:r>
                      <a:endParaRPr lang="en-US" sz="1400" b="0" dirty="0">
                        <a:solidFill>
                          <a:srgbClr val="292929"/>
                        </a:solidFill>
                        <a:latin typeface="Arial"/>
                        <a:ea typeface="Calibri"/>
                        <a:cs typeface="Times New Roman"/>
                      </a:endParaRPr>
                    </a:p>
                  </a:txBody>
                  <a:tcPr marL="5926" marR="5926"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646246">
                <a:tc>
                  <a:txBody>
                    <a:bodyPr/>
                    <a:lstStyle/>
                    <a:p>
                      <a:pPr marL="0" marR="0">
                        <a:lnSpc>
                          <a:spcPct val="115000"/>
                        </a:lnSpc>
                        <a:spcBef>
                          <a:spcPts val="0"/>
                        </a:spcBef>
                        <a:spcAft>
                          <a:spcPts val="0"/>
                        </a:spcAft>
                      </a:pPr>
                      <a:r>
                        <a:rPr lang="en-US" sz="1400" b="0" dirty="0"/>
                        <a:t>Firewall Ramp Rate with Logging (TCP)</a:t>
                      </a:r>
                      <a:endParaRPr lang="en-US" sz="1400" b="0" dirty="0">
                        <a:solidFill>
                          <a:srgbClr val="292929"/>
                        </a:solidFill>
                        <a:latin typeface="Arial"/>
                        <a:ea typeface="Calibri"/>
                        <a:cs typeface="Times New Roman"/>
                      </a:endParaRPr>
                    </a:p>
                  </a:txBody>
                  <a:tcPr marL="5926" marR="5926"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0" dirty="0"/>
                        <a:t>8K CPS</a:t>
                      </a:r>
                      <a:endParaRPr lang="en-US" sz="1400" b="0" dirty="0">
                        <a:solidFill>
                          <a:srgbClr val="292929"/>
                        </a:solidFill>
                        <a:latin typeface="Arial"/>
                        <a:ea typeface="Calibri"/>
                        <a:cs typeface="Times New Roman"/>
                      </a:endParaRPr>
                    </a:p>
                  </a:txBody>
                  <a:tcPr marL="5926" marR="5926"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08756">
                <a:tc>
                  <a:txBody>
                    <a:bodyPr/>
                    <a:lstStyle/>
                    <a:p>
                      <a:pPr marL="0" marR="0">
                        <a:lnSpc>
                          <a:spcPct val="115000"/>
                        </a:lnSpc>
                        <a:spcBef>
                          <a:spcPts val="0"/>
                        </a:spcBef>
                        <a:spcAft>
                          <a:spcPts val="0"/>
                        </a:spcAft>
                      </a:pPr>
                      <a:r>
                        <a:rPr lang="en-US" sz="1400" b="0"/>
                        <a:t>Firewall Latency (64)</a:t>
                      </a:r>
                      <a:endParaRPr lang="en-US" sz="1400" b="0">
                        <a:solidFill>
                          <a:srgbClr val="292929"/>
                        </a:solidFill>
                        <a:latin typeface="Arial"/>
                        <a:ea typeface="Calibri"/>
                        <a:cs typeface="Times New Roman"/>
                      </a:endParaRPr>
                    </a:p>
                  </a:txBody>
                  <a:tcPr marL="5926" marR="5926"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0" dirty="0"/>
                        <a:t>8</a:t>
                      </a:r>
                      <a:r>
                        <a:rPr lang="en-US" sz="1400" b="0" dirty="0" smtClean="0"/>
                        <a:t>0 </a:t>
                      </a:r>
                      <a:r>
                        <a:rPr lang="en-US" sz="1400" b="0" dirty="0" err="1"/>
                        <a:t>uS</a:t>
                      </a:r>
                      <a:endParaRPr lang="en-US" sz="1400" b="0" dirty="0">
                        <a:solidFill>
                          <a:srgbClr val="292929"/>
                        </a:solidFill>
                        <a:latin typeface="Arial"/>
                        <a:ea typeface="Calibri"/>
                        <a:cs typeface="Times New Roman"/>
                      </a:endParaRPr>
                    </a:p>
                  </a:txBody>
                  <a:tcPr marL="5926" marR="5926"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08756">
                <a:tc>
                  <a:txBody>
                    <a:bodyPr/>
                    <a:lstStyle/>
                    <a:p>
                      <a:pPr marL="0" marR="0">
                        <a:lnSpc>
                          <a:spcPct val="115000"/>
                        </a:lnSpc>
                        <a:spcBef>
                          <a:spcPts val="0"/>
                        </a:spcBef>
                        <a:spcAft>
                          <a:spcPts val="0"/>
                        </a:spcAft>
                      </a:pPr>
                      <a:r>
                        <a:rPr lang="en-US" sz="1400" b="0"/>
                        <a:t>NAT (64B pkts)</a:t>
                      </a:r>
                      <a:endParaRPr lang="en-US" sz="1400" b="0">
                        <a:solidFill>
                          <a:srgbClr val="292929"/>
                        </a:solidFill>
                        <a:latin typeface="Arial"/>
                        <a:ea typeface="Calibri"/>
                        <a:cs typeface="Times New Roman"/>
                      </a:endParaRPr>
                    </a:p>
                  </a:txBody>
                  <a:tcPr marL="5926" marR="5926"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0" dirty="0" smtClean="0"/>
                        <a:t>200K </a:t>
                      </a:r>
                      <a:r>
                        <a:rPr lang="en-US" sz="1400" b="0" dirty="0"/>
                        <a:t>PPS</a:t>
                      </a:r>
                      <a:endParaRPr lang="en-US" sz="1400" b="0" dirty="0">
                        <a:solidFill>
                          <a:srgbClr val="292929"/>
                        </a:solidFill>
                        <a:latin typeface="Arial"/>
                        <a:ea typeface="Calibri"/>
                        <a:cs typeface="Times New Roman"/>
                      </a:endParaRPr>
                    </a:p>
                  </a:txBody>
                  <a:tcPr marL="5926" marR="5926"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08756">
                <a:tc>
                  <a:txBody>
                    <a:bodyPr/>
                    <a:lstStyle/>
                    <a:p>
                      <a:pPr marL="0" marR="0">
                        <a:lnSpc>
                          <a:spcPct val="115000"/>
                        </a:lnSpc>
                        <a:spcBef>
                          <a:spcPts val="0"/>
                        </a:spcBef>
                        <a:spcAft>
                          <a:spcPts val="0"/>
                        </a:spcAft>
                      </a:pPr>
                      <a:r>
                        <a:rPr lang="en-US" sz="1400" b="0"/>
                        <a:t>NAT (IMIX pkt sizes)</a:t>
                      </a:r>
                      <a:endParaRPr lang="en-US" sz="1400" b="0">
                        <a:solidFill>
                          <a:srgbClr val="292929"/>
                        </a:solidFill>
                        <a:latin typeface="Arial"/>
                        <a:ea typeface="Calibri"/>
                        <a:cs typeface="Times New Roman"/>
                      </a:endParaRPr>
                    </a:p>
                  </a:txBody>
                  <a:tcPr marL="5926" marR="5926"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0" dirty="0"/>
                        <a:t>600 Mbps</a:t>
                      </a:r>
                      <a:endParaRPr lang="en-US" sz="1400" b="0" dirty="0">
                        <a:solidFill>
                          <a:srgbClr val="292929"/>
                        </a:solidFill>
                        <a:latin typeface="Arial"/>
                        <a:ea typeface="Calibri"/>
                        <a:cs typeface="Times New Roman"/>
                      </a:endParaRPr>
                    </a:p>
                  </a:txBody>
                  <a:tcPr marL="5926" marR="5926"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08756">
                <a:tc>
                  <a:txBody>
                    <a:bodyPr/>
                    <a:lstStyle/>
                    <a:p>
                      <a:pPr marL="0" marR="0">
                        <a:lnSpc>
                          <a:spcPct val="115000"/>
                        </a:lnSpc>
                        <a:spcBef>
                          <a:spcPts val="0"/>
                        </a:spcBef>
                        <a:spcAft>
                          <a:spcPts val="0"/>
                        </a:spcAft>
                      </a:pPr>
                      <a:r>
                        <a:rPr lang="en-US" sz="1400" b="0" dirty="0"/>
                        <a:t>NAT (1518B </a:t>
                      </a:r>
                      <a:r>
                        <a:rPr lang="en-US" sz="1400" b="0" dirty="0" err="1"/>
                        <a:t>pkts</a:t>
                      </a:r>
                      <a:r>
                        <a:rPr lang="en-US" sz="1400" b="0" dirty="0"/>
                        <a:t>)</a:t>
                      </a:r>
                      <a:endParaRPr lang="en-US" sz="1400" b="0" dirty="0">
                        <a:solidFill>
                          <a:srgbClr val="292929"/>
                        </a:solidFill>
                        <a:latin typeface="Arial"/>
                        <a:ea typeface="Calibri"/>
                        <a:cs typeface="Times New Roman"/>
                      </a:endParaRPr>
                    </a:p>
                  </a:txBody>
                  <a:tcPr marL="5926" marR="5926"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0" dirty="0"/>
                        <a:t>1.8 </a:t>
                      </a:r>
                      <a:r>
                        <a:rPr lang="en-US" sz="1400" b="0" dirty="0" err="1"/>
                        <a:t>Gbps</a:t>
                      </a:r>
                      <a:endParaRPr lang="en-US" sz="1400" b="0" dirty="0">
                        <a:solidFill>
                          <a:srgbClr val="292929"/>
                        </a:solidFill>
                        <a:latin typeface="Arial"/>
                        <a:ea typeface="Calibri"/>
                        <a:cs typeface="Times New Roman"/>
                      </a:endParaRPr>
                    </a:p>
                  </a:txBody>
                  <a:tcPr marL="5926" marR="5926"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08756">
                <a:tc>
                  <a:txBody>
                    <a:bodyPr/>
                    <a:lstStyle/>
                    <a:p>
                      <a:pPr marL="0" marR="0">
                        <a:lnSpc>
                          <a:spcPct val="115000"/>
                        </a:lnSpc>
                        <a:spcBef>
                          <a:spcPts val="0"/>
                        </a:spcBef>
                        <a:spcAft>
                          <a:spcPts val="0"/>
                        </a:spcAft>
                      </a:pPr>
                      <a:r>
                        <a:rPr lang="en-US" sz="1400" b="0"/>
                        <a:t>Max Zones</a:t>
                      </a:r>
                      <a:endParaRPr lang="en-US" sz="1400" b="0">
                        <a:solidFill>
                          <a:srgbClr val="292929"/>
                        </a:solidFill>
                        <a:latin typeface="Arial"/>
                        <a:ea typeface="Calibri"/>
                        <a:cs typeface="Times New Roman"/>
                      </a:endParaRPr>
                    </a:p>
                  </a:txBody>
                  <a:tcPr marL="5926" marR="5926"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0" dirty="0"/>
                        <a:t>32</a:t>
                      </a:r>
                      <a:endParaRPr lang="en-US" sz="1400" b="0" dirty="0">
                        <a:solidFill>
                          <a:srgbClr val="292929"/>
                        </a:solidFill>
                        <a:latin typeface="Arial"/>
                        <a:ea typeface="Calibri"/>
                        <a:cs typeface="Times New Roman"/>
                      </a:endParaRPr>
                    </a:p>
                  </a:txBody>
                  <a:tcPr marL="5926" marR="5926"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08756">
                <a:tc>
                  <a:txBody>
                    <a:bodyPr/>
                    <a:lstStyle/>
                    <a:p>
                      <a:pPr marL="0" marR="0">
                        <a:lnSpc>
                          <a:spcPct val="115000"/>
                        </a:lnSpc>
                        <a:spcBef>
                          <a:spcPts val="0"/>
                        </a:spcBef>
                        <a:spcAft>
                          <a:spcPts val="0"/>
                        </a:spcAft>
                      </a:pPr>
                      <a:r>
                        <a:rPr lang="en-US" sz="1400" b="0" dirty="0"/>
                        <a:t>Max VLANs</a:t>
                      </a:r>
                      <a:endParaRPr lang="en-US" sz="1400" b="0" dirty="0">
                        <a:solidFill>
                          <a:srgbClr val="292929"/>
                        </a:solidFill>
                        <a:latin typeface="Arial"/>
                        <a:ea typeface="Calibri"/>
                        <a:cs typeface="Times New Roman"/>
                      </a:endParaRPr>
                    </a:p>
                  </a:txBody>
                  <a:tcPr marL="5926" marR="5926" marT="0" marB="0" anchor="ctr">
                    <a:lnT w="12700" cap="flat" cmpd="sng" algn="ctr">
                      <a:solidFill>
                        <a:schemeClr val="bg1"/>
                      </a:solidFill>
                      <a:prstDash val="solid"/>
                      <a:round/>
                      <a:headEnd type="none" w="med" len="med"/>
                      <a:tailEnd type="none" w="med" len="med"/>
                    </a:lnT>
                  </a:tcPr>
                </a:tc>
                <a:tc>
                  <a:txBody>
                    <a:bodyPr/>
                    <a:lstStyle/>
                    <a:p>
                      <a:pPr marL="0" marR="0" algn="ctr">
                        <a:lnSpc>
                          <a:spcPct val="115000"/>
                        </a:lnSpc>
                        <a:spcBef>
                          <a:spcPts val="0"/>
                        </a:spcBef>
                        <a:spcAft>
                          <a:spcPts val="0"/>
                        </a:spcAft>
                      </a:pPr>
                      <a:r>
                        <a:rPr lang="en-US" sz="1400" b="0" dirty="0"/>
                        <a:t>4K</a:t>
                      </a:r>
                      <a:endParaRPr lang="en-US" sz="1400" b="0" dirty="0">
                        <a:solidFill>
                          <a:srgbClr val="292929"/>
                        </a:solidFill>
                        <a:latin typeface="Arial"/>
                        <a:ea typeface="Calibri"/>
                        <a:cs typeface="Times New Roman"/>
                      </a:endParaRPr>
                    </a:p>
                  </a:txBody>
                  <a:tcPr marL="5926" marR="5926" marT="0" marB="0" anchor="ctr">
                    <a:lnT w="12700" cap="flat" cmpd="sng" algn="ctr">
                      <a:solidFill>
                        <a:schemeClr val="bg1"/>
                      </a:solidFill>
                      <a:prstDash val="solid"/>
                      <a:round/>
                      <a:headEnd type="none" w="med" len="med"/>
                      <a:tailEnd type="none" w="med" len="med"/>
                    </a:lnT>
                  </a:tcPr>
                </a:tc>
              </a:tr>
            </a:tbl>
          </a:graphicData>
        </a:graphic>
      </p:graphicFrame>
      <p:graphicFrame>
        <p:nvGraphicFramePr>
          <p:cNvPr id="6" name="Table 5"/>
          <p:cNvGraphicFramePr>
            <a:graphicFrameLocks noGrp="1"/>
          </p:cNvGraphicFramePr>
          <p:nvPr/>
        </p:nvGraphicFramePr>
        <p:xfrm>
          <a:off x="506377" y="1194097"/>
          <a:ext cx="3998949" cy="863304"/>
        </p:xfrm>
        <a:graphic>
          <a:graphicData uri="http://schemas.openxmlformats.org/drawingml/2006/table">
            <a:tbl>
              <a:tblPr firstCol="1">
                <a:effectLst/>
                <a:tableStyleId>{8FD4443E-F989-4FC4-A0C8-D5A2AF1F390B}</a:tableStyleId>
              </a:tblPr>
              <a:tblGrid>
                <a:gridCol w="2679021"/>
                <a:gridCol w="1319928"/>
              </a:tblGrid>
              <a:tr h="287768">
                <a:tc>
                  <a:txBody>
                    <a:bodyPr/>
                    <a:lstStyle/>
                    <a:p>
                      <a:pPr marL="0" marR="0" algn="l">
                        <a:lnSpc>
                          <a:spcPct val="115000"/>
                        </a:lnSpc>
                        <a:spcBef>
                          <a:spcPts val="0"/>
                        </a:spcBef>
                        <a:spcAft>
                          <a:spcPts val="0"/>
                        </a:spcAft>
                      </a:pPr>
                      <a:r>
                        <a:rPr lang="en-US" sz="1400" b="0" dirty="0">
                          <a:ln>
                            <a:solidFill>
                              <a:schemeClr val="bg1"/>
                            </a:solidFill>
                          </a:ln>
                          <a:effectLst/>
                        </a:rPr>
                        <a:t>Virtual CPUs</a:t>
                      </a:r>
                      <a:endParaRPr lang="en-US" sz="1400" b="0" dirty="0">
                        <a:ln>
                          <a:solidFill>
                            <a:schemeClr val="bg1"/>
                          </a:solidFill>
                        </a:ln>
                        <a:solidFill>
                          <a:schemeClr val="tx1"/>
                        </a:solidFill>
                        <a:effectLst/>
                        <a:latin typeface="Arial"/>
                        <a:ea typeface="Calibri"/>
                        <a:cs typeface="Times New Roman"/>
                      </a:endParaRPr>
                    </a:p>
                  </a:txBody>
                  <a:tcPr marL="5926" marR="5926" marT="0" marB="0" anchor="ctr">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0" dirty="0">
                          <a:ln>
                            <a:solidFill>
                              <a:schemeClr val="bg1"/>
                            </a:solidFill>
                          </a:ln>
                          <a:effectLst/>
                        </a:rPr>
                        <a:t>2 </a:t>
                      </a:r>
                      <a:r>
                        <a:rPr lang="en-US" sz="1400" b="0" dirty="0" err="1">
                          <a:ln>
                            <a:solidFill>
                              <a:schemeClr val="bg1"/>
                            </a:solidFill>
                          </a:ln>
                          <a:effectLst/>
                        </a:rPr>
                        <a:t>vCPUs</a:t>
                      </a:r>
                      <a:endParaRPr lang="en-US" sz="1400" b="0" dirty="0">
                        <a:ln>
                          <a:solidFill>
                            <a:schemeClr val="bg1"/>
                          </a:solidFill>
                        </a:ln>
                        <a:solidFill>
                          <a:schemeClr val="tx1"/>
                        </a:solidFill>
                        <a:effectLst/>
                        <a:latin typeface="Arial"/>
                        <a:ea typeface="Calibri"/>
                        <a:cs typeface="Times New Roman"/>
                      </a:endParaRPr>
                    </a:p>
                  </a:txBody>
                  <a:tcPr marL="5926" marR="5926" marT="0" marB="0" anchor="ctr">
                    <a:lnB w="12700" cap="flat" cmpd="sng" algn="ctr">
                      <a:solidFill>
                        <a:schemeClr val="bg1"/>
                      </a:solidFill>
                      <a:prstDash val="solid"/>
                      <a:round/>
                      <a:headEnd type="none" w="med" len="med"/>
                      <a:tailEnd type="none" w="med" len="med"/>
                    </a:lnB>
                  </a:tcPr>
                </a:tc>
              </a:tr>
              <a:tr h="287768">
                <a:tc>
                  <a:txBody>
                    <a:bodyPr/>
                    <a:lstStyle/>
                    <a:p>
                      <a:pPr marL="0" marR="0" algn="l">
                        <a:lnSpc>
                          <a:spcPct val="115000"/>
                        </a:lnSpc>
                        <a:spcBef>
                          <a:spcPts val="0"/>
                        </a:spcBef>
                        <a:spcAft>
                          <a:spcPts val="0"/>
                        </a:spcAft>
                      </a:pPr>
                      <a:r>
                        <a:rPr lang="en-US" sz="1400" b="0" dirty="0">
                          <a:ln>
                            <a:solidFill>
                              <a:schemeClr val="bg1"/>
                            </a:solidFill>
                          </a:ln>
                          <a:effectLst/>
                        </a:rPr>
                        <a:t>Virtual Memory</a:t>
                      </a:r>
                      <a:endParaRPr lang="en-US" sz="1400" b="0" dirty="0">
                        <a:ln>
                          <a:solidFill>
                            <a:schemeClr val="bg1"/>
                          </a:solidFill>
                        </a:ln>
                        <a:solidFill>
                          <a:schemeClr val="tx1"/>
                        </a:solidFill>
                        <a:effectLst/>
                        <a:latin typeface="Arial"/>
                        <a:ea typeface="Calibri"/>
                        <a:cs typeface="Times New Roman"/>
                      </a:endParaRPr>
                    </a:p>
                  </a:txBody>
                  <a:tcPr marL="5926" marR="5926"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0" dirty="0">
                          <a:ln>
                            <a:solidFill>
                              <a:schemeClr val="bg1"/>
                            </a:solidFill>
                          </a:ln>
                          <a:effectLst/>
                        </a:rPr>
                        <a:t>1 GB </a:t>
                      </a:r>
                      <a:r>
                        <a:rPr lang="en-US" sz="1400" b="0" dirty="0" err="1">
                          <a:ln>
                            <a:solidFill>
                              <a:schemeClr val="bg1"/>
                            </a:solidFill>
                          </a:ln>
                          <a:effectLst/>
                        </a:rPr>
                        <a:t>vRAM</a:t>
                      </a:r>
                      <a:endParaRPr lang="en-US" sz="1400" b="0" dirty="0">
                        <a:ln>
                          <a:solidFill>
                            <a:schemeClr val="bg1"/>
                          </a:solidFill>
                        </a:ln>
                        <a:solidFill>
                          <a:schemeClr val="tx1"/>
                        </a:solidFill>
                        <a:effectLst/>
                        <a:latin typeface="Arial"/>
                        <a:ea typeface="Calibri"/>
                        <a:cs typeface="Times New Roman"/>
                      </a:endParaRPr>
                    </a:p>
                  </a:txBody>
                  <a:tcPr marL="5926" marR="5926"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287768">
                <a:tc>
                  <a:txBody>
                    <a:bodyPr/>
                    <a:lstStyle/>
                    <a:p>
                      <a:pPr marL="0" marR="0" algn="l">
                        <a:lnSpc>
                          <a:spcPct val="115000"/>
                        </a:lnSpc>
                        <a:spcBef>
                          <a:spcPts val="0"/>
                        </a:spcBef>
                        <a:spcAft>
                          <a:spcPts val="0"/>
                        </a:spcAft>
                      </a:pPr>
                      <a:r>
                        <a:rPr lang="en-US" sz="1400" b="0" dirty="0">
                          <a:ln>
                            <a:solidFill>
                              <a:schemeClr val="bg1"/>
                            </a:solidFill>
                          </a:ln>
                          <a:effectLst/>
                        </a:rPr>
                        <a:t>Virtual NICs</a:t>
                      </a:r>
                      <a:endParaRPr lang="en-US" sz="1400" b="0" dirty="0">
                        <a:ln>
                          <a:solidFill>
                            <a:schemeClr val="bg1"/>
                          </a:solidFill>
                        </a:ln>
                        <a:solidFill>
                          <a:schemeClr val="tx1"/>
                        </a:solidFill>
                        <a:effectLst/>
                        <a:latin typeface="Arial"/>
                        <a:ea typeface="Calibri"/>
                        <a:cs typeface="Times New Roman"/>
                      </a:endParaRPr>
                    </a:p>
                  </a:txBody>
                  <a:tcPr marL="5926" marR="5926" marT="0" marB="0" anchor="ctr">
                    <a:lnT w="12700" cap="flat" cmpd="sng" algn="ctr">
                      <a:solidFill>
                        <a:schemeClr val="bg1"/>
                      </a:solidFill>
                      <a:prstDash val="solid"/>
                      <a:round/>
                      <a:headEnd type="none" w="med" len="med"/>
                      <a:tailEnd type="none" w="med" len="med"/>
                    </a:lnT>
                  </a:tcPr>
                </a:tc>
                <a:tc>
                  <a:txBody>
                    <a:bodyPr/>
                    <a:lstStyle/>
                    <a:p>
                      <a:pPr marL="0" marR="0" algn="ctr">
                        <a:lnSpc>
                          <a:spcPct val="115000"/>
                        </a:lnSpc>
                        <a:spcBef>
                          <a:spcPts val="0"/>
                        </a:spcBef>
                        <a:spcAft>
                          <a:spcPts val="0"/>
                        </a:spcAft>
                      </a:pPr>
                      <a:r>
                        <a:rPr lang="en-US" sz="1400" b="0" dirty="0" smtClean="0">
                          <a:ln>
                            <a:solidFill>
                              <a:schemeClr val="bg1"/>
                            </a:solidFill>
                          </a:ln>
                          <a:effectLst/>
                        </a:rPr>
                        <a:t>4</a:t>
                      </a:r>
                      <a:r>
                        <a:rPr lang="en-US" sz="1400" b="0" baseline="0" dirty="0" smtClean="0">
                          <a:ln>
                            <a:solidFill>
                              <a:schemeClr val="bg1"/>
                            </a:solidFill>
                          </a:ln>
                          <a:effectLst/>
                        </a:rPr>
                        <a:t> </a:t>
                      </a:r>
                      <a:r>
                        <a:rPr lang="en-US" sz="1400" b="0" dirty="0" err="1" smtClean="0">
                          <a:ln>
                            <a:solidFill>
                              <a:schemeClr val="bg1"/>
                            </a:solidFill>
                          </a:ln>
                          <a:effectLst/>
                        </a:rPr>
                        <a:t>vNICs</a:t>
                      </a:r>
                      <a:endParaRPr lang="en-US" sz="1400" b="0" dirty="0">
                        <a:ln>
                          <a:solidFill>
                            <a:schemeClr val="bg1"/>
                          </a:solidFill>
                        </a:ln>
                        <a:solidFill>
                          <a:schemeClr val="tx1"/>
                        </a:solidFill>
                        <a:effectLst/>
                        <a:latin typeface="Arial"/>
                        <a:ea typeface="Calibri"/>
                        <a:cs typeface="Times New Roman"/>
                      </a:endParaRPr>
                    </a:p>
                  </a:txBody>
                  <a:tcPr marL="5926" marR="5926" marT="0" marB="0" anchor="ctr">
                    <a:lnT w="12700" cap="flat" cmpd="sng" algn="ctr">
                      <a:solidFill>
                        <a:schemeClr val="bg1"/>
                      </a:solidFill>
                      <a:prstDash val="solid"/>
                      <a:round/>
                      <a:headEnd type="none" w="med" len="med"/>
                      <a:tailEnd type="none" w="med" len="med"/>
                    </a:lnT>
                  </a:tcPr>
                </a:tc>
              </a:tr>
            </a:tbl>
          </a:graphicData>
        </a:graphic>
      </p:graphicFrame>
      <p:graphicFrame>
        <p:nvGraphicFramePr>
          <p:cNvPr id="8" name="Table 7"/>
          <p:cNvGraphicFramePr>
            <a:graphicFrameLocks noGrp="1"/>
          </p:cNvGraphicFramePr>
          <p:nvPr/>
        </p:nvGraphicFramePr>
        <p:xfrm>
          <a:off x="4648200" y="1187452"/>
          <a:ext cx="3829050" cy="4851396"/>
        </p:xfrm>
        <a:graphic>
          <a:graphicData uri="http://schemas.openxmlformats.org/drawingml/2006/table">
            <a:tbl>
              <a:tblPr firstCol="1">
                <a:tableStyleId>{8FD4443E-F989-4FC4-A0C8-D5A2AF1F390B}</a:tableStyleId>
              </a:tblPr>
              <a:tblGrid>
                <a:gridCol w="2615946"/>
                <a:gridCol w="1213104"/>
              </a:tblGrid>
              <a:tr h="303212">
                <a:tc>
                  <a:txBody>
                    <a:bodyPr/>
                    <a:lstStyle/>
                    <a:p>
                      <a:pPr marL="0" marR="0">
                        <a:lnSpc>
                          <a:spcPct val="115000"/>
                        </a:lnSpc>
                        <a:spcBef>
                          <a:spcPts val="0"/>
                        </a:spcBef>
                        <a:spcAft>
                          <a:spcPts val="0"/>
                        </a:spcAft>
                      </a:pPr>
                      <a:r>
                        <a:rPr lang="en-US" sz="1400" b="0" dirty="0"/>
                        <a:t>Max Address book</a:t>
                      </a:r>
                      <a:endParaRPr lang="en-US" sz="1400" b="0" dirty="0">
                        <a:solidFill>
                          <a:srgbClr val="292929"/>
                        </a:solidFill>
                        <a:latin typeface="Arial"/>
                        <a:ea typeface="Calibri"/>
                        <a:cs typeface="Times New Roman"/>
                      </a:endParaRPr>
                    </a:p>
                  </a:txBody>
                  <a:tcPr marL="5926" marR="5926" marT="0" marB="0" anchor="ctr">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0"/>
                        <a:t>128</a:t>
                      </a:r>
                      <a:endParaRPr lang="en-US" sz="1400" b="0">
                        <a:solidFill>
                          <a:srgbClr val="292929"/>
                        </a:solidFill>
                        <a:latin typeface="Arial"/>
                        <a:ea typeface="Calibri"/>
                        <a:cs typeface="Times New Roman"/>
                      </a:endParaRPr>
                    </a:p>
                  </a:txBody>
                  <a:tcPr marL="5926" marR="5926" marT="0" marB="0" anchor="ctr">
                    <a:lnB w="12700" cap="flat" cmpd="sng" algn="ctr">
                      <a:solidFill>
                        <a:schemeClr val="bg1"/>
                      </a:solidFill>
                      <a:prstDash val="solid"/>
                      <a:round/>
                      <a:headEnd type="none" w="med" len="med"/>
                      <a:tailEnd type="none" w="med" len="med"/>
                    </a:lnB>
                  </a:tcPr>
                </a:tc>
              </a:tr>
              <a:tr h="303212">
                <a:tc>
                  <a:txBody>
                    <a:bodyPr/>
                    <a:lstStyle/>
                    <a:p>
                      <a:pPr marL="0" marR="0">
                        <a:lnSpc>
                          <a:spcPct val="115000"/>
                        </a:lnSpc>
                        <a:spcBef>
                          <a:spcPts val="0"/>
                        </a:spcBef>
                        <a:spcAft>
                          <a:spcPts val="0"/>
                        </a:spcAft>
                      </a:pPr>
                      <a:r>
                        <a:rPr lang="en-US" sz="1400" b="0" dirty="0"/>
                        <a:t>Max Address set/zone</a:t>
                      </a:r>
                      <a:endParaRPr lang="en-US" sz="1400" b="0" dirty="0">
                        <a:solidFill>
                          <a:srgbClr val="292929"/>
                        </a:solidFill>
                        <a:latin typeface="Arial"/>
                        <a:ea typeface="Calibri"/>
                        <a:cs typeface="Times New Roman"/>
                      </a:endParaRPr>
                    </a:p>
                  </a:txBody>
                  <a:tcPr marL="5926" marR="5926"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0"/>
                        <a:t>128</a:t>
                      </a:r>
                      <a:endParaRPr lang="en-US" sz="1400" b="0">
                        <a:solidFill>
                          <a:srgbClr val="292929"/>
                        </a:solidFill>
                        <a:latin typeface="Arial"/>
                        <a:ea typeface="Calibri"/>
                        <a:cs typeface="Times New Roman"/>
                      </a:endParaRPr>
                    </a:p>
                  </a:txBody>
                  <a:tcPr marL="5926" marR="5926"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03212">
                <a:tc>
                  <a:txBody>
                    <a:bodyPr/>
                    <a:lstStyle/>
                    <a:p>
                      <a:pPr marL="0" marR="0">
                        <a:lnSpc>
                          <a:spcPct val="115000"/>
                        </a:lnSpc>
                        <a:spcBef>
                          <a:spcPts val="0"/>
                        </a:spcBef>
                        <a:spcAft>
                          <a:spcPts val="0"/>
                        </a:spcAft>
                      </a:pPr>
                      <a:r>
                        <a:rPr lang="en-US" sz="1400" b="0" dirty="0"/>
                        <a:t>Max Policies</a:t>
                      </a:r>
                      <a:endParaRPr lang="en-US" sz="1400" b="0" dirty="0">
                        <a:solidFill>
                          <a:srgbClr val="292929"/>
                        </a:solidFill>
                        <a:latin typeface="Arial"/>
                        <a:ea typeface="Calibri"/>
                        <a:cs typeface="Times New Roman"/>
                      </a:endParaRPr>
                    </a:p>
                  </a:txBody>
                  <a:tcPr marL="5926" marR="5926"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0"/>
                        <a:t>512</a:t>
                      </a:r>
                      <a:endParaRPr lang="en-US" sz="1400" b="0">
                        <a:solidFill>
                          <a:srgbClr val="292929"/>
                        </a:solidFill>
                        <a:latin typeface="Arial"/>
                        <a:ea typeface="Calibri"/>
                        <a:cs typeface="Times New Roman"/>
                      </a:endParaRPr>
                    </a:p>
                  </a:txBody>
                  <a:tcPr marL="5926" marR="5926"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03212">
                <a:tc>
                  <a:txBody>
                    <a:bodyPr/>
                    <a:lstStyle/>
                    <a:p>
                      <a:pPr marL="0" marR="0">
                        <a:lnSpc>
                          <a:spcPct val="115000"/>
                        </a:lnSpc>
                        <a:spcBef>
                          <a:spcPts val="0"/>
                        </a:spcBef>
                        <a:spcAft>
                          <a:spcPts val="0"/>
                        </a:spcAft>
                      </a:pPr>
                      <a:r>
                        <a:rPr lang="en-US" sz="1400" b="0"/>
                        <a:t>Max Policies with Count</a:t>
                      </a:r>
                      <a:endParaRPr lang="en-US" sz="1400" b="0">
                        <a:solidFill>
                          <a:srgbClr val="292929"/>
                        </a:solidFill>
                        <a:latin typeface="Arial"/>
                        <a:ea typeface="Calibri"/>
                        <a:cs typeface="Times New Roman"/>
                      </a:endParaRPr>
                    </a:p>
                  </a:txBody>
                  <a:tcPr marL="5926" marR="5926"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0"/>
                        <a:t>128</a:t>
                      </a:r>
                      <a:endParaRPr lang="en-US" sz="1400" b="0">
                        <a:solidFill>
                          <a:srgbClr val="292929"/>
                        </a:solidFill>
                        <a:latin typeface="Arial"/>
                        <a:ea typeface="Calibri"/>
                        <a:cs typeface="Times New Roman"/>
                      </a:endParaRPr>
                    </a:p>
                  </a:txBody>
                  <a:tcPr marL="5926" marR="5926"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03212">
                <a:tc>
                  <a:txBody>
                    <a:bodyPr/>
                    <a:lstStyle/>
                    <a:p>
                      <a:pPr marL="0" marR="0">
                        <a:lnSpc>
                          <a:spcPct val="115000"/>
                        </a:lnSpc>
                        <a:spcBef>
                          <a:spcPts val="0"/>
                        </a:spcBef>
                        <a:spcAft>
                          <a:spcPts val="0"/>
                        </a:spcAft>
                      </a:pPr>
                      <a:r>
                        <a:rPr lang="en-US" sz="1400" b="0" dirty="0"/>
                        <a:t>Static NAT pools</a:t>
                      </a:r>
                      <a:endParaRPr lang="en-US" sz="1400" b="0" dirty="0">
                        <a:solidFill>
                          <a:srgbClr val="292929"/>
                        </a:solidFill>
                        <a:latin typeface="Arial"/>
                        <a:ea typeface="Calibri"/>
                        <a:cs typeface="Times New Roman"/>
                      </a:endParaRPr>
                    </a:p>
                  </a:txBody>
                  <a:tcPr marL="5926" marR="5926"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0"/>
                        <a:t>256</a:t>
                      </a:r>
                      <a:endParaRPr lang="en-US" sz="1400" b="0">
                        <a:solidFill>
                          <a:srgbClr val="292929"/>
                        </a:solidFill>
                        <a:latin typeface="Arial"/>
                        <a:ea typeface="Calibri"/>
                        <a:cs typeface="Times New Roman"/>
                      </a:endParaRPr>
                    </a:p>
                  </a:txBody>
                  <a:tcPr marL="5926" marR="5926"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03212">
                <a:tc>
                  <a:txBody>
                    <a:bodyPr/>
                    <a:lstStyle/>
                    <a:p>
                      <a:pPr marL="0" marR="0">
                        <a:lnSpc>
                          <a:spcPct val="115000"/>
                        </a:lnSpc>
                        <a:spcBef>
                          <a:spcPts val="0"/>
                        </a:spcBef>
                        <a:spcAft>
                          <a:spcPts val="0"/>
                        </a:spcAft>
                      </a:pPr>
                      <a:r>
                        <a:rPr lang="en-US" sz="1400" b="0" dirty="0"/>
                        <a:t>MAC/ARP table size</a:t>
                      </a:r>
                      <a:endParaRPr lang="en-US" sz="1400" b="0" dirty="0">
                        <a:solidFill>
                          <a:srgbClr val="292929"/>
                        </a:solidFill>
                        <a:latin typeface="Arial"/>
                        <a:ea typeface="Calibri"/>
                        <a:cs typeface="Times New Roman"/>
                      </a:endParaRPr>
                    </a:p>
                  </a:txBody>
                  <a:tcPr marL="5926" marR="5926"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0"/>
                        <a:t>1K</a:t>
                      </a:r>
                      <a:endParaRPr lang="en-US" sz="1400" b="0">
                        <a:solidFill>
                          <a:srgbClr val="292929"/>
                        </a:solidFill>
                        <a:latin typeface="Arial"/>
                        <a:ea typeface="Calibri"/>
                        <a:cs typeface="Times New Roman"/>
                      </a:endParaRPr>
                    </a:p>
                  </a:txBody>
                  <a:tcPr marL="5926" marR="5926"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03212">
                <a:tc>
                  <a:txBody>
                    <a:bodyPr/>
                    <a:lstStyle/>
                    <a:p>
                      <a:pPr marL="0" marR="0">
                        <a:lnSpc>
                          <a:spcPct val="115000"/>
                        </a:lnSpc>
                        <a:spcBef>
                          <a:spcPts val="0"/>
                        </a:spcBef>
                        <a:spcAft>
                          <a:spcPts val="0"/>
                        </a:spcAft>
                      </a:pPr>
                      <a:r>
                        <a:rPr lang="en-US" sz="1400" b="0" dirty="0"/>
                        <a:t>Max Firewall Sessions</a:t>
                      </a:r>
                      <a:endParaRPr lang="en-US" sz="1400" b="0" dirty="0">
                        <a:solidFill>
                          <a:srgbClr val="292929"/>
                        </a:solidFill>
                        <a:latin typeface="Arial"/>
                        <a:ea typeface="Calibri"/>
                        <a:cs typeface="Times New Roman"/>
                      </a:endParaRPr>
                    </a:p>
                  </a:txBody>
                  <a:tcPr marL="5926" marR="5926"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0"/>
                        <a:t>64K</a:t>
                      </a:r>
                      <a:endParaRPr lang="en-US" sz="1400" b="0">
                        <a:solidFill>
                          <a:srgbClr val="292929"/>
                        </a:solidFill>
                        <a:latin typeface="Arial"/>
                        <a:ea typeface="Calibri"/>
                        <a:cs typeface="Times New Roman"/>
                      </a:endParaRPr>
                    </a:p>
                  </a:txBody>
                  <a:tcPr marL="5926" marR="5926"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03212">
                <a:tc>
                  <a:txBody>
                    <a:bodyPr/>
                    <a:lstStyle/>
                    <a:p>
                      <a:pPr marL="0" marR="0">
                        <a:lnSpc>
                          <a:spcPct val="115000"/>
                        </a:lnSpc>
                        <a:spcBef>
                          <a:spcPts val="0"/>
                        </a:spcBef>
                        <a:spcAft>
                          <a:spcPts val="0"/>
                        </a:spcAft>
                      </a:pPr>
                      <a:r>
                        <a:rPr lang="en-US" sz="1400" b="0" dirty="0"/>
                        <a:t>Route Based IPSec VPN</a:t>
                      </a:r>
                      <a:endParaRPr lang="en-US" sz="1400" b="0" dirty="0">
                        <a:solidFill>
                          <a:srgbClr val="292929"/>
                        </a:solidFill>
                        <a:latin typeface="Arial"/>
                        <a:ea typeface="Calibri"/>
                        <a:cs typeface="Times New Roman"/>
                      </a:endParaRPr>
                    </a:p>
                  </a:txBody>
                  <a:tcPr marL="5926" marR="5926"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0"/>
                        <a:t>512</a:t>
                      </a:r>
                      <a:endParaRPr lang="en-US" sz="1400" b="0">
                        <a:solidFill>
                          <a:srgbClr val="292929"/>
                        </a:solidFill>
                        <a:latin typeface="Arial"/>
                        <a:ea typeface="Calibri"/>
                        <a:cs typeface="Times New Roman"/>
                      </a:endParaRPr>
                    </a:p>
                  </a:txBody>
                  <a:tcPr marL="5926" marR="5926"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606425">
                <a:tc>
                  <a:txBody>
                    <a:bodyPr/>
                    <a:lstStyle/>
                    <a:p>
                      <a:pPr marL="0" marR="0">
                        <a:lnSpc>
                          <a:spcPct val="115000"/>
                        </a:lnSpc>
                        <a:spcBef>
                          <a:spcPts val="0"/>
                        </a:spcBef>
                        <a:spcAft>
                          <a:spcPts val="0"/>
                        </a:spcAft>
                      </a:pPr>
                      <a:r>
                        <a:rPr lang="en-US" sz="1400" b="0" dirty="0"/>
                        <a:t>Tunnel Setup Rate Route-based VPN</a:t>
                      </a:r>
                      <a:endParaRPr lang="en-US" sz="1400" b="0" dirty="0">
                        <a:solidFill>
                          <a:srgbClr val="292929"/>
                        </a:solidFill>
                        <a:latin typeface="Arial"/>
                        <a:ea typeface="Calibri"/>
                        <a:cs typeface="Times New Roman"/>
                      </a:endParaRPr>
                    </a:p>
                  </a:txBody>
                  <a:tcPr marL="5926" marR="5926"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0" dirty="0"/>
                        <a:t>5</a:t>
                      </a:r>
                      <a:endParaRPr lang="en-US" sz="1400" b="0" dirty="0">
                        <a:solidFill>
                          <a:srgbClr val="292929"/>
                        </a:solidFill>
                        <a:latin typeface="Arial"/>
                        <a:ea typeface="Calibri"/>
                        <a:cs typeface="Times New Roman"/>
                      </a:endParaRPr>
                    </a:p>
                  </a:txBody>
                  <a:tcPr marL="5926" marR="5926"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606425">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400" b="0" dirty="0" err="1" smtClean="0"/>
                        <a:t>IPsec</a:t>
                      </a:r>
                      <a:r>
                        <a:rPr lang="en-US" sz="1400" b="0" dirty="0" smtClean="0"/>
                        <a:t> VPN - 3DES-SHA1 (1400B </a:t>
                      </a:r>
                      <a:r>
                        <a:rPr lang="en-US" sz="1400" b="0" dirty="0" err="1" smtClean="0"/>
                        <a:t>pkts</a:t>
                      </a:r>
                      <a:r>
                        <a:rPr lang="en-US" sz="1400" b="0" dirty="0" smtClean="0"/>
                        <a:t>) or </a:t>
                      </a:r>
                      <a:r>
                        <a:rPr lang="en-US" sz="1400" b="0" dirty="0"/>
                        <a:t>AES256-SHA1</a:t>
                      </a:r>
                      <a:endParaRPr lang="en-US" sz="1400" b="0" dirty="0">
                        <a:solidFill>
                          <a:srgbClr val="292929"/>
                        </a:solidFill>
                        <a:latin typeface="Arial"/>
                        <a:ea typeface="Calibri"/>
                        <a:cs typeface="Times New Roman"/>
                      </a:endParaRPr>
                    </a:p>
                  </a:txBody>
                  <a:tcPr marL="5926" marR="5926"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0" dirty="0" smtClean="0"/>
                        <a:t>200 Mbps</a:t>
                      </a:r>
                      <a:endParaRPr lang="en-US" sz="1400" b="0" dirty="0">
                        <a:solidFill>
                          <a:srgbClr val="292929"/>
                        </a:solidFill>
                        <a:latin typeface="Arial"/>
                        <a:ea typeface="Calibri"/>
                        <a:cs typeface="Times New Roman"/>
                      </a:endParaRPr>
                    </a:p>
                  </a:txBody>
                  <a:tcPr marL="5926" marR="5926"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606425">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400" b="0" dirty="0" err="1"/>
                        <a:t>IPsec</a:t>
                      </a:r>
                      <a:r>
                        <a:rPr lang="en-US" sz="1400" b="0" dirty="0"/>
                        <a:t> VPN - 3DES-SHA1 (IMIX-</a:t>
                      </a:r>
                      <a:r>
                        <a:rPr lang="en-US" sz="1400" b="0" dirty="0" err="1"/>
                        <a:t>pkt</a:t>
                      </a:r>
                      <a:r>
                        <a:rPr lang="en-US" sz="1400" b="0" dirty="0"/>
                        <a:t> sizes</a:t>
                      </a:r>
                      <a:r>
                        <a:rPr lang="en-US" sz="1400" b="0" dirty="0" smtClean="0"/>
                        <a:t>) or AES256-SHA1</a:t>
                      </a:r>
                      <a:endParaRPr lang="en-US" sz="1400" b="0" dirty="0" smtClean="0">
                        <a:solidFill>
                          <a:srgbClr val="292929"/>
                        </a:solidFill>
                        <a:latin typeface="+mn-lt"/>
                        <a:ea typeface="Calibri"/>
                        <a:cs typeface="Times New Roman"/>
                      </a:endParaRPr>
                    </a:p>
                  </a:txBody>
                  <a:tcPr marL="5926" marR="5926"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0" dirty="0"/>
                        <a:t>100 Mbps</a:t>
                      </a:r>
                      <a:endParaRPr lang="en-US" sz="1400" b="0" dirty="0">
                        <a:solidFill>
                          <a:srgbClr val="292929"/>
                        </a:solidFill>
                        <a:latin typeface="Arial"/>
                        <a:ea typeface="Calibri"/>
                        <a:cs typeface="Times New Roman"/>
                      </a:endParaRPr>
                    </a:p>
                  </a:txBody>
                  <a:tcPr marL="5926" marR="5926" marT="0" marB="0" anchor="ct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606425">
                <a:tc>
                  <a:txBody>
                    <a:bodyPr/>
                    <a:lstStyle/>
                    <a:p>
                      <a:pPr marL="0" marR="0" indent="0" algn="l" defTabSz="914400" rtl="0" eaLnBrk="1" fontAlgn="auto" latinLnBrk="0" hangingPunct="1">
                        <a:lnSpc>
                          <a:spcPct val="115000"/>
                        </a:lnSpc>
                        <a:spcBef>
                          <a:spcPts val="0"/>
                        </a:spcBef>
                        <a:spcAft>
                          <a:spcPts val="0"/>
                        </a:spcAft>
                        <a:buClrTx/>
                        <a:buSzTx/>
                        <a:buFontTx/>
                        <a:buNone/>
                        <a:tabLst/>
                        <a:defRPr/>
                      </a:pPr>
                      <a:r>
                        <a:rPr lang="en-US" sz="1400" b="0" dirty="0" err="1"/>
                        <a:t>IPsec</a:t>
                      </a:r>
                      <a:r>
                        <a:rPr lang="en-US" sz="1400" b="0" dirty="0"/>
                        <a:t> VPN - 3DES-SHA1 (64B </a:t>
                      </a:r>
                      <a:r>
                        <a:rPr lang="en-US" sz="1400" b="0" dirty="0" err="1"/>
                        <a:t>Pkts</a:t>
                      </a:r>
                      <a:r>
                        <a:rPr lang="en-US" sz="1400" b="0" dirty="0" smtClean="0"/>
                        <a:t>) or AES256-SHA1</a:t>
                      </a:r>
                      <a:endParaRPr lang="en-US" sz="1400" b="0" dirty="0" smtClean="0">
                        <a:solidFill>
                          <a:srgbClr val="292929"/>
                        </a:solidFill>
                        <a:latin typeface="+mn-lt"/>
                        <a:ea typeface="Calibri"/>
                        <a:cs typeface="Times New Roman"/>
                      </a:endParaRPr>
                    </a:p>
                  </a:txBody>
                  <a:tcPr marL="5926" marR="5926" marT="0" marB="0" anchor="ctr">
                    <a:lnT w="12700" cap="flat" cmpd="sng" algn="ctr">
                      <a:solidFill>
                        <a:schemeClr val="bg1"/>
                      </a:solidFill>
                      <a:prstDash val="solid"/>
                      <a:round/>
                      <a:headEnd type="none" w="med" len="med"/>
                      <a:tailEnd type="none" w="med" len="med"/>
                    </a:lnT>
                  </a:tcPr>
                </a:tc>
                <a:tc>
                  <a:txBody>
                    <a:bodyPr/>
                    <a:lstStyle/>
                    <a:p>
                      <a:pPr marL="0" marR="0" algn="ctr">
                        <a:lnSpc>
                          <a:spcPct val="115000"/>
                        </a:lnSpc>
                        <a:spcBef>
                          <a:spcPts val="0"/>
                        </a:spcBef>
                        <a:spcAft>
                          <a:spcPts val="0"/>
                        </a:spcAft>
                      </a:pPr>
                      <a:r>
                        <a:rPr lang="en-US" sz="1400" b="0" dirty="0"/>
                        <a:t>50k PPS</a:t>
                      </a:r>
                      <a:endParaRPr lang="en-US" sz="1400" b="0" dirty="0">
                        <a:solidFill>
                          <a:srgbClr val="292929"/>
                        </a:solidFill>
                        <a:latin typeface="Arial"/>
                        <a:ea typeface="Calibri"/>
                        <a:cs typeface="Times New Roman"/>
                      </a:endParaRPr>
                    </a:p>
                  </a:txBody>
                  <a:tcPr marL="5926" marR="5926" marT="0" marB="0" anchor="ctr">
                    <a:lnT w="12700" cap="flat" cmpd="sng" algn="ctr">
                      <a:solidFill>
                        <a:schemeClr val="bg1"/>
                      </a:solidFill>
                      <a:prstDash val="solid"/>
                      <a:round/>
                      <a:headEnd type="none" w="med" len="med"/>
                      <a:tailEnd type="none" w="med" len="med"/>
                    </a:lnT>
                  </a:tcPr>
                </a:tc>
              </a:tr>
            </a:tbl>
          </a:graphicData>
        </a:graphic>
      </p:graphicFrame>
      <p:sp>
        <p:nvSpPr>
          <p:cNvPr id="9" name="TextBox 8"/>
          <p:cNvSpPr txBox="1"/>
          <p:nvPr/>
        </p:nvSpPr>
        <p:spPr>
          <a:xfrm>
            <a:off x="3067050" y="923925"/>
            <a:ext cx="5865708" cy="261610"/>
          </a:xfrm>
          <a:prstGeom prst="rect">
            <a:avLst/>
          </a:prstGeom>
          <a:noFill/>
        </p:spPr>
        <p:txBody>
          <a:bodyPr wrap="none" rtlCol="0">
            <a:spAutoFit/>
          </a:bodyPr>
          <a:lstStyle/>
          <a:p>
            <a:r>
              <a:rPr lang="ru-RU" sz="1100" dirty="0" smtClean="0"/>
              <a:t>Аппаратная платформа</a:t>
            </a:r>
            <a:r>
              <a:rPr lang="en-US" sz="1100" dirty="0" smtClean="0"/>
              <a:t>: Dell </a:t>
            </a:r>
            <a:r>
              <a:rPr lang="en-US" sz="1100" dirty="0" err="1" smtClean="0"/>
              <a:t>PowerEdge</a:t>
            </a:r>
            <a:r>
              <a:rPr lang="en-US" sz="1100" dirty="0" smtClean="0"/>
              <a:t> R710 - Dual Socket, 8 core, 2.4 GHz, 32G RAM</a:t>
            </a:r>
            <a:endParaRPr lang="en-US" sz="1100" dirty="0"/>
          </a:p>
        </p:txBody>
      </p:sp>
      <p:sp>
        <p:nvSpPr>
          <p:cNvPr id="7" name="TextBox 6"/>
          <p:cNvSpPr txBox="1"/>
          <p:nvPr/>
        </p:nvSpPr>
        <p:spPr>
          <a:xfrm>
            <a:off x="409576" y="6057900"/>
            <a:ext cx="5012911" cy="230832"/>
          </a:xfrm>
          <a:prstGeom prst="rect">
            <a:avLst/>
          </a:prstGeom>
          <a:noFill/>
        </p:spPr>
        <p:txBody>
          <a:bodyPr wrap="none" rtlCol="0">
            <a:spAutoFit/>
          </a:bodyPr>
          <a:lstStyle/>
          <a:p>
            <a:r>
              <a:rPr lang="en-US" sz="900" dirty="0" smtClean="0">
                <a:solidFill>
                  <a:srgbClr val="FF0000"/>
                </a:solidFill>
              </a:rPr>
              <a:t>*Performance function of underlying HW and amount of resources allocated to Firefly instance.</a:t>
            </a:r>
            <a:endParaRPr lang="en-US" sz="900" dirty="0">
              <a:solidFill>
                <a:srgbClr val="FF0000"/>
              </a:solidFill>
            </a:endParaRPr>
          </a:p>
        </p:txBody>
      </p:sp>
    </p:spTree>
    <p:custDataLst>
      <p:tags r:id="rId1"/>
    </p:custDataLst>
    <p:extLst>
      <p:ext uri="{BB962C8B-B14F-4D97-AF65-F5344CB8AC3E}">
        <p14:creationId xmlns:p14="http://schemas.microsoft.com/office/powerpoint/2010/main" xmlns="" val="2909468914"/>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819400"/>
            <a:ext cx="8229600" cy="877824"/>
          </a:xfrm>
        </p:spPr>
        <p:txBody>
          <a:bodyPr/>
          <a:lstStyle/>
          <a:p>
            <a:r>
              <a:rPr lang="en-US" dirty="0" smtClean="0"/>
              <a:t>Juniper AND </a:t>
            </a:r>
            <a:r>
              <a:rPr lang="en-US" dirty="0" err="1" smtClean="0"/>
              <a:t>Threatstop</a:t>
            </a:r>
            <a:r>
              <a:rPr lang="en-US" dirty="0" smtClean="0"/>
              <a:t/>
            </a:r>
            <a:br>
              <a:rPr lang="en-US" dirty="0" smtClean="0"/>
            </a:br>
            <a:r>
              <a:rPr lang="en-US" dirty="0" smtClean="0"/>
              <a:t/>
            </a:r>
            <a:br>
              <a:rPr lang="en-US" dirty="0" smtClean="0"/>
            </a:br>
            <a:r>
              <a:rPr lang="en-US" sz="2500" b="0" dirty="0" smtClean="0"/>
              <a:t>Let’s do security together</a:t>
            </a:r>
            <a:endParaRPr lang="en-US" sz="2500" b="0"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 xmlns:a14="http://schemas.microsoft.com/office/drawing/2010/main" val="0"/>
              </a:ext>
            </a:extLst>
          </a:blip>
          <a:stretch>
            <a:fillRect/>
          </a:stretch>
        </p:blipFill>
        <p:spPr>
          <a:xfrm>
            <a:off x="1403648" y="1124744"/>
            <a:ext cx="6083435" cy="1008112"/>
          </a:xfrm>
        </p:spPr>
      </p:pic>
      <p:sp>
        <p:nvSpPr>
          <p:cNvPr id="6" name="TextBox 5"/>
          <p:cNvSpPr txBox="1"/>
          <p:nvPr/>
        </p:nvSpPr>
        <p:spPr>
          <a:xfrm rot="10800000" flipH="1" flipV="1">
            <a:off x="1518188" y="2895061"/>
            <a:ext cx="6048672" cy="2800767"/>
          </a:xfrm>
          <a:prstGeom prst="rect">
            <a:avLst/>
          </a:prstGeom>
          <a:noFill/>
        </p:spPr>
        <p:txBody>
          <a:bodyPr wrap="square" rtlCol="0">
            <a:spAutoFit/>
          </a:bodyPr>
          <a:lstStyle/>
          <a:p>
            <a:r>
              <a:rPr lang="ru-RU" sz="4400" dirty="0" smtClean="0">
                <a:solidFill>
                  <a:srgbClr val="C00000"/>
                </a:solidFill>
              </a:rPr>
              <a:t>МЫ ЗНАЕМ, ГДЕ ЧЕРВИ </a:t>
            </a:r>
          </a:p>
          <a:p>
            <a:r>
              <a:rPr lang="ru-RU" sz="4400" dirty="0" smtClean="0">
                <a:solidFill>
                  <a:srgbClr val="C00000"/>
                </a:solidFill>
              </a:rPr>
              <a:t>        И С КЕМ ОНИ </a:t>
            </a:r>
          </a:p>
          <a:p>
            <a:r>
              <a:rPr lang="ru-RU" sz="4400" dirty="0">
                <a:solidFill>
                  <a:srgbClr val="C00000"/>
                </a:solidFill>
              </a:rPr>
              <a:t> </a:t>
            </a:r>
            <a:r>
              <a:rPr lang="ru-RU" sz="4400" dirty="0" smtClean="0">
                <a:solidFill>
                  <a:srgbClr val="C00000"/>
                </a:solidFill>
              </a:rPr>
              <a:t>           ГОВОРЯТ             </a:t>
            </a:r>
          </a:p>
          <a:p>
            <a:r>
              <a:rPr lang="ru-RU" sz="4400" dirty="0" smtClean="0">
                <a:solidFill>
                  <a:srgbClr val="C00000"/>
                </a:solidFill>
              </a:rPr>
              <a:t>  </a:t>
            </a:r>
            <a:endParaRPr lang="ru-RU" sz="4400" dirty="0">
              <a:solidFill>
                <a:srgbClr val="C00000"/>
              </a:solidFill>
            </a:endParaRPr>
          </a:p>
        </p:txBody>
      </p:sp>
    </p:spTree>
    <p:extLst>
      <p:ext uri="{BB962C8B-B14F-4D97-AF65-F5344CB8AC3E}">
        <p14:creationId xmlns="" xmlns:p14="http://schemas.microsoft.com/office/powerpoint/2010/main" val="1321952592"/>
      </p:ext>
    </p:extLst>
  </p:cSld>
  <p:clrMapOvr>
    <a:masterClrMapping/>
  </p:clrMapOvr>
  <p:transition>
    <p:zoom dir="in"/>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3D5D2D-7A53-41A3-9C90-F993526744EB}" type="datetime1">
              <a:rPr lang="en-US" smtClean="0">
                <a:solidFill>
                  <a:prstClr val="black">
                    <a:tint val="75000"/>
                  </a:prstClr>
                </a:solidFill>
              </a:rPr>
              <a:pPr/>
              <a:t>5/24/2013</a:t>
            </a:fld>
            <a:endParaRPr lang="en-US" dirty="0">
              <a:solidFill>
                <a:prstClr val="black">
                  <a:tint val="75000"/>
                </a:prstClr>
              </a:solidFill>
            </a:endParaRPr>
          </a:p>
        </p:txBody>
      </p:sp>
      <p:sp>
        <p:nvSpPr>
          <p:cNvPr id="3" name="Slide Number Placeholder 2"/>
          <p:cNvSpPr>
            <a:spLocks noGrp="1"/>
          </p:cNvSpPr>
          <p:nvPr>
            <p:ph type="sldNum" sz="quarter" idx="12"/>
          </p:nvPr>
        </p:nvSpPr>
        <p:spPr/>
        <p:txBody>
          <a:bodyPr/>
          <a:lstStyle/>
          <a:p>
            <a:fld id="{1924E1D6-D299-4096-9D15-007308296B52}" type="slidenum">
              <a:rPr lang="en-US" smtClean="0">
                <a:solidFill>
                  <a:prstClr val="black">
                    <a:tint val="75000"/>
                  </a:prstClr>
                </a:solidFill>
              </a:rPr>
              <a:pPr/>
              <a:t>27</a:t>
            </a:fld>
            <a:endParaRPr lang="en-US" dirty="0">
              <a:solidFill>
                <a:prstClr val="black">
                  <a:tint val="75000"/>
                </a:prstClr>
              </a:solidFill>
            </a:endParaRPr>
          </a:p>
        </p:txBody>
      </p:sp>
      <p:sp>
        <p:nvSpPr>
          <p:cNvPr id="9" name="TextBox 8"/>
          <p:cNvSpPr txBox="1"/>
          <p:nvPr/>
        </p:nvSpPr>
        <p:spPr>
          <a:xfrm>
            <a:off x="323528" y="344307"/>
            <a:ext cx="5089075" cy="523220"/>
          </a:xfrm>
          <a:prstGeom prst="rect">
            <a:avLst/>
          </a:prstGeom>
          <a:noFill/>
        </p:spPr>
        <p:txBody>
          <a:bodyPr wrap="square" rtlCol="0">
            <a:spAutoFit/>
          </a:bodyPr>
          <a:lstStyle/>
          <a:p>
            <a:pPr defTabSz="457200" fontAlgn="base">
              <a:spcBef>
                <a:spcPct val="0"/>
              </a:spcBef>
              <a:spcAft>
                <a:spcPct val="0"/>
              </a:spcAft>
              <a:buClr>
                <a:srgbClr val="000000"/>
              </a:buClr>
              <a:buSzPct val="100000"/>
              <a:buFont typeface="Times New Roman" pitchFamily="16" charset="0"/>
              <a:buNone/>
            </a:pPr>
            <a:r>
              <a:rPr lang="ru-RU" sz="2800" b="1" dirty="0" smtClean="0">
                <a:solidFill>
                  <a:prstClr val="black">
                    <a:lumMod val="75000"/>
                    <a:lumOff val="25000"/>
                  </a:prstClr>
                </a:solidFill>
                <a:latin typeface="Century Gothic"/>
                <a:cs typeface="Century Gothic"/>
              </a:rPr>
              <a:t>Тяжелая правда</a:t>
            </a:r>
            <a:endParaRPr lang="en-US" sz="2800" b="1" dirty="0">
              <a:solidFill>
                <a:prstClr val="black">
                  <a:lumMod val="75000"/>
                  <a:lumOff val="25000"/>
                </a:prstClr>
              </a:solidFill>
              <a:latin typeface="Century Gothic"/>
              <a:cs typeface="Century Gothic"/>
            </a:endParaRPr>
          </a:p>
        </p:txBody>
      </p:sp>
      <p:sp>
        <p:nvSpPr>
          <p:cNvPr id="6" name="TextBox 5"/>
          <p:cNvSpPr txBox="1"/>
          <p:nvPr/>
        </p:nvSpPr>
        <p:spPr>
          <a:xfrm>
            <a:off x="323528" y="2276872"/>
            <a:ext cx="8496944" cy="923330"/>
          </a:xfrm>
          <a:prstGeom prst="rect">
            <a:avLst/>
          </a:prstGeom>
          <a:noFill/>
        </p:spPr>
        <p:txBody>
          <a:bodyPr wrap="square" rtlCol="0">
            <a:spAutoFit/>
          </a:bodyPr>
          <a:lstStyle/>
          <a:p>
            <a:r>
              <a:rPr lang="ru-RU" sz="5400" dirty="0" smtClean="0">
                <a:solidFill>
                  <a:srgbClr val="C00000"/>
                </a:solidFill>
              </a:rPr>
              <a:t>95%</a:t>
            </a:r>
            <a:r>
              <a:rPr lang="ru-RU" sz="5400" dirty="0" smtClean="0">
                <a:solidFill>
                  <a:prstClr val="black"/>
                </a:solidFill>
              </a:rPr>
              <a:t> организаций заражены</a:t>
            </a:r>
            <a:endParaRPr lang="ru-RU" sz="5400" dirty="0">
              <a:solidFill>
                <a:prstClr val="black"/>
              </a:solidFill>
            </a:endParaRPr>
          </a:p>
        </p:txBody>
      </p:sp>
      <p:sp>
        <p:nvSpPr>
          <p:cNvPr id="10" name="TextBox 9"/>
          <p:cNvSpPr txBox="1"/>
          <p:nvPr/>
        </p:nvSpPr>
        <p:spPr>
          <a:xfrm>
            <a:off x="361782" y="3861048"/>
            <a:ext cx="8496944" cy="1477328"/>
          </a:xfrm>
          <a:prstGeom prst="rect">
            <a:avLst/>
          </a:prstGeom>
          <a:noFill/>
        </p:spPr>
        <p:txBody>
          <a:bodyPr wrap="square" rtlCol="0">
            <a:spAutoFit/>
          </a:bodyPr>
          <a:lstStyle/>
          <a:p>
            <a:r>
              <a:rPr lang="ru-RU" sz="5400" dirty="0" smtClean="0">
                <a:solidFill>
                  <a:srgbClr val="C00000"/>
                </a:solidFill>
              </a:rPr>
              <a:t>4-</a:t>
            </a:r>
            <a:r>
              <a:rPr lang="en-US" sz="5400" smtClean="0">
                <a:solidFill>
                  <a:srgbClr val="C00000"/>
                </a:solidFill>
              </a:rPr>
              <a:t>10</a:t>
            </a:r>
            <a:r>
              <a:rPr lang="ru-RU" sz="5400" smtClean="0">
                <a:solidFill>
                  <a:srgbClr val="C00000"/>
                </a:solidFill>
              </a:rPr>
              <a:t>%</a:t>
            </a:r>
            <a:r>
              <a:rPr lang="ru-RU" sz="5400" smtClean="0">
                <a:solidFill>
                  <a:prstClr val="black"/>
                </a:solidFill>
              </a:rPr>
              <a:t> </a:t>
            </a:r>
            <a:r>
              <a:rPr lang="ru-RU" sz="3600" dirty="0" smtClean="0">
                <a:solidFill>
                  <a:prstClr val="black"/>
                </a:solidFill>
              </a:rPr>
              <a:t>от всего трафика генерируются </a:t>
            </a:r>
          </a:p>
          <a:p>
            <a:r>
              <a:rPr lang="ru-RU" sz="3600" dirty="0" smtClean="0">
                <a:solidFill>
                  <a:prstClr val="black"/>
                </a:solidFill>
              </a:rPr>
              <a:t>                               малваре                      </a:t>
            </a:r>
            <a:endParaRPr lang="ru-RU" sz="3600" dirty="0">
              <a:solidFill>
                <a:prstClr val="black"/>
              </a:solidFill>
            </a:endParaRPr>
          </a:p>
        </p:txBody>
      </p:sp>
    </p:spTree>
    <p:extLst>
      <p:ext uri="{BB962C8B-B14F-4D97-AF65-F5344CB8AC3E}">
        <p14:creationId xmlns="" xmlns:p14="http://schemas.microsoft.com/office/powerpoint/2010/main" val="52657703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924E1D6-D299-4096-9D15-007308296B52}" type="slidenum">
              <a:rPr lang="en-US" smtClean="0">
                <a:solidFill>
                  <a:prstClr val="black">
                    <a:tint val="75000"/>
                  </a:prstClr>
                </a:solidFill>
              </a:rPr>
              <a:pPr/>
              <a:t>28</a:t>
            </a:fld>
            <a:endParaRPr lang="en-US" dirty="0">
              <a:solidFill>
                <a:prstClr val="black">
                  <a:tint val="75000"/>
                </a:prstClr>
              </a:solidFill>
            </a:endParaRPr>
          </a:p>
        </p:txBody>
      </p:sp>
      <p:sp>
        <p:nvSpPr>
          <p:cNvPr id="5" name="Slide Number Placeholder 4"/>
          <p:cNvSpPr txBox="1">
            <a:spLocks/>
          </p:cNvSpPr>
          <p:nvPr/>
        </p:nvSpPr>
        <p:spPr>
          <a:xfrm>
            <a:off x="6553200" y="6356350"/>
            <a:ext cx="2133600" cy="365125"/>
          </a:xfrm>
          <a:prstGeom prst="rect">
            <a:avLst/>
          </a:prstGeom>
        </p:spPr>
        <p:txBody>
          <a:bodyPr vert="horz" lIns="91440" tIns="45720" rIns="91440" bIns="45720" rtlCol="0" anchor="ctr"/>
          <a:lstStyle>
            <a:defPPr>
              <a:defRPr lang="en-GB"/>
            </a:defPPr>
            <a:lvl1pPr algn="r" defTabSz="457200" rtl="0" fontAlgn="base">
              <a:spcBef>
                <a:spcPct val="0"/>
              </a:spcBef>
              <a:spcAft>
                <a:spcPct val="0"/>
              </a:spcAft>
              <a:buClr>
                <a:srgbClr val="000000"/>
              </a:buClr>
              <a:buSzPct val="100000"/>
              <a:buFont typeface="Times New Roman" pitchFamily="16" charset="0"/>
              <a:defRPr sz="1200" kern="1200">
                <a:solidFill>
                  <a:schemeClr val="tx1">
                    <a:tint val="75000"/>
                  </a:schemeClr>
                </a:solidFill>
                <a:latin typeface="Times New Roman" pitchFamily="16" charset="0"/>
                <a:ea typeface="+mn-ea"/>
                <a:cs typeface="+mn-cs"/>
              </a:defRPr>
            </a:lvl1pPr>
            <a:lvl2pPr marL="742950" indent="-285750" algn="l" defTabSz="457200" rtl="0" fontAlgn="base">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mn-ea"/>
                <a:cs typeface="+mn-cs"/>
              </a:defRPr>
            </a:lvl2pPr>
            <a:lvl3pPr marL="1143000" indent="-228600" algn="l" defTabSz="457200" rtl="0" fontAlgn="base">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mn-ea"/>
                <a:cs typeface="+mn-cs"/>
              </a:defRPr>
            </a:lvl3pPr>
            <a:lvl4pPr marL="1600200" indent="-228600" algn="l" defTabSz="457200" rtl="0" fontAlgn="base">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mn-ea"/>
                <a:cs typeface="+mn-cs"/>
              </a:defRPr>
            </a:lvl4pPr>
            <a:lvl5pPr marL="2057400" indent="-228600" algn="l" defTabSz="457200" rtl="0" fontAlgn="base">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mn-ea"/>
                <a:cs typeface="+mn-cs"/>
              </a:defRPr>
            </a:lvl5pPr>
            <a:lvl6pPr marL="2286000" algn="l" defTabSz="914400" rtl="0" eaLnBrk="1" latinLnBrk="0" hangingPunct="1">
              <a:defRPr sz="2400" kern="1200">
                <a:solidFill>
                  <a:schemeClr val="bg1"/>
                </a:solidFill>
                <a:latin typeface="Times New Roman" pitchFamily="16" charset="0"/>
                <a:ea typeface="+mn-ea"/>
                <a:cs typeface="+mn-cs"/>
              </a:defRPr>
            </a:lvl6pPr>
            <a:lvl7pPr marL="2743200" algn="l" defTabSz="914400" rtl="0" eaLnBrk="1" latinLnBrk="0" hangingPunct="1">
              <a:defRPr sz="2400" kern="1200">
                <a:solidFill>
                  <a:schemeClr val="bg1"/>
                </a:solidFill>
                <a:latin typeface="Times New Roman" pitchFamily="16" charset="0"/>
                <a:ea typeface="+mn-ea"/>
                <a:cs typeface="+mn-cs"/>
              </a:defRPr>
            </a:lvl7pPr>
            <a:lvl8pPr marL="3200400" algn="l" defTabSz="914400" rtl="0" eaLnBrk="1" latinLnBrk="0" hangingPunct="1">
              <a:defRPr sz="2400" kern="1200">
                <a:solidFill>
                  <a:schemeClr val="bg1"/>
                </a:solidFill>
                <a:latin typeface="Times New Roman" pitchFamily="16" charset="0"/>
                <a:ea typeface="+mn-ea"/>
                <a:cs typeface="+mn-cs"/>
              </a:defRPr>
            </a:lvl8pPr>
            <a:lvl9pPr marL="3657600" algn="l" defTabSz="914400" rtl="0" eaLnBrk="1" latinLnBrk="0" hangingPunct="1">
              <a:defRPr sz="2400" kern="1200">
                <a:solidFill>
                  <a:schemeClr val="bg1"/>
                </a:solidFill>
                <a:latin typeface="Times New Roman" pitchFamily="16" charset="0"/>
                <a:ea typeface="+mn-ea"/>
                <a:cs typeface="+mn-cs"/>
              </a:defRPr>
            </a:lvl9pPr>
          </a:lstStyle>
          <a:p>
            <a:fld id="{1924E1D6-D299-4096-9D15-007308296B52}" type="slidenum">
              <a:rPr lang="en-US" smtClean="0">
                <a:solidFill>
                  <a:prstClr val="black">
                    <a:tint val="75000"/>
                  </a:prstClr>
                </a:solidFill>
              </a:rPr>
              <a:pPr/>
              <a:t>28</a:t>
            </a:fld>
            <a:endParaRPr lang="en-US" dirty="0">
              <a:solidFill>
                <a:prstClr val="black">
                  <a:tint val="75000"/>
                </a:prstClr>
              </a:solidFill>
            </a:endParaRPr>
          </a:p>
        </p:txBody>
      </p:sp>
      <p:sp>
        <p:nvSpPr>
          <p:cNvPr id="10" name="TextBox 9"/>
          <p:cNvSpPr txBox="1"/>
          <p:nvPr/>
        </p:nvSpPr>
        <p:spPr>
          <a:xfrm>
            <a:off x="323528" y="344307"/>
            <a:ext cx="5089075" cy="523220"/>
          </a:xfrm>
          <a:prstGeom prst="rect">
            <a:avLst/>
          </a:prstGeom>
          <a:noFill/>
        </p:spPr>
        <p:txBody>
          <a:bodyPr wrap="square" rtlCol="0">
            <a:spAutoFit/>
          </a:bodyPr>
          <a:lstStyle/>
          <a:p>
            <a:pPr defTabSz="457200" fontAlgn="base">
              <a:spcBef>
                <a:spcPct val="0"/>
              </a:spcBef>
              <a:spcAft>
                <a:spcPct val="0"/>
              </a:spcAft>
              <a:buClr>
                <a:srgbClr val="000000"/>
              </a:buClr>
              <a:buSzPct val="100000"/>
              <a:buFont typeface="Times New Roman" pitchFamily="16" charset="0"/>
              <a:buNone/>
            </a:pPr>
            <a:r>
              <a:rPr lang="ru-RU" sz="2800" b="1" dirty="0" smtClean="0">
                <a:solidFill>
                  <a:prstClr val="black">
                    <a:lumMod val="75000"/>
                    <a:lumOff val="25000"/>
                  </a:prstClr>
                </a:solidFill>
                <a:latin typeface="Century Gothic"/>
                <a:cs typeface="Century Gothic"/>
              </a:rPr>
              <a:t>Зачем был создан </a:t>
            </a:r>
            <a:endParaRPr lang="en-US" sz="2800" b="1" dirty="0">
              <a:solidFill>
                <a:prstClr val="black">
                  <a:lumMod val="75000"/>
                  <a:lumOff val="25000"/>
                </a:prstClr>
              </a:solidFill>
              <a:latin typeface="Century Gothic"/>
              <a:cs typeface="Century Gothic"/>
            </a:endParaRPr>
          </a:p>
        </p:txBody>
      </p:sp>
      <p:pic>
        <p:nvPicPr>
          <p:cNvPr id="12" name="Picture 11" descr="call home problem new.png"/>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827584" y="836712"/>
            <a:ext cx="3600400" cy="3394663"/>
          </a:xfrm>
          <a:prstGeom prst="rect">
            <a:avLst/>
          </a:prstGeom>
        </p:spPr>
      </p:pic>
      <p:pic>
        <p:nvPicPr>
          <p:cNvPr id="13" name="Picture 12" descr="Screen Shot 2012-06-30 at 4.20.54 PM.png"/>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1763688" y="4509120"/>
            <a:ext cx="2043888" cy="1616747"/>
          </a:xfrm>
          <a:prstGeom prst="rect">
            <a:avLst/>
          </a:prstGeom>
        </p:spPr>
      </p:pic>
      <p:sp>
        <p:nvSpPr>
          <p:cNvPr id="14" name="TextBox 13"/>
          <p:cNvSpPr txBox="1"/>
          <p:nvPr/>
        </p:nvSpPr>
        <p:spPr>
          <a:xfrm>
            <a:off x="4161160" y="1082328"/>
            <a:ext cx="4932040" cy="5259388"/>
          </a:xfrm>
          <a:prstGeom prst="rect">
            <a:avLst/>
          </a:prstGeom>
          <a:noFill/>
        </p:spPr>
        <p:txBody>
          <a:bodyPr wrap="square" rtlCol="0">
            <a:spAutoFit/>
          </a:bodyPr>
          <a:lstStyle/>
          <a:p>
            <a:pPr marL="342900" lvl="0" indent="-342900">
              <a:lnSpc>
                <a:spcPct val="115000"/>
              </a:lnSpc>
              <a:spcAft>
                <a:spcPts val="1000"/>
              </a:spcAft>
              <a:buFont typeface="Arial"/>
              <a:buChar char="•"/>
              <a:tabLst>
                <a:tab pos="457200" algn="l"/>
              </a:tabLst>
            </a:pPr>
            <a:r>
              <a:rPr lang="ru-RU" b="1" dirty="0" smtClean="0">
                <a:ea typeface="Calibri"/>
                <a:cs typeface="Times New Roman"/>
              </a:rPr>
              <a:t>Вы можете понять этот трафик легитимный?</a:t>
            </a:r>
            <a:endParaRPr lang="en-US" dirty="0" smtClean="0">
              <a:ea typeface="Calibri"/>
              <a:cs typeface="Times New Roman"/>
            </a:endParaRPr>
          </a:p>
          <a:p>
            <a:pPr marL="742950" lvl="1" indent="-285750">
              <a:lnSpc>
                <a:spcPct val="115000"/>
              </a:lnSpc>
              <a:spcAft>
                <a:spcPts val="1000"/>
              </a:spcAft>
              <a:buFont typeface="Arial"/>
              <a:buChar char="•"/>
              <a:tabLst>
                <a:tab pos="914400" algn="l"/>
              </a:tabLst>
            </a:pPr>
            <a:r>
              <a:rPr lang="ru-RU" dirty="0" smtClean="0">
                <a:ea typeface="Calibri"/>
                <a:cs typeface="Times New Roman"/>
              </a:rPr>
              <a:t>Например </a:t>
            </a:r>
            <a:r>
              <a:rPr lang="en-US" dirty="0" smtClean="0">
                <a:ea typeface="Calibri"/>
                <a:cs typeface="Times New Roman"/>
              </a:rPr>
              <a:t>SSL </a:t>
            </a:r>
            <a:r>
              <a:rPr lang="ru-RU" dirty="0" smtClean="0">
                <a:ea typeface="Calibri"/>
                <a:cs typeface="Times New Roman"/>
              </a:rPr>
              <a:t>пакеты не проверяются </a:t>
            </a:r>
            <a:endParaRPr lang="en-US" dirty="0" smtClean="0">
              <a:ea typeface="Calibri"/>
              <a:cs typeface="Times New Roman"/>
            </a:endParaRPr>
          </a:p>
          <a:p>
            <a:pPr marL="342900" lvl="0" indent="-342900">
              <a:lnSpc>
                <a:spcPct val="115000"/>
              </a:lnSpc>
              <a:spcAft>
                <a:spcPts val="1000"/>
              </a:spcAft>
              <a:buFont typeface="Arial"/>
              <a:buChar char="•"/>
              <a:tabLst>
                <a:tab pos="457200" algn="l"/>
              </a:tabLst>
            </a:pPr>
            <a:r>
              <a:rPr lang="ru-RU" b="1" dirty="0" smtClean="0">
                <a:ea typeface="Calibri"/>
                <a:cs typeface="Times New Roman"/>
              </a:rPr>
              <a:t>Мобильные устройства</a:t>
            </a:r>
            <a:r>
              <a:rPr lang="en-US" b="1" dirty="0" smtClean="0">
                <a:ea typeface="Calibri"/>
                <a:cs typeface="Times New Roman"/>
              </a:rPr>
              <a:t>? </a:t>
            </a:r>
            <a:endParaRPr lang="en-US" dirty="0" smtClean="0">
              <a:ea typeface="Calibri"/>
              <a:cs typeface="Times New Roman"/>
            </a:endParaRPr>
          </a:p>
          <a:p>
            <a:pPr marL="742950" lvl="1" indent="-285750">
              <a:lnSpc>
                <a:spcPct val="115000"/>
              </a:lnSpc>
              <a:spcAft>
                <a:spcPts val="1000"/>
              </a:spcAft>
              <a:buFont typeface="Arial"/>
              <a:buChar char="•"/>
              <a:tabLst>
                <a:tab pos="914400" algn="l"/>
              </a:tabLst>
            </a:pPr>
            <a:r>
              <a:rPr lang="en-US" dirty="0" smtClean="0">
                <a:ea typeface="Calibri"/>
                <a:cs typeface="Times New Roman"/>
              </a:rPr>
              <a:t>98% </a:t>
            </a:r>
            <a:r>
              <a:rPr lang="ru-RU" dirty="0" smtClean="0">
                <a:ea typeface="Calibri"/>
                <a:cs typeface="Times New Roman"/>
              </a:rPr>
              <a:t>мобильных устройств не защищены </a:t>
            </a:r>
            <a:endParaRPr lang="en-US" dirty="0" smtClean="0">
              <a:ea typeface="Calibri"/>
              <a:cs typeface="Times New Roman"/>
            </a:endParaRPr>
          </a:p>
          <a:p>
            <a:pPr marL="742950" lvl="1" indent="-285750">
              <a:lnSpc>
                <a:spcPct val="115000"/>
              </a:lnSpc>
              <a:spcAft>
                <a:spcPts val="1000"/>
              </a:spcAft>
              <a:buFont typeface="Arial"/>
              <a:buChar char="•"/>
              <a:tabLst>
                <a:tab pos="914400" algn="l"/>
              </a:tabLst>
            </a:pPr>
            <a:r>
              <a:rPr lang="ru-RU" dirty="0" smtClean="0">
                <a:ea typeface="Calibri"/>
                <a:cs typeface="Times New Roman"/>
              </a:rPr>
              <a:t>80% мобильных устройств  имеют доступ к корпоративной сети </a:t>
            </a:r>
            <a:endParaRPr lang="en-US" dirty="0" smtClean="0">
              <a:ea typeface="Calibri"/>
              <a:cs typeface="Times New Roman"/>
            </a:endParaRPr>
          </a:p>
          <a:p>
            <a:pPr marL="342900" lvl="0" indent="-342900">
              <a:lnSpc>
                <a:spcPct val="115000"/>
              </a:lnSpc>
              <a:spcAft>
                <a:spcPts val="1000"/>
              </a:spcAft>
              <a:buFont typeface="Arial"/>
              <a:buChar char="•"/>
              <a:tabLst>
                <a:tab pos="457200" algn="l"/>
              </a:tabLst>
            </a:pPr>
            <a:r>
              <a:rPr lang="ru-RU" b="1" dirty="0" smtClean="0">
                <a:ea typeface="Calibri"/>
                <a:cs typeface="Times New Roman"/>
              </a:rPr>
              <a:t>Почему традиционные средства защиты не работают? </a:t>
            </a:r>
            <a:endParaRPr lang="en-US" dirty="0" smtClean="0">
              <a:ea typeface="Calibri"/>
              <a:cs typeface="Times New Roman"/>
            </a:endParaRPr>
          </a:p>
          <a:p>
            <a:pPr marL="742950" lvl="1" indent="-285750">
              <a:lnSpc>
                <a:spcPct val="115000"/>
              </a:lnSpc>
              <a:spcAft>
                <a:spcPts val="1000"/>
              </a:spcAft>
              <a:buFont typeface="Arial"/>
              <a:buChar char="•"/>
              <a:tabLst>
                <a:tab pos="914400" algn="l"/>
              </a:tabLst>
            </a:pPr>
            <a:r>
              <a:rPr lang="ru-RU" dirty="0" smtClean="0">
                <a:ea typeface="Calibri"/>
                <a:cs typeface="Times New Roman"/>
              </a:rPr>
              <a:t>Фокус на сигнатурах </a:t>
            </a:r>
            <a:endParaRPr lang="en-US" dirty="0" smtClean="0">
              <a:ea typeface="Calibri"/>
              <a:cs typeface="Times New Roman"/>
            </a:endParaRPr>
          </a:p>
          <a:p>
            <a:pPr marL="742950" lvl="1" indent="-285750">
              <a:lnSpc>
                <a:spcPct val="115000"/>
              </a:lnSpc>
              <a:spcAft>
                <a:spcPts val="1000"/>
              </a:spcAft>
              <a:buFont typeface="Arial"/>
              <a:buChar char="•"/>
              <a:tabLst>
                <a:tab pos="914400" algn="l"/>
              </a:tabLst>
            </a:pPr>
            <a:r>
              <a:rPr lang="ru-RU" dirty="0" smtClean="0">
                <a:ea typeface="Calibri"/>
                <a:cs typeface="Times New Roman"/>
              </a:rPr>
              <a:t>Нет обратной связи </a:t>
            </a:r>
            <a:endParaRPr lang="en-US" dirty="0" smtClean="0">
              <a:ea typeface="Calibri"/>
              <a:cs typeface="Times New Roman"/>
            </a:endParaRPr>
          </a:p>
          <a:p>
            <a:pPr marL="742950" lvl="1" indent="-285750">
              <a:lnSpc>
                <a:spcPct val="115000"/>
              </a:lnSpc>
              <a:spcAft>
                <a:spcPts val="1000"/>
              </a:spcAft>
              <a:buFont typeface="Arial"/>
              <a:buChar char="•"/>
              <a:tabLst>
                <a:tab pos="914400" algn="l"/>
              </a:tabLst>
            </a:pPr>
            <a:r>
              <a:rPr lang="ru-RU" dirty="0" smtClean="0">
                <a:ea typeface="Calibri"/>
                <a:cs typeface="Times New Roman"/>
              </a:rPr>
              <a:t>Злоумышленник зная тип вашей защиты может ее обойти </a:t>
            </a:r>
            <a:endParaRPr lang="en-US" dirty="0">
              <a:ea typeface="Calibri"/>
              <a:cs typeface="Times New Roman"/>
            </a:endParaRPr>
          </a:p>
        </p:txBody>
      </p:sp>
    </p:spTree>
    <p:extLst>
      <p:ext uri="{BB962C8B-B14F-4D97-AF65-F5344CB8AC3E}">
        <p14:creationId xmlns="" xmlns:p14="http://schemas.microsoft.com/office/powerpoint/2010/main" val="56345410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33D5D2D-7A53-41A3-9C90-F993526744EB}" type="datetime1">
              <a:rPr lang="en-US" smtClean="0">
                <a:solidFill>
                  <a:prstClr val="black">
                    <a:tint val="75000"/>
                  </a:prstClr>
                </a:solidFill>
              </a:rPr>
              <a:pPr/>
              <a:t>5/24/2013</a:t>
            </a:fld>
            <a:endParaRPr lang="en-US" dirty="0">
              <a:solidFill>
                <a:prstClr val="black">
                  <a:tint val="75000"/>
                </a:prstClr>
              </a:solidFill>
            </a:endParaRPr>
          </a:p>
        </p:txBody>
      </p:sp>
      <p:sp>
        <p:nvSpPr>
          <p:cNvPr id="3" name="Slide Number Placeholder 2"/>
          <p:cNvSpPr>
            <a:spLocks noGrp="1"/>
          </p:cNvSpPr>
          <p:nvPr>
            <p:ph type="sldNum" sz="quarter" idx="12"/>
          </p:nvPr>
        </p:nvSpPr>
        <p:spPr/>
        <p:txBody>
          <a:bodyPr/>
          <a:lstStyle/>
          <a:p>
            <a:fld id="{1924E1D6-D299-4096-9D15-007308296B52}" type="slidenum">
              <a:rPr lang="en-US" smtClean="0">
                <a:solidFill>
                  <a:prstClr val="black">
                    <a:tint val="75000"/>
                  </a:prstClr>
                </a:solidFill>
              </a:rPr>
              <a:pPr/>
              <a:t>29</a:t>
            </a:fld>
            <a:endParaRPr lang="en-US" dirty="0">
              <a:solidFill>
                <a:prstClr val="black">
                  <a:tint val="75000"/>
                </a:prstClr>
              </a:solidFill>
            </a:endParaRPr>
          </a:p>
        </p:txBody>
      </p:sp>
      <p:sp>
        <p:nvSpPr>
          <p:cNvPr id="10" name="TextBox 9"/>
          <p:cNvSpPr txBox="1"/>
          <p:nvPr/>
        </p:nvSpPr>
        <p:spPr>
          <a:xfrm>
            <a:off x="4788025" y="1915090"/>
            <a:ext cx="4104456" cy="1754326"/>
          </a:xfrm>
          <a:prstGeom prst="rect">
            <a:avLst/>
          </a:prstGeom>
          <a:noFill/>
        </p:spPr>
        <p:txBody>
          <a:bodyPr wrap="square" rtlCol="0">
            <a:spAutoFit/>
          </a:bodyPr>
          <a:lstStyle/>
          <a:p>
            <a:r>
              <a:rPr lang="en-US" sz="3600" dirty="0" smtClean="0"/>
              <a:t>Paul  </a:t>
            </a:r>
            <a:r>
              <a:rPr lang="en-US" sz="3600" dirty="0" err="1" smtClean="0"/>
              <a:t>Mockapetris</a:t>
            </a:r>
            <a:r>
              <a:rPr lang="en-US" sz="3600" dirty="0" smtClean="0"/>
              <a:t> </a:t>
            </a:r>
          </a:p>
          <a:p>
            <a:r>
              <a:rPr lang="en-US" sz="3600" dirty="0" smtClean="0"/>
              <a:t>     </a:t>
            </a:r>
            <a:r>
              <a:rPr lang="ru-RU" sz="3600" dirty="0" smtClean="0"/>
              <a:t>Архитектор</a:t>
            </a:r>
          </a:p>
          <a:p>
            <a:r>
              <a:rPr lang="en-US" sz="3600" dirty="0" smtClean="0"/>
              <a:t>          DNS </a:t>
            </a:r>
            <a:r>
              <a:rPr lang="ru-RU" sz="3600" dirty="0" smtClean="0"/>
              <a:t>                       </a:t>
            </a:r>
            <a:endParaRPr lang="ru-RU" sz="3600" dirty="0"/>
          </a:p>
        </p:txBody>
      </p:sp>
      <p:pic>
        <p:nvPicPr>
          <p:cNvPr id="4" name="Picture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467544" y="1097360"/>
            <a:ext cx="4104456" cy="5472608"/>
          </a:xfrm>
          <a:prstGeom prst="rect">
            <a:avLst/>
          </a:prstGeom>
        </p:spPr>
      </p:pic>
      <p:sp>
        <p:nvSpPr>
          <p:cNvPr id="8" name="TextBox 7"/>
          <p:cNvSpPr txBox="1"/>
          <p:nvPr/>
        </p:nvSpPr>
        <p:spPr>
          <a:xfrm>
            <a:off x="323528" y="344307"/>
            <a:ext cx="5089075" cy="523220"/>
          </a:xfrm>
          <a:prstGeom prst="rect">
            <a:avLst/>
          </a:prstGeom>
          <a:noFill/>
        </p:spPr>
        <p:txBody>
          <a:bodyPr wrap="square" rtlCol="0">
            <a:spAutoFit/>
          </a:bodyPr>
          <a:lstStyle/>
          <a:p>
            <a:pPr defTabSz="457200" fontAlgn="base">
              <a:spcBef>
                <a:spcPct val="0"/>
              </a:spcBef>
              <a:spcAft>
                <a:spcPct val="0"/>
              </a:spcAft>
              <a:buClr>
                <a:srgbClr val="000000"/>
              </a:buClr>
              <a:buSzPct val="100000"/>
              <a:buFont typeface="Times New Roman" pitchFamily="16" charset="0"/>
              <a:buNone/>
            </a:pPr>
            <a:r>
              <a:rPr lang="ru-RU" sz="2800" b="1" dirty="0" smtClean="0">
                <a:solidFill>
                  <a:prstClr val="black">
                    <a:lumMod val="75000"/>
                    <a:lumOff val="25000"/>
                  </a:prstClr>
                </a:solidFill>
                <a:latin typeface="Century Gothic"/>
                <a:cs typeface="Century Gothic"/>
              </a:rPr>
              <a:t>Наш большой РУТ </a:t>
            </a:r>
            <a:endParaRPr lang="en-US" sz="2800" b="1" dirty="0">
              <a:solidFill>
                <a:prstClr val="black">
                  <a:lumMod val="75000"/>
                  <a:lumOff val="25000"/>
                </a:prstClr>
              </a:solidFill>
              <a:latin typeface="Century Gothic"/>
              <a:cs typeface="Century Gothic"/>
            </a:endParaRPr>
          </a:p>
        </p:txBody>
      </p:sp>
    </p:spTree>
    <p:extLst>
      <p:ext uri="{BB962C8B-B14F-4D97-AF65-F5344CB8AC3E}">
        <p14:creationId xmlns="" xmlns:p14="http://schemas.microsoft.com/office/powerpoint/2010/main" val="284315277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924E1D6-D299-4096-9D15-007308296B52}" type="slidenum">
              <a:rPr lang="en-US" smtClean="0">
                <a:solidFill>
                  <a:prstClr val="black">
                    <a:tint val="75000"/>
                  </a:prstClr>
                </a:solidFill>
              </a:rPr>
              <a:pPr/>
              <a:t>30</a:t>
            </a:fld>
            <a:endParaRPr lang="en-US" dirty="0">
              <a:solidFill>
                <a:prstClr val="black">
                  <a:tint val="75000"/>
                </a:prstClr>
              </a:solidFill>
            </a:endParaRPr>
          </a:p>
        </p:txBody>
      </p:sp>
      <p:sp>
        <p:nvSpPr>
          <p:cNvPr id="5" name="Slide Number Placeholder 4"/>
          <p:cNvSpPr txBox="1">
            <a:spLocks/>
          </p:cNvSpPr>
          <p:nvPr/>
        </p:nvSpPr>
        <p:spPr>
          <a:xfrm>
            <a:off x="6553200" y="6356350"/>
            <a:ext cx="2133600" cy="365125"/>
          </a:xfrm>
          <a:prstGeom prst="rect">
            <a:avLst/>
          </a:prstGeom>
        </p:spPr>
        <p:txBody>
          <a:bodyPr vert="horz" lIns="91440" tIns="45720" rIns="91440" bIns="45720" rtlCol="0" anchor="ctr"/>
          <a:lstStyle>
            <a:defPPr>
              <a:defRPr lang="en-GB"/>
            </a:defPPr>
            <a:lvl1pPr algn="r" defTabSz="457200" rtl="0" fontAlgn="base">
              <a:spcBef>
                <a:spcPct val="0"/>
              </a:spcBef>
              <a:spcAft>
                <a:spcPct val="0"/>
              </a:spcAft>
              <a:buClr>
                <a:srgbClr val="000000"/>
              </a:buClr>
              <a:buSzPct val="100000"/>
              <a:buFont typeface="Times New Roman" pitchFamily="16" charset="0"/>
              <a:defRPr sz="1200" kern="1200">
                <a:solidFill>
                  <a:schemeClr val="tx1">
                    <a:tint val="75000"/>
                  </a:schemeClr>
                </a:solidFill>
                <a:latin typeface="Times New Roman" pitchFamily="16" charset="0"/>
                <a:ea typeface="+mn-ea"/>
                <a:cs typeface="+mn-cs"/>
              </a:defRPr>
            </a:lvl1pPr>
            <a:lvl2pPr marL="742950" indent="-285750" algn="l" defTabSz="457200" rtl="0" fontAlgn="base">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mn-ea"/>
                <a:cs typeface="+mn-cs"/>
              </a:defRPr>
            </a:lvl2pPr>
            <a:lvl3pPr marL="1143000" indent="-228600" algn="l" defTabSz="457200" rtl="0" fontAlgn="base">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mn-ea"/>
                <a:cs typeface="+mn-cs"/>
              </a:defRPr>
            </a:lvl3pPr>
            <a:lvl4pPr marL="1600200" indent="-228600" algn="l" defTabSz="457200" rtl="0" fontAlgn="base">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mn-ea"/>
                <a:cs typeface="+mn-cs"/>
              </a:defRPr>
            </a:lvl4pPr>
            <a:lvl5pPr marL="2057400" indent="-228600" algn="l" defTabSz="457200" rtl="0" fontAlgn="base">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mn-ea"/>
                <a:cs typeface="+mn-cs"/>
              </a:defRPr>
            </a:lvl5pPr>
            <a:lvl6pPr marL="2286000" algn="l" defTabSz="914400" rtl="0" eaLnBrk="1" latinLnBrk="0" hangingPunct="1">
              <a:defRPr sz="2400" kern="1200">
                <a:solidFill>
                  <a:schemeClr val="bg1"/>
                </a:solidFill>
                <a:latin typeface="Times New Roman" pitchFamily="16" charset="0"/>
                <a:ea typeface="+mn-ea"/>
                <a:cs typeface="+mn-cs"/>
              </a:defRPr>
            </a:lvl6pPr>
            <a:lvl7pPr marL="2743200" algn="l" defTabSz="914400" rtl="0" eaLnBrk="1" latinLnBrk="0" hangingPunct="1">
              <a:defRPr sz="2400" kern="1200">
                <a:solidFill>
                  <a:schemeClr val="bg1"/>
                </a:solidFill>
                <a:latin typeface="Times New Roman" pitchFamily="16" charset="0"/>
                <a:ea typeface="+mn-ea"/>
                <a:cs typeface="+mn-cs"/>
              </a:defRPr>
            </a:lvl7pPr>
            <a:lvl8pPr marL="3200400" algn="l" defTabSz="914400" rtl="0" eaLnBrk="1" latinLnBrk="0" hangingPunct="1">
              <a:defRPr sz="2400" kern="1200">
                <a:solidFill>
                  <a:schemeClr val="bg1"/>
                </a:solidFill>
                <a:latin typeface="Times New Roman" pitchFamily="16" charset="0"/>
                <a:ea typeface="+mn-ea"/>
                <a:cs typeface="+mn-cs"/>
              </a:defRPr>
            </a:lvl8pPr>
            <a:lvl9pPr marL="3657600" algn="l" defTabSz="914400" rtl="0" eaLnBrk="1" latinLnBrk="0" hangingPunct="1">
              <a:defRPr sz="2400" kern="1200">
                <a:solidFill>
                  <a:schemeClr val="bg1"/>
                </a:solidFill>
                <a:latin typeface="Times New Roman" pitchFamily="16" charset="0"/>
                <a:ea typeface="+mn-ea"/>
                <a:cs typeface="+mn-cs"/>
              </a:defRPr>
            </a:lvl9pPr>
          </a:lstStyle>
          <a:p>
            <a:fld id="{1924E1D6-D299-4096-9D15-007308296B52}" type="slidenum">
              <a:rPr lang="en-US" smtClean="0">
                <a:solidFill>
                  <a:prstClr val="black">
                    <a:tint val="75000"/>
                  </a:prstClr>
                </a:solidFill>
              </a:rPr>
              <a:pPr/>
              <a:t>30</a:t>
            </a:fld>
            <a:endParaRPr lang="en-US" dirty="0">
              <a:solidFill>
                <a:prstClr val="black">
                  <a:tint val="75000"/>
                </a:prstClr>
              </a:solidFill>
            </a:endParaRPr>
          </a:p>
        </p:txBody>
      </p:sp>
      <p:sp>
        <p:nvSpPr>
          <p:cNvPr id="10" name="TextBox 9"/>
          <p:cNvSpPr txBox="1"/>
          <p:nvPr/>
        </p:nvSpPr>
        <p:spPr>
          <a:xfrm>
            <a:off x="323528" y="344307"/>
            <a:ext cx="5089075" cy="523220"/>
          </a:xfrm>
          <a:prstGeom prst="rect">
            <a:avLst/>
          </a:prstGeom>
          <a:noFill/>
        </p:spPr>
        <p:txBody>
          <a:bodyPr wrap="square" rtlCol="0">
            <a:spAutoFit/>
          </a:bodyPr>
          <a:lstStyle/>
          <a:p>
            <a:pPr defTabSz="457200" fontAlgn="base">
              <a:spcBef>
                <a:spcPct val="0"/>
              </a:spcBef>
              <a:spcAft>
                <a:spcPct val="0"/>
              </a:spcAft>
              <a:buClr>
                <a:srgbClr val="000000"/>
              </a:buClr>
              <a:buSzPct val="100000"/>
              <a:buFont typeface="Times New Roman" pitchFamily="16" charset="0"/>
              <a:buNone/>
            </a:pPr>
            <a:r>
              <a:rPr lang="ru-RU" sz="2800" b="1" dirty="0" smtClean="0">
                <a:solidFill>
                  <a:prstClr val="black">
                    <a:lumMod val="75000"/>
                    <a:lumOff val="25000"/>
                  </a:prstClr>
                </a:solidFill>
                <a:latin typeface="Century Gothic"/>
                <a:cs typeface="Century Gothic"/>
              </a:rPr>
              <a:t>Поддержка вендоров </a:t>
            </a:r>
            <a:endParaRPr lang="en-US" sz="2800" b="1" dirty="0">
              <a:solidFill>
                <a:prstClr val="black">
                  <a:lumMod val="75000"/>
                  <a:lumOff val="25000"/>
                </a:prstClr>
              </a:solidFill>
              <a:latin typeface="Century Gothic"/>
              <a:cs typeface="Century Gothic"/>
            </a:endParaRPr>
          </a:p>
        </p:txBody>
      </p:sp>
      <p:pic>
        <p:nvPicPr>
          <p:cNvPr id="1027"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683568" y="1196752"/>
            <a:ext cx="7848872" cy="501998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7812360" y="5805264"/>
            <a:ext cx="432048" cy="4114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 xmlns:p14="http://schemas.microsoft.com/office/powerpoint/2010/main" val="123909680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4294967295"/>
          </p:nvPr>
        </p:nvSpPr>
        <p:spPr>
          <a:xfrm>
            <a:off x="6553200" y="6356350"/>
            <a:ext cx="2133600" cy="365125"/>
          </a:xfrm>
          <a:prstGeom prst="rect">
            <a:avLst/>
          </a:prstGeom>
        </p:spPr>
        <p:txBody>
          <a:bodyPr/>
          <a:lstStyle/>
          <a:p>
            <a:fld id="{1924E1D6-D299-4096-9D15-007308296B52}" type="slidenum">
              <a:rPr lang="en-US" smtClean="0">
                <a:solidFill>
                  <a:prstClr val="black">
                    <a:tint val="75000"/>
                  </a:prstClr>
                </a:solidFill>
              </a:rPr>
              <a:pPr/>
              <a:t>31</a:t>
            </a:fld>
            <a:endParaRPr lang="en-US" dirty="0">
              <a:solidFill>
                <a:prstClr val="black">
                  <a:tint val="75000"/>
                </a:prstClr>
              </a:solidFill>
            </a:endParaRPr>
          </a:p>
        </p:txBody>
      </p:sp>
      <p:pic>
        <p:nvPicPr>
          <p:cNvPr id="3074"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37786" y="1340768"/>
            <a:ext cx="8964488" cy="5135905"/>
          </a:xfrm>
          <a:prstGeom prst="rect">
            <a:avLst/>
          </a:prstGeom>
          <a:noFill/>
          <a:extLst>
            <a:ext uri="{909E8E84-426E-40DD-AFC4-6F175D3DCCD1}">
              <a14:hiddenFill xmlns="" xmlns:a14="http://schemas.microsoft.com/office/drawing/2010/main">
                <a:solidFill>
                  <a:srgbClr val="FFFFFF"/>
                </a:solidFill>
              </a14:hiddenFill>
            </a:ext>
          </a:extLst>
        </p:spPr>
      </p:pic>
      <p:sp>
        <p:nvSpPr>
          <p:cNvPr id="6" name="TextBox 5"/>
          <p:cNvSpPr txBox="1"/>
          <p:nvPr/>
        </p:nvSpPr>
        <p:spPr>
          <a:xfrm>
            <a:off x="323528" y="344307"/>
            <a:ext cx="5089075" cy="523220"/>
          </a:xfrm>
          <a:prstGeom prst="rect">
            <a:avLst/>
          </a:prstGeom>
          <a:noFill/>
        </p:spPr>
        <p:txBody>
          <a:bodyPr wrap="square" rtlCol="0">
            <a:spAutoFit/>
          </a:bodyPr>
          <a:lstStyle/>
          <a:p>
            <a:pPr defTabSz="457200" fontAlgn="base">
              <a:spcBef>
                <a:spcPct val="0"/>
              </a:spcBef>
              <a:spcAft>
                <a:spcPct val="0"/>
              </a:spcAft>
              <a:buClr>
                <a:srgbClr val="000000"/>
              </a:buClr>
              <a:buSzPct val="100000"/>
              <a:buFont typeface="Times New Roman" pitchFamily="16" charset="0"/>
              <a:buNone/>
            </a:pPr>
            <a:r>
              <a:rPr lang="ru-RU" sz="2800" b="1" dirty="0" smtClean="0">
                <a:solidFill>
                  <a:prstClr val="black">
                    <a:lumMod val="75000"/>
                    <a:lumOff val="25000"/>
                  </a:prstClr>
                </a:solidFill>
                <a:latin typeface="Century Gothic"/>
                <a:cs typeface="Century Gothic"/>
              </a:rPr>
              <a:t>Как  работает</a:t>
            </a:r>
            <a:endParaRPr lang="en-US" sz="2800" b="1" dirty="0">
              <a:solidFill>
                <a:prstClr val="black">
                  <a:lumMod val="75000"/>
                  <a:lumOff val="25000"/>
                </a:prstClr>
              </a:solidFill>
              <a:latin typeface="Century Gothic"/>
              <a:cs typeface="Century Gothic"/>
            </a:endParaRPr>
          </a:p>
        </p:txBody>
      </p:sp>
    </p:spTree>
    <p:extLst>
      <p:ext uri="{BB962C8B-B14F-4D97-AF65-F5344CB8AC3E}">
        <p14:creationId xmlns="" xmlns:p14="http://schemas.microsoft.com/office/powerpoint/2010/main" val="1528056094"/>
      </p:ext>
    </p:extLst>
  </p:cSld>
  <p:clrMapOvr>
    <a:masterClrMapping/>
  </p:clrMapOvr>
  <p:transition spd="med"/>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924E1D6-D299-4096-9D15-007308296B52}" type="slidenum">
              <a:rPr lang="en-US" smtClean="0">
                <a:solidFill>
                  <a:prstClr val="black">
                    <a:tint val="75000"/>
                  </a:prstClr>
                </a:solidFill>
              </a:rPr>
              <a:pPr/>
              <a:t>32</a:t>
            </a:fld>
            <a:endParaRPr lang="en-US" dirty="0">
              <a:solidFill>
                <a:prstClr val="black">
                  <a:tint val="75000"/>
                </a:prstClr>
              </a:solidFill>
            </a:endParaRPr>
          </a:p>
        </p:txBody>
      </p:sp>
      <p:sp>
        <p:nvSpPr>
          <p:cNvPr id="4" name="Date Placeholder 3"/>
          <p:cNvSpPr txBox="1">
            <a:spLocks/>
          </p:cNvSpPr>
          <p:nvPr/>
        </p:nvSpPr>
        <p:spPr>
          <a:xfrm>
            <a:off x="457200" y="6356350"/>
            <a:ext cx="2133600" cy="365125"/>
          </a:xfrm>
          <a:prstGeom prst="rect">
            <a:avLst/>
          </a:prstGeom>
        </p:spPr>
        <p:txBody>
          <a:bodyPr vert="horz" lIns="91440" tIns="45720" rIns="91440" bIns="45720" rtlCol="0" anchor="ctr"/>
          <a:lstStyle>
            <a:defPPr>
              <a:defRPr lang="en-GB"/>
            </a:defPPr>
            <a:lvl1pPr algn="l" defTabSz="457200" rtl="0" fontAlgn="base">
              <a:spcBef>
                <a:spcPct val="0"/>
              </a:spcBef>
              <a:spcAft>
                <a:spcPct val="0"/>
              </a:spcAft>
              <a:buClr>
                <a:srgbClr val="000000"/>
              </a:buClr>
              <a:buSzPct val="100000"/>
              <a:buFont typeface="Times New Roman" pitchFamily="16" charset="0"/>
              <a:defRPr sz="1200" kern="1200">
                <a:solidFill>
                  <a:schemeClr val="tx1">
                    <a:tint val="75000"/>
                  </a:schemeClr>
                </a:solidFill>
                <a:latin typeface="Times New Roman" pitchFamily="16" charset="0"/>
                <a:ea typeface="+mn-ea"/>
                <a:cs typeface="+mn-cs"/>
              </a:defRPr>
            </a:lvl1pPr>
            <a:lvl2pPr marL="742950" indent="-285750" algn="l" defTabSz="457200" rtl="0" fontAlgn="base">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mn-ea"/>
                <a:cs typeface="+mn-cs"/>
              </a:defRPr>
            </a:lvl2pPr>
            <a:lvl3pPr marL="1143000" indent="-228600" algn="l" defTabSz="457200" rtl="0" fontAlgn="base">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mn-ea"/>
                <a:cs typeface="+mn-cs"/>
              </a:defRPr>
            </a:lvl3pPr>
            <a:lvl4pPr marL="1600200" indent="-228600" algn="l" defTabSz="457200" rtl="0" fontAlgn="base">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mn-ea"/>
                <a:cs typeface="+mn-cs"/>
              </a:defRPr>
            </a:lvl4pPr>
            <a:lvl5pPr marL="2057400" indent="-228600" algn="l" defTabSz="457200" rtl="0" fontAlgn="base">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mn-ea"/>
                <a:cs typeface="+mn-cs"/>
              </a:defRPr>
            </a:lvl5pPr>
            <a:lvl6pPr marL="2286000" algn="l" defTabSz="914400" rtl="0" eaLnBrk="1" latinLnBrk="0" hangingPunct="1">
              <a:defRPr sz="2400" kern="1200">
                <a:solidFill>
                  <a:schemeClr val="bg1"/>
                </a:solidFill>
                <a:latin typeface="Times New Roman" pitchFamily="16" charset="0"/>
                <a:ea typeface="+mn-ea"/>
                <a:cs typeface="+mn-cs"/>
              </a:defRPr>
            </a:lvl6pPr>
            <a:lvl7pPr marL="2743200" algn="l" defTabSz="914400" rtl="0" eaLnBrk="1" latinLnBrk="0" hangingPunct="1">
              <a:defRPr sz="2400" kern="1200">
                <a:solidFill>
                  <a:schemeClr val="bg1"/>
                </a:solidFill>
                <a:latin typeface="Times New Roman" pitchFamily="16" charset="0"/>
                <a:ea typeface="+mn-ea"/>
                <a:cs typeface="+mn-cs"/>
              </a:defRPr>
            </a:lvl7pPr>
            <a:lvl8pPr marL="3200400" algn="l" defTabSz="914400" rtl="0" eaLnBrk="1" latinLnBrk="0" hangingPunct="1">
              <a:defRPr sz="2400" kern="1200">
                <a:solidFill>
                  <a:schemeClr val="bg1"/>
                </a:solidFill>
                <a:latin typeface="Times New Roman" pitchFamily="16" charset="0"/>
                <a:ea typeface="+mn-ea"/>
                <a:cs typeface="+mn-cs"/>
              </a:defRPr>
            </a:lvl8pPr>
            <a:lvl9pPr marL="3657600" algn="l" defTabSz="914400" rtl="0" eaLnBrk="1" latinLnBrk="0" hangingPunct="1">
              <a:defRPr sz="2400" kern="1200">
                <a:solidFill>
                  <a:schemeClr val="bg1"/>
                </a:solidFill>
                <a:latin typeface="Times New Roman" pitchFamily="16" charset="0"/>
                <a:ea typeface="+mn-ea"/>
                <a:cs typeface="+mn-cs"/>
              </a:defRPr>
            </a:lvl9pPr>
          </a:lstStyle>
          <a:p>
            <a:endParaRPr lang="en-US" dirty="0">
              <a:solidFill>
                <a:prstClr val="black">
                  <a:tint val="75000"/>
                </a:prstClr>
              </a:solidFill>
            </a:endParaRPr>
          </a:p>
        </p:txBody>
      </p:sp>
      <p:sp>
        <p:nvSpPr>
          <p:cNvPr id="5" name="Slide Number Placeholder 4"/>
          <p:cNvSpPr txBox="1">
            <a:spLocks/>
          </p:cNvSpPr>
          <p:nvPr/>
        </p:nvSpPr>
        <p:spPr>
          <a:xfrm>
            <a:off x="6553200" y="6356350"/>
            <a:ext cx="2133600" cy="365125"/>
          </a:xfrm>
          <a:prstGeom prst="rect">
            <a:avLst/>
          </a:prstGeom>
        </p:spPr>
        <p:txBody>
          <a:bodyPr vert="horz" lIns="91440" tIns="45720" rIns="91440" bIns="45720" rtlCol="0" anchor="ctr"/>
          <a:lstStyle>
            <a:defPPr>
              <a:defRPr lang="en-GB"/>
            </a:defPPr>
            <a:lvl1pPr algn="r" defTabSz="457200" rtl="0" fontAlgn="base">
              <a:spcBef>
                <a:spcPct val="0"/>
              </a:spcBef>
              <a:spcAft>
                <a:spcPct val="0"/>
              </a:spcAft>
              <a:buClr>
                <a:srgbClr val="000000"/>
              </a:buClr>
              <a:buSzPct val="100000"/>
              <a:buFont typeface="Times New Roman" pitchFamily="16" charset="0"/>
              <a:defRPr sz="1200" kern="1200">
                <a:solidFill>
                  <a:schemeClr val="tx1">
                    <a:tint val="75000"/>
                  </a:schemeClr>
                </a:solidFill>
                <a:latin typeface="Times New Roman" pitchFamily="16" charset="0"/>
                <a:ea typeface="+mn-ea"/>
                <a:cs typeface="+mn-cs"/>
              </a:defRPr>
            </a:lvl1pPr>
            <a:lvl2pPr marL="742950" indent="-285750" algn="l" defTabSz="457200" rtl="0" fontAlgn="base">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mn-ea"/>
                <a:cs typeface="+mn-cs"/>
              </a:defRPr>
            </a:lvl2pPr>
            <a:lvl3pPr marL="1143000" indent="-228600" algn="l" defTabSz="457200" rtl="0" fontAlgn="base">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mn-ea"/>
                <a:cs typeface="+mn-cs"/>
              </a:defRPr>
            </a:lvl3pPr>
            <a:lvl4pPr marL="1600200" indent="-228600" algn="l" defTabSz="457200" rtl="0" fontAlgn="base">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mn-ea"/>
                <a:cs typeface="+mn-cs"/>
              </a:defRPr>
            </a:lvl4pPr>
            <a:lvl5pPr marL="2057400" indent="-228600" algn="l" defTabSz="457200" rtl="0" fontAlgn="base">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mn-ea"/>
                <a:cs typeface="+mn-cs"/>
              </a:defRPr>
            </a:lvl5pPr>
            <a:lvl6pPr marL="2286000" algn="l" defTabSz="914400" rtl="0" eaLnBrk="1" latinLnBrk="0" hangingPunct="1">
              <a:defRPr sz="2400" kern="1200">
                <a:solidFill>
                  <a:schemeClr val="bg1"/>
                </a:solidFill>
                <a:latin typeface="Times New Roman" pitchFamily="16" charset="0"/>
                <a:ea typeface="+mn-ea"/>
                <a:cs typeface="+mn-cs"/>
              </a:defRPr>
            </a:lvl6pPr>
            <a:lvl7pPr marL="2743200" algn="l" defTabSz="914400" rtl="0" eaLnBrk="1" latinLnBrk="0" hangingPunct="1">
              <a:defRPr sz="2400" kern="1200">
                <a:solidFill>
                  <a:schemeClr val="bg1"/>
                </a:solidFill>
                <a:latin typeface="Times New Roman" pitchFamily="16" charset="0"/>
                <a:ea typeface="+mn-ea"/>
                <a:cs typeface="+mn-cs"/>
              </a:defRPr>
            </a:lvl7pPr>
            <a:lvl8pPr marL="3200400" algn="l" defTabSz="914400" rtl="0" eaLnBrk="1" latinLnBrk="0" hangingPunct="1">
              <a:defRPr sz="2400" kern="1200">
                <a:solidFill>
                  <a:schemeClr val="bg1"/>
                </a:solidFill>
                <a:latin typeface="Times New Roman" pitchFamily="16" charset="0"/>
                <a:ea typeface="+mn-ea"/>
                <a:cs typeface="+mn-cs"/>
              </a:defRPr>
            </a:lvl8pPr>
            <a:lvl9pPr marL="3657600" algn="l" defTabSz="914400" rtl="0" eaLnBrk="1" latinLnBrk="0" hangingPunct="1">
              <a:defRPr sz="2400" kern="1200">
                <a:solidFill>
                  <a:schemeClr val="bg1"/>
                </a:solidFill>
                <a:latin typeface="Times New Roman" pitchFamily="16" charset="0"/>
                <a:ea typeface="+mn-ea"/>
                <a:cs typeface="+mn-cs"/>
              </a:defRPr>
            </a:lvl9pPr>
          </a:lstStyle>
          <a:p>
            <a:fld id="{1924E1D6-D299-4096-9D15-007308296B52}" type="slidenum">
              <a:rPr lang="en-US" smtClean="0">
                <a:solidFill>
                  <a:prstClr val="black">
                    <a:tint val="75000"/>
                  </a:prstClr>
                </a:solidFill>
              </a:rPr>
              <a:pPr/>
              <a:t>32</a:t>
            </a:fld>
            <a:endParaRPr lang="en-US" dirty="0">
              <a:solidFill>
                <a:prstClr val="black">
                  <a:tint val="75000"/>
                </a:prstClr>
              </a:solidFill>
            </a:endParaRPr>
          </a:p>
        </p:txBody>
      </p:sp>
      <p:sp>
        <p:nvSpPr>
          <p:cNvPr id="8" name="TextBox 7"/>
          <p:cNvSpPr txBox="1"/>
          <p:nvPr/>
        </p:nvSpPr>
        <p:spPr>
          <a:xfrm>
            <a:off x="287784" y="1196752"/>
            <a:ext cx="8964736" cy="769441"/>
          </a:xfrm>
          <a:prstGeom prst="rect">
            <a:avLst/>
          </a:prstGeom>
          <a:noFill/>
        </p:spPr>
        <p:txBody>
          <a:bodyPr wrap="square" rtlCol="0">
            <a:spAutoFit/>
          </a:bodyPr>
          <a:lstStyle/>
          <a:p>
            <a:pPr defTabSz="457200" fontAlgn="base">
              <a:spcBef>
                <a:spcPct val="0"/>
              </a:spcBef>
              <a:spcAft>
                <a:spcPct val="0"/>
              </a:spcAft>
              <a:buClr>
                <a:srgbClr val="000000"/>
              </a:buClr>
              <a:buSzPct val="100000"/>
              <a:buFont typeface="Times New Roman" pitchFamily="16" charset="0"/>
              <a:buNone/>
            </a:pPr>
            <a:r>
              <a:rPr lang="en-US" sz="2000" b="1" dirty="0" smtClean="0">
                <a:solidFill>
                  <a:srgbClr val="C00000"/>
                </a:solidFill>
                <a:latin typeface="Century Gothic"/>
                <a:cs typeface="Century Gothic"/>
              </a:rPr>
              <a:t>Enables firewalls to block all traffic to and from known criminal sites</a:t>
            </a:r>
          </a:p>
          <a:p>
            <a:pPr defTabSz="457200" fontAlgn="base">
              <a:spcBef>
                <a:spcPct val="0"/>
              </a:spcBef>
              <a:spcAft>
                <a:spcPct val="0"/>
              </a:spcAft>
              <a:buClr>
                <a:srgbClr val="000000"/>
              </a:buClr>
              <a:buSzPct val="100000"/>
              <a:buFont typeface="Times New Roman" pitchFamily="16" charset="0"/>
              <a:buNone/>
            </a:pPr>
            <a:endParaRPr lang="en-US" sz="2400" dirty="0">
              <a:solidFill>
                <a:prstClr val="white"/>
              </a:solidFill>
            </a:endParaRPr>
          </a:p>
        </p:txBody>
      </p:sp>
      <p:pic>
        <p:nvPicPr>
          <p:cNvPr id="1026" name="Picture 2" descr="T:\Marketing\A_New Marketing\Direct_Email_Blasts_EM\EM_001_RSA_2012\03_Output\RSA2012_Resources\RSA-email-balst-example.pn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5496" y="1772817"/>
            <a:ext cx="4792852" cy="3168352"/>
          </a:xfrm>
          <a:prstGeom prst="rect">
            <a:avLst/>
          </a:prstGeom>
          <a:noFill/>
          <a:extLst>
            <a:ext uri="{909E8E84-426E-40DD-AFC4-6F175D3DCCD1}">
              <a14:hiddenFill xmlns="" xmlns:a14="http://schemas.microsoft.com/office/drawing/2010/main">
                <a:solidFill>
                  <a:srgbClr val="FFFFFF"/>
                </a:solidFill>
              </a14:hiddenFill>
            </a:ext>
          </a:extLst>
        </p:spPr>
      </p:pic>
      <p:sp>
        <p:nvSpPr>
          <p:cNvPr id="10" name="TextBox 9"/>
          <p:cNvSpPr txBox="1"/>
          <p:nvPr/>
        </p:nvSpPr>
        <p:spPr>
          <a:xfrm>
            <a:off x="323528" y="344307"/>
            <a:ext cx="5089075" cy="523220"/>
          </a:xfrm>
          <a:prstGeom prst="rect">
            <a:avLst/>
          </a:prstGeom>
          <a:noFill/>
        </p:spPr>
        <p:txBody>
          <a:bodyPr wrap="square" rtlCol="0">
            <a:spAutoFit/>
          </a:bodyPr>
          <a:lstStyle/>
          <a:p>
            <a:pPr defTabSz="457200" fontAlgn="base">
              <a:spcBef>
                <a:spcPct val="0"/>
              </a:spcBef>
              <a:spcAft>
                <a:spcPct val="0"/>
              </a:spcAft>
              <a:buClr>
                <a:srgbClr val="000000"/>
              </a:buClr>
              <a:buSzPct val="100000"/>
              <a:buFont typeface="Times New Roman" pitchFamily="16" charset="0"/>
              <a:buNone/>
            </a:pPr>
            <a:r>
              <a:rPr lang="ru-RU" sz="2800" b="1" dirty="0" smtClean="0">
                <a:solidFill>
                  <a:prstClr val="black">
                    <a:lumMod val="75000"/>
                    <a:lumOff val="25000"/>
                  </a:prstClr>
                </a:solidFill>
                <a:latin typeface="Century Gothic"/>
                <a:cs typeface="Century Gothic"/>
              </a:rPr>
              <a:t>Как работает</a:t>
            </a:r>
            <a:r>
              <a:rPr lang="en-US" sz="2800" b="1" dirty="0" smtClean="0">
                <a:solidFill>
                  <a:prstClr val="black">
                    <a:lumMod val="75000"/>
                    <a:lumOff val="25000"/>
                  </a:prstClr>
                </a:solidFill>
                <a:latin typeface="Century Gothic"/>
                <a:cs typeface="Century Gothic"/>
              </a:rPr>
              <a:t>  </a:t>
            </a:r>
            <a:endParaRPr lang="en-US" sz="2800" b="1" dirty="0">
              <a:solidFill>
                <a:prstClr val="black">
                  <a:lumMod val="75000"/>
                  <a:lumOff val="25000"/>
                </a:prstClr>
              </a:solidFill>
              <a:latin typeface="Century Gothic"/>
              <a:cs typeface="Century Gothic"/>
            </a:endParaRPr>
          </a:p>
        </p:txBody>
      </p:sp>
      <p:sp>
        <p:nvSpPr>
          <p:cNvPr id="11" name="TextBox 10"/>
          <p:cNvSpPr txBox="1"/>
          <p:nvPr/>
        </p:nvSpPr>
        <p:spPr>
          <a:xfrm>
            <a:off x="4828348" y="1735239"/>
            <a:ext cx="3923928" cy="5109091"/>
          </a:xfrm>
          <a:prstGeom prst="rect">
            <a:avLst/>
          </a:prstGeom>
          <a:noFill/>
        </p:spPr>
        <p:txBody>
          <a:bodyPr wrap="square" rtlCol="0">
            <a:spAutoFit/>
          </a:bodyPr>
          <a:lstStyle/>
          <a:p>
            <a:pPr marL="342900" indent="-342900" defTabSz="457200" fontAlgn="base">
              <a:spcBef>
                <a:spcPct val="0"/>
              </a:spcBef>
              <a:spcAft>
                <a:spcPct val="0"/>
              </a:spcAft>
              <a:buClr>
                <a:srgbClr val="AD0000"/>
              </a:buClr>
              <a:buSzPct val="83000"/>
              <a:buFont typeface="+mj-lt"/>
              <a:buAutoNum type="arabicPeriod"/>
            </a:pPr>
            <a:r>
              <a:rPr lang="en-US" dirty="0" err="1" smtClean="0">
                <a:solidFill>
                  <a:prstClr val="black"/>
                </a:solidFill>
                <a:latin typeface="Century Gothic"/>
                <a:cs typeface="Century Gothic"/>
              </a:rPr>
              <a:t>ThreatSTOP</a:t>
            </a:r>
            <a:r>
              <a:rPr lang="en-US" dirty="0" smtClean="0">
                <a:solidFill>
                  <a:prstClr val="black"/>
                </a:solidFill>
                <a:latin typeface="Century Gothic"/>
                <a:cs typeface="Century Gothic"/>
              </a:rPr>
              <a:t> </a:t>
            </a:r>
            <a:r>
              <a:rPr lang="ru-RU" dirty="0">
                <a:solidFill>
                  <a:prstClr val="black"/>
                </a:solidFill>
                <a:latin typeface="Century Gothic"/>
                <a:cs typeface="Century Gothic"/>
              </a:rPr>
              <a:t> </a:t>
            </a:r>
            <a:r>
              <a:rPr lang="ru-RU" dirty="0" smtClean="0">
                <a:solidFill>
                  <a:prstClr val="black"/>
                </a:solidFill>
                <a:latin typeface="Century Gothic"/>
                <a:cs typeface="Century Gothic"/>
              </a:rPr>
              <a:t>выставляет репутационный статус </a:t>
            </a:r>
            <a:r>
              <a:rPr lang="en-US" dirty="0" smtClean="0">
                <a:solidFill>
                  <a:prstClr val="black"/>
                </a:solidFill>
                <a:latin typeface="Century Gothic"/>
                <a:cs typeface="Century Gothic"/>
              </a:rPr>
              <a:t>IP</a:t>
            </a:r>
          </a:p>
          <a:p>
            <a:pPr marL="342900" indent="-342900" defTabSz="457200" fontAlgn="base">
              <a:spcBef>
                <a:spcPct val="0"/>
              </a:spcBef>
              <a:spcAft>
                <a:spcPct val="0"/>
              </a:spcAft>
              <a:buClr>
                <a:srgbClr val="AD0000"/>
              </a:buClr>
              <a:buSzPct val="83000"/>
              <a:buFont typeface="+mj-lt"/>
              <a:buAutoNum type="arabicPeriod"/>
            </a:pPr>
            <a:endParaRPr lang="en-US" dirty="0">
              <a:solidFill>
                <a:prstClr val="black"/>
              </a:solidFill>
              <a:latin typeface="Century Gothic"/>
              <a:cs typeface="Century Gothic"/>
            </a:endParaRPr>
          </a:p>
          <a:p>
            <a:pPr marL="342900" indent="-342900" defTabSz="457200" fontAlgn="base">
              <a:spcBef>
                <a:spcPct val="0"/>
              </a:spcBef>
              <a:spcAft>
                <a:spcPct val="0"/>
              </a:spcAft>
              <a:buClr>
                <a:srgbClr val="AD0000"/>
              </a:buClr>
              <a:buSzPct val="83000"/>
              <a:buFont typeface="+mj-lt"/>
              <a:buAutoNum type="arabicPeriod"/>
            </a:pPr>
            <a:r>
              <a:rPr lang="ru-RU" spc="-20" dirty="0" smtClean="0">
                <a:solidFill>
                  <a:prstClr val="black"/>
                </a:solidFill>
                <a:latin typeface="Century Gothic"/>
                <a:cs typeface="Century Gothic"/>
              </a:rPr>
              <a:t>Фаервол</a:t>
            </a:r>
            <a:r>
              <a:rPr lang="en-US" spc="-20" dirty="0" smtClean="0">
                <a:solidFill>
                  <a:prstClr val="black"/>
                </a:solidFill>
                <a:latin typeface="Century Gothic"/>
                <a:cs typeface="Century Gothic"/>
              </a:rPr>
              <a:t> </a:t>
            </a:r>
            <a:r>
              <a:rPr lang="ru-RU" spc="-20" dirty="0" smtClean="0">
                <a:solidFill>
                  <a:prstClr val="black"/>
                </a:solidFill>
                <a:latin typeface="Century Gothic"/>
                <a:cs typeface="Century Gothic"/>
              </a:rPr>
              <a:t>загружает  правила </a:t>
            </a:r>
            <a:endParaRPr lang="en-US" spc="-20" dirty="0">
              <a:solidFill>
                <a:prstClr val="black"/>
              </a:solidFill>
              <a:latin typeface="Century Gothic"/>
              <a:cs typeface="Century Gothic"/>
            </a:endParaRPr>
          </a:p>
          <a:p>
            <a:pPr marL="342900" indent="-342900" defTabSz="457200" fontAlgn="base">
              <a:spcBef>
                <a:spcPct val="0"/>
              </a:spcBef>
              <a:spcAft>
                <a:spcPct val="0"/>
              </a:spcAft>
              <a:buClr>
                <a:srgbClr val="AD0000"/>
              </a:buClr>
              <a:buSzPct val="83000"/>
              <a:buFont typeface="+mj-lt"/>
              <a:buAutoNum type="arabicPeriod"/>
            </a:pPr>
            <a:endParaRPr lang="en-US" dirty="0">
              <a:solidFill>
                <a:prstClr val="black"/>
              </a:solidFill>
              <a:latin typeface="Century Gothic"/>
              <a:cs typeface="Century Gothic"/>
            </a:endParaRPr>
          </a:p>
          <a:p>
            <a:pPr marL="342900" indent="-342900" defTabSz="457200" fontAlgn="base">
              <a:spcBef>
                <a:spcPct val="0"/>
              </a:spcBef>
              <a:spcAft>
                <a:spcPct val="0"/>
              </a:spcAft>
              <a:buClr>
                <a:srgbClr val="AD0000"/>
              </a:buClr>
              <a:buSzPct val="83000"/>
              <a:buFont typeface="+mj-lt"/>
              <a:buAutoNum type="arabicPeriod"/>
            </a:pPr>
            <a:r>
              <a:rPr lang="ru-RU" dirty="0" smtClean="0">
                <a:solidFill>
                  <a:prstClr val="black"/>
                </a:solidFill>
                <a:latin typeface="Century Gothic"/>
                <a:cs typeface="Century Gothic"/>
              </a:rPr>
              <a:t>Зараженный хост пытается связаться с хозяином, сделать</a:t>
            </a:r>
            <a:r>
              <a:rPr lang="en-US" dirty="0" smtClean="0">
                <a:solidFill>
                  <a:prstClr val="black"/>
                </a:solidFill>
                <a:latin typeface="Century Gothic"/>
                <a:cs typeface="Century Gothic"/>
              </a:rPr>
              <a:t> </a:t>
            </a:r>
            <a:r>
              <a:rPr lang="ru-RU" dirty="0" smtClean="0">
                <a:solidFill>
                  <a:prstClr val="black"/>
                </a:solidFill>
                <a:latin typeface="Century Gothic"/>
                <a:cs typeface="Century Gothic"/>
              </a:rPr>
              <a:t>    </a:t>
            </a:r>
            <a:r>
              <a:rPr lang="en-US" dirty="0" smtClean="0">
                <a:solidFill>
                  <a:prstClr val="black"/>
                </a:solidFill>
                <a:latin typeface="Century Gothic"/>
                <a:cs typeface="Century Gothic"/>
              </a:rPr>
              <a:t>“</a:t>
            </a:r>
            <a:r>
              <a:rPr lang="ru-RU" dirty="0" smtClean="0">
                <a:solidFill>
                  <a:prstClr val="black"/>
                </a:solidFill>
                <a:latin typeface="Century Gothic"/>
                <a:cs typeface="Century Gothic"/>
              </a:rPr>
              <a:t>звонок домой</a:t>
            </a:r>
            <a:r>
              <a:rPr lang="en-US" dirty="0" smtClean="0">
                <a:solidFill>
                  <a:prstClr val="black"/>
                </a:solidFill>
                <a:latin typeface="Century Gothic"/>
                <a:cs typeface="Century Gothic"/>
              </a:rPr>
              <a:t>”</a:t>
            </a:r>
          </a:p>
          <a:p>
            <a:pPr marL="342900" indent="-342900" defTabSz="457200" fontAlgn="base">
              <a:spcBef>
                <a:spcPct val="0"/>
              </a:spcBef>
              <a:spcAft>
                <a:spcPct val="0"/>
              </a:spcAft>
              <a:buClr>
                <a:srgbClr val="AD0000"/>
              </a:buClr>
              <a:buSzPct val="83000"/>
              <a:buFont typeface="+mj-lt"/>
              <a:buAutoNum type="arabicPeriod"/>
            </a:pPr>
            <a:endParaRPr lang="en-US" dirty="0" smtClean="0">
              <a:solidFill>
                <a:prstClr val="black"/>
              </a:solidFill>
              <a:latin typeface="Century Gothic"/>
              <a:cs typeface="Century Gothic"/>
            </a:endParaRPr>
          </a:p>
          <a:p>
            <a:pPr marL="342900" indent="-342900" defTabSz="457200" fontAlgn="base">
              <a:spcBef>
                <a:spcPct val="0"/>
              </a:spcBef>
              <a:spcAft>
                <a:spcPct val="0"/>
              </a:spcAft>
              <a:buClr>
                <a:srgbClr val="AD0000"/>
              </a:buClr>
              <a:buSzPct val="83000"/>
              <a:buFont typeface="+mj-lt"/>
              <a:buAutoNum type="arabicPeriod"/>
            </a:pPr>
            <a:r>
              <a:rPr lang="ru-RU" dirty="0" smtClean="0">
                <a:solidFill>
                  <a:prstClr val="black"/>
                </a:solidFill>
                <a:latin typeface="Century Gothic"/>
                <a:cs typeface="Century Gothic"/>
              </a:rPr>
              <a:t>Звонок домой заблокирован</a:t>
            </a:r>
            <a:endParaRPr lang="en-US" dirty="0">
              <a:solidFill>
                <a:prstClr val="black"/>
              </a:solidFill>
              <a:latin typeface="Century Gothic"/>
              <a:cs typeface="Century Gothic"/>
            </a:endParaRPr>
          </a:p>
          <a:p>
            <a:pPr marL="342900" indent="-342900" defTabSz="457200" fontAlgn="base">
              <a:spcBef>
                <a:spcPct val="0"/>
              </a:spcBef>
              <a:spcAft>
                <a:spcPct val="0"/>
              </a:spcAft>
              <a:buClr>
                <a:srgbClr val="AD0000"/>
              </a:buClr>
              <a:buSzPct val="83000"/>
              <a:buFont typeface="+mj-lt"/>
              <a:buAutoNum type="arabicPeriod"/>
            </a:pPr>
            <a:endParaRPr lang="en-US" dirty="0">
              <a:solidFill>
                <a:prstClr val="black"/>
              </a:solidFill>
              <a:latin typeface="Century Gothic"/>
              <a:cs typeface="Century Gothic"/>
            </a:endParaRPr>
          </a:p>
          <a:p>
            <a:pPr marL="342900" indent="-342900" defTabSz="457200" fontAlgn="base">
              <a:spcBef>
                <a:spcPct val="0"/>
              </a:spcBef>
              <a:spcAft>
                <a:spcPct val="0"/>
              </a:spcAft>
              <a:buClr>
                <a:srgbClr val="AD0000"/>
              </a:buClr>
              <a:buSzPct val="83000"/>
              <a:buFont typeface="+mj-lt"/>
              <a:buAutoNum type="arabicPeriod"/>
            </a:pPr>
            <a:r>
              <a:rPr lang="ru-RU" dirty="0" smtClean="0">
                <a:solidFill>
                  <a:prstClr val="black"/>
                </a:solidFill>
                <a:latin typeface="Century Gothic"/>
                <a:cs typeface="Century Gothic"/>
              </a:rPr>
              <a:t>Вы не видимы снаружи</a:t>
            </a:r>
            <a:endParaRPr lang="en-US" dirty="0" smtClean="0">
              <a:solidFill>
                <a:prstClr val="black"/>
              </a:solidFill>
              <a:latin typeface="Century Gothic"/>
              <a:cs typeface="Century Gothic"/>
            </a:endParaRPr>
          </a:p>
          <a:p>
            <a:pPr marL="342900" indent="-342900" defTabSz="457200" fontAlgn="base">
              <a:spcBef>
                <a:spcPct val="0"/>
              </a:spcBef>
              <a:spcAft>
                <a:spcPct val="0"/>
              </a:spcAft>
              <a:buClr>
                <a:srgbClr val="AD0000"/>
              </a:buClr>
              <a:buSzPct val="83000"/>
              <a:buFont typeface="+mj-lt"/>
              <a:buAutoNum type="arabicPeriod"/>
            </a:pPr>
            <a:endParaRPr lang="en-US" dirty="0">
              <a:solidFill>
                <a:prstClr val="black"/>
              </a:solidFill>
              <a:latin typeface="Century Gothic"/>
              <a:cs typeface="Century Gothic"/>
            </a:endParaRPr>
          </a:p>
          <a:p>
            <a:pPr marL="342900" indent="-342900" defTabSz="457200" fontAlgn="base">
              <a:spcBef>
                <a:spcPct val="0"/>
              </a:spcBef>
              <a:spcAft>
                <a:spcPct val="0"/>
              </a:spcAft>
              <a:buClr>
                <a:srgbClr val="AD0000"/>
              </a:buClr>
              <a:buSzPct val="83000"/>
              <a:buFont typeface="+mj-lt"/>
              <a:buAutoNum type="arabicPeriod"/>
            </a:pPr>
            <a:r>
              <a:rPr lang="ru-RU" dirty="0" smtClean="0">
                <a:solidFill>
                  <a:prstClr val="black"/>
                </a:solidFill>
                <a:latin typeface="Century Gothic"/>
                <a:cs typeface="Century Gothic"/>
              </a:rPr>
              <a:t>Фаервол</a:t>
            </a:r>
            <a:r>
              <a:rPr lang="en-US" dirty="0" smtClean="0">
                <a:solidFill>
                  <a:prstClr val="black"/>
                </a:solidFill>
                <a:latin typeface="Century Gothic"/>
                <a:cs typeface="Century Gothic"/>
              </a:rPr>
              <a:t> </a:t>
            </a:r>
            <a:r>
              <a:rPr lang="ru-RU" dirty="0" smtClean="0">
                <a:solidFill>
                  <a:prstClr val="black"/>
                </a:solidFill>
                <a:latin typeface="Century Gothic"/>
                <a:cs typeface="Century Gothic"/>
              </a:rPr>
              <a:t> отсылает репорт</a:t>
            </a:r>
            <a:endParaRPr lang="en-US" dirty="0" smtClean="0">
              <a:solidFill>
                <a:prstClr val="black"/>
              </a:solidFill>
              <a:latin typeface="Century Gothic"/>
              <a:cs typeface="Century Gothic"/>
            </a:endParaRPr>
          </a:p>
          <a:p>
            <a:pPr marL="342900" indent="-342900" defTabSz="457200" fontAlgn="base">
              <a:spcBef>
                <a:spcPct val="0"/>
              </a:spcBef>
              <a:spcAft>
                <a:spcPct val="0"/>
              </a:spcAft>
              <a:buClr>
                <a:srgbClr val="AD0000"/>
              </a:buClr>
              <a:buSzPct val="83000"/>
              <a:buFont typeface="+mj-lt"/>
              <a:buAutoNum type="arabicPeriod"/>
            </a:pPr>
            <a:endParaRPr lang="en-US" dirty="0">
              <a:solidFill>
                <a:prstClr val="black"/>
              </a:solidFill>
              <a:latin typeface="Century Gothic"/>
              <a:cs typeface="Century Gothic"/>
            </a:endParaRPr>
          </a:p>
          <a:p>
            <a:pPr marL="342900" indent="-342900" defTabSz="457200" fontAlgn="base">
              <a:spcBef>
                <a:spcPct val="0"/>
              </a:spcBef>
              <a:spcAft>
                <a:spcPct val="0"/>
              </a:spcAft>
              <a:buClr>
                <a:srgbClr val="AD0000"/>
              </a:buClr>
              <a:buSzPct val="83000"/>
              <a:buFont typeface="+mj-lt"/>
              <a:buAutoNum type="arabicPeriod"/>
            </a:pPr>
            <a:r>
              <a:rPr lang="ru-RU" dirty="0" smtClean="0">
                <a:solidFill>
                  <a:prstClr val="black"/>
                </a:solidFill>
                <a:latin typeface="Century Gothic"/>
                <a:cs typeface="Century Gothic"/>
              </a:rPr>
              <a:t>Еще один злодей остановлен</a:t>
            </a:r>
            <a:endParaRPr lang="en-US" dirty="0" smtClean="0">
              <a:solidFill>
                <a:prstClr val="black"/>
              </a:solidFill>
              <a:latin typeface="Century Gothic"/>
              <a:cs typeface="Century Gothic"/>
            </a:endParaRPr>
          </a:p>
          <a:p>
            <a:pPr defTabSz="457200" fontAlgn="base">
              <a:spcBef>
                <a:spcPct val="0"/>
              </a:spcBef>
              <a:spcAft>
                <a:spcPct val="0"/>
              </a:spcAft>
              <a:buClr>
                <a:srgbClr val="FF0000"/>
              </a:buClr>
              <a:buSzPct val="100000"/>
              <a:buFont typeface="Times New Roman" pitchFamily="16" charset="0"/>
              <a:buNone/>
            </a:pPr>
            <a:endParaRPr lang="en-US" sz="2000" dirty="0" smtClean="0">
              <a:solidFill>
                <a:prstClr val="black"/>
              </a:solidFill>
              <a:latin typeface="Century Gothic"/>
              <a:cs typeface="Century Gothic"/>
            </a:endParaRPr>
          </a:p>
        </p:txBody>
      </p:sp>
      <p:pic>
        <p:nvPicPr>
          <p:cNvPr id="6" name="Picture 5" descr="ThreatSTOPPED.png"/>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1835696" y="5301208"/>
            <a:ext cx="1296144" cy="1296144"/>
          </a:xfrm>
          <a:prstGeom prst="rect">
            <a:avLst/>
          </a:prstGeom>
        </p:spPr>
      </p:pic>
    </p:spTree>
    <p:extLst>
      <p:ext uri="{BB962C8B-B14F-4D97-AF65-F5344CB8AC3E}">
        <p14:creationId xmlns="" xmlns:p14="http://schemas.microsoft.com/office/powerpoint/2010/main" val="375255263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924E1D6-D299-4096-9D15-007308296B52}" type="slidenum">
              <a:rPr lang="en-US" smtClean="0">
                <a:solidFill>
                  <a:prstClr val="black">
                    <a:tint val="75000"/>
                  </a:prstClr>
                </a:solidFill>
              </a:rPr>
              <a:pPr/>
              <a:t>33</a:t>
            </a:fld>
            <a:endParaRPr lang="en-US" dirty="0">
              <a:solidFill>
                <a:prstClr val="black">
                  <a:tint val="75000"/>
                </a:prstClr>
              </a:solidFill>
            </a:endParaRPr>
          </a:p>
        </p:txBody>
      </p:sp>
      <p:sp>
        <p:nvSpPr>
          <p:cNvPr id="5" name="Slide Number Placeholder 4"/>
          <p:cNvSpPr txBox="1">
            <a:spLocks/>
          </p:cNvSpPr>
          <p:nvPr/>
        </p:nvSpPr>
        <p:spPr>
          <a:xfrm>
            <a:off x="6553200" y="6356350"/>
            <a:ext cx="2133600" cy="365125"/>
          </a:xfrm>
          <a:prstGeom prst="rect">
            <a:avLst/>
          </a:prstGeom>
        </p:spPr>
        <p:txBody>
          <a:bodyPr vert="horz" lIns="91440" tIns="45720" rIns="91440" bIns="45720" rtlCol="0" anchor="ctr"/>
          <a:lstStyle>
            <a:defPPr>
              <a:defRPr lang="en-GB"/>
            </a:defPPr>
            <a:lvl1pPr algn="r" defTabSz="457200" rtl="0" fontAlgn="base">
              <a:spcBef>
                <a:spcPct val="0"/>
              </a:spcBef>
              <a:spcAft>
                <a:spcPct val="0"/>
              </a:spcAft>
              <a:buClr>
                <a:srgbClr val="000000"/>
              </a:buClr>
              <a:buSzPct val="100000"/>
              <a:buFont typeface="Times New Roman" pitchFamily="16" charset="0"/>
              <a:defRPr sz="1200" kern="1200">
                <a:solidFill>
                  <a:schemeClr val="tx1">
                    <a:tint val="75000"/>
                  </a:schemeClr>
                </a:solidFill>
                <a:latin typeface="Times New Roman" pitchFamily="16" charset="0"/>
                <a:ea typeface="+mn-ea"/>
                <a:cs typeface="+mn-cs"/>
              </a:defRPr>
            </a:lvl1pPr>
            <a:lvl2pPr marL="742950" indent="-285750" algn="l" defTabSz="457200" rtl="0" fontAlgn="base">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mn-ea"/>
                <a:cs typeface="+mn-cs"/>
              </a:defRPr>
            </a:lvl2pPr>
            <a:lvl3pPr marL="1143000" indent="-228600" algn="l" defTabSz="457200" rtl="0" fontAlgn="base">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mn-ea"/>
                <a:cs typeface="+mn-cs"/>
              </a:defRPr>
            </a:lvl3pPr>
            <a:lvl4pPr marL="1600200" indent="-228600" algn="l" defTabSz="457200" rtl="0" fontAlgn="base">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mn-ea"/>
                <a:cs typeface="+mn-cs"/>
              </a:defRPr>
            </a:lvl4pPr>
            <a:lvl5pPr marL="2057400" indent="-228600" algn="l" defTabSz="457200" rtl="0" fontAlgn="base">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mn-ea"/>
                <a:cs typeface="+mn-cs"/>
              </a:defRPr>
            </a:lvl5pPr>
            <a:lvl6pPr marL="2286000" algn="l" defTabSz="914400" rtl="0" eaLnBrk="1" latinLnBrk="0" hangingPunct="1">
              <a:defRPr sz="2400" kern="1200">
                <a:solidFill>
                  <a:schemeClr val="bg1"/>
                </a:solidFill>
                <a:latin typeface="Times New Roman" pitchFamily="16" charset="0"/>
                <a:ea typeface="+mn-ea"/>
                <a:cs typeface="+mn-cs"/>
              </a:defRPr>
            </a:lvl6pPr>
            <a:lvl7pPr marL="2743200" algn="l" defTabSz="914400" rtl="0" eaLnBrk="1" latinLnBrk="0" hangingPunct="1">
              <a:defRPr sz="2400" kern="1200">
                <a:solidFill>
                  <a:schemeClr val="bg1"/>
                </a:solidFill>
                <a:latin typeface="Times New Roman" pitchFamily="16" charset="0"/>
                <a:ea typeface="+mn-ea"/>
                <a:cs typeface="+mn-cs"/>
              </a:defRPr>
            </a:lvl7pPr>
            <a:lvl8pPr marL="3200400" algn="l" defTabSz="914400" rtl="0" eaLnBrk="1" latinLnBrk="0" hangingPunct="1">
              <a:defRPr sz="2400" kern="1200">
                <a:solidFill>
                  <a:schemeClr val="bg1"/>
                </a:solidFill>
                <a:latin typeface="Times New Roman" pitchFamily="16" charset="0"/>
                <a:ea typeface="+mn-ea"/>
                <a:cs typeface="+mn-cs"/>
              </a:defRPr>
            </a:lvl8pPr>
            <a:lvl9pPr marL="3657600" algn="l" defTabSz="914400" rtl="0" eaLnBrk="1" latinLnBrk="0" hangingPunct="1">
              <a:defRPr sz="2400" kern="1200">
                <a:solidFill>
                  <a:schemeClr val="bg1"/>
                </a:solidFill>
                <a:latin typeface="Times New Roman" pitchFamily="16" charset="0"/>
                <a:ea typeface="+mn-ea"/>
                <a:cs typeface="+mn-cs"/>
              </a:defRPr>
            </a:lvl9pPr>
          </a:lstStyle>
          <a:p>
            <a:fld id="{1924E1D6-D299-4096-9D15-007308296B52}" type="slidenum">
              <a:rPr lang="en-US" smtClean="0">
                <a:solidFill>
                  <a:prstClr val="black">
                    <a:tint val="75000"/>
                  </a:prstClr>
                </a:solidFill>
              </a:rPr>
              <a:pPr/>
              <a:t>33</a:t>
            </a:fld>
            <a:endParaRPr lang="en-US" dirty="0">
              <a:solidFill>
                <a:prstClr val="black">
                  <a:tint val="75000"/>
                </a:prstClr>
              </a:solidFill>
            </a:endParaRPr>
          </a:p>
        </p:txBody>
      </p:sp>
      <p:sp>
        <p:nvSpPr>
          <p:cNvPr id="10" name="TextBox 9"/>
          <p:cNvSpPr txBox="1"/>
          <p:nvPr/>
        </p:nvSpPr>
        <p:spPr>
          <a:xfrm>
            <a:off x="323528" y="344307"/>
            <a:ext cx="5089075" cy="523220"/>
          </a:xfrm>
          <a:prstGeom prst="rect">
            <a:avLst/>
          </a:prstGeom>
          <a:noFill/>
        </p:spPr>
        <p:txBody>
          <a:bodyPr wrap="square" rtlCol="0">
            <a:spAutoFit/>
          </a:bodyPr>
          <a:lstStyle/>
          <a:p>
            <a:pPr defTabSz="457200" fontAlgn="base">
              <a:spcBef>
                <a:spcPct val="0"/>
              </a:spcBef>
              <a:spcAft>
                <a:spcPct val="0"/>
              </a:spcAft>
              <a:buClr>
                <a:srgbClr val="000000"/>
              </a:buClr>
              <a:buSzPct val="100000"/>
              <a:buFont typeface="Times New Roman" pitchFamily="16" charset="0"/>
              <a:buNone/>
            </a:pPr>
            <a:r>
              <a:rPr lang="ru-RU" sz="2800" b="1" dirty="0" smtClean="0">
                <a:solidFill>
                  <a:prstClr val="black">
                    <a:lumMod val="75000"/>
                    <a:lumOff val="25000"/>
                  </a:prstClr>
                </a:solidFill>
                <a:latin typeface="Century Gothic"/>
                <a:cs typeface="Century Gothic"/>
              </a:rPr>
              <a:t>Отчет </a:t>
            </a:r>
            <a:endParaRPr lang="en-US" sz="2800" b="1" dirty="0">
              <a:solidFill>
                <a:prstClr val="black">
                  <a:lumMod val="75000"/>
                  <a:lumOff val="25000"/>
                </a:prstClr>
              </a:solidFill>
              <a:latin typeface="Century Gothic"/>
              <a:cs typeface="Century Gothic"/>
            </a:endParaRPr>
          </a:p>
        </p:txBody>
      </p:sp>
      <p:pic>
        <p:nvPicPr>
          <p:cNvPr id="11" name="Content Placeholder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907704" y="980480"/>
            <a:ext cx="5613070" cy="5568588"/>
          </a:xfrm>
          <a:prstGeom prst="rect">
            <a:avLst/>
          </a:prstGeom>
        </p:spPr>
      </p:pic>
    </p:spTree>
    <p:extLst>
      <p:ext uri="{BB962C8B-B14F-4D97-AF65-F5344CB8AC3E}">
        <p14:creationId xmlns="" xmlns:p14="http://schemas.microsoft.com/office/powerpoint/2010/main" val="408286919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924E1D6-D299-4096-9D15-007308296B52}" type="slidenum">
              <a:rPr lang="en-US" smtClean="0">
                <a:solidFill>
                  <a:prstClr val="black">
                    <a:tint val="75000"/>
                  </a:prstClr>
                </a:solidFill>
              </a:rPr>
              <a:pPr/>
              <a:t>34</a:t>
            </a:fld>
            <a:endParaRPr lang="en-US" dirty="0">
              <a:solidFill>
                <a:prstClr val="black">
                  <a:tint val="75000"/>
                </a:prstClr>
              </a:solidFill>
            </a:endParaRPr>
          </a:p>
        </p:txBody>
      </p:sp>
      <p:sp>
        <p:nvSpPr>
          <p:cNvPr id="5" name="Slide Number Placeholder 4"/>
          <p:cNvSpPr txBox="1">
            <a:spLocks/>
          </p:cNvSpPr>
          <p:nvPr/>
        </p:nvSpPr>
        <p:spPr>
          <a:xfrm>
            <a:off x="6553200" y="6356350"/>
            <a:ext cx="2133600" cy="365125"/>
          </a:xfrm>
          <a:prstGeom prst="rect">
            <a:avLst/>
          </a:prstGeom>
        </p:spPr>
        <p:txBody>
          <a:bodyPr vert="horz" lIns="91440" tIns="45720" rIns="91440" bIns="45720" rtlCol="0" anchor="ctr"/>
          <a:lstStyle>
            <a:defPPr>
              <a:defRPr lang="en-GB"/>
            </a:defPPr>
            <a:lvl1pPr algn="r" defTabSz="457200" rtl="0" fontAlgn="base">
              <a:spcBef>
                <a:spcPct val="0"/>
              </a:spcBef>
              <a:spcAft>
                <a:spcPct val="0"/>
              </a:spcAft>
              <a:buClr>
                <a:srgbClr val="000000"/>
              </a:buClr>
              <a:buSzPct val="100000"/>
              <a:buFont typeface="Times New Roman" pitchFamily="16" charset="0"/>
              <a:defRPr sz="1200" kern="1200">
                <a:solidFill>
                  <a:schemeClr val="tx1">
                    <a:tint val="75000"/>
                  </a:schemeClr>
                </a:solidFill>
                <a:latin typeface="Times New Roman" pitchFamily="16" charset="0"/>
                <a:ea typeface="+mn-ea"/>
                <a:cs typeface="+mn-cs"/>
              </a:defRPr>
            </a:lvl1pPr>
            <a:lvl2pPr marL="742950" indent="-285750" algn="l" defTabSz="457200" rtl="0" fontAlgn="base">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mn-ea"/>
                <a:cs typeface="+mn-cs"/>
              </a:defRPr>
            </a:lvl2pPr>
            <a:lvl3pPr marL="1143000" indent="-228600" algn="l" defTabSz="457200" rtl="0" fontAlgn="base">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mn-ea"/>
                <a:cs typeface="+mn-cs"/>
              </a:defRPr>
            </a:lvl3pPr>
            <a:lvl4pPr marL="1600200" indent="-228600" algn="l" defTabSz="457200" rtl="0" fontAlgn="base">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mn-ea"/>
                <a:cs typeface="+mn-cs"/>
              </a:defRPr>
            </a:lvl4pPr>
            <a:lvl5pPr marL="2057400" indent="-228600" algn="l" defTabSz="457200" rtl="0" fontAlgn="base">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mn-ea"/>
                <a:cs typeface="+mn-cs"/>
              </a:defRPr>
            </a:lvl5pPr>
            <a:lvl6pPr marL="2286000" algn="l" defTabSz="914400" rtl="0" eaLnBrk="1" latinLnBrk="0" hangingPunct="1">
              <a:defRPr sz="2400" kern="1200">
                <a:solidFill>
                  <a:schemeClr val="bg1"/>
                </a:solidFill>
                <a:latin typeface="Times New Roman" pitchFamily="16" charset="0"/>
                <a:ea typeface="+mn-ea"/>
                <a:cs typeface="+mn-cs"/>
              </a:defRPr>
            </a:lvl6pPr>
            <a:lvl7pPr marL="2743200" algn="l" defTabSz="914400" rtl="0" eaLnBrk="1" latinLnBrk="0" hangingPunct="1">
              <a:defRPr sz="2400" kern="1200">
                <a:solidFill>
                  <a:schemeClr val="bg1"/>
                </a:solidFill>
                <a:latin typeface="Times New Roman" pitchFamily="16" charset="0"/>
                <a:ea typeface="+mn-ea"/>
                <a:cs typeface="+mn-cs"/>
              </a:defRPr>
            </a:lvl7pPr>
            <a:lvl8pPr marL="3200400" algn="l" defTabSz="914400" rtl="0" eaLnBrk="1" latinLnBrk="0" hangingPunct="1">
              <a:defRPr sz="2400" kern="1200">
                <a:solidFill>
                  <a:schemeClr val="bg1"/>
                </a:solidFill>
                <a:latin typeface="Times New Roman" pitchFamily="16" charset="0"/>
                <a:ea typeface="+mn-ea"/>
                <a:cs typeface="+mn-cs"/>
              </a:defRPr>
            </a:lvl8pPr>
            <a:lvl9pPr marL="3657600" algn="l" defTabSz="914400" rtl="0" eaLnBrk="1" latinLnBrk="0" hangingPunct="1">
              <a:defRPr sz="2400" kern="1200">
                <a:solidFill>
                  <a:schemeClr val="bg1"/>
                </a:solidFill>
                <a:latin typeface="Times New Roman" pitchFamily="16" charset="0"/>
                <a:ea typeface="+mn-ea"/>
                <a:cs typeface="+mn-cs"/>
              </a:defRPr>
            </a:lvl9pPr>
          </a:lstStyle>
          <a:p>
            <a:fld id="{1924E1D6-D299-4096-9D15-007308296B52}" type="slidenum">
              <a:rPr lang="en-US" smtClean="0">
                <a:solidFill>
                  <a:prstClr val="black">
                    <a:tint val="75000"/>
                  </a:prstClr>
                </a:solidFill>
              </a:rPr>
              <a:pPr/>
              <a:t>34</a:t>
            </a:fld>
            <a:endParaRPr lang="en-US" dirty="0">
              <a:solidFill>
                <a:prstClr val="black">
                  <a:tint val="75000"/>
                </a:prstClr>
              </a:solidFill>
            </a:endParaRPr>
          </a:p>
        </p:txBody>
      </p:sp>
      <p:sp>
        <p:nvSpPr>
          <p:cNvPr id="10" name="TextBox 9"/>
          <p:cNvSpPr txBox="1"/>
          <p:nvPr/>
        </p:nvSpPr>
        <p:spPr>
          <a:xfrm>
            <a:off x="323528" y="344307"/>
            <a:ext cx="5089075" cy="523220"/>
          </a:xfrm>
          <a:prstGeom prst="rect">
            <a:avLst/>
          </a:prstGeom>
          <a:noFill/>
        </p:spPr>
        <p:txBody>
          <a:bodyPr wrap="square" rtlCol="0">
            <a:spAutoFit/>
          </a:bodyPr>
          <a:lstStyle/>
          <a:p>
            <a:pPr defTabSz="457200" fontAlgn="base">
              <a:spcBef>
                <a:spcPct val="0"/>
              </a:spcBef>
              <a:spcAft>
                <a:spcPct val="0"/>
              </a:spcAft>
              <a:buClr>
                <a:srgbClr val="000000"/>
              </a:buClr>
              <a:buSzPct val="100000"/>
              <a:buFont typeface="Times New Roman" pitchFamily="16" charset="0"/>
              <a:buNone/>
            </a:pPr>
            <a:r>
              <a:rPr lang="ru-RU" sz="2800" b="1" dirty="0" smtClean="0">
                <a:solidFill>
                  <a:prstClr val="black">
                    <a:lumMod val="75000"/>
                    <a:lumOff val="25000"/>
                  </a:prstClr>
                </a:solidFill>
                <a:latin typeface="Century Gothic"/>
                <a:cs typeface="Century Gothic"/>
              </a:rPr>
              <a:t>Отчет </a:t>
            </a:r>
            <a:endParaRPr lang="en-US" sz="2800" b="1" dirty="0">
              <a:solidFill>
                <a:prstClr val="black">
                  <a:lumMod val="75000"/>
                  <a:lumOff val="25000"/>
                </a:prstClr>
              </a:solidFill>
              <a:latin typeface="Century Gothic"/>
              <a:cs typeface="Century Gothic"/>
            </a:endParaRPr>
          </a:p>
        </p:txBody>
      </p:sp>
      <p:pic>
        <p:nvPicPr>
          <p:cNvPr id="6" name="Picture 5"/>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671923" y="1021693"/>
            <a:ext cx="5204333" cy="5557524"/>
          </a:xfrm>
          <a:prstGeom prst="rect">
            <a:avLst/>
          </a:prstGeom>
        </p:spPr>
      </p:pic>
    </p:spTree>
    <p:extLst>
      <p:ext uri="{BB962C8B-B14F-4D97-AF65-F5344CB8AC3E}">
        <p14:creationId xmlns="" xmlns:p14="http://schemas.microsoft.com/office/powerpoint/2010/main" val="95657593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266995" y="2156955"/>
            <a:ext cx="3189815" cy="623973"/>
          </a:xfrm>
          <a:prstGeom prst="rect">
            <a:avLst/>
          </a:prstGeom>
        </p:spPr>
      </p:pic>
      <p:sp>
        <p:nvSpPr>
          <p:cNvPr id="3" name="Slide Number Placeholder 2"/>
          <p:cNvSpPr>
            <a:spLocks noGrp="1"/>
          </p:cNvSpPr>
          <p:nvPr>
            <p:ph type="sldNum" sz="quarter" idx="12"/>
          </p:nvPr>
        </p:nvSpPr>
        <p:spPr/>
        <p:txBody>
          <a:bodyPr/>
          <a:lstStyle/>
          <a:p>
            <a:fld id="{1924E1D6-D299-4096-9D15-007308296B52}" type="slidenum">
              <a:rPr lang="en-US" smtClean="0">
                <a:solidFill>
                  <a:prstClr val="black">
                    <a:tint val="75000"/>
                  </a:prstClr>
                </a:solidFill>
              </a:rPr>
              <a:pPr/>
              <a:t>35</a:t>
            </a:fld>
            <a:endParaRPr lang="en-US" dirty="0">
              <a:solidFill>
                <a:prstClr val="black">
                  <a:tint val="75000"/>
                </a:prstClr>
              </a:solidFill>
            </a:endParaRPr>
          </a:p>
        </p:txBody>
      </p:sp>
      <p:sp>
        <p:nvSpPr>
          <p:cNvPr id="5" name="Slide Number Placeholder 4"/>
          <p:cNvSpPr txBox="1">
            <a:spLocks/>
          </p:cNvSpPr>
          <p:nvPr/>
        </p:nvSpPr>
        <p:spPr>
          <a:xfrm>
            <a:off x="6553200" y="6356350"/>
            <a:ext cx="2133600" cy="365125"/>
          </a:xfrm>
          <a:prstGeom prst="rect">
            <a:avLst/>
          </a:prstGeom>
        </p:spPr>
        <p:txBody>
          <a:bodyPr vert="horz" lIns="91440" tIns="45720" rIns="91440" bIns="45720" rtlCol="0" anchor="ctr"/>
          <a:lstStyle>
            <a:defPPr>
              <a:defRPr lang="en-GB"/>
            </a:defPPr>
            <a:lvl1pPr algn="r" defTabSz="457200" rtl="0" fontAlgn="base">
              <a:spcBef>
                <a:spcPct val="0"/>
              </a:spcBef>
              <a:spcAft>
                <a:spcPct val="0"/>
              </a:spcAft>
              <a:buClr>
                <a:srgbClr val="000000"/>
              </a:buClr>
              <a:buSzPct val="100000"/>
              <a:buFont typeface="Times New Roman" pitchFamily="16" charset="0"/>
              <a:defRPr sz="1200" kern="1200">
                <a:solidFill>
                  <a:schemeClr val="tx1">
                    <a:tint val="75000"/>
                  </a:schemeClr>
                </a:solidFill>
                <a:latin typeface="Times New Roman" pitchFamily="16" charset="0"/>
                <a:ea typeface="+mn-ea"/>
                <a:cs typeface="+mn-cs"/>
              </a:defRPr>
            </a:lvl1pPr>
            <a:lvl2pPr marL="742950" indent="-285750" algn="l" defTabSz="457200" rtl="0" fontAlgn="base">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mn-ea"/>
                <a:cs typeface="+mn-cs"/>
              </a:defRPr>
            </a:lvl2pPr>
            <a:lvl3pPr marL="1143000" indent="-228600" algn="l" defTabSz="457200" rtl="0" fontAlgn="base">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mn-ea"/>
                <a:cs typeface="+mn-cs"/>
              </a:defRPr>
            </a:lvl3pPr>
            <a:lvl4pPr marL="1600200" indent="-228600" algn="l" defTabSz="457200" rtl="0" fontAlgn="base">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mn-ea"/>
                <a:cs typeface="+mn-cs"/>
              </a:defRPr>
            </a:lvl4pPr>
            <a:lvl5pPr marL="2057400" indent="-228600" algn="l" defTabSz="457200" rtl="0" fontAlgn="base">
              <a:spcBef>
                <a:spcPct val="0"/>
              </a:spcBef>
              <a:spcAft>
                <a:spcPct val="0"/>
              </a:spcAft>
              <a:buClr>
                <a:srgbClr val="000000"/>
              </a:buClr>
              <a:buSzPct val="100000"/>
              <a:buFont typeface="Times New Roman" pitchFamily="16" charset="0"/>
              <a:defRPr sz="2400" kern="1200">
                <a:solidFill>
                  <a:schemeClr val="bg1"/>
                </a:solidFill>
                <a:latin typeface="Times New Roman" pitchFamily="16" charset="0"/>
                <a:ea typeface="+mn-ea"/>
                <a:cs typeface="+mn-cs"/>
              </a:defRPr>
            </a:lvl5pPr>
            <a:lvl6pPr marL="2286000" algn="l" defTabSz="914400" rtl="0" eaLnBrk="1" latinLnBrk="0" hangingPunct="1">
              <a:defRPr sz="2400" kern="1200">
                <a:solidFill>
                  <a:schemeClr val="bg1"/>
                </a:solidFill>
                <a:latin typeface="Times New Roman" pitchFamily="16" charset="0"/>
                <a:ea typeface="+mn-ea"/>
                <a:cs typeface="+mn-cs"/>
              </a:defRPr>
            </a:lvl6pPr>
            <a:lvl7pPr marL="2743200" algn="l" defTabSz="914400" rtl="0" eaLnBrk="1" latinLnBrk="0" hangingPunct="1">
              <a:defRPr sz="2400" kern="1200">
                <a:solidFill>
                  <a:schemeClr val="bg1"/>
                </a:solidFill>
                <a:latin typeface="Times New Roman" pitchFamily="16" charset="0"/>
                <a:ea typeface="+mn-ea"/>
                <a:cs typeface="+mn-cs"/>
              </a:defRPr>
            </a:lvl7pPr>
            <a:lvl8pPr marL="3200400" algn="l" defTabSz="914400" rtl="0" eaLnBrk="1" latinLnBrk="0" hangingPunct="1">
              <a:defRPr sz="2400" kern="1200">
                <a:solidFill>
                  <a:schemeClr val="bg1"/>
                </a:solidFill>
                <a:latin typeface="Times New Roman" pitchFamily="16" charset="0"/>
                <a:ea typeface="+mn-ea"/>
                <a:cs typeface="+mn-cs"/>
              </a:defRPr>
            </a:lvl8pPr>
            <a:lvl9pPr marL="3657600" algn="l" defTabSz="914400" rtl="0" eaLnBrk="1" latinLnBrk="0" hangingPunct="1">
              <a:defRPr sz="2400" kern="1200">
                <a:solidFill>
                  <a:schemeClr val="bg1"/>
                </a:solidFill>
                <a:latin typeface="Times New Roman" pitchFamily="16" charset="0"/>
                <a:ea typeface="+mn-ea"/>
                <a:cs typeface="+mn-cs"/>
              </a:defRPr>
            </a:lvl9pPr>
          </a:lstStyle>
          <a:p>
            <a:fld id="{1924E1D6-D299-4096-9D15-007308296B52}" type="slidenum">
              <a:rPr lang="en-US" smtClean="0">
                <a:solidFill>
                  <a:prstClr val="black">
                    <a:tint val="75000"/>
                  </a:prstClr>
                </a:solidFill>
              </a:rPr>
              <a:pPr/>
              <a:t>35</a:t>
            </a:fld>
            <a:endParaRPr lang="en-US" dirty="0">
              <a:solidFill>
                <a:prstClr val="black">
                  <a:tint val="75000"/>
                </a:prstClr>
              </a:solidFill>
            </a:endParaRPr>
          </a:p>
        </p:txBody>
      </p:sp>
      <p:sp>
        <p:nvSpPr>
          <p:cNvPr id="10" name="TextBox 9"/>
          <p:cNvSpPr txBox="1"/>
          <p:nvPr/>
        </p:nvSpPr>
        <p:spPr>
          <a:xfrm>
            <a:off x="323528" y="344307"/>
            <a:ext cx="5089075" cy="523220"/>
          </a:xfrm>
          <a:prstGeom prst="rect">
            <a:avLst/>
          </a:prstGeom>
          <a:noFill/>
        </p:spPr>
        <p:txBody>
          <a:bodyPr wrap="square" rtlCol="0">
            <a:spAutoFit/>
          </a:bodyPr>
          <a:lstStyle/>
          <a:p>
            <a:pPr defTabSz="457200" fontAlgn="base">
              <a:spcBef>
                <a:spcPct val="0"/>
              </a:spcBef>
              <a:spcAft>
                <a:spcPct val="0"/>
              </a:spcAft>
              <a:buClr>
                <a:srgbClr val="000000"/>
              </a:buClr>
              <a:buSzPct val="100000"/>
              <a:buFont typeface="Times New Roman" pitchFamily="16" charset="0"/>
              <a:buNone/>
            </a:pPr>
            <a:r>
              <a:rPr lang="ru-RU" sz="2800" b="1" dirty="0" smtClean="0">
                <a:solidFill>
                  <a:prstClr val="black">
                    <a:lumMod val="75000"/>
                    <a:lumOff val="25000"/>
                  </a:prstClr>
                </a:solidFill>
                <a:latin typeface="Century Gothic"/>
                <a:cs typeface="Century Gothic"/>
              </a:rPr>
              <a:t>Как использовать  </a:t>
            </a:r>
            <a:endParaRPr lang="en-US" sz="2800" b="1" dirty="0">
              <a:solidFill>
                <a:prstClr val="black">
                  <a:lumMod val="75000"/>
                  <a:lumOff val="25000"/>
                </a:prstClr>
              </a:solidFill>
              <a:latin typeface="Century Gothic"/>
              <a:cs typeface="Century Gothic"/>
            </a:endParaRPr>
          </a:p>
        </p:txBody>
      </p:sp>
      <p:sp>
        <p:nvSpPr>
          <p:cNvPr id="2" name="TextBox 1"/>
          <p:cNvSpPr txBox="1"/>
          <p:nvPr/>
        </p:nvSpPr>
        <p:spPr>
          <a:xfrm>
            <a:off x="3150596" y="2010744"/>
            <a:ext cx="1627984" cy="769441"/>
          </a:xfrm>
          <a:prstGeom prst="rect">
            <a:avLst/>
          </a:prstGeom>
          <a:noFill/>
        </p:spPr>
        <p:txBody>
          <a:bodyPr wrap="square" rtlCol="0">
            <a:spAutoFit/>
          </a:bodyPr>
          <a:lstStyle/>
          <a:p>
            <a:r>
              <a:rPr lang="en-US" sz="4000" dirty="0" smtClean="0"/>
              <a:t>MX</a:t>
            </a:r>
            <a:r>
              <a:rPr lang="en-US" sz="4400" dirty="0" smtClean="0"/>
              <a:t>  </a:t>
            </a:r>
            <a:endParaRPr lang="ru-RU" sz="4400" dirty="0">
              <a:solidFill>
                <a:srgbClr val="C00000"/>
              </a:solidFill>
            </a:endParaRPr>
          </a:p>
        </p:txBody>
      </p:sp>
      <p:pic>
        <p:nvPicPr>
          <p:cNvPr id="4" name="Picture 3"/>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4572000" y="4890716"/>
            <a:ext cx="3986222" cy="660574"/>
          </a:xfrm>
          <a:prstGeom prst="rect">
            <a:avLst/>
          </a:prstGeom>
        </p:spPr>
      </p:pic>
      <p:pic>
        <p:nvPicPr>
          <p:cNvPr id="9" name="Picture 8"/>
          <p:cNvPicPr>
            <a:picLocks noChangeAspect="1"/>
          </p:cNvPicPr>
          <p:nvPr/>
        </p:nvPicPr>
        <p:blipFill>
          <a:blip r:embed="rId5" cstate="print">
            <a:extLst>
              <a:ext uri="{28A0092B-C50C-407E-A947-70E740481C1C}">
                <a14:useLocalDpi xmlns="" xmlns:a14="http://schemas.microsoft.com/office/drawing/2010/main" val="0"/>
              </a:ext>
            </a:extLst>
          </a:blip>
          <a:stretch>
            <a:fillRect/>
          </a:stretch>
        </p:blipFill>
        <p:spPr>
          <a:xfrm>
            <a:off x="1187624" y="4941168"/>
            <a:ext cx="2743200" cy="647700"/>
          </a:xfrm>
          <a:prstGeom prst="rect">
            <a:avLst/>
          </a:prstGeom>
        </p:spPr>
      </p:pic>
      <p:sp>
        <p:nvSpPr>
          <p:cNvPr id="15" name="TextBox 14"/>
          <p:cNvSpPr txBox="1"/>
          <p:nvPr/>
        </p:nvSpPr>
        <p:spPr>
          <a:xfrm>
            <a:off x="4007334" y="4819799"/>
            <a:ext cx="780690" cy="769441"/>
          </a:xfrm>
          <a:prstGeom prst="rect">
            <a:avLst/>
          </a:prstGeom>
          <a:noFill/>
        </p:spPr>
        <p:txBody>
          <a:bodyPr wrap="square" rtlCol="0">
            <a:spAutoFit/>
          </a:bodyPr>
          <a:lstStyle/>
          <a:p>
            <a:r>
              <a:rPr lang="en-US" sz="4400" dirty="0"/>
              <a:t> </a:t>
            </a:r>
            <a:endParaRPr lang="ru-RU" sz="4400" dirty="0">
              <a:solidFill>
                <a:srgbClr val="C00000"/>
              </a:solidFill>
            </a:endParaRPr>
          </a:p>
        </p:txBody>
      </p:sp>
      <p:pic>
        <p:nvPicPr>
          <p:cNvPr id="17" name="Picture 16"/>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4572000" y="2060848"/>
            <a:ext cx="3986222" cy="660574"/>
          </a:xfrm>
          <a:prstGeom prst="rect">
            <a:avLst/>
          </a:prstGeom>
        </p:spPr>
      </p:pic>
      <p:pic>
        <p:nvPicPr>
          <p:cNvPr id="18" name="Picture 17"/>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4644008" y="3416498"/>
            <a:ext cx="3986222" cy="660574"/>
          </a:xfrm>
          <a:prstGeom prst="rect">
            <a:avLst/>
          </a:prstGeom>
        </p:spPr>
      </p:pic>
      <p:pic>
        <p:nvPicPr>
          <p:cNvPr id="19" name="Picture 18"/>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79512" y="3525107"/>
            <a:ext cx="3189815" cy="623973"/>
          </a:xfrm>
          <a:prstGeom prst="rect">
            <a:avLst/>
          </a:prstGeom>
        </p:spPr>
      </p:pic>
      <p:sp>
        <p:nvSpPr>
          <p:cNvPr id="21" name="TextBox 20"/>
          <p:cNvSpPr txBox="1"/>
          <p:nvPr/>
        </p:nvSpPr>
        <p:spPr>
          <a:xfrm>
            <a:off x="3059832" y="3414069"/>
            <a:ext cx="1627984" cy="769441"/>
          </a:xfrm>
          <a:prstGeom prst="rect">
            <a:avLst/>
          </a:prstGeom>
          <a:noFill/>
        </p:spPr>
        <p:txBody>
          <a:bodyPr wrap="square" rtlCol="0">
            <a:spAutoFit/>
          </a:bodyPr>
          <a:lstStyle/>
          <a:p>
            <a:r>
              <a:rPr lang="en-US" sz="4000" dirty="0" smtClean="0"/>
              <a:t>SRX</a:t>
            </a:r>
            <a:r>
              <a:rPr lang="en-US" sz="4400" dirty="0" smtClean="0"/>
              <a:t>  </a:t>
            </a:r>
            <a:endParaRPr lang="ru-RU" sz="4400" dirty="0">
              <a:solidFill>
                <a:srgbClr val="C00000"/>
              </a:solidFill>
            </a:endParaRPr>
          </a:p>
        </p:txBody>
      </p:sp>
    </p:spTree>
    <p:extLst>
      <p:ext uri="{BB962C8B-B14F-4D97-AF65-F5344CB8AC3E}">
        <p14:creationId xmlns="" xmlns:p14="http://schemas.microsoft.com/office/powerpoint/2010/main" val="347287793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6553200" y="6356350"/>
            <a:ext cx="2133600" cy="365125"/>
          </a:xfrm>
          <a:prstGeom prst="rect">
            <a:avLst/>
          </a:prstGeom>
        </p:spPr>
        <p:txBody>
          <a:bodyPr/>
          <a:lstStyle/>
          <a:p>
            <a:fld id="{1924E1D6-D299-4096-9D15-007308296B52}" type="slidenum">
              <a:rPr lang="en-US" smtClean="0">
                <a:solidFill>
                  <a:prstClr val="black">
                    <a:tint val="75000"/>
                  </a:prstClr>
                </a:solidFill>
              </a:rPr>
              <a:pPr/>
              <a:t>36</a:t>
            </a:fld>
            <a:endParaRPr lang="en-US" dirty="0">
              <a:solidFill>
                <a:prstClr val="black">
                  <a:tint val="75000"/>
                </a:prstClr>
              </a:solidFill>
            </a:endParaRPr>
          </a:p>
        </p:txBody>
      </p:sp>
      <p:sp>
        <p:nvSpPr>
          <p:cNvPr id="18" name="TextBox 17"/>
          <p:cNvSpPr txBox="1"/>
          <p:nvPr/>
        </p:nvSpPr>
        <p:spPr>
          <a:xfrm>
            <a:off x="323528" y="344307"/>
            <a:ext cx="5089075" cy="523220"/>
          </a:xfrm>
          <a:prstGeom prst="rect">
            <a:avLst/>
          </a:prstGeom>
          <a:noFill/>
        </p:spPr>
        <p:txBody>
          <a:bodyPr wrap="square" rtlCol="0">
            <a:spAutoFit/>
          </a:bodyPr>
          <a:lstStyle/>
          <a:p>
            <a:pPr defTabSz="457200" fontAlgn="base">
              <a:spcBef>
                <a:spcPct val="0"/>
              </a:spcBef>
              <a:spcAft>
                <a:spcPct val="0"/>
              </a:spcAft>
              <a:buClr>
                <a:srgbClr val="000000"/>
              </a:buClr>
              <a:buSzPct val="100000"/>
              <a:buFont typeface="Times New Roman" pitchFamily="16" charset="0"/>
              <a:buNone/>
            </a:pPr>
            <a:r>
              <a:rPr lang="en-US" sz="2800" b="1" dirty="0" smtClean="0">
                <a:solidFill>
                  <a:prstClr val="black">
                    <a:lumMod val="75000"/>
                    <a:lumOff val="25000"/>
                  </a:prstClr>
                </a:solidFill>
                <a:latin typeface="Century Gothic"/>
                <a:cs typeface="Century Gothic"/>
              </a:rPr>
              <a:t>ROADMAP</a:t>
            </a:r>
            <a:endParaRPr lang="en-US" sz="2800" b="1" dirty="0">
              <a:solidFill>
                <a:prstClr val="black">
                  <a:lumMod val="75000"/>
                  <a:lumOff val="25000"/>
                </a:prstClr>
              </a:solidFill>
              <a:latin typeface="Century Gothic"/>
              <a:cs typeface="Century Gothic"/>
            </a:endParaRPr>
          </a:p>
        </p:txBody>
      </p:sp>
      <p:sp>
        <p:nvSpPr>
          <p:cNvPr id="19" name="TextBox 18"/>
          <p:cNvSpPr txBox="1"/>
          <p:nvPr/>
        </p:nvSpPr>
        <p:spPr>
          <a:xfrm>
            <a:off x="2209800" y="2057400"/>
            <a:ext cx="3940502" cy="477054"/>
          </a:xfrm>
          <a:prstGeom prst="rect">
            <a:avLst/>
          </a:prstGeom>
          <a:noFill/>
        </p:spPr>
        <p:txBody>
          <a:bodyPr wrap="none" rtlCol="0">
            <a:spAutoFit/>
          </a:bodyPr>
          <a:lstStyle/>
          <a:p>
            <a:r>
              <a:rPr lang="ru-RU" sz="2500" b="1" dirty="0" smtClean="0"/>
              <a:t>Выполнение ФЗ-139 !!!!</a:t>
            </a:r>
            <a:endParaRPr lang="ru-RU" sz="2500" b="1" dirty="0"/>
          </a:p>
        </p:txBody>
      </p:sp>
      <p:pic>
        <p:nvPicPr>
          <p:cNvPr id="20" name="Picture 19"/>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2209800" y="3124200"/>
            <a:ext cx="3986222" cy="660574"/>
          </a:xfrm>
          <a:prstGeom prst="rect">
            <a:avLst/>
          </a:prstGeom>
        </p:spPr>
      </p:pic>
      <p:pic>
        <p:nvPicPr>
          <p:cNvPr id="21" name="Picture 20"/>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2667000" y="3886200"/>
            <a:ext cx="3189815" cy="623973"/>
          </a:xfrm>
          <a:prstGeom prst="rect">
            <a:avLst/>
          </a:prstGeom>
        </p:spPr>
      </p:pic>
      <p:sp>
        <p:nvSpPr>
          <p:cNvPr id="22" name="TextBox 21"/>
          <p:cNvSpPr txBox="1"/>
          <p:nvPr/>
        </p:nvSpPr>
        <p:spPr>
          <a:xfrm>
            <a:off x="3581400" y="4724400"/>
            <a:ext cx="1479892" cy="446276"/>
          </a:xfrm>
          <a:prstGeom prst="rect">
            <a:avLst/>
          </a:prstGeom>
          <a:noFill/>
        </p:spPr>
        <p:txBody>
          <a:bodyPr wrap="none" rtlCol="0">
            <a:spAutoFit/>
          </a:bodyPr>
          <a:lstStyle/>
          <a:p>
            <a:r>
              <a:rPr lang="en-US" sz="2300" dirty="0" smtClean="0"/>
              <a:t>DNS RPZ</a:t>
            </a:r>
            <a:endParaRPr lang="ru-RU" sz="2300" dirty="0"/>
          </a:p>
        </p:txBody>
      </p:sp>
    </p:spTree>
    <p:extLst>
      <p:ext uri="{BB962C8B-B14F-4D97-AF65-F5344CB8AC3E}">
        <p14:creationId xmlns="" xmlns:p14="http://schemas.microsoft.com/office/powerpoint/2010/main" val="586583391"/>
      </p:ext>
    </p:extLst>
  </p:cSld>
  <p:clrMapOvr>
    <a:masterClrMapping/>
  </p:clrMapOvr>
  <p:transition>
    <p:zoom dir="in"/>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4294967295"/>
          </p:nvPr>
        </p:nvSpPr>
        <p:spPr>
          <a:xfrm>
            <a:off x="6553200" y="6356350"/>
            <a:ext cx="2133600" cy="365125"/>
          </a:xfrm>
          <a:prstGeom prst="rect">
            <a:avLst/>
          </a:prstGeom>
        </p:spPr>
        <p:txBody>
          <a:bodyPr/>
          <a:lstStyle/>
          <a:p>
            <a:fld id="{1924E1D6-D299-4096-9D15-007308296B52}" type="slidenum">
              <a:rPr lang="en-US" smtClean="0">
                <a:solidFill>
                  <a:prstClr val="black">
                    <a:tint val="75000"/>
                  </a:prstClr>
                </a:solidFill>
              </a:rPr>
              <a:pPr/>
              <a:t>37</a:t>
            </a:fld>
            <a:endParaRPr lang="en-US" dirty="0">
              <a:solidFill>
                <a:prstClr val="black">
                  <a:tint val="75000"/>
                </a:prstClr>
              </a:solidFill>
            </a:endParaRPr>
          </a:p>
        </p:txBody>
      </p:sp>
      <p:pic>
        <p:nvPicPr>
          <p:cNvPr id="1027" name="Picture 3" descr="C:\Users\ssirkin.DISS\Desktop\State of Calif Seal.jpg"/>
          <p:cNvPicPr>
            <a:picLocks noChangeAspect="1" noChangeArrowheads="1"/>
          </p:cNvPicPr>
          <p:nvPr/>
        </p:nvPicPr>
        <p:blipFill>
          <a:blip r:embed="rId3" cstate="print">
            <a:extLst>
              <a:ext uri="{BEBA8EAE-BF5A-486C-A8C5-ECC9F3942E4B}">
                <a14:imgProps xmlns="" xmlns:a14="http://schemas.microsoft.com/office/drawing/2010/main">
                  <a14:imgLayer r:embed="rId5">
                    <a14:imgEffect>
                      <a14:backgroundRemoval t="2128" b="94043" l="0" r="100000"/>
                    </a14:imgEffect>
                  </a14:imgLayer>
                </a14:imgProps>
              </a:ext>
              <a:ext uri="{28A0092B-C50C-407E-A947-70E740481C1C}">
                <a14:useLocalDpi xmlns="" xmlns:a14="http://schemas.microsoft.com/office/drawing/2010/main" val="0"/>
              </a:ext>
            </a:extLst>
          </a:blip>
          <a:srcRect/>
          <a:stretch>
            <a:fillRect/>
          </a:stretch>
        </p:blipFill>
        <p:spPr bwMode="auto">
          <a:xfrm>
            <a:off x="3998325" y="4157121"/>
            <a:ext cx="1261648" cy="1385455"/>
          </a:xfrm>
          <a:prstGeom prst="rect">
            <a:avLst/>
          </a:prstGeom>
          <a:noFill/>
          <a:extLst>
            <a:ext uri="{909E8E84-426E-40DD-AFC4-6F175D3DCCD1}">
              <a14:hiddenFill xmlns="" xmlns:a14="http://schemas.microsoft.com/office/drawing/2010/main">
                <a:solidFill>
                  <a:srgbClr val="FFFFFF"/>
                </a:solidFill>
              </a14:hiddenFill>
            </a:ext>
          </a:extLst>
        </p:spPr>
      </p:pic>
      <p:pic>
        <p:nvPicPr>
          <p:cNvPr id="10" name="Picture 4" descr="C:\Users\kliu\Desktop\university-baltimore1.gif"/>
          <p:cNvPicPr>
            <a:picLocks noChangeAspect="1" noChangeArrowheads="1"/>
          </p:cNvPicPr>
          <p:nvPr/>
        </p:nvPicPr>
        <p:blipFill>
          <a:blip r:embed="rId6" cstate="print">
            <a:extLst>
              <a:ext uri="{28A0092B-C50C-407E-A947-70E740481C1C}">
                <a14:useLocalDpi xmlns="" xmlns:a14="http://schemas.microsoft.com/office/drawing/2010/main" val="0"/>
              </a:ext>
            </a:extLst>
          </a:blip>
          <a:srcRect/>
          <a:stretch>
            <a:fillRect/>
          </a:stretch>
        </p:blipFill>
        <p:spPr bwMode="auto">
          <a:xfrm>
            <a:off x="6392854" y="4081673"/>
            <a:ext cx="1695121" cy="456379"/>
          </a:xfrm>
          <a:prstGeom prst="rect">
            <a:avLst/>
          </a:prstGeom>
          <a:noFill/>
          <a:extLst>
            <a:ext uri="{909E8E84-426E-40DD-AFC4-6F175D3DCCD1}">
              <a14:hiddenFill xmlns="" xmlns:a14="http://schemas.microsoft.com/office/drawing/2010/main">
                <a:solidFill>
                  <a:srgbClr val="FFFFFF"/>
                </a:solidFill>
              </a14:hiddenFill>
            </a:ext>
          </a:extLst>
        </p:spPr>
      </p:pic>
      <p:pic>
        <p:nvPicPr>
          <p:cNvPr id="11" name="Picture 2"/>
          <p:cNvPicPr>
            <a:picLocks noChangeAspect="1" noChangeArrowheads="1"/>
          </p:cNvPicPr>
          <p:nvPr/>
        </p:nvPicPr>
        <p:blipFill>
          <a:blip r:embed="rId7" cstate="print">
            <a:extLst>
              <a:ext uri="{28A0092B-C50C-407E-A947-70E740481C1C}">
                <a14:useLocalDpi xmlns="" xmlns:a14="http://schemas.microsoft.com/office/drawing/2010/main" val="0"/>
              </a:ext>
            </a:extLst>
          </a:blip>
          <a:srcRect/>
          <a:stretch>
            <a:fillRect/>
          </a:stretch>
        </p:blipFill>
        <p:spPr bwMode="auto">
          <a:xfrm>
            <a:off x="5284425" y="1984220"/>
            <a:ext cx="3485002" cy="65295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3" name="Picture 2"/>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721157" y="4036803"/>
            <a:ext cx="1729573" cy="536764"/>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4" name="Picture 2"/>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a:off x="747165" y="3198905"/>
            <a:ext cx="2120900" cy="29845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15" name="Picture 2" descr="C:\Users\kliu\Desktop\ThreatStop\GSA.jpg"/>
          <p:cNvPicPr>
            <a:picLocks noChangeAspect="1" noChangeArrowheads="1"/>
          </p:cNvPicPr>
          <p:nvPr/>
        </p:nvPicPr>
        <p:blipFill>
          <a:blip r:embed="rId10" cstate="print">
            <a:extLst>
              <a:ext uri="{28A0092B-C50C-407E-A947-70E740481C1C}">
                <a14:useLocalDpi xmlns="" xmlns:a14="http://schemas.microsoft.com/office/drawing/2010/main" val="0"/>
              </a:ext>
            </a:extLst>
          </a:blip>
          <a:srcRect/>
          <a:stretch>
            <a:fillRect/>
          </a:stretch>
        </p:blipFill>
        <p:spPr bwMode="auto">
          <a:xfrm>
            <a:off x="4105041" y="2539961"/>
            <a:ext cx="1039091" cy="682724"/>
          </a:xfrm>
          <a:prstGeom prst="rect">
            <a:avLst/>
          </a:prstGeom>
          <a:noFill/>
          <a:extLst>
            <a:ext uri="{909E8E84-426E-40DD-AFC4-6F175D3DCCD1}">
              <a14:hiddenFill xmlns="" xmlns:a14="http://schemas.microsoft.com/office/drawing/2010/main">
                <a:solidFill>
                  <a:srgbClr val="FFFFFF"/>
                </a:solidFill>
              </a14:hiddenFill>
            </a:ext>
          </a:extLst>
        </p:spPr>
      </p:pic>
      <p:pic>
        <p:nvPicPr>
          <p:cNvPr id="16" name="Picture 3" descr="C:\Users\kliu\Desktop\care.png"/>
          <p:cNvPicPr>
            <a:picLocks noChangeAspect="1" noChangeArrowheads="1"/>
          </p:cNvPicPr>
          <p:nvPr/>
        </p:nvPicPr>
        <p:blipFill>
          <a:blip r:embed="rId11" cstate="print">
            <a:extLst>
              <a:ext uri="{28A0092B-C50C-407E-A947-70E740481C1C}">
                <a14:useLocalDpi xmlns="" xmlns:a14="http://schemas.microsoft.com/office/drawing/2010/main" val="0"/>
              </a:ext>
            </a:extLst>
          </a:blip>
          <a:srcRect/>
          <a:stretch>
            <a:fillRect/>
          </a:stretch>
        </p:blipFill>
        <p:spPr bwMode="auto">
          <a:xfrm>
            <a:off x="547459" y="5752029"/>
            <a:ext cx="1960104" cy="448698"/>
          </a:xfrm>
          <a:prstGeom prst="rect">
            <a:avLst/>
          </a:prstGeom>
          <a:noFill/>
          <a:extLst>
            <a:ext uri="{909E8E84-426E-40DD-AFC4-6F175D3DCCD1}">
              <a14:hiddenFill xmlns="" xmlns:a14="http://schemas.microsoft.com/office/drawing/2010/main">
                <a:solidFill>
                  <a:srgbClr val="FFFFFF"/>
                </a:solidFill>
              </a14:hiddenFill>
            </a:ext>
          </a:extLst>
        </p:spPr>
      </p:pic>
      <p:pic>
        <p:nvPicPr>
          <p:cNvPr id="17" name="Picture 16"/>
          <p:cNvPicPr>
            <a:picLocks noChangeAspect="1" noChangeArrowheads="1"/>
          </p:cNvPicPr>
          <p:nvPr/>
        </p:nvPicPr>
        <p:blipFill>
          <a:blip r:embed="rId12" cstate="print">
            <a:extLst>
              <a:ext uri="{28A0092B-C50C-407E-A947-70E740481C1C}">
                <a14:useLocalDpi xmlns="" xmlns:a14="http://schemas.microsoft.com/office/drawing/2010/main" val="0"/>
              </a:ext>
            </a:extLst>
          </a:blip>
          <a:srcRect/>
          <a:stretch>
            <a:fillRect/>
          </a:stretch>
        </p:blipFill>
        <p:spPr bwMode="auto">
          <a:xfrm>
            <a:off x="6408967" y="5752029"/>
            <a:ext cx="1848585" cy="4132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8" name="TextBox 17"/>
          <p:cNvSpPr txBox="1"/>
          <p:nvPr/>
        </p:nvSpPr>
        <p:spPr>
          <a:xfrm>
            <a:off x="323528" y="344307"/>
            <a:ext cx="5089075" cy="523220"/>
          </a:xfrm>
          <a:prstGeom prst="rect">
            <a:avLst/>
          </a:prstGeom>
          <a:noFill/>
        </p:spPr>
        <p:txBody>
          <a:bodyPr wrap="square" rtlCol="0">
            <a:spAutoFit/>
          </a:bodyPr>
          <a:lstStyle/>
          <a:p>
            <a:pPr defTabSz="457200" fontAlgn="base">
              <a:spcBef>
                <a:spcPct val="0"/>
              </a:spcBef>
              <a:spcAft>
                <a:spcPct val="0"/>
              </a:spcAft>
              <a:buClr>
                <a:srgbClr val="000000"/>
              </a:buClr>
              <a:buSzPct val="100000"/>
              <a:buFont typeface="Times New Roman" pitchFamily="16" charset="0"/>
              <a:buNone/>
            </a:pPr>
            <a:r>
              <a:rPr lang="ru-RU" sz="2800" b="1" dirty="0" smtClean="0">
                <a:solidFill>
                  <a:prstClr val="black">
                    <a:lumMod val="75000"/>
                    <a:lumOff val="25000"/>
                  </a:prstClr>
                </a:solidFill>
                <a:latin typeface="Century Gothic"/>
                <a:cs typeface="Century Gothic"/>
              </a:rPr>
              <a:t>Наши клиенты</a:t>
            </a:r>
            <a:endParaRPr lang="en-US" sz="2800" b="1" dirty="0">
              <a:solidFill>
                <a:prstClr val="black">
                  <a:lumMod val="75000"/>
                  <a:lumOff val="25000"/>
                </a:prstClr>
              </a:solidFill>
              <a:latin typeface="Century Gothic"/>
              <a:cs typeface="Century Gothic"/>
            </a:endParaRPr>
          </a:p>
        </p:txBody>
      </p:sp>
      <p:sp>
        <p:nvSpPr>
          <p:cNvPr id="2" name="Rectangle 1"/>
          <p:cNvSpPr/>
          <p:nvPr/>
        </p:nvSpPr>
        <p:spPr>
          <a:xfrm>
            <a:off x="539552" y="1311151"/>
            <a:ext cx="7920880" cy="461665"/>
          </a:xfrm>
          <a:prstGeom prst="rect">
            <a:avLst/>
          </a:prstGeom>
        </p:spPr>
        <p:txBody>
          <a:bodyPr wrap="square">
            <a:spAutoFit/>
          </a:bodyPr>
          <a:lstStyle/>
          <a:p>
            <a:pPr defTabSz="457200" fontAlgn="base">
              <a:spcBef>
                <a:spcPct val="0"/>
              </a:spcBef>
              <a:spcAft>
                <a:spcPct val="0"/>
              </a:spcAft>
              <a:buClr>
                <a:srgbClr val="000000"/>
              </a:buClr>
              <a:buSzPct val="100000"/>
              <a:buFont typeface="Times New Roman" pitchFamily="16" charset="0"/>
              <a:buNone/>
            </a:pPr>
            <a:r>
              <a:rPr lang="ru-RU" sz="2400" b="1" dirty="0" smtClean="0">
                <a:solidFill>
                  <a:srgbClr val="AD0000"/>
                </a:solidFill>
                <a:latin typeface="Century Gothic"/>
                <a:cs typeface="Century Gothic"/>
              </a:rPr>
              <a:t>Они доверяют нам</a:t>
            </a:r>
            <a:endParaRPr lang="en-US" sz="2400" b="1" dirty="0">
              <a:solidFill>
                <a:srgbClr val="AD0000"/>
              </a:solidFill>
              <a:latin typeface="Century Gothic"/>
              <a:cs typeface="Century Gothic"/>
            </a:endParaRPr>
          </a:p>
        </p:txBody>
      </p:sp>
      <p:pic>
        <p:nvPicPr>
          <p:cNvPr id="2053" name="Picture 5"/>
          <p:cNvPicPr>
            <a:picLocks noChangeAspect="1" noChangeArrowheads="1"/>
          </p:cNvPicPr>
          <p:nvPr/>
        </p:nvPicPr>
        <p:blipFill>
          <a:blip r:embed="rId13" cstate="print">
            <a:extLst>
              <a:ext uri="{28A0092B-C50C-407E-A947-70E740481C1C}">
                <a14:useLocalDpi xmlns="" xmlns:a14="http://schemas.microsoft.com/office/drawing/2010/main" val="0"/>
              </a:ext>
            </a:extLst>
          </a:blip>
          <a:srcRect/>
          <a:stretch>
            <a:fillRect/>
          </a:stretch>
        </p:blipFill>
        <p:spPr bwMode="auto">
          <a:xfrm>
            <a:off x="719764" y="2158961"/>
            <a:ext cx="2052035" cy="48283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pic>
    </p:spTree>
    <p:extLst>
      <p:ext uri="{BB962C8B-B14F-4D97-AF65-F5344CB8AC3E}">
        <p14:creationId xmlns="" xmlns:p14="http://schemas.microsoft.com/office/powerpoint/2010/main" val="586583391"/>
      </p:ext>
    </p:extLst>
  </p:cSld>
  <p:clrMapOvr>
    <a:masterClrMapping/>
  </p:clrMapOvr>
  <p:transition>
    <p:zoom dir="in"/>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39552" y="3284984"/>
            <a:ext cx="8062799" cy="523220"/>
          </a:xfrm>
          <a:prstGeom prst="rect">
            <a:avLst/>
          </a:prstGeom>
          <a:noFill/>
        </p:spPr>
        <p:txBody>
          <a:bodyPr wrap="square" rtlCol="0">
            <a:spAutoFit/>
          </a:bodyPr>
          <a:lstStyle/>
          <a:p>
            <a:pPr algn="ctr" defTabSz="457200" fontAlgn="base">
              <a:spcBef>
                <a:spcPct val="0"/>
              </a:spcBef>
              <a:spcAft>
                <a:spcPct val="0"/>
              </a:spcAft>
              <a:buClr>
                <a:srgbClr val="000000"/>
              </a:buClr>
              <a:buSzPct val="100000"/>
              <a:buFont typeface="Times New Roman" pitchFamily="16" charset="0"/>
              <a:buNone/>
            </a:pPr>
            <a:r>
              <a:rPr lang="en-US" sz="2800" b="1" dirty="0" smtClean="0">
                <a:solidFill>
                  <a:srgbClr val="C00000"/>
                </a:solidFill>
                <a:latin typeface="Century Gothic"/>
                <a:cs typeface="Century Gothic"/>
              </a:rPr>
              <a:t>Stop Worms!</a:t>
            </a:r>
          </a:p>
        </p:txBody>
      </p:sp>
      <p:sp>
        <p:nvSpPr>
          <p:cNvPr id="3" name="Content Placeholder 5"/>
          <p:cNvSpPr txBox="1">
            <a:spLocks/>
          </p:cNvSpPr>
          <p:nvPr/>
        </p:nvSpPr>
        <p:spPr>
          <a:xfrm>
            <a:off x="1619672" y="4221088"/>
            <a:ext cx="6048672" cy="1872208"/>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fontAlgn="base">
              <a:spcAft>
                <a:spcPct val="0"/>
              </a:spcAft>
              <a:buClr>
                <a:srgbClr val="000000"/>
              </a:buClr>
              <a:buSzPct val="100000"/>
              <a:buNone/>
            </a:pPr>
            <a:r>
              <a:rPr lang="ru-RU" sz="2400" b="1" dirty="0" smtClean="0">
                <a:solidFill>
                  <a:srgbClr val="C00000"/>
                </a:solidFill>
                <a:latin typeface="Century Gothic"/>
                <a:cs typeface="Century Gothic"/>
              </a:rPr>
              <a:t>Артур Леонов</a:t>
            </a:r>
            <a:r>
              <a:rPr lang="en-US" sz="2400" dirty="0" smtClean="0">
                <a:solidFill>
                  <a:srgbClr val="C00000"/>
                </a:solidFill>
                <a:latin typeface="Century Gothic"/>
                <a:cs typeface="Century Gothic"/>
              </a:rPr>
              <a:t>, </a:t>
            </a:r>
          </a:p>
          <a:p>
            <a:pPr algn="ctr" fontAlgn="base">
              <a:spcAft>
                <a:spcPct val="0"/>
              </a:spcAft>
              <a:buClr>
                <a:srgbClr val="000000"/>
              </a:buClr>
              <a:buSzPct val="100000"/>
              <a:buNone/>
            </a:pPr>
            <a:r>
              <a:rPr lang="en-US" sz="2400" dirty="0" smtClean="0"/>
              <a:t>Regional </a:t>
            </a:r>
            <a:r>
              <a:rPr lang="en-US" sz="2400" dirty="0"/>
              <a:t>Director, Russia and </a:t>
            </a:r>
            <a:r>
              <a:rPr lang="en-US" sz="2400" dirty="0" smtClean="0"/>
              <a:t>CIS</a:t>
            </a:r>
          </a:p>
          <a:p>
            <a:pPr algn="ctr" fontAlgn="base">
              <a:spcAft>
                <a:spcPct val="0"/>
              </a:spcAft>
              <a:buClr>
                <a:srgbClr val="000000"/>
              </a:buClr>
              <a:buSzPct val="100000"/>
              <a:buNone/>
            </a:pPr>
            <a:r>
              <a:rPr lang="en-US" sz="2400" smtClean="0">
                <a:solidFill>
                  <a:srgbClr val="404040"/>
                </a:solidFill>
                <a:latin typeface="Century Gothic"/>
                <a:cs typeface="Century Gothic"/>
              </a:rPr>
              <a:t>aleonov@threatstop.com</a:t>
            </a:r>
            <a:endParaRPr lang="en-US" sz="2400" dirty="0" smtClean="0">
              <a:solidFill>
                <a:srgbClr val="404040"/>
              </a:solidFill>
              <a:latin typeface="Century Gothic"/>
              <a:cs typeface="Century Gothic"/>
            </a:endParaRPr>
          </a:p>
          <a:p>
            <a:pPr algn="ctr" fontAlgn="base">
              <a:spcAft>
                <a:spcPct val="0"/>
              </a:spcAft>
              <a:buClr>
                <a:srgbClr val="000000"/>
              </a:buClr>
              <a:buSzPct val="100000"/>
              <a:buFont typeface="Arial" pitchFamily="34" charset="0"/>
              <a:buNone/>
            </a:pPr>
            <a:r>
              <a:rPr lang="en-US" sz="2400" dirty="0" smtClean="0">
                <a:solidFill>
                  <a:srgbClr val="404040"/>
                </a:solidFill>
                <a:latin typeface="Century Gothic"/>
                <a:cs typeface="Century Gothic"/>
              </a:rPr>
              <a:t>812.983.98.47</a:t>
            </a:r>
          </a:p>
          <a:p>
            <a:pPr algn="ctr" fontAlgn="base">
              <a:spcAft>
                <a:spcPct val="0"/>
              </a:spcAft>
              <a:buClr>
                <a:srgbClr val="000000"/>
              </a:buClr>
              <a:buSzPct val="100000"/>
            </a:pPr>
            <a:endParaRPr lang="en-US" sz="2400" dirty="0">
              <a:solidFill>
                <a:srgbClr val="F79646"/>
              </a:solidFill>
            </a:endParaRPr>
          </a:p>
        </p:txBody>
      </p:sp>
    </p:spTree>
    <p:extLst>
      <p:ext uri="{BB962C8B-B14F-4D97-AF65-F5344CB8AC3E}">
        <p14:creationId xmlns="" xmlns:p14="http://schemas.microsoft.com/office/powerpoint/2010/main" val="3536055682"/>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 Scale</a:t>
            </a:r>
            <a:r>
              <a:rPr lang="en-US" dirty="0" smtClean="0">
                <a:latin typeface="Calibri" pitchFamily="34" charset="0"/>
              </a:rPr>
              <a:t/>
            </a:r>
            <a:br>
              <a:rPr lang="en-US" dirty="0" smtClean="0">
                <a:latin typeface="Calibri" pitchFamily="34" charset="0"/>
              </a:rPr>
            </a:br>
            <a:r>
              <a:rPr lang="en-US" sz="2000" dirty="0"/>
              <a:t>EX8200 </a:t>
            </a:r>
            <a:r>
              <a:rPr lang="en-US" sz="2000" cap="none" dirty="0" smtClean="0"/>
              <a:t>vs.</a:t>
            </a:r>
            <a:r>
              <a:rPr lang="en-US" sz="2000" dirty="0" smtClean="0"/>
              <a:t> EX9200 Core</a:t>
            </a:r>
            <a:endParaRPr lang="en-US" sz="2000" dirty="0"/>
          </a:p>
        </p:txBody>
      </p:sp>
      <p:graphicFrame>
        <p:nvGraphicFramePr>
          <p:cNvPr id="40" name="Table 39"/>
          <p:cNvGraphicFramePr>
            <a:graphicFrameLocks noGrp="1"/>
          </p:cNvGraphicFramePr>
          <p:nvPr>
            <p:extLst>
              <p:ext uri="{D42A27DB-BD31-4B8C-83A1-F6EECF244321}">
                <p14:modId xmlns="" xmlns:p14="http://schemas.microsoft.com/office/powerpoint/2010/main" val="602130774"/>
              </p:ext>
            </p:extLst>
          </p:nvPr>
        </p:nvGraphicFramePr>
        <p:xfrm>
          <a:off x="509286" y="969457"/>
          <a:ext cx="8206451" cy="4885688"/>
        </p:xfrm>
        <a:graphic>
          <a:graphicData uri="http://schemas.openxmlformats.org/drawingml/2006/table">
            <a:tbl>
              <a:tblPr firstRow="1" bandRow="1">
                <a:tableStyleId>{5C22544A-7EE6-4342-B048-85BDC9FD1C3A}</a:tableStyleId>
              </a:tblPr>
              <a:tblGrid>
                <a:gridCol w="3587979"/>
                <a:gridCol w="2524084"/>
                <a:gridCol w="2094388"/>
              </a:tblGrid>
              <a:tr h="29289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smtClean="0"/>
                        <a:t>Scale</a:t>
                      </a:r>
                      <a:endParaRPr lang="en-US" sz="1200" b="1" dirty="0" smtClean="0">
                        <a:solidFill>
                          <a:schemeClr val="bg1"/>
                        </a:solidFill>
                      </a:endParaRPr>
                    </a:p>
                  </a:txBody>
                  <a:tcPr anchor="ctr"/>
                </a:tc>
                <a:tc>
                  <a:txBody>
                    <a:bodyPr/>
                    <a:lstStyle/>
                    <a:p>
                      <a:pPr algn="ctr">
                        <a:lnSpc>
                          <a:spcPct val="100000"/>
                        </a:lnSpc>
                      </a:pPr>
                      <a:r>
                        <a:rPr lang="en-US" sz="1200" dirty="0" smtClean="0"/>
                        <a:t>EX9200</a:t>
                      </a:r>
                    </a:p>
                  </a:txBody>
                  <a:tcPr anchor="ctr"/>
                </a:tc>
                <a:tc>
                  <a:txBody>
                    <a:bodyPr/>
                    <a:lstStyle/>
                    <a:p>
                      <a:pPr algn="ctr">
                        <a:lnSpc>
                          <a:spcPct val="100000"/>
                        </a:lnSpc>
                      </a:pPr>
                      <a:r>
                        <a:rPr lang="en-US" sz="1200" baseline="0" dirty="0" smtClean="0"/>
                        <a:t>EX8200</a:t>
                      </a:r>
                    </a:p>
                  </a:txBody>
                  <a:tcPr anchor="ctr"/>
                </a:tc>
              </a:tr>
              <a:tr h="179582">
                <a:tc gridSpan="3">
                  <a:txBody>
                    <a:bodyPr/>
                    <a:lstStyle/>
                    <a:p>
                      <a:pPr algn="l" fontAlgn="b"/>
                      <a:r>
                        <a:rPr lang="en-US" sz="1100" b="1" i="0" u="none" strike="noStrike" dirty="0" smtClean="0">
                          <a:solidFill>
                            <a:srgbClr val="000000"/>
                          </a:solidFill>
                          <a:latin typeface="Calibri"/>
                        </a:rPr>
                        <a:t>Layer 2</a:t>
                      </a:r>
                      <a:endParaRPr lang="en-US" sz="1100" b="1" i="0" u="none" strike="noStrike" dirty="0">
                        <a:solidFill>
                          <a:srgbClr val="000000"/>
                        </a:solidFill>
                        <a:latin typeface="Calibri"/>
                      </a:endParaRPr>
                    </a:p>
                  </a:txBody>
                  <a:tcPr marL="9525" marR="9525" marT="9525" marB="0" anchor="b"/>
                </a:tc>
                <a:tc hMerge="1">
                  <a:txBody>
                    <a:bodyPr/>
                    <a:lstStyle/>
                    <a:p>
                      <a:pPr algn="ctr" fontAlgn="b"/>
                      <a:endParaRPr lang="en-US" sz="1100" b="0" i="0" u="none" strike="noStrike">
                        <a:solidFill>
                          <a:srgbClr val="000000"/>
                        </a:solidFill>
                        <a:latin typeface="Calibri"/>
                      </a:endParaRPr>
                    </a:p>
                  </a:txBody>
                  <a:tcPr marL="9525" marR="9525" marT="9525" marB="0" anchor="b"/>
                </a:tc>
                <a:tc hMerge="1">
                  <a:txBody>
                    <a:bodyPr/>
                    <a:lstStyle/>
                    <a:p>
                      <a:pPr algn="ctr" fontAlgn="b"/>
                      <a:endParaRPr lang="en-US" sz="1100" b="0" i="0" u="none" strike="noStrike" dirty="0">
                        <a:solidFill>
                          <a:srgbClr val="000000"/>
                        </a:solidFill>
                        <a:latin typeface="Calibri"/>
                      </a:endParaRPr>
                    </a:p>
                  </a:txBody>
                  <a:tcPr marL="9525" marR="9525" marT="9525" marB="0" anchor="b"/>
                </a:tc>
              </a:tr>
              <a:tr h="189164">
                <a:tc>
                  <a:txBody>
                    <a:bodyPr/>
                    <a:lstStyle/>
                    <a:p>
                      <a:pPr algn="l" fontAlgn="b"/>
                      <a:r>
                        <a:rPr lang="en-US" sz="1100" b="0" i="0" u="none" strike="noStrike" dirty="0">
                          <a:solidFill>
                            <a:srgbClr val="000000"/>
                          </a:solidFill>
                          <a:latin typeface="Calibri"/>
                        </a:rPr>
                        <a:t># of LAGs</a:t>
                      </a:r>
                    </a:p>
                  </a:txBody>
                  <a:tcPr marL="9525" marR="9525" marT="9525" marB="0" anchor="b"/>
                </a:tc>
                <a:tc>
                  <a:txBody>
                    <a:bodyPr/>
                    <a:lstStyle/>
                    <a:p>
                      <a:pPr algn="ctr" fontAlgn="b"/>
                      <a:r>
                        <a:rPr lang="en-US" sz="1100" b="0" i="0" u="none" strike="noStrike">
                          <a:solidFill>
                            <a:srgbClr val="000000"/>
                          </a:solidFill>
                          <a:latin typeface="Calibri"/>
                        </a:rPr>
                        <a:t>480</a:t>
                      </a:r>
                    </a:p>
                  </a:txBody>
                  <a:tcPr marL="9525" marR="9525" marT="9525" marB="0" anchor="b"/>
                </a:tc>
                <a:tc>
                  <a:txBody>
                    <a:bodyPr/>
                    <a:lstStyle/>
                    <a:p>
                      <a:pPr algn="ctr" fontAlgn="b"/>
                      <a:r>
                        <a:rPr lang="en-US" sz="1100" b="0" i="0" u="none" strike="noStrike">
                          <a:solidFill>
                            <a:srgbClr val="000000"/>
                          </a:solidFill>
                          <a:latin typeface="Calibri"/>
                        </a:rPr>
                        <a:t>255</a:t>
                      </a:r>
                    </a:p>
                  </a:txBody>
                  <a:tcPr marL="9525" marR="9525" marT="9525" marB="0" anchor="b"/>
                </a:tc>
              </a:tr>
              <a:tr h="189164">
                <a:tc>
                  <a:txBody>
                    <a:bodyPr/>
                    <a:lstStyle/>
                    <a:p>
                      <a:pPr algn="l" fontAlgn="b"/>
                      <a:r>
                        <a:rPr lang="en-US" sz="1100" b="0" i="0" u="none" strike="noStrike">
                          <a:solidFill>
                            <a:srgbClr val="000000"/>
                          </a:solidFill>
                          <a:latin typeface="Calibri"/>
                        </a:rPr>
                        <a:t>Ports/LAG</a:t>
                      </a:r>
                    </a:p>
                  </a:txBody>
                  <a:tcPr marL="9525" marR="9525" marT="9525" marB="0" anchor="b"/>
                </a:tc>
                <a:tc>
                  <a:txBody>
                    <a:bodyPr/>
                    <a:lstStyle/>
                    <a:p>
                      <a:pPr algn="ctr" fontAlgn="b"/>
                      <a:r>
                        <a:rPr lang="en-US" sz="1100" b="0" i="0" u="none" strike="noStrike">
                          <a:solidFill>
                            <a:srgbClr val="000000"/>
                          </a:solidFill>
                          <a:latin typeface="Calibri"/>
                        </a:rPr>
                        <a:t>16 (64)</a:t>
                      </a:r>
                    </a:p>
                  </a:txBody>
                  <a:tcPr marL="9525" marR="9525" marT="9525" marB="0" anchor="b"/>
                </a:tc>
                <a:tc>
                  <a:txBody>
                    <a:bodyPr/>
                    <a:lstStyle/>
                    <a:p>
                      <a:pPr algn="ctr" fontAlgn="b"/>
                      <a:r>
                        <a:rPr lang="en-US" sz="1100" b="0" i="0" u="none" strike="noStrike">
                          <a:solidFill>
                            <a:srgbClr val="000000"/>
                          </a:solidFill>
                          <a:latin typeface="Calibri"/>
                        </a:rPr>
                        <a:t>12</a:t>
                      </a:r>
                    </a:p>
                  </a:txBody>
                  <a:tcPr marL="9525" marR="9525" marT="9525" marB="0" anchor="b"/>
                </a:tc>
              </a:tr>
              <a:tr h="189164">
                <a:tc>
                  <a:txBody>
                    <a:bodyPr/>
                    <a:lstStyle/>
                    <a:p>
                      <a:pPr algn="l" fontAlgn="b"/>
                      <a:r>
                        <a:rPr lang="en-US" sz="1100" b="0" i="0" u="none" strike="noStrike" dirty="0">
                          <a:solidFill>
                            <a:srgbClr val="000000"/>
                          </a:solidFill>
                          <a:latin typeface="Calibri"/>
                        </a:rPr>
                        <a:t># of native analyzer sessions</a:t>
                      </a:r>
                    </a:p>
                  </a:txBody>
                  <a:tcPr marL="9525" marR="9525" marT="9525" marB="0" anchor="b"/>
                </a:tc>
                <a:tc>
                  <a:txBody>
                    <a:bodyPr/>
                    <a:lstStyle/>
                    <a:p>
                      <a:pPr algn="ctr" fontAlgn="b"/>
                      <a:r>
                        <a:rPr lang="en-US" sz="1100" b="0" i="0" u="none" strike="noStrike">
                          <a:solidFill>
                            <a:srgbClr val="000000"/>
                          </a:solidFill>
                          <a:latin typeface="Calibri"/>
                        </a:rPr>
                        <a:t>64</a:t>
                      </a:r>
                    </a:p>
                  </a:txBody>
                  <a:tcPr marL="9525" marR="9525" marT="9525" marB="0" anchor="b"/>
                </a:tc>
                <a:tc>
                  <a:txBody>
                    <a:bodyPr/>
                    <a:lstStyle/>
                    <a:p>
                      <a:pPr algn="ctr" fontAlgn="b"/>
                      <a:r>
                        <a:rPr lang="en-US" sz="1100" b="0" i="0" u="none" strike="noStrike">
                          <a:solidFill>
                            <a:srgbClr val="000000"/>
                          </a:solidFill>
                          <a:latin typeface="Calibri"/>
                        </a:rPr>
                        <a:t>1</a:t>
                      </a:r>
                    </a:p>
                  </a:txBody>
                  <a:tcPr marL="9525" marR="9525" marT="9525" marB="0" anchor="b"/>
                </a:tc>
              </a:tr>
              <a:tr h="189164">
                <a:tc>
                  <a:txBody>
                    <a:bodyPr/>
                    <a:lstStyle/>
                    <a:p>
                      <a:pPr algn="l" fontAlgn="b"/>
                      <a:r>
                        <a:rPr lang="en-US" sz="1100" b="0" i="0" u="none" strike="noStrike" dirty="0">
                          <a:solidFill>
                            <a:srgbClr val="000000"/>
                          </a:solidFill>
                          <a:latin typeface="Calibri"/>
                        </a:rPr>
                        <a:t># of destination ports/</a:t>
                      </a:r>
                      <a:r>
                        <a:rPr lang="en-US" sz="1100" b="0" i="0" u="none" strike="noStrike" dirty="0" err="1">
                          <a:solidFill>
                            <a:srgbClr val="000000"/>
                          </a:solidFill>
                          <a:latin typeface="Calibri"/>
                        </a:rPr>
                        <a:t>vlans</a:t>
                      </a:r>
                      <a:r>
                        <a:rPr lang="en-US" sz="1100" b="0" i="0" u="none" strike="noStrike" dirty="0">
                          <a:solidFill>
                            <a:srgbClr val="000000"/>
                          </a:solidFill>
                          <a:latin typeface="Calibri"/>
                        </a:rPr>
                        <a:t> per analyzer</a:t>
                      </a:r>
                    </a:p>
                  </a:txBody>
                  <a:tcPr marL="9525" marR="9525" marT="9525" marB="0" anchor="b"/>
                </a:tc>
                <a:tc>
                  <a:txBody>
                    <a:bodyPr/>
                    <a:lstStyle/>
                    <a:p>
                      <a:pPr algn="ctr" fontAlgn="b"/>
                      <a:r>
                        <a:rPr lang="en-US" sz="1100" b="0" i="0" u="none" strike="noStrike">
                          <a:solidFill>
                            <a:srgbClr val="000000"/>
                          </a:solidFill>
                          <a:latin typeface="Calibri"/>
                        </a:rPr>
                        <a:t>8</a:t>
                      </a:r>
                    </a:p>
                  </a:txBody>
                  <a:tcPr marL="9525" marR="9525" marT="9525" marB="0" anchor="b"/>
                </a:tc>
                <a:tc>
                  <a:txBody>
                    <a:bodyPr/>
                    <a:lstStyle/>
                    <a:p>
                      <a:pPr algn="ctr" fontAlgn="b"/>
                      <a:endParaRPr lang="en-US" sz="1100" b="0" i="0" u="none" strike="noStrike">
                        <a:solidFill>
                          <a:srgbClr val="000000"/>
                        </a:solidFill>
                        <a:latin typeface="Calibri"/>
                      </a:endParaRPr>
                    </a:p>
                  </a:txBody>
                  <a:tcPr marL="9525" marR="9525" marT="9525" marB="0" anchor="b"/>
                </a:tc>
              </a:tr>
              <a:tr h="189164">
                <a:tc>
                  <a:txBody>
                    <a:bodyPr/>
                    <a:lstStyle/>
                    <a:p>
                      <a:pPr algn="l" fontAlgn="b"/>
                      <a:r>
                        <a:rPr lang="en-US" sz="1100" b="0" i="0" u="none" strike="noStrike" dirty="0">
                          <a:solidFill>
                            <a:srgbClr val="000000"/>
                          </a:solidFill>
                          <a:latin typeface="Calibri"/>
                        </a:rPr>
                        <a:t>VLANs (Bridge Domains)</a:t>
                      </a:r>
                    </a:p>
                  </a:txBody>
                  <a:tcPr marL="9525" marR="9525" marT="9525" marB="0" anchor="b"/>
                </a:tc>
                <a:tc>
                  <a:txBody>
                    <a:bodyPr/>
                    <a:lstStyle/>
                    <a:p>
                      <a:pPr algn="ctr" fontAlgn="b"/>
                      <a:r>
                        <a:rPr lang="en-US" sz="1100" b="0" i="0" u="none" strike="noStrike">
                          <a:solidFill>
                            <a:srgbClr val="000000"/>
                          </a:solidFill>
                          <a:latin typeface="Calibri"/>
                        </a:rPr>
                        <a:t>32K</a:t>
                      </a:r>
                    </a:p>
                  </a:txBody>
                  <a:tcPr marL="9525" marR="9525" marT="9525" marB="0" anchor="b"/>
                </a:tc>
                <a:tc>
                  <a:txBody>
                    <a:bodyPr/>
                    <a:lstStyle/>
                    <a:p>
                      <a:pPr algn="ctr" fontAlgn="b"/>
                      <a:r>
                        <a:rPr lang="en-US" sz="1100" b="0" i="0" u="none" strike="noStrike">
                          <a:solidFill>
                            <a:srgbClr val="000000"/>
                          </a:solidFill>
                          <a:latin typeface="Calibri"/>
                        </a:rPr>
                        <a:t>4K</a:t>
                      </a:r>
                    </a:p>
                  </a:txBody>
                  <a:tcPr marL="9525" marR="9525" marT="9525" marB="0" anchor="b"/>
                </a:tc>
              </a:tr>
              <a:tr h="189164">
                <a:tc>
                  <a:txBody>
                    <a:bodyPr/>
                    <a:lstStyle/>
                    <a:p>
                      <a:pPr algn="l" fontAlgn="b"/>
                      <a:r>
                        <a:rPr lang="en-US" sz="1100" b="0" i="0" u="none" strike="noStrike" dirty="0">
                          <a:solidFill>
                            <a:srgbClr val="000000"/>
                          </a:solidFill>
                          <a:latin typeface="Calibri"/>
                        </a:rPr>
                        <a:t>MAC table size</a:t>
                      </a:r>
                    </a:p>
                  </a:txBody>
                  <a:tcPr marL="9525" marR="9525" marT="9525" marB="0" anchor="b"/>
                </a:tc>
                <a:tc>
                  <a:txBody>
                    <a:bodyPr/>
                    <a:lstStyle/>
                    <a:p>
                      <a:pPr algn="ctr" fontAlgn="b"/>
                      <a:r>
                        <a:rPr lang="en-US" sz="1100" b="0" i="0" u="none" strike="noStrike">
                          <a:solidFill>
                            <a:srgbClr val="000000"/>
                          </a:solidFill>
                          <a:latin typeface="Calibri"/>
                        </a:rPr>
                        <a:t>1M</a:t>
                      </a:r>
                    </a:p>
                  </a:txBody>
                  <a:tcPr marL="9525" marR="9525" marT="9525" marB="0" anchor="b"/>
                </a:tc>
                <a:tc>
                  <a:txBody>
                    <a:bodyPr/>
                    <a:lstStyle/>
                    <a:p>
                      <a:pPr algn="ctr" fontAlgn="b"/>
                      <a:r>
                        <a:rPr lang="en-US" sz="1100" b="0" i="0" u="none" strike="noStrike">
                          <a:solidFill>
                            <a:srgbClr val="000000"/>
                          </a:solidFill>
                          <a:latin typeface="Calibri"/>
                        </a:rPr>
                        <a:t>160K</a:t>
                      </a:r>
                    </a:p>
                  </a:txBody>
                  <a:tcPr marL="9525" marR="9525" marT="9525" marB="0" anchor="b"/>
                </a:tc>
              </a:tr>
              <a:tr h="189164">
                <a:tc>
                  <a:txBody>
                    <a:bodyPr/>
                    <a:lstStyle/>
                    <a:p>
                      <a:pPr algn="l" fontAlgn="b"/>
                      <a:r>
                        <a:rPr lang="en-US" sz="1100" b="0" i="0" u="none" strike="noStrike" dirty="0">
                          <a:solidFill>
                            <a:srgbClr val="000000"/>
                          </a:solidFill>
                          <a:latin typeface="Calibri"/>
                        </a:rPr>
                        <a:t>MAC accounting entries</a:t>
                      </a:r>
                    </a:p>
                  </a:txBody>
                  <a:tcPr marL="9525" marR="9525" marT="9525" marB="0" anchor="b"/>
                </a:tc>
                <a:tc>
                  <a:txBody>
                    <a:bodyPr/>
                    <a:lstStyle/>
                    <a:p>
                      <a:pPr algn="ctr" fontAlgn="b"/>
                      <a:r>
                        <a:rPr lang="en-US" sz="1100" b="0" i="0" u="none" strike="noStrike">
                          <a:solidFill>
                            <a:srgbClr val="000000"/>
                          </a:solidFill>
                          <a:latin typeface="Calibri"/>
                        </a:rPr>
                        <a:t>1M</a:t>
                      </a:r>
                    </a:p>
                  </a:txBody>
                  <a:tcPr marL="9525" marR="9525" marT="9525" marB="0" anchor="b"/>
                </a:tc>
                <a:tc>
                  <a:txBody>
                    <a:bodyPr/>
                    <a:lstStyle/>
                    <a:p>
                      <a:pPr algn="ctr" fontAlgn="b"/>
                      <a:r>
                        <a:rPr lang="en-US" sz="1100" b="0" i="0" u="none" strike="noStrike">
                          <a:solidFill>
                            <a:srgbClr val="000000"/>
                          </a:solidFill>
                          <a:latin typeface="Calibri"/>
                        </a:rPr>
                        <a:t>-</a:t>
                      </a:r>
                    </a:p>
                  </a:txBody>
                  <a:tcPr marL="9525" marR="9525" marT="9525" marB="0" anchor="b"/>
                </a:tc>
              </a:tr>
              <a:tr h="189164">
                <a:tc gridSpan="3">
                  <a:txBody>
                    <a:bodyPr/>
                    <a:lstStyle/>
                    <a:p>
                      <a:pPr algn="l" fontAlgn="b"/>
                      <a:r>
                        <a:rPr lang="en-US" sz="1100" b="1" i="0" u="none" strike="noStrike" dirty="0" smtClean="0">
                          <a:solidFill>
                            <a:srgbClr val="000000"/>
                          </a:solidFill>
                          <a:latin typeface="Calibri"/>
                        </a:rPr>
                        <a:t>Layer 3</a:t>
                      </a:r>
                      <a:endParaRPr lang="en-US" sz="1100" b="1" i="0" u="none" strike="noStrike" dirty="0">
                        <a:solidFill>
                          <a:srgbClr val="000000"/>
                        </a:solidFill>
                        <a:latin typeface="Calibri"/>
                      </a:endParaRPr>
                    </a:p>
                  </a:txBody>
                  <a:tcPr marL="9525" marR="9525" marT="9525" marB="0" anchor="b"/>
                </a:tc>
                <a:tc hMerge="1">
                  <a:txBody>
                    <a:bodyPr/>
                    <a:lstStyle/>
                    <a:p>
                      <a:pPr algn="ctr" fontAlgn="b"/>
                      <a:endParaRPr lang="en-US" sz="1100" b="0" i="0" u="none" strike="noStrike" dirty="0">
                        <a:solidFill>
                          <a:srgbClr val="000000"/>
                        </a:solidFill>
                        <a:latin typeface="Calibri"/>
                      </a:endParaRPr>
                    </a:p>
                  </a:txBody>
                  <a:tcPr marL="9525" marR="9525" marT="9525" marB="0" anchor="b"/>
                </a:tc>
                <a:tc hMerge="1">
                  <a:txBody>
                    <a:bodyPr/>
                    <a:lstStyle/>
                    <a:p>
                      <a:pPr algn="ctr" fontAlgn="b"/>
                      <a:endParaRPr lang="en-US" sz="1100" b="0" i="0" u="none" strike="noStrike" dirty="0">
                        <a:solidFill>
                          <a:srgbClr val="000000"/>
                        </a:solidFill>
                        <a:latin typeface="Calibri"/>
                      </a:endParaRPr>
                    </a:p>
                  </a:txBody>
                  <a:tcPr marL="9525" marR="9525" marT="9525" marB="0" anchor="b"/>
                </a:tc>
              </a:tr>
              <a:tr h="189164">
                <a:tc>
                  <a:txBody>
                    <a:bodyPr/>
                    <a:lstStyle/>
                    <a:p>
                      <a:pPr algn="l" fontAlgn="b"/>
                      <a:r>
                        <a:rPr lang="en-US" sz="1100" b="0" i="0" u="none" strike="noStrike" dirty="0">
                          <a:solidFill>
                            <a:srgbClr val="000000"/>
                          </a:solidFill>
                          <a:latin typeface="Calibri"/>
                        </a:rPr>
                        <a:t>RIB IPv4 capacity</a:t>
                      </a:r>
                    </a:p>
                  </a:txBody>
                  <a:tcPr marL="9525" marR="9525" marT="9525" marB="0" anchor="b"/>
                </a:tc>
                <a:tc>
                  <a:txBody>
                    <a:bodyPr/>
                    <a:lstStyle/>
                    <a:p>
                      <a:pPr algn="ctr" fontAlgn="b"/>
                      <a:r>
                        <a:rPr lang="en-US" sz="1100" b="0" i="0" u="none" strike="noStrike">
                          <a:solidFill>
                            <a:srgbClr val="000000"/>
                          </a:solidFill>
                          <a:latin typeface="Calibri"/>
                        </a:rPr>
                        <a:t>1M</a:t>
                      </a:r>
                    </a:p>
                  </a:txBody>
                  <a:tcPr marL="9525" marR="9525" marT="9525" marB="0" anchor="b"/>
                </a:tc>
                <a:tc>
                  <a:txBody>
                    <a:bodyPr/>
                    <a:lstStyle/>
                    <a:p>
                      <a:pPr algn="ctr" fontAlgn="b"/>
                      <a:r>
                        <a:rPr lang="en-US" sz="1100" b="0" i="0" u="none" strike="noStrike">
                          <a:solidFill>
                            <a:srgbClr val="000000"/>
                          </a:solidFill>
                          <a:latin typeface="Calibri"/>
                        </a:rPr>
                        <a:t>3.2M</a:t>
                      </a:r>
                    </a:p>
                  </a:txBody>
                  <a:tcPr marL="9525" marR="9525" marT="9525" marB="0" anchor="b"/>
                </a:tc>
              </a:tr>
              <a:tr h="189164">
                <a:tc>
                  <a:txBody>
                    <a:bodyPr/>
                    <a:lstStyle/>
                    <a:p>
                      <a:pPr algn="l" fontAlgn="b"/>
                      <a:r>
                        <a:rPr lang="en-US" sz="1100" b="0" i="0" u="none" strike="noStrike">
                          <a:solidFill>
                            <a:srgbClr val="000000"/>
                          </a:solidFill>
                          <a:latin typeface="Calibri"/>
                        </a:rPr>
                        <a:t>RIP IPv6 capacity</a:t>
                      </a:r>
                    </a:p>
                  </a:txBody>
                  <a:tcPr marL="9525" marR="9525" marT="9525" marB="0" anchor="b"/>
                </a:tc>
                <a:tc>
                  <a:txBody>
                    <a:bodyPr/>
                    <a:lstStyle/>
                    <a:p>
                      <a:pPr algn="ctr" fontAlgn="b"/>
                      <a:r>
                        <a:rPr lang="en-US" sz="1100" b="0" i="0" u="none" strike="noStrike">
                          <a:solidFill>
                            <a:srgbClr val="000000"/>
                          </a:solidFill>
                          <a:latin typeface="Calibri"/>
                        </a:rPr>
                        <a:t>1M</a:t>
                      </a:r>
                    </a:p>
                  </a:txBody>
                  <a:tcPr marL="9525" marR="9525" marT="9525" marB="0" anchor="b"/>
                </a:tc>
                <a:tc>
                  <a:txBody>
                    <a:bodyPr/>
                    <a:lstStyle/>
                    <a:p>
                      <a:pPr algn="ctr" fontAlgn="b"/>
                      <a:r>
                        <a:rPr lang="en-US" sz="1100" b="0" i="0" u="none" strike="noStrike">
                          <a:solidFill>
                            <a:srgbClr val="000000"/>
                          </a:solidFill>
                          <a:latin typeface="Calibri"/>
                        </a:rPr>
                        <a:t>3.2M</a:t>
                      </a:r>
                    </a:p>
                  </a:txBody>
                  <a:tcPr marL="9525" marR="9525" marT="9525" marB="0" anchor="b"/>
                </a:tc>
              </a:tr>
              <a:tr h="189164">
                <a:tc>
                  <a:txBody>
                    <a:bodyPr/>
                    <a:lstStyle/>
                    <a:p>
                      <a:pPr algn="l" fontAlgn="b"/>
                      <a:r>
                        <a:rPr lang="en-US" sz="1100" b="0" i="0" u="none" strike="noStrike" dirty="0">
                          <a:solidFill>
                            <a:srgbClr val="000000"/>
                          </a:solidFill>
                          <a:latin typeface="Calibri"/>
                        </a:rPr>
                        <a:t>IPv4 </a:t>
                      </a:r>
                      <a:r>
                        <a:rPr lang="en-US" sz="1100" b="0" i="0" u="none" strike="noStrike" dirty="0" err="1">
                          <a:solidFill>
                            <a:srgbClr val="000000"/>
                          </a:solidFill>
                          <a:latin typeface="Calibri"/>
                        </a:rPr>
                        <a:t>unicast</a:t>
                      </a:r>
                      <a:r>
                        <a:rPr lang="en-US" sz="1100" b="0" i="0" u="none" strike="noStrike" dirty="0">
                          <a:solidFill>
                            <a:srgbClr val="000000"/>
                          </a:solidFill>
                          <a:latin typeface="Calibri"/>
                        </a:rPr>
                        <a:t> </a:t>
                      </a:r>
                      <a:r>
                        <a:rPr lang="en-US" sz="1100" b="0" i="0" u="none" strike="noStrike" dirty="0" smtClean="0">
                          <a:solidFill>
                            <a:srgbClr val="000000"/>
                          </a:solidFill>
                          <a:latin typeface="Calibri"/>
                        </a:rPr>
                        <a:t>routes (FIB)</a:t>
                      </a:r>
                      <a:endParaRPr lang="en-US" sz="1100" b="0" i="0" u="none" strike="noStrike" dirty="0">
                        <a:solidFill>
                          <a:srgbClr val="000000"/>
                        </a:solidFill>
                        <a:latin typeface="Calibri"/>
                      </a:endParaRPr>
                    </a:p>
                  </a:txBody>
                  <a:tcPr marL="9525" marR="9525" marT="9525" marB="0" anchor="b"/>
                </a:tc>
                <a:tc>
                  <a:txBody>
                    <a:bodyPr/>
                    <a:lstStyle/>
                    <a:p>
                      <a:pPr algn="ctr" fontAlgn="b"/>
                      <a:r>
                        <a:rPr lang="en-US" sz="1100" b="0" i="0" u="none" strike="noStrike" dirty="0">
                          <a:solidFill>
                            <a:srgbClr val="000000"/>
                          </a:solidFill>
                          <a:latin typeface="Calibri"/>
                        </a:rPr>
                        <a:t>256K (shared)</a:t>
                      </a:r>
                    </a:p>
                  </a:txBody>
                  <a:tcPr marL="9525" marR="9525" marT="9525" marB="0" anchor="b"/>
                </a:tc>
                <a:tc>
                  <a:txBody>
                    <a:bodyPr/>
                    <a:lstStyle/>
                    <a:p>
                      <a:pPr algn="ctr" fontAlgn="b"/>
                      <a:r>
                        <a:rPr lang="en-US" sz="1100" b="0" i="0" u="none" strike="noStrike">
                          <a:solidFill>
                            <a:srgbClr val="000000"/>
                          </a:solidFill>
                          <a:latin typeface="Calibri"/>
                        </a:rPr>
                        <a:t>1M</a:t>
                      </a:r>
                    </a:p>
                  </a:txBody>
                  <a:tcPr marL="9525" marR="9525" marT="9525" marB="0" anchor="b"/>
                </a:tc>
              </a:tr>
              <a:tr h="189164">
                <a:tc>
                  <a:txBody>
                    <a:bodyPr/>
                    <a:lstStyle/>
                    <a:p>
                      <a:pPr algn="l" fontAlgn="b"/>
                      <a:r>
                        <a:rPr lang="en-US" sz="1100" b="0" i="0" u="none" strike="noStrike" dirty="0">
                          <a:solidFill>
                            <a:srgbClr val="000000"/>
                          </a:solidFill>
                          <a:latin typeface="Calibri"/>
                        </a:rPr>
                        <a:t>IPv6 </a:t>
                      </a:r>
                      <a:r>
                        <a:rPr lang="en-US" sz="1100" b="0" i="0" u="none" strike="noStrike" dirty="0" err="1">
                          <a:solidFill>
                            <a:srgbClr val="000000"/>
                          </a:solidFill>
                          <a:latin typeface="Calibri"/>
                        </a:rPr>
                        <a:t>unicast</a:t>
                      </a:r>
                      <a:r>
                        <a:rPr lang="en-US" sz="1100" b="0" i="0" u="none" strike="noStrike" dirty="0">
                          <a:solidFill>
                            <a:srgbClr val="000000"/>
                          </a:solidFill>
                          <a:latin typeface="Calibri"/>
                        </a:rPr>
                        <a:t> </a:t>
                      </a:r>
                      <a:r>
                        <a:rPr lang="en-US" sz="1100" b="0" i="0" u="none" strike="noStrike" dirty="0" smtClean="0">
                          <a:solidFill>
                            <a:srgbClr val="000000"/>
                          </a:solidFill>
                          <a:latin typeface="Calibri"/>
                        </a:rPr>
                        <a:t>routes (FIB)</a:t>
                      </a:r>
                      <a:endParaRPr lang="en-US" sz="1100" b="0" i="0" u="none" strike="noStrike" dirty="0">
                        <a:solidFill>
                          <a:srgbClr val="000000"/>
                        </a:solidFill>
                        <a:latin typeface="Calibri"/>
                      </a:endParaRPr>
                    </a:p>
                  </a:txBody>
                  <a:tcPr marL="9525" marR="9525" marT="9525" marB="0" anchor="b"/>
                </a:tc>
                <a:tc>
                  <a:txBody>
                    <a:bodyPr/>
                    <a:lstStyle/>
                    <a:p>
                      <a:pPr algn="ctr" fontAlgn="b"/>
                      <a:r>
                        <a:rPr lang="en-US" sz="1100" b="0" i="0" u="none" strike="noStrike">
                          <a:solidFill>
                            <a:srgbClr val="000000"/>
                          </a:solidFill>
                          <a:latin typeface="Calibri"/>
                        </a:rPr>
                        <a:t>256K (shared)</a:t>
                      </a:r>
                    </a:p>
                  </a:txBody>
                  <a:tcPr marL="9525" marR="9525" marT="9525" marB="0" anchor="b"/>
                </a:tc>
                <a:tc>
                  <a:txBody>
                    <a:bodyPr/>
                    <a:lstStyle/>
                    <a:p>
                      <a:pPr algn="ctr" fontAlgn="b"/>
                      <a:r>
                        <a:rPr lang="en-US" sz="1100" b="0" i="0" u="none" strike="noStrike">
                          <a:solidFill>
                            <a:srgbClr val="000000"/>
                          </a:solidFill>
                          <a:latin typeface="Calibri"/>
                        </a:rPr>
                        <a:t>1M</a:t>
                      </a:r>
                    </a:p>
                  </a:txBody>
                  <a:tcPr marL="9525" marR="9525" marT="9525" marB="0" anchor="b"/>
                </a:tc>
              </a:tr>
              <a:tr h="189164">
                <a:tc>
                  <a:txBody>
                    <a:bodyPr/>
                    <a:lstStyle/>
                    <a:p>
                      <a:pPr algn="l" fontAlgn="b"/>
                      <a:r>
                        <a:rPr lang="en-US" sz="1100" b="0" i="0" u="none" strike="noStrike" dirty="0">
                          <a:solidFill>
                            <a:srgbClr val="000000"/>
                          </a:solidFill>
                          <a:latin typeface="Calibri"/>
                        </a:rPr>
                        <a:t>ARP entries</a:t>
                      </a:r>
                    </a:p>
                  </a:txBody>
                  <a:tcPr marL="9525" marR="9525" marT="9525" marB="0" anchor="b"/>
                </a:tc>
                <a:tc>
                  <a:txBody>
                    <a:bodyPr/>
                    <a:lstStyle/>
                    <a:p>
                      <a:pPr algn="ctr" fontAlgn="b"/>
                      <a:r>
                        <a:rPr lang="en-US" sz="1100" b="0" i="0" u="none" strike="noStrike" dirty="0">
                          <a:solidFill>
                            <a:srgbClr val="000000"/>
                          </a:solidFill>
                          <a:latin typeface="Calibri"/>
                        </a:rPr>
                        <a:t>256K</a:t>
                      </a:r>
                    </a:p>
                  </a:txBody>
                  <a:tcPr marL="9525" marR="9525" marT="9525" marB="0" anchor="b"/>
                </a:tc>
                <a:tc>
                  <a:txBody>
                    <a:bodyPr/>
                    <a:lstStyle/>
                    <a:p>
                      <a:pPr algn="ctr" fontAlgn="b"/>
                      <a:r>
                        <a:rPr lang="en-US" sz="1100" b="0" i="0" u="none" strike="noStrike" dirty="0">
                          <a:solidFill>
                            <a:srgbClr val="000000"/>
                          </a:solidFill>
                          <a:latin typeface="Calibri"/>
                        </a:rPr>
                        <a:t>128K</a:t>
                      </a:r>
                    </a:p>
                  </a:txBody>
                  <a:tcPr marL="9525" marR="9525" marT="9525" marB="0" anchor="b"/>
                </a:tc>
              </a:tr>
              <a:tr h="189164">
                <a:tc gridSpan="3">
                  <a:txBody>
                    <a:bodyPr/>
                    <a:lstStyle/>
                    <a:p>
                      <a:pPr algn="l" fontAlgn="b"/>
                      <a:r>
                        <a:rPr lang="en-US" sz="1100" b="1" i="0" u="none" strike="noStrike" dirty="0" smtClean="0">
                          <a:solidFill>
                            <a:srgbClr val="000000"/>
                          </a:solidFill>
                          <a:latin typeface="Calibri"/>
                        </a:rPr>
                        <a:t>Multicast</a:t>
                      </a:r>
                      <a:endParaRPr lang="en-US" sz="1100" b="1" i="0" u="none" strike="noStrike" dirty="0">
                        <a:solidFill>
                          <a:srgbClr val="000000"/>
                        </a:solidFill>
                        <a:latin typeface="Calibri"/>
                      </a:endParaRPr>
                    </a:p>
                  </a:txBody>
                  <a:tcPr marL="9525" marR="9525" marT="9525" marB="0" anchor="b"/>
                </a:tc>
                <a:tc hMerge="1">
                  <a:txBody>
                    <a:bodyPr/>
                    <a:lstStyle/>
                    <a:p>
                      <a:pPr algn="ctr" fontAlgn="b"/>
                      <a:endParaRPr lang="en-US" sz="1100" b="0" i="0" u="none" strike="noStrike" dirty="0">
                        <a:solidFill>
                          <a:srgbClr val="000000"/>
                        </a:solidFill>
                        <a:latin typeface="Calibri"/>
                      </a:endParaRPr>
                    </a:p>
                  </a:txBody>
                  <a:tcPr marL="9525" marR="9525" marT="9525" marB="0" anchor="b"/>
                </a:tc>
                <a:tc hMerge="1">
                  <a:txBody>
                    <a:bodyPr/>
                    <a:lstStyle/>
                    <a:p>
                      <a:pPr algn="ctr" fontAlgn="b"/>
                      <a:endParaRPr lang="en-US" sz="1100" b="0" i="0" u="none" strike="noStrike" dirty="0">
                        <a:solidFill>
                          <a:srgbClr val="000000"/>
                        </a:solidFill>
                        <a:latin typeface="Calibri"/>
                      </a:endParaRPr>
                    </a:p>
                  </a:txBody>
                  <a:tcPr marL="9525" marR="9525" marT="9525" marB="0" anchor="b"/>
                </a:tc>
              </a:tr>
              <a:tr h="189164">
                <a:tc>
                  <a:txBody>
                    <a:bodyPr/>
                    <a:lstStyle/>
                    <a:p>
                      <a:pPr algn="l" fontAlgn="b"/>
                      <a:r>
                        <a:rPr lang="en-US" sz="1100" b="0" i="0" u="none" strike="noStrike" dirty="0">
                          <a:solidFill>
                            <a:srgbClr val="000000"/>
                          </a:solidFill>
                          <a:latin typeface="Calibri"/>
                        </a:rPr>
                        <a:t>IPv4 multicast </a:t>
                      </a:r>
                      <a:r>
                        <a:rPr lang="en-US" sz="1100" b="0" i="0" u="none" strike="noStrike" dirty="0" smtClean="0">
                          <a:solidFill>
                            <a:srgbClr val="000000"/>
                          </a:solidFill>
                          <a:latin typeface="Calibri"/>
                        </a:rPr>
                        <a:t>routes (FIB)</a:t>
                      </a:r>
                      <a:endParaRPr lang="en-US" sz="1100" b="0" i="0" u="none" strike="noStrike" dirty="0">
                        <a:solidFill>
                          <a:srgbClr val="000000"/>
                        </a:solidFill>
                        <a:latin typeface="Calibri"/>
                      </a:endParaRPr>
                    </a:p>
                  </a:txBody>
                  <a:tcPr marL="9525" marR="9525" marT="9525" marB="0" anchor="b"/>
                </a:tc>
                <a:tc>
                  <a:txBody>
                    <a:bodyPr/>
                    <a:lstStyle/>
                    <a:p>
                      <a:pPr algn="ctr" fontAlgn="b"/>
                      <a:r>
                        <a:rPr lang="en-US" sz="1100" b="0" i="0" u="none" strike="noStrike">
                          <a:solidFill>
                            <a:srgbClr val="000000"/>
                          </a:solidFill>
                          <a:latin typeface="Calibri"/>
                        </a:rPr>
                        <a:t>256K (shared)</a:t>
                      </a:r>
                    </a:p>
                  </a:txBody>
                  <a:tcPr marL="9525" marR="9525" marT="9525" marB="0" anchor="b"/>
                </a:tc>
                <a:tc>
                  <a:txBody>
                    <a:bodyPr/>
                    <a:lstStyle/>
                    <a:p>
                      <a:pPr algn="ctr" fontAlgn="b"/>
                      <a:r>
                        <a:rPr lang="en-US" sz="1100" b="0" i="0" u="none" strike="noStrike">
                          <a:solidFill>
                            <a:srgbClr val="000000"/>
                          </a:solidFill>
                          <a:latin typeface="Calibri"/>
                        </a:rPr>
                        <a:t>200K</a:t>
                      </a:r>
                    </a:p>
                  </a:txBody>
                  <a:tcPr marL="9525" marR="9525" marT="9525" marB="0" anchor="b"/>
                </a:tc>
              </a:tr>
              <a:tr h="251599">
                <a:tc>
                  <a:txBody>
                    <a:bodyPr/>
                    <a:lstStyle/>
                    <a:p>
                      <a:pPr algn="l" fontAlgn="b"/>
                      <a:r>
                        <a:rPr lang="en-US" sz="1100" b="0" i="0" u="none" strike="noStrike" dirty="0">
                          <a:solidFill>
                            <a:srgbClr val="000000"/>
                          </a:solidFill>
                          <a:latin typeface="Calibri"/>
                        </a:rPr>
                        <a:t>IPv6 multicast </a:t>
                      </a:r>
                      <a:r>
                        <a:rPr lang="en-US" sz="1100" b="0" i="0" u="none" strike="noStrike" dirty="0" smtClean="0">
                          <a:solidFill>
                            <a:srgbClr val="000000"/>
                          </a:solidFill>
                          <a:latin typeface="Calibri"/>
                        </a:rPr>
                        <a:t>routes (FIB)</a:t>
                      </a:r>
                      <a:endParaRPr lang="en-US" sz="1100" b="0" i="0" u="none" strike="noStrike" dirty="0">
                        <a:solidFill>
                          <a:srgbClr val="000000"/>
                        </a:solidFill>
                        <a:latin typeface="Calibri"/>
                      </a:endParaRPr>
                    </a:p>
                  </a:txBody>
                  <a:tcPr marL="9525" marR="9525" marT="9525" marB="0" anchor="b"/>
                </a:tc>
                <a:tc>
                  <a:txBody>
                    <a:bodyPr/>
                    <a:lstStyle/>
                    <a:p>
                      <a:pPr algn="ctr" fontAlgn="b"/>
                      <a:r>
                        <a:rPr lang="en-US" sz="1100" b="0" i="0" u="none" strike="noStrike">
                          <a:solidFill>
                            <a:srgbClr val="000000"/>
                          </a:solidFill>
                          <a:latin typeface="Calibri"/>
                        </a:rPr>
                        <a:t>256K (shared)</a:t>
                      </a:r>
                    </a:p>
                  </a:txBody>
                  <a:tcPr marL="9525" marR="9525" marT="9525" marB="0" anchor="b"/>
                </a:tc>
                <a:tc>
                  <a:txBody>
                    <a:bodyPr/>
                    <a:lstStyle/>
                    <a:p>
                      <a:pPr algn="ctr" fontAlgn="b"/>
                      <a:r>
                        <a:rPr lang="en-US" sz="1100" b="0" i="0" u="none" strike="noStrike">
                          <a:solidFill>
                            <a:srgbClr val="000000"/>
                          </a:solidFill>
                          <a:latin typeface="Calibri"/>
                        </a:rPr>
                        <a:t>200K</a:t>
                      </a:r>
                    </a:p>
                  </a:txBody>
                  <a:tcPr marL="9525" marR="9525" marT="9525" marB="0" anchor="b"/>
                </a:tc>
              </a:tr>
              <a:tr h="189164">
                <a:tc>
                  <a:txBody>
                    <a:bodyPr/>
                    <a:lstStyle/>
                    <a:p>
                      <a:pPr algn="l" fontAlgn="b"/>
                      <a:r>
                        <a:rPr lang="en-US" sz="1100" b="0" i="0" u="none" strike="noStrike" dirty="0">
                          <a:solidFill>
                            <a:srgbClr val="000000"/>
                          </a:solidFill>
                          <a:latin typeface="Calibri"/>
                        </a:rPr>
                        <a:t>Multicast groups</a:t>
                      </a:r>
                    </a:p>
                  </a:txBody>
                  <a:tcPr marL="9525" marR="9525" marT="9525" marB="0" anchor="b"/>
                </a:tc>
                <a:tc>
                  <a:txBody>
                    <a:bodyPr/>
                    <a:lstStyle/>
                    <a:p>
                      <a:pPr algn="ctr" fontAlgn="b"/>
                      <a:r>
                        <a:rPr lang="en-US" sz="1100" b="0" i="0" u="none" strike="noStrike">
                          <a:solidFill>
                            <a:srgbClr val="000000"/>
                          </a:solidFill>
                          <a:latin typeface="Calibri"/>
                        </a:rPr>
                        <a:t>256k</a:t>
                      </a:r>
                    </a:p>
                  </a:txBody>
                  <a:tcPr marL="9525" marR="9525" marT="9525" marB="0" anchor="b"/>
                </a:tc>
                <a:tc>
                  <a:txBody>
                    <a:bodyPr/>
                    <a:lstStyle/>
                    <a:p>
                      <a:pPr algn="ctr" fontAlgn="b"/>
                      <a:r>
                        <a:rPr lang="en-US" sz="1100" b="0" i="0" u="none" strike="noStrike">
                          <a:solidFill>
                            <a:srgbClr val="000000"/>
                          </a:solidFill>
                          <a:latin typeface="Calibri"/>
                        </a:rPr>
                        <a:t>26K</a:t>
                      </a:r>
                    </a:p>
                  </a:txBody>
                  <a:tcPr marL="9525" marR="9525" marT="9525" marB="0" anchor="b"/>
                </a:tc>
              </a:tr>
              <a:tr h="189164">
                <a:tc>
                  <a:txBody>
                    <a:bodyPr/>
                    <a:lstStyle/>
                    <a:p>
                      <a:pPr algn="l" fontAlgn="b"/>
                      <a:r>
                        <a:rPr lang="en-US" sz="1100" b="0" i="0" u="none" strike="noStrike" dirty="0">
                          <a:solidFill>
                            <a:srgbClr val="000000"/>
                          </a:solidFill>
                          <a:latin typeface="Calibri"/>
                        </a:rPr>
                        <a:t>IGMP snooping entries</a:t>
                      </a:r>
                    </a:p>
                  </a:txBody>
                  <a:tcPr marL="9525" marR="9525" marT="9525" marB="0" anchor="b"/>
                </a:tc>
                <a:tc>
                  <a:txBody>
                    <a:bodyPr/>
                    <a:lstStyle/>
                    <a:p>
                      <a:pPr algn="ctr" fontAlgn="b"/>
                      <a:r>
                        <a:rPr lang="en-US" sz="1100" b="0" i="0" u="none" strike="noStrike">
                          <a:solidFill>
                            <a:srgbClr val="000000"/>
                          </a:solidFill>
                          <a:latin typeface="Calibri"/>
                        </a:rPr>
                        <a:t>100K</a:t>
                      </a:r>
                    </a:p>
                  </a:txBody>
                  <a:tcPr marL="9525" marR="9525" marT="9525" marB="0" anchor="b"/>
                </a:tc>
                <a:tc>
                  <a:txBody>
                    <a:bodyPr/>
                    <a:lstStyle/>
                    <a:p>
                      <a:pPr algn="ctr" fontAlgn="b"/>
                      <a:endParaRPr lang="en-US" sz="1100" b="0" i="0" u="none" strike="noStrike">
                        <a:solidFill>
                          <a:srgbClr val="000000"/>
                        </a:solidFill>
                        <a:latin typeface="Calibri"/>
                      </a:endParaRPr>
                    </a:p>
                  </a:txBody>
                  <a:tcPr marL="9525" marR="9525" marT="9525" marB="0" anchor="b"/>
                </a:tc>
              </a:tr>
              <a:tr h="189164">
                <a:tc gridSpan="3">
                  <a:txBody>
                    <a:bodyPr/>
                    <a:lstStyle/>
                    <a:p>
                      <a:pPr algn="l" fontAlgn="b"/>
                      <a:r>
                        <a:rPr lang="en-US" sz="1100" b="1" i="0" u="none" strike="noStrike" dirty="0" smtClean="0">
                          <a:solidFill>
                            <a:srgbClr val="000000"/>
                          </a:solidFill>
                          <a:latin typeface="Calibri"/>
                        </a:rPr>
                        <a:t>Misc.</a:t>
                      </a:r>
                      <a:endParaRPr lang="en-US" sz="1100" b="1" i="0" u="none" strike="noStrike" dirty="0">
                        <a:solidFill>
                          <a:srgbClr val="000000"/>
                        </a:solidFill>
                        <a:latin typeface="Calibri"/>
                      </a:endParaRPr>
                    </a:p>
                  </a:txBody>
                  <a:tcPr marL="9525" marR="9525" marT="9525" marB="0" anchor="b"/>
                </a:tc>
                <a:tc hMerge="1">
                  <a:txBody>
                    <a:bodyPr/>
                    <a:lstStyle/>
                    <a:p>
                      <a:pPr algn="ctr" fontAlgn="b"/>
                      <a:endParaRPr lang="en-US" sz="1100" b="0" i="0" u="none" strike="noStrike" dirty="0">
                        <a:solidFill>
                          <a:srgbClr val="000000"/>
                        </a:solidFill>
                        <a:latin typeface="Calibri"/>
                      </a:endParaRPr>
                    </a:p>
                  </a:txBody>
                  <a:tcPr marL="9525" marR="9525" marT="9525" marB="0" anchor="b"/>
                </a:tc>
                <a:tc hMerge="1">
                  <a:txBody>
                    <a:bodyPr/>
                    <a:lstStyle/>
                    <a:p>
                      <a:pPr algn="ctr" fontAlgn="b"/>
                      <a:endParaRPr lang="en-US" sz="1100" b="0" i="0" u="none" strike="noStrike" dirty="0">
                        <a:solidFill>
                          <a:srgbClr val="000000"/>
                        </a:solidFill>
                        <a:latin typeface="Calibri"/>
                      </a:endParaRPr>
                    </a:p>
                  </a:txBody>
                  <a:tcPr marL="9525" marR="9525" marT="9525" marB="0" anchor="b"/>
                </a:tc>
              </a:tr>
              <a:tr h="189164">
                <a:tc>
                  <a:txBody>
                    <a:bodyPr/>
                    <a:lstStyle/>
                    <a:p>
                      <a:pPr algn="l" fontAlgn="b"/>
                      <a:r>
                        <a:rPr lang="en-US" sz="1100" b="0" i="0" u="none" strike="noStrike" dirty="0">
                          <a:solidFill>
                            <a:srgbClr val="000000"/>
                          </a:solidFill>
                          <a:latin typeface="Calibri"/>
                        </a:rPr>
                        <a:t>GRE tunnels</a:t>
                      </a:r>
                    </a:p>
                  </a:txBody>
                  <a:tcPr marL="9525" marR="9525" marT="9525" marB="0" anchor="b"/>
                </a:tc>
                <a:tc>
                  <a:txBody>
                    <a:bodyPr/>
                    <a:lstStyle/>
                    <a:p>
                      <a:pPr algn="ctr" fontAlgn="b"/>
                      <a:r>
                        <a:rPr lang="en-US" sz="1100" b="0" i="0" u="none" strike="noStrike">
                          <a:solidFill>
                            <a:srgbClr val="000000"/>
                          </a:solidFill>
                          <a:latin typeface="Calibri"/>
                        </a:rPr>
                        <a:t>32K</a:t>
                      </a:r>
                    </a:p>
                  </a:txBody>
                  <a:tcPr marL="9525" marR="9525" marT="9525" marB="0" anchor="b"/>
                </a:tc>
                <a:tc>
                  <a:txBody>
                    <a:bodyPr/>
                    <a:lstStyle/>
                    <a:p>
                      <a:pPr algn="ctr" fontAlgn="b"/>
                      <a:r>
                        <a:rPr lang="en-US" sz="1100" b="0" i="0" u="none" strike="noStrike" dirty="0">
                          <a:solidFill>
                            <a:srgbClr val="000000"/>
                          </a:solidFill>
                          <a:latin typeface="Calibri"/>
                        </a:rPr>
                        <a:t>256</a:t>
                      </a:r>
                    </a:p>
                  </a:txBody>
                  <a:tcPr marL="9525" marR="9525" marT="9525" marB="0" anchor="b"/>
                </a:tc>
              </a:tr>
              <a:tr h="189164">
                <a:tc>
                  <a:txBody>
                    <a:bodyPr/>
                    <a:lstStyle/>
                    <a:p>
                      <a:pPr algn="l" fontAlgn="b"/>
                      <a:r>
                        <a:rPr lang="en-US" sz="1100" b="0" i="0" u="none" strike="noStrike">
                          <a:solidFill>
                            <a:srgbClr val="000000"/>
                          </a:solidFill>
                          <a:latin typeface="Calibri"/>
                        </a:rPr>
                        <a:t>Security and Qos ACLs</a:t>
                      </a:r>
                    </a:p>
                  </a:txBody>
                  <a:tcPr marL="9525" marR="9525" marT="9525" marB="0" anchor="b"/>
                </a:tc>
                <a:tc>
                  <a:txBody>
                    <a:bodyPr/>
                    <a:lstStyle/>
                    <a:p>
                      <a:pPr algn="ctr" fontAlgn="b"/>
                      <a:r>
                        <a:rPr lang="en-US" sz="1100" b="0" i="0" u="none" strike="noStrike">
                          <a:solidFill>
                            <a:srgbClr val="000000"/>
                          </a:solidFill>
                          <a:latin typeface="Calibri"/>
                        </a:rPr>
                        <a:t>256K</a:t>
                      </a:r>
                    </a:p>
                  </a:txBody>
                  <a:tcPr marL="9525" marR="9525" marT="9525" marB="0" anchor="b"/>
                </a:tc>
                <a:tc>
                  <a:txBody>
                    <a:bodyPr/>
                    <a:lstStyle/>
                    <a:p>
                      <a:pPr algn="ctr" fontAlgn="b"/>
                      <a:r>
                        <a:rPr lang="en-US" sz="1100" b="0" i="0" u="none" strike="noStrike">
                          <a:solidFill>
                            <a:srgbClr val="000000"/>
                          </a:solidFill>
                          <a:latin typeface="Calibri"/>
                        </a:rPr>
                        <a:t>54K</a:t>
                      </a:r>
                    </a:p>
                  </a:txBody>
                  <a:tcPr marL="9525" marR="9525" marT="9525" marB="0" anchor="b"/>
                </a:tc>
              </a:tr>
              <a:tr h="189164">
                <a:tc>
                  <a:txBody>
                    <a:bodyPr/>
                    <a:lstStyle/>
                    <a:p>
                      <a:pPr algn="l" fontAlgn="b"/>
                      <a:r>
                        <a:rPr lang="en-US" sz="1100" b="0" i="0" u="none" strike="noStrike" dirty="0">
                          <a:solidFill>
                            <a:srgbClr val="000000"/>
                          </a:solidFill>
                          <a:latin typeface="Calibri"/>
                        </a:rPr>
                        <a:t>Per queue buffers</a:t>
                      </a:r>
                    </a:p>
                  </a:txBody>
                  <a:tcPr marL="9525" marR="9525" marT="9525" marB="0" anchor="b"/>
                </a:tc>
                <a:tc>
                  <a:txBody>
                    <a:bodyPr/>
                    <a:lstStyle/>
                    <a:p>
                      <a:pPr algn="ctr" fontAlgn="b"/>
                      <a:r>
                        <a:rPr lang="en-US" sz="1100" b="0" i="0" u="none" strike="noStrike">
                          <a:solidFill>
                            <a:srgbClr val="000000"/>
                          </a:solidFill>
                          <a:latin typeface="Calibri"/>
                        </a:rPr>
                        <a:t>100ms</a:t>
                      </a:r>
                    </a:p>
                  </a:txBody>
                  <a:tcPr marL="9525" marR="9525" marT="9525" marB="0" anchor="b"/>
                </a:tc>
                <a:tc>
                  <a:txBody>
                    <a:bodyPr/>
                    <a:lstStyle/>
                    <a:p>
                      <a:pPr algn="ctr" fontAlgn="b"/>
                      <a:r>
                        <a:rPr lang="en-US" sz="1100" b="0" i="0" u="none" strike="noStrike">
                          <a:solidFill>
                            <a:srgbClr val="000000"/>
                          </a:solidFill>
                          <a:latin typeface="Calibri"/>
                        </a:rPr>
                        <a:t>512MB</a:t>
                      </a:r>
                    </a:p>
                  </a:txBody>
                  <a:tcPr marL="9525" marR="9525" marT="9525" marB="0" anchor="b"/>
                </a:tc>
              </a:tr>
              <a:tr h="189164">
                <a:tc>
                  <a:txBody>
                    <a:bodyPr/>
                    <a:lstStyle/>
                    <a:p>
                      <a:pPr algn="l" fontAlgn="b"/>
                      <a:r>
                        <a:rPr lang="en-US" sz="1100" b="0" i="0" u="none" strike="noStrike" dirty="0" err="1">
                          <a:solidFill>
                            <a:srgbClr val="000000"/>
                          </a:solidFill>
                          <a:latin typeface="Calibri"/>
                        </a:rPr>
                        <a:t>Policers</a:t>
                      </a:r>
                      <a:endParaRPr lang="en-US" sz="1100" b="0" i="0" u="none" strike="noStrike" dirty="0">
                        <a:solidFill>
                          <a:srgbClr val="000000"/>
                        </a:solidFill>
                        <a:latin typeface="Calibri"/>
                      </a:endParaRPr>
                    </a:p>
                  </a:txBody>
                  <a:tcPr marL="9525" marR="9525" marT="9525" marB="0" anchor="b"/>
                </a:tc>
                <a:tc>
                  <a:txBody>
                    <a:bodyPr/>
                    <a:lstStyle/>
                    <a:p>
                      <a:pPr algn="ctr" fontAlgn="b"/>
                      <a:r>
                        <a:rPr lang="en-US" sz="1100" b="0" i="0" u="none" strike="noStrike">
                          <a:solidFill>
                            <a:srgbClr val="000000"/>
                          </a:solidFill>
                          <a:latin typeface="Calibri"/>
                        </a:rPr>
                        <a:t>16K</a:t>
                      </a:r>
                    </a:p>
                  </a:txBody>
                  <a:tcPr marL="9525" marR="9525" marT="9525" marB="0" anchor="b"/>
                </a:tc>
                <a:tc>
                  <a:txBody>
                    <a:bodyPr/>
                    <a:lstStyle/>
                    <a:p>
                      <a:pPr algn="ctr" fontAlgn="b"/>
                      <a:r>
                        <a:rPr lang="en-US" sz="1100" b="0" i="0" u="none" strike="noStrike" dirty="0">
                          <a:solidFill>
                            <a:srgbClr val="000000"/>
                          </a:solidFill>
                          <a:latin typeface="Calibri"/>
                        </a:rPr>
                        <a:t>2K</a:t>
                      </a:r>
                    </a:p>
                  </a:txBody>
                  <a:tcPr marL="9525" marR="9525" marT="9525" marB="0" anchor="b"/>
                </a:tc>
              </a:tr>
            </a:tbl>
          </a:graphicData>
        </a:graphic>
      </p:graphicFrame>
      <p:sp>
        <p:nvSpPr>
          <p:cNvPr id="7" name="Right Arrow 6"/>
          <p:cNvSpPr/>
          <p:nvPr/>
        </p:nvSpPr>
        <p:spPr>
          <a:xfrm>
            <a:off x="185195" y="1470992"/>
            <a:ext cx="264160" cy="193040"/>
          </a:xfrm>
          <a:prstGeom prst="rightArrow">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latin typeface="Calibri" pitchFamily="34" charset="0"/>
            </a:endParaRPr>
          </a:p>
        </p:txBody>
      </p:sp>
      <p:sp>
        <p:nvSpPr>
          <p:cNvPr id="8" name="Right Arrow 7"/>
          <p:cNvSpPr/>
          <p:nvPr/>
        </p:nvSpPr>
        <p:spPr>
          <a:xfrm>
            <a:off x="196769" y="3715735"/>
            <a:ext cx="264160" cy="193040"/>
          </a:xfrm>
          <a:prstGeom prst="rightArrow">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latin typeface="Calibri" pitchFamily="34" charset="0"/>
            </a:endParaRPr>
          </a:p>
        </p:txBody>
      </p:sp>
      <p:sp>
        <p:nvSpPr>
          <p:cNvPr id="9" name="Right Arrow 8"/>
          <p:cNvSpPr/>
          <p:nvPr/>
        </p:nvSpPr>
        <p:spPr>
          <a:xfrm>
            <a:off x="231494" y="4545634"/>
            <a:ext cx="264160" cy="193040"/>
          </a:xfrm>
          <a:prstGeom prst="rightArrow">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latin typeface="Calibri" pitchFamily="34" charset="0"/>
            </a:endParaRPr>
          </a:p>
        </p:txBody>
      </p:sp>
      <p:sp>
        <p:nvSpPr>
          <p:cNvPr id="10" name="Right Arrow 9"/>
          <p:cNvSpPr/>
          <p:nvPr/>
        </p:nvSpPr>
        <p:spPr>
          <a:xfrm>
            <a:off x="208344" y="2202056"/>
            <a:ext cx="264160" cy="193040"/>
          </a:xfrm>
          <a:prstGeom prst="rightArrow">
            <a:avLst/>
          </a:prstGeom>
          <a:no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dirty="0">
              <a:solidFill>
                <a:srgbClr val="FFFFFF"/>
              </a:solidFill>
              <a:latin typeface="Calibri" pitchFamily="34" charset="0"/>
            </a:endParaRPr>
          </a:p>
        </p:txBody>
      </p:sp>
      <p:sp>
        <p:nvSpPr>
          <p:cNvPr id="13" name="Rectangle 12"/>
          <p:cNvSpPr/>
          <p:nvPr/>
        </p:nvSpPr>
        <p:spPr>
          <a:xfrm>
            <a:off x="944880" y="5954487"/>
            <a:ext cx="7071360" cy="254558"/>
          </a:xfrm>
          <a:prstGeom prst="rect">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b="1" dirty="0">
                <a:solidFill>
                  <a:srgbClr val="FFFFFF"/>
                </a:solidFill>
                <a:latin typeface="Calibri" pitchFamily="34" charset="0"/>
              </a:rPr>
              <a:t>High logical scale for </a:t>
            </a:r>
            <a:r>
              <a:rPr lang="en-US" b="1" dirty="0" smtClean="0">
                <a:solidFill>
                  <a:srgbClr val="FFFFFF"/>
                </a:solidFill>
                <a:latin typeface="Calibri" pitchFamily="34" charset="0"/>
              </a:rPr>
              <a:t>Layer </a:t>
            </a:r>
            <a:r>
              <a:rPr lang="en-US" b="1" dirty="0">
                <a:solidFill>
                  <a:srgbClr val="FFFFFF"/>
                </a:solidFill>
                <a:latin typeface="Calibri" pitchFamily="34" charset="0"/>
              </a:rPr>
              <a:t>2, multicast and multi-tenancy</a:t>
            </a:r>
          </a:p>
        </p:txBody>
      </p:sp>
    </p:spTree>
  </p:cSld>
  <p:clrMapOvr>
    <a:masterClrMapping/>
  </p:clrMapOvr>
  <p:transition>
    <p:zoom dir="in"/>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2000"/>
                                        <p:tgtEl>
                                          <p:spTgt spid="8"/>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20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2000"/>
                                        <p:tgtEl>
                                          <p:spTgt spid="1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3"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26&quot;/&gt;&lt;lineCharCount val=&quot;7&quot;/&gt;&lt;lineCharCount val=&quot;13&quot;/&gt;&lt;lineCharCount val=&quot;12&quot;/&gt;&lt;lineCharCount val=&quot;12&quot;/&gt;&lt;/TableIndex&gt;&lt;/ShapeTextInfo&gt;"/>
</p:tagLst>
</file>

<file path=ppt/tags/tag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26&quot;/&gt;&lt;lineCharCount val=&quot;7&quot;/&gt;&lt;lineCharCount val=&quot;13&quot;/&gt;&lt;lineCharCount val=&quot;12&quot;/&gt;&lt;lineCharCount val=&quot;12&quot;/&gt;&lt;/TableIndex&gt;&lt;/ShapeTextInfo&gt;"/>
</p:tagLst>
</file>

<file path=ppt/tags/tag4.xml><?xml version="1.0" encoding="utf-8"?>
<p:tagLst xmlns:a="http://schemas.openxmlformats.org/drawingml/2006/main" xmlns:r="http://schemas.openxmlformats.org/officeDocument/2006/relationships" xmlns:p="http://schemas.openxmlformats.org/presentationml/2006/main">
  <p:tag name="PPSNARRATION" val="21,2093262167,G:\JUNIPER\2012\Testarossa_Q412\Q412-04\Q412-04 VPN\Final with Transcription-2\Q412-04_pptx\Media.ppcx"/>
</p:tagLst>
</file>

<file path=ppt/tags/tag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9&quot;/&gt;&lt;/TableIndex&gt;&lt;/ShapeTextInfo&gt;"/>
</p:tagLst>
</file>

<file path=ppt/tags/tag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1&quot;/&gt;&lt;lineCharCount val=&quot;5&quot;/&gt;&lt;lineCharCount val=&quot;11&quot;/&gt;&lt;lineCharCount val=&quot;19&quot;/&gt;&lt;lineCharCount val=&quot;10&quot;/&gt;&lt;lineCharCount val=&quot;9&quot;/&gt;&lt;lineCharCount val=&quot;4&quot;/&gt;&lt;lineCharCount val=&quot;7&quot;/&gt;&lt;lineCharCount val=&quot;8&quot;/&gt;&lt;lineCharCount val=&quot;12&quot;/&gt;&lt;lineCharCount val=&quot;23&quot;/&gt;&lt;lineCharCount val=&quot;29&quot;/&gt;&lt;/TableIndex&gt;&lt;/ShapeTextInfo&gt;"/>
</p:tagLst>
</file>

<file path=ppt/tags/tag7.xml><?xml version="1.0" encoding="utf-8"?>
<p:tagLst xmlns:a="http://schemas.openxmlformats.org/drawingml/2006/main" xmlns:r="http://schemas.openxmlformats.org/officeDocument/2006/relationships" xmlns:p="http://schemas.openxmlformats.org/presentationml/2006/main">
  <p:tag name="PPSNARRATION" val="22,2093262167,G:\JUNIPER\2012\Testarossa_Q412\Q412-04\Q412-04 VPN\Final with Transcription-2\Q412-04_pptx\Media.ppcx"/>
</p:tagLst>
</file>

<file path=ppt/tags/tag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6&quot;/&gt;&lt;/TableIndex&gt;&lt;/ShapeTextInfo&gt;"/>
</p:tagLst>
</file>

<file path=ppt/tags/tag9.xml><?xml version="1.0" encoding="utf-8"?>
<p:tagLst xmlns:a="http://schemas.openxmlformats.org/drawingml/2006/main" xmlns:r="http://schemas.openxmlformats.org/officeDocument/2006/relationships" xmlns:p="http://schemas.openxmlformats.org/presentationml/2006/main">
  <p:tag name="PRESENTER_SHAPEINFO" val="&lt;ThreeDShapeInfo&gt;&lt;uuid val=&quot;{9BC86CC6-C2EC-4D4D-9EE2-55987E10EF77}&quot;/&gt;&lt;filename val=&quot;C:\Users\Scott\AppData\Local\Temp\PR\data\asimages\{9BC86CC6-C2EC-4D4D-9EE2-55987E10EF77}.png&quot;/&gt;&lt;hasEffects val=&quot;1&quot;/&gt;&lt;left val=&quot;44.28&quot;/&gt;&lt;top val=&quot;99.72&quot;/&gt;&lt;width val=&quot;43.8&quot;/&gt;&lt;height val=&quot;49.92&quot;/&gt;&lt;/ThreeDShapeInfo&gt;"/>
</p:tagLst>
</file>

<file path=ppt/tags/tag10.xml><?xml version="1.0" encoding="utf-8"?>
<p:tagLst xmlns:a="http://schemas.openxmlformats.org/drawingml/2006/main" xmlns:r="http://schemas.openxmlformats.org/officeDocument/2006/relationships" xmlns:p="http://schemas.openxmlformats.org/presentationml/2006/main">
  <p:tag name="PRESENTER_SHAPEINFO" val="&lt;ThreeDShapeInfo&gt;&lt;uuid val=&quot;{80F5F176-E30C-46BC-9496-2582AC79ADA1}&quot;/&gt;&lt;filename val=&quot;C:\Users\Scott\AppData\Local\Temp\PR\data\asimages\{80F5F176-E30C-46BC-9496-2582AC79ADA1}.png&quot;/&gt;&lt;hasEffects val=&quot;1&quot;/&gt;&lt;left val=&quot;657.72&quot;/&gt;&lt;top val=&quot;132&quot;/&gt;&lt;width val=&quot;43.92&quot;/&gt;&lt;height val=&quot;49.92&quot;/&gt;&lt;/ThreeDShapeInfo&gt;"/>
</p:tagLst>
</file>

<file path=ppt/tags/tag11.xml><?xml version="1.0" encoding="utf-8"?>
<p:tagLst xmlns:a="http://schemas.openxmlformats.org/drawingml/2006/main" xmlns:r="http://schemas.openxmlformats.org/officeDocument/2006/relationships" xmlns:p="http://schemas.openxmlformats.org/presentationml/2006/main">
  <p:tag name="PRESENTER_SHAPEINFO" val="&lt;ThreeDShapeInfo&gt;&lt;uuid val=&quot;{CFBFBED6-678D-4217-BACC-7BCF533390A0}&quot;/&gt;&lt;filename val=&quot;C:\Users\Scott\AppData\Local\Temp\PR\data\asimages\{CFBFBED6-678D-4217-BACC-7BCF533390A0}.png&quot;/&gt;&lt;hasEffects val=&quot;1&quot;/&gt;&lt;left val=&quot;353.28&quot;/&gt;&lt;top val=&quot;302.28&quot;/&gt;&lt;width val=&quot;43.8&quot;/&gt;&lt;height val=&quot;49.8&quot;/&gt;&lt;/ThreeDShapeInfo&gt;"/>
</p:tagLst>
</file>

<file path=ppt/tags/tag12.xml><?xml version="1.0" encoding="utf-8"?>
<p:tagLst xmlns:a="http://schemas.openxmlformats.org/drawingml/2006/main" xmlns:r="http://schemas.openxmlformats.org/officeDocument/2006/relationships" xmlns:p="http://schemas.openxmlformats.org/presentationml/2006/main">
  <p:tag name="PPSNARRATION" val="47,1058328230,C:\Users\Kevin Piper\Desktop\TS2012-17 MultiLayeredVirtSec Final-vGW-vSRX_pptx\Media.ppcx"/>
</p:tagLst>
</file>

<file path=ppt/tags/tag13.xml><?xml version="1.0" encoding="utf-8"?>
<p:tagLst xmlns:a="http://schemas.openxmlformats.org/drawingml/2006/main" xmlns:r="http://schemas.openxmlformats.org/officeDocument/2006/relationships" xmlns:p="http://schemas.openxmlformats.org/presentationml/2006/main">
  <p:tag name="PPSNARRATION" val="56,1058328230,C:\Users\Kevin Piper\Desktop\TS2012-17 MultiLayeredVirtSec Final-vGW-vSRX_pptx\Media.ppcx"/>
</p:tagLst>
</file>

<file path=ppt/theme/theme1.xml><?xml version="1.0" encoding="utf-8"?>
<a:theme xmlns:a="http://schemas.openxmlformats.org/drawingml/2006/main" name="JN template design file">
  <a:themeElements>
    <a:clrScheme name="Juniper themes">
      <a:dk1>
        <a:srgbClr val="333333"/>
      </a:dk1>
      <a:lt1>
        <a:srgbClr val="FFFFFF"/>
      </a:lt1>
      <a:dk2>
        <a:srgbClr val="93220B"/>
      </a:dk2>
      <a:lt2>
        <a:srgbClr val="5C852D"/>
      </a:lt2>
      <a:accent1>
        <a:srgbClr val="0067AC"/>
      </a:accent1>
      <a:accent2>
        <a:srgbClr val="BFC16B"/>
      </a:accent2>
      <a:accent3>
        <a:srgbClr val="F26649"/>
      </a:accent3>
      <a:accent4>
        <a:srgbClr val="2F8D7D"/>
      </a:accent4>
      <a:accent5>
        <a:srgbClr val="7EB0CC"/>
      </a:accent5>
      <a:accent6>
        <a:srgbClr val="807F83"/>
      </a:accent6>
      <a:hlink>
        <a:srgbClr val="5D87A1"/>
      </a:hlink>
      <a:folHlink>
        <a:srgbClr val="F79646"/>
      </a:folHlink>
    </a:clrScheme>
    <a:fontScheme name="JuniperTemplate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CC81"/>
        </a:solidFill>
      </a:spPr>
      <a:bodyPr rtlCol="0" anchor="ctr"/>
      <a:lstStyle>
        <a:defPPr algn="ctr">
          <a:defRPr sz="1200"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custClrLst>
    <a:custClr name="presenter title">
      <a:srgbClr val="4D4D4D"/>
    </a:custClr>
    <a:custClr name="text title">
      <a:srgbClr val="292929"/>
    </a:custClr>
    <a:custClr name="subtitle blue">
      <a:srgbClr val="5D87A1"/>
    </a:custClr>
    <a:custClr name="axis">
      <a:srgbClr val="807F83"/>
    </a:custClr>
  </a:custClrLst>
</a:theme>
</file>

<file path=ppt/theme/theme2.xml><?xml version="1.0" encoding="utf-8"?>
<a:theme xmlns:a="http://schemas.openxmlformats.org/drawingml/2006/main" name="17_2007-template-PP-420001_012010">
  <a:themeElements>
    <a:clrScheme name="Juniper themes">
      <a:dk1>
        <a:srgbClr val="333333"/>
      </a:dk1>
      <a:lt1>
        <a:srgbClr val="FFFFFF"/>
      </a:lt1>
      <a:dk2>
        <a:srgbClr val="93220B"/>
      </a:dk2>
      <a:lt2>
        <a:srgbClr val="5C852D"/>
      </a:lt2>
      <a:accent1>
        <a:srgbClr val="0067AC"/>
      </a:accent1>
      <a:accent2>
        <a:srgbClr val="BFC16B"/>
      </a:accent2>
      <a:accent3>
        <a:srgbClr val="F26649"/>
      </a:accent3>
      <a:accent4>
        <a:srgbClr val="2F8D7D"/>
      </a:accent4>
      <a:accent5>
        <a:srgbClr val="7EB0CC"/>
      </a:accent5>
      <a:accent6>
        <a:srgbClr val="807F83"/>
      </a:accent6>
      <a:hlink>
        <a:srgbClr val="5D87A1"/>
      </a:hlink>
      <a:folHlink>
        <a:srgbClr val="F79646"/>
      </a:folHlink>
    </a:clrScheme>
    <a:fontScheme name="JuniperTemplate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presenter title">
      <a:srgbClr val="4D4D4D"/>
    </a:custClr>
    <a:custClr name="text title">
      <a:srgbClr val="292929"/>
    </a:custClr>
    <a:custClr name="subtitle blue">
      <a:srgbClr val="5D87A1"/>
    </a:custClr>
    <a:custClr name="axis">
      <a:srgbClr val="807F83"/>
    </a:custClr>
  </a:custClrLst>
</a:theme>
</file>

<file path=ppt/theme/theme3.xml><?xml version="1.0" encoding="utf-8"?>
<a:theme xmlns:a="http://schemas.openxmlformats.org/drawingml/2006/main" name="2007-template-PP-420001_012010">
  <a:themeElements>
    <a:clrScheme name="Juniper themes">
      <a:dk1>
        <a:srgbClr val="333333"/>
      </a:dk1>
      <a:lt1>
        <a:srgbClr val="FFFFFF"/>
      </a:lt1>
      <a:dk2>
        <a:srgbClr val="93220B"/>
      </a:dk2>
      <a:lt2>
        <a:srgbClr val="5C852D"/>
      </a:lt2>
      <a:accent1>
        <a:srgbClr val="0067AC"/>
      </a:accent1>
      <a:accent2>
        <a:srgbClr val="BFC16B"/>
      </a:accent2>
      <a:accent3>
        <a:srgbClr val="F26649"/>
      </a:accent3>
      <a:accent4>
        <a:srgbClr val="2F8D7D"/>
      </a:accent4>
      <a:accent5>
        <a:srgbClr val="7EB0CC"/>
      </a:accent5>
      <a:accent6>
        <a:srgbClr val="807F83"/>
      </a:accent6>
      <a:hlink>
        <a:srgbClr val="5D87A1"/>
      </a:hlink>
      <a:folHlink>
        <a:srgbClr val="F79646"/>
      </a:folHlink>
    </a:clrScheme>
    <a:fontScheme name="JuniperTemplate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presenter title">
      <a:srgbClr val="4D4D4D"/>
    </a:custClr>
    <a:custClr name="text title">
      <a:srgbClr val="292929"/>
    </a:custClr>
    <a:custClr name="subtitle blue">
      <a:srgbClr val="5D87A1"/>
    </a:custClr>
    <a:custClr name="axis">
      <a:srgbClr val="807F83"/>
    </a:custClr>
  </a:custClrLst>
</a:theme>
</file>

<file path=ppt/theme/theme4.xml><?xml version="1.0" encoding="utf-8"?>
<a:theme xmlns:a="http://schemas.openxmlformats.org/drawingml/2006/main" name="13_JN template design file">
  <a:themeElements>
    <a:clrScheme name="1_JN template design file 2">
      <a:dk1>
        <a:srgbClr val="333333"/>
      </a:dk1>
      <a:lt1>
        <a:srgbClr val="FFFFFF"/>
      </a:lt1>
      <a:dk2>
        <a:srgbClr val="93220B"/>
      </a:dk2>
      <a:lt2>
        <a:srgbClr val="5C852D"/>
      </a:lt2>
      <a:accent1>
        <a:srgbClr val="5D87A1"/>
      </a:accent1>
      <a:accent2>
        <a:srgbClr val="BFC16B"/>
      </a:accent2>
      <a:accent3>
        <a:srgbClr val="FFFFFF"/>
      </a:accent3>
      <a:accent4>
        <a:srgbClr val="2A2A2A"/>
      </a:accent4>
      <a:accent5>
        <a:srgbClr val="B6C3CD"/>
      </a:accent5>
      <a:accent6>
        <a:srgbClr val="ADAF60"/>
      </a:accent6>
      <a:hlink>
        <a:srgbClr val="0067AC"/>
      </a:hlink>
      <a:folHlink>
        <a:srgbClr val="F6A01A"/>
      </a:folHlink>
    </a:clrScheme>
    <a:fontScheme name="1_JN template design fil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0" tIns="0" rIns="0" bIns="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200" b="1" i="0" u="none" strike="noStrike" cap="none" normalizeH="0" baseline="0" smtClean="0">
            <a:ln>
              <a:noFill/>
            </a:ln>
            <a:solidFill>
              <a:schemeClr val="tx1"/>
            </a:solidFill>
            <a:effectLst/>
            <a:latin typeface="Arial" charset="0"/>
            <a:ea typeface="ＭＳ Ｐゴシック" pitchFamily="34" charset="-128"/>
            <a:cs typeface="Arial" charset="0"/>
          </a:defRPr>
        </a:defPPr>
      </a:lstStyle>
    </a:spDef>
    <a:lnDef>
      <a:spPr bwMode="auto">
        <a:noFill/>
        <a:ln w="9525" cap="flat" cmpd="sng" algn="ctr">
          <a:solidFill>
            <a:schemeClr val="tx1"/>
          </a:solidFill>
          <a:prstDash val="solid"/>
          <a:round/>
          <a:headEnd type="none" w="med" len="med"/>
          <a:tailEnd type="none" w="med" len="med"/>
        </a:ln>
        <a:effectLst/>
      </a:spPr>
      <a:bodyPr/>
      <a:lstStyle/>
    </a:lnDef>
  </a:objectDefaults>
  <a:extraClrSchemeLst>
    <a:extraClrScheme>
      <a:clrScheme name="1_JN template design file 1">
        <a:dk1>
          <a:srgbClr val="333333"/>
        </a:dk1>
        <a:lt1>
          <a:srgbClr val="FFFFFF"/>
        </a:lt1>
        <a:dk2>
          <a:srgbClr val="93220B"/>
        </a:dk2>
        <a:lt2>
          <a:srgbClr val="5C852D"/>
        </a:lt2>
        <a:accent1>
          <a:srgbClr val="0067AC"/>
        </a:accent1>
        <a:accent2>
          <a:srgbClr val="BFC16B"/>
        </a:accent2>
        <a:accent3>
          <a:srgbClr val="FFFFFF"/>
        </a:accent3>
        <a:accent4>
          <a:srgbClr val="2A2A2A"/>
        </a:accent4>
        <a:accent5>
          <a:srgbClr val="AAB8D2"/>
        </a:accent5>
        <a:accent6>
          <a:srgbClr val="ADAF60"/>
        </a:accent6>
        <a:hlink>
          <a:srgbClr val="5D87A1"/>
        </a:hlink>
        <a:folHlink>
          <a:srgbClr val="F6A01A"/>
        </a:folHlink>
      </a:clrScheme>
      <a:clrMap bg1="lt1" tx1="dk1" bg2="lt2" tx2="dk2" accent1="accent1" accent2="accent2" accent3="accent3" accent4="accent4" accent5="accent5" accent6="accent6" hlink="hlink" folHlink="folHlink"/>
    </a:extraClrScheme>
    <a:extraClrScheme>
      <a:clrScheme name="1_JN template design file 2">
        <a:dk1>
          <a:srgbClr val="333333"/>
        </a:dk1>
        <a:lt1>
          <a:srgbClr val="FFFFFF"/>
        </a:lt1>
        <a:dk2>
          <a:srgbClr val="93220B"/>
        </a:dk2>
        <a:lt2>
          <a:srgbClr val="5C852D"/>
        </a:lt2>
        <a:accent1>
          <a:srgbClr val="5D87A1"/>
        </a:accent1>
        <a:accent2>
          <a:srgbClr val="BFC16B"/>
        </a:accent2>
        <a:accent3>
          <a:srgbClr val="FFFFFF"/>
        </a:accent3>
        <a:accent4>
          <a:srgbClr val="2A2A2A"/>
        </a:accent4>
        <a:accent5>
          <a:srgbClr val="B6C3CD"/>
        </a:accent5>
        <a:accent6>
          <a:srgbClr val="ADAF60"/>
        </a:accent6>
        <a:hlink>
          <a:srgbClr val="0067AC"/>
        </a:hlink>
        <a:folHlink>
          <a:srgbClr val="F6A01A"/>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JN template design file">
  <a:themeElements>
    <a:clrScheme name="Juniper themes">
      <a:dk1>
        <a:srgbClr val="333333"/>
      </a:dk1>
      <a:lt1>
        <a:srgbClr val="FFFFFF"/>
      </a:lt1>
      <a:dk2>
        <a:srgbClr val="93220B"/>
      </a:dk2>
      <a:lt2>
        <a:srgbClr val="5C852D"/>
      </a:lt2>
      <a:accent1>
        <a:srgbClr val="0067AC"/>
      </a:accent1>
      <a:accent2>
        <a:srgbClr val="BFC16B"/>
      </a:accent2>
      <a:accent3>
        <a:srgbClr val="F26649"/>
      </a:accent3>
      <a:accent4>
        <a:srgbClr val="2F8D7D"/>
      </a:accent4>
      <a:accent5>
        <a:srgbClr val="7EB0CC"/>
      </a:accent5>
      <a:accent6>
        <a:srgbClr val="807F83"/>
      </a:accent6>
      <a:hlink>
        <a:srgbClr val="5D87A1"/>
      </a:hlink>
      <a:folHlink>
        <a:srgbClr val="F79646"/>
      </a:folHlink>
    </a:clrScheme>
    <a:fontScheme name="JuniperTemplate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CC81"/>
        </a:solidFill>
      </a:spPr>
      <a:bodyPr rtlCol="0" anchor="ctr"/>
      <a:lstStyle>
        <a:defPPr algn="ctr">
          <a:defRPr sz="1200"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custClrLst>
    <a:custClr name="presenter title">
      <a:srgbClr val="4D4D4D"/>
    </a:custClr>
    <a:custClr name="text title">
      <a:srgbClr val="292929"/>
    </a:custClr>
    <a:custClr name="subtitle blue">
      <a:srgbClr val="5D87A1"/>
    </a:custClr>
    <a:custClr name="axis">
      <a:srgbClr val="807F83"/>
    </a:custClr>
  </a:custClrLst>
</a:theme>
</file>

<file path=ppt/theme/theme6.xml><?xml version="1.0" encoding="utf-8"?>
<a:theme xmlns:a="http://schemas.openxmlformats.org/drawingml/2006/main" name="1_2007-template-PP-420001_012010">
  <a:themeElements>
    <a:clrScheme name="Juniper themes">
      <a:dk1>
        <a:srgbClr val="333333"/>
      </a:dk1>
      <a:lt1>
        <a:srgbClr val="FFFFFF"/>
      </a:lt1>
      <a:dk2>
        <a:srgbClr val="93220B"/>
      </a:dk2>
      <a:lt2>
        <a:srgbClr val="5C852D"/>
      </a:lt2>
      <a:accent1>
        <a:srgbClr val="0067AC"/>
      </a:accent1>
      <a:accent2>
        <a:srgbClr val="BFC16B"/>
      </a:accent2>
      <a:accent3>
        <a:srgbClr val="F26649"/>
      </a:accent3>
      <a:accent4>
        <a:srgbClr val="2F8D7D"/>
      </a:accent4>
      <a:accent5>
        <a:srgbClr val="7EB0CC"/>
      </a:accent5>
      <a:accent6>
        <a:srgbClr val="807F83"/>
      </a:accent6>
      <a:hlink>
        <a:srgbClr val="5D87A1"/>
      </a:hlink>
      <a:folHlink>
        <a:srgbClr val="F79646"/>
      </a:folHlink>
    </a:clrScheme>
    <a:fontScheme name="JuniperTemplate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presenter title">
      <a:srgbClr val="4D4D4D"/>
    </a:custClr>
    <a:custClr name="text title">
      <a:srgbClr val="292929"/>
    </a:custClr>
    <a:custClr name="subtitle blue">
      <a:srgbClr val="5D87A1"/>
    </a:custClr>
    <a:custClr name="axis">
      <a:srgbClr val="807F83"/>
    </a:custClr>
  </a:custClrLst>
</a:theme>
</file>

<file path=ppt/theme/theme7.xml><?xml version="1.0" encoding="utf-8"?>
<a:theme xmlns:a="http://schemas.openxmlformats.org/drawingml/2006/main" name="2_JN template design file">
  <a:themeElements>
    <a:clrScheme name="Juniper themes">
      <a:dk1>
        <a:srgbClr val="333333"/>
      </a:dk1>
      <a:lt1>
        <a:srgbClr val="FFFFFF"/>
      </a:lt1>
      <a:dk2>
        <a:srgbClr val="93220B"/>
      </a:dk2>
      <a:lt2>
        <a:srgbClr val="5C852D"/>
      </a:lt2>
      <a:accent1>
        <a:srgbClr val="0067AC"/>
      </a:accent1>
      <a:accent2>
        <a:srgbClr val="BFC16B"/>
      </a:accent2>
      <a:accent3>
        <a:srgbClr val="F26649"/>
      </a:accent3>
      <a:accent4>
        <a:srgbClr val="2F8D7D"/>
      </a:accent4>
      <a:accent5>
        <a:srgbClr val="7EB0CC"/>
      </a:accent5>
      <a:accent6>
        <a:srgbClr val="807F83"/>
      </a:accent6>
      <a:hlink>
        <a:srgbClr val="5D87A1"/>
      </a:hlink>
      <a:folHlink>
        <a:srgbClr val="F79646"/>
      </a:folHlink>
    </a:clrScheme>
    <a:fontScheme name="JuniperTemplate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presenter title">
      <a:srgbClr val="4D4D4D"/>
    </a:custClr>
    <a:custClr name="text title">
      <a:srgbClr val="292929"/>
    </a:custClr>
    <a:custClr name="subtitle blue">
      <a:srgbClr val="5D87A1"/>
    </a:custClr>
    <a:custClr name="axis">
      <a:srgbClr val="807F83"/>
    </a:custClr>
  </a:custClr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58900</TotalTime>
  <Words>5772</Words>
  <Application>Microsoft Office PowerPoint</Application>
  <PresentationFormat>On-screen Show (4:3)</PresentationFormat>
  <Paragraphs>813</Paragraphs>
  <Slides>40</Slides>
  <Notes>28</Notes>
  <HiddenSlides>0</HiddenSlides>
  <MMClips>0</MMClips>
  <ScaleCrop>false</ScaleCrop>
  <HeadingPairs>
    <vt:vector size="4" baseType="variant">
      <vt:variant>
        <vt:lpstr>Theme</vt:lpstr>
      </vt:variant>
      <vt:variant>
        <vt:i4>7</vt:i4>
      </vt:variant>
      <vt:variant>
        <vt:lpstr>Slide Titles</vt:lpstr>
      </vt:variant>
      <vt:variant>
        <vt:i4>40</vt:i4>
      </vt:variant>
    </vt:vector>
  </HeadingPairs>
  <TitlesOfParts>
    <vt:vector size="47" baseType="lpstr">
      <vt:lpstr>JN template design file</vt:lpstr>
      <vt:lpstr>17_2007-template-PP-420001_012010</vt:lpstr>
      <vt:lpstr>2007-template-PP-420001_012010</vt:lpstr>
      <vt:lpstr>13_JN template design file</vt:lpstr>
      <vt:lpstr>1_JN template design file</vt:lpstr>
      <vt:lpstr>1_2007-template-PP-420001_012010</vt:lpstr>
      <vt:lpstr>2_JN template design file</vt:lpstr>
      <vt:lpstr>Build the best</vt:lpstr>
      <vt:lpstr>Junos equipment Update  </vt:lpstr>
      <vt:lpstr>Next Generation SPC</vt:lpstr>
      <vt:lpstr>SRX5K Current SPC v NG-SPC</vt:lpstr>
      <vt:lpstr>  Gi FW/NAT: Sample BOM SRX 5k</vt:lpstr>
      <vt:lpstr>Introducing MX104 – MOST COMPACT MX!</vt:lpstr>
      <vt:lpstr>MX104 </vt:lpstr>
      <vt:lpstr>Service MIC and NEXT-GEN SERVICE MPC</vt:lpstr>
      <vt:lpstr>Hardware Platform  Roadmap</vt:lpstr>
      <vt:lpstr>Juniper коммутаторы</vt:lpstr>
      <vt:lpstr>Junos DDOS Secure  </vt:lpstr>
      <vt:lpstr>JUNOS DDoS SECURE</vt:lpstr>
      <vt:lpstr>Эвристическое предотвращение атаки</vt:lpstr>
      <vt:lpstr>JUNOS DDoS SECURE </vt:lpstr>
      <vt:lpstr>JUNOS DDoS SECURE</vt:lpstr>
      <vt:lpstr>JunosV FireFly  Виртуальный межсетевой экран </vt:lpstr>
      <vt:lpstr> что такое FIREFLY</vt:lpstr>
      <vt:lpstr>Безграничные возможности – (1,2,3)</vt:lpstr>
      <vt:lpstr>Функционал FIREFLY</vt:lpstr>
      <vt:lpstr>JunosV Firefly – Timelines &amp; roadmap</vt:lpstr>
      <vt:lpstr>FIREFLY MANAGEABILITY</vt:lpstr>
      <vt:lpstr>firefly Сценарий использования Virtualized datacenter environments</vt:lpstr>
      <vt:lpstr>Где используется</vt:lpstr>
      <vt:lpstr>JunosV Firefly – Производительность @ FRS*</vt:lpstr>
      <vt:lpstr>Juniper AND Threatstop  Let’s do security together</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System Scale EX8200 vs. EX9200 Core</vt:lpstr>
    </vt:vector>
  </TitlesOfParts>
  <Company>Juniper Networks, Inc.</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Для конференции АДЭ</dc:title>
  <dc:creator>aminakov</dc:creator>
  <cp:keywords>АДЭ, Juniper, vGW</cp:keywords>
  <cp:lastModifiedBy>Dmitry Kosinov</cp:lastModifiedBy>
  <cp:revision>572</cp:revision>
  <dcterms:created xsi:type="dcterms:W3CDTF">2010-10-07T16:36:22Z</dcterms:created>
  <dcterms:modified xsi:type="dcterms:W3CDTF">2013-05-24T04:16:12Z</dcterms:modified>
</cp:coreProperties>
</file>