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344" r:id="rId2"/>
    <p:sldId id="345" r:id="rId3"/>
    <p:sldId id="346" r:id="rId4"/>
    <p:sldId id="352" r:id="rId5"/>
    <p:sldId id="354" r:id="rId6"/>
    <p:sldId id="355" r:id="rId7"/>
    <p:sldId id="356" r:id="rId8"/>
    <p:sldId id="343" r:id="rId9"/>
    <p:sldId id="357" r:id="rId10"/>
    <p:sldId id="365" r:id="rId11"/>
    <p:sldId id="358" r:id="rId12"/>
    <p:sldId id="375" r:id="rId13"/>
    <p:sldId id="360" r:id="rId14"/>
    <p:sldId id="362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73" r:id="rId23"/>
    <p:sldId id="37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65" autoAdjust="0"/>
  </p:normalViewPr>
  <p:slideViewPr>
    <p:cSldViewPr snapToGrid="0" snapToObjects="1">
      <p:cViewPr varScale="1">
        <p:scale>
          <a:sx n="61" d="100"/>
          <a:sy n="61" d="100"/>
        </p:scale>
        <p:origin x="-1614" y="-78"/>
      </p:cViewPr>
      <p:guideLst>
        <p:guide orient="horz" pos="214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0EBC4E-EFA8-0B4C-8FA0-35D045A48028}" type="doc">
      <dgm:prSet loTypeId="urn:microsoft.com/office/officeart/2005/8/layout/cycle3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346EA0-E4A3-AF49-A245-015D91514D55}">
      <dgm:prSet phldrT="[Text]"/>
      <dgm:spPr>
        <a:gradFill flip="none" rotWithShape="1">
          <a:gsLst>
            <a:gs pos="0">
              <a:srgbClr val="4F81BD">
                <a:shade val="30000"/>
                <a:satMod val="115000"/>
              </a:srgbClr>
            </a:gs>
            <a:gs pos="50000">
              <a:srgbClr val="4F81BD">
                <a:shade val="67500"/>
                <a:satMod val="115000"/>
              </a:srgbClr>
            </a:gs>
            <a:gs pos="100000">
              <a:srgbClr val="4F81BD">
                <a:shade val="100000"/>
                <a:satMod val="115000"/>
              </a:srgbClr>
            </a:gs>
          </a:gsLst>
          <a:lin ang="8100000" scaled="1"/>
          <a:tileRect/>
        </a:gradFill>
      </dgm:spPr>
      <dgm:t>
        <a:bodyPr/>
        <a:lstStyle/>
        <a:p>
          <a:r>
            <a:rPr lang="ru-RU" dirty="0" smtClean="0"/>
            <a:t>Планирование</a:t>
          </a:r>
          <a:endParaRPr lang="en-US" dirty="0"/>
        </a:p>
      </dgm:t>
    </dgm:pt>
    <dgm:pt modelId="{A44540D6-C179-8F41-800E-9CCBD7669CD0}" type="parTrans" cxnId="{4822C335-4E45-3648-AF03-0F0838FF8F12}">
      <dgm:prSet/>
      <dgm:spPr/>
      <dgm:t>
        <a:bodyPr/>
        <a:lstStyle/>
        <a:p>
          <a:endParaRPr lang="en-US"/>
        </a:p>
      </dgm:t>
    </dgm:pt>
    <dgm:pt modelId="{885F76B0-B791-5E43-9813-CD63C410B434}" type="sibTrans" cxnId="{4822C335-4E45-3648-AF03-0F0838FF8F12}">
      <dgm:prSet/>
      <dgm:spPr/>
      <dgm:t>
        <a:bodyPr/>
        <a:lstStyle/>
        <a:p>
          <a:endParaRPr lang="en-US"/>
        </a:p>
      </dgm:t>
    </dgm:pt>
    <dgm:pt modelId="{8C8FBF07-0845-AE47-BC49-01CBF60FCC76}">
      <dgm:prSet phldrT="[Text]"/>
      <dgm:spPr>
        <a:gradFill flip="none" rotWithShape="1">
          <a:gsLst>
            <a:gs pos="0">
              <a:srgbClr val="4F81BD">
                <a:shade val="30000"/>
                <a:satMod val="115000"/>
              </a:srgbClr>
            </a:gs>
            <a:gs pos="50000">
              <a:srgbClr val="4F81BD">
                <a:shade val="67500"/>
                <a:satMod val="115000"/>
              </a:srgbClr>
            </a:gs>
            <a:gs pos="100000">
              <a:srgbClr val="4F81BD">
                <a:shade val="100000"/>
                <a:satMod val="115000"/>
              </a:srgbClr>
            </a:gs>
          </a:gsLst>
          <a:lin ang="10800000" scaled="1"/>
          <a:tileRect/>
        </a:gradFill>
      </dgm:spPr>
      <dgm:t>
        <a:bodyPr/>
        <a:lstStyle/>
        <a:p>
          <a:r>
            <a:rPr lang="ru-RU" dirty="0" smtClean="0"/>
            <a:t>Установка и Проверка </a:t>
          </a:r>
          <a:endParaRPr lang="en-US" dirty="0"/>
        </a:p>
      </dgm:t>
    </dgm:pt>
    <dgm:pt modelId="{A590D090-091B-8947-82EC-C71C681DBEBB}" type="parTrans" cxnId="{AB951ED6-1035-CD46-8BD1-1923AEF8DFAE}">
      <dgm:prSet/>
      <dgm:spPr/>
      <dgm:t>
        <a:bodyPr/>
        <a:lstStyle/>
        <a:p>
          <a:endParaRPr lang="en-US"/>
        </a:p>
      </dgm:t>
    </dgm:pt>
    <dgm:pt modelId="{095267C7-0962-5347-9CB6-BEEAEA27E73D}" type="sibTrans" cxnId="{AB951ED6-1035-CD46-8BD1-1923AEF8DFAE}">
      <dgm:prSet/>
      <dgm:spPr/>
      <dgm:t>
        <a:bodyPr/>
        <a:lstStyle/>
        <a:p>
          <a:endParaRPr lang="en-US"/>
        </a:p>
      </dgm:t>
    </dgm:pt>
    <dgm:pt modelId="{C078A3C4-ACE5-0F4F-A370-7270BDAC4E38}">
      <dgm:prSet phldrT="[Text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Контроль безопасности и эксплуатации 24х7</a:t>
          </a:r>
          <a:endParaRPr lang="en-US" dirty="0"/>
        </a:p>
      </dgm:t>
    </dgm:pt>
    <dgm:pt modelId="{F633BD0F-D376-B84A-9F37-27E04F6286DA}" type="parTrans" cxnId="{FE00C73F-CE94-FF44-9AA6-173E5C870131}">
      <dgm:prSet/>
      <dgm:spPr/>
      <dgm:t>
        <a:bodyPr/>
        <a:lstStyle/>
        <a:p>
          <a:endParaRPr lang="en-US"/>
        </a:p>
      </dgm:t>
    </dgm:pt>
    <dgm:pt modelId="{A4C29238-BCF5-6144-A843-E4A6CD7CE151}" type="sibTrans" cxnId="{FE00C73F-CE94-FF44-9AA6-173E5C870131}">
      <dgm:prSet/>
      <dgm:spPr/>
      <dgm:t>
        <a:bodyPr/>
        <a:lstStyle/>
        <a:p>
          <a:endParaRPr lang="en-US"/>
        </a:p>
      </dgm:t>
    </dgm:pt>
    <dgm:pt modelId="{C40435AA-271B-994A-A14D-2890106A67B0}">
      <dgm:prSet phldrT="[Text]"/>
      <dgm:spPr>
        <a:gradFill flip="none" rotWithShape="0">
          <a:gsLst>
            <a:gs pos="0">
              <a:srgbClr val="4F81BD">
                <a:shade val="30000"/>
                <a:satMod val="115000"/>
              </a:srgbClr>
            </a:gs>
            <a:gs pos="50000">
              <a:srgbClr val="4F81BD">
                <a:shade val="67500"/>
                <a:satMod val="115000"/>
              </a:srgbClr>
            </a:gs>
            <a:gs pos="100000">
              <a:srgbClr val="4F81BD">
                <a:shade val="100000"/>
                <a:satMod val="115000"/>
              </a:srgb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ru-RU" dirty="0" smtClean="0"/>
            <a:t>Поиск и устранение проблем</a:t>
          </a:r>
          <a:endParaRPr lang="en-US" dirty="0"/>
        </a:p>
      </dgm:t>
    </dgm:pt>
    <dgm:pt modelId="{D2E62D46-8FCA-1547-AD94-4ECB953D0A39}" type="sibTrans" cxnId="{9E0FE901-D5D5-A646-B814-43DC1D247BDF}">
      <dgm:prSet/>
      <dgm:spPr/>
      <dgm:t>
        <a:bodyPr/>
        <a:lstStyle/>
        <a:p>
          <a:endParaRPr lang="en-US"/>
        </a:p>
      </dgm:t>
    </dgm:pt>
    <dgm:pt modelId="{DF38151A-D657-F34C-9724-5ADB812037F1}" type="parTrans" cxnId="{9E0FE901-D5D5-A646-B814-43DC1D247BDF}">
      <dgm:prSet/>
      <dgm:spPr/>
      <dgm:t>
        <a:bodyPr/>
        <a:lstStyle/>
        <a:p>
          <a:endParaRPr lang="en-US"/>
        </a:p>
      </dgm:t>
    </dgm:pt>
    <dgm:pt modelId="{D7138302-2FAE-D148-8D1E-AFADAF6D362B}" type="pres">
      <dgm:prSet presAssocID="{200EBC4E-EFA8-0B4C-8FA0-35D045A4802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C5D453-A9A6-B94F-885F-CE68AEB1C4FA}" type="pres">
      <dgm:prSet presAssocID="{200EBC4E-EFA8-0B4C-8FA0-35D045A48028}" presName="cycle" presStyleCnt="0"/>
      <dgm:spPr/>
      <dgm:t>
        <a:bodyPr/>
        <a:lstStyle/>
        <a:p>
          <a:endParaRPr lang="en-US"/>
        </a:p>
      </dgm:t>
    </dgm:pt>
    <dgm:pt modelId="{EF5D3833-781C-ED4F-8D16-F3A8EF5DE90B}" type="pres">
      <dgm:prSet presAssocID="{F0346EA0-E4A3-AF49-A245-015D91514D55}" presName="nodeFirstNode" presStyleLbl="node1" presStyleIdx="0" presStyleCnt="4" custScaleX="62778" custScaleY="478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913590-6646-E441-B2EB-15856DA8ACD0}" type="pres">
      <dgm:prSet presAssocID="{885F76B0-B791-5E43-9813-CD63C410B434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4C7F0D78-3B09-F644-9214-965DE2EEA3B8}" type="pres">
      <dgm:prSet presAssocID="{8C8FBF07-0845-AE47-BC49-01CBF60FCC76}" presName="nodeFollowingNodes" presStyleLbl="node1" presStyleIdx="1" presStyleCnt="4" custScaleX="76975" custScaleY="736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6EBD18-7224-894D-9242-ECC873098D44}" type="pres">
      <dgm:prSet presAssocID="{C40435AA-271B-994A-A14D-2890106A67B0}" presName="nodeFollowingNodes" presStyleLbl="node1" presStyleIdx="2" presStyleCnt="4" custScaleX="66764" custScaleY="73907" custRadScaleRad="131193" custRadScaleInc="19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155676-B1C6-1C44-B07B-D508505904D7}" type="pres">
      <dgm:prSet presAssocID="{C078A3C4-ACE5-0F4F-A370-7270BDAC4E38}" presName="nodeFollowingNodes" presStyleLbl="node1" presStyleIdx="3" presStyleCnt="4" custScaleX="81419" custScaleY="736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00C73F-CE94-FF44-9AA6-173E5C870131}" srcId="{200EBC4E-EFA8-0B4C-8FA0-35D045A48028}" destId="{C078A3C4-ACE5-0F4F-A370-7270BDAC4E38}" srcOrd="3" destOrd="0" parTransId="{F633BD0F-D376-B84A-9F37-27E04F6286DA}" sibTransId="{A4C29238-BCF5-6144-A843-E4A6CD7CE151}"/>
    <dgm:cxn modelId="{A5D55A22-1BD9-4A32-99DB-5F01B98BB991}" type="presOf" srcId="{C078A3C4-ACE5-0F4F-A370-7270BDAC4E38}" destId="{17155676-B1C6-1C44-B07B-D508505904D7}" srcOrd="0" destOrd="0" presId="urn:microsoft.com/office/officeart/2005/8/layout/cycle3"/>
    <dgm:cxn modelId="{4822C335-4E45-3648-AF03-0F0838FF8F12}" srcId="{200EBC4E-EFA8-0B4C-8FA0-35D045A48028}" destId="{F0346EA0-E4A3-AF49-A245-015D91514D55}" srcOrd="0" destOrd="0" parTransId="{A44540D6-C179-8F41-800E-9CCBD7669CD0}" sibTransId="{885F76B0-B791-5E43-9813-CD63C410B434}"/>
    <dgm:cxn modelId="{F5D40734-3ACB-45D6-BC92-28EA702138DF}" type="presOf" srcId="{885F76B0-B791-5E43-9813-CD63C410B434}" destId="{4D913590-6646-E441-B2EB-15856DA8ACD0}" srcOrd="0" destOrd="0" presId="urn:microsoft.com/office/officeart/2005/8/layout/cycle3"/>
    <dgm:cxn modelId="{6A509A54-9BB6-4E1E-A486-700EA142C1CE}" type="presOf" srcId="{C40435AA-271B-994A-A14D-2890106A67B0}" destId="{C96EBD18-7224-894D-9242-ECC873098D44}" srcOrd="0" destOrd="0" presId="urn:microsoft.com/office/officeart/2005/8/layout/cycle3"/>
    <dgm:cxn modelId="{B822DC99-BF20-4F44-8028-25EF2D0022EB}" type="presOf" srcId="{8C8FBF07-0845-AE47-BC49-01CBF60FCC76}" destId="{4C7F0D78-3B09-F644-9214-965DE2EEA3B8}" srcOrd="0" destOrd="0" presId="urn:microsoft.com/office/officeart/2005/8/layout/cycle3"/>
    <dgm:cxn modelId="{AB951ED6-1035-CD46-8BD1-1923AEF8DFAE}" srcId="{200EBC4E-EFA8-0B4C-8FA0-35D045A48028}" destId="{8C8FBF07-0845-AE47-BC49-01CBF60FCC76}" srcOrd="1" destOrd="0" parTransId="{A590D090-091B-8947-82EC-C71C681DBEBB}" sibTransId="{095267C7-0962-5347-9CB6-BEEAEA27E73D}"/>
    <dgm:cxn modelId="{9E0FE901-D5D5-A646-B814-43DC1D247BDF}" srcId="{200EBC4E-EFA8-0B4C-8FA0-35D045A48028}" destId="{C40435AA-271B-994A-A14D-2890106A67B0}" srcOrd="2" destOrd="0" parTransId="{DF38151A-D657-F34C-9724-5ADB812037F1}" sibTransId="{D2E62D46-8FCA-1547-AD94-4ECB953D0A39}"/>
    <dgm:cxn modelId="{F30F9764-3AC3-480A-817E-9906EC70D94D}" type="presOf" srcId="{F0346EA0-E4A3-AF49-A245-015D91514D55}" destId="{EF5D3833-781C-ED4F-8D16-F3A8EF5DE90B}" srcOrd="0" destOrd="0" presId="urn:microsoft.com/office/officeart/2005/8/layout/cycle3"/>
    <dgm:cxn modelId="{5D040493-9BB2-4B2D-A350-0456EF780CD8}" type="presOf" srcId="{200EBC4E-EFA8-0B4C-8FA0-35D045A48028}" destId="{D7138302-2FAE-D148-8D1E-AFADAF6D362B}" srcOrd="0" destOrd="0" presId="urn:microsoft.com/office/officeart/2005/8/layout/cycle3"/>
    <dgm:cxn modelId="{E978CF9B-268F-43EA-940E-9791F4ABFD3C}" type="presParOf" srcId="{D7138302-2FAE-D148-8D1E-AFADAF6D362B}" destId="{A2C5D453-A9A6-B94F-885F-CE68AEB1C4FA}" srcOrd="0" destOrd="0" presId="urn:microsoft.com/office/officeart/2005/8/layout/cycle3"/>
    <dgm:cxn modelId="{18C88070-F1F8-4A6A-9119-E6D0701DCC6B}" type="presParOf" srcId="{A2C5D453-A9A6-B94F-885F-CE68AEB1C4FA}" destId="{EF5D3833-781C-ED4F-8D16-F3A8EF5DE90B}" srcOrd="0" destOrd="0" presId="urn:microsoft.com/office/officeart/2005/8/layout/cycle3"/>
    <dgm:cxn modelId="{16C9E467-EC0C-4E33-9AE6-103D3A09028F}" type="presParOf" srcId="{A2C5D453-A9A6-B94F-885F-CE68AEB1C4FA}" destId="{4D913590-6646-E441-B2EB-15856DA8ACD0}" srcOrd="1" destOrd="0" presId="urn:microsoft.com/office/officeart/2005/8/layout/cycle3"/>
    <dgm:cxn modelId="{0BEF44B2-3567-443E-9C6B-8D8F53FA5721}" type="presParOf" srcId="{A2C5D453-A9A6-B94F-885F-CE68AEB1C4FA}" destId="{4C7F0D78-3B09-F644-9214-965DE2EEA3B8}" srcOrd="2" destOrd="0" presId="urn:microsoft.com/office/officeart/2005/8/layout/cycle3"/>
    <dgm:cxn modelId="{82779A55-7CAB-4780-AAAB-DABB8A528E69}" type="presParOf" srcId="{A2C5D453-A9A6-B94F-885F-CE68AEB1C4FA}" destId="{C96EBD18-7224-894D-9242-ECC873098D44}" srcOrd="3" destOrd="0" presId="urn:microsoft.com/office/officeart/2005/8/layout/cycle3"/>
    <dgm:cxn modelId="{81CA3807-C559-4869-814D-0A4C5CA3E66E}" type="presParOf" srcId="{A2C5D453-A9A6-B94F-885F-CE68AEB1C4FA}" destId="{17155676-B1C6-1C44-B07B-D508505904D7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13590-6646-E441-B2EB-15856DA8ACD0}">
      <dsp:nvSpPr>
        <dsp:cNvPr id="0" name=""/>
        <dsp:cNvSpPr/>
      </dsp:nvSpPr>
      <dsp:spPr>
        <a:xfrm>
          <a:off x="850706" y="148402"/>
          <a:ext cx="3412117" cy="3412117"/>
        </a:xfrm>
        <a:prstGeom prst="circularArrow">
          <a:avLst>
            <a:gd name="adj1" fmla="val 4668"/>
            <a:gd name="adj2" fmla="val 272909"/>
            <a:gd name="adj3" fmla="val 14240507"/>
            <a:gd name="adj4" fmla="val 17143038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F5D3833-781C-ED4F-8D16-F3A8EF5DE90B}">
      <dsp:nvSpPr>
        <dsp:cNvPr id="0" name=""/>
        <dsp:cNvSpPr/>
      </dsp:nvSpPr>
      <dsp:spPr>
        <a:xfrm>
          <a:off x="1888985" y="208343"/>
          <a:ext cx="1335559" cy="508605"/>
        </a:xfrm>
        <a:prstGeom prst="roundRect">
          <a:avLst/>
        </a:prstGeom>
        <a:gradFill flip="none" rotWithShape="1">
          <a:gsLst>
            <a:gs pos="0">
              <a:srgbClr val="4F81BD">
                <a:shade val="30000"/>
                <a:satMod val="115000"/>
              </a:srgbClr>
            </a:gs>
            <a:gs pos="50000">
              <a:srgbClr val="4F81BD">
                <a:shade val="67500"/>
                <a:satMod val="115000"/>
              </a:srgbClr>
            </a:gs>
            <a:gs pos="100000">
              <a:srgbClr val="4F81BD">
                <a:shade val="100000"/>
                <a:satMod val="115000"/>
              </a:srgbClr>
            </a:gs>
          </a:gsLst>
          <a:lin ang="81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Планирование</a:t>
          </a:r>
          <a:endParaRPr lang="en-US" sz="1400" kern="1200" dirty="0"/>
        </a:p>
      </dsp:txBody>
      <dsp:txXfrm>
        <a:off x="1913813" y="233171"/>
        <a:ext cx="1285903" cy="458949"/>
      </dsp:txXfrm>
    </dsp:sp>
    <dsp:sp modelId="{4C7F0D78-3B09-F644-9214-965DE2EEA3B8}">
      <dsp:nvSpPr>
        <dsp:cNvPr id="0" name=""/>
        <dsp:cNvSpPr/>
      </dsp:nvSpPr>
      <dsp:spPr>
        <a:xfrm>
          <a:off x="2963146" y="1295944"/>
          <a:ext cx="1637591" cy="783756"/>
        </a:xfrm>
        <a:prstGeom prst="roundRect">
          <a:avLst/>
        </a:prstGeom>
        <a:gradFill flip="none" rotWithShape="1">
          <a:gsLst>
            <a:gs pos="0">
              <a:srgbClr val="4F81BD">
                <a:shade val="30000"/>
                <a:satMod val="115000"/>
              </a:srgbClr>
            </a:gs>
            <a:gs pos="50000">
              <a:srgbClr val="4F81BD">
                <a:shade val="67500"/>
                <a:satMod val="115000"/>
              </a:srgbClr>
            </a:gs>
            <a:gs pos="100000">
              <a:srgbClr val="4F81BD">
                <a:shade val="100000"/>
                <a:satMod val="115000"/>
              </a:srgbClr>
            </a:gs>
          </a:gsLst>
          <a:lin ang="108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Установка и Проверка </a:t>
          </a:r>
          <a:endParaRPr lang="en-US" sz="1400" kern="1200" dirty="0"/>
        </a:p>
      </dsp:txBody>
      <dsp:txXfrm>
        <a:off x="3001406" y="1334204"/>
        <a:ext cx="1561071" cy="707236"/>
      </dsp:txXfrm>
    </dsp:sp>
    <dsp:sp modelId="{C96EBD18-7224-894D-9242-ECC873098D44}">
      <dsp:nvSpPr>
        <dsp:cNvPr id="0" name=""/>
        <dsp:cNvSpPr/>
      </dsp:nvSpPr>
      <dsp:spPr>
        <a:xfrm>
          <a:off x="1807061" y="2728263"/>
          <a:ext cx="1420359" cy="786160"/>
        </a:xfrm>
        <a:prstGeom prst="roundRect">
          <a:avLst/>
        </a:prstGeom>
        <a:gradFill flip="none" rotWithShape="0">
          <a:gsLst>
            <a:gs pos="0">
              <a:srgbClr val="4F81BD">
                <a:shade val="30000"/>
                <a:satMod val="115000"/>
              </a:srgbClr>
            </a:gs>
            <a:gs pos="50000">
              <a:srgbClr val="4F81BD">
                <a:shade val="67500"/>
                <a:satMod val="115000"/>
              </a:srgbClr>
            </a:gs>
            <a:gs pos="100000">
              <a:srgbClr val="4F81BD">
                <a:shade val="100000"/>
                <a:satMod val="115000"/>
              </a:srgbClr>
            </a:gs>
          </a:gsLst>
          <a:path path="circle">
            <a:fillToRect l="100000" t="100000"/>
          </a:path>
          <a:tileRect r="-100000" b="-10000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Поиск и устранение проблем</a:t>
          </a:r>
          <a:endParaRPr lang="en-US" sz="1400" kern="1200" dirty="0"/>
        </a:p>
      </dsp:txBody>
      <dsp:txXfrm>
        <a:off x="1845438" y="2766640"/>
        <a:ext cx="1343605" cy="709406"/>
      </dsp:txXfrm>
    </dsp:sp>
    <dsp:sp modelId="{17155676-B1C6-1C44-B07B-D508505904D7}">
      <dsp:nvSpPr>
        <dsp:cNvPr id="0" name=""/>
        <dsp:cNvSpPr/>
      </dsp:nvSpPr>
      <dsp:spPr>
        <a:xfrm>
          <a:off x="465521" y="1295944"/>
          <a:ext cx="1732134" cy="783756"/>
        </a:xfrm>
        <a:prstGeom prst="roundRect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Контроль безопасности и эксплуатации 24х7</a:t>
          </a:r>
          <a:endParaRPr lang="en-US" sz="1400" kern="1200" dirty="0"/>
        </a:p>
      </dsp:txBody>
      <dsp:txXfrm>
        <a:off x="503781" y="1334204"/>
        <a:ext cx="1655614" cy="707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FE839E-89C8-462A-B147-08915D6D5D0B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C0725-480D-41DA-A426-448D304AE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55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Rot="1" noChangeAspect="1" noChangeArrowheads="1"/>
          </p:cNvSpPr>
          <p:nvPr>
            <p:ph type="sldImg"/>
          </p:nvPr>
        </p:nvSpPr>
        <p:spPr/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--  so, why is this so hard…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Поскольку мы все хотели бы видеть наши сети такими, они не</a:t>
            </a:r>
            <a:r>
              <a:rPr lang="ru-RU" baseline="0" dirty="0" smtClean="0"/>
              <a:t>.. Было бы прекрасно, если бы они были статичными и неизменными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C0725-480D-41DA-A426-448D304AEE0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72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SzPct val="80000"/>
              <a:buFontTx/>
              <a:buChar char="•"/>
            </a:pPr>
            <a:r>
              <a:rPr lang="en-US" dirty="0" smtClean="0"/>
              <a:t>...users are calling in from remote sites…and cover a broad range of service issues….</a:t>
            </a:r>
          </a:p>
          <a:p>
            <a:pPr marL="228600" indent="-228600">
              <a:buSzPct val="80000"/>
              <a:buFontTx/>
              <a:buChar char="•"/>
            </a:pPr>
            <a:r>
              <a:rPr lang="en-US" dirty="0" smtClean="0"/>
              <a:t>Users could care less where the problem is – they just know they have a problem.</a:t>
            </a:r>
          </a:p>
          <a:p>
            <a:pPr marL="228600" indent="-228600">
              <a:buSzPct val="80000"/>
              <a:buFontTx/>
              <a:buChar char="•"/>
            </a:pPr>
            <a:r>
              <a:rPr lang="en-US" dirty="0" smtClean="0"/>
              <a:t>When the user is internal, they get frustrated, and when they’re customers – they go somewhere else.</a:t>
            </a:r>
          </a:p>
          <a:p>
            <a:pPr marL="228600" indent="-228600">
              <a:buSzPct val="80000"/>
              <a:buFontTx/>
              <a:buChar char="•"/>
            </a:pPr>
            <a:r>
              <a:rPr lang="en-US" dirty="0" smtClean="0"/>
              <a:t>(As you present, make sure you give the customer time to react and “see themselves” in this slide)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C0725-480D-41DA-A426-448D304AEE0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94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This slide visually depicts where TruView would typically be deployed within an enterprise network.</a:t>
            </a:r>
          </a:p>
          <a:p>
            <a:endParaRPr lang="en-US" sz="1400" dirty="0"/>
          </a:p>
          <a:p>
            <a:r>
              <a:rPr lang="en-US" sz="1400" b="1" u="sng" dirty="0"/>
              <a:t>Animated slide:</a:t>
            </a:r>
          </a:p>
          <a:p>
            <a:r>
              <a:rPr lang="en-US" sz="1400" dirty="0"/>
              <a:t>Click #1: Depicts TruView collecting packet &amp; transaction level data from key aggregation points within the Data Center</a:t>
            </a:r>
          </a:p>
          <a:p>
            <a:r>
              <a:rPr lang="en-US" sz="1400" dirty="0"/>
              <a:t>Click #2: Depicts TruView collecting network flow exports from key router locations across the network</a:t>
            </a:r>
          </a:p>
          <a:p>
            <a:r>
              <a:rPr lang="en-US" sz="1400" dirty="0"/>
              <a:t>Click #3: Depicts TruView collecting SNMP device data from both key network, as well as server devices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BAEEA-2145-4DB1-AB08-582E96900930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136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4614" y="8688389"/>
            <a:ext cx="2973388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078" tIns="48538" rIns="97078" bIns="48538" anchor="b"/>
          <a:lstStyle>
            <a:lvl1pPr defTabSz="919163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33425" indent="-280988" defTabSz="919163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8713" indent="-225425" defTabSz="919163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81150" indent="-225425" defTabSz="91916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32000" indent="-225425" defTabSz="919163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89200" indent="-225425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46400" indent="-225425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03600" indent="-225425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60800" indent="-225425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0" hangingPunct="0"/>
            <a:fld id="{58C6324F-4ECB-4F89-9391-CBBC59730C26}" type="slidenum">
              <a:rPr lang="en-US" sz="1300">
                <a:latin typeface="Times New Roman" pitchFamily="18" charset="0"/>
                <a:ea typeface="ＭＳ Ｐゴシック" pitchFamily="34" charset="-128"/>
              </a:rPr>
              <a:pPr algn="r" eaLnBrk="0" hangingPunct="0"/>
              <a:t>15</a:t>
            </a:fld>
            <a:endParaRPr lang="en-US" sz="1300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1059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1" y="4341814"/>
            <a:ext cx="5029200" cy="411638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078" tIns="48538" rIns="97078" bIns="48538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0597" name="Slide Number Placeholder 3"/>
          <p:cNvSpPr txBox="1">
            <a:spLocks noGrp="1"/>
          </p:cNvSpPr>
          <p:nvPr/>
        </p:nvSpPr>
        <p:spPr bwMode="auto">
          <a:xfrm>
            <a:off x="3884614" y="8688389"/>
            <a:ext cx="2973388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078" tIns="48538" rIns="97078" bIns="48538" anchor="b"/>
          <a:lstStyle>
            <a:lvl1pPr defTabSz="919163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33425" indent="-280988" defTabSz="919163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8713" indent="-225425" defTabSz="919163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81150" indent="-225425" defTabSz="919163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32000" indent="-225425" defTabSz="919163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89200" indent="-225425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46400" indent="-225425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03600" indent="-225425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60800" indent="-225425" defTabSz="919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0" hangingPunct="0"/>
            <a:fld id="{38499AC6-C590-4878-A611-5BEA52578A64}" type="slidenum">
              <a:rPr lang="en-US" sz="1300">
                <a:latin typeface="Times New Roman" pitchFamily="18" charset="0"/>
                <a:ea typeface="ＭＳ Ｐゴシック" pitchFamily="34" charset="-128"/>
              </a:rPr>
              <a:pPr algn="r" eaLnBrk="0" hangingPunct="0"/>
              <a:t>15</a:t>
            </a:fld>
            <a:endParaRPr lang="en-US" sz="130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3588" cy="3430588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Planning is different from Surveying in the following way. While </a:t>
            </a:r>
            <a:r>
              <a:rPr lang="en-US" b="1" smtClean="0"/>
              <a:t>Site Survey is about collecting</a:t>
            </a:r>
            <a:r>
              <a:rPr lang="en-US" smtClean="0"/>
              <a:t> actual RF data by being in the environment, </a:t>
            </a:r>
            <a:r>
              <a:rPr lang="en-US" b="1" smtClean="0"/>
              <a:t>Planning is about to predict </a:t>
            </a:r>
            <a:r>
              <a:rPr lang="en-US" smtClean="0"/>
              <a:t>the RF environment, based on the building materials and environmental information. Planning is critical because it allows you create a detailed model and plan of the network before the network is ever deployed and without having to go on-site. The end goal is a logical WLAN plan that provides good RF coverage while minimizing AP interference and signal leak into unwanted areas. Critical</a:t>
            </a:r>
            <a:r>
              <a:rPr lang="en-US" baseline="0" smtClean="0"/>
              <a:t> also for the </a:t>
            </a:r>
            <a:r>
              <a:rPr lang="en-US" baseline="0" err="1" smtClean="0"/>
              <a:t>budgetting</a:t>
            </a:r>
            <a:r>
              <a:rPr lang="en-US" baseline="0" smtClean="0"/>
              <a:t> phase, and Infrastructure Cost optimization</a:t>
            </a:r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Fluke Networks Company Confidential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81A731-43AC-4E75-AA0C-7B16A9F7665D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5671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Fluke Networks Company Confidential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81A731-43AC-4E75-AA0C-7B16A9F7665D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2532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4213"/>
            <a:ext cx="4572000" cy="3429000"/>
          </a:xfrm>
          <a:prstGeom prst="rect">
            <a:avLst/>
          </a:prstGeom>
          <a:noFill/>
          <a:ln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fr-FR" err="1" smtClean="0">
                <a:cs typeface="Arial" pitchFamily="34" charset="0"/>
              </a:rPr>
              <a:t>AirMagnet</a:t>
            </a:r>
            <a:r>
              <a:rPr lang="fr-FR" smtClean="0">
                <a:cs typeface="Arial" pitchFamily="34" charset="0"/>
              </a:rPr>
              <a:t> Enterprise </a:t>
            </a:r>
            <a:r>
              <a:rPr lang="fr-FR" err="1" smtClean="0">
                <a:cs typeface="Arial" pitchFamily="34" charset="0"/>
              </a:rPr>
              <a:t>is</a:t>
            </a:r>
            <a:r>
              <a:rPr lang="fr-FR" smtClean="0">
                <a:cs typeface="Arial" pitchFamily="34" charset="0"/>
              </a:rPr>
              <a:t> </a:t>
            </a:r>
            <a:r>
              <a:rPr lang="fr-FR" err="1" smtClean="0">
                <a:cs typeface="Arial" pitchFamily="34" charset="0"/>
              </a:rPr>
              <a:t>based</a:t>
            </a:r>
            <a:r>
              <a:rPr lang="fr-FR" smtClean="0">
                <a:cs typeface="Arial" pitchFamily="34" charset="0"/>
              </a:rPr>
              <a:t> on </a:t>
            </a:r>
            <a:r>
              <a:rPr lang="fr-FR" err="1" smtClean="0">
                <a:cs typeface="Arial" pitchFamily="34" charset="0"/>
              </a:rPr>
              <a:t>distributed</a:t>
            </a:r>
            <a:r>
              <a:rPr lang="fr-FR" smtClean="0">
                <a:cs typeface="Arial" pitchFamily="34" charset="0"/>
              </a:rPr>
              <a:t> </a:t>
            </a:r>
            <a:r>
              <a:rPr lang="fr-FR" err="1" smtClean="0">
                <a:cs typeface="Arial" pitchFamily="34" charset="0"/>
              </a:rPr>
              <a:t>sensors</a:t>
            </a:r>
            <a:r>
              <a:rPr lang="fr-FR" smtClean="0">
                <a:cs typeface="Arial" pitchFamily="34" charset="0"/>
              </a:rPr>
              <a:t>, </a:t>
            </a:r>
            <a:r>
              <a:rPr lang="fr-FR" err="1" smtClean="0">
                <a:cs typeface="Arial" pitchFamily="34" charset="0"/>
              </a:rPr>
              <a:t>embedding</a:t>
            </a:r>
            <a:r>
              <a:rPr lang="fr-FR" smtClean="0">
                <a:cs typeface="Arial" pitchFamily="34" charset="0"/>
              </a:rPr>
              <a:t> </a:t>
            </a:r>
            <a:r>
              <a:rPr lang="fr-FR" baseline="0" smtClean="0">
                <a:cs typeface="Arial" pitchFamily="34" charset="0"/>
              </a:rPr>
              <a:t> </a:t>
            </a:r>
            <a:r>
              <a:rPr lang="fr-FR" baseline="0" err="1" smtClean="0">
                <a:cs typeface="Arial" pitchFamily="34" charset="0"/>
              </a:rPr>
              <a:t>both</a:t>
            </a:r>
            <a:r>
              <a:rPr lang="fr-FR" baseline="0" smtClean="0">
                <a:cs typeface="Arial" pitchFamily="34" charset="0"/>
              </a:rPr>
              <a:t> …</a:t>
            </a:r>
          </a:p>
          <a:p>
            <a:pPr marL="171450" indent="-171450">
              <a:buFontTx/>
              <a:buChar char="-"/>
            </a:pPr>
            <a:r>
              <a:rPr lang="fr-FR" smtClean="0">
                <a:cs typeface="Arial" pitchFamily="34" charset="0"/>
              </a:rPr>
              <a:t>WLAN</a:t>
            </a:r>
            <a:r>
              <a:rPr lang="fr-FR" baseline="0" smtClean="0">
                <a:cs typeface="Arial" pitchFamily="34" charset="0"/>
              </a:rPr>
              <a:t> Test &amp; </a:t>
            </a:r>
            <a:r>
              <a:rPr lang="fr-FR" baseline="0" err="1" smtClean="0">
                <a:cs typeface="Arial" pitchFamily="34" charset="0"/>
              </a:rPr>
              <a:t>Analysis</a:t>
            </a:r>
            <a:endParaRPr lang="fr-FR" baseline="0" smtClean="0">
              <a:cs typeface="Arial" pitchFamily="34" charset="0"/>
            </a:endParaRPr>
          </a:p>
          <a:p>
            <a:pPr marL="171450" indent="-171450">
              <a:buFontTx/>
              <a:buChar char="-"/>
            </a:pPr>
            <a:r>
              <a:rPr lang="fr-FR" baseline="0" smtClean="0">
                <a:cs typeface="Arial" pitchFamily="34" charset="0"/>
              </a:rPr>
              <a:t>RF Spectrum </a:t>
            </a:r>
            <a:r>
              <a:rPr lang="fr-FR" baseline="0" err="1" smtClean="0">
                <a:cs typeface="Arial" pitchFamily="34" charset="0"/>
              </a:rPr>
              <a:t>Anlysis</a:t>
            </a:r>
            <a:r>
              <a:rPr lang="fr-FR" baseline="0" smtClean="0">
                <a:cs typeface="Arial" pitchFamily="34" charset="0"/>
              </a:rPr>
              <a:t> </a:t>
            </a:r>
          </a:p>
          <a:p>
            <a:pPr marL="171450" indent="-171450">
              <a:buFontTx/>
              <a:buChar char="-"/>
            </a:pPr>
            <a:endParaRPr lang="fr-FR" baseline="0" smtClean="0">
              <a:cs typeface="Arial" pitchFamily="34" charset="0"/>
            </a:endParaRPr>
          </a:p>
          <a:p>
            <a:pPr marL="0" indent="0">
              <a:buFontTx/>
              <a:buNone/>
            </a:pPr>
            <a:r>
              <a:rPr lang="fr-FR" baseline="0" smtClean="0">
                <a:cs typeface="Arial" pitchFamily="34" charset="0"/>
              </a:rPr>
              <a:t>…technologies.</a:t>
            </a:r>
          </a:p>
          <a:p>
            <a:pPr marL="0" indent="0">
              <a:buFontTx/>
              <a:buNone/>
            </a:pPr>
            <a:endParaRPr lang="fr-FR" baseline="0" smtClean="0">
              <a:cs typeface="Arial" pitchFamily="34" charset="0"/>
            </a:endParaRPr>
          </a:p>
          <a:p>
            <a:pPr marL="0" indent="0">
              <a:buFontTx/>
              <a:buNone/>
            </a:pPr>
            <a:r>
              <a:rPr lang="fr-FR" baseline="0" smtClean="0">
                <a:cs typeface="Arial" pitchFamily="34" charset="0"/>
              </a:rPr>
              <a:t>Once </a:t>
            </a:r>
            <a:r>
              <a:rPr lang="fr-FR" baseline="0" err="1" smtClean="0">
                <a:cs typeface="Arial" pitchFamily="34" charset="0"/>
              </a:rPr>
              <a:t>installed</a:t>
            </a:r>
            <a:r>
              <a:rPr lang="fr-FR" baseline="0" smtClean="0">
                <a:cs typeface="Arial" pitchFamily="34" charset="0"/>
              </a:rPr>
              <a:t> on critical and relevant locations, </a:t>
            </a:r>
            <a:r>
              <a:rPr lang="fr-FR" baseline="0" err="1" smtClean="0">
                <a:cs typeface="Arial" pitchFamily="34" charset="0"/>
              </a:rPr>
              <a:t>you</a:t>
            </a:r>
            <a:r>
              <a:rPr lang="fr-FR" baseline="0" smtClean="0">
                <a:cs typeface="Arial" pitchFamily="34" charset="0"/>
              </a:rPr>
              <a:t> can monitor 24x7 </a:t>
            </a:r>
            <a:r>
              <a:rPr lang="fr-FR" baseline="0" err="1" smtClean="0">
                <a:cs typeface="Arial" pitchFamily="34" charset="0"/>
              </a:rPr>
              <a:t>your</a:t>
            </a:r>
            <a:r>
              <a:rPr lang="fr-FR" baseline="0" smtClean="0">
                <a:cs typeface="Arial" pitchFamily="34" charset="0"/>
              </a:rPr>
              <a:t> performance, and </a:t>
            </a:r>
            <a:r>
              <a:rPr lang="fr-FR" baseline="0" err="1" smtClean="0">
                <a:cs typeface="Arial" pitchFamily="34" charset="0"/>
              </a:rPr>
              <a:t>security</a:t>
            </a:r>
            <a:r>
              <a:rPr lang="fr-FR" baseline="0" smtClean="0">
                <a:cs typeface="Arial" pitchFamily="34" charset="0"/>
              </a:rPr>
              <a:t> of all </a:t>
            </a:r>
            <a:r>
              <a:rPr lang="fr-FR" baseline="0" err="1" smtClean="0">
                <a:cs typeface="Arial" pitchFamily="34" charset="0"/>
              </a:rPr>
              <a:t>your</a:t>
            </a:r>
            <a:r>
              <a:rPr lang="fr-FR" baseline="0" smtClean="0">
                <a:cs typeface="Arial" pitchFamily="34" charset="0"/>
              </a:rPr>
              <a:t> </a:t>
            </a:r>
            <a:r>
              <a:rPr lang="fr-FR" baseline="0" err="1" smtClean="0">
                <a:cs typeface="Arial" pitchFamily="34" charset="0"/>
              </a:rPr>
              <a:t>remote</a:t>
            </a:r>
            <a:r>
              <a:rPr lang="fr-FR" baseline="0" smtClean="0">
                <a:cs typeface="Arial" pitchFamily="34" charset="0"/>
              </a:rPr>
              <a:t> </a:t>
            </a:r>
            <a:r>
              <a:rPr lang="fr-FR" baseline="0" err="1" smtClean="0">
                <a:cs typeface="Arial" pitchFamily="34" charset="0"/>
              </a:rPr>
              <a:t>WLANs</a:t>
            </a:r>
            <a:r>
              <a:rPr lang="fr-FR" baseline="0" smtClean="0">
                <a:cs typeface="Arial" pitchFamily="34" charset="0"/>
              </a:rPr>
              <a:t>! </a:t>
            </a:r>
            <a:endParaRPr lang="en-US" smtClean="0">
              <a:cs typeface="Arial" pitchFamily="34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553FFB-A6BF-4646-837B-CEC2CB79E2DB}" type="slidenum">
              <a:rPr lang="en-US" smtClean="0">
                <a:latin typeface="Times" charset="0"/>
              </a:rPr>
              <a:pPr/>
              <a:t>20</a:t>
            </a:fld>
            <a:endParaRPr 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Fluke Networks Company Confidential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81A731-43AC-4E75-AA0C-7B16A9F7665D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7081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6" b="312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124200"/>
            <a:ext cx="7772400" cy="16002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6056554"/>
            <a:ext cx="6324600" cy="725245"/>
          </a:xfrm>
        </p:spPr>
        <p:txBody>
          <a:bodyPr>
            <a:normAutofit/>
          </a:bodyPr>
          <a:lstStyle>
            <a:lvl1pPr marL="0" indent="0" algn="r">
              <a:buNone/>
              <a:defRPr sz="18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54760"/>
            <a:ext cx="6324599" cy="157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6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1516"/>
            <a:ext cx="8305800" cy="4894648"/>
          </a:xfrm>
        </p:spPr>
        <p:txBody>
          <a:bodyPr/>
          <a:lstStyle>
            <a:lvl1pPr marL="457200" indent="-457200">
              <a:buClr>
                <a:srgbClr val="FFC000"/>
              </a:buClr>
              <a:buFont typeface="Arial" pitchFamily="34" charset="0"/>
              <a:buChar char="•"/>
              <a:defRPr sz="3200" b="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4D5A-59DB-45EC-991A-46EBF559D2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335261" y="163753"/>
            <a:ext cx="6680921" cy="608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48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477000" y="781050"/>
            <a:ext cx="2667000" cy="6076950"/>
          </a:xfrm>
        </p:spPr>
        <p:txBody>
          <a:bodyPr/>
          <a:lstStyle/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8424"/>
            <a:ext cx="5943600" cy="52685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4D5A-59DB-45EC-991A-46EBF559D2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335261" y="163753"/>
            <a:ext cx="6680921" cy="608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025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8424"/>
            <a:ext cx="4038600" cy="54209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8424"/>
            <a:ext cx="4038600" cy="54209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4D5A-59DB-45EC-991A-46EBF559D2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2335261" y="163753"/>
            <a:ext cx="6680921" cy="608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234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05000"/>
            <a:ext cx="4040188" cy="4800600"/>
          </a:xfrm>
        </p:spPr>
        <p:txBody>
          <a:bodyPr/>
          <a:lstStyle>
            <a:lvl1pPr marL="342900" indent="-342900">
              <a:buClr>
                <a:srgbClr val="FFC000"/>
              </a:buClr>
              <a:buFont typeface="Arial" pitchFamily="34" charset="0"/>
              <a:buChar char="•"/>
              <a:defRPr sz="2400" b="0">
                <a:solidFill>
                  <a:schemeClr val="tx1"/>
                </a:solidFill>
                <a:latin typeface="+mn-lt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219200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05000"/>
            <a:ext cx="4041775" cy="4800600"/>
          </a:xfrm>
        </p:spPr>
        <p:txBody>
          <a:bodyPr/>
          <a:lstStyle>
            <a:lvl1pPr marL="342900" indent="-342900">
              <a:buClr>
                <a:srgbClr val="FFC000"/>
              </a:buClr>
              <a:buFont typeface="Arial" pitchFamily="34" charset="0"/>
              <a:buChar char="•"/>
              <a:defRPr sz="2400" b="0">
                <a:solidFill>
                  <a:schemeClr val="tx1"/>
                </a:solidFill>
                <a:latin typeface="+mn-lt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4D5A-59DB-45EC-991A-46EBF559D2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335261" y="163753"/>
            <a:ext cx="6680921" cy="608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13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4D5A-59DB-45EC-991A-46EBF559D2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2335261" y="163753"/>
            <a:ext cx="6680921" cy="608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514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4D5A-59DB-45EC-991A-46EBF559D2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415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2487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1F497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5248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14537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4D5A-59DB-45EC-991A-46EBF559D2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2335261" y="163753"/>
            <a:ext cx="6680921" cy="608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038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054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175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721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74D5A-59DB-45EC-991A-46EBF559D2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2335261" y="163753"/>
            <a:ext cx="6680921" cy="608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466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23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0"/>
            <a:ext cx="6400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0"/>
            <a:ext cx="3733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419600" y="1219200"/>
            <a:ext cx="37338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419600" y="3771900"/>
            <a:ext cx="37338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6200" y="6629400"/>
            <a:ext cx="914400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28986-1B8D-4573-9E21-E05AF68A1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31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1176" y="152400"/>
            <a:ext cx="6934200" cy="609600"/>
          </a:xfrm>
        </p:spPr>
        <p:txBody>
          <a:bodyPr/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934200" y="663575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2237B-A67D-48B9-A947-DF7803DFBF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853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_homepage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00"/>
            <a:ext cx="9144000" cy="41148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93030"/>
            <a:ext cx="8229600" cy="4933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87400"/>
          </a:xfrm>
          <a:prstGeom prst="rect">
            <a:avLst/>
          </a:prstGeom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2582" y="65772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74D5A-59DB-45EC-991A-46EBF559D2F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1450"/>
            <a:ext cx="2057400" cy="514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161" b="2452"/>
          <a:stretch/>
        </p:blipFill>
        <p:spPr>
          <a:xfrm>
            <a:off x="0" y="-9144"/>
            <a:ext cx="9144000" cy="777240"/>
          </a:xfrm>
          <a:prstGeom prst="rect">
            <a:avLst/>
          </a:prstGeom>
          <a:effectLst/>
        </p:spPr>
      </p:pic>
      <p:pic>
        <p:nvPicPr>
          <p:cNvPr id="10" name="Picture 9" descr="FNET_4c_rv_2.5.eps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621" y="171214"/>
            <a:ext cx="1981200" cy="449786"/>
          </a:xfrm>
          <a:prstGeom prst="rect">
            <a:avLst/>
          </a:prstGeom>
          <a:effectLst>
            <a:outerShdw blurRad="47625" dist="38100" dir="27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2335261" y="163753"/>
            <a:ext cx="6680921" cy="608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170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400" b="1" kern="1200" cap="all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Clr>
          <a:srgbClr val="FFC000"/>
        </a:buClr>
        <a:buFont typeface="Arial" pitchFamily="34" charset="0"/>
        <a:buChar char="•"/>
        <a:defRPr sz="3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C000"/>
        </a:buClr>
        <a:buFont typeface="Calibri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C000"/>
        </a:buClr>
        <a:buFont typeface="Calibri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FFC000"/>
        </a:buClr>
        <a:buFont typeface="Calibri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FFC000"/>
        </a:buClr>
        <a:buFont typeface="Calibri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.jpe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3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9.png"/><Relationship Id="rId12" Type="http://schemas.openxmlformats.org/officeDocument/2006/relationships/image" Target="../media/image22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5" Type="http://schemas.openxmlformats.org/officeDocument/2006/relationships/image" Target="../media/image26.png"/><Relationship Id="rId10" Type="http://schemas.openxmlformats.org/officeDocument/2006/relationships/image" Target="../media/image20.png"/><Relationship Id="rId19" Type="http://schemas.openxmlformats.org/officeDocument/2006/relationships/image" Target="../media/image30.png"/><Relationship Id="rId4" Type="http://schemas.openxmlformats.org/officeDocument/2006/relationships/image" Target="../media/image16.png"/><Relationship Id="rId9" Type="http://schemas.openxmlformats.org/officeDocument/2006/relationships/image" Target="../media/image18.png"/><Relationship Id="rId14" Type="http://schemas.openxmlformats.org/officeDocument/2006/relationships/image" Target="../media/image24.png"/><Relationship Id="rId22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jpeg"/><Relationship Id="rId3" Type="http://schemas.openxmlformats.org/officeDocument/2006/relationships/image" Target="../media/image38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1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9.jpeg"/><Relationship Id="rId4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18" Type="http://schemas.microsoft.com/office/2007/relationships/diagramDrawing" Target="../diagrams/drawing1.xml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17" Type="http://schemas.openxmlformats.org/officeDocument/2006/relationships/diagramColors" Target="../diagrams/colors1.xml"/><Relationship Id="rId2" Type="http://schemas.openxmlformats.org/officeDocument/2006/relationships/slideLayout" Target="../slideLayouts/slideLayout6.xml"/><Relationship Id="rId16" Type="http://schemas.openxmlformats.org/officeDocument/2006/relationships/diagramQuickStyle" Target="../diagrams/quickStyle1.xml"/><Relationship Id="rId1" Type="http://schemas.openxmlformats.org/officeDocument/2006/relationships/tags" Target="../tags/tag1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5" Type="http://schemas.openxmlformats.org/officeDocument/2006/relationships/diagramLayout" Target="../diagrams/layout1.xml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diagramData" Target="../diagrams/data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8.png"/><Relationship Id="rId7" Type="http://schemas.openxmlformats.org/officeDocument/2006/relationships/image" Target="../media/image10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jpeg"/><Relationship Id="rId9" Type="http://schemas.openxmlformats.org/officeDocument/2006/relationships/image" Target="../media/image10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image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394"/>
            <a:ext cx="9144000" cy="703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ctangle 7"/>
          <p:cNvSpPr>
            <a:spLocks/>
          </p:cNvSpPr>
          <p:nvPr/>
        </p:nvSpPr>
        <p:spPr bwMode="auto">
          <a:xfrm>
            <a:off x="0" y="2362201"/>
            <a:ext cx="9144000" cy="4495800"/>
          </a:xfrm>
          <a:prstGeom prst="rect">
            <a:avLst/>
          </a:prstGeom>
          <a:gradFill rotWithShape="0">
            <a:gsLst>
              <a:gs pos="0">
                <a:srgbClr val="1F497D">
                  <a:alpha val="90999"/>
                </a:srgbClr>
              </a:gs>
              <a:gs pos="52000">
                <a:srgbClr val="17375E">
                  <a:alpha val="90999"/>
                </a:srgbClr>
              </a:gs>
              <a:gs pos="100000">
                <a:srgbClr val="0F253F">
                  <a:alpha val="90999"/>
                </a:srgbClr>
              </a:gs>
            </a:gsLst>
            <a:lin ang="5400000"/>
          </a:gradFill>
          <a:ln w="13546" cap="flat" cmpd="sng">
            <a:solidFill>
              <a:srgbClr val="4A7EBB"/>
            </a:solidFill>
            <a:prstDash val="solid"/>
            <a:round/>
            <a:headEnd/>
            <a:tailEnd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lIns="72248" tIns="72248" rIns="72248" bIns="72248" anchor="ctr"/>
          <a:lstStyle/>
          <a:p>
            <a:endParaRPr lang="en-US"/>
          </a:p>
        </p:txBody>
      </p:sp>
      <p:pic>
        <p:nvPicPr>
          <p:cNvPr id="6" name="Picture 11" descr="image8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42" y="316153"/>
            <a:ext cx="3341687" cy="7588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1000" y="5121885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FF00"/>
                </a:solidFill>
                <a:latin typeface="+mj-lt"/>
              </a:rPr>
              <a:t>Владимир Демиденко </a:t>
            </a:r>
          </a:p>
          <a:p>
            <a:pPr algn="ctr"/>
            <a:r>
              <a:rPr lang="ru-RU" sz="2000" b="1" i="1" dirty="0" smtClean="0">
                <a:solidFill>
                  <a:srgbClr val="FFFF00"/>
                </a:solidFill>
                <a:latin typeface="+mj-lt"/>
              </a:rPr>
              <a:t>Региональный менеджер по продажам</a:t>
            </a:r>
          </a:p>
          <a:p>
            <a:pPr algn="ctr"/>
            <a:r>
              <a:rPr lang="ru-RU" sz="2000" b="1" i="1" dirty="0" smtClean="0">
                <a:solidFill>
                  <a:srgbClr val="FFFF00"/>
                </a:solidFill>
                <a:latin typeface="+mj-lt"/>
              </a:rPr>
              <a:t>Россия/СНГ</a:t>
            </a:r>
            <a:endParaRPr lang="en-US" sz="2000" b="1" i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2811288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Подводные камни корпоративных информационных сетей, или как перевернуть айсберг</a:t>
            </a:r>
            <a:endParaRPr lang="en-US" sz="40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53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atin typeface="+mn-lt"/>
              </a:rPr>
              <a:t>Что бизнес требует от ИТ?</a:t>
            </a:r>
            <a:endParaRPr lang="en-GB" sz="3200" dirty="0">
              <a:latin typeface="+mn-lt"/>
            </a:endParaRPr>
          </a:p>
        </p:txBody>
      </p:sp>
      <p:sp>
        <p:nvSpPr>
          <p:cNvPr id="4" name="Round Same Side Corner Rectangle 3"/>
          <p:cNvSpPr/>
          <p:nvPr/>
        </p:nvSpPr>
        <p:spPr bwMode="auto">
          <a:xfrm rot="10800000">
            <a:off x="374183" y="2209390"/>
            <a:ext cx="2702756" cy="1897965"/>
          </a:xfrm>
          <a:prstGeom prst="round2SameRect">
            <a:avLst>
              <a:gd name="adj1" fmla="val 7315"/>
              <a:gd name="adj2" fmla="val 0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26000">
                <a:srgbClr val="FFFFFF">
                  <a:alpha val="0"/>
                </a:srgbClr>
              </a:gs>
              <a:gs pos="56000">
                <a:schemeClr val="bg1">
                  <a:alpha val="57000"/>
                </a:schemeClr>
              </a:gs>
              <a:gs pos="74000">
                <a:schemeClr val="bg1">
                  <a:alpha val="20000"/>
                </a:schemeClr>
              </a:gs>
            </a:gsLst>
            <a:lin ang="4800000" scaled="0"/>
            <a:tileRect/>
          </a:gradFill>
          <a:ln w="6350" cap="flat" cmpd="sng" algn="ctr">
            <a:solidFill>
              <a:srgbClr val="FFFFFF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4800" spc="-144" dirty="0" smtClean="0">
              <a:ln w="3175"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Light" pitchFamily="34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0755" y="1143001"/>
            <a:ext cx="9144000" cy="1066389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bg2">
                <a:alpha val="49000"/>
              </a:schemeClr>
            </a:solidFill>
            <a:headEnd type="none" w="med" len="med"/>
            <a:tailEnd type="none" w="med" len="med"/>
          </a:ln>
          <a:effectLst>
            <a:softEdge rad="63500"/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16" tIns="304721" rIns="91416" bIns="45709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FFFF99"/>
              </a:buClr>
              <a:buSzPct val="120000"/>
              <a:defRPr/>
            </a:pPr>
            <a:endParaRPr lang="en-US" altLang="zh-CN" sz="5400" spc="-125" dirty="0" smtClean="0">
              <a:ln w="18415" cmpd="sng">
                <a:noFill/>
                <a:prstDash val="solid"/>
              </a:ln>
              <a:solidFill>
                <a:srgbClr val="000000"/>
              </a:solidFill>
              <a:effectLst>
                <a:glow rad="101600">
                  <a:srgbClr val="CCECFF"/>
                </a:glow>
                <a:innerShdw blurRad="114300">
                  <a:prstClr val="black"/>
                </a:innerShdw>
              </a:effectLst>
              <a:latin typeface="Sego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06140" y="1306863"/>
            <a:ext cx="2617544" cy="738664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a typeface="Verdana" pitchFamily="34" charset="0"/>
                <a:cs typeface="Verdana" pitchFamily="34" charset="0"/>
              </a:rPr>
              <a:t>УЛУЧШЕННОЕ УПРАВЛЕНИЕ</a:t>
            </a:r>
            <a:endParaRPr lang="en-US" sz="2400" b="1" dirty="0" smtClean="0">
              <a:solidFill>
                <a:schemeClr val="bg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 Same Side Corner Rectangle 6"/>
          <p:cNvSpPr/>
          <p:nvPr/>
        </p:nvSpPr>
        <p:spPr bwMode="auto">
          <a:xfrm rot="10800000">
            <a:off x="3298366" y="2213403"/>
            <a:ext cx="2702756" cy="1897965"/>
          </a:xfrm>
          <a:prstGeom prst="round2SameRect">
            <a:avLst>
              <a:gd name="adj1" fmla="val 7315"/>
              <a:gd name="adj2" fmla="val 0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26000">
                <a:srgbClr val="FFFFFF">
                  <a:alpha val="0"/>
                </a:srgbClr>
              </a:gs>
              <a:gs pos="56000">
                <a:schemeClr val="bg1">
                  <a:alpha val="57000"/>
                </a:schemeClr>
              </a:gs>
              <a:gs pos="74000">
                <a:schemeClr val="bg1">
                  <a:alpha val="20000"/>
                </a:schemeClr>
              </a:gs>
            </a:gsLst>
            <a:lin ang="4800000" scaled="0"/>
            <a:tileRect/>
          </a:gradFill>
          <a:ln w="6350" cap="flat" cmpd="sng" algn="ctr">
            <a:solidFill>
              <a:srgbClr val="FFFFFF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4800" spc="-144" dirty="0" smtClean="0">
              <a:ln w="3175"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Light" pitchFamily="34" charset="0"/>
              <a:cs typeface="Arial" charset="0"/>
            </a:endParaRPr>
          </a:p>
        </p:txBody>
      </p:sp>
      <p:sp>
        <p:nvSpPr>
          <p:cNvPr id="8" name="Round Same Side Corner Rectangle 7"/>
          <p:cNvSpPr/>
          <p:nvPr/>
        </p:nvSpPr>
        <p:spPr bwMode="auto">
          <a:xfrm rot="10800000">
            <a:off x="6156610" y="2213403"/>
            <a:ext cx="2702756" cy="1897965"/>
          </a:xfrm>
          <a:prstGeom prst="round2SameRect">
            <a:avLst>
              <a:gd name="adj1" fmla="val 7315"/>
              <a:gd name="adj2" fmla="val 0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26000">
                <a:srgbClr val="FFFFFF">
                  <a:alpha val="0"/>
                </a:srgbClr>
              </a:gs>
              <a:gs pos="56000">
                <a:schemeClr val="bg1">
                  <a:alpha val="57000"/>
                </a:schemeClr>
              </a:gs>
              <a:gs pos="74000">
                <a:schemeClr val="bg1">
                  <a:alpha val="20000"/>
                </a:schemeClr>
              </a:gs>
            </a:gsLst>
            <a:lin ang="4800000" scaled="0"/>
            <a:tileRect/>
          </a:gradFill>
          <a:ln w="6350" cap="flat" cmpd="sng" algn="ctr">
            <a:solidFill>
              <a:srgbClr val="FFFFFF">
                <a:alpha val="25098"/>
              </a:srgbClr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4800" spc="-144" dirty="0" smtClean="0">
              <a:ln w="3175"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Light" pitchFamily="34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2640" y="1306863"/>
            <a:ext cx="2377704" cy="738664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a typeface="Verdana" pitchFamily="34" charset="0"/>
                <a:cs typeface="Verdana" pitchFamily="34" charset="0"/>
              </a:rPr>
              <a:t>ЭФФЕКТИВНОСТЬ ЗАТРАТ</a:t>
            </a:r>
            <a:endParaRPr lang="en-US" sz="2400" b="1" dirty="0" smtClean="0">
              <a:solidFill>
                <a:schemeClr val="bg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16991" y="1306863"/>
            <a:ext cx="2538576" cy="738664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a typeface="Verdana" pitchFamily="34" charset="0"/>
                <a:cs typeface="Verdana" pitchFamily="34" charset="0"/>
              </a:rPr>
              <a:t>УВЕЛИЧЕННАЯ ПРОДУКТИВНОСТЬ</a:t>
            </a:r>
            <a:endParaRPr lang="en-US" sz="2400" b="1" dirty="0" smtClean="0">
              <a:solidFill>
                <a:schemeClr val="bg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2209" y="4086167"/>
            <a:ext cx="2734619" cy="26776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SzPct val="120000"/>
              <a:buFont typeface="Arial" pitchFamily="34" charset="0"/>
              <a:buChar char="•"/>
              <a:defRPr/>
            </a:pP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Платим только за то, что используем</a:t>
            </a:r>
            <a:endParaRPr lang="en-US" sz="2000" spc="-50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SzPct val="120000"/>
              <a:buFont typeface="Arial" pitchFamily="34" charset="0"/>
              <a:buChar char="•"/>
              <a:defRPr/>
            </a:pP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Усиливаем контроль расходов</a:t>
            </a:r>
            <a:endParaRPr lang="en-US" sz="2000" spc="-50" dirty="0">
              <a:latin typeface="Calibri" pitchFamily="34" charset="0"/>
              <a:cs typeface="Calibri" pitchFamily="34" charset="0"/>
            </a:endParaRPr>
          </a:p>
          <a:p>
            <a:pPr marL="342900"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C000"/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Дрейфуем от</a:t>
            </a:r>
            <a:r>
              <a:rPr lang="en-US" sz="2000" spc="-5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spc="-50" dirty="0" err="1" smtClean="0">
                <a:latin typeface="Calibri" pitchFamily="34" charset="0"/>
                <a:cs typeface="Calibri" pitchFamily="34" charset="0"/>
              </a:rPr>
              <a:t>CapEx</a:t>
            </a:r>
            <a:r>
              <a:rPr lang="en-US" sz="2000" spc="-5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к</a:t>
            </a:r>
            <a:r>
              <a:rPr lang="en-US" sz="2000" spc="-5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spc="-50" dirty="0" err="1" smtClean="0">
                <a:latin typeface="Calibri" pitchFamily="34" charset="0"/>
                <a:cs typeface="Calibri" pitchFamily="34" charset="0"/>
              </a:rPr>
              <a:t>OpEx</a:t>
            </a:r>
            <a:endParaRPr lang="en-US" sz="2000" spc="-50" dirty="0" smtClean="0">
              <a:latin typeface="Calibri" pitchFamily="34" charset="0"/>
              <a:cs typeface="Calibri" pitchFamily="34" charset="0"/>
            </a:endParaRPr>
          </a:p>
          <a:p>
            <a:pPr marL="342900" marR="0" lvl="0" indent="-3429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rgbClr val="FFC000"/>
              </a:buClr>
              <a:buSzPct val="120000"/>
              <a:buFont typeface="Arial" pitchFamily="34" charset="0"/>
              <a:buChar char="•"/>
              <a:tabLst/>
              <a:defRPr/>
            </a:pP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Больше времени на производство прибыли для бизнеса</a:t>
            </a:r>
            <a:endParaRPr lang="en-US" sz="2000" spc="-5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66502" y="4086167"/>
            <a:ext cx="2734619" cy="26776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SzPct val="120000"/>
              <a:buFont typeface="Arial" pitchFamily="34" charset="0"/>
              <a:buChar char="•"/>
              <a:defRPr/>
            </a:pP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Меньше времени на обслуживание</a:t>
            </a:r>
            <a:endParaRPr lang="en-US" sz="2000" spc="-50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SzPct val="120000"/>
              <a:buFont typeface="Arial" pitchFamily="34" charset="0"/>
              <a:buChar char="•"/>
              <a:defRPr/>
            </a:pP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Ускорение развертывания</a:t>
            </a:r>
            <a:endParaRPr lang="en-US" sz="2000" spc="-5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SzPct val="120000"/>
              <a:buFont typeface="Arial" pitchFamily="34" charset="0"/>
              <a:buChar char="•"/>
              <a:defRPr/>
            </a:pP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Надежная многоуровневая безопасность</a:t>
            </a:r>
            <a:endParaRPr lang="en-US" sz="2000" spc="-50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SzPct val="120000"/>
              <a:buFont typeface="Arial" pitchFamily="34" charset="0"/>
              <a:buChar char="•"/>
              <a:defRPr/>
            </a:pP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Доступность и отказоустойчивость</a:t>
            </a:r>
            <a:endParaRPr lang="en-US" sz="2000" spc="-5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34074" y="4180343"/>
            <a:ext cx="2547828" cy="24006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SzPct val="120000"/>
              <a:buFont typeface="Arial" pitchFamily="34" charset="0"/>
              <a:buChar char="•"/>
              <a:defRPr/>
            </a:pP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Современная и опережающая  функциональность</a:t>
            </a:r>
            <a:endParaRPr lang="en-US" sz="2000" spc="-5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SzPct val="120000"/>
              <a:buFont typeface="Arial" pitchFamily="34" charset="0"/>
              <a:buChar char="•"/>
              <a:defRPr/>
            </a:pP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Удобная интеграция подсистем</a:t>
            </a:r>
            <a:r>
              <a:rPr lang="en-US" sz="2000" spc="-50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sz="2000" spc="-50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SzPct val="120000"/>
              <a:buFont typeface="Arial" pitchFamily="34" charset="0"/>
              <a:buChar char="•"/>
              <a:defRPr/>
            </a:pP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Мобильность</a:t>
            </a:r>
            <a:endParaRPr lang="en-US" sz="2000" spc="-50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FFC000"/>
              </a:buClr>
              <a:buSzPct val="120000"/>
              <a:buFont typeface="Arial" pitchFamily="34" charset="0"/>
              <a:buChar char="•"/>
              <a:defRPr/>
            </a:pPr>
            <a:r>
              <a:rPr lang="ru-RU" sz="2000" spc="-50" dirty="0" smtClean="0">
                <a:latin typeface="Calibri" pitchFamily="34" charset="0"/>
                <a:cs typeface="Calibri" pitchFamily="34" charset="0"/>
              </a:rPr>
              <a:t>Легкость администрирования</a:t>
            </a:r>
            <a:r>
              <a:rPr lang="en-US" sz="2000" spc="-50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sz="2000" spc="-5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4" name="Picture 4" descr="D:\Users\rholder\AppData\Local\Microsoft\Windows\Temporary Internet Files\Content.IE5\2401L0FM\MP900449105[1]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867" y="2362200"/>
            <a:ext cx="161925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D:\Users\rholder\AppData\Local\Microsoft\Windows\Temporary Internet Files\Content.IE5\20I1PEX0\MP900402012[1]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9299" y="2438399"/>
            <a:ext cx="178663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tobrien.REDMOND\Pictures\DVD_ART36\Artwork_Imagery\Icons - Illustrations\_ WINDOWS VISTA ICONS\Productivity time clock to do.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2444" y="2171700"/>
            <a:ext cx="2057400" cy="1857142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1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imag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2531"/>
            <a:ext cx="9144000" cy="4115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794" name="Picture 2" descr="image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86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795" name="Picture 3" descr="image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05" y="170781"/>
            <a:ext cx="2057177" cy="514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796" name="Picture 4" descr="image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60" b="2451"/>
          <a:stretch>
            <a:fillRect/>
          </a:stretch>
        </p:blipFill>
        <p:spPr bwMode="auto">
          <a:xfrm>
            <a:off x="0" y="-8930"/>
            <a:ext cx="9144000" cy="776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797" name="Picture 5" descr="image4.pdf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10" y="170780"/>
            <a:ext cx="1981274" cy="44983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33798" name="Picture 6" descr="image24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4"/>
          <a:stretch>
            <a:fillRect/>
          </a:stretch>
        </p:blipFill>
        <p:spPr bwMode="auto">
          <a:xfrm>
            <a:off x="-368349" y="0"/>
            <a:ext cx="1027249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33799" name="Group 7"/>
          <p:cNvGrpSpPr>
            <a:grpSpLocks/>
          </p:cNvGrpSpPr>
          <p:nvPr/>
        </p:nvGrpSpPr>
        <p:grpSpPr bwMode="auto">
          <a:xfrm>
            <a:off x="-870644" y="3569643"/>
            <a:ext cx="6076652" cy="3518297"/>
            <a:chOff x="0" y="0"/>
            <a:chExt cx="681" cy="394"/>
          </a:xfrm>
        </p:grpSpPr>
        <p:sp>
          <p:nvSpPr>
            <p:cNvPr id="33800" name="Rectangle 8"/>
            <p:cNvSpPr>
              <a:spLocks/>
            </p:cNvSpPr>
            <p:nvPr/>
          </p:nvSpPr>
          <p:spPr bwMode="auto">
            <a:xfrm rot="20976129">
              <a:off x="20" y="81"/>
              <a:ext cx="641" cy="232"/>
            </a:xfrm>
            <a:prstGeom prst="rect">
              <a:avLst/>
            </a:prstGeom>
            <a:solidFill>
              <a:srgbClr val="CD0920"/>
            </a:solidFill>
            <a:ln w="13546" cap="flat" cmpd="sng">
              <a:solidFill>
                <a:srgbClr val="808080"/>
              </a:solidFill>
              <a:prstDash val="solid"/>
              <a:round/>
              <a:headEnd/>
              <a:tailEnd/>
            </a:ln>
            <a:effectLst>
              <a:outerShdw blurRad="152400" dist="25401" dir="2700000" algn="ctr" rotWithShape="0">
                <a:srgbClr val="000000">
                  <a:alpha val="90999"/>
                </a:srgbClr>
              </a:outerShdw>
            </a:effec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33801" name="Rectangle 9"/>
            <p:cNvSpPr>
              <a:spLocks/>
            </p:cNvSpPr>
            <p:nvPr/>
          </p:nvSpPr>
          <p:spPr bwMode="auto">
            <a:xfrm rot="20976129">
              <a:off x="20" y="55"/>
              <a:ext cx="641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300480" tIns="72248" rIns="126435" bIns="72248" anchor="ctr"/>
            <a:lstStyle/>
            <a:p>
              <a:pPr algn="r" defTabSz="914145"/>
              <a:r>
                <a:rPr lang="ru-RU" sz="35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Что мешает бизнесу получить от ИТ то, что он требует?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609524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ИДЕАЛЬНАЯ сеть выглядит так</a:t>
            </a:r>
            <a:endParaRPr lang="en-US" dirty="0"/>
          </a:p>
        </p:txBody>
      </p:sp>
      <p:pic>
        <p:nvPicPr>
          <p:cNvPr id="4" name="Picture 1" descr="imag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2531"/>
            <a:ext cx="9144000" cy="4115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7"/>
          <p:cNvSpPr>
            <a:spLocks/>
          </p:cNvSpPr>
          <p:nvPr/>
        </p:nvSpPr>
        <p:spPr bwMode="auto">
          <a:xfrm>
            <a:off x="0" y="3154412"/>
            <a:ext cx="9144000" cy="370135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D9D9D9"/>
              </a:gs>
            </a:gsLst>
            <a:lin ang="5400000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6" name="Rectangle 8"/>
          <p:cNvSpPr>
            <a:spLocks/>
          </p:cNvSpPr>
          <p:nvPr/>
        </p:nvSpPr>
        <p:spPr bwMode="auto">
          <a:xfrm>
            <a:off x="5524128" y="5694909"/>
            <a:ext cx="1321594" cy="798091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99001">
                <a:srgbClr val="B7DEE8"/>
              </a:gs>
              <a:gs pos="100000">
                <a:srgbClr val="B7DEE8"/>
              </a:gs>
            </a:gsLst>
            <a:lin ang="5400000"/>
          </a:gradFill>
          <a:ln w="4515" cap="flat" cmpd="sng">
            <a:solidFill>
              <a:srgbClr val="D9D9D9"/>
            </a:solidFill>
            <a:prstDash val="solid"/>
            <a:round/>
            <a:headEnd/>
            <a:tailEnd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7" name="Rectangle 9"/>
          <p:cNvSpPr>
            <a:spLocks/>
          </p:cNvSpPr>
          <p:nvPr/>
        </p:nvSpPr>
        <p:spPr bwMode="auto">
          <a:xfrm>
            <a:off x="375047" y="3175620"/>
            <a:ext cx="4036219" cy="3317379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99001">
                <a:srgbClr val="B7DEE8"/>
              </a:gs>
              <a:gs pos="100000">
                <a:srgbClr val="B7DEE8"/>
              </a:gs>
            </a:gsLst>
            <a:lin ang="5400000"/>
          </a:gradFill>
          <a:ln w="4515" cap="flat" cmpd="sng">
            <a:solidFill>
              <a:srgbClr val="D9D9D9"/>
            </a:solidFill>
            <a:prstDash val="solid"/>
            <a:round/>
            <a:headEnd/>
            <a:tailEnd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8" name="AutoShape 10"/>
          <p:cNvSpPr>
            <a:spLocks/>
          </p:cNvSpPr>
          <p:nvPr/>
        </p:nvSpPr>
        <p:spPr bwMode="auto">
          <a:xfrm>
            <a:off x="3589735" y="6115720"/>
            <a:ext cx="762372" cy="318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10800" y="21600"/>
                  <a:pt x="10800" y="21600"/>
                  <a:pt x="10799" y="21600"/>
                </a:cubicBezTo>
                <a:lnTo>
                  <a:pt x="10799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9" name="AutoShape 11"/>
          <p:cNvSpPr>
            <a:spLocks/>
          </p:cNvSpPr>
          <p:nvPr/>
        </p:nvSpPr>
        <p:spPr bwMode="auto">
          <a:xfrm>
            <a:off x="2677790" y="6111255"/>
            <a:ext cx="762372" cy="318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10800" y="21600"/>
                  <a:pt x="10800" y="21600"/>
                  <a:pt x="10799" y="21600"/>
                </a:cubicBezTo>
                <a:lnTo>
                  <a:pt x="10799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10" name="Rectangle 12"/>
          <p:cNvSpPr>
            <a:spLocks/>
          </p:cNvSpPr>
          <p:nvPr/>
        </p:nvSpPr>
        <p:spPr bwMode="auto">
          <a:xfrm>
            <a:off x="7035478" y="4710411"/>
            <a:ext cx="1550417" cy="1226716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DCE6F2"/>
              </a:gs>
            </a:gsLst>
            <a:lin ang="5400000"/>
          </a:gradFill>
          <a:ln w="4515" cap="flat" cmpd="sng">
            <a:solidFill>
              <a:srgbClr val="D9D9D9"/>
            </a:solidFill>
            <a:prstDash val="solid"/>
            <a:round/>
            <a:headEnd/>
            <a:tailEnd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11" name="Rectangle 13"/>
          <p:cNvSpPr>
            <a:spLocks/>
          </p:cNvSpPr>
          <p:nvPr/>
        </p:nvSpPr>
        <p:spPr bwMode="auto">
          <a:xfrm>
            <a:off x="7051105" y="2879825"/>
            <a:ext cx="1551533" cy="1226716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2DCDB"/>
              </a:gs>
            </a:gsLst>
            <a:lin ang="5400000"/>
          </a:gradFill>
          <a:ln w="4515" cap="flat" cmpd="sng">
            <a:solidFill>
              <a:srgbClr val="D9D9D9"/>
            </a:solidFill>
            <a:prstDash val="solid"/>
            <a:round/>
            <a:headEnd/>
            <a:tailEnd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 flipV="1">
            <a:off x="6307709" y="5179219"/>
            <a:ext cx="1011287" cy="26789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 flipV="1">
            <a:off x="6323335" y="3355330"/>
            <a:ext cx="1012403" cy="26789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4" name="AutoShape 16"/>
          <p:cNvSpPr>
            <a:spLocks/>
          </p:cNvSpPr>
          <p:nvPr/>
        </p:nvSpPr>
        <p:spPr bwMode="auto">
          <a:xfrm rot="20955917">
            <a:off x="6292081" y="1602879"/>
            <a:ext cx="611684" cy="2165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pic>
        <p:nvPicPr>
          <p:cNvPr id="15" name="Picture 17" descr="image25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8737">
            <a:off x="4077519" y="1318246"/>
            <a:ext cx="1984623" cy="514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" name="Rectangle 18"/>
          <p:cNvSpPr>
            <a:spLocks/>
          </p:cNvSpPr>
          <p:nvPr/>
        </p:nvSpPr>
        <p:spPr bwMode="auto">
          <a:xfrm>
            <a:off x="7035478" y="1100584"/>
            <a:ext cx="1550417" cy="1226716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99001">
                <a:srgbClr val="EBF1DE"/>
              </a:gs>
              <a:gs pos="100000">
                <a:srgbClr val="EBF1DE"/>
              </a:gs>
            </a:gsLst>
            <a:lin ang="5400000"/>
          </a:gradFill>
          <a:ln w="4515" cap="flat" cmpd="sng">
            <a:solidFill>
              <a:srgbClr val="D9D9D9"/>
            </a:solidFill>
            <a:prstDash val="solid"/>
            <a:round/>
            <a:headEnd/>
            <a:tailEnd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17" name="AutoShape 19"/>
          <p:cNvSpPr>
            <a:spLocks/>
          </p:cNvSpPr>
          <p:nvPr/>
        </p:nvSpPr>
        <p:spPr bwMode="auto">
          <a:xfrm>
            <a:off x="7798966" y="1902024"/>
            <a:ext cx="673075" cy="1718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18" name="AutoShape 20"/>
          <p:cNvSpPr>
            <a:spLocks/>
          </p:cNvSpPr>
          <p:nvPr/>
        </p:nvSpPr>
        <p:spPr bwMode="auto">
          <a:xfrm>
            <a:off x="7893844" y="1460004"/>
            <a:ext cx="673076" cy="1730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19" name="AutoShape 21"/>
          <p:cNvSpPr>
            <a:spLocks/>
          </p:cNvSpPr>
          <p:nvPr/>
        </p:nvSpPr>
        <p:spPr bwMode="auto">
          <a:xfrm>
            <a:off x="7247558" y="2085083"/>
            <a:ext cx="673075" cy="1718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20" name="Line 22"/>
          <p:cNvSpPr>
            <a:spLocks noChangeShapeType="1"/>
          </p:cNvSpPr>
          <p:nvPr/>
        </p:nvSpPr>
        <p:spPr bwMode="auto">
          <a:xfrm flipV="1">
            <a:off x="6304360" y="1574974"/>
            <a:ext cx="1012404" cy="26789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>
            <a:off x="7731994" y="1423169"/>
            <a:ext cx="455414" cy="0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22" name="Picture 24" descr="image2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52346" y="1233414"/>
            <a:ext cx="372814" cy="37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" name="Line 25"/>
          <p:cNvSpPr>
            <a:spLocks noChangeShapeType="1"/>
          </p:cNvSpPr>
          <p:nvPr/>
        </p:nvSpPr>
        <p:spPr bwMode="auto">
          <a:xfrm>
            <a:off x="7531076" y="1602879"/>
            <a:ext cx="0" cy="341561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24" name="Picture 26" descr="image2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16106" y="1849562"/>
            <a:ext cx="372814" cy="37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" name="Line 27"/>
          <p:cNvSpPr>
            <a:spLocks noChangeShapeType="1"/>
          </p:cNvSpPr>
          <p:nvPr/>
        </p:nvSpPr>
        <p:spPr bwMode="auto">
          <a:xfrm>
            <a:off x="7643813" y="1492375"/>
            <a:ext cx="408533" cy="274588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26" name="Picture 28" descr="image2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20633" y="1670968"/>
            <a:ext cx="372814" cy="37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" name="Rectangle 29"/>
          <p:cNvSpPr>
            <a:spLocks/>
          </p:cNvSpPr>
          <p:nvPr/>
        </p:nvSpPr>
        <p:spPr bwMode="auto">
          <a:xfrm>
            <a:off x="7035478" y="2327300"/>
            <a:ext cx="1550417" cy="271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ru-RU" sz="1100" dirty="0" smtClean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Удаленный офис</a:t>
            </a:r>
            <a:endParaRPr lang="en-US" dirty="0"/>
          </a:p>
        </p:txBody>
      </p:sp>
      <p:pic>
        <p:nvPicPr>
          <p:cNvPr id="28" name="Picture 30" descr="image25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15926">
            <a:off x="3792327" y="2453990"/>
            <a:ext cx="2509242" cy="52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" name="Picture 31" descr="image2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11147">
            <a:off x="3017677" y="3477555"/>
            <a:ext cx="3963665" cy="493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" name="Picture 32" descr="image25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20892">
            <a:off x="2782156" y="2462919"/>
            <a:ext cx="1610692" cy="383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" name="Picture 33" descr="image25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79495">
            <a:off x="1876351" y="2498081"/>
            <a:ext cx="1676549" cy="348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32" name="Group 34"/>
          <p:cNvGrpSpPr>
            <a:grpSpLocks/>
          </p:cNvGrpSpPr>
          <p:nvPr/>
        </p:nvGrpSpPr>
        <p:grpSpPr bwMode="auto">
          <a:xfrm>
            <a:off x="2769320" y="5786437"/>
            <a:ext cx="546943" cy="626195"/>
            <a:chOff x="0" y="0"/>
            <a:chExt cx="62" cy="71"/>
          </a:xfrm>
        </p:grpSpPr>
        <p:pic>
          <p:nvPicPr>
            <p:cNvPr id="33" name="Picture 35" descr="image27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1" cy="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4" name="Picture 36" descr="image27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" y="13"/>
              <a:ext cx="42" cy="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Group 37"/>
          <p:cNvGrpSpPr>
            <a:grpSpLocks/>
          </p:cNvGrpSpPr>
          <p:nvPr/>
        </p:nvGrpSpPr>
        <p:grpSpPr bwMode="auto">
          <a:xfrm>
            <a:off x="3667870" y="5793135"/>
            <a:ext cx="546943" cy="626195"/>
            <a:chOff x="0" y="0"/>
            <a:chExt cx="62" cy="71"/>
          </a:xfrm>
        </p:grpSpPr>
        <p:pic>
          <p:nvPicPr>
            <p:cNvPr id="36" name="Picture 38" descr="image27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1" cy="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7" name="Picture 39" descr="image27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" y="13"/>
              <a:ext cx="42" cy="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38" name="Rectangle 40"/>
          <p:cNvSpPr>
            <a:spLocks/>
          </p:cNvSpPr>
          <p:nvPr/>
        </p:nvSpPr>
        <p:spPr bwMode="auto">
          <a:xfrm>
            <a:off x="7085707" y="4107656"/>
            <a:ext cx="1516931" cy="440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ru-RU" sz="1100" dirty="0" smtClean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Сайт аварийного восстановления</a:t>
            </a:r>
            <a:endParaRPr lang="en-US" dirty="0"/>
          </a:p>
        </p:txBody>
      </p:sp>
      <p:sp>
        <p:nvSpPr>
          <p:cNvPr id="39" name="Rectangle 41"/>
          <p:cNvSpPr>
            <a:spLocks/>
          </p:cNvSpPr>
          <p:nvPr/>
        </p:nvSpPr>
        <p:spPr bwMode="auto">
          <a:xfrm>
            <a:off x="7076777" y="5929313"/>
            <a:ext cx="1509117" cy="271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ru-RU" sz="1100" dirty="0" smtClean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Бизнес-партнер</a:t>
            </a:r>
            <a:endParaRPr lang="en-US" dirty="0"/>
          </a:p>
        </p:txBody>
      </p:sp>
      <p:pic>
        <p:nvPicPr>
          <p:cNvPr id="40" name="Picture 42" descr="image28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204" y="948779"/>
            <a:ext cx="2557239" cy="1513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" name="Line 43"/>
          <p:cNvSpPr>
            <a:spLocks noChangeShapeType="1"/>
          </p:cNvSpPr>
          <p:nvPr/>
        </p:nvSpPr>
        <p:spPr bwMode="auto">
          <a:xfrm flipH="1">
            <a:off x="2318370" y="3580805"/>
            <a:ext cx="0" cy="786929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flipH="1">
            <a:off x="3424535" y="3526111"/>
            <a:ext cx="0" cy="786928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43" name="Line 45"/>
          <p:cNvSpPr>
            <a:spLocks noChangeShapeType="1"/>
          </p:cNvSpPr>
          <p:nvPr/>
        </p:nvSpPr>
        <p:spPr bwMode="auto">
          <a:xfrm flipH="1">
            <a:off x="2319486" y="3606478"/>
            <a:ext cx="1049238" cy="565919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44" name="Line 46"/>
          <p:cNvSpPr>
            <a:spLocks noChangeShapeType="1"/>
          </p:cNvSpPr>
          <p:nvPr/>
        </p:nvSpPr>
        <p:spPr bwMode="auto">
          <a:xfrm flipH="1" flipV="1">
            <a:off x="2411016" y="3619872"/>
            <a:ext cx="988963" cy="540246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45" name="Line 47"/>
          <p:cNvSpPr>
            <a:spLocks noChangeShapeType="1"/>
          </p:cNvSpPr>
          <p:nvPr/>
        </p:nvSpPr>
        <p:spPr bwMode="auto">
          <a:xfrm flipH="1">
            <a:off x="2618631" y="3500437"/>
            <a:ext cx="548060" cy="0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46" name="Line 48"/>
          <p:cNvSpPr>
            <a:spLocks noChangeShapeType="1"/>
          </p:cNvSpPr>
          <p:nvPr/>
        </p:nvSpPr>
        <p:spPr bwMode="auto">
          <a:xfrm>
            <a:off x="2590726" y="4308574"/>
            <a:ext cx="24557" cy="0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47" name="Picture 49" descr="image29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180" y="3316264"/>
            <a:ext cx="563687" cy="37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8" name="Picture 50" descr="image29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572" y="3316264"/>
            <a:ext cx="562570" cy="37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9" name="Line 51"/>
          <p:cNvSpPr>
            <a:spLocks noChangeShapeType="1"/>
          </p:cNvSpPr>
          <p:nvPr/>
        </p:nvSpPr>
        <p:spPr bwMode="auto">
          <a:xfrm flipH="1">
            <a:off x="927572" y="4848821"/>
            <a:ext cx="1390799" cy="732234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50" name="Line 52"/>
          <p:cNvSpPr>
            <a:spLocks noChangeShapeType="1"/>
          </p:cNvSpPr>
          <p:nvPr/>
        </p:nvSpPr>
        <p:spPr bwMode="auto">
          <a:xfrm flipH="1">
            <a:off x="1670968" y="4816450"/>
            <a:ext cx="708794" cy="696516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51" name="Line 53"/>
          <p:cNvSpPr>
            <a:spLocks noChangeShapeType="1"/>
          </p:cNvSpPr>
          <p:nvPr/>
        </p:nvSpPr>
        <p:spPr bwMode="auto">
          <a:xfrm>
            <a:off x="3480346" y="4876726"/>
            <a:ext cx="401836" cy="477738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52" name="Line 54"/>
          <p:cNvSpPr>
            <a:spLocks noChangeShapeType="1"/>
          </p:cNvSpPr>
          <p:nvPr/>
        </p:nvSpPr>
        <p:spPr bwMode="auto">
          <a:xfrm flipH="1">
            <a:off x="3088556" y="4816451"/>
            <a:ext cx="309190" cy="471041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53" name="AutoShape 55"/>
          <p:cNvSpPr>
            <a:spLocks/>
          </p:cNvSpPr>
          <p:nvPr/>
        </p:nvSpPr>
        <p:spPr bwMode="auto">
          <a:xfrm>
            <a:off x="577082" y="5258470"/>
            <a:ext cx="2033736" cy="875109"/>
          </a:xfrm>
          <a:prstGeom prst="roundRect">
            <a:avLst>
              <a:gd name="adj" fmla="val 11718"/>
            </a:avLst>
          </a:prstGeom>
          <a:solidFill>
            <a:srgbClr val="000000">
              <a:alpha val="0"/>
            </a:srgbClr>
          </a:solidFill>
          <a:ln w="27093" cap="flat" cmpd="sng">
            <a:solidFill>
              <a:srgbClr val="FF0000"/>
            </a:solidFill>
            <a:prstDash val="lg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54" name="Rectangle 56"/>
          <p:cNvSpPr>
            <a:spLocks/>
          </p:cNvSpPr>
          <p:nvPr/>
        </p:nvSpPr>
        <p:spPr bwMode="auto">
          <a:xfrm>
            <a:off x="1110785" y="4727154"/>
            <a:ext cx="1076027" cy="351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algn="ctr" defTabSz="456514"/>
            <a:r>
              <a:rPr lang="ru-RU" sz="800" b="1" dirty="0" smtClean="0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Многоуровневые приложения</a:t>
            </a:r>
            <a:endParaRPr lang="en-US" dirty="0"/>
          </a:p>
        </p:txBody>
      </p:sp>
      <p:sp>
        <p:nvSpPr>
          <p:cNvPr id="55" name="Rectangle 57"/>
          <p:cNvSpPr>
            <a:spLocks/>
          </p:cNvSpPr>
          <p:nvPr/>
        </p:nvSpPr>
        <p:spPr bwMode="auto">
          <a:xfrm>
            <a:off x="3226966" y="5631284"/>
            <a:ext cx="504527" cy="6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Voice</a:t>
            </a:r>
            <a:endParaRPr lang="en-US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Video</a:t>
            </a:r>
            <a:endParaRPr lang="en-US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And </a:t>
            </a:r>
            <a:endParaRPr lang="en-US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Data</a:t>
            </a:r>
            <a:endParaRPr lang="en-US"/>
          </a:p>
        </p:txBody>
      </p:sp>
      <p:sp>
        <p:nvSpPr>
          <p:cNvPr id="56" name="Line 58"/>
          <p:cNvSpPr>
            <a:spLocks noChangeShapeType="1"/>
          </p:cNvSpPr>
          <p:nvPr/>
        </p:nvSpPr>
        <p:spPr bwMode="auto">
          <a:xfrm flipH="1">
            <a:off x="2221260" y="4882307"/>
            <a:ext cx="162967" cy="472158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57" name="Picture 59" descr="image30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75" y="4145608"/>
            <a:ext cx="592708" cy="807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8" name="Picture 60" descr="image30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339" y="4145608"/>
            <a:ext cx="591592" cy="807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9" name="Rectangle 61"/>
          <p:cNvSpPr>
            <a:spLocks/>
          </p:cNvSpPr>
          <p:nvPr/>
        </p:nvSpPr>
        <p:spPr bwMode="auto">
          <a:xfrm>
            <a:off x="577082" y="5833319"/>
            <a:ext cx="702096" cy="35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Web Servers</a:t>
            </a:r>
            <a:endParaRPr lang="en-US"/>
          </a:p>
        </p:txBody>
      </p:sp>
      <p:sp>
        <p:nvSpPr>
          <p:cNvPr id="60" name="Rectangle 62"/>
          <p:cNvSpPr>
            <a:spLocks/>
          </p:cNvSpPr>
          <p:nvPr/>
        </p:nvSpPr>
        <p:spPr bwMode="auto">
          <a:xfrm>
            <a:off x="1245692" y="5833319"/>
            <a:ext cx="747861" cy="35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Application</a:t>
            </a:r>
            <a:endParaRPr lang="en-US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Servers</a:t>
            </a:r>
            <a:endParaRPr lang="en-US"/>
          </a:p>
        </p:txBody>
      </p:sp>
      <p:pic>
        <p:nvPicPr>
          <p:cNvPr id="61" name="Picture 63" descr="image31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361" y="5239494"/>
            <a:ext cx="419695" cy="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2" name="Picture 64" descr="image31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082" y="5239494"/>
            <a:ext cx="419695" cy="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3" name="Rectangle 65"/>
          <p:cNvSpPr>
            <a:spLocks/>
          </p:cNvSpPr>
          <p:nvPr/>
        </p:nvSpPr>
        <p:spPr bwMode="auto">
          <a:xfrm>
            <a:off x="2808387" y="1567161"/>
            <a:ext cx="949896" cy="280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1200">
                <a:latin typeface="Helvetica" charset="0"/>
                <a:ea typeface="Helvetica" charset="0"/>
                <a:cs typeface="Helvetica" charset="0"/>
                <a:sym typeface="Helvetica" charset="0"/>
              </a:rPr>
              <a:t>WAN</a:t>
            </a:r>
            <a:endParaRPr lang="en-US"/>
          </a:p>
        </p:txBody>
      </p:sp>
      <p:grpSp>
        <p:nvGrpSpPr>
          <p:cNvPr id="64" name="Group 66"/>
          <p:cNvGrpSpPr>
            <a:grpSpLocks/>
          </p:cNvGrpSpPr>
          <p:nvPr/>
        </p:nvGrpSpPr>
        <p:grpSpPr bwMode="auto">
          <a:xfrm>
            <a:off x="1439912" y="4198070"/>
            <a:ext cx="532433" cy="573732"/>
            <a:chOff x="0" y="0"/>
            <a:chExt cx="60" cy="65"/>
          </a:xfrm>
        </p:grpSpPr>
        <p:pic>
          <p:nvPicPr>
            <p:cNvPr id="65" name="Picture 67" descr="image32.png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0" cy="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66" name="Group 68"/>
            <p:cNvGrpSpPr>
              <a:grpSpLocks/>
            </p:cNvGrpSpPr>
            <p:nvPr/>
          </p:nvGrpSpPr>
          <p:grpSpPr bwMode="auto">
            <a:xfrm>
              <a:off x="8" y="42"/>
              <a:ext cx="41" cy="12"/>
              <a:chOff x="0" y="0"/>
              <a:chExt cx="41" cy="11"/>
            </a:xfrm>
          </p:grpSpPr>
          <p:pic>
            <p:nvPicPr>
              <p:cNvPr id="67" name="Picture 69" descr="image33.png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1" cy="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68" name="Picture 70" descr="image33.png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" y="0"/>
                <a:ext cx="21" cy="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69" name="Picture 71" descr="image34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64" y="1092771"/>
            <a:ext cx="1282527" cy="157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0" name="Picture 72" descr="image35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051" y="1337221"/>
            <a:ext cx="391790" cy="449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" name="Picture 73" descr="image36.png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867" y="1351732"/>
            <a:ext cx="645170" cy="319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2" name="AutoShape 74"/>
          <p:cNvSpPr>
            <a:spLocks/>
          </p:cNvSpPr>
          <p:nvPr/>
        </p:nvSpPr>
        <p:spPr bwMode="auto">
          <a:xfrm rot="20955917">
            <a:off x="6308824" y="3382119"/>
            <a:ext cx="610568" cy="2154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73" name="AutoShape 75"/>
          <p:cNvSpPr>
            <a:spLocks/>
          </p:cNvSpPr>
          <p:nvPr/>
        </p:nvSpPr>
        <p:spPr bwMode="auto">
          <a:xfrm>
            <a:off x="7815709" y="3681264"/>
            <a:ext cx="671959" cy="1718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74" name="AutoShape 76"/>
          <p:cNvSpPr>
            <a:spLocks/>
          </p:cNvSpPr>
          <p:nvPr/>
        </p:nvSpPr>
        <p:spPr bwMode="auto">
          <a:xfrm>
            <a:off x="7910587" y="3239245"/>
            <a:ext cx="673075" cy="1730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75" name="AutoShape 77"/>
          <p:cNvSpPr>
            <a:spLocks/>
          </p:cNvSpPr>
          <p:nvPr/>
        </p:nvSpPr>
        <p:spPr bwMode="auto">
          <a:xfrm>
            <a:off x="7264301" y="3864323"/>
            <a:ext cx="673076" cy="1718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76" name="Line 78"/>
          <p:cNvSpPr>
            <a:spLocks noChangeShapeType="1"/>
          </p:cNvSpPr>
          <p:nvPr/>
        </p:nvSpPr>
        <p:spPr bwMode="auto">
          <a:xfrm>
            <a:off x="7747621" y="3202410"/>
            <a:ext cx="456530" cy="0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77" name="Picture 79" descr="image2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69090" y="3012654"/>
            <a:ext cx="371698" cy="37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8" name="Line 80"/>
          <p:cNvSpPr>
            <a:spLocks noChangeShapeType="1"/>
          </p:cNvSpPr>
          <p:nvPr/>
        </p:nvSpPr>
        <p:spPr bwMode="auto">
          <a:xfrm>
            <a:off x="7546703" y="3382119"/>
            <a:ext cx="0" cy="341561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79" name="Picture 81" descr="image2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32849" y="3628802"/>
            <a:ext cx="371698" cy="37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0" name="Line 82"/>
          <p:cNvSpPr>
            <a:spLocks noChangeShapeType="1"/>
          </p:cNvSpPr>
          <p:nvPr/>
        </p:nvSpPr>
        <p:spPr bwMode="auto">
          <a:xfrm>
            <a:off x="7659440" y="3271615"/>
            <a:ext cx="409650" cy="274588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81" name="Picture 83" descr="image2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37377" y="3450209"/>
            <a:ext cx="371698" cy="37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" name="Picture 84" descr="image35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678" y="3116461"/>
            <a:ext cx="392906" cy="449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3" name="AutoShape 85"/>
          <p:cNvSpPr>
            <a:spLocks/>
          </p:cNvSpPr>
          <p:nvPr/>
        </p:nvSpPr>
        <p:spPr bwMode="auto">
          <a:xfrm rot="20955917">
            <a:off x="6292081" y="5212705"/>
            <a:ext cx="611684" cy="2154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84" name="AutoShape 86"/>
          <p:cNvSpPr>
            <a:spLocks/>
          </p:cNvSpPr>
          <p:nvPr/>
        </p:nvSpPr>
        <p:spPr bwMode="auto">
          <a:xfrm>
            <a:off x="7798966" y="5511850"/>
            <a:ext cx="673075" cy="1718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85" name="AutoShape 87"/>
          <p:cNvSpPr>
            <a:spLocks/>
          </p:cNvSpPr>
          <p:nvPr/>
        </p:nvSpPr>
        <p:spPr bwMode="auto">
          <a:xfrm>
            <a:off x="7893844" y="5069830"/>
            <a:ext cx="673076" cy="1730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86" name="AutoShape 88"/>
          <p:cNvSpPr>
            <a:spLocks/>
          </p:cNvSpPr>
          <p:nvPr/>
        </p:nvSpPr>
        <p:spPr bwMode="auto">
          <a:xfrm>
            <a:off x="7247558" y="5694909"/>
            <a:ext cx="673075" cy="1718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pic>
        <p:nvPicPr>
          <p:cNvPr id="87" name="Picture 89" descr="image37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086" y="5072062"/>
            <a:ext cx="473273" cy="317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8" name="Line 90"/>
          <p:cNvSpPr>
            <a:spLocks noChangeShapeType="1"/>
          </p:cNvSpPr>
          <p:nvPr/>
        </p:nvSpPr>
        <p:spPr bwMode="auto">
          <a:xfrm>
            <a:off x="7731994" y="5032995"/>
            <a:ext cx="455414" cy="0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89" name="Picture 91" descr="image2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52346" y="4843240"/>
            <a:ext cx="372814" cy="37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0" name="Line 92"/>
          <p:cNvSpPr>
            <a:spLocks noChangeShapeType="1"/>
          </p:cNvSpPr>
          <p:nvPr/>
        </p:nvSpPr>
        <p:spPr bwMode="auto">
          <a:xfrm>
            <a:off x="7531076" y="5212705"/>
            <a:ext cx="0" cy="341561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91" name="Picture 93" descr="image2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16106" y="5459388"/>
            <a:ext cx="372814" cy="37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" name="Line 94"/>
          <p:cNvSpPr>
            <a:spLocks noChangeShapeType="1"/>
          </p:cNvSpPr>
          <p:nvPr/>
        </p:nvSpPr>
        <p:spPr bwMode="auto">
          <a:xfrm>
            <a:off x="7643813" y="5102201"/>
            <a:ext cx="408533" cy="274588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93" name="Picture 95" descr="image2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20633" y="5280794"/>
            <a:ext cx="372814" cy="37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4" name="Picture 96" descr="image35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051" y="4947047"/>
            <a:ext cx="391790" cy="449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5" name="Picture 97" descr="image38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264" y="3129856"/>
            <a:ext cx="645170" cy="31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6" name="Picture 98" descr="image39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67" y="4947047"/>
            <a:ext cx="661913" cy="3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7" name="Picture 99" descr="image37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829" y="3212455"/>
            <a:ext cx="472157" cy="317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8" name="Picture 100" descr="image37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435" y="1454423"/>
            <a:ext cx="473273" cy="317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9" name="Picture 101" descr="image40.pdf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26" y="5393531"/>
            <a:ext cx="440904" cy="46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0" name="Picture 102" descr="image40.pdf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426" y="5400229"/>
            <a:ext cx="442020" cy="46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1" name="Picture 103" descr="image35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650" y="3349750"/>
            <a:ext cx="392906" cy="448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" name="Rectangle 107"/>
          <p:cNvSpPr>
            <a:spLocks/>
          </p:cNvSpPr>
          <p:nvPr/>
        </p:nvSpPr>
        <p:spPr bwMode="auto">
          <a:xfrm rot="20744487">
            <a:off x="301377" y="1257970"/>
            <a:ext cx="500063" cy="4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1200">
                <a:latin typeface="Helvetica" charset="0"/>
                <a:ea typeface="Helvetica" charset="0"/>
                <a:cs typeface="Helvetica" charset="0"/>
                <a:sym typeface="Helvetica" charset="0"/>
              </a:rPr>
              <a:t>VoIP</a:t>
            </a:r>
            <a:endParaRPr lang="en-US"/>
          </a:p>
        </p:txBody>
      </p:sp>
      <p:sp>
        <p:nvSpPr>
          <p:cNvPr id="103" name="Rectangle 108"/>
          <p:cNvSpPr>
            <a:spLocks/>
          </p:cNvSpPr>
          <p:nvPr/>
        </p:nvSpPr>
        <p:spPr bwMode="auto">
          <a:xfrm>
            <a:off x="413351" y="6495232"/>
            <a:ext cx="4036219" cy="280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ru-RU" sz="1200" dirty="0" smtClean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ЦОД</a:t>
            </a:r>
            <a:endParaRPr lang="en-US" dirty="0"/>
          </a:p>
        </p:txBody>
      </p:sp>
      <p:pic>
        <p:nvPicPr>
          <p:cNvPr id="104" name="Picture 109" descr="image41.png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631" y="3241476"/>
            <a:ext cx="350490" cy="344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5" name="Rectangle 110"/>
          <p:cNvSpPr>
            <a:spLocks/>
          </p:cNvSpPr>
          <p:nvPr/>
        </p:nvSpPr>
        <p:spPr bwMode="auto">
          <a:xfrm>
            <a:off x="1876351" y="6168182"/>
            <a:ext cx="843855" cy="226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SAN Storage</a:t>
            </a:r>
            <a:endParaRPr lang="en-US"/>
          </a:p>
        </p:txBody>
      </p:sp>
      <p:grpSp>
        <p:nvGrpSpPr>
          <p:cNvPr id="106" name="Group 111"/>
          <p:cNvGrpSpPr>
            <a:grpSpLocks/>
          </p:cNvGrpSpPr>
          <p:nvPr/>
        </p:nvGrpSpPr>
        <p:grpSpPr bwMode="auto">
          <a:xfrm>
            <a:off x="1979043" y="5214938"/>
            <a:ext cx="674191" cy="967755"/>
            <a:chOff x="0" y="0"/>
            <a:chExt cx="76" cy="109"/>
          </a:xfrm>
        </p:grpSpPr>
        <p:sp>
          <p:nvSpPr>
            <p:cNvPr id="107" name="AutoShape 112"/>
            <p:cNvSpPr>
              <a:spLocks/>
            </p:cNvSpPr>
            <p:nvPr/>
          </p:nvSpPr>
          <p:spPr bwMode="auto">
            <a:xfrm>
              <a:off x="0" y="0"/>
              <a:ext cx="76" cy="109"/>
            </a:xfrm>
            <a:prstGeom prst="roundRect">
              <a:avLst>
                <a:gd name="adj" fmla="val 11718"/>
              </a:avLst>
            </a:prstGeom>
            <a:solidFill>
              <a:srgbClr val="4F81BD">
                <a:alpha val="62000"/>
              </a:srgbClr>
            </a:solidFill>
            <a:ln w="18062" cap="flat" cmpd="sng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248" tIns="72248" rIns="72248" bIns="72248" anchor="ctr"/>
            <a:lstStyle/>
            <a:p>
              <a:endParaRPr lang="en-US"/>
            </a:p>
          </p:txBody>
        </p:sp>
        <p:grpSp>
          <p:nvGrpSpPr>
            <p:cNvPr id="108" name="Group 113"/>
            <p:cNvGrpSpPr>
              <a:grpSpLocks/>
            </p:cNvGrpSpPr>
            <p:nvPr/>
          </p:nvGrpSpPr>
          <p:grpSpPr bwMode="auto">
            <a:xfrm>
              <a:off x="29" y="6"/>
              <a:ext cx="18" cy="29"/>
              <a:chOff x="0" y="0"/>
              <a:chExt cx="17" cy="28"/>
            </a:xfrm>
          </p:grpSpPr>
          <p:sp>
            <p:nvSpPr>
              <p:cNvPr id="141" name="AutoShape 114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42" name="AutoShape 115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43" name="AutoShape 116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</p:grpSp>
        <p:grpSp>
          <p:nvGrpSpPr>
            <p:cNvPr id="109" name="Group 117"/>
            <p:cNvGrpSpPr>
              <a:grpSpLocks/>
            </p:cNvGrpSpPr>
            <p:nvPr/>
          </p:nvGrpSpPr>
          <p:grpSpPr bwMode="auto">
            <a:xfrm>
              <a:off x="51" y="6"/>
              <a:ext cx="18" cy="29"/>
              <a:chOff x="0" y="0"/>
              <a:chExt cx="17" cy="28"/>
            </a:xfrm>
          </p:grpSpPr>
          <p:sp>
            <p:nvSpPr>
              <p:cNvPr id="138" name="AutoShape 118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39" name="AutoShape 119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40" name="AutoShape 120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10" name="Group 121"/>
            <p:cNvGrpSpPr>
              <a:grpSpLocks/>
            </p:cNvGrpSpPr>
            <p:nvPr/>
          </p:nvGrpSpPr>
          <p:grpSpPr bwMode="auto">
            <a:xfrm>
              <a:off x="7" y="6"/>
              <a:ext cx="18" cy="29"/>
              <a:chOff x="0" y="0"/>
              <a:chExt cx="17" cy="28"/>
            </a:xfrm>
          </p:grpSpPr>
          <p:sp>
            <p:nvSpPr>
              <p:cNvPr id="135" name="AutoShape 122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36" name="AutoShape 123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37" name="AutoShape 124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11" name="Group 125"/>
            <p:cNvGrpSpPr>
              <a:grpSpLocks/>
            </p:cNvGrpSpPr>
            <p:nvPr/>
          </p:nvGrpSpPr>
          <p:grpSpPr bwMode="auto">
            <a:xfrm>
              <a:off x="7" y="41"/>
              <a:ext cx="18" cy="29"/>
              <a:chOff x="0" y="0"/>
              <a:chExt cx="17" cy="28"/>
            </a:xfrm>
          </p:grpSpPr>
          <p:sp>
            <p:nvSpPr>
              <p:cNvPr id="132" name="AutoShape 126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33" name="AutoShape 127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34" name="AutoShape 128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12" name="Group 129"/>
            <p:cNvGrpSpPr>
              <a:grpSpLocks/>
            </p:cNvGrpSpPr>
            <p:nvPr/>
          </p:nvGrpSpPr>
          <p:grpSpPr bwMode="auto">
            <a:xfrm>
              <a:off x="29" y="41"/>
              <a:ext cx="18" cy="29"/>
              <a:chOff x="0" y="0"/>
              <a:chExt cx="17" cy="28"/>
            </a:xfrm>
          </p:grpSpPr>
          <p:sp>
            <p:nvSpPr>
              <p:cNvPr id="129" name="AutoShape 130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30" name="AutoShape 131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31" name="AutoShape 132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13" name="Group 133"/>
            <p:cNvGrpSpPr>
              <a:grpSpLocks/>
            </p:cNvGrpSpPr>
            <p:nvPr/>
          </p:nvGrpSpPr>
          <p:grpSpPr bwMode="auto">
            <a:xfrm>
              <a:off x="51" y="41"/>
              <a:ext cx="18" cy="29"/>
              <a:chOff x="0" y="0"/>
              <a:chExt cx="17" cy="28"/>
            </a:xfrm>
          </p:grpSpPr>
          <p:sp>
            <p:nvSpPr>
              <p:cNvPr id="126" name="AutoShape 134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27" name="AutoShape 135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28" name="AutoShape 136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14" name="Group 137"/>
            <p:cNvGrpSpPr>
              <a:grpSpLocks/>
            </p:cNvGrpSpPr>
            <p:nvPr/>
          </p:nvGrpSpPr>
          <p:grpSpPr bwMode="auto">
            <a:xfrm>
              <a:off x="7" y="75"/>
              <a:ext cx="18" cy="28"/>
              <a:chOff x="0" y="0"/>
              <a:chExt cx="17" cy="28"/>
            </a:xfrm>
          </p:grpSpPr>
          <p:sp>
            <p:nvSpPr>
              <p:cNvPr id="123" name="AutoShape 138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24" name="AutoShape 139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25" name="AutoShape 140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15" name="Group 141"/>
            <p:cNvGrpSpPr>
              <a:grpSpLocks/>
            </p:cNvGrpSpPr>
            <p:nvPr/>
          </p:nvGrpSpPr>
          <p:grpSpPr bwMode="auto">
            <a:xfrm>
              <a:off x="29" y="75"/>
              <a:ext cx="18" cy="28"/>
              <a:chOff x="0" y="0"/>
              <a:chExt cx="17" cy="28"/>
            </a:xfrm>
          </p:grpSpPr>
          <p:sp>
            <p:nvSpPr>
              <p:cNvPr id="120" name="AutoShape 142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21" name="AutoShape 143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22" name="AutoShape 144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16" name="Group 145"/>
            <p:cNvGrpSpPr>
              <a:grpSpLocks/>
            </p:cNvGrpSpPr>
            <p:nvPr/>
          </p:nvGrpSpPr>
          <p:grpSpPr bwMode="auto">
            <a:xfrm>
              <a:off x="51" y="75"/>
              <a:ext cx="18" cy="28"/>
              <a:chOff x="0" y="0"/>
              <a:chExt cx="17" cy="28"/>
            </a:xfrm>
          </p:grpSpPr>
          <p:sp>
            <p:nvSpPr>
              <p:cNvPr id="117" name="AutoShape 146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18" name="AutoShape 147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19" name="AutoShape 148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</p:grpSp>
      <p:sp>
        <p:nvSpPr>
          <p:cNvPr id="144" name="Rectangle 149"/>
          <p:cNvSpPr>
            <a:spLocks/>
          </p:cNvSpPr>
          <p:nvPr/>
        </p:nvSpPr>
        <p:spPr bwMode="auto">
          <a:xfrm>
            <a:off x="5524128" y="5729511"/>
            <a:ext cx="1326059" cy="75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1300" dirty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Duplicate </a:t>
            </a:r>
            <a:endParaRPr lang="en-US" dirty="0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defTabSz="456514"/>
            <a:r>
              <a:rPr lang="en-US" sz="1300" dirty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Back up </a:t>
            </a:r>
            <a:br>
              <a:rPr lang="en-US" sz="1300" dirty="0">
                <a:latin typeface="Helvetica" charset="0"/>
                <a:ea typeface="Helvetica" charset="0"/>
                <a:cs typeface="Helvetica" charset="0"/>
                <a:sym typeface="Helvetica" charset="0"/>
              </a:rPr>
            </a:br>
            <a:r>
              <a:rPr lang="en-US" sz="1300" dirty="0">
                <a:latin typeface="Helvetica" charset="0"/>
                <a:ea typeface="Helvetica" charset="0"/>
                <a:cs typeface="Helvetica" charset="0"/>
                <a:sym typeface="Helvetica" charset="0"/>
              </a:rPr>
              <a:t>Data Center</a:t>
            </a:r>
            <a:endParaRPr lang="en-US" dirty="0"/>
          </a:p>
        </p:txBody>
      </p:sp>
      <p:grpSp>
        <p:nvGrpSpPr>
          <p:cNvPr id="145" name="Group 150"/>
          <p:cNvGrpSpPr>
            <a:grpSpLocks/>
          </p:cNvGrpSpPr>
          <p:nvPr/>
        </p:nvGrpSpPr>
        <p:grpSpPr bwMode="auto">
          <a:xfrm>
            <a:off x="4518422" y="5950521"/>
            <a:ext cx="935385" cy="622846"/>
            <a:chOff x="0" y="0"/>
            <a:chExt cx="105" cy="70"/>
          </a:xfrm>
        </p:grpSpPr>
        <p:sp>
          <p:nvSpPr>
            <p:cNvPr id="146" name="AutoShape 151"/>
            <p:cNvSpPr>
              <a:spLocks/>
            </p:cNvSpPr>
            <p:nvPr/>
          </p:nvSpPr>
          <p:spPr bwMode="auto">
            <a:xfrm>
              <a:off x="0" y="0"/>
              <a:ext cx="105" cy="47"/>
            </a:xfrm>
            <a:prstGeom prst="leftRightArrow">
              <a:avLst>
                <a:gd name="adj1" fmla="val 50000"/>
                <a:gd name="adj2" fmla="val 34617"/>
              </a:avLst>
            </a:prstGeom>
            <a:solidFill>
              <a:srgbClr val="4F81BD"/>
            </a:solidFill>
            <a:ln w="18062" cap="flat" cmpd="sng">
              <a:solidFill>
                <a:srgbClr val="3A5E8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248" tIns="72248" rIns="72248" bIns="72248" anchor="ctr"/>
            <a:lstStyle/>
            <a:p>
              <a:endParaRPr lang="en-US"/>
            </a:p>
          </p:txBody>
        </p:sp>
        <p:sp>
          <p:nvSpPr>
            <p:cNvPr id="147" name="Rectangle 152"/>
            <p:cNvSpPr>
              <a:spLocks/>
            </p:cNvSpPr>
            <p:nvPr/>
          </p:nvSpPr>
          <p:spPr bwMode="auto">
            <a:xfrm>
              <a:off x="21" y="4"/>
              <a:ext cx="74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defTabSz="456514"/>
              <a:r>
                <a:rPr lang="en-US" sz="1500" dirty="0">
                  <a:solidFill>
                    <a:srgbClr val="FFFFFF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10G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657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35261" y="113650"/>
            <a:ext cx="6680921" cy="608254"/>
          </a:xfrm>
        </p:spPr>
        <p:txBody>
          <a:bodyPr/>
          <a:lstStyle/>
          <a:p>
            <a:r>
              <a:rPr lang="ru-RU" dirty="0" smtClean="0"/>
              <a:t>Вопрос, которы</a:t>
            </a:r>
            <a:r>
              <a:rPr lang="ru-RU" dirty="0"/>
              <a:t>м</a:t>
            </a:r>
            <a:r>
              <a:rPr lang="ru-RU" dirty="0" smtClean="0"/>
              <a:t> хотя бы раз задавался каждый</a:t>
            </a:r>
            <a:endParaRPr lang="en-US" dirty="0"/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4518422" y="5950521"/>
            <a:ext cx="935385" cy="622846"/>
            <a:chOff x="0" y="0"/>
            <a:chExt cx="105" cy="70"/>
          </a:xfrm>
        </p:grpSpPr>
        <p:sp>
          <p:nvSpPr>
            <p:cNvPr id="5" name="AutoShape 9"/>
            <p:cNvSpPr>
              <a:spLocks/>
            </p:cNvSpPr>
            <p:nvPr/>
          </p:nvSpPr>
          <p:spPr bwMode="auto">
            <a:xfrm>
              <a:off x="0" y="0"/>
              <a:ext cx="105" cy="47"/>
            </a:xfrm>
            <a:prstGeom prst="leftRightArrow">
              <a:avLst>
                <a:gd name="adj1" fmla="val 50000"/>
                <a:gd name="adj2" fmla="val 34617"/>
              </a:avLst>
            </a:prstGeom>
            <a:solidFill>
              <a:srgbClr val="4F81BD"/>
            </a:solidFill>
            <a:ln w="18062" cap="flat" cmpd="sng">
              <a:solidFill>
                <a:srgbClr val="3A5E8A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6" name="Rectangle 10"/>
            <p:cNvSpPr>
              <a:spLocks/>
            </p:cNvSpPr>
            <p:nvPr/>
          </p:nvSpPr>
          <p:spPr bwMode="auto">
            <a:xfrm>
              <a:off x="21" y="4"/>
              <a:ext cx="61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defTabSz="456514"/>
              <a:r>
                <a:rPr lang="en-US" sz="1500">
                  <a:solidFill>
                    <a:srgbClr val="FFFFFF"/>
                  </a:solidFill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10G</a:t>
              </a:r>
              <a:endParaRPr lang="en-US"/>
            </a:p>
          </p:txBody>
        </p:sp>
      </p:grpSp>
      <p:pic>
        <p:nvPicPr>
          <p:cNvPr id="7" name="Picture 11" descr="image2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8737">
            <a:off x="4077519" y="1309316"/>
            <a:ext cx="1984623" cy="514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Rectangle 12"/>
          <p:cNvSpPr>
            <a:spLocks/>
          </p:cNvSpPr>
          <p:nvPr/>
        </p:nvSpPr>
        <p:spPr bwMode="auto">
          <a:xfrm>
            <a:off x="375047" y="3175620"/>
            <a:ext cx="4036219" cy="3317379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99001">
                <a:srgbClr val="B7DEE8"/>
              </a:gs>
              <a:gs pos="100000">
                <a:srgbClr val="B7DEE8"/>
              </a:gs>
            </a:gsLst>
            <a:lin ang="5400000"/>
          </a:gradFill>
          <a:ln w="4515" cap="flat" cmpd="sng">
            <a:solidFill>
              <a:srgbClr val="D9D9D9"/>
            </a:solidFill>
            <a:prstDash val="solid"/>
            <a:round/>
            <a:headEnd/>
            <a:tailEnd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flipH="1" flipV="1">
            <a:off x="3752701" y="4608836"/>
            <a:ext cx="2094012" cy="501178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10" name="Picture 14" descr="image2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15926">
            <a:off x="3792327" y="2453990"/>
            <a:ext cx="2509242" cy="52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15" descr="image2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11147">
            <a:off x="3017677" y="3477555"/>
            <a:ext cx="3963665" cy="493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6" descr="image25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20892">
            <a:off x="2782156" y="2462919"/>
            <a:ext cx="1610692" cy="383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Picture 17" descr="image25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79495">
            <a:off x="1876351" y="2498081"/>
            <a:ext cx="1676549" cy="348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Line 18"/>
          <p:cNvSpPr>
            <a:spLocks noChangeShapeType="1"/>
          </p:cNvSpPr>
          <p:nvPr/>
        </p:nvSpPr>
        <p:spPr bwMode="auto">
          <a:xfrm>
            <a:off x="392906" y="1965648"/>
            <a:ext cx="298029" cy="2328416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15" name="Picture 19" descr="image3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64" y="1092771"/>
            <a:ext cx="1282527" cy="157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20" descr="image28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42" y="687586"/>
            <a:ext cx="2557240" cy="151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21" descr="image28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572" y="1561579"/>
            <a:ext cx="2557239" cy="1513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" name="Picture 22" descr="image28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929" y="914177"/>
            <a:ext cx="2557239" cy="1513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" name="AutoShape 23"/>
          <p:cNvSpPr>
            <a:spLocks/>
          </p:cNvSpPr>
          <p:nvPr/>
        </p:nvSpPr>
        <p:spPr bwMode="auto">
          <a:xfrm>
            <a:off x="3589735" y="6115720"/>
            <a:ext cx="762372" cy="318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10800" y="21600"/>
                  <a:pt x="10800" y="21600"/>
                  <a:pt x="10799" y="21600"/>
                </a:cubicBezTo>
                <a:lnTo>
                  <a:pt x="10799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20" name="AutoShape 24"/>
          <p:cNvSpPr>
            <a:spLocks/>
          </p:cNvSpPr>
          <p:nvPr/>
        </p:nvSpPr>
        <p:spPr bwMode="auto">
          <a:xfrm>
            <a:off x="2677790" y="6111255"/>
            <a:ext cx="762372" cy="318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10800" y="21600"/>
                  <a:pt x="10800" y="21600"/>
                  <a:pt x="10799" y="21600"/>
                </a:cubicBezTo>
                <a:lnTo>
                  <a:pt x="10799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A6A6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21" name="Rectangle 25"/>
          <p:cNvSpPr>
            <a:spLocks/>
          </p:cNvSpPr>
          <p:nvPr/>
        </p:nvSpPr>
        <p:spPr bwMode="auto">
          <a:xfrm>
            <a:off x="7035478" y="4710411"/>
            <a:ext cx="1550417" cy="1226716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DCE6F2"/>
              </a:gs>
            </a:gsLst>
            <a:lin ang="5400000"/>
          </a:gradFill>
          <a:ln w="4515" cap="flat" cmpd="sng">
            <a:solidFill>
              <a:srgbClr val="D9D9D9"/>
            </a:solidFill>
            <a:prstDash val="solid"/>
            <a:round/>
            <a:headEnd/>
            <a:tailEnd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22" name="Rectangle 26"/>
          <p:cNvSpPr>
            <a:spLocks/>
          </p:cNvSpPr>
          <p:nvPr/>
        </p:nvSpPr>
        <p:spPr bwMode="auto">
          <a:xfrm>
            <a:off x="7051105" y="2879825"/>
            <a:ext cx="1551533" cy="1226716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2DCDB"/>
              </a:gs>
            </a:gsLst>
            <a:lin ang="5400000"/>
          </a:gradFill>
          <a:ln w="4515" cap="flat" cmpd="sng">
            <a:solidFill>
              <a:srgbClr val="D9D9D9"/>
            </a:solidFill>
            <a:prstDash val="solid"/>
            <a:round/>
            <a:headEnd/>
            <a:tailEnd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23" name="Line 27"/>
          <p:cNvSpPr>
            <a:spLocks noChangeShapeType="1"/>
          </p:cNvSpPr>
          <p:nvPr/>
        </p:nvSpPr>
        <p:spPr bwMode="auto">
          <a:xfrm flipV="1">
            <a:off x="6307709" y="5179219"/>
            <a:ext cx="1011287" cy="26789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24" name="Line 28"/>
          <p:cNvSpPr>
            <a:spLocks noChangeShapeType="1"/>
          </p:cNvSpPr>
          <p:nvPr/>
        </p:nvSpPr>
        <p:spPr bwMode="auto">
          <a:xfrm flipV="1">
            <a:off x="6323335" y="3355330"/>
            <a:ext cx="1012403" cy="26789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25" name="AutoShape 29"/>
          <p:cNvSpPr>
            <a:spLocks/>
          </p:cNvSpPr>
          <p:nvPr/>
        </p:nvSpPr>
        <p:spPr bwMode="auto">
          <a:xfrm rot="20955917">
            <a:off x="6292081" y="1602879"/>
            <a:ext cx="611684" cy="2165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26" name="Rectangle 30"/>
          <p:cNvSpPr>
            <a:spLocks/>
          </p:cNvSpPr>
          <p:nvPr/>
        </p:nvSpPr>
        <p:spPr bwMode="auto">
          <a:xfrm>
            <a:off x="7035478" y="1100584"/>
            <a:ext cx="1550417" cy="1226716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99001">
                <a:srgbClr val="EBF1DE"/>
              </a:gs>
              <a:gs pos="100000">
                <a:srgbClr val="EBF1DE"/>
              </a:gs>
            </a:gsLst>
            <a:lin ang="5400000"/>
          </a:gradFill>
          <a:ln w="4515" cap="flat" cmpd="sng">
            <a:solidFill>
              <a:srgbClr val="D9D9D9"/>
            </a:solidFill>
            <a:prstDash val="solid"/>
            <a:round/>
            <a:headEnd/>
            <a:tailEnd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27" name="AutoShape 31"/>
          <p:cNvSpPr>
            <a:spLocks/>
          </p:cNvSpPr>
          <p:nvPr/>
        </p:nvSpPr>
        <p:spPr bwMode="auto">
          <a:xfrm>
            <a:off x="7798966" y="1902024"/>
            <a:ext cx="673075" cy="1718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28" name="AutoShape 32"/>
          <p:cNvSpPr>
            <a:spLocks/>
          </p:cNvSpPr>
          <p:nvPr/>
        </p:nvSpPr>
        <p:spPr bwMode="auto">
          <a:xfrm>
            <a:off x="7893844" y="1460004"/>
            <a:ext cx="673076" cy="1730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29" name="AutoShape 33"/>
          <p:cNvSpPr>
            <a:spLocks/>
          </p:cNvSpPr>
          <p:nvPr/>
        </p:nvSpPr>
        <p:spPr bwMode="auto">
          <a:xfrm>
            <a:off x="7247558" y="2085083"/>
            <a:ext cx="673075" cy="1718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30" name="Line 34"/>
          <p:cNvSpPr>
            <a:spLocks noChangeShapeType="1"/>
          </p:cNvSpPr>
          <p:nvPr/>
        </p:nvSpPr>
        <p:spPr bwMode="auto">
          <a:xfrm flipV="1">
            <a:off x="6304360" y="1574974"/>
            <a:ext cx="1012404" cy="26789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31" name="Line 35"/>
          <p:cNvSpPr>
            <a:spLocks noChangeShapeType="1"/>
          </p:cNvSpPr>
          <p:nvPr/>
        </p:nvSpPr>
        <p:spPr bwMode="auto">
          <a:xfrm>
            <a:off x="7731994" y="1423169"/>
            <a:ext cx="455414" cy="0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32" name="Picture 36" descr="image2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52346" y="1233414"/>
            <a:ext cx="372814" cy="37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3" name="Line 37"/>
          <p:cNvSpPr>
            <a:spLocks noChangeShapeType="1"/>
          </p:cNvSpPr>
          <p:nvPr/>
        </p:nvSpPr>
        <p:spPr bwMode="auto">
          <a:xfrm>
            <a:off x="7531076" y="1602879"/>
            <a:ext cx="0" cy="341561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34" name="Picture 38" descr="image2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16106" y="1849562"/>
            <a:ext cx="372814" cy="37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" name="Line 39"/>
          <p:cNvSpPr>
            <a:spLocks noChangeShapeType="1"/>
          </p:cNvSpPr>
          <p:nvPr/>
        </p:nvSpPr>
        <p:spPr bwMode="auto">
          <a:xfrm>
            <a:off x="7643813" y="1492375"/>
            <a:ext cx="408533" cy="274588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36" name="Picture 40" descr="image2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20633" y="1670968"/>
            <a:ext cx="372814" cy="37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" name="Rectangle 41"/>
          <p:cNvSpPr>
            <a:spLocks/>
          </p:cNvSpPr>
          <p:nvPr/>
        </p:nvSpPr>
        <p:spPr bwMode="auto">
          <a:xfrm>
            <a:off x="7035478" y="2327300"/>
            <a:ext cx="1550417" cy="271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1100">
                <a:latin typeface="Helvetica" charset="0"/>
                <a:ea typeface="Helvetica" charset="0"/>
                <a:cs typeface="Helvetica" charset="0"/>
                <a:sym typeface="Helvetica" charset="0"/>
              </a:rPr>
              <a:t>Branch Office</a:t>
            </a:r>
            <a:endParaRPr lang="en-US"/>
          </a:p>
        </p:txBody>
      </p:sp>
      <p:grpSp>
        <p:nvGrpSpPr>
          <p:cNvPr id="38" name="Group 42"/>
          <p:cNvGrpSpPr>
            <a:grpSpLocks/>
          </p:cNvGrpSpPr>
          <p:nvPr/>
        </p:nvGrpSpPr>
        <p:grpSpPr bwMode="auto">
          <a:xfrm>
            <a:off x="2769320" y="5786437"/>
            <a:ext cx="546943" cy="626195"/>
            <a:chOff x="0" y="0"/>
            <a:chExt cx="62" cy="71"/>
          </a:xfrm>
        </p:grpSpPr>
        <p:pic>
          <p:nvPicPr>
            <p:cNvPr id="39" name="Picture 43" descr="image27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1" cy="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0" name="Picture 44" descr="image27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" y="13"/>
              <a:ext cx="42" cy="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41" name="Group 45"/>
          <p:cNvGrpSpPr>
            <a:grpSpLocks/>
          </p:cNvGrpSpPr>
          <p:nvPr/>
        </p:nvGrpSpPr>
        <p:grpSpPr bwMode="auto">
          <a:xfrm>
            <a:off x="3667870" y="5793135"/>
            <a:ext cx="546943" cy="626195"/>
            <a:chOff x="0" y="0"/>
            <a:chExt cx="62" cy="71"/>
          </a:xfrm>
        </p:grpSpPr>
        <p:pic>
          <p:nvPicPr>
            <p:cNvPr id="42" name="Picture 46" descr="image27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1" cy="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3" name="Picture 47" descr="image27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" y="13"/>
              <a:ext cx="42" cy="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44" name="Rectangle 48"/>
          <p:cNvSpPr>
            <a:spLocks/>
          </p:cNvSpPr>
          <p:nvPr/>
        </p:nvSpPr>
        <p:spPr bwMode="auto">
          <a:xfrm>
            <a:off x="7085707" y="4107656"/>
            <a:ext cx="1516931" cy="440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1100">
                <a:latin typeface="Helvetica" charset="0"/>
                <a:ea typeface="Helvetica" charset="0"/>
                <a:cs typeface="Helvetica" charset="0"/>
                <a:sym typeface="Helvetica" charset="0"/>
              </a:rPr>
              <a:t>Disaster Recovery Site</a:t>
            </a:r>
            <a:endParaRPr lang="en-US"/>
          </a:p>
        </p:txBody>
      </p:sp>
      <p:sp>
        <p:nvSpPr>
          <p:cNvPr id="45" name="Rectangle 49"/>
          <p:cNvSpPr>
            <a:spLocks/>
          </p:cNvSpPr>
          <p:nvPr/>
        </p:nvSpPr>
        <p:spPr bwMode="auto">
          <a:xfrm>
            <a:off x="7076777" y="5929313"/>
            <a:ext cx="1509117" cy="271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1100">
                <a:latin typeface="Helvetica" charset="0"/>
                <a:ea typeface="Helvetica" charset="0"/>
                <a:cs typeface="Helvetica" charset="0"/>
                <a:sym typeface="Helvetica" charset="0"/>
              </a:rPr>
              <a:t>Business Partner</a:t>
            </a:r>
            <a:endParaRPr lang="en-US"/>
          </a:p>
        </p:txBody>
      </p:sp>
      <p:sp>
        <p:nvSpPr>
          <p:cNvPr id="46" name="Line 50"/>
          <p:cNvSpPr>
            <a:spLocks noChangeShapeType="1"/>
          </p:cNvSpPr>
          <p:nvPr/>
        </p:nvSpPr>
        <p:spPr bwMode="auto">
          <a:xfrm flipH="1">
            <a:off x="2318370" y="3580805"/>
            <a:ext cx="0" cy="786929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47" name="Line 51"/>
          <p:cNvSpPr>
            <a:spLocks noChangeShapeType="1"/>
          </p:cNvSpPr>
          <p:nvPr/>
        </p:nvSpPr>
        <p:spPr bwMode="auto">
          <a:xfrm flipH="1">
            <a:off x="3424535" y="3526111"/>
            <a:ext cx="0" cy="786928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48" name="Line 52"/>
          <p:cNvSpPr>
            <a:spLocks noChangeShapeType="1"/>
          </p:cNvSpPr>
          <p:nvPr/>
        </p:nvSpPr>
        <p:spPr bwMode="auto">
          <a:xfrm flipH="1">
            <a:off x="2319486" y="3606478"/>
            <a:ext cx="1049238" cy="565919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49" name="Line 53"/>
          <p:cNvSpPr>
            <a:spLocks noChangeShapeType="1"/>
          </p:cNvSpPr>
          <p:nvPr/>
        </p:nvSpPr>
        <p:spPr bwMode="auto">
          <a:xfrm flipH="1" flipV="1">
            <a:off x="2411016" y="3619872"/>
            <a:ext cx="988963" cy="540246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50" name="Line 54"/>
          <p:cNvSpPr>
            <a:spLocks noChangeShapeType="1"/>
          </p:cNvSpPr>
          <p:nvPr/>
        </p:nvSpPr>
        <p:spPr bwMode="auto">
          <a:xfrm flipH="1">
            <a:off x="2618631" y="3500437"/>
            <a:ext cx="548060" cy="0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51" name="Line 55"/>
          <p:cNvSpPr>
            <a:spLocks noChangeShapeType="1"/>
          </p:cNvSpPr>
          <p:nvPr/>
        </p:nvSpPr>
        <p:spPr bwMode="auto">
          <a:xfrm>
            <a:off x="2590726" y="4308574"/>
            <a:ext cx="24557" cy="0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52" name="Picture 56" descr="image29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180" y="3316264"/>
            <a:ext cx="563687" cy="37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3" name="Picture 57" descr="image29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572" y="3316264"/>
            <a:ext cx="562570" cy="37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" name="Line 58"/>
          <p:cNvSpPr>
            <a:spLocks noChangeShapeType="1"/>
          </p:cNvSpPr>
          <p:nvPr/>
        </p:nvSpPr>
        <p:spPr bwMode="auto">
          <a:xfrm flipH="1">
            <a:off x="927572" y="4848821"/>
            <a:ext cx="1390799" cy="732234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55" name="Line 59"/>
          <p:cNvSpPr>
            <a:spLocks noChangeShapeType="1"/>
          </p:cNvSpPr>
          <p:nvPr/>
        </p:nvSpPr>
        <p:spPr bwMode="auto">
          <a:xfrm flipH="1">
            <a:off x="1670968" y="4816450"/>
            <a:ext cx="708794" cy="696516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56" name="Line 60"/>
          <p:cNvSpPr>
            <a:spLocks noChangeShapeType="1"/>
          </p:cNvSpPr>
          <p:nvPr/>
        </p:nvSpPr>
        <p:spPr bwMode="auto">
          <a:xfrm>
            <a:off x="3480346" y="4876726"/>
            <a:ext cx="401836" cy="477738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57" name="Line 61"/>
          <p:cNvSpPr>
            <a:spLocks noChangeShapeType="1"/>
          </p:cNvSpPr>
          <p:nvPr/>
        </p:nvSpPr>
        <p:spPr bwMode="auto">
          <a:xfrm flipH="1">
            <a:off x="3088556" y="4816451"/>
            <a:ext cx="309190" cy="471041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58" name="AutoShape 62"/>
          <p:cNvSpPr>
            <a:spLocks/>
          </p:cNvSpPr>
          <p:nvPr/>
        </p:nvSpPr>
        <p:spPr bwMode="auto">
          <a:xfrm>
            <a:off x="577082" y="5258470"/>
            <a:ext cx="2033736" cy="875109"/>
          </a:xfrm>
          <a:prstGeom prst="roundRect">
            <a:avLst>
              <a:gd name="adj" fmla="val 11718"/>
            </a:avLst>
          </a:prstGeom>
          <a:solidFill>
            <a:srgbClr val="000000">
              <a:alpha val="0"/>
            </a:srgbClr>
          </a:solidFill>
          <a:ln w="27093" cap="flat" cmpd="sng">
            <a:solidFill>
              <a:srgbClr val="FF0000"/>
            </a:solidFill>
            <a:prstDash val="lgDash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59" name="Rectangle 63"/>
          <p:cNvSpPr>
            <a:spLocks/>
          </p:cNvSpPr>
          <p:nvPr/>
        </p:nvSpPr>
        <p:spPr bwMode="auto">
          <a:xfrm>
            <a:off x="392906" y="4835426"/>
            <a:ext cx="1076027" cy="35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800" b="1">
                <a:solidFill>
                  <a:srgbClr val="FF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rPr>
              <a:t>Multi-Tiered Applications</a:t>
            </a:r>
            <a:endParaRPr lang="en-US"/>
          </a:p>
        </p:txBody>
      </p:sp>
      <p:sp>
        <p:nvSpPr>
          <p:cNvPr id="60" name="Rectangle 64"/>
          <p:cNvSpPr>
            <a:spLocks/>
          </p:cNvSpPr>
          <p:nvPr/>
        </p:nvSpPr>
        <p:spPr bwMode="auto">
          <a:xfrm>
            <a:off x="3226966" y="5631284"/>
            <a:ext cx="504527" cy="6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Voice</a:t>
            </a:r>
            <a:endParaRPr lang="en-US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Video</a:t>
            </a:r>
            <a:endParaRPr lang="en-US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And </a:t>
            </a:r>
            <a:endParaRPr lang="en-US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Data</a:t>
            </a:r>
            <a:endParaRPr lang="en-US"/>
          </a:p>
        </p:txBody>
      </p:sp>
      <p:sp>
        <p:nvSpPr>
          <p:cNvPr id="61" name="Line 65"/>
          <p:cNvSpPr>
            <a:spLocks noChangeShapeType="1"/>
          </p:cNvSpPr>
          <p:nvPr/>
        </p:nvSpPr>
        <p:spPr bwMode="auto">
          <a:xfrm flipH="1">
            <a:off x="2158752" y="4931421"/>
            <a:ext cx="225475" cy="561454"/>
          </a:xfrm>
          <a:prstGeom prst="line">
            <a:avLst/>
          </a:prstGeom>
          <a:noFill/>
          <a:ln w="36124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62" name="Picture 66" descr="image30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75" y="4145608"/>
            <a:ext cx="592708" cy="807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3" name="Picture 67" descr="image30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339" y="4145608"/>
            <a:ext cx="591592" cy="807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4" name="Rectangle 68"/>
          <p:cNvSpPr>
            <a:spLocks/>
          </p:cNvSpPr>
          <p:nvPr/>
        </p:nvSpPr>
        <p:spPr bwMode="auto">
          <a:xfrm>
            <a:off x="577082" y="5833319"/>
            <a:ext cx="702096" cy="35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Web Servers</a:t>
            </a:r>
            <a:endParaRPr lang="en-US"/>
          </a:p>
        </p:txBody>
      </p:sp>
      <p:sp>
        <p:nvSpPr>
          <p:cNvPr id="65" name="Rectangle 69"/>
          <p:cNvSpPr>
            <a:spLocks/>
          </p:cNvSpPr>
          <p:nvPr/>
        </p:nvSpPr>
        <p:spPr bwMode="auto">
          <a:xfrm>
            <a:off x="1245692" y="5833319"/>
            <a:ext cx="747861" cy="35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Application</a:t>
            </a:r>
            <a:endParaRPr lang="en-US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Servers</a:t>
            </a:r>
            <a:endParaRPr lang="en-US"/>
          </a:p>
        </p:txBody>
      </p:sp>
      <p:pic>
        <p:nvPicPr>
          <p:cNvPr id="66" name="Picture 70" descr="image31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361" y="5239494"/>
            <a:ext cx="419695" cy="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7" name="Picture 71" descr="image31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082" y="5239494"/>
            <a:ext cx="419695" cy="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8" name="Rectangle 72"/>
          <p:cNvSpPr>
            <a:spLocks/>
          </p:cNvSpPr>
          <p:nvPr/>
        </p:nvSpPr>
        <p:spPr bwMode="auto">
          <a:xfrm>
            <a:off x="2277071" y="1261319"/>
            <a:ext cx="949896" cy="280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1200">
                <a:latin typeface="Helvetica" charset="0"/>
                <a:ea typeface="Helvetica" charset="0"/>
                <a:cs typeface="Helvetica" charset="0"/>
                <a:sym typeface="Helvetica" charset="0"/>
              </a:rPr>
              <a:t>Internet</a:t>
            </a:r>
            <a:endParaRPr lang="en-US"/>
          </a:p>
        </p:txBody>
      </p:sp>
      <p:grpSp>
        <p:nvGrpSpPr>
          <p:cNvPr id="69" name="Group 73"/>
          <p:cNvGrpSpPr>
            <a:grpSpLocks/>
          </p:cNvGrpSpPr>
          <p:nvPr/>
        </p:nvGrpSpPr>
        <p:grpSpPr bwMode="auto">
          <a:xfrm>
            <a:off x="491133" y="4306342"/>
            <a:ext cx="532433" cy="573732"/>
            <a:chOff x="0" y="0"/>
            <a:chExt cx="60" cy="65"/>
          </a:xfrm>
        </p:grpSpPr>
        <p:pic>
          <p:nvPicPr>
            <p:cNvPr id="70" name="Picture 74" descr="image32.png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0" cy="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grpSp>
          <p:nvGrpSpPr>
            <p:cNvPr id="71" name="Group 75"/>
            <p:cNvGrpSpPr>
              <a:grpSpLocks/>
            </p:cNvGrpSpPr>
            <p:nvPr/>
          </p:nvGrpSpPr>
          <p:grpSpPr bwMode="auto">
            <a:xfrm>
              <a:off x="8" y="42"/>
              <a:ext cx="41" cy="12"/>
              <a:chOff x="0" y="0"/>
              <a:chExt cx="41" cy="11"/>
            </a:xfrm>
          </p:grpSpPr>
          <p:pic>
            <p:nvPicPr>
              <p:cNvPr id="72" name="Picture 76" descr="image33.png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1" cy="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73" name="Picture 77" descr="image33.png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" y="0"/>
                <a:ext cx="21" cy="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74" name="Picture 78" descr="image35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051" y="1337221"/>
            <a:ext cx="391790" cy="449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5" name="Picture 79" descr="image36.png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867" y="1351732"/>
            <a:ext cx="645170" cy="319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6" name="AutoShape 80"/>
          <p:cNvSpPr>
            <a:spLocks/>
          </p:cNvSpPr>
          <p:nvPr/>
        </p:nvSpPr>
        <p:spPr bwMode="auto">
          <a:xfrm rot="20955917">
            <a:off x="6308824" y="3382119"/>
            <a:ext cx="610568" cy="2154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77" name="AutoShape 81"/>
          <p:cNvSpPr>
            <a:spLocks/>
          </p:cNvSpPr>
          <p:nvPr/>
        </p:nvSpPr>
        <p:spPr bwMode="auto">
          <a:xfrm>
            <a:off x="7815709" y="3681264"/>
            <a:ext cx="671959" cy="1718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78" name="AutoShape 82"/>
          <p:cNvSpPr>
            <a:spLocks/>
          </p:cNvSpPr>
          <p:nvPr/>
        </p:nvSpPr>
        <p:spPr bwMode="auto">
          <a:xfrm>
            <a:off x="7910587" y="3239245"/>
            <a:ext cx="673075" cy="1730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79" name="AutoShape 83"/>
          <p:cNvSpPr>
            <a:spLocks/>
          </p:cNvSpPr>
          <p:nvPr/>
        </p:nvSpPr>
        <p:spPr bwMode="auto">
          <a:xfrm>
            <a:off x="7264301" y="3864323"/>
            <a:ext cx="673076" cy="1718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80" name="Line 84"/>
          <p:cNvSpPr>
            <a:spLocks noChangeShapeType="1"/>
          </p:cNvSpPr>
          <p:nvPr/>
        </p:nvSpPr>
        <p:spPr bwMode="auto">
          <a:xfrm>
            <a:off x="7747621" y="3202410"/>
            <a:ext cx="456530" cy="0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81" name="Picture 85" descr="image2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69090" y="3012654"/>
            <a:ext cx="371698" cy="37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2" name="Line 86"/>
          <p:cNvSpPr>
            <a:spLocks noChangeShapeType="1"/>
          </p:cNvSpPr>
          <p:nvPr/>
        </p:nvSpPr>
        <p:spPr bwMode="auto">
          <a:xfrm>
            <a:off x="7546703" y="3382119"/>
            <a:ext cx="0" cy="341561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83" name="Picture 87" descr="image2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32849" y="3628802"/>
            <a:ext cx="371698" cy="37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4" name="Line 88"/>
          <p:cNvSpPr>
            <a:spLocks noChangeShapeType="1"/>
          </p:cNvSpPr>
          <p:nvPr/>
        </p:nvSpPr>
        <p:spPr bwMode="auto">
          <a:xfrm>
            <a:off x="7659440" y="3271615"/>
            <a:ext cx="409650" cy="274588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85" name="Picture 89" descr="image2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37377" y="3450209"/>
            <a:ext cx="371698" cy="37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6" name="Picture 90" descr="image35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678" y="3116461"/>
            <a:ext cx="392906" cy="449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7" name="AutoShape 91"/>
          <p:cNvSpPr>
            <a:spLocks/>
          </p:cNvSpPr>
          <p:nvPr/>
        </p:nvSpPr>
        <p:spPr bwMode="auto">
          <a:xfrm rot="20955917">
            <a:off x="6292081" y="5212705"/>
            <a:ext cx="611684" cy="2154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cubicBezTo>
                  <a:pt x="4835" y="21600"/>
                  <a:pt x="0" y="16764"/>
                  <a:pt x="0" y="1080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88" name="AutoShape 92"/>
          <p:cNvSpPr>
            <a:spLocks/>
          </p:cNvSpPr>
          <p:nvPr/>
        </p:nvSpPr>
        <p:spPr bwMode="auto">
          <a:xfrm>
            <a:off x="7798966" y="5511850"/>
            <a:ext cx="673075" cy="1718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89" name="AutoShape 93"/>
          <p:cNvSpPr>
            <a:spLocks/>
          </p:cNvSpPr>
          <p:nvPr/>
        </p:nvSpPr>
        <p:spPr bwMode="auto">
          <a:xfrm>
            <a:off x="7893844" y="5069830"/>
            <a:ext cx="673076" cy="17301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sp>
        <p:nvSpPr>
          <p:cNvPr id="90" name="AutoShape 94"/>
          <p:cNvSpPr>
            <a:spLocks/>
          </p:cNvSpPr>
          <p:nvPr/>
        </p:nvSpPr>
        <p:spPr bwMode="auto">
          <a:xfrm>
            <a:off x="7247558" y="5694909"/>
            <a:ext cx="673075" cy="1718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10799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cubicBezTo>
                  <a:pt x="21600" y="10800"/>
                  <a:pt x="21600" y="10800"/>
                  <a:pt x="21600" y="10800"/>
                </a:cubicBezTo>
                <a:cubicBezTo>
                  <a:pt x="21600" y="16764"/>
                  <a:pt x="16764" y="21600"/>
                  <a:pt x="10800" y="21600"/>
                </a:cubicBezTo>
                <a:lnTo>
                  <a:pt x="10800" y="21599"/>
                </a:lnTo>
                <a:cubicBezTo>
                  <a:pt x="4835" y="21599"/>
                  <a:pt x="0" y="16764"/>
                  <a:pt x="0" y="10800"/>
                </a:cubicBezTo>
                <a:cubicBezTo>
                  <a:pt x="0" y="10799"/>
                  <a:pt x="0" y="10799"/>
                  <a:pt x="0" y="10799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0798" tIns="50798" rIns="50798" bIns="50798" anchor="ctr"/>
          <a:lstStyle/>
          <a:p>
            <a:endParaRPr lang="en-US"/>
          </a:p>
        </p:txBody>
      </p:sp>
      <p:pic>
        <p:nvPicPr>
          <p:cNvPr id="91" name="Picture 95" descr="image37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086" y="5072062"/>
            <a:ext cx="473273" cy="317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" name="Line 96"/>
          <p:cNvSpPr>
            <a:spLocks noChangeShapeType="1"/>
          </p:cNvSpPr>
          <p:nvPr/>
        </p:nvSpPr>
        <p:spPr bwMode="auto">
          <a:xfrm>
            <a:off x="7731994" y="5032995"/>
            <a:ext cx="455414" cy="0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93" name="Picture 97" descr="image2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52346" y="4843240"/>
            <a:ext cx="372814" cy="37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4" name="Line 98"/>
          <p:cNvSpPr>
            <a:spLocks noChangeShapeType="1"/>
          </p:cNvSpPr>
          <p:nvPr/>
        </p:nvSpPr>
        <p:spPr bwMode="auto">
          <a:xfrm>
            <a:off x="7531076" y="5212705"/>
            <a:ext cx="0" cy="341561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95" name="Picture 99" descr="image2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16106" y="5459388"/>
            <a:ext cx="372814" cy="37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6" name="Line 100"/>
          <p:cNvSpPr>
            <a:spLocks noChangeShapeType="1"/>
          </p:cNvSpPr>
          <p:nvPr/>
        </p:nvSpPr>
        <p:spPr bwMode="auto">
          <a:xfrm>
            <a:off x="7643813" y="5102201"/>
            <a:ext cx="408533" cy="274588"/>
          </a:xfrm>
          <a:prstGeom prst="line">
            <a:avLst/>
          </a:prstGeom>
          <a:noFill/>
          <a:ln w="18062" cap="flat" cmpd="sng">
            <a:solidFill>
              <a:srgbClr val="1F497D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97" name="Picture 101" descr="image2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20633" y="5280794"/>
            <a:ext cx="372814" cy="37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8" name="Picture 102" descr="image35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051" y="4947047"/>
            <a:ext cx="391790" cy="449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9" name="Picture 103" descr="image38.png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264" y="3129856"/>
            <a:ext cx="645170" cy="31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0" name="Picture 104" descr="image39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567" y="4947047"/>
            <a:ext cx="661913" cy="3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1" name="Picture 105" descr="image37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829" y="3212455"/>
            <a:ext cx="472157" cy="317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" name="Picture 106" descr="image37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435" y="1454423"/>
            <a:ext cx="473273" cy="317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3" name="Picture 107" descr="image40.pdf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26" y="5393531"/>
            <a:ext cx="440904" cy="465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4" name="Picture 108" descr="image40.pdf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426" y="5400229"/>
            <a:ext cx="442020" cy="46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5" name="Picture 109" descr="image35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650" y="3349750"/>
            <a:ext cx="392906" cy="448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6" name="Rectangle 113"/>
          <p:cNvSpPr>
            <a:spLocks/>
          </p:cNvSpPr>
          <p:nvPr/>
        </p:nvSpPr>
        <p:spPr bwMode="auto">
          <a:xfrm rot="20744487">
            <a:off x="301377" y="1257970"/>
            <a:ext cx="500063" cy="4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1200">
                <a:latin typeface="Helvetica" charset="0"/>
                <a:ea typeface="Helvetica" charset="0"/>
                <a:cs typeface="Helvetica" charset="0"/>
                <a:sym typeface="Helvetica" charset="0"/>
              </a:rPr>
              <a:t>VoIP</a:t>
            </a:r>
            <a:endParaRPr lang="en-US"/>
          </a:p>
        </p:txBody>
      </p:sp>
      <p:sp>
        <p:nvSpPr>
          <p:cNvPr id="107" name="Rectangle 114"/>
          <p:cNvSpPr>
            <a:spLocks/>
          </p:cNvSpPr>
          <p:nvPr/>
        </p:nvSpPr>
        <p:spPr bwMode="auto">
          <a:xfrm>
            <a:off x="2782715" y="2347392"/>
            <a:ext cx="948779" cy="280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1200">
                <a:latin typeface="Helvetica" charset="0"/>
                <a:ea typeface="Helvetica" charset="0"/>
                <a:cs typeface="Helvetica" charset="0"/>
                <a:sym typeface="Helvetica" charset="0"/>
              </a:rPr>
              <a:t>MPLS</a:t>
            </a:r>
            <a:endParaRPr lang="en-US"/>
          </a:p>
        </p:txBody>
      </p:sp>
      <p:sp>
        <p:nvSpPr>
          <p:cNvPr id="108" name="Line 115"/>
          <p:cNvSpPr>
            <a:spLocks noChangeShapeType="1"/>
          </p:cNvSpPr>
          <p:nvPr/>
        </p:nvSpPr>
        <p:spPr bwMode="auto">
          <a:xfrm>
            <a:off x="5505152" y="1944440"/>
            <a:ext cx="1760265" cy="78135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09" name="Line 116"/>
          <p:cNvSpPr>
            <a:spLocks noChangeShapeType="1"/>
          </p:cNvSpPr>
          <p:nvPr/>
        </p:nvSpPr>
        <p:spPr bwMode="auto">
          <a:xfrm>
            <a:off x="5069830" y="2202285"/>
            <a:ext cx="2159869" cy="898549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0" name="Line 117"/>
          <p:cNvSpPr>
            <a:spLocks noChangeShapeType="1"/>
          </p:cNvSpPr>
          <p:nvPr/>
        </p:nvSpPr>
        <p:spPr bwMode="auto">
          <a:xfrm>
            <a:off x="4411266" y="2624213"/>
            <a:ext cx="2830711" cy="2328416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1" name="Line 118"/>
          <p:cNvSpPr>
            <a:spLocks noChangeShapeType="1"/>
          </p:cNvSpPr>
          <p:nvPr/>
        </p:nvSpPr>
        <p:spPr bwMode="auto">
          <a:xfrm>
            <a:off x="2863081" y="3075162"/>
            <a:ext cx="0" cy="274588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2" name="Line 119"/>
          <p:cNvSpPr>
            <a:spLocks noChangeShapeType="1"/>
          </p:cNvSpPr>
          <p:nvPr/>
        </p:nvSpPr>
        <p:spPr bwMode="auto">
          <a:xfrm flipH="1" flipV="1">
            <a:off x="3737074" y="3576340"/>
            <a:ext cx="2194471" cy="1486793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3" name="Line 120"/>
          <p:cNvSpPr>
            <a:spLocks noChangeShapeType="1"/>
          </p:cNvSpPr>
          <p:nvPr/>
        </p:nvSpPr>
        <p:spPr bwMode="auto">
          <a:xfrm flipH="1">
            <a:off x="4075287" y="5287492"/>
            <a:ext cx="1694408" cy="266774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4" name="AutoShape 121"/>
          <p:cNvSpPr>
            <a:spLocks/>
          </p:cNvSpPr>
          <p:nvPr/>
        </p:nvSpPr>
        <p:spPr bwMode="auto">
          <a:xfrm rot="5400000" flipH="1" flipV="1">
            <a:off x="194779" y="2485244"/>
            <a:ext cx="2455664" cy="11418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5400" y="0"/>
                  <a:pt x="10800" y="5399"/>
                  <a:pt x="10800" y="10800"/>
                </a:cubicBezTo>
                <a:cubicBezTo>
                  <a:pt x="10800" y="16200"/>
                  <a:pt x="16199" y="21600"/>
                  <a:pt x="21600" y="21600"/>
                </a:cubicBezTo>
              </a:path>
            </a:pathLst>
          </a:custGeom>
          <a:solidFill>
            <a:srgbClr val="000000">
              <a:alpha val="0"/>
            </a:srgbClr>
          </a:solidFill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115" name="Line 122"/>
          <p:cNvSpPr>
            <a:spLocks noChangeShapeType="1"/>
          </p:cNvSpPr>
          <p:nvPr/>
        </p:nvSpPr>
        <p:spPr bwMode="auto">
          <a:xfrm flipV="1">
            <a:off x="1557115" y="4608836"/>
            <a:ext cx="436438" cy="760139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6" name="Line 123"/>
          <p:cNvSpPr>
            <a:spLocks noChangeShapeType="1"/>
          </p:cNvSpPr>
          <p:nvPr/>
        </p:nvSpPr>
        <p:spPr bwMode="auto">
          <a:xfrm flipV="1">
            <a:off x="2529334" y="4170164"/>
            <a:ext cx="866180" cy="1670968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7" name="Line 124"/>
          <p:cNvSpPr>
            <a:spLocks noChangeShapeType="1"/>
          </p:cNvSpPr>
          <p:nvPr/>
        </p:nvSpPr>
        <p:spPr bwMode="auto">
          <a:xfrm flipV="1">
            <a:off x="2529334" y="4170164"/>
            <a:ext cx="0" cy="1678781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8" name="Line 125"/>
          <p:cNvSpPr>
            <a:spLocks noChangeShapeType="1"/>
          </p:cNvSpPr>
          <p:nvPr/>
        </p:nvSpPr>
        <p:spPr bwMode="auto">
          <a:xfrm>
            <a:off x="7794501" y="2615283"/>
            <a:ext cx="0" cy="232172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9" name="Line 126"/>
          <p:cNvSpPr>
            <a:spLocks noChangeShapeType="1"/>
          </p:cNvSpPr>
          <p:nvPr/>
        </p:nvSpPr>
        <p:spPr bwMode="auto">
          <a:xfrm>
            <a:off x="7790036" y="4387826"/>
            <a:ext cx="8930" cy="273471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20" name="Line 127"/>
          <p:cNvSpPr>
            <a:spLocks noChangeShapeType="1"/>
          </p:cNvSpPr>
          <p:nvPr/>
        </p:nvSpPr>
        <p:spPr bwMode="auto">
          <a:xfrm flipV="1">
            <a:off x="1347267" y="2366368"/>
            <a:ext cx="1263551" cy="164083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21" name="Line 128"/>
          <p:cNvSpPr>
            <a:spLocks noChangeShapeType="1"/>
          </p:cNvSpPr>
          <p:nvPr/>
        </p:nvSpPr>
        <p:spPr bwMode="auto">
          <a:xfrm flipH="1" flipV="1">
            <a:off x="1023566" y="4608835"/>
            <a:ext cx="128364" cy="767953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22" name="Rectangle 129"/>
          <p:cNvSpPr>
            <a:spLocks/>
          </p:cNvSpPr>
          <p:nvPr/>
        </p:nvSpPr>
        <p:spPr bwMode="auto">
          <a:xfrm>
            <a:off x="3936876" y="1538139"/>
            <a:ext cx="949895" cy="280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1200">
                <a:latin typeface="Helvetica" charset="0"/>
                <a:ea typeface="Helvetica" charset="0"/>
                <a:cs typeface="Helvetica" charset="0"/>
                <a:sym typeface="Helvetica" charset="0"/>
              </a:rPr>
              <a:t>Cloud </a:t>
            </a:r>
            <a:endParaRPr lang="en-US"/>
          </a:p>
        </p:txBody>
      </p:sp>
      <p:sp>
        <p:nvSpPr>
          <p:cNvPr id="123" name="Line 130"/>
          <p:cNvSpPr>
            <a:spLocks noChangeShapeType="1"/>
          </p:cNvSpPr>
          <p:nvPr/>
        </p:nvSpPr>
        <p:spPr bwMode="auto">
          <a:xfrm>
            <a:off x="6198319" y="3546202"/>
            <a:ext cx="1137419" cy="299145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24" name="Line 131"/>
          <p:cNvSpPr>
            <a:spLocks noChangeShapeType="1"/>
          </p:cNvSpPr>
          <p:nvPr/>
        </p:nvSpPr>
        <p:spPr bwMode="auto">
          <a:xfrm>
            <a:off x="6806654" y="5342185"/>
            <a:ext cx="540246" cy="170781"/>
          </a:xfrm>
          <a:prstGeom prst="line">
            <a:avLst/>
          </a:prstGeom>
          <a:noFill/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grpSp>
        <p:nvGrpSpPr>
          <p:cNvPr id="125" name="Group 132"/>
          <p:cNvGrpSpPr>
            <a:grpSpLocks/>
          </p:cNvGrpSpPr>
          <p:nvPr/>
        </p:nvGrpSpPr>
        <p:grpSpPr bwMode="auto">
          <a:xfrm>
            <a:off x="625485" y="842390"/>
            <a:ext cx="1252389" cy="715492"/>
            <a:chOff x="0" y="0"/>
            <a:chExt cx="141" cy="49"/>
          </a:xfrm>
        </p:grpSpPr>
        <p:sp>
          <p:nvSpPr>
            <p:cNvPr id="126" name="AutoShape 133"/>
            <p:cNvSpPr>
              <a:spLocks/>
            </p:cNvSpPr>
            <p:nvPr/>
          </p:nvSpPr>
          <p:spPr bwMode="auto">
            <a:xfrm>
              <a:off x="0" y="0"/>
              <a:ext cx="141" cy="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3200"/>
                  </a:moveTo>
                  <a:cubicBezTo>
                    <a:pt x="0" y="1432"/>
                    <a:pt x="491" y="0"/>
                    <a:pt x="1098" y="0"/>
                  </a:cubicBezTo>
                  <a:lnTo>
                    <a:pt x="3600" y="0"/>
                  </a:lnTo>
                  <a:lnTo>
                    <a:pt x="8999" y="0"/>
                  </a:lnTo>
                  <a:lnTo>
                    <a:pt x="20501" y="0"/>
                  </a:lnTo>
                  <a:cubicBezTo>
                    <a:pt x="21108" y="0"/>
                    <a:pt x="21600" y="1432"/>
                    <a:pt x="21600" y="3200"/>
                  </a:cubicBezTo>
                  <a:cubicBezTo>
                    <a:pt x="21600" y="3200"/>
                    <a:pt x="21600" y="3200"/>
                    <a:pt x="21600" y="3200"/>
                  </a:cubicBezTo>
                  <a:lnTo>
                    <a:pt x="21600" y="11199"/>
                  </a:lnTo>
                  <a:lnTo>
                    <a:pt x="21600" y="16000"/>
                  </a:lnTo>
                  <a:lnTo>
                    <a:pt x="21600" y="15999"/>
                  </a:lnTo>
                  <a:cubicBezTo>
                    <a:pt x="21600" y="17767"/>
                    <a:pt x="21108" y="19200"/>
                    <a:pt x="20501" y="19200"/>
                  </a:cubicBezTo>
                  <a:lnTo>
                    <a:pt x="8999" y="19200"/>
                  </a:lnTo>
                  <a:lnTo>
                    <a:pt x="6300" y="21600"/>
                  </a:lnTo>
                  <a:lnTo>
                    <a:pt x="3600" y="19200"/>
                  </a:lnTo>
                  <a:lnTo>
                    <a:pt x="1098" y="19200"/>
                  </a:lnTo>
                  <a:cubicBezTo>
                    <a:pt x="491" y="19200"/>
                    <a:pt x="0" y="17767"/>
                    <a:pt x="0" y="15999"/>
                  </a:cubicBezTo>
                  <a:lnTo>
                    <a:pt x="0" y="16000"/>
                  </a:lnTo>
                  <a:lnTo>
                    <a:pt x="0" y="11199"/>
                  </a:lnTo>
                  <a:close/>
                </a:path>
              </a:pathLst>
            </a:custGeom>
            <a:solidFill>
              <a:srgbClr val="CD0920"/>
            </a:solidFill>
            <a:ln w="13546" cap="flat" cmpd="sng">
              <a:solidFill>
                <a:srgbClr val="800000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72248" tIns="72248" rIns="72248" bIns="72248" anchor="ctr"/>
            <a:lstStyle/>
            <a:p>
              <a:endParaRPr lang="en-US"/>
            </a:p>
          </p:txBody>
        </p:sp>
        <p:sp>
          <p:nvSpPr>
            <p:cNvPr id="127" name="Rectangle 134"/>
            <p:cNvSpPr>
              <a:spLocks/>
            </p:cNvSpPr>
            <p:nvPr/>
          </p:nvSpPr>
          <p:spPr bwMode="auto">
            <a:xfrm>
              <a:off x="7" y="0"/>
              <a:ext cx="129" cy="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algn="ctr" defTabSz="456514"/>
              <a:r>
                <a:rPr lang="ru-RU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У меня все тормозит!</a:t>
              </a:r>
              <a:endParaRPr lang="en-US" dirty="0"/>
            </a:p>
          </p:txBody>
        </p:sp>
      </p:grpSp>
      <p:grpSp>
        <p:nvGrpSpPr>
          <p:cNvPr id="128" name="Group 135"/>
          <p:cNvGrpSpPr>
            <a:grpSpLocks/>
          </p:cNvGrpSpPr>
          <p:nvPr/>
        </p:nvGrpSpPr>
        <p:grpSpPr bwMode="auto">
          <a:xfrm>
            <a:off x="7625791" y="853343"/>
            <a:ext cx="1359175" cy="824880"/>
            <a:chOff x="-2" y="0"/>
            <a:chExt cx="153" cy="93"/>
          </a:xfrm>
        </p:grpSpPr>
        <p:sp>
          <p:nvSpPr>
            <p:cNvPr id="129" name="AutoShape 136"/>
            <p:cNvSpPr>
              <a:spLocks/>
            </p:cNvSpPr>
            <p:nvPr/>
          </p:nvSpPr>
          <p:spPr bwMode="auto">
            <a:xfrm>
              <a:off x="0" y="0"/>
              <a:ext cx="145" cy="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3200"/>
                  </a:moveTo>
                  <a:cubicBezTo>
                    <a:pt x="0" y="1432"/>
                    <a:pt x="779" y="0"/>
                    <a:pt x="1740" y="0"/>
                  </a:cubicBezTo>
                  <a:lnTo>
                    <a:pt x="3600" y="0"/>
                  </a:lnTo>
                  <a:lnTo>
                    <a:pt x="9000" y="0"/>
                  </a:lnTo>
                  <a:lnTo>
                    <a:pt x="19859" y="0"/>
                  </a:lnTo>
                  <a:cubicBezTo>
                    <a:pt x="20820" y="0"/>
                    <a:pt x="21600" y="1432"/>
                    <a:pt x="21600" y="3200"/>
                  </a:cubicBezTo>
                  <a:cubicBezTo>
                    <a:pt x="21600" y="3200"/>
                    <a:pt x="21600" y="3200"/>
                    <a:pt x="21600" y="3200"/>
                  </a:cubicBezTo>
                  <a:lnTo>
                    <a:pt x="21600" y="11200"/>
                  </a:lnTo>
                  <a:lnTo>
                    <a:pt x="21600" y="15999"/>
                  </a:lnTo>
                  <a:cubicBezTo>
                    <a:pt x="21600" y="17767"/>
                    <a:pt x="20820" y="19200"/>
                    <a:pt x="19859" y="19200"/>
                  </a:cubicBezTo>
                  <a:lnTo>
                    <a:pt x="9000" y="19200"/>
                  </a:lnTo>
                  <a:lnTo>
                    <a:pt x="6300" y="21600"/>
                  </a:lnTo>
                  <a:lnTo>
                    <a:pt x="3600" y="19200"/>
                  </a:lnTo>
                  <a:lnTo>
                    <a:pt x="1740" y="19200"/>
                  </a:lnTo>
                  <a:cubicBezTo>
                    <a:pt x="779" y="19200"/>
                    <a:pt x="0" y="17767"/>
                    <a:pt x="0" y="15999"/>
                  </a:cubicBezTo>
                  <a:lnTo>
                    <a:pt x="0" y="11200"/>
                  </a:lnTo>
                  <a:close/>
                </a:path>
              </a:pathLst>
            </a:custGeom>
            <a:solidFill>
              <a:srgbClr val="CD0920"/>
            </a:solidFill>
            <a:ln w="13546" cap="flat" cmpd="sng">
              <a:solidFill>
                <a:srgbClr val="800000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30" name="Rectangle 137"/>
            <p:cNvSpPr>
              <a:spLocks/>
            </p:cNvSpPr>
            <p:nvPr/>
          </p:nvSpPr>
          <p:spPr bwMode="auto">
            <a:xfrm>
              <a:off x="-2" y="0"/>
              <a:ext cx="153" cy="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algn="ctr" defTabSz="456514"/>
              <a:r>
                <a:rPr lang="ru-RU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Сайт перегружен</a:t>
              </a:r>
              <a:r>
                <a:rPr lang="en-US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?</a:t>
              </a:r>
              <a:endParaRPr lang="en-US" dirty="0"/>
            </a:p>
          </p:txBody>
        </p:sp>
      </p:grpSp>
      <p:grpSp>
        <p:nvGrpSpPr>
          <p:cNvPr id="131" name="Group 138"/>
          <p:cNvGrpSpPr>
            <a:grpSpLocks/>
          </p:cNvGrpSpPr>
          <p:nvPr/>
        </p:nvGrpSpPr>
        <p:grpSpPr bwMode="auto">
          <a:xfrm>
            <a:off x="2973586" y="928687"/>
            <a:ext cx="1718965" cy="706562"/>
            <a:chOff x="0" y="0"/>
            <a:chExt cx="193" cy="80"/>
          </a:xfrm>
        </p:grpSpPr>
        <p:sp>
          <p:nvSpPr>
            <p:cNvPr id="132" name="AutoShape 139"/>
            <p:cNvSpPr>
              <a:spLocks/>
            </p:cNvSpPr>
            <p:nvPr/>
          </p:nvSpPr>
          <p:spPr bwMode="auto">
            <a:xfrm>
              <a:off x="12" y="4"/>
              <a:ext cx="178" cy="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3200"/>
                  </a:moveTo>
                  <a:cubicBezTo>
                    <a:pt x="0" y="1432"/>
                    <a:pt x="599" y="0"/>
                    <a:pt x="1339" y="0"/>
                  </a:cubicBezTo>
                  <a:lnTo>
                    <a:pt x="3600" y="0"/>
                  </a:lnTo>
                  <a:lnTo>
                    <a:pt x="8999" y="0"/>
                  </a:lnTo>
                  <a:lnTo>
                    <a:pt x="20260" y="0"/>
                  </a:lnTo>
                  <a:cubicBezTo>
                    <a:pt x="21000" y="0"/>
                    <a:pt x="21600" y="1432"/>
                    <a:pt x="21600" y="3200"/>
                  </a:cubicBezTo>
                  <a:cubicBezTo>
                    <a:pt x="21600" y="3200"/>
                    <a:pt x="21600" y="3200"/>
                    <a:pt x="21600" y="3200"/>
                  </a:cubicBezTo>
                  <a:lnTo>
                    <a:pt x="21600" y="11200"/>
                  </a:lnTo>
                  <a:lnTo>
                    <a:pt x="21600" y="15999"/>
                  </a:lnTo>
                  <a:cubicBezTo>
                    <a:pt x="21600" y="17767"/>
                    <a:pt x="21000" y="19200"/>
                    <a:pt x="20260" y="19200"/>
                  </a:cubicBezTo>
                  <a:lnTo>
                    <a:pt x="8999" y="19200"/>
                  </a:lnTo>
                  <a:lnTo>
                    <a:pt x="6300" y="21600"/>
                  </a:lnTo>
                  <a:lnTo>
                    <a:pt x="3600" y="19200"/>
                  </a:lnTo>
                  <a:lnTo>
                    <a:pt x="1339" y="19200"/>
                  </a:lnTo>
                  <a:cubicBezTo>
                    <a:pt x="599" y="19200"/>
                    <a:pt x="0" y="17767"/>
                    <a:pt x="0" y="15999"/>
                  </a:cubicBezTo>
                  <a:lnTo>
                    <a:pt x="0" y="11200"/>
                  </a:lnTo>
                  <a:close/>
                </a:path>
              </a:pathLst>
            </a:custGeom>
            <a:solidFill>
              <a:srgbClr val="CD0920"/>
            </a:solidFill>
            <a:ln w="13546" cap="flat" cmpd="sng">
              <a:solidFill>
                <a:srgbClr val="800000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33" name="Rectangle 140"/>
            <p:cNvSpPr>
              <a:spLocks/>
            </p:cNvSpPr>
            <p:nvPr/>
          </p:nvSpPr>
          <p:spPr bwMode="auto">
            <a:xfrm>
              <a:off x="0" y="0"/>
              <a:ext cx="193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algn="ctr" defTabSz="456514"/>
              <a:r>
                <a:rPr lang="ru-RU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Проблема оператора?</a:t>
              </a:r>
              <a:endParaRPr lang="en-US" dirty="0"/>
            </a:p>
          </p:txBody>
        </p:sp>
      </p:grpSp>
      <p:grpSp>
        <p:nvGrpSpPr>
          <p:cNvPr id="134" name="Group 141"/>
          <p:cNvGrpSpPr>
            <a:grpSpLocks/>
          </p:cNvGrpSpPr>
          <p:nvPr/>
        </p:nvGrpSpPr>
        <p:grpSpPr bwMode="auto">
          <a:xfrm>
            <a:off x="5171405" y="2588494"/>
            <a:ext cx="1879454" cy="844971"/>
            <a:chOff x="0" y="0"/>
            <a:chExt cx="211" cy="95"/>
          </a:xfrm>
        </p:grpSpPr>
        <p:sp>
          <p:nvSpPr>
            <p:cNvPr id="135" name="AutoShape 142"/>
            <p:cNvSpPr>
              <a:spLocks/>
            </p:cNvSpPr>
            <p:nvPr/>
          </p:nvSpPr>
          <p:spPr bwMode="auto">
            <a:xfrm>
              <a:off x="0" y="0"/>
              <a:ext cx="200" cy="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895"/>
                  </a:moveTo>
                  <a:cubicBezTo>
                    <a:pt x="0" y="1296"/>
                    <a:pt x="588" y="0"/>
                    <a:pt x="1314" y="0"/>
                  </a:cubicBezTo>
                  <a:lnTo>
                    <a:pt x="3600" y="0"/>
                  </a:lnTo>
                  <a:lnTo>
                    <a:pt x="8999" y="0"/>
                  </a:lnTo>
                  <a:lnTo>
                    <a:pt x="20285" y="0"/>
                  </a:lnTo>
                  <a:cubicBezTo>
                    <a:pt x="21011" y="0"/>
                    <a:pt x="21600" y="1296"/>
                    <a:pt x="21600" y="2895"/>
                  </a:cubicBezTo>
                  <a:cubicBezTo>
                    <a:pt x="21600" y="2895"/>
                    <a:pt x="21600" y="2895"/>
                    <a:pt x="21600" y="2895"/>
                  </a:cubicBezTo>
                  <a:lnTo>
                    <a:pt x="21600" y="10135"/>
                  </a:lnTo>
                  <a:lnTo>
                    <a:pt x="21600" y="14478"/>
                  </a:lnTo>
                  <a:cubicBezTo>
                    <a:pt x="21600" y="16078"/>
                    <a:pt x="21011" y="17374"/>
                    <a:pt x="20285" y="17374"/>
                  </a:cubicBezTo>
                  <a:lnTo>
                    <a:pt x="8999" y="17374"/>
                  </a:lnTo>
                  <a:lnTo>
                    <a:pt x="6300" y="21600"/>
                  </a:lnTo>
                  <a:lnTo>
                    <a:pt x="3600" y="17374"/>
                  </a:lnTo>
                  <a:lnTo>
                    <a:pt x="1314" y="17374"/>
                  </a:lnTo>
                  <a:cubicBezTo>
                    <a:pt x="588" y="17374"/>
                    <a:pt x="0" y="16078"/>
                    <a:pt x="0" y="14478"/>
                  </a:cubicBezTo>
                  <a:lnTo>
                    <a:pt x="0" y="10135"/>
                  </a:lnTo>
                  <a:close/>
                </a:path>
              </a:pathLst>
            </a:custGeom>
            <a:solidFill>
              <a:srgbClr val="CD0920"/>
            </a:solidFill>
            <a:ln w="13546" cap="flat" cmpd="sng">
              <a:solidFill>
                <a:srgbClr val="800000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36" name="Rectangle 143"/>
            <p:cNvSpPr>
              <a:spLocks/>
            </p:cNvSpPr>
            <p:nvPr/>
          </p:nvSpPr>
          <p:spPr bwMode="auto">
            <a:xfrm>
              <a:off x="0" y="2"/>
              <a:ext cx="211" cy="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algn="ctr" defTabSz="456514"/>
              <a:r>
                <a:rPr lang="ru-RU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Ошибки настройки</a:t>
              </a:r>
              <a:r>
                <a:rPr lang="en-US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 </a:t>
              </a:r>
              <a:r>
                <a:rPr lang="en-US" sz="1500" b="1" dirty="0" err="1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QoS</a:t>
              </a:r>
              <a:r>
                <a:rPr lang="en-US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/</a:t>
              </a:r>
              <a:r>
                <a:rPr lang="en-US" sz="1500" b="1" dirty="0" err="1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CoS</a:t>
              </a:r>
              <a:r>
                <a:rPr lang="en-US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?</a:t>
              </a:r>
              <a:endParaRPr lang="en-US" dirty="0"/>
            </a:p>
          </p:txBody>
        </p:sp>
      </p:grpSp>
      <p:grpSp>
        <p:nvGrpSpPr>
          <p:cNvPr id="137" name="Group 144"/>
          <p:cNvGrpSpPr>
            <a:grpSpLocks/>
          </p:cNvGrpSpPr>
          <p:nvPr/>
        </p:nvGrpSpPr>
        <p:grpSpPr bwMode="auto">
          <a:xfrm>
            <a:off x="308074" y="4416703"/>
            <a:ext cx="2197820" cy="825996"/>
            <a:chOff x="0" y="3"/>
            <a:chExt cx="247" cy="93"/>
          </a:xfrm>
        </p:grpSpPr>
        <p:sp>
          <p:nvSpPr>
            <p:cNvPr id="138" name="AutoShape 145"/>
            <p:cNvSpPr>
              <a:spLocks/>
            </p:cNvSpPr>
            <p:nvPr/>
          </p:nvSpPr>
          <p:spPr bwMode="auto">
            <a:xfrm>
              <a:off x="0" y="7"/>
              <a:ext cx="247" cy="7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986"/>
                  </a:moveTo>
                  <a:cubicBezTo>
                    <a:pt x="0" y="1337"/>
                    <a:pt x="395" y="0"/>
                    <a:pt x="884" y="0"/>
                  </a:cubicBezTo>
                  <a:lnTo>
                    <a:pt x="12599" y="0"/>
                  </a:lnTo>
                  <a:lnTo>
                    <a:pt x="17999" y="0"/>
                  </a:lnTo>
                  <a:lnTo>
                    <a:pt x="20715" y="0"/>
                  </a:lnTo>
                  <a:cubicBezTo>
                    <a:pt x="21204" y="0"/>
                    <a:pt x="21600" y="1337"/>
                    <a:pt x="21600" y="2986"/>
                  </a:cubicBezTo>
                  <a:cubicBezTo>
                    <a:pt x="21600" y="2986"/>
                    <a:pt x="21600" y="2986"/>
                    <a:pt x="21600" y="2986"/>
                  </a:cubicBezTo>
                  <a:lnTo>
                    <a:pt x="21600" y="10452"/>
                  </a:lnTo>
                  <a:lnTo>
                    <a:pt x="21600" y="14931"/>
                  </a:lnTo>
                  <a:cubicBezTo>
                    <a:pt x="21600" y="16581"/>
                    <a:pt x="21204" y="17918"/>
                    <a:pt x="20715" y="17918"/>
                  </a:cubicBezTo>
                  <a:lnTo>
                    <a:pt x="17999" y="17918"/>
                  </a:lnTo>
                  <a:lnTo>
                    <a:pt x="16435" y="21600"/>
                  </a:lnTo>
                  <a:lnTo>
                    <a:pt x="12599" y="17918"/>
                  </a:lnTo>
                  <a:lnTo>
                    <a:pt x="884" y="17918"/>
                  </a:lnTo>
                  <a:cubicBezTo>
                    <a:pt x="395" y="17918"/>
                    <a:pt x="0" y="16581"/>
                    <a:pt x="0" y="14931"/>
                  </a:cubicBezTo>
                  <a:lnTo>
                    <a:pt x="0" y="10452"/>
                  </a:lnTo>
                  <a:close/>
                </a:path>
              </a:pathLst>
            </a:custGeom>
            <a:solidFill>
              <a:srgbClr val="CD0920"/>
            </a:solidFill>
            <a:ln w="13546" cap="flat" cmpd="sng">
              <a:solidFill>
                <a:srgbClr val="800000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39" name="Rectangle 146"/>
            <p:cNvSpPr>
              <a:spLocks/>
            </p:cNvSpPr>
            <p:nvPr/>
          </p:nvSpPr>
          <p:spPr bwMode="auto">
            <a:xfrm>
              <a:off x="1" y="3"/>
              <a:ext cx="240" cy="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algn="ctr" defTabSz="456514"/>
              <a:r>
                <a:rPr lang="ru-RU" sz="14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Аутентификация правильная</a:t>
              </a:r>
              <a:r>
                <a:rPr lang="en-US" sz="14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?</a:t>
              </a:r>
              <a:endParaRPr lang="en-US" dirty="0"/>
            </a:p>
          </p:txBody>
        </p:sp>
      </p:grpSp>
      <p:grpSp>
        <p:nvGrpSpPr>
          <p:cNvPr id="140" name="Group 147"/>
          <p:cNvGrpSpPr>
            <a:grpSpLocks/>
          </p:cNvGrpSpPr>
          <p:nvPr/>
        </p:nvGrpSpPr>
        <p:grpSpPr bwMode="auto">
          <a:xfrm>
            <a:off x="7368109" y="4333131"/>
            <a:ext cx="1617389" cy="1067098"/>
            <a:chOff x="0" y="0"/>
            <a:chExt cx="182" cy="120"/>
          </a:xfrm>
        </p:grpSpPr>
        <p:sp>
          <p:nvSpPr>
            <p:cNvPr id="141" name="AutoShape 148"/>
            <p:cNvSpPr>
              <a:spLocks/>
            </p:cNvSpPr>
            <p:nvPr/>
          </p:nvSpPr>
          <p:spPr bwMode="auto">
            <a:xfrm>
              <a:off x="7" y="1"/>
              <a:ext cx="175" cy="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3239"/>
                  </a:moveTo>
                  <a:cubicBezTo>
                    <a:pt x="0" y="1450"/>
                    <a:pt x="834" y="0"/>
                    <a:pt x="1862" y="0"/>
                  </a:cubicBezTo>
                  <a:lnTo>
                    <a:pt x="3599" y="0"/>
                  </a:lnTo>
                  <a:lnTo>
                    <a:pt x="8999" y="0"/>
                  </a:lnTo>
                  <a:lnTo>
                    <a:pt x="19737" y="0"/>
                  </a:lnTo>
                  <a:cubicBezTo>
                    <a:pt x="20765" y="0"/>
                    <a:pt x="21600" y="1450"/>
                    <a:pt x="21600" y="3239"/>
                  </a:cubicBezTo>
                  <a:cubicBezTo>
                    <a:pt x="21600" y="3239"/>
                    <a:pt x="21600" y="3239"/>
                    <a:pt x="21600" y="3239"/>
                  </a:cubicBezTo>
                  <a:lnTo>
                    <a:pt x="21600" y="11338"/>
                  </a:lnTo>
                  <a:lnTo>
                    <a:pt x="21600" y="16198"/>
                  </a:lnTo>
                  <a:cubicBezTo>
                    <a:pt x="21600" y="17987"/>
                    <a:pt x="20765" y="19438"/>
                    <a:pt x="19737" y="19438"/>
                  </a:cubicBezTo>
                  <a:lnTo>
                    <a:pt x="8999" y="19438"/>
                  </a:lnTo>
                  <a:lnTo>
                    <a:pt x="4557" y="21600"/>
                  </a:lnTo>
                  <a:lnTo>
                    <a:pt x="3599" y="19438"/>
                  </a:lnTo>
                  <a:lnTo>
                    <a:pt x="1862" y="19438"/>
                  </a:lnTo>
                  <a:cubicBezTo>
                    <a:pt x="834" y="19438"/>
                    <a:pt x="0" y="17987"/>
                    <a:pt x="0" y="16198"/>
                  </a:cubicBezTo>
                  <a:lnTo>
                    <a:pt x="0" y="11338"/>
                  </a:lnTo>
                  <a:close/>
                </a:path>
              </a:pathLst>
            </a:custGeom>
            <a:solidFill>
              <a:srgbClr val="CD0920"/>
            </a:solidFill>
            <a:ln w="13546" cap="flat" cmpd="sng">
              <a:solidFill>
                <a:srgbClr val="800000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42" name="Rectangle 149"/>
            <p:cNvSpPr>
              <a:spLocks/>
            </p:cNvSpPr>
            <p:nvPr/>
          </p:nvSpPr>
          <p:spPr bwMode="auto">
            <a:xfrm>
              <a:off x="0" y="0"/>
              <a:ext cx="182" cy="1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algn="ctr" defTabSz="456514"/>
              <a:r>
                <a:rPr lang="ru-RU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Правильно ли рапределена нагрузка</a:t>
              </a:r>
              <a:r>
                <a:rPr lang="en-US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?</a:t>
              </a:r>
              <a:endParaRPr lang="en-US" dirty="0"/>
            </a:p>
          </p:txBody>
        </p:sp>
      </p:grpSp>
      <p:grpSp>
        <p:nvGrpSpPr>
          <p:cNvPr id="143" name="Group 150"/>
          <p:cNvGrpSpPr>
            <a:grpSpLocks/>
          </p:cNvGrpSpPr>
          <p:nvPr/>
        </p:nvGrpSpPr>
        <p:grpSpPr bwMode="auto">
          <a:xfrm>
            <a:off x="4835426" y="4284018"/>
            <a:ext cx="1963415" cy="824880"/>
            <a:chOff x="0" y="0"/>
            <a:chExt cx="220" cy="93"/>
          </a:xfrm>
        </p:grpSpPr>
        <p:sp>
          <p:nvSpPr>
            <p:cNvPr id="144" name="AutoShape 151"/>
            <p:cNvSpPr>
              <a:spLocks/>
            </p:cNvSpPr>
            <p:nvPr/>
          </p:nvSpPr>
          <p:spPr bwMode="auto">
            <a:xfrm>
              <a:off x="0" y="0"/>
              <a:ext cx="220" cy="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986"/>
                  </a:moveTo>
                  <a:cubicBezTo>
                    <a:pt x="0" y="1337"/>
                    <a:pt x="531" y="0"/>
                    <a:pt x="1187" y="0"/>
                  </a:cubicBezTo>
                  <a:lnTo>
                    <a:pt x="12600" y="0"/>
                  </a:lnTo>
                  <a:lnTo>
                    <a:pt x="18000" y="0"/>
                  </a:lnTo>
                  <a:lnTo>
                    <a:pt x="20412" y="0"/>
                  </a:lnTo>
                  <a:cubicBezTo>
                    <a:pt x="21068" y="0"/>
                    <a:pt x="21600" y="1337"/>
                    <a:pt x="21600" y="2986"/>
                  </a:cubicBezTo>
                  <a:cubicBezTo>
                    <a:pt x="21600" y="2986"/>
                    <a:pt x="21600" y="2986"/>
                    <a:pt x="21600" y="2986"/>
                  </a:cubicBezTo>
                  <a:lnTo>
                    <a:pt x="21600" y="10452"/>
                  </a:lnTo>
                  <a:lnTo>
                    <a:pt x="21600" y="14931"/>
                  </a:lnTo>
                  <a:cubicBezTo>
                    <a:pt x="21600" y="16581"/>
                    <a:pt x="21068" y="17918"/>
                    <a:pt x="20412" y="17918"/>
                  </a:cubicBezTo>
                  <a:lnTo>
                    <a:pt x="18000" y="17918"/>
                  </a:lnTo>
                  <a:lnTo>
                    <a:pt x="16435" y="21600"/>
                  </a:lnTo>
                  <a:lnTo>
                    <a:pt x="12600" y="17918"/>
                  </a:lnTo>
                  <a:lnTo>
                    <a:pt x="1187" y="17918"/>
                  </a:lnTo>
                  <a:cubicBezTo>
                    <a:pt x="531" y="17918"/>
                    <a:pt x="0" y="16581"/>
                    <a:pt x="0" y="14931"/>
                  </a:cubicBezTo>
                  <a:lnTo>
                    <a:pt x="0" y="10452"/>
                  </a:lnTo>
                  <a:close/>
                </a:path>
              </a:pathLst>
            </a:custGeom>
            <a:solidFill>
              <a:srgbClr val="CD0920"/>
            </a:solidFill>
            <a:ln w="13546" cap="flat" cmpd="sng">
              <a:solidFill>
                <a:srgbClr val="800000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45" name="Rectangle 152"/>
            <p:cNvSpPr>
              <a:spLocks/>
            </p:cNvSpPr>
            <p:nvPr/>
          </p:nvSpPr>
          <p:spPr bwMode="auto">
            <a:xfrm>
              <a:off x="0" y="0"/>
              <a:ext cx="217" cy="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algn="ctr" defTabSz="456514"/>
              <a:r>
                <a:rPr lang="en-US" sz="1500" b="1" dirty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Firewall </a:t>
              </a:r>
              <a:r>
                <a:rPr lang="ru-RU" sz="1500" b="1" dirty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что-то блокирует?</a:t>
              </a:r>
              <a:endParaRPr lang="en-US" sz="1500" dirty="0"/>
            </a:p>
            <a:p>
              <a:pPr defTabSz="456514"/>
              <a:endParaRPr lang="en-US" sz="1500" dirty="0"/>
            </a:p>
          </p:txBody>
        </p:sp>
      </p:grpSp>
      <p:grpSp>
        <p:nvGrpSpPr>
          <p:cNvPr id="146" name="Group 153"/>
          <p:cNvGrpSpPr>
            <a:grpSpLocks/>
          </p:cNvGrpSpPr>
          <p:nvPr/>
        </p:nvGrpSpPr>
        <p:grpSpPr bwMode="auto">
          <a:xfrm>
            <a:off x="106040" y="5134570"/>
            <a:ext cx="1428750" cy="715492"/>
            <a:chOff x="0" y="0"/>
            <a:chExt cx="161" cy="81"/>
          </a:xfrm>
        </p:grpSpPr>
        <p:sp>
          <p:nvSpPr>
            <p:cNvPr id="147" name="AutoShape 154"/>
            <p:cNvSpPr>
              <a:spLocks/>
            </p:cNvSpPr>
            <p:nvPr/>
          </p:nvSpPr>
          <p:spPr bwMode="auto">
            <a:xfrm>
              <a:off x="0" y="2"/>
              <a:ext cx="161" cy="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985"/>
                  </a:moveTo>
                  <a:cubicBezTo>
                    <a:pt x="0" y="1336"/>
                    <a:pt x="648" y="0"/>
                    <a:pt x="1448" y="0"/>
                  </a:cubicBezTo>
                  <a:lnTo>
                    <a:pt x="12599" y="0"/>
                  </a:lnTo>
                  <a:lnTo>
                    <a:pt x="17999" y="0"/>
                  </a:lnTo>
                  <a:lnTo>
                    <a:pt x="20151" y="0"/>
                  </a:lnTo>
                  <a:cubicBezTo>
                    <a:pt x="20951" y="0"/>
                    <a:pt x="21600" y="1336"/>
                    <a:pt x="21600" y="2985"/>
                  </a:cubicBezTo>
                  <a:cubicBezTo>
                    <a:pt x="21600" y="2985"/>
                    <a:pt x="21600" y="2985"/>
                    <a:pt x="21600" y="2985"/>
                  </a:cubicBezTo>
                  <a:lnTo>
                    <a:pt x="21600" y="10447"/>
                  </a:lnTo>
                  <a:lnTo>
                    <a:pt x="21600" y="14924"/>
                  </a:lnTo>
                  <a:cubicBezTo>
                    <a:pt x="21600" y="16573"/>
                    <a:pt x="20951" y="17909"/>
                    <a:pt x="20151" y="17909"/>
                  </a:cubicBezTo>
                  <a:lnTo>
                    <a:pt x="17999" y="17909"/>
                  </a:lnTo>
                  <a:lnTo>
                    <a:pt x="17924" y="21600"/>
                  </a:lnTo>
                  <a:lnTo>
                    <a:pt x="12599" y="17909"/>
                  </a:lnTo>
                  <a:lnTo>
                    <a:pt x="1448" y="17909"/>
                  </a:lnTo>
                  <a:cubicBezTo>
                    <a:pt x="648" y="17909"/>
                    <a:pt x="0" y="16573"/>
                    <a:pt x="0" y="14924"/>
                  </a:cubicBezTo>
                  <a:lnTo>
                    <a:pt x="0" y="10447"/>
                  </a:lnTo>
                  <a:close/>
                </a:path>
              </a:pathLst>
            </a:custGeom>
            <a:solidFill>
              <a:srgbClr val="CD0920"/>
            </a:solidFill>
            <a:ln w="13546" cap="flat" cmpd="sng">
              <a:solidFill>
                <a:srgbClr val="800000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48" name="Rectangle 155"/>
            <p:cNvSpPr>
              <a:spLocks/>
            </p:cNvSpPr>
            <p:nvPr/>
          </p:nvSpPr>
          <p:spPr bwMode="auto">
            <a:xfrm>
              <a:off x="1" y="0"/>
              <a:ext cx="158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algn="ctr" defTabSz="456514"/>
              <a:r>
                <a:rPr lang="ru-RU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Сервер перегружен</a:t>
              </a:r>
              <a:r>
                <a:rPr lang="en-US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?</a:t>
              </a:r>
              <a:endParaRPr lang="en-US" dirty="0"/>
            </a:p>
          </p:txBody>
        </p:sp>
      </p:grpSp>
      <p:grpSp>
        <p:nvGrpSpPr>
          <p:cNvPr id="149" name="Group 156"/>
          <p:cNvGrpSpPr>
            <a:grpSpLocks/>
          </p:cNvGrpSpPr>
          <p:nvPr/>
        </p:nvGrpSpPr>
        <p:grpSpPr bwMode="auto">
          <a:xfrm>
            <a:off x="452066" y="3481462"/>
            <a:ext cx="1789286" cy="825996"/>
            <a:chOff x="0" y="0"/>
            <a:chExt cx="201" cy="93"/>
          </a:xfrm>
        </p:grpSpPr>
        <p:sp>
          <p:nvSpPr>
            <p:cNvPr id="150" name="AutoShape 157"/>
            <p:cNvSpPr>
              <a:spLocks/>
            </p:cNvSpPr>
            <p:nvPr/>
          </p:nvSpPr>
          <p:spPr bwMode="auto">
            <a:xfrm>
              <a:off x="4" y="3"/>
              <a:ext cx="197" cy="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943"/>
                  </a:moveTo>
                  <a:cubicBezTo>
                    <a:pt x="0" y="1317"/>
                    <a:pt x="529" y="0"/>
                    <a:pt x="1183" y="0"/>
                  </a:cubicBezTo>
                  <a:lnTo>
                    <a:pt x="3600" y="0"/>
                  </a:lnTo>
                  <a:lnTo>
                    <a:pt x="8999" y="0"/>
                  </a:lnTo>
                  <a:lnTo>
                    <a:pt x="20416" y="0"/>
                  </a:lnTo>
                  <a:cubicBezTo>
                    <a:pt x="21070" y="0"/>
                    <a:pt x="21600" y="1317"/>
                    <a:pt x="21600" y="2943"/>
                  </a:cubicBezTo>
                  <a:cubicBezTo>
                    <a:pt x="21600" y="2943"/>
                    <a:pt x="21600" y="2943"/>
                    <a:pt x="21600" y="2943"/>
                  </a:cubicBezTo>
                  <a:lnTo>
                    <a:pt x="21600" y="10303"/>
                  </a:lnTo>
                  <a:lnTo>
                    <a:pt x="21600" y="14718"/>
                  </a:lnTo>
                  <a:cubicBezTo>
                    <a:pt x="21600" y="16344"/>
                    <a:pt x="21070" y="17662"/>
                    <a:pt x="20416" y="17662"/>
                  </a:cubicBezTo>
                  <a:lnTo>
                    <a:pt x="8999" y="17662"/>
                  </a:lnTo>
                  <a:lnTo>
                    <a:pt x="4013" y="21600"/>
                  </a:lnTo>
                  <a:lnTo>
                    <a:pt x="3600" y="17662"/>
                  </a:lnTo>
                  <a:lnTo>
                    <a:pt x="1183" y="17662"/>
                  </a:lnTo>
                  <a:cubicBezTo>
                    <a:pt x="529" y="17662"/>
                    <a:pt x="0" y="16344"/>
                    <a:pt x="0" y="14718"/>
                  </a:cubicBezTo>
                  <a:lnTo>
                    <a:pt x="0" y="10303"/>
                  </a:lnTo>
                  <a:close/>
                </a:path>
              </a:pathLst>
            </a:custGeom>
            <a:solidFill>
              <a:srgbClr val="CD0920"/>
            </a:solidFill>
            <a:ln w="13546" cap="flat" cmpd="sng">
              <a:solidFill>
                <a:srgbClr val="800000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51" name="Rectangle 158"/>
            <p:cNvSpPr>
              <a:spLocks/>
            </p:cNvSpPr>
            <p:nvPr/>
          </p:nvSpPr>
          <p:spPr bwMode="auto">
            <a:xfrm>
              <a:off x="0" y="0"/>
              <a:ext cx="199" cy="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algn="ctr" defTabSz="456514"/>
              <a:r>
                <a:rPr lang="ru-RU" sz="14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В логах отражены ошибки?</a:t>
              </a:r>
              <a:endParaRPr lang="en-US" dirty="0"/>
            </a:p>
          </p:txBody>
        </p:sp>
      </p:grpSp>
      <p:grpSp>
        <p:nvGrpSpPr>
          <p:cNvPr id="152" name="Group 159"/>
          <p:cNvGrpSpPr>
            <a:grpSpLocks/>
          </p:cNvGrpSpPr>
          <p:nvPr/>
        </p:nvGrpSpPr>
        <p:grpSpPr bwMode="auto">
          <a:xfrm>
            <a:off x="3393281" y="3524994"/>
            <a:ext cx="1697757" cy="724421"/>
            <a:chOff x="0" y="0"/>
            <a:chExt cx="191" cy="82"/>
          </a:xfrm>
        </p:grpSpPr>
        <p:sp>
          <p:nvSpPr>
            <p:cNvPr id="153" name="AutoShape 160"/>
            <p:cNvSpPr>
              <a:spLocks/>
            </p:cNvSpPr>
            <p:nvPr/>
          </p:nvSpPr>
          <p:spPr bwMode="auto">
            <a:xfrm>
              <a:off x="0" y="1"/>
              <a:ext cx="191" cy="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3155"/>
                  </a:moveTo>
                  <a:cubicBezTo>
                    <a:pt x="0" y="1412"/>
                    <a:pt x="594" y="0"/>
                    <a:pt x="1327" y="0"/>
                  </a:cubicBezTo>
                  <a:lnTo>
                    <a:pt x="3599" y="0"/>
                  </a:lnTo>
                  <a:lnTo>
                    <a:pt x="9000" y="0"/>
                  </a:lnTo>
                  <a:lnTo>
                    <a:pt x="20272" y="0"/>
                  </a:lnTo>
                  <a:cubicBezTo>
                    <a:pt x="21005" y="0"/>
                    <a:pt x="21600" y="1412"/>
                    <a:pt x="21600" y="3155"/>
                  </a:cubicBezTo>
                  <a:cubicBezTo>
                    <a:pt x="21600" y="3155"/>
                    <a:pt x="21600" y="3155"/>
                    <a:pt x="21600" y="3155"/>
                  </a:cubicBezTo>
                  <a:lnTo>
                    <a:pt x="21600" y="11042"/>
                  </a:lnTo>
                  <a:lnTo>
                    <a:pt x="21600" y="15775"/>
                  </a:lnTo>
                  <a:cubicBezTo>
                    <a:pt x="21600" y="17517"/>
                    <a:pt x="21005" y="18930"/>
                    <a:pt x="20272" y="18930"/>
                  </a:cubicBezTo>
                  <a:lnTo>
                    <a:pt x="9000" y="18930"/>
                  </a:lnTo>
                  <a:lnTo>
                    <a:pt x="6172" y="21600"/>
                  </a:lnTo>
                  <a:lnTo>
                    <a:pt x="3599" y="18930"/>
                  </a:lnTo>
                  <a:lnTo>
                    <a:pt x="1327" y="18930"/>
                  </a:lnTo>
                  <a:cubicBezTo>
                    <a:pt x="594" y="18930"/>
                    <a:pt x="0" y="17517"/>
                    <a:pt x="0" y="15775"/>
                  </a:cubicBezTo>
                  <a:lnTo>
                    <a:pt x="0" y="11042"/>
                  </a:lnTo>
                  <a:close/>
                </a:path>
              </a:pathLst>
            </a:custGeom>
            <a:solidFill>
              <a:srgbClr val="CD0920"/>
            </a:solidFill>
            <a:ln w="13546" cap="flat" cmpd="sng">
              <a:solidFill>
                <a:srgbClr val="800000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54" name="Rectangle 161"/>
            <p:cNvSpPr>
              <a:spLocks/>
            </p:cNvSpPr>
            <p:nvPr/>
          </p:nvSpPr>
          <p:spPr bwMode="auto">
            <a:xfrm>
              <a:off x="3" y="0"/>
              <a:ext cx="188" cy="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algn="ctr" defTabSz="456514"/>
              <a:r>
                <a:rPr lang="ru-RU" sz="15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Контент-правила обновлены?</a:t>
              </a:r>
              <a:endParaRPr lang="en-US" dirty="0"/>
            </a:p>
          </p:txBody>
        </p:sp>
      </p:grpSp>
      <p:grpSp>
        <p:nvGrpSpPr>
          <p:cNvPr id="155" name="Group 162"/>
          <p:cNvGrpSpPr>
            <a:grpSpLocks/>
          </p:cNvGrpSpPr>
          <p:nvPr/>
        </p:nvGrpSpPr>
        <p:grpSpPr bwMode="auto">
          <a:xfrm>
            <a:off x="3667870" y="1743521"/>
            <a:ext cx="1864072" cy="1103933"/>
            <a:chOff x="0" y="0"/>
            <a:chExt cx="209" cy="124"/>
          </a:xfrm>
        </p:grpSpPr>
        <p:pic>
          <p:nvPicPr>
            <p:cNvPr id="156" name="Picture 163" descr="image28.png"/>
            <p:cNvPicPr>
              <a:picLocks noChangeAspect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09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57" name="Rectangle 164"/>
            <p:cNvSpPr>
              <a:spLocks/>
            </p:cNvSpPr>
            <p:nvPr/>
          </p:nvSpPr>
          <p:spPr bwMode="auto">
            <a:xfrm>
              <a:off x="54" y="52"/>
              <a:ext cx="107" cy="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defTabSz="456514"/>
              <a:r>
                <a:rPr lang="en-US" sz="1200">
                  <a:latin typeface="Helvetica" charset="0"/>
                  <a:ea typeface="Helvetica" charset="0"/>
                  <a:cs typeface="Helvetica" charset="0"/>
                  <a:sym typeface="Helvetica" charset="0"/>
                </a:rPr>
                <a:t>WLAN</a:t>
              </a:r>
              <a:endParaRPr lang="en-US"/>
            </a:p>
          </p:txBody>
        </p:sp>
      </p:grpSp>
      <p:grpSp>
        <p:nvGrpSpPr>
          <p:cNvPr id="158" name="Group 165"/>
          <p:cNvGrpSpPr>
            <a:grpSpLocks/>
          </p:cNvGrpSpPr>
          <p:nvPr/>
        </p:nvGrpSpPr>
        <p:grpSpPr bwMode="auto">
          <a:xfrm>
            <a:off x="2068340" y="2566049"/>
            <a:ext cx="2006947" cy="807141"/>
            <a:chOff x="0" y="2"/>
            <a:chExt cx="225" cy="91"/>
          </a:xfrm>
        </p:grpSpPr>
        <p:sp>
          <p:nvSpPr>
            <p:cNvPr id="159" name="AutoShape 166"/>
            <p:cNvSpPr>
              <a:spLocks/>
            </p:cNvSpPr>
            <p:nvPr/>
          </p:nvSpPr>
          <p:spPr bwMode="auto">
            <a:xfrm>
              <a:off x="0" y="2"/>
              <a:ext cx="225" cy="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986"/>
                  </a:moveTo>
                  <a:cubicBezTo>
                    <a:pt x="0" y="1337"/>
                    <a:pt x="507" y="0"/>
                    <a:pt x="1133" y="0"/>
                  </a:cubicBezTo>
                  <a:lnTo>
                    <a:pt x="12600" y="0"/>
                  </a:lnTo>
                  <a:lnTo>
                    <a:pt x="17999" y="0"/>
                  </a:lnTo>
                  <a:lnTo>
                    <a:pt x="20466" y="0"/>
                  </a:lnTo>
                  <a:cubicBezTo>
                    <a:pt x="21092" y="0"/>
                    <a:pt x="21600" y="1337"/>
                    <a:pt x="21600" y="2986"/>
                  </a:cubicBezTo>
                  <a:cubicBezTo>
                    <a:pt x="21600" y="2986"/>
                    <a:pt x="21600" y="2986"/>
                    <a:pt x="21600" y="2986"/>
                  </a:cubicBezTo>
                  <a:lnTo>
                    <a:pt x="21600" y="10452"/>
                  </a:lnTo>
                  <a:lnTo>
                    <a:pt x="21600" y="14931"/>
                  </a:lnTo>
                  <a:cubicBezTo>
                    <a:pt x="21600" y="16581"/>
                    <a:pt x="21092" y="17918"/>
                    <a:pt x="20466" y="17918"/>
                  </a:cubicBezTo>
                  <a:lnTo>
                    <a:pt x="17999" y="17918"/>
                  </a:lnTo>
                  <a:lnTo>
                    <a:pt x="16435" y="21600"/>
                  </a:lnTo>
                  <a:lnTo>
                    <a:pt x="12600" y="17918"/>
                  </a:lnTo>
                  <a:lnTo>
                    <a:pt x="1133" y="17918"/>
                  </a:lnTo>
                  <a:cubicBezTo>
                    <a:pt x="507" y="17918"/>
                    <a:pt x="0" y="16581"/>
                    <a:pt x="0" y="14931"/>
                  </a:cubicBezTo>
                  <a:lnTo>
                    <a:pt x="0" y="10452"/>
                  </a:lnTo>
                  <a:close/>
                </a:path>
              </a:pathLst>
            </a:custGeom>
            <a:solidFill>
              <a:srgbClr val="CD0920"/>
            </a:solidFill>
            <a:ln w="13546" cap="flat" cmpd="sng">
              <a:solidFill>
                <a:srgbClr val="800000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160" name="Rectangle 167"/>
            <p:cNvSpPr>
              <a:spLocks/>
            </p:cNvSpPr>
            <p:nvPr/>
          </p:nvSpPr>
          <p:spPr bwMode="auto">
            <a:xfrm>
              <a:off x="0" y="9"/>
              <a:ext cx="225" cy="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algn="ctr" defTabSz="456514"/>
              <a:r>
                <a:rPr lang="en-US" sz="14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Firewall </a:t>
              </a:r>
              <a:r>
                <a:rPr lang="ru-RU" sz="14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что-то блокирует?</a:t>
              </a:r>
              <a:endParaRPr lang="en-US" dirty="0"/>
            </a:p>
          </p:txBody>
        </p:sp>
      </p:grpSp>
      <p:sp>
        <p:nvSpPr>
          <p:cNvPr id="161" name="Rectangle 168"/>
          <p:cNvSpPr>
            <a:spLocks/>
          </p:cNvSpPr>
          <p:nvPr/>
        </p:nvSpPr>
        <p:spPr bwMode="auto">
          <a:xfrm>
            <a:off x="5524128" y="5694908"/>
            <a:ext cx="1326059" cy="831578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DCE6F2"/>
              </a:gs>
            </a:gsLst>
            <a:lin ang="5400000"/>
          </a:gradFill>
          <a:ln w="4515" cap="flat" cmpd="sng">
            <a:solidFill>
              <a:srgbClr val="D9D9D9"/>
            </a:solidFill>
            <a:prstDash val="solid"/>
            <a:round/>
            <a:headEnd/>
            <a:tailEnd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162" name="Rectangle 169"/>
          <p:cNvSpPr>
            <a:spLocks/>
          </p:cNvSpPr>
          <p:nvPr/>
        </p:nvSpPr>
        <p:spPr bwMode="auto">
          <a:xfrm>
            <a:off x="5524128" y="5740673"/>
            <a:ext cx="1326059" cy="753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1300">
                <a:latin typeface="Helvetica" charset="0"/>
                <a:ea typeface="Helvetica" charset="0"/>
                <a:cs typeface="Helvetica" charset="0"/>
                <a:sym typeface="Helvetica" charset="0"/>
              </a:rPr>
              <a:t>Duplicate </a:t>
            </a:r>
            <a:endParaRPr lang="en-US">
              <a:latin typeface="Helvetica" charset="0"/>
              <a:ea typeface="Helvetica" charset="0"/>
              <a:cs typeface="Helvetica" charset="0"/>
              <a:sym typeface="Helvetica" charset="0"/>
            </a:endParaRPr>
          </a:p>
          <a:p>
            <a:pPr defTabSz="456514"/>
            <a:r>
              <a:rPr lang="en-US" sz="1300">
                <a:latin typeface="Helvetica" charset="0"/>
                <a:ea typeface="Helvetica" charset="0"/>
                <a:cs typeface="Helvetica" charset="0"/>
                <a:sym typeface="Helvetica" charset="0"/>
              </a:rPr>
              <a:t>Back up </a:t>
            </a:r>
            <a:br>
              <a:rPr lang="en-US" sz="1300">
                <a:latin typeface="Helvetica" charset="0"/>
                <a:ea typeface="Helvetica" charset="0"/>
                <a:cs typeface="Helvetica" charset="0"/>
                <a:sym typeface="Helvetica" charset="0"/>
              </a:rPr>
            </a:br>
            <a:r>
              <a:rPr lang="en-US" sz="1300">
                <a:latin typeface="Helvetica" charset="0"/>
                <a:ea typeface="Helvetica" charset="0"/>
                <a:cs typeface="Helvetica" charset="0"/>
                <a:sym typeface="Helvetica" charset="0"/>
              </a:rPr>
              <a:t>Data Center</a:t>
            </a:r>
            <a:endParaRPr lang="en-US"/>
          </a:p>
        </p:txBody>
      </p:sp>
      <p:sp>
        <p:nvSpPr>
          <p:cNvPr id="163" name="AutoShape 170"/>
          <p:cNvSpPr>
            <a:spLocks/>
          </p:cNvSpPr>
          <p:nvPr/>
        </p:nvSpPr>
        <p:spPr bwMode="auto">
          <a:xfrm rot="5400000">
            <a:off x="4982766" y="4489401"/>
            <a:ext cx="712143" cy="25271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10800" y="0"/>
                  <a:pt x="21600" y="10800"/>
                  <a:pt x="21600" y="21600"/>
                </a:cubicBezTo>
              </a:path>
            </a:pathLst>
          </a:custGeom>
          <a:solidFill>
            <a:srgbClr val="000000">
              <a:alpha val="0"/>
            </a:srgbClr>
          </a:solidFill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164" name="AutoShape 171"/>
          <p:cNvSpPr>
            <a:spLocks/>
          </p:cNvSpPr>
          <p:nvPr/>
        </p:nvSpPr>
        <p:spPr bwMode="auto">
          <a:xfrm rot="5400000">
            <a:off x="5056994" y="4068031"/>
            <a:ext cx="515689" cy="4064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cubicBezTo>
                  <a:pt x="10800" y="0"/>
                  <a:pt x="21600" y="10800"/>
                  <a:pt x="21600" y="21600"/>
                </a:cubicBezTo>
              </a:path>
            </a:pathLst>
          </a:custGeom>
          <a:solidFill>
            <a:srgbClr val="000000">
              <a:alpha val="0"/>
            </a:srgbClr>
          </a:solidFill>
          <a:ln w="36124" cap="flat" cmpd="sng">
            <a:solidFill>
              <a:srgbClr val="000000"/>
            </a:solidFill>
            <a:prstDash val="solid"/>
            <a:round/>
            <a:headEnd/>
            <a:tailEnd type="stealth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165" name="Rectangle 172"/>
          <p:cNvSpPr>
            <a:spLocks/>
          </p:cNvSpPr>
          <p:nvPr/>
        </p:nvSpPr>
        <p:spPr bwMode="auto">
          <a:xfrm>
            <a:off x="375047" y="6495232"/>
            <a:ext cx="4036219" cy="280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1200">
                <a:latin typeface="Helvetica" charset="0"/>
                <a:ea typeface="Helvetica" charset="0"/>
                <a:cs typeface="Helvetica" charset="0"/>
                <a:sym typeface="Helvetica" charset="0"/>
              </a:rPr>
              <a:t>Data Center</a:t>
            </a:r>
            <a:endParaRPr lang="en-US"/>
          </a:p>
        </p:txBody>
      </p:sp>
      <p:sp>
        <p:nvSpPr>
          <p:cNvPr id="166" name="Rectangle 173"/>
          <p:cNvSpPr>
            <a:spLocks/>
          </p:cNvSpPr>
          <p:nvPr/>
        </p:nvSpPr>
        <p:spPr bwMode="auto">
          <a:xfrm>
            <a:off x="1876351" y="6168182"/>
            <a:ext cx="843855" cy="226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8896" tIns="50798" rIns="88896" bIns="50798"/>
          <a:lstStyle/>
          <a:p>
            <a:pPr defTabSz="456514"/>
            <a:r>
              <a:rPr lang="en-US" sz="800">
                <a:latin typeface="Helvetica" charset="0"/>
                <a:ea typeface="Helvetica" charset="0"/>
                <a:cs typeface="Helvetica" charset="0"/>
                <a:sym typeface="Helvetica" charset="0"/>
              </a:rPr>
              <a:t>SAN Storage</a:t>
            </a:r>
            <a:endParaRPr lang="en-US"/>
          </a:p>
        </p:txBody>
      </p:sp>
      <p:grpSp>
        <p:nvGrpSpPr>
          <p:cNvPr id="167" name="Group 174"/>
          <p:cNvGrpSpPr>
            <a:grpSpLocks/>
          </p:cNvGrpSpPr>
          <p:nvPr/>
        </p:nvGrpSpPr>
        <p:grpSpPr bwMode="auto">
          <a:xfrm>
            <a:off x="1979043" y="5214938"/>
            <a:ext cx="674191" cy="967755"/>
            <a:chOff x="0" y="0"/>
            <a:chExt cx="76" cy="109"/>
          </a:xfrm>
        </p:grpSpPr>
        <p:sp>
          <p:nvSpPr>
            <p:cNvPr id="168" name="AutoShape 175"/>
            <p:cNvSpPr>
              <a:spLocks/>
            </p:cNvSpPr>
            <p:nvPr/>
          </p:nvSpPr>
          <p:spPr bwMode="auto">
            <a:xfrm>
              <a:off x="0" y="0"/>
              <a:ext cx="76" cy="109"/>
            </a:xfrm>
            <a:prstGeom prst="roundRect">
              <a:avLst>
                <a:gd name="adj" fmla="val 11718"/>
              </a:avLst>
            </a:prstGeom>
            <a:solidFill>
              <a:srgbClr val="4F81BD">
                <a:alpha val="62000"/>
              </a:srgbClr>
            </a:solidFill>
            <a:ln w="18062" cap="flat" cmpd="sng">
              <a:solidFill>
                <a:srgbClr val="FF0000"/>
              </a:solidFill>
              <a:prstDash val="lg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en-US"/>
            </a:p>
          </p:txBody>
        </p:sp>
        <p:grpSp>
          <p:nvGrpSpPr>
            <p:cNvPr id="169" name="Group 176"/>
            <p:cNvGrpSpPr>
              <a:grpSpLocks/>
            </p:cNvGrpSpPr>
            <p:nvPr/>
          </p:nvGrpSpPr>
          <p:grpSpPr bwMode="auto">
            <a:xfrm>
              <a:off x="29" y="6"/>
              <a:ext cx="18" cy="29"/>
              <a:chOff x="0" y="0"/>
              <a:chExt cx="17" cy="28"/>
            </a:xfrm>
          </p:grpSpPr>
          <p:sp>
            <p:nvSpPr>
              <p:cNvPr id="202" name="AutoShape 177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203" name="AutoShape 178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204" name="AutoShape 179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70" name="Group 180"/>
            <p:cNvGrpSpPr>
              <a:grpSpLocks/>
            </p:cNvGrpSpPr>
            <p:nvPr/>
          </p:nvGrpSpPr>
          <p:grpSpPr bwMode="auto">
            <a:xfrm>
              <a:off x="51" y="6"/>
              <a:ext cx="18" cy="29"/>
              <a:chOff x="0" y="0"/>
              <a:chExt cx="17" cy="28"/>
            </a:xfrm>
          </p:grpSpPr>
          <p:sp>
            <p:nvSpPr>
              <p:cNvPr id="199" name="AutoShape 181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200" name="AutoShape 182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201" name="AutoShape 183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71" name="Group 184"/>
            <p:cNvGrpSpPr>
              <a:grpSpLocks/>
            </p:cNvGrpSpPr>
            <p:nvPr/>
          </p:nvGrpSpPr>
          <p:grpSpPr bwMode="auto">
            <a:xfrm>
              <a:off x="7" y="6"/>
              <a:ext cx="18" cy="29"/>
              <a:chOff x="0" y="0"/>
              <a:chExt cx="17" cy="28"/>
            </a:xfrm>
          </p:grpSpPr>
          <p:sp>
            <p:nvSpPr>
              <p:cNvPr id="196" name="AutoShape 185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97" name="AutoShape 186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98" name="AutoShape 187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72" name="Group 188"/>
            <p:cNvGrpSpPr>
              <a:grpSpLocks/>
            </p:cNvGrpSpPr>
            <p:nvPr/>
          </p:nvGrpSpPr>
          <p:grpSpPr bwMode="auto">
            <a:xfrm>
              <a:off x="7" y="41"/>
              <a:ext cx="18" cy="29"/>
              <a:chOff x="0" y="0"/>
              <a:chExt cx="17" cy="28"/>
            </a:xfrm>
          </p:grpSpPr>
          <p:sp>
            <p:nvSpPr>
              <p:cNvPr id="193" name="AutoShape 189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94" name="AutoShape 190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95" name="AutoShape 191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73" name="Group 192"/>
            <p:cNvGrpSpPr>
              <a:grpSpLocks/>
            </p:cNvGrpSpPr>
            <p:nvPr/>
          </p:nvGrpSpPr>
          <p:grpSpPr bwMode="auto">
            <a:xfrm>
              <a:off x="29" y="41"/>
              <a:ext cx="18" cy="29"/>
              <a:chOff x="0" y="0"/>
              <a:chExt cx="17" cy="28"/>
            </a:xfrm>
          </p:grpSpPr>
          <p:sp>
            <p:nvSpPr>
              <p:cNvPr id="190" name="AutoShape 193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91" name="AutoShape 194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92" name="AutoShape 195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74" name="Group 196"/>
            <p:cNvGrpSpPr>
              <a:grpSpLocks/>
            </p:cNvGrpSpPr>
            <p:nvPr/>
          </p:nvGrpSpPr>
          <p:grpSpPr bwMode="auto">
            <a:xfrm>
              <a:off x="51" y="41"/>
              <a:ext cx="18" cy="29"/>
              <a:chOff x="0" y="0"/>
              <a:chExt cx="17" cy="28"/>
            </a:xfrm>
          </p:grpSpPr>
          <p:sp>
            <p:nvSpPr>
              <p:cNvPr id="187" name="AutoShape 197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88" name="AutoShape 198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89" name="AutoShape 199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75" name="Group 200"/>
            <p:cNvGrpSpPr>
              <a:grpSpLocks/>
            </p:cNvGrpSpPr>
            <p:nvPr/>
          </p:nvGrpSpPr>
          <p:grpSpPr bwMode="auto">
            <a:xfrm>
              <a:off x="7" y="75"/>
              <a:ext cx="18" cy="28"/>
              <a:chOff x="0" y="0"/>
              <a:chExt cx="17" cy="28"/>
            </a:xfrm>
          </p:grpSpPr>
          <p:sp>
            <p:nvSpPr>
              <p:cNvPr id="184" name="AutoShape 201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85" name="AutoShape 202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86" name="AutoShape 203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76" name="Group 204"/>
            <p:cNvGrpSpPr>
              <a:grpSpLocks/>
            </p:cNvGrpSpPr>
            <p:nvPr/>
          </p:nvGrpSpPr>
          <p:grpSpPr bwMode="auto">
            <a:xfrm>
              <a:off x="29" y="75"/>
              <a:ext cx="18" cy="28"/>
              <a:chOff x="0" y="0"/>
              <a:chExt cx="17" cy="28"/>
            </a:xfrm>
          </p:grpSpPr>
          <p:sp>
            <p:nvSpPr>
              <p:cNvPr id="181" name="AutoShape 205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82" name="AutoShape 206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83" name="AutoShape 207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  <p:grpSp>
          <p:nvGrpSpPr>
            <p:cNvPr id="177" name="Group 208"/>
            <p:cNvGrpSpPr>
              <a:grpSpLocks/>
            </p:cNvGrpSpPr>
            <p:nvPr/>
          </p:nvGrpSpPr>
          <p:grpSpPr bwMode="auto">
            <a:xfrm>
              <a:off x="51" y="75"/>
              <a:ext cx="18" cy="28"/>
              <a:chOff x="0" y="0"/>
              <a:chExt cx="17" cy="28"/>
            </a:xfrm>
          </p:grpSpPr>
          <p:sp>
            <p:nvSpPr>
              <p:cNvPr id="178" name="AutoShape 209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649"/>
                    </a:move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599" y="19950"/>
                    </a:lnTo>
                    <a:cubicBezTo>
                      <a:pt x="21599" y="20861"/>
                      <a:pt x="16764" y="21600"/>
                      <a:pt x="10799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79" name="AutoShape 210"/>
              <p:cNvSpPr>
                <a:spLocks/>
              </p:cNvSpPr>
              <p:nvPr/>
            </p:nvSpPr>
            <p:spPr bwMode="auto">
              <a:xfrm>
                <a:off x="0" y="0"/>
                <a:ext cx="17" cy="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0800"/>
                      <a:pt x="21600" y="10800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10800"/>
                      <a:pt x="0" y="10800"/>
                      <a:pt x="0" y="10800"/>
                    </a:cubicBezTo>
                    <a:close/>
                  </a:path>
                </a:pathLst>
              </a:custGeom>
              <a:solidFill>
                <a:srgbClr val="FFFFFF">
                  <a:alpha val="39999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72248" tIns="72248" rIns="72248" bIns="72248" anchor="ctr"/>
              <a:lstStyle/>
              <a:p>
                <a:endParaRPr lang="en-US"/>
              </a:p>
            </p:txBody>
          </p:sp>
          <p:sp>
            <p:nvSpPr>
              <p:cNvPr id="180" name="AutoShape 211"/>
              <p:cNvSpPr>
                <a:spLocks/>
              </p:cNvSpPr>
              <p:nvPr/>
            </p:nvSpPr>
            <p:spPr bwMode="auto">
              <a:xfrm>
                <a:off x="0" y="0"/>
                <a:ext cx="17" cy="2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649"/>
                    </a:moveTo>
                    <a:cubicBezTo>
                      <a:pt x="21600" y="2560"/>
                      <a:pt x="16764" y="3299"/>
                      <a:pt x="10800" y="3299"/>
                    </a:cubicBezTo>
                    <a:cubicBezTo>
                      <a:pt x="4835" y="3299"/>
                      <a:pt x="0" y="2560"/>
                      <a:pt x="0" y="1649"/>
                    </a:cubicBezTo>
                    <a:cubicBezTo>
                      <a:pt x="0" y="1649"/>
                      <a:pt x="0" y="1649"/>
                      <a:pt x="0" y="1649"/>
                    </a:cubicBezTo>
                    <a:cubicBezTo>
                      <a:pt x="0" y="738"/>
                      <a:pt x="4835" y="0"/>
                      <a:pt x="10800" y="0"/>
                    </a:cubicBezTo>
                    <a:cubicBezTo>
                      <a:pt x="16764" y="0"/>
                      <a:pt x="21600" y="738"/>
                      <a:pt x="21600" y="1649"/>
                    </a:cubicBezTo>
                    <a:cubicBezTo>
                      <a:pt x="21600" y="1649"/>
                      <a:pt x="21600" y="1649"/>
                      <a:pt x="21600" y="1649"/>
                    </a:cubicBezTo>
                    <a:lnTo>
                      <a:pt x="21600" y="19950"/>
                    </a:lnTo>
                    <a:cubicBezTo>
                      <a:pt x="21600" y="20861"/>
                      <a:pt x="16764" y="21600"/>
                      <a:pt x="10800" y="21600"/>
                    </a:cubicBezTo>
                    <a:cubicBezTo>
                      <a:pt x="4835" y="21600"/>
                      <a:pt x="0" y="20861"/>
                      <a:pt x="0" y="19950"/>
                    </a:cubicBezTo>
                    <a:lnTo>
                      <a:pt x="0" y="1649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18062" cap="flat" cmpd="sng">
                <a:solidFill>
                  <a:srgbClr val="3A5E8A"/>
                </a:solidFill>
                <a:prstDash val="solid"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endParaRPr lang="en-US"/>
              </a:p>
            </p:txBody>
          </p:sp>
        </p:grpSp>
      </p:grpSp>
      <p:grpSp>
        <p:nvGrpSpPr>
          <p:cNvPr id="205" name="Group 212"/>
          <p:cNvGrpSpPr>
            <a:grpSpLocks/>
          </p:cNvGrpSpPr>
          <p:nvPr/>
        </p:nvGrpSpPr>
        <p:grpSpPr bwMode="auto">
          <a:xfrm>
            <a:off x="2091780" y="4918854"/>
            <a:ext cx="1914302" cy="772706"/>
            <a:chOff x="0" y="6"/>
            <a:chExt cx="215" cy="87"/>
          </a:xfrm>
        </p:grpSpPr>
        <p:sp>
          <p:nvSpPr>
            <p:cNvPr id="206" name="AutoShape 213"/>
            <p:cNvSpPr>
              <a:spLocks/>
            </p:cNvSpPr>
            <p:nvPr/>
          </p:nvSpPr>
          <p:spPr bwMode="auto">
            <a:xfrm>
              <a:off x="0" y="6"/>
              <a:ext cx="215" cy="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943"/>
                  </a:moveTo>
                  <a:cubicBezTo>
                    <a:pt x="0" y="1317"/>
                    <a:pt x="469" y="0"/>
                    <a:pt x="1048" y="0"/>
                  </a:cubicBezTo>
                  <a:lnTo>
                    <a:pt x="3600" y="0"/>
                  </a:lnTo>
                  <a:lnTo>
                    <a:pt x="9000" y="0"/>
                  </a:lnTo>
                  <a:lnTo>
                    <a:pt x="20551" y="0"/>
                  </a:lnTo>
                  <a:cubicBezTo>
                    <a:pt x="21130" y="0"/>
                    <a:pt x="21600" y="1317"/>
                    <a:pt x="21600" y="2943"/>
                  </a:cubicBezTo>
                  <a:cubicBezTo>
                    <a:pt x="21600" y="2943"/>
                    <a:pt x="21600" y="2943"/>
                    <a:pt x="21600" y="2943"/>
                  </a:cubicBezTo>
                  <a:lnTo>
                    <a:pt x="21600" y="10303"/>
                  </a:lnTo>
                  <a:lnTo>
                    <a:pt x="21600" y="14718"/>
                  </a:lnTo>
                  <a:cubicBezTo>
                    <a:pt x="21600" y="16344"/>
                    <a:pt x="21130" y="17662"/>
                    <a:pt x="20551" y="17662"/>
                  </a:cubicBezTo>
                  <a:lnTo>
                    <a:pt x="9000" y="17662"/>
                  </a:lnTo>
                  <a:lnTo>
                    <a:pt x="4013" y="21600"/>
                  </a:lnTo>
                  <a:lnTo>
                    <a:pt x="3600" y="17662"/>
                  </a:lnTo>
                  <a:lnTo>
                    <a:pt x="1048" y="17662"/>
                  </a:lnTo>
                  <a:cubicBezTo>
                    <a:pt x="469" y="17662"/>
                    <a:pt x="0" y="16344"/>
                    <a:pt x="0" y="14718"/>
                  </a:cubicBezTo>
                  <a:lnTo>
                    <a:pt x="0" y="10303"/>
                  </a:lnTo>
                  <a:close/>
                </a:path>
              </a:pathLst>
            </a:custGeom>
            <a:solidFill>
              <a:srgbClr val="CD0920"/>
            </a:solidFill>
            <a:ln w="13546" cap="flat" cmpd="sng">
              <a:solidFill>
                <a:srgbClr val="800000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0" tIns="0" rIns="0" bIns="0" anchor="ctr"/>
            <a:lstStyle/>
            <a:p>
              <a:endParaRPr lang="en-US"/>
            </a:p>
          </p:txBody>
        </p:sp>
        <p:sp>
          <p:nvSpPr>
            <p:cNvPr id="207" name="Rectangle 214"/>
            <p:cNvSpPr>
              <a:spLocks/>
            </p:cNvSpPr>
            <p:nvPr/>
          </p:nvSpPr>
          <p:spPr bwMode="auto">
            <a:xfrm>
              <a:off x="0" y="6"/>
              <a:ext cx="209" cy="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/>
            <a:p>
              <a:pPr algn="ctr" defTabSz="456514"/>
              <a:r>
                <a:rPr lang="ru-RU" sz="14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Сервер приложений отвечает</a:t>
              </a:r>
              <a:r>
                <a:rPr lang="en-US" sz="1400" b="1" dirty="0" smtClean="0">
                  <a:solidFill>
                    <a:srgbClr val="FFFFFF"/>
                  </a:solidFill>
                  <a:ea typeface="Helvetica" charset="0"/>
                  <a:cs typeface="Helvetica" charset="0"/>
                  <a:sym typeface="Helvetica" charset="0"/>
                </a:rPr>
                <a:t>?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613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0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400"/>
                            </p:stCondLst>
                            <p:childTnLst>
                              <p:par>
                                <p:cTn id="51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600"/>
                            </p:stCondLst>
                            <p:childTnLst>
                              <p:par>
                                <p:cTn id="61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2200" y="76200"/>
            <a:ext cx="6680921" cy="608254"/>
          </a:xfrm>
        </p:spPr>
        <p:txBody>
          <a:bodyPr/>
          <a:lstStyle/>
          <a:p>
            <a:r>
              <a:rPr lang="ru-RU" sz="2800" dirty="0" smtClean="0"/>
              <a:t>Разберем проблему </a:t>
            </a:r>
            <a:r>
              <a:rPr lang="en-US" sz="2800" dirty="0" smtClean="0"/>
              <a:t>SLA…</a:t>
            </a:r>
            <a:endParaRPr lang="en-GB" sz="2800" dirty="0"/>
          </a:p>
        </p:txBody>
      </p:sp>
      <p:sp>
        <p:nvSpPr>
          <p:cNvPr id="4" name="Rectangle 3"/>
          <p:cNvSpPr/>
          <p:nvPr/>
        </p:nvSpPr>
        <p:spPr>
          <a:xfrm>
            <a:off x="1828800" y="2057399"/>
            <a:ext cx="5486400" cy="40862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828800" y="2047876"/>
            <a:ext cx="0" cy="4095749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828800" y="6143624"/>
            <a:ext cx="541020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239000" y="2047875"/>
            <a:ext cx="0" cy="409575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324600" y="2057400"/>
            <a:ext cx="0" cy="409575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416550" y="2057400"/>
            <a:ext cx="0" cy="409575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495800" y="2057400"/>
            <a:ext cx="0" cy="409575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581400" y="2047875"/>
            <a:ext cx="0" cy="409575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667000" y="2047875"/>
            <a:ext cx="0" cy="409575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09800" y="2047875"/>
            <a:ext cx="0" cy="409575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24200" y="2047875"/>
            <a:ext cx="0" cy="409575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038600" y="2047875"/>
            <a:ext cx="0" cy="409575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53000" y="2057400"/>
            <a:ext cx="0" cy="409575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867400" y="2057400"/>
            <a:ext cx="0" cy="409575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781800" y="2047875"/>
            <a:ext cx="0" cy="409575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905001" y="2133601"/>
            <a:ext cx="5334000" cy="304800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1828800" y="2971800"/>
            <a:ext cx="54864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828800" y="2514600"/>
            <a:ext cx="54864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828800" y="2047875"/>
            <a:ext cx="54864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828800" y="3429000"/>
            <a:ext cx="54864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828800" y="3886200"/>
            <a:ext cx="54864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828800" y="4343400"/>
            <a:ext cx="54864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828800" y="4800600"/>
            <a:ext cx="54864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828800" y="5245100"/>
            <a:ext cx="54864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828800" y="5702300"/>
            <a:ext cx="548640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905001" y="2590801"/>
            <a:ext cx="5334000" cy="304800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905001" y="3048001"/>
            <a:ext cx="5334000" cy="304800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905001" y="3505201"/>
            <a:ext cx="5334000" cy="304800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905001" y="3962401"/>
            <a:ext cx="5334000" cy="304800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905001" y="4419601"/>
            <a:ext cx="5334000" cy="304800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905001" y="4876800"/>
            <a:ext cx="5334000" cy="304800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905001" y="5334001"/>
            <a:ext cx="5334000" cy="304800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 rot="18813149">
            <a:off x="2130542" y="1807107"/>
            <a:ext cx="445946" cy="230828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07:00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 rot="18813149">
            <a:off x="2584654" y="1806875"/>
            <a:ext cx="445946" cy="230828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08:00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 rot="18813149">
            <a:off x="3044935" y="1795212"/>
            <a:ext cx="445946" cy="230828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09:00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 rot="18813149">
            <a:off x="3502143" y="1807831"/>
            <a:ext cx="445946" cy="230828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10:00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 rot="18813149">
            <a:off x="3959343" y="1805925"/>
            <a:ext cx="445946" cy="230828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11:00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 rot="18813149">
            <a:off x="4416543" y="1803353"/>
            <a:ext cx="445946" cy="230828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12:00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 rot="18813149">
            <a:off x="4877203" y="1800354"/>
            <a:ext cx="445946" cy="230828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13:00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18813149">
            <a:off x="5334624" y="1795212"/>
            <a:ext cx="445946" cy="230828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14:00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 rot="18813149">
            <a:off x="5786603" y="1810253"/>
            <a:ext cx="445946" cy="230828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15:00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 rot="18813149">
            <a:off x="6247263" y="1807254"/>
            <a:ext cx="445946" cy="230828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16:00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 rot="18813149">
            <a:off x="6704684" y="1802112"/>
            <a:ext cx="445946" cy="230828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en-GB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17:00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14400" y="2612768"/>
            <a:ext cx="83820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800" dirty="0"/>
              <a:t>Web Server</a:t>
            </a:r>
            <a:endParaRPr lang="en-US" sz="800" dirty="0"/>
          </a:p>
        </p:txBody>
      </p:sp>
      <p:sp>
        <p:nvSpPr>
          <p:cNvPr id="48" name="TextBox 47"/>
          <p:cNvSpPr txBox="1"/>
          <p:nvPr/>
        </p:nvSpPr>
        <p:spPr>
          <a:xfrm>
            <a:off x="929640" y="3069968"/>
            <a:ext cx="82296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800" dirty="0"/>
              <a:t>J2EE Server</a:t>
            </a:r>
            <a:endParaRPr lang="en-US" sz="800" dirty="0"/>
          </a:p>
        </p:txBody>
      </p:sp>
      <p:sp>
        <p:nvSpPr>
          <p:cNvPr id="49" name="TextBox 48"/>
          <p:cNvSpPr txBox="1"/>
          <p:nvPr/>
        </p:nvSpPr>
        <p:spPr>
          <a:xfrm>
            <a:off x="914400" y="2177534"/>
            <a:ext cx="83820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800" dirty="0"/>
              <a:t>Network</a:t>
            </a:r>
            <a:endParaRPr lang="en-US" sz="800" dirty="0"/>
          </a:p>
        </p:txBody>
      </p:sp>
      <p:sp>
        <p:nvSpPr>
          <p:cNvPr id="50" name="TextBox 49"/>
          <p:cNvSpPr txBox="1"/>
          <p:nvPr/>
        </p:nvSpPr>
        <p:spPr>
          <a:xfrm>
            <a:off x="929640" y="3549134"/>
            <a:ext cx="82296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800" dirty="0"/>
              <a:t>SQL Server</a:t>
            </a:r>
            <a:endParaRPr lang="en-US" sz="800" dirty="0"/>
          </a:p>
        </p:txBody>
      </p:sp>
      <p:sp>
        <p:nvSpPr>
          <p:cNvPr id="51" name="TextBox 50"/>
          <p:cNvSpPr txBox="1"/>
          <p:nvPr/>
        </p:nvSpPr>
        <p:spPr>
          <a:xfrm>
            <a:off x="929640" y="3984368"/>
            <a:ext cx="82296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800" dirty="0"/>
              <a:t>Oracle</a:t>
            </a:r>
            <a:endParaRPr lang="en-US" sz="800" dirty="0"/>
          </a:p>
        </p:txBody>
      </p:sp>
      <p:sp>
        <p:nvSpPr>
          <p:cNvPr id="52" name="TextBox 51"/>
          <p:cNvSpPr txBox="1"/>
          <p:nvPr/>
        </p:nvSpPr>
        <p:spPr>
          <a:xfrm>
            <a:off x="929640" y="4463534"/>
            <a:ext cx="82296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800" dirty="0"/>
              <a:t>UNIX</a:t>
            </a:r>
            <a:endParaRPr lang="en-US" sz="800" dirty="0"/>
          </a:p>
        </p:txBody>
      </p:sp>
      <p:sp>
        <p:nvSpPr>
          <p:cNvPr id="53" name="TextBox 52"/>
          <p:cNvSpPr txBox="1"/>
          <p:nvPr/>
        </p:nvSpPr>
        <p:spPr>
          <a:xfrm>
            <a:off x="929640" y="4898767"/>
            <a:ext cx="82296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800" dirty="0"/>
              <a:t>SAP</a:t>
            </a:r>
            <a:endParaRPr lang="en-US" sz="800" dirty="0"/>
          </a:p>
        </p:txBody>
      </p:sp>
      <p:sp>
        <p:nvSpPr>
          <p:cNvPr id="54" name="TextBox 53"/>
          <p:cNvSpPr txBox="1"/>
          <p:nvPr/>
        </p:nvSpPr>
        <p:spPr>
          <a:xfrm>
            <a:off x="929640" y="5355968"/>
            <a:ext cx="82296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800" dirty="0"/>
              <a:t>CRM</a:t>
            </a:r>
            <a:endParaRPr lang="en-US" sz="800" dirty="0"/>
          </a:p>
        </p:txBody>
      </p:sp>
      <p:sp>
        <p:nvSpPr>
          <p:cNvPr id="55" name="Rectangle 54"/>
          <p:cNvSpPr/>
          <p:nvPr/>
        </p:nvSpPr>
        <p:spPr>
          <a:xfrm>
            <a:off x="1379220" y="1423323"/>
            <a:ext cx="486488" cy="230738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1100"/>
          </a:p>
        </p:txBody>
      </p:sp>
      <p:sp>
        <p:nvSpPr>
          <p:cNvPr id="56" name="Rectangle 55"/>
          <p:cNvSpPr/>
          <p:nvPr/>
        </p:nvSpPr>
        <p:spPr>
          <a:xfrm>
            <a:off x="5029200" y="1423323"/>
            <a:ext cx="486488" cy="230738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 sz="1100"/>
          </a:p>
        </p:txBody>
      </p:sp>
      <p:sp>
        <p:nvSpPr>
          <p:cNvPr id="57" name="TextBox 56"/>
          <p:cNvSpPr txBox="1"/>
          <p:nvPr/>
        </p:nvSpPr>
        <p:spPr>
          <a:xfrm>
            <a:off x="1997364" y="1423323"/>
            <a:ext cx="1753580" cy="230738"/>
          </a:xfrm>
          <a:prstGeom prst="rect">
            <a:avLst/>
          </a:prstGeom>
          <a:solidFill>
            <a:srgbClr val="00B05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1100" dirty="0" smtClean="0"/>
              <a:t>Доступно</a:t>
            </a:r>
            <a:r>
              <a:rPr lang="en-US" sz="1100" dirty="0" smtClean="0"/>
              <a:t>/</a:t>
            </a:r>
            <a:r>
              <a:rPr lang="ru-RU" sz="1100" dirty="0" smtClean="0"/>
              <a:t>приемлемо</a:t>
            </a:r>
            <a:endParaRPr lang="en-US" sz="1100" dirty="0"/>
          </a:p>
        </p:txBody>
      </p:sp>
      <p:sp>
        <p:nvSpPr>
          <p:cNvPr id="58" name="TextBox 57"/>
          <p:cNvSpPr txBox="1"/>
          <p:nvPr/>
        </p:nvSpPr>
        <p:spPr>
          <a:xfrm>
            <a:off x="5639725" y="1421186"/>
            <a:ext cx="1753580" cy="230738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1100" dirty="0"/>
              <a:t>Недоступно/медленно</a:t>
            </a:r>
            <a:endParaRPr lang="en-US" sz="110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457200" y="5715000"/>
            <a:ext cx="6858000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5253990" y="2133601"/>
            <a:ext cx="24003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2286000" y="2587883"/>
            <a:ext cx="24003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889561" y="2593717"/>
            <a:ext cx="24003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352800" y="3048001"/>
            <a:ext cx="24003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6280785" y="3045083"/>
            <a:ext cx="240030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4572001" y="3505201"/>
            <a:ext cx="120015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6630365" y="3952875"/>
            <a:ext cx="120015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775094" y="3965317"/>
            <a:ext cx="120015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 rot="16200000">
            <a:off x="-1082933" y="3717667"/>
            <a:ext cx="3461266" cy="381000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1100" b="1" dirty="0"/>
              <a:t>Monitored via Visual Performance Manager</a:t>
            </a:r>
            <a:endParaRPr lang="en-US" sz="1100" b="1" dirty="0"/>
          </a:p>
        </p:txBody>
      </p:sp>
      <p:sp>
        <p:nvSpPr>
          <p:cNvPr id="71" name="Rectangle 70"/>
          <p:cNvSpPr/>
          <p:nvPr/>
        </p:nvSpPr>
        <p:spPr>
          <a:xfrm>
            <a:off x="7010401" y="5328166"/>
            <a:ext cx="214548" cy="304800"/>
          </a:xfrm>
          <a:prstGeom prst="rect">
            <a:avLst/>
          </a:prstGeom>
          <a:solidFill>
            <a:srgbClr val="FF66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7010401" y="5334001"/>
            <a:ext cx="214548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 flipH="1">
            <a:off x="5029201" y="4422517"/>
            <a:ext cx="116204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85" name="Rectangle 84"/>
          <p:cNvSpPr/>
          <p:nvPr/>
        </p:nvSpPr>
        <p:spPr>
          <a:xfrm flipH="1">
            <a:off x="3692842" y="4876800"/>
            <a:ext cx="116204" cy="304800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7486650" y="2171700"/>
            <a:ext cx="53340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1100" dirty="0"/>
              <a:t>95%</a:t>
            </a:r>
            <a:endParaRPr lang="en-US" sz="1100" dirty="0"/>
          </a:p>
        </p:txBody>
      </p:sp>
      <p:sp>
        <p:nvSpPr>
          <p:cNvPr id="88" name="TextBox 87"/>
          <p:cNvSpPr txBox="1"/>
          <p:nvPr/>
        </p:nvSpPr>
        <p:spPr>
          <a:xfrm>
            <a:off x="7486650" y="2601099"/>
            <a:ext cx="53340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1100" dirty="0"/>
              <a:t>89%</a:t>
            </a:r>
            <a:endParaRPr lang="en-US" sz="1100" dirty="0"/>
          </a:p>
        </p:txBody>
      </p:sp>
      <p:sp>
        <p:nvSpPr>
          <p:cNvPr id="89" name="TextBox 88"/>
          <p:cNvSpPr txBox="1"/>
          <p:nvPr/>
        </p:nvSpPr>
        <p:spPr>
          <a:xfrm>
            <a:off x="7486650" y="3074433"/>
            <a:ext cx="53340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1100" dirty="0"/>
              <a:t>89%</a:t>
            </a:r>
            <a:endParaRPr lang="en-US" sz="1100" dirty="0"/>
          </a:p>
        </p:txBody>
      </p:sp>
      <p:sp>
        <p:nvSpPr>
          <p:cNvPr id="90" name="TextBox 89"/>
          <p:cNvSpPr txBox="1"/>
          <p:nvPr/>
        </p:nvSpPr>
        <p:spPr>
          <a:xfrm>
            <a:off x="7486650" y="3527168"/>
            <a:ext cx="53340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1100" dirty="0"/>
              <a:t>95%</a:t>
            </a:r>
            <a:endParaRPr lang="en-US" sz="1100" dirty="0"/>
          </a:p>
        </p:txBody>
      </p:sp>
      <p:sp>
        <p:nvSpPr>
          <p:cNvPr id="91" name="TextBox 90"/>
          <p:cNvSpPr txBox="1"/>
          <p:nvPr/>
        </p:nvSpPr>
        <p:spPr>
          <a:xfrm>
            <a:off x="7486650" y="3984368"/>
            <a:ext cx="53340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1100" dirty="0"/>
              <a:t>95%</a:t>
            </a:r>
            <a:endParaRPr lang="en-US" sz="1100" dirty="0"/>
          </a:p>
        </p:txBody>
      </p:sp>
      <p:sp>
        <p:nvSpPr>
          <p:cNvPr id="92" name="TextBox 91"/>
          <p:cNvSpPr txBox="1"/>
          <p:nvPr/>
        </p:nvSpPr>
        <p:spPr>
          <a:xfrm>
            <a:off x="7486650" y="4444484"/>
            <a:ext cx="53340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1100" dirty="0"/>
              <a:t>95%</a:t>
            </a:r>
            <a:endParaRPr lang="en-US" sz="1100" dirty="0"/>
          </a:p>
        </p:txBody>
      </p:sp>
      <p:sp>
        <p:nvSpPr>
          <p:cNvPr id="93" name="TextBox 92"/>
          <p:cNvSpPr txBox="1"/>
          <p:nvPr/>
        </p:nvSpPr>
        <p:spPr>
          <a:xfrm>
            <a:off x="7486650" y="4898767"/>
            <a:ext cx="53340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1100" dirty="0"/>
              <a:t>95%</a:t>
            </a:r>
            <a:endParaRPr lang="en-US" sz="1100" dirty="0"/>
          </a:p>
        </p:txBody>
      </p:sp>
      <p:sp>
        <p:nvSpPr>
          <p:cNvPr id="94" name="TextBox 93"/>
          <p:cNvSpPr txBox="1"/>
          <p:nvPr/>
        </p:nvSpPr>
        <p:spPr>
          <a:xfrm>
            <a:off x="7486650" y="5350133"/>
            <a:ext cx="533400" cy="260866"/>
          </a:xfrm>
          <a:prstGeom prst="rect">
            <a:avLst/>
          </a:prstGeom>
          <a:solidFill>
            <a:schemeClr val="tx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1100" dirty="0"/>
              <a:t>90%</a:t>
            </a:r>
            <a:endParaRPr lang="en-US" sz="1100" dirty="0"/>
          </a:p>
        </p:txBody>
      </p:sp>
      <p:grpSp>
        <p:nvGrpSpPr>
          <p:cNvPr id="2" name="Group 1"/>
          <p:cNvGrpSpPr/>
          <p:nvPr/>
        </p:nvGrpSpPr>
        <p:grpSpPr>
          <a:xfrm>
            <a:off x="685800" y="5791201"/>
            <a:ext cx="7353300" cy="304800"/>
            <a:chOff x="685800" y="5791200"/>
            <a:chExt cx="7353300" cy="304800"/>
          </a:xfrm>
        </p:grpSpPr>
        <p:grpSp>
          <p:nvGrpSpPr>
            <p:cNvPr id="97" name="Group 96"/>
            <p:cNvGrpSpPr/>
            <p:nvPr/>
          </p:nvGrpSpPr>
          <p:grpSpPr>
            <a:xfrm>
              <a:off x="685800" y="5791200"/>
              <a:ext cx="7353300" cy="304800"/>
              <a:chOff x="647699" y="6287393"/>
              <a:chExt cx="7353300" cy="304800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647699" y="6309360"/>
                <a:ext cx="1066800" cy="26086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GB" sz="1100" dirty="0"/>
                  <a:t>End User </a:t>
                </a:r>
                <a:r>
                  <a:rPr lang="en-GB" sz="1100" dirty="0" err="1"/>
                  <a:t>Exp</a:t>
                </a:r>
                <a:endParaRPr lang="en-US" sz="1100" dirty="0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1866899" y="6287393"/>
                <a:ext cx="5334000" cy="30480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2247899" y="6287393"/>
                <a:ext cx="240030" cy="304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2676984" y="6287393"/>
                <a:ext cx="120015" cy="304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3264097" y="6287393"/>
                <a:ext cx="240030" cy="304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4541407" y="6287393"/>
                <a:ext cx="120015" cy="304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5208269" y="6287393"/>
                <a:ext cx="240030" cy="304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5829299" y="6287393"/>
                <a:ext cx="240030" cy="304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/>
              <p:cNvSpPr/>
              <p:nvPr/>
            </p:nvSpPr>
            <p:spPr>
              <a:xfrm>
                <a:off x="6163530" y="6287393"/>
                <a:ext cx="240030" cy="304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6543702" y="6287393"/>
                <a:ext cx="120015" cy="304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6993491" y="6287393"/>
                <a:ext cx="214548" cy="304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/>
              <p:cNvSpPr/>
              <p:nvPr/>
            </p:nvSpPr>
            <p:spPr>
              <a:xfrm flipH="1">
                <a:off x="4991099" y="6287393"/>
                <a:ext cx="116204" cy="304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Rectangle 85"/>
              <p:cNvSpPr/>
              <p:nvPr/>
            </p:nvSpPr>
            <p:spPr>
              <a:xfrm flipH="1">
                <a:off x="3634738" y="6287393"/>
                <a:ext cx="116204" cy="304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7467599" y="6309360"/>
                <a:ext cx="533400" cy="260866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GB" sz="1100" dirty="0">
                    <a:solidFill>
                      <a:schemeClr val="bg1">
                        <a:lumMod val="95000"/>
                      </a:schemeClr>
                    </a:solidFill>
                  </a:rPr>
                  <a:t>&lt;80%</a:t>
                </a:r>
                <a:endParaRPr lang="en-US" sz="1100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96" name="Rectangle 95"/>
            <p:cNvSpPr/>
            <p:nvPr/>
          </p:nvSpPr>
          <p:spPr>
            <a:xfrm>
              <a:off x="4122308" y="5791200"/>
              <a:ext cx="120015" cy="3048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3962400" y="1684542"/>
            <a:ext cx="439832" cy="468360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11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15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765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D:\Users\rholder\AppData\Local\Microsoft\Windows\Temporary Internet Files\Content.IE5\BIKLL06O\MP900442299[1]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87025" y="2789085"/>
            <a:ext cx="2605413" cy="342152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n 11"/>
          <p:cNvSpPr/>
          <p:nvPr/>
        </p:nvSpPr>
        <p:spPr bwMode="auto">
          <a:xfrm rot="5400000">
            <a:off x="4156613" y="-1280236"/>
            <a:ext cx="914400" cy="7162800"/>
          </a:xfrm>
          <a:prstGeom prst="can">
            <a:avLst/>
          </a:prstGeom>
          <a:solidFill>
            <a:srgbClr val="5188E0">
              <a:alpha val="50196"/>
            </a:srgbClr>
          </a:solidFill>
          <a:ln w="9525" cap="flat" cmpd="sng" algn="ctr">
            <a:solidFill>
              <a:schemeClr val="bg2">
                <a:lumMod val="90000"/>
                <a:lumOff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reflection blurRad="6350" stA="50000" endA="300" endPos="55000" dir="5400000" sy="-100000" algn="bl" rotWithShape="0"/>
          </a:effectLst>
        </p:spPr>
        <p:txBody>
          <a:bodyPr lIns="0" tIns="0" rIns="0" bIns="0" anchor="ctr"/>
          <a:lstStyle/>
          <a:p>
            <a:pPr algn="ctr" eaLnBrk="0" hangingPunct="0">
              <a:defRPr/>
            </a:pPr>
            <a:endParaRPr lang="en-US" sz="2000" b="1">
              <a:solidFill>
                <a:srgbClr val="0F2A55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4" name="Content Placeholder 1"/>
          <p:cNvSpPr txBox="1">
            <a:spLocks/>
          </p:cNvSpPr>
          <p:nvPr/>
        </p:nvSpPr>
        <p:spPr bwMode="auto">
          <a:xfrm>
            <a:off x="313896" y="3570831"/>
            <a:ext cx="8229600" cy="2165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2286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spcBef>
                <a:spcPts val="800"/>
              </a:spcBef>
              <a:buClr>
                <a:srgbClr val="F5821F"/>
              </a:buClr>
              <a:buFont typeface="Arial" charset="0"/>
              <a:buChar char="•"/>
            </a:pPr>
            <a:r>
              <a:rPr lang="en-US" sz="2200" dirty="0">
                <a:solidFill>
                  <a:srgbClr val="4D4D4D"/>
                </a:solidFill>
                <a:latin typeface="Verdana" charset="0"/>
                <a:cs typeface="Verdana" charset="0"/>
              </a:rPr>
              <a:t>Mean Time To Identify</a:t>
            </a:r>
          </a:p>
          <a:p>
            <a:pPr>
              <a:spcBef>
                <a:spcPts val="800"/>
              </a:spcBef>
              <a:buClr>
                <a:srgbClr val="F5821F"/>
              </a:buClr>
              <a:buFont typeface="Arial" charset="0"/>
              <a:buChar char="•"/>
            </a:pPr>
            <a:r>
              <a:rPr lang="en-US" sz="2200" dirty="0">
                <a:solidFill>
                  <a:srgbClr val="4D4D4D"/>
                </a:solidFill>
                <a:latin typeface="Verdana" charset="0"/>
                <a:cs typeface="Verdana" charset="0"/>
              </a:rPr>
              <a:t>Mean Time To Know</a:t>
            </a:r>
          </a:p>
          <a:p>
            <a:pPr>
              <a:spcBef>
                <a:spcPts val="800"/>
              </a:spcBef>
              <a:buClr>
                <a:srgbClr val="F5821F"/>
              </a:buClr>
              <a:buFont typeface="Arial" charset="0"/>
              <a:buChar char="•"/>
            </a:pPr>
            <a:r>
              <a:rPr lang="en-US" sz="2200" dirty="0">
                <a:solidFill>
                  <a:srgbClr val="4D4D4D"/>
                </a:solidFill>
                <a:latin typeface="Verdana" charset="0"/>
                <a:cs typeface="Verdana" charset="0"/>
              </a:rPr>
              <a:t>Mean Time To Fix</a:t>
            </a:r>
          </a:p>
          <a:p>
            <a:pPr>
              <a:spcBef>
                <a:spcPts val="800"/>
              </a:spcBef>
              <a:buClr>
                <a:srgbClr val="F5821F"/>
              </a:buClr>
              <a:buFont typeface="Arial" charset="0"/>
              <a:buChar char="•"/>
            </a:pPr>
            <a:r>
              <a:rPr lang="en-US" sz="2200" dirty="0">
                <a:solidFill>
                  <a:srgbClr val="4D4D4D"/>
                </a:solidFill>
                <a:latin typeface="Verdana" charset="0"/>
                <a:cs typeface="Verdana" charset="0"/>
              </a:rPr>
              <a:t>Mean Time To Verify</a:t>
            </a:r>
          </a:p>
        </p:txBody>
      </p:sp>
      <p:sp>
        <p:nvSpPr>
          <p:cNvPr id="17" name="Left Arrow 16"/>
          <p:cNvSpPr>
            <a:spLocks noChangeArrowheads="1"/>
          </p:cNvSpPr>
          <p:nvPr/>
        </p:nvSpPr>
        <p:spPr bwMode="auto">
          <a:xfrm rot="5400000">
            <a:off x="4213950" y="3173796"/>
            <a:ext cx="966787" cy="636587"/>
          </a:xfrm>
          <a:prstGeom prst="leftArrow">
            <a:avLst>
              <a:gd name="adj1" fmla="val 50000"/>
              <a:gd name="adj2" fmla="val 50068"/>
            </a:avLst>
          </a:prstGeom>
          <a:ln/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/>
            <a:endParaRPr lang="en-US" sz="2000">
              <a:solidFill>
                <a:srgbClr val="000000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032415" y="1843965"/>
            <a:ext cx="914399" cy="914400"/>
            <a:chOff x="1066800" y="2590800"/>
            <a:chExt cx="1216152" cy="914400"/>
          </a:xfrm>
          <a:solidFill>
            <a:schemeClr val="bg2">
              <a:lumMod val="25000"/>
              <a:lumOff val="75000"/>
            </a:schemeClr>
          </a:solidFill>
          <a:effectLst/>
        </p:grpSpPr>
        <p:sp>
          <p:nvSpPr>
            <p:cNvPr id="3" name="Can 2"/>
            <p:cNvSpPr/>
            <p:nvPr/>
          </p:nvSpPr>
          <p:spPr bwMode="auto">
            <a:xfrm rot="5400000">
              <a:off x="1217676" y="2439924"/>
              <a:ext cx="914400" cy="1216152"/>
            </a:xfrm>
            <a:prstGeom prst="ca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0" hangingPunct="0">
                <a:defRPr/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96903" y="2851321"/>
              <a:ext cx="901749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 eaLnBrk="0" hangingPunct="0">
                <a:defRPr/>
              </a:pPr>
              <a:r>
                <a:rPr lang="en-US" b="1" dirty="0">
                  <a:solidFill>
                    <a:schemeClr val="bg1"/>
                  </a:solidFill>
                </a:rPr>
                <a:t>MTTI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707329" y="1843965"/>
            <a:ext cx="4864443" cy="914400"/>
            <a:chOff x="2045043" y="2590800"/>
            <a:chExt cx="4572000" cy="914400"/>
          </a:xfrm>
          <a:solidFill>
            <a:srgbClr val="FFC000"/>
          </a:solidFill>
          <a:effectLst/>
        </p:grpSpPr>
        <p:sp>
          <p:nvSpPr>
            <p:cNvPr id="4" name="Can 3"/>
            <p:cNvSpPr/>
            <p:nvPr/>
          </p:nvSpPr>
          <p:spPr bwMode="auto">
            <a:xfrm rot="5400000">
              <a:off x="3873843" y="762000"/>
              <a:ext cx="914400" cy="4572000"/>
            </a:xfrm>
            <a:prstGeom prst="ca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0" hangingPunct="0">
                <a:defRPr/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73392" y="2847945"/>
              <a:ext cx="699017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>
              <a:defPPr>
                <a:defRPr lang="en-US"/>
              </a:defPPr>
              <a:lvl1pPr algn="ctr" eaLnBrk="0" hangingPunct="0">
                <a:defRPr b="1">
                  <a:solidFill>
                    <a:schemeClr val="bg1"/>
                  </a:solidFill>
                </a:defRPr>
              </a:lvl1pPr>
            </a:lstStyle>
            <a:p>
              <a:r>
                <a:rPr lang="en-US" dirty="0"/>
                <a:t>MTTK</a:t>
              </a:r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6341012" y="1844704"/>
            <a:ext cx="1168400" cy="914400"/>
            <a:chOff x="6376086" y="2590800"/>
            <a:chExt cx="1167714" cy="914400"/>
          </a:xfrm>
        </p:grpSpPr>
        <p:sp>
          <p:nvSpPr>
            <p:cNvPr id="5" name="Can 4"/>
            <p:cNvSpPr/>
            <p:nvPr/>
          </p:nvSpPr>
          <p:spPr bwMode="auto">
            <a:xfrm rot="5400000">
              <a:off x="6502743" y="2464143"/>
              <a:ext cx="914400" cy="1167714"/>
            </a:xfrm>
            <a:prstGeom prst="ca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0" hangingPunct="0">
                <a:defRPr/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52242" name="TextBox 9"/>
            <p:cNvSpPr txBox="1">
              <a:spLocks noChangeArrowheads="1"/>
            </p:cNvSpPr>
            <p:nvPr/>
          </p:nvSpPr>
          <p:spPr bwMode="auto">
            <a:xfrm>
              <a:off x="6466354" y="2847945"/>
              <a:ext cx="72052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>
              <a:defPPr>
                <a:defRPr lang="en-US"/>
              </a:defPPr>
              <a:lvl1pPr algn="ctr" eaLnBrk="0" hangingPunct="0">
                <a:defRPr b="1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dirty="0"/>
                <a:t>MTTF</a:t>
              </a:r>
            </a:p>
          </p:txBody>
        </p:sp>
      </p:grpSp>
      <p:grpSp>
        <p:nvGrpSpPr>
          <p:cNvPr id="20" name="Group 22"/>
          <p:cNvGrpSpPr>
            <a:grpSpLocks/>
          </p:cNvGrpSpPr>
          <p:nvPr/>
        </p:nvGrpSpPr>
        <p:grpSpPr bwMode="auto">
          <a:xfrm>
            <a:off x="7259216" y="1842378"/>
            <a:ext cx="940760" cy="914400"/>
            <a:chOff x="7289717" y="2426043"/>
            <a:chExt cx="939882" cy="914400"/>
          </a:xfrm>
        </p:grpSpPr>
        <p:sp>
          <p:nvSpPr>
            <p:cNvPr id="21" name="Can 20"/>
            <p:cNvSpPr/>
            <p:nvPr/>
          </p:nvSpPr>
          <p:spPr bwMode="auto">
            <a:xfrm rot="5400000">
              <a:off x="7314833" y="2425676"/>
              <a:ext cx="914400" cy="915133"/>
            </a:xfrm>
            <a:prstGeom prst="can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0" hangingPunct="0">
                <a:defRPr/>
              </a:pPr>
              <a:endParaRPr lang="en-US" b="1">
                <a:solidFill>
                  <a:srgbClr val="000000"/>
                </a:solidFill>
              </a:endParaRPr>
            </a:p>
          </p:txBody>
        </p:sp>
        <p:sp>
          <p:nvSpPr>
            <p:cNvPr id="52240" name="TextBox 21"/>
            <p:cNvSpPr txBox="1">
              <a:spLocks noChangeArrowheads="1"/>
            </p:cNvSpPr>
            <p:nvPr/>
          </p:nvSpPr>
          <p:spPr bwMode="auto">
            <a:xfrm>
              <a:off x="7289717" y="2683188"/>
              <a:ext cx="7610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>
              <a:defPPr>
                <a:defRPr lang="en-US"/>
              </a:defPPr>
              <a:lvl1pPr algn="ctr" eaLnBrk="0" hangingPunct="0">
                <a:defRPr b="1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dirty="0"/>
                <a:t>MTTV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08430" y="1028729"/>
            <a:ext cx="80720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2000" b="1" dirty="0">
                <a:solidFill>
                  <a:srgbClr val="1E55AC"/>
                </a:solidFill>
              </a:rPr>
              <a:t>MTTR</a:t>
            </a:r>
          </a:p>
        </p:txBody>
      </p:sp>
      <p:sp>
        <p:nvSpPr>
          <p:cNvPr id="7" name="Right Brace 6"/>
          <p:cNvSpPr>
            <a:spLocks/>
          </p:cNvSpPr>
          <p:nvPr/>
        </p:nvSpPr>
        <p:spPr bwMode="auto">
          <a:xfrm rot="-5400000">
            <a:off x="4453475" y="-1789083"/>
            <a:ext cx="304800" cy="6873875"/>
          </a:xfrm>
          <a:prstGeom prst="rightBrace">
            <a:avLst>
              <a:gd name="adj1" fmla="val 4406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/>
          <a:p>
            <a:pPr algn="ctr" eaLnBrk="0" hangingPunct="0"/>
            <a:endParaRPr lang="en-US" sz="2000" b="1">
              <a:solidFill>
                <a:srgbClr val="1E55AC"/>
              </a:solidFill>
            </a:endParaRPr>
          </a:p>
        </p:txBody>
      </p:sp>
      <p:sp>
        <p:nvSpPr>
          <p:cNvPr id="16" name="Left Arrow 15"/>
          <p:cNvSpPr>
            <a:spLocks noChangeArrowheads="1"/>
          </p:cNvSpPr>
          <p:nvPr/>
        </p:nvSpPr>
        <p:spPr bwMode="auto">
          <a:xfrm>
            <a:off x="3576918" y="3953576"/>
            <a:ext cx="990600" cy="582612"/>
          </a:xfrm>
          <a:prstGeom prst="leftArrow">
            <a:avLst>
              <a:gd name="adj1" fmla="val 50000"/>
              <a:gd name="adj2" fmla="val 49961"/>
            </a:avLst>
          </a:prstGeom>
          <a:ln/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/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110318" y="3846896"/>
            <a:ext cx="1219200" cy="725488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/>
            <a:r>
              <a:rPr lang="en-US" sz="1400" b="1" dirty="0" smtClean="0">
                <a:solidFill>
                  <a:schemeClr val="bg1"/>
                </a:solidFill>
              </a:rPr>
              <a:t>Biggest Impact Opportunity</a:t>
            </a:r>
            <a:r>
              <a:rPr lang="en-US" sz="1400" dirty="0" smtClean="0">
                <a:solidFill>
                  <a:schemeClr val="bg1"/>
                </a:solidFill>
              </a:rPr>
              <a:t>!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40776" y="6099034"/>
            <a:ext cx="5960486" cy="58477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32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Reduce </a:t>
            </a:r>
            <a:r>
              <a:rPr lang="en-US" sz="32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MTTR By Attacking </a:t>
            </a:r>
            <a:r>
              <a:rPr lang="en-US" sz="3200" b="1" dirty="0">
                <a:ln w="11430">
                  <a:noFill/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MTTK!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100943" y="130629"/>
            <a:ext cx="64334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cap="all" noProof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Где проблема?</a:t>
            </a:r>
            <a:endParaRPr kumimoji="0" lang="en-US" sz="3200" b="1" i="0" u="none" strike="noStrike" kern="1200" cap="all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203016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" grpId="0"/>
      <p:bldP spid="7" grpId="0" animBg="1"/>
      <p:bldP spid="16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" y="762000"/>
            <a:ext cx="9139707" cy="615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667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angle 186"/>
          <p:cNvSpPr/>
          <p:nvPr/>
        </p:nvSpPr>
        <p:spPr>
          <a:xfrm>
            <a:off x="0" y="3048000"/>
            <a:ext cx="5715000" cy="3810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0" cmpd="sng"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2286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" name="Rectangle 378"/>
          <p:cNvSpPr/>
          <p:nvPr/>
        </p:nvSpPr>
        <p:spPr>
          <a:xfrm>
            <a:off x="3962400" y="4191000"/>
            <a:ext cx="1447800" cy="990600"/>
          </a:xfrm>
          <a:prstGeom prst="rect">
            <a:avLst/>
          </a:prstGeom>
          <a:solidFill>
            <a:srgbClr val="FFFF99"/>
          </a:solidFill>
          <a:ln w="0" cmpd="sng"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2286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2" name="Straight Connector 181"/>
          <p:cNvCxnSpPr>
            <a:stCxn id="96" idx="3"/>
            <a:endCxn id="105" idx="1"/>
          </p:cNvCxnSpPr>
          <p:nvPr/>
        </p:nvCxnSpPr>
        <p:spPr bwMode="auto">
          <a:xfrm flipV="1">
            <a:off x="3810000" y="1037511"/>
            <a:ext cx="2438400" cy="502793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81" name="Straight Connector 180"/>
          <p:cNvCxnSpPr>
            <a:stCxn id="96" idx="3"/>
          </p:cNvCxnSpPr>
          <p:nvPr/>
        </p:nvCxnSpPr>
        <p:spPr bwMode="auto">
          <a:xfrm>
            <a:off x="3810000" y="1540304"/>
            <a:ext cx="2438400" cy="887095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grpSp>
        <p:nvGrpSpPr>
          <p:cNvPr id="45" name="Group 44"/>
          <p:cNvGrpSpPr/>
          <p:nvPr/>
        </p:nvGrpSpPr>
        <p:grpSpPr>
          <a:xfrm>
            <a:off x="3276600" y="1078992"/>
            <a:ext cx="2971800" cy="1304544"/>
            <a:chOff x="3276600" y="1078992"/>
            <a:chExt cx="2971800" cy="1304544"/>
          </a:xfrm>
        </p:grpSpPr>
        <p:cxnSp>
          <p:nvCxnSpPr>
            <p:cNvPr id="234" name="Straight Connector 233"/>
            <p:cNvCxnSpPr/>
            <p:nvPr/>
          </p:nvCxnSpPr>
          <p:spPr bwMode="auto">
            <a:xfrm flipH="1">
              <a:off x="3276600" y="1078992"/>
              <a:ext cx="2971800" cy="609600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39" name="Straight Connector 238"/>
            <p:cNvCxnSpPr/>
            <p:nvPr/>
          </p:nvCxnSpPr>
          <p:spPr bwMode="auto">
            <a:xfrm flipH="1" flipV="1">
              <a:off x="3276600" y="1316736"/>
              <a:ext cx="2971800" cy="1066800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</p:grpSp>
      <p:grpSp>
        <p:nvGrpSpPr>
          <p:cNvPr id="42" name="Group 41"/>
          <p:cNvGrpSpPr/>
          <p:nvPr/>
        </p:nvGrpSpPr>
        <p:grpSpPr>
          <a:xfrm>
            <a:off x="3810000" y="1037511"/>
            <a:ext cx="2438400" cy="1389888"/>
            <a:chOff x="3810000" y="1037511"/>
            <a:chExt cx="2438400" cy="1389888"/>
          </a:xfrm>
        </p:grpSpPr>
        <p:cxnSp>
          <p:nvCxnSpPr>
            <p:cNvPr id="212" name="Straight Connector 211"/>
            <p:cNvCxnSpPr>
              <a:stCxn id="96" idx="3"/>
              <a:endCxn id="105" idx="1"/>
            </p:cNvCxnSpPr>
            <p:nvPr/>
          </p:nvCxnSpPr>
          <p:spPr bwMode="auto">
            <a:xfrm flipV="1">
              <a:off x="3810000" y="1037511"/>
              <a:ext cx="2438400" cy="502793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prstDash val="sysDash"/>
              <a:round/>
              <a:headEnd/>
              <a:tailEnd/>
            </a:ln>
          </p:spPr>
        </p:cxnSp>
        <p:cxnSp>
          <p:nvCxnSpPr>
            <p:cNvPr id="210" name="Straight Connector 209"/>
            <p:cNvCxnSpPr>
              <a:stCxn id="96" idx="3"/>
            </p:cNvCxnSpPr>
            <p:nvPr/>
          </p:nvCxnSpPr>
          <p:spPr bwMode="auto">
            <a:xfrm>
              <a:off x="3810000" y="1540304"/>
              <a:ext cx="2438400" cy="887095"/>
            </a:xfrm>
            <a:prstGeom prst="line">
              <a:avLst/>
            </a:prstGeom>
            <a:noFill/>
            <a:ln w="25400" cap="sq">
              <a:solidFill>
                <a:srgbClr val="FF0000"/>
              </a:solidFill>
              <a:prstDash val="sysDash"/>
              <a:round/>
              <a:headEnd/>
              <a:tailEnd/>
            </a:ln>
          </p:spPr>
        </p:cxnSp>
      </p:grpSp>
      <p:cxnSp>
        <p:nvCxnSpPr>
          <p:cNvPr id="180" name="Straight Connector 179"/>
          <p:cNvCxnSpPr>
            <a:stCxn id="93" idx="3"/>
            <a:endCxn id="174" idx="1"/>
          </p:cNvCxnSpPr>
          <p:nvPr/>
        </p:nvCxnSpPr>
        <p:spPr bwMode="auto">
          <a:xfrm>
            <a:off x="4572000" y="2302304"/>
            <a:ext cx="1676400" cy="1588135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sp>
        <p:nvSpPr>
          <p:cNvPr id="324" name="Rectangle 323"/>
          <p:cNvSpPr/>
          <p:nvPr/>
        </p:nvSpPr>
        <p:spPr>
          <a:xfrm>
            <a:off x="5991922" y="5029200"/>
            <a:ext cx="3124200" cy="1676400"/>
          </a:xfrm>
          <a:prstGeom prst="rect">
            <a:avLst/>
          </a:prstGeom>
          <a:solidFill>
            <a:schemeClr val="bg1">
              <a:lumMod val="85000"/>
            </a:schemeClr>
          </a:solidFill>
          <a:ln w="0" cmpd="sng">
            <a:solidFill>
              <a:schemeClr val="bg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254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0" name="Group 279"/>
          <p:cNvGrpSpPr/>
          <p:nvPr/>
        </p:nvGrpSpPr>
        <p:grpSpPr>
          <a:xfrm>
            <a:off x="6024756" y="2133600"/>
            <a:ext cx="3124200" cy="1676400"/>
            <a:chOff x="6053328" y="704088"/>
            <a:chExt cx="3124200" cy="1676400"/>
          </a:xfrm>
        </p:grpSpPr>
        <p:sp>
          <p:nvSpPr>
            <p:cNvPr id="281" name="Rectangle 280"/>
            <p:cNvSpPr/>
            <p:nvPr/>
          </p:nvSpPr>
          <p:spPr>
            <a:xfrm>
              <a:off x="6053328" y="704088"/>
              <a:ext cx="3124200" cy="1676400"/>
            </a:xfrm>
            <a:prstGeom prst="rect">
              <a:avLst/>
            </a:prstGeom>
            <a:solidFill>
              <a:schemeClr val="accent3"/>
            </a:solidFill>
            <a:ln w="0" cmpd="sng">
              <a:solidFill>
                <a:schemeClr val="bg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softEdge rad="2540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2" name="Group 281"/>
            <p:cNvGrpSpPr/>
            <p:nvPr/>
          </p:nvGrpSpPr>
          <p:grpSpPr>
            <a:xfrm>
              <a:off x="6248400" y="914400"/>
              <a:ext cx="2667000" cy="1190804"/>
              <a:chOff x="6248400" y="990600"/>
              <a:chExt cx="2667000" cy="1190804"/>
            </a:xfrm>
          </p:grpSpPr>
          <p:sp>
            <p:nvSpPr>
              <p:cNvPr id="283" name="TextBox 89"/>
              <p:cNvSpPr txBox="1">
                <a:spLocks noChangeArrowheads="1"/>
              </p:cNvSpPr>
              <p:nvPr/>
            </p:nvSpPr>
            <p:spPr bwMode="auto">
              <a:xfrm>
                <a:off x="6248400" y="990600"/>
                <a:ext cx="259080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rgbClr val="000000"/>
                    </a:solidFill>
                  </a:rPr>
                  <a:t>Branch Office #1</a:t>
                </a:r>
                <a:endParaRPr lang="en-US" sz="1000" b="1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84" name="Group 283"/>
              <p:cNvGrpSpPr/>
              <p:nvPr/>
            </p:nvGrpSpPr>
            <p:grpSpPr>
              <a:xfrm>
                <a:off x="6248400" y="1143000"/>
                <a:ext cx="1295400" cy="853258"/>
                <a:chOff x="6248400" y="1219200"/>
                <a:chExt cx="1295400" cy="853258"/>
              </a:xfrm>
            </p:grpSpPr>
            <p:cxnSp>
              <p:nvCxnSpPr>
                <p:cNvPr id="295" name="Straight Connector 294"/>
                <p:cNvCxnSpPr/>
                <p:nvPr/>
              </p:nvCxnSpPr>
              <p:spPr bwMode="auto">
                <a:xfrm flipH="1">
                  <a:off x="6553200" y="1371600"/>
                  <a:ext cx="304800" cy="304800"/>
                </a:xfrm>
                <a:prstGeom prst="line">
                  <a:avLst/>
                </a:prstGeom>
                <a:noFill/>
                <a:ln w="12700" cap="sq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</p:cxnSp>
            <p:cxnSp>
              <p:nvCxnSpPr>
                <p:cNvPr id="296" name="Straight Connector 295"/>
                <p:cNvCxnSpPr/>
                <p:nvPr/>
              </p:nvCxnSpPr>
              <p:spPr bwMode="auto">
                <a:xfrm>
                  <a:off x="6934200" y="1371600"/>
                  <a:ext cx="0" cy="457200"/>
                </a:xfrm>
                <a:prstGeom prst="line">
                  <a:avLst/>
                </a:prstGeom>
                <a:noFill/>
                <a:ln w="12700" cap="sq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</p:cxnSp>
            <p:cxnSp>
              <p:nvCxnSpPr>
                <p:cNvPr id="297" name="Straight Connector 296"/>
                <p:cNvCxnSpPr/>
                <p:nvPr/>
              </p:nvCxnSpPr>
              <p:spPr bwMode="auto">
                <a:xfrm>
                  <a:off x="7010400" y="1371600"/>
                  <a:ext cx="228600" cy="381000"/>
                </a:xfrm>
                <a:prstGeom prst="line">
                  <a:avLst/>
                </a:prstGeom>
                <a:noFill/>
                <a:ln w="12700" cap="sq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</p:cxnSp>
            <p:pic>
              <p:nvPicPr>
                <p:cNvPr id="298" name="Picture 297" descr="Branch_Router.png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05600" y="1219200"/>
                  <a:ext cx="414130" cy="381000"/>
                </a:xfrm>
                <a:prstGeom prst="rect">
                  <a:avLst/>
                </a:prstGeom>
              </p:spPr>
            </p:pic>
            <p:pic>
              <p:nvPicPr>
                <p:cNvPr id="299" name="Picture 298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8400" y="1600200"/>
                  <a:ext cx="533400" cy="396058"/>
                </a:xfrm>
                <a:prstGeom prst="rect">
                  <a:avLst/>
                </a:prstGeom>
              </p:spPr>
            </p:pic>
            <p:pic>
              <p:nvPicPr>
                <p:cNvPr id="300" name="Picture 299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29400" y="1676400"/>
                  <a:ext cx="533400" cy="396058"/>
                </a:xfrm>
                <a:prstGeom prst="rect">
                  <a:avLst/>
                </a:prstGeom>
              </p:spPr>
            </p:pic>
            <p:pic>
              <p:nvPicPr>
                <p:cNvPr id="301" name="Picture 300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0400" y="1600200"/>
                  <a:ext cx="533400" cy="396058"/>
                </a:xfrm>
                <a:prstGeom prst="rect">
                  <a:avLst/>
                </a:prstGeom>
              </p:spPr>
            </p:pic>
          </p:grpSp>
          <p:sp>
            <p:nvSpPr>
              <p:cNvPr id="285" name="TextBox 89"/>
              <p:cNvSpPr txBox="1">
                <a:spLocks noChangeArrowheads="1"/>
              </p:cNvSpPr>
              <p:nvPr/>
            </p:nvSpPr>
            <p:spPr bwMode="auto">
              <a:xfrm>
                <a:off x="6324600" y="1965960"/>
                <a:ext cx="1143000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800" b="1" dirty="0" smtClean="0">
                    <a:solidFill>
                      <a:srgbClr val="000000"/>
                    </a:solidFill>
                  </a:rPr>
                  <a:t>Subnet #1</a:t>
                </a:r>
                <a:endParaRPr lang="en-US" sz="800" b="1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86" name="Group 285"/>
              <p:cNvGrpSpPr/>
              <p:nvPr/>
            </p:nvGrpSpPr>
            <p:grpSpPr>
              <a:xfrm>
                <a:off x="7620000" y="1143000"/>
                <a:ext cx="1295400" cy="853258"/>
                <a:chOff x="6248400" y="1219200"/>
                <a:chExt cx="1295400" cy="853258"/>
              </a:xfrm>
            </p:grpSpPr>
            <p:cxnSp>
              <p:nvCxnSpPr>
                <p:cNvPr id="288" name="Straight Connector 287"/>
                <p:cNvCxnSpPr/>
                <p:nvPr/>
              </p:nvCxnSpPr>
              <p:spPr bwMode="auto">
                <a:xfrm flipH="1">
                  <a:off x="6553200" y="1371600"/>
                  <a:ext cx="304800" cy="304800"/>
                </a:xfrm>
                <a:prstGeom prst="line">
                  <a:avLst/>
                </a:prstGeom>
                <a:noFill/>
                <a:ln w="12700" cap="sq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</p:cxnSp>
            <p:cxnSp>
              <p:nvCxnSpPr>
                <p:cNvPr id="289" name="Straight Connector 288"/>
                <p:cNvCxnSpPr/>
                <p:nvPr/>
              </p:nvCxnSpPr>
              <p:spPr bwMode="auto">
                <a:xfrm>
                  <a:off x="6934200" y="1371600"/>
                  <a:ext cx="0" cy="457200"/>
                </a:xfrm>
                <a:prstGeom prst="line">
                  <a:avLst/>
                </a:prstGeom>
                <a:noFill/>
                <a:ln w="12700" cap="sq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</p:cxnSp>
            <p:cxnSp>
              <p:nvCxnSpPr>
                <p:cNvPr id="290" name="Straight Connector 289"/>
                <p:cNvCxnSpPr/>
                <p:nvPr/>
              </p:nvCxnSpPr>
              <p:spPr bwMode="auto">
                <a:xfrm>
                  <a:off x="7010400" y="1371600"/>
                  <a:ext cx="228600" cy="381000"/>
                </a:xfrm>
                <a:prstGeom prst="line">
                  <a:avLst/>
                </a:prstGeom>
                <a:noFill/>
                <a:ln w="12700" cap="sq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</p:cxnSp>
            <p:pic>
              <p:nvPicPr>
                <p:cNvPr id="291" name="Picture 290" descr="Branch_Router.png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05600" y="1219200"/>
                  <a:ext cx="414130" cy="381000"/>
                </a:xfrm>
                <a:prstGeom prst="rect">
                  <a:avLst/>
                </a:prstGeom>
              </p:spPr>
            </p:pic>
            <p:pic>
              <p:nvPicPr>
                <p:cNvPr id="292" name="Picture 291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8400" y="1600200"/>
                  <a:ext cx="533400" cy="396058"/>
                </a:xfrm>
                <a:prstGeom prst="rect">
                  <a:avLst/>
                </a:prstGeom>
              </p:spPr>
            </p:pic>
            <p:pic>
              <p:nvPicPr>
                <p:cNvPr id="293" name="Picture 292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29400" y="1676400"/>
                  <a:ext cx="533400" cy="396058"/>
                </a:xfrm>
                <a:prstGeom prst="rect">
                  <a:avLst/>
                </a:prstGeom>
              </p:spPr>
            </p:pic>
            <p:pic>
              <p:nvPicPr>
                <p:cNvPr id="294" name="Picture 293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0400" y="1600200"/>
                  <a:ext cx="533400" cy="396058"/>
                </a:xfrm>
                <a:prstGeom prst="rect">
                  <a:avLst/>
                </a:prstGeom>
              </p:spPr>
            </p:pic>
          </p:grpSp>
          <p:sp>
            <p:nvSpPr>
              <p:cNvPr id="287" name="TextBox 89"/>
              <p:cNvSpPr txBox="1">
                <a:spLocks noChangeArrowheads="1"/>
              </p:cNvSpPr>
              <p:nvPr/>
            </p:nvSpPr>
            <p:spPr bwMode="auto">
              <a:xfrm>
                <a:off x="7696200" y="1965960"/>
                <a:ext cx="1143000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800" b="1" dirty="0" smtClean="0">
                    <a:solidFill>
                      <a:srgbClr val="000000"/>
                    </a:solidFill>
                  </a:rPr>
                  <a:t>Subnet #2</a:t>
                </a:r>
                <a:endParaRPr lang="en-US" sz="800" b="1" dirty="0">
                  <a:solidFill>
                    <a:srgbClr val="000000"/>
                  </a:solidFill>
                </a:endParaRPr>
              </a:p>
            </p:txBody>
          </p:sp>
        </p:grpSp>
      </p:grpSp>
      <p:cxnSp>
        <p:nvCxnSpPr>
          <p:cNvPr id="243" name="Straight Connector 242"/>
          <p:cNvCxnSpPr/>
          <p:nvPr/>
        </p:nvCxnSpPr>
        <p:spPr bwMode="auto">
          <a:xfrm>
            <a:off x="2423160" y="1676400"/>
            <a:ext cx="457200" cy="1752600"/>
          </a:xfrm>
          <a:prstGeom prst="line">
            <a:avLst/>
          </a:prstGeom>
          <a:noFill/>
          <a:ln w="25400" cap="sq">
            <a:solidFill>
              <a:srgbClr val="0000FF"/>
            </a:solidFill>
            <a:prstDash val="sysDot"/>
            <a:round/>
            <a:headEnd/>
            <a:tailEnd/>
          </a:ln>
        </p:spPr>
      </p:cxnSp>
      <p:sp>
        <p:nvSpPr>
          <p:cNvPr id="7" name="Title 5"/>
          <p:cNvSpPr txBox="1">
            <a:spLocks/>
          </p:cNvSpPr>
          <p:nvPr/>
        </p:nvSpPr>
        <p:spPr>
          <a:xfrm>
            <a:off x="2209800" y="76200"/>
            <a:ext cx="6680921" cy="6082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400" b="1" kern="1200" cap="all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cap="none" dirty="0" smtClean="0">
                <a:cs typeface="Verdana"/>
              </a:rPr>
              <a:t>КАК ПОДКЛЮЧИТЬ</a:t>
            </a:r>
            <a:r>
              <a:rPr lang="en-US" sz="2800" cap="none" dirty="0" smtClean="0">
                <a:cs typeface="Verdana"/>
              </a:rPr>
              <a:t>?</a:t>
            </a:r>
            <a:endParaRPr lang="en-US" sz="2800" cap="none" dirty="0">
              <a:cs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58AD9-EDA9-BA4A-9EC1-6D8964361A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209800" y="3810000"/>
            <a:ext cx="1371600" cy="914400"/>
            <a:chOff x="2286000" y="3886200"/>
            <a:chExt cx="1371600" cy="914400"/>
          </a:xfrm>
        </p:grpSpPr>
        <p:cxnSp>
          <p:nvCxnSpPr>
            <p:cNvPr id="11" name="Straight Connector 10"/>
            <p:cNvCxnSpPr/>
            <p:nvPr/>
          </p:nvCxnSpPr>
          <p:spPr bwMode="auto">
            <a:xfrm>
              <a:off x="2286000" y="3886200"/>
              <a:ext cx="1295400" cy="0"/>
            </a:xfrm>
            <a:prstGeom prst="line">
              <a:avLst/>
            </a:prstGeom>
            <a:noFill/>
            <a:ln w="25400" cap="sq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</p:cxnSp>
        <p:cxnSp>
          <p:nvCxnSpPr>
            <p:cNvPr id="56" name="Straight Connector 55"/>
            <p:cNvCxnSpPr/>
            <p:nvPr/>
          </p:nvCxnSpPr>
          <p:spPr bwMode="auto">
            <a:xfrm>
              <a:off x="2362200" y="4648200"/>
              <a:ext cx="1295400" cy="0"/>
            </a:xfrm>
            <a:prstGeom prst="line">
              <a:avLst/>
            </a:prstGeom>
            <a:noFill/>
            <a:ln w="25400" cap="sq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2362200" y="3886200"/>
              <a:ext cx="1219200" cy="838200"/>
            </a:xfrm>
            <a:prstGeom prst="line">
              <a:avLst/>
            </a:prstGeom>
            <a:noFill/>
            <a:ln w="25400" cap="sq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</p:cxnSp>
        <p:cxnSp>
          <p:nvCxnSpPr>
            <p:cNvPr id="63" name="Straight Connector 62"/>
            <p:cNvCxnSpPr/>
            <p:nvPr/>
          </p:nvCxnSpPr>
          <p:spPr bwMode="auto">
            <a:xfrm flipV="1">
              <a:off x="2362200" y="3886200"/>
              <a:ext cx="1143000" cy="914400"/>
            </a:xfrm>
            <a:prstGeom prst="line">
              <a:avLst/>
            </a:prstGeom>
            <a:noFill/>
            <a:ln w="25400" cap="sq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</p:cxnSp>
      </p:grpSp>
      <p:cxnSp>
        <p:nvCxnSpPr>
          <p:cNvPr id="124" name="Straight Connector 123"/>
          <p:cNvCxnSpPr>
            <a:stCxn id="73" idx="2"/>
          </p:cNvCxnSpPr>
          <p:nvPr/>
        </p:nvCxnSpPr>
        <p:spPr bwMode="auto">
          <a:xfrm flipH="1">
            <a:off x="838200" y="5526024"/>
            <a:ext cx="838200" cy="341376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26" name="Straight Connector 125"/>
          <p:cNvCxnSpPr>
            <a:stCxn id="110" idx="2"/>
          </p:cNvCxnSpPr>
          <p:nvPr/>
        </p:nvCxnSpPr>
        <p:spPr bwMode="auto">
          <a:xfrm flipH="1">
            <a:off x="2057400" y="5526024"/>
            <a:ext cx="457200" cy="341376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27" name="Straight Connector 126"/>
          <p:cNvCxnSpPr>
            <a:stCxn id="112" idx="2"/>
          </p:cNvCxnSpPr>
          <p:nvPr/>
        </p:nvCxnSpPr>
        <p:spPr bwMode="auto">
          <a:xfrm flipH="1">
            <a:off x="3124200" y="5526024"/>
            <a:ext cx="228600" cy="265176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28" name="Straight Connector 127"/>
          <p:cNvCxnSpPr/>
          <p:nvPr/>
        </p:nvCxnSpPr>
        <p:spPr bwMode="auto">
          <a:xfrm flipH="1" flipV="1">
            <a:off x="4343400" y="5486400"/>
            <a:ext cx="152400" cy="4572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29" name="Straight Connector 128"/>
          <p:cNvCxnSpPr/>
          <p:nvPr/>
        </p:nvCxnSpPr>
        <p:spPr bwMode="auto">
          <a:xfrm flipH="1" flipV="1">
            <a:off x="914400" y="4953000"/>
            <a:ext cx="533400" cy="2286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37" name="Straight Connector 136"/>
          <p:cNvCxnSpPr>
            <a:stCxn id="73" idx="2"/>
          </p:cNvCxnSpPr>
          <p:nvPr/>
        </p:nvCxnSpPr>
        <p:spPr bwMode="auto">
          <a:xfrm flipH="1">
            <a:off x="1066800" y="5526024"/>
            <a:ext cx="609600" cy="417576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40" name="Straight Connector 139"/>
          <p:cNvCxnSpPr>
            <a:stCxn id="73" idx="2"/>
            <a:endCxn id="43" idx="0"/>
          </p:cNvCxnSpPr>
          <p:nvPr/>
        </p:nvCxnSpPr>
        <p:spPr bwMode="auto">
          <a:xfrm flipH="1">
            <a:off x="762000" y="5526024"/>
            <a:ext cx="914400" cy="188976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43" name="Straight Connector 142"/>
          <p:cNvCxnSpPr>
            <a:stCxn id="110" idx="2"/>
          </p:cNvCxnSpPr>
          <p:nvPr/>
        </p:nvCxnSpPr>
        <p:spPr bwMode="auto">
          <a:xfrm flipH="1">
            <a:off x="1905000" y="5526024"/>
            <a:ext cx="609600" cy="265176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47" name="Straight Connector 146"/>
          <p:cNvCxnSpPr>
            <a:stCxn id="110" idx="2"/>
          </p:cNvCxnSpPr>
          <p:nvPr/>
        </p:nvCxnSpPr>
        <p:spPr bwMode="auto">
          <a:xfrm flipH="1">
            <a:off x="2209800" y="5526024"/>
            <a:ext cx="304800" cy="417576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56" name="Straight Connector 155"/>
          <p:cNvCxnSpPr>
            <a:stCxn id="112" idx="2"/>
          </p:cNvCxnSpPr>
          <p:nvPr/>
        </p:nvCxnSpPr>
        <p:spPr bwMode="auto">
          <a:xfrm>
            <a:off x="3352800" y="5526024"/>
            <a:ext cx="76200" cy="341376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60" name="Straight Connector 159"/>
          <p:cNvCxnSpPr/>
          <p:nvPr/>
        </p:nvCxnSpPr>
        <p:spPr bwMode="auto">
          <a:xfrm flipH="1" flipV="1">
            <a:off x="4343400" y="5486400"/>
            <a:ext cx="381000" cy="4572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66" name="Straight Connector 165"/>
          <p:cNvCxnSpPr/>
          <p:nvPr/>
        </p:nvCxnSpPr>
        <p:spPr bwMode="auto">
          <a:xfrm flipV="1">
            <a:off x="4343400" y="5486400"/>
            <a:ext cx="0" cy="3810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70" name="Straight Connector 169"/>
          <p:cNvCxnSpPr/>
          <p:nvPr/>
        </p:nvCxnSpPr>
        <p:spPr bwMode="auto">
          <a:xfrm flipH="1">
            <a:off x="1752600" y="4800600"/>
            <a:ext cx="457200" cy="417576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72" name="Straight Connector 171"/>
          <p:cNvCxnSpPr/>
          <p:nvPr/>
        </p:nvCxnSpPr>
        <p:spPr bwMode="auto">
          <a:xfrm flipH="1">
            <a:off x="1600200" y="4800600"/>
            <a:ext cx="1828800" cy="4572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76" name="Straight Connector 175"/>
          <p:cNvCxnSpPr/>
          <p:nvPr/>
        </p:nvCxnSpPr>
        <p:spPr bwMode="auto">
          <a:xfrm>
            <a:off x="2438400" y="4876800"/>
            <a:ext cx="152400" cy="4572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79" name="Straight Connector 178"/>
          <p:cNvCxnSpPr/>
          <p:nvPr/>
        </p:nvCxnSpPr>
        <p:spPr bwMode="auto">
          <a:xfrm flipH="1">
            <a:off x="2438400" y="4800600"/>
            <a:ext cx="1066800" cy="4572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83" name="Straight Connector 182"/>
          <p:cNvCxnSpPr/>
          <p:nvPr/>
        </p:nvCxnSpPr>
        <p:spPr bwMode="auto">
          <a:xfrm flipH="1" flipV="1">
            <a:off x="2438400" y="4876800"/>
            <a:ext cx="914400" cy="3810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86" name="Straight Connector 185"/>
          <p:cNvCxnSpPr/>
          <p:nvPr/>
        </p:nvCxnSpPr>
        <p:spPr bwMode="auto">
          <a:xfrm flipH="1">
            <a:off x="3352800" y="4800600"/>
            <a:ext cx="76200" cy="4572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89" name="Straight Connector 188"/>
          <p:cNvCxnSpPr/>
          <p:nvPr/>
        </p:nvCxnSpPr>
        <p:spPr bwMode="auto">
          <a:xfrm flipH="1" flipV="1">
            <a:off x="3581400" y="4800600"/>
            <a:ext cx="685800" cy="6096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92" name="Straight Connector 191"/>
          <p:cNvCxnSpPr/>
          <p:nvPr/>
        </p:nvCxnSpPr>
        <p:spPr bwMode="auto">
          <a:xfrm flipH="1" flipV="1">
            <a:off x="2438400" y="4800600"/>
            <a:ext cx="1600200" cy="3810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grpSp>
        <p:nvGrpSpPr>
          <p:cNvPr id="8" name="Group 7"/>
          <p:cNvGrpSpPr/>
          <p:nvPr/>
        </p:nvGrpSpPr>
        <p:grpSpPr>
          <a:xfrm>
            <a:off x="6053328" y="704088"/>
            <a:ext cx="3124200" cy="1676400"/>
            <a:chOff x="6053328" y="704088"/>
            <a:chExt cx="3124200" cy="1676400"/>
          </a:xfrm>
        </p:grpSpPr>
        <p:sp>
          <p:nvSpPr>
            <p:cNvPr id="188" name="Rectangle 187"/>
            <p:cNvSpPr/>
            <p:nvPr/>
          </p:nvSpPr>
          <p:spPr>
            <a:xfrm>
              <a:off x="6053328" y="704088"/>
              <a:ext cx="3124200" cy="1676400"/>
            </a:xfrm>
            <a:prstGeom prst="rect">
              <a:avLst/>
            </a:prstGeom>
            <a:solidFill>
              <a:schemeClr val="accent3"/>
            </a:solidFill>
            <a:ln w="0" cmpd="sng">
              <a:solidFill>
                <a:schemeClr val="bg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softEdge rad="2540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6248400" y="914400"/>
              <a:ext cx="2667000" cy="1190804"/>
              <a:chOff x="6248400" y="990600"/>
              <a:chExt cx="2667000" cy="1190804"/>
            </a:xfrm>
          </p:grpSpPr>
          <p:sp>
            <p:nvSpPr>
              <p:cNvPr id="105" name="TextBox 89"/>
              <p:cNvSpPr txBox="1">
                <a:spLocks noChangeArrowheads="1"/>
              </p:cNvSpPr>
              <p:nvPr/>
            </p:nvSpPr>
            <p:spPr bwMode="auto">
              <a:xfrm>
                <a:off x="6248400" y="990600"/>
                <a:ext cx="2590800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00" b="1" dirty="0" smtClean="0">
                    <a:solidFill>
                      <a:srgbClr val="000000"/>
                    </a:solidFill>
                  </a:rPr>
                  <a:t>Branch Office #1</a:t>
                </a:r>
                <a:endParaRPr lang="en-US" sz="1000" b="1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6248400" y="1143000"/>
                <a:ext cx="1295400" cy="853258"/>
                <a:chOff x="6248400" y="1219200"/>
                <a:chExt cx="1295400" cy="853258"/>
              </a:xfrm>
            </p:grpSpPr>
            <p:cxnSp>
              <p:nvCxnSpPr>
                <p:cNvPr id="122" name="Straight Connector 121"/>
                <p:cNvCxnSpPr/>
                <p:nvPr/>
              </p:nvCxnSpPr>
              <p:spPr bwMode="auto">
                <a:xfrm flipH="1">
                  <a:off x="6553200" y="1371600"/>
                  <a:ext cx="304800" cy="304800"/>
                </a:xfrm>
                <a:prstGeom prst="line">
                  <a:avLst/>
                </a:prstGeom>
                <a:noFill/>
                <a:ln w="12700" cap="sq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</p:cxnSp>
            <p:cxnSp>
              <p:nvCxnSpPr>
                <p:cNvPr id="123" name="Straight Connector 122"/>
                <p:cNvCxnSpPr/>
                <p:nvPr/>
              </p:nvCxnSpPr>
              <p:spPr bwMode="auto">
                <a:xfrm>
                  <a:off x="6934200" y="1371600"/>
                  <a:ext cx="0" cy="457200"/>
                </a:xfrm>
                <a:prstGeom prst="line">
                  <a:avLst/>
                </a:prstGeom>
                <a:noFill/>
                <a:ln w="12700" cap="sq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</p:cxnSp>
            <p:cxnSp>
              <p:nvCxnSpPr>
                <p:cNvPr id="125" name="Straight Connector 124"/>
                <p:cNvCxnSpPr/>
                <p:nvPr/>
              </p:nvCxnSpPr>
              <p:spPr bwMode="auto">
                <a:xfrm>
                  <a:off x="7010400" y="1371600"/>
                  <a:ext cx="228600" cy="381000"/>
                </a:xfrm>
                <a:prstGeom prst="line">
                  <a:avLst/>
                </a:prstGeom>
                <a:noFill/>
                <a:ln w="12700" cap="sq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</p:cxnSp>
            <p:pic>
              <p:nvPicPr>
                <p:cNvPr id="116" name="Picture 115" descr="Branch_Router.png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05600" y="1219200"/>
                  <a:ext cx="414130" cy="381000"/>
                </a:xfrm>
                <a:prstGeom prst="rect">
                  <a:avLst/>
                </a:prstGeom>
              </p:spPr>
            </p:pic>
            <p:pic>
              <p:nvPicPr>
                <p:cNvPr id="104" name="Picture 103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8400" y="1600200"/>
                  <a:ext cx="533400" cy="396058"/>
                </a:xfrm>
                <a:prstGeom prst="rect">
                  <a:avLst/>
                </a:prstGeom>
              </p:spPr>
            </p:pic>
            <p:pic>
              <p:nvPicPr>
                <p:cNvPr id="120" name="Picture 119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29400" y="1676400"/>
                  <a:ext cx="533400" cy="396058"/>
                </a:xfrm>
                <a:prstGeom prst="rect">
                  <a:avLst/>
                </a:prstGeom>
              </p:spPr>
            </p:pic>
            <p:pic>
              <p:nvPicPr>
                <p:cNvPr id="121" name="Picture 120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0400" y="1600200"/>
                  <a:ext cx="533400" cy="396058"/>
                </a:xfrm>
                <a:prstGeom prst="rect">
                  <a:avLst/>
                </a:prstGeom>
              </p:spPr>
            </p:pic>
          </p:grpSp>
          <p:sp>
            <p:nvSpPr>
              <p:cNvPr id="130" name="TextBox 89"/>
              <p:cNvSpPr txBox="1">
                <a:spLocks noChangeArrowheads="1"/>
              </p:cNvSpPr>
              <p:nvPr/>
            </p:nvSpPr>
            <p:spPr bwMode="auto">
              <a:xfrm>
                <a:off x="6324600" y="1965960"/>
                <a:ext cx="1143000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800" b="1" dirty="0" smtClean="0">
                    <a:solidFill>
                      <a:srgbClr val="000000"/>
                    </a:solidFill>
                  </a:rPr>
                  <a:t>Subnet #1</a:t>
                </a:r>
                <a:endParaRPr lang="en-US" sz="800" b="1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31" name="Group 130"/>
              <p:cNvGrpSpPr/>
              <p:nvPr/>
            </p:nvGrpSpPr>
            <p:grpSpPr>
              <a:xfrm>
                <a:off x="7620000" y="1143000"/>
                <a:ext cx="1295400" cy="853258"/>
                <a:chOff x="6248400" y="1219200"/>
                <a:chExt cx="1295400" cy="853258"/>
              </a:xfrm>
            </p:grpSpPr>
            <p:cxnSp>
              <p:nvCxnSpPr>
                <p:cNvPr id="132" name="Straight Connector 131"/>
                <p:cNvCxnSpPr/>
                <p:nvPr/>
              </p:nvCxnSpPr>
              <p:spPr bwMode="auto">
                <a:xfrm flipH="1">
                  <a:off x="6553200" y="1371600"/>
                  <a:ext cx="304800" cy="304800"/>
                </a:xfrm>
                <a:prstGeom prst="line">
                  <a:avLst/>
                </a:prstGeom>
                <a:noFill/>
                <a:ln w="12700" cap="sq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</p:cxnSp>
            <p:cxnSp>
              <p:nvCxnSpPr>
                <p:cNvPr id="133" name="Straight Connector 132"/>
                <p:cNvCxnSpPr/>
                <p:nvPr/>
              </p:nvCxnSpPr>
              <p:spPr bwMode="auto">
                <a:xfrm>
                  <a:off x="6934200" y="1371600"/>
                  <a:ext cx="0" cy="457200"/>
                </a:xfrm>
                <a:prstGeom prst="line">
                  <a:avLst/>
                </a:prstGeom>
                <a:noFill/>
                <a:ln w="12700" cap="sq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</p:cxnSp>
            <p:cxnSp>
              <p:nvCxnSpPr>
                <p:cNvPr id="134" name="Straight Connector 133"/>
                <p:cNvCxnSpPr/>
                <p:nvPr/>
              </p:nvCxnSpPr>
              <p:spPr bwMode="auto">
                <a:xfrm>
                  <a:off x="7010400" y="1371600"/>
                  <a:ext cx="228600" cy="381000"/>
                </a:xfrm>
                <a:prstGeom prst="line">
                  <a:avLst/>
                </a:prstGeom>
                <a:noFill/>
                <a:ln w="12700" cap="sq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  <a:headEnd/>
                  <a:tailEnd/>
                </a:ln>
              </p:spPr>
            </p:cxnSp>
            <p:pic>
              <p:nvPicPr>
                <p:cNvPr id="135" name="Picture 134" descr="Branch_Router.png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05600" y="1219200"/>
                  <a:ext cx="414130" cy="381000"/>
                </a:xfrm>
                <a:prstGeom prst="rect">
                  <a:avLst/>
                </a:prstGeom>
              </p:spPr>
            </p:pic>
            <p:pic>
              <p:nvPicPr>
                <p:cNvPr id="136" name="Picture 135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48400" y="1600200"/>
                  <a:ext cx="533400" cy="396058"/>
                </a:xfrm>
                <a:prstGeom prst="rect">
                  <a:avLst/>
                </a:prstGeom>
              </p:spPr>
            </p:pic>
            <p:pic>
              <p:nvPicPr>
                <p:cNvPr id="138" name="Picture 137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29400" y="1676400"/>
                  <a:ext cx="533400" cy="396058"/>
                </a:xfrm>
                <a:prstGeom prst="rect">
                  <a:avLst/>
                </a:prstGeom>
              </p:spPr>
            </p:pic>
            <p:pic>
              <p:nvPicPr>
                <p:cNvPr id="139" name="Picture 138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0400" y="1600200"/>
                  <a:ext cx="533400" cy="396058"/>
                </a:xfrm>
                <a:prstGeom prst="rect">
                  <a:avLst/>
                </a:prstGeom>
              </p:spPr>
            </p:pic>
          </p:grpSp>
          <p:sp>
            <p:nvSpPr>
              <p:cNvPr id="141" name="TextBox 89"/>
              <p:cNvSpPr txBox="1">
                <a:spLocks noChangeArrowheads="1"/>
              </p:cNvSpPr>
              <p:nvPr/>
            </p:nvSpPr>
            <p:spPr bwMode="auto">
              <a:xfrm>
                <a:off x="7696200" y="1965960"/>
                <a:ext cx="1143000" cy="2154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800" b="1" dirty="0" smtClean="0">
                    <a:solidFill>
                      <a:srgbClr val="000000"/>
                    </a:solidFill>
                  </a:rPr>
                  <a:t>Subnet #2</a:t>
                </a:r>
                <a:endParaRPr lang="en-US" sz="800" b="1" dirty="0">
                  <a:solidFill>
                    <a:srgbClr val="000000"/>
                  </a:solidFill>
                </a:endParaRPr>
              </a:p>
            </p:txBody>
          </p:sp>
        </p:grpSp>
      </p:grpSp>
      <p:cxnSp>
        <p:nvCxnSpPr>
          <p:cNvPr id="184" name="Straight Connector 183"/>
          <p:cNvCxnSpPr/>
          <p:nvPr/>
        </p:nvCxnSpPr>
        <p:spPr bwMode="auto">
          <a:xfrm flipH="1" flipV="1">
            <a:off x="2971800" y="2514600"/>
            <a:ext cx="76200" cy="7620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185" name="Straight Connector 184"/>
          <p:cNvCxnSpPr/>
          <p:nvPr/>
        </p:nvCxnSpPr>
        <p:spPr bwMode="auto">
          <a:xfrm flipH="1" flipV="1">
            <a:off x="2514600" y="1828800"/>
            <a:ext cx="381000" cy="15240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grpSp>
        <p:nvGrpSpPr>
          <p:cNvPr id="92" name="Group 91"/>
          <p:cNvGrpSpPr/>
          <p:nvPr/>
        </p:nvGrpSpPr>
        <p:grpSpPr>
          <a:xfrm>
            <a:off x="2819400" y="1676400"/>
            <a:ext cx="1752600" cy="1251807"/>
            <a:chOff x="4114800" y="736617"/>
            <a:chExt cx="1642577" cy="972390"/>
          </a:xfrm>
        </p:grpSpPr>
        <p:pic>
          <p:nvPicPr>
            <p:cNvPr id="93" name="Picture 92" descr="cloud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14800" y="736617"/>
              <a:ext cx="1642577" cy="972390"/>
            </a:xfrm>
            <a:prstGeom prst="rect">
              <a:avLst/>
            </a:prstGeom>
          </p:spPr>
        </p:pic>
        <p:sp>
          <p:nvSpPr>
            <p:cNvPr id="94" name="TextBox 93"/>
            <p:cNvSpPr txBox="1"/>
            <p:nvPr/>
          </p:nvSpPr>
          <p:spPr>
            <a:xfrm>
              <a:off x="4217461" y="1079735"/>
              <a:ext cx="1539916" cy="262985"/>
            </a:xfrm>
            <a:prstGeom prst="rect">
              <a:avLst/>
            </a:prstGeom>
            <a:noFill/>
            <a:scene3d>
              <a:camera prst="orthographicFront">
                <a:rot lat="1242000" lon="20413233" rev="156775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0000"/>
                  </a:solidFill>
                </a:rPr>
                <a:t>Internet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</p:grpSp>
      <p:cxnSp>
        <p:nvCxnSpPr>
          <p:cNvPr id="196" name="Straight Connector 195"/>
          <p:cNvCxnSpPr/>
          <p:nvPr/>
        </p:nvCxnSpPr>
        <p:spPr bwMode="auto">
          <a:xfrm flipV="1">
            <a:off x="2438400" y="3429000"/>
            <a:ext cx="381000" cy="2286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204" name="Straight Connector 203"/>
          <p:cNvCxnSpPr/>
          <p:nvPr/>
        </p:nvCxnSpPr>
        <p:spPr bwMode="auto">
          <a:xfrm flipH="1" flipV="1">
            <a:off x="2971800" y="3429000"/>
            <a:ext cx="457200" cy="304800"/>
          </a:xfrm>
          <a:prstGeom prst="line">
            <a:avLst/>
          </a:prstGeom>
          <a:noFill/>
          <a:ln w="12700" cap="sq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</p:cxnSp>
      <p:cxnSp>
        <p:nvCxnSpPr>
          <p:cNvPr id="208" name="Straight Connector 207"/>
          <p:cNvCxnSpPr/>
          <p:nvPr/>
        </p:nvCxnSpPr>
        <p:spPr bwMode="auto">
          <a:xfrm>
            <a:off x="3721608" y="4700016"/>
            <a:ext cx="533400" cy="0"/>
          </a:xfrm>
          <a:prstGeom prst="line">
            <a:avLst/>
          </a:prstGeom>
          <a:noFill/>
          <a:ln w="25400" cap="sq">
            <a:solidFill>
              <a:srgbClr val="FF0000"/>
            </a:solidFill>
            <a:prstDash val="sysDash"/>
            <a:round/>
            <a:headEnd/>
            <a:tailEnd/>
          </a:ln>
        </p:spPr>
      </p:cxnSp>
      <p:cxnSp>
        <p:nvCxnSpPr>
          <p:cNvPr id="219" name="Straight Connector 218"/>
          <p:cNvCxnSpPr/>
          <p:nvPr/>
        </p:nvCxnSpPr>
        <p:spPr bwMode="auto">
          <a:xfrm flipH="1" flipV="1">
            <a:off x="2514600" y="1828800"/>
            <a:ext cx="381000" cy="1524000"/>
          </a:xfrm>
          <a:prstGeom prst="line">
            <a:avLst/>
          </a:prstGeom>
          <a:noFill/>
          <a:ln w="25400" cap="sq">
            <a:solidFill>
              <a:srgbClr val="FF0000"/>
            </a:solidFill>
            <a:prstDash val="sysDash"/>
            <a:round/>
            <a:headEnd/>
            <a:tailEnd/>
          </a:ln>
        </p:spPr>
      </p:cxnSp>
      <p:grpSp>
        <p:nvGrpSpPr>
          <p:cNvPr id="95" name="Group 94"/>
          <p:cNvGrpSpPr/>
          <p:nvPr/>
        </p:nvGrpSpPr>
        <p:grpSpPr>
          <a:xfrm>
            <a:off x="2057400" y="914400"/>
            <a:ext cx="1752600" cy="1251807"/>
            <a:chOff x="4114800" y="736617"/>
            <a:chExt cx="1642577" cy="972390"/>
          </a:xfrm>
        </p:grpSpPr>
        <p:pic>
          <p:nvPicPr>
            <p:cNvPr id="96" name="Picture 95" descr="cloud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14800" y="736617"/>
              <a:ext cx="1642577" cy="972390"/>
            </a:xfrm>
            <a:prstGeom prst="rect">
              <a:avLst/>
            </a:prstGeom>
          </p:spPr>
        </p:pic>
        <p:sp>
          <p:nvSpPr>
            <p:cNvPr id="97" name="TextBox 96"/>
            <p:cNvSpPr txBox="1"/>
            <p:nvPr/>
          </p:nvSpPr>
          <p:spPr>
            <a:xfrm>
              <a:off x="4217461" y="1079735"/>
              <a:ext cx="1539916" cy="262985"/>
            </a:xfrm>
            <a:prstGeom prst="rect">
              <a:avLst/>
            </a:prstGeom>
            <a:noFill/>
            <a:scene3d>
              <a:camera prst="orthographicFront">
                <a:rot lat="1242000" lon="20413233" rev="156775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000000"/>
                  </a:solidFill>
                </a:rPr>
                <a:t>WAN</a:t>
              </a:r>
              <a:endParaRPr lang="en-US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20" name="Group 219"/>
          <p:cNvGrpSpPr/>
          <p:nvPr/>
        </p:nvGrpSpPr>
        <p:grpSpPr>
          <a:xfrm>
            <a:off x="762000" y="4953000"/>
            <a:ext cx="3962400" cy="990600"/>
            <a:chOff x="762000" y="4953000"/>
            <a:chExt cx="3962400" cy="990600"/>
          </a:xfrm>
        </p:grpSpPr>
        <p:cxnSp>
          <p:nvCxnSpPr>
            <p:cNvPr id="221" name="Straight Connector 220"/>
            <p:cNvCxnSpPr/>
            <p:nvPr/>
          </p:nvCxnSpPr>
          <p:spPr bwMode="auto">
            <a:xfrm flipH="1">
              <a:off x="838200" y="5526024"/>
              <a:ext cx="838200" cy="341376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22" name="Straight Connector 221"/>
            <p:cNvCxnSpPr/>
            <p:nvPr/>
          </p:nvCxnSpPr>
          <p:spPr bwMode="auto">
            <a:xfrm flipH="1">
              <a:off x="2057400" y="5526024"/>
              <a:ext cx="457200" cy="341376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23" name="Straight Connector 222"/>
            <p:cNvCxnSpPr/>
            <p:nvPr/>
          </p:nvCxnSpPr>
          <p:spPr bwMode="auto">
            <a:xfrm flipH="1">
              <a:off x="3124200" y="5526024"/>
              <a:ext cx="228600" cy="265176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24" name="Straight Connector 223"/>
            <p:cNvCxnSpPr/>
            <p:nvPr/>
          </p:nvCxnSpPr>
          <p:spPr bwMode="auto">
            <a:xfrm flipH="1" flipV="1">
              <a:off x="4343400" y="5486400"/>
              <a:ext cx="152400" cy="457200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25" name="Straight Connector 224"/>
            <p:cNvCxnSpPr/>
            <p:nvPr/>
          </p:nvCxnSpPr>
          <p:spPr bwMode="auto">
            <a:xfrm flipH="1" flipV="1">
              <a:off x="914400" y="4953000"/>
              <a:ext cx="533400" cy="228600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26" name="Straight Connector 225"/>
            <p:cNvCxnSpPr/>
            <p:nvPr/>
          </p:nvCxnSpPr>
          <p:spPr bwMode="auto">
            <a:xfrm flipH="1">
              <a:off x="1066800" y="5526024"/>
              <a:ext cx="609600" cy="417576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27" name="Straight Connector 226"/>
            <p:cNvCxnSpPr/>
            <p:nvPr/>
          </p:nvCxnSpPr>
          <p:spPr bwMode="auto">
            <a:xfrm flipH="1">
              <a:off x="762000" y="5526024"/>
              <a:ext cx="914400" cy="188976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28" name="Straight Connector 227"/>
            <p:cNvCxnSpPr/>
            <p:nvPr/>
          </p:nvCxnSpPr>
          <p:spPr bwMode="auto">
            <a:xfrm flipH="1">
              <a:off x="1905000" y="5526024"/>
              <a:ext cx="609600" cy="265176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29" name="Straight Connector 228"/>
            <p:cNvCxnSpPr/>
            <p:nvPr/>
          </p:nvCxnSpPr>
          <p:spPr bwMode="auto">
            <a:xfrm flipH="1">
              <a:off x="2209800" y="5526024"/>
              <a:ext cx="304800" cy="417576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30" name="Straight Connector 229"/>
            <p:cNvCxnSpPr/>
            <p:nvPr/>
          </p:nvCxnSpPr>
          <p:spPr bwMode="auto">
            <a:xfrm>
              <a:off x="3352800" y="5526024"/>
              <a:ext cx="76200" cy="341376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31" name="Straight Connector 230"/>
            <p:cNvCxnSpPr/>
            <p:nvPr/>
          </p:nvCxnSpPr>
          <p:spPr bwMode="auto">
            <a:xfrm flipH="1" flipV="1">
              <a:off x="4343400" y="5486400"/>
              <a:ext cx="381000" cy="457200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cxnSp>
          <p:nvCxnSpPr>
            <p:cNvPr id="232" name="Straight Connector 231"/>
            <p:cNvCxnSpPr/>
            <p:nvPr/>
          </p:nvCxnSpPr>
          <p:spPr bwMode="auto">
            <a:xfrm flipV="1">
              <a:off x="4343400" y="5486400"/>
              <a:ext cx="0" cy="381000"/>
            </a:xfrm>
            <a:prstGeom prst="line">
              <a:avLst/>
            </a:prstGeom>
            <a:noFill/>
            <a:ln w="2540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</p:grpSp>
      <p:grpSp>
        <p:nvGrpSpPr>
          <p:cNvPr id="33" name="Group 32"/>
          <p:cNvGrpSpPr/>
          <p:nvPr/>
        </p:nvGrpSpPr>
        <p:grpSpPr>
          <a:xfrm>
            <a:off x="381000" y="5714999"/>
            <a:ext cx="990600" cy="925617"/>
            <a:chOff x="381000" y="5638800"/>
            <a:chExt cx="990600" cy="1015163"/>
          </a:xfrm>
        </p:grpSpPr>
        <p:grpSp>
          <p:nvGrpSpPr>
            <p:cNvPr id="23" name="Group 22"/>
            <p:cNvGrpSpPr/>
            <p:nvPr/>
          </p:nvGrpSpPr>
          <p:grpSpPr>
            <a:xfrm>
              <a:off x="533400" y="5638800"/>
              <a:ext cx="716280" cy="806575"/>
              <a:chOff x="838200" y="5257800"/>
              <a:chExt cx="716280" cy="806575"/>
            </a:xfrm>
          </p:grpSpPr>
          <p:pic>
            <p:nvPicPr>
              <p:cNvPr id="43" name="Picture 42" descr="Servers.png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38200" y="5257800"/>
                <a:ext cx="457200" cy="654175"/>
              </a:xfrm>
              <a:prstGeom prst="rect">
                <a:avLst/>
              </a:prstGeom>
            </p:spPr>
          </p:pic>
          <p:pic>
            <p:nvPicPr>
              <p:cNvPr id="51" name="Picture 50" descr="Servers.png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97280" y="5410200"/>
                <a:ext cx="457200" cy="654175"/>
              </a:xfrm>
              <a:prstGeom prst="rect">
                <a:avLst/>
              </a:prstGeom>
            </p:spPr>
          </p:pic>
        </p:grpSp>
        <p:sp>
          <p:nvSpPr>
            <p:cNvPr id="72" name="TextBox 89"/>
            <p:cNvSpPr txBox="1">
              <a:spLocks noChangeArrowheads="1"/>
            </p:cNvSpPr>
            <p:nvPr/>
          </p:nvSpPr>
          <p:spPr bwMode="auto">
            <a:xfrm>
              <a:off x="381000" y="6400800"/>
              <a:ext cx="788854" cy="253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0000"/>
                  </a:solidFill>
                </a:rPr>
                <a:t>Web Servers</a:t>
              </a:r>
              <a:endParaRPr lang="en-US" sz="900" b="1" dirty="0">
                <a:solidFill>
                  <a:srgbClr val="000000"/>
                </a:solidFill>
              </a:endParaRP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6800" y="6248400"/>
              <a:ext cx="304800" cy="304800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1524000" y="5714999"/>
            <a:ext cx="1118597" cy="925617"/>
            <a:chOff x="1726203" y="5638800"/>
            <a:chExt cx="1118597" cy="1015163"/>
          </a:xfrm>
        </p:grpSpPr>
        <p:grpSp>
          <p:nvGrpSpPr>
            <p:cNvPr id="78" name="Group 77"/>
            <p:cNvGrpSpPr/>
            <p:nvPr/>
          </p:nvGrpSpPr>
          <p:grpSpPr>
            <a:xfrm>
              <a:off x="1905000" y="5638800"/>
              <a:ext cx="716280" cy="806575"/>
              <a:chOff x="838200" y="5257800"/>
              <a:chExt cx="716280" cy="806575"/>
            </a:xfrm>
          </p:grpSpPr>
          <p:pic>
            <p:nvPicPr>
              <p:cNvPr id="79" name="Picture 78" descr="Servers.png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38200" y="5257800"/>
                <a:ext cx="457200" cy="654175"/>
              </a:xfrm>
              <a:prstGeom prst="rect">
                <a:avLst/>
              </a:prstGeom>
            </p:spPr>
          </p:pic>
          <p:pic>
            <p:nvPicPr>
              <p:cNvPr id="80" name="Picture 79" descr="Servers.png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97280" y="5410200"/>
                <a:ext cx="457200" cy="654175"/>
              </a:xfrm>
              <a:prstGeom prst="rect">
                <a:avLst/>
              </a:prstGeom>
            </p:spPr>
          </p:pic>
        </p:grpSp>
        <p:sp>
          <p:nvSpPr>
            <p:cNvPr id="106" name="TextBox 89"/>
            <p:cNvSpPr txBox="1">
              <a:spLocks noChangeArrowheads="1"/>
            </p:cNvSpPr>
            <p:nvPr/>
          </p:nvSpPr>
          <p:spPr bwMode="auto">
            <a:xfrm>
              <a:off x="1726203" y="6400800"/>
              <a:ext cx="770852" cy="253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0000"/>
                  </a:solidFill>
                </a:rPr>
                <a:t>App Servers</a:t>
              </a:r>
              <a:endParaRPr lang="en-US" sz="900" b="1" dirty="0">
                <a:solidFill>
                  <a:srgbClr val="000000"/>
                </a:solidFill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6248400"/>
              <a:ext cx="406400" cy="304800"/>
            </a:xfrm>
            <a:prstGeom prst="rect">
              <a:avLst/>
            </a:prstGeom>
          </p:spPr>
        </p:pic>
      </p:grpSp>
      <p:grpSp>
        <p:nvGrpSpPr>
          <p:cNvPr id="53" name="Group 52"/>
          <p:cNvGrpSpPr/>
          <p:nvPr/>
        </p:nvGrpSpPr>
        <p:grpSpPr>
          <a:xfrm>
            <a:off x="2819400" y="5638798"/>
            <a:ext cx="982408" cy="997976"/>
            <a:chOff x="2827592" y="5562600"/>
            <a:chExt cx="982408" cy="1090413"/>
          </a:xfrm>
        </p:grpSpPr>
        <p:pic>
          <p:nvPicPr>
            <p:cNvPr id="44" name="Picture 43" descr="Database_Cluster.png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71800" y="5562600"/>
              <a:ext cx="649670" cy="890384"/>
            </a:xfrm>
            <a:prstGeom prst="rect">
              <a:avLst/>
            </a:prstGeom>
          </p:spPr>
        </p:pic>
        <p:sp>
          <p:nvSpPr>
            <p:cNvPr id="107" name="TextBox 89"/>
            <p:cNvSpPr txBox="1">
              <a:spLocks noChangeArrowheads="1"/>
            </p:cNvSpPr>
            <p:nvPr/>
          </p:nvSpPr>
          <p:spPr bwMode="auto">
            <a:xfrm>
              <a:off x="2827592" y="6400800"/>
              <a:ext cx="701672" cy="252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0000"/>
                  </a:solidFill>
                </a:rPr>
                <a:t>DB Servers</a:t>
              </a:r>
              <a:endParaRPr lang="en-US" sz="900" b="1" dirty="0">
                <a:solidFill>
                  <a:srgbClr val="000000"/>
                </a:solidFill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5200" y="6096000"/>
              <a:ext cx="304800" cy="453571"/>
            </a:xfrm>
            <a:prstGeom prst="rect">
              <a:avLst/>
            </a:prstGeom>
          </p:spPr>
        </p:pic>
      </p:grpSp>
      <p:grpSp>
        <p:nvGrpSpPr>
          <p:cNvPr id="54" name="Group 53"/>
          <p:cNvGrpSpPr/>
          <p:nvPr/>
        </p:nvGrpSpPr>
        <p:grpSpPr>
          <a:xfrm>
            <a:off x="3886200" y="5714999"/>
            <a:ext cx="1350690" cy="925617"/>
            <a:chOff x="3810000" y="5638800"/>
            <a:chExt cx="1350690" cy="1015163"/>
          </a:xfrm>
        </p:grpSpPr>
        <p:grpSp>
          <p:nvGrpSpPr>
            <p:cNvPr id="81" name="Group 80"/>
            <p:cNvGrpSpPr/>
            <p:nvPr/>
          </p:nvGrpSpPr>
          <p:grpSpPr>
            <a:xfrm>
              <a:off x="4038600" y="5638800"/>
              <a:ext cx="716280" cy="806575"/>
              <a:chOff x="838200" y="5257800"/>
              <a:chExt cx="716280" cy="806575"/>
            </a:xfrm>
          </p:grpSpPr>
          <p:pic>
            <p:nvPicPr>
              <p:cNvPr id="82" name="Picture 81" descr="Servers.png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38200" y="5257800"/>
                <a:ext cx="457200" cy="654175"/>
              </a:xfrm>
              <a:prstGeom prst="rect">
                <a:avLst/>
              </a:prstGeom>
            </p:spPr>
          </p:pic>
          <p:pic>
            <p:nvPicPr>
              <p:cNvPr id="83" name="Picture 82" descr="Servers.png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97280" y="5410200"/>
                <a:ext cx="457200" cy="654175"/>
              </a:xfrm>
              <a:prstGeom prst="rect">
                <a:avLst/>
              </a:prstGeom>
            </p:spPr>
          </p:pic>
        </p:grpSp>
        <p:sp>
          <p:nvSpPr>
            <p:cNvPr id="108" name="TextBox 89"/>
            <p:cNvSpPr txBox="1">
              <a:spLocks noChangeArrowheads="1"/>
            </p:cNvSpPr>
            <p:nvPr/>
          </p:nvSpPr>
          <p:spPr bwMode="auto">
            <a:xfrm>
              <a:off x="3810000" y="6400800"/>
              <a:ext cx="870457" cy="253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0000"/>
                  </a:solidFill>
                </a:rPr>
                <a:t>Media Servers</a:t>
              </a:r>
              <a:endParaRPr lang="en-US" sz="900" b="1" dirty="0">
                <a:solidFill>
                  <a:srgbClr val="000000"/>
                </a:solidFill>
              </a:endParaRPr>
            </a:p>
          </p:txBody>
        </p:sp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2000" y="6248400"/>
              <a:ext cx="304800" cy="304800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792482">
              <a:off x="4754290" y="6291508"/>
              <a:ext cx="406400" cy="304800"/>
            </a:xfrm>
            <a:prstGeom prst="rect">
              <a:avLst/>
            </a:prstGeom>
          </p:spPr>
        </p:pic>
      </p:grpSp>
      <p:grpSp>
        <p:nvGrpSpPr>
          <p:cNvPr id="61" name="Group 60"/>
          <p:cNvGrpSpPr/>
          <p:nvPr/>
        </p:nvGrpSpPr>
        <p:grpSpPr>
          <a:xfrm>
            <a:off x="304800" y="4495802"/>
            <a:ext cx="800100" cy="921665"/>
            <a:chOff x="457200" y="4343400"/>
            <a:chExt cx="800100" cy="1017226"/>
          </a:xfrm>
        </p:grpSpPr>
        <p:sp>
          <p:nvSpPr>
            <p:cNvPr id="70" name="TextBox 89"/>
            <p:cNvSpPr txBox="1">
              <a:spLocks noChangeArrowheads="1"/>
            </p:cNvSpPr>
            <p:nvPr/>
          </p:nvSpPr>
          <p:spPr bwMode="auto">
            <a:xfrm>
              <a:off x="457200" y="4953000"/>
              <a:ext cx="633507" cy="407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0000"/>
                  </a:solidFill>
                </a:rPr>
                <a:t>DNS / AD</a:t>
              </a:r>
            </a:p>
            <a:p>
              <a:pPr algn="ctr"/>
              <a:r>
                <a:rPr lang="en-US" sz="900" b="1" dirty="0" smtClean="0">
                  <a:solidFill>
                    <a:srgbClr val="000000"/>
                  </a:solidFill>
                </a:rPr>
                <a:t>Servers</a:t>
              </a:r>
              <a:endParaRPr lang="en-US" sz="900" b="1" dirty="0">
                <a:solidFill>
                  <a:srgbClr val="000000"/>
                </a:solidFill>
              </a:endParaRPr>
            </a:p>
          </p:txBody>
        </p:sp>
        <p:pic>
          <p:nvPicPr>
            <p:cNvPr id="71" name="Picture 70" descr="Servers.png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5800" y="4343400"/>
              <a:ext cx="457200" cy="654175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4400" y="4648200"/>
              <a:ext cx="342900" cy="457200"/>
            </a:xfrm>
            <a:prstGeom prst="rect">
              <a:avLst/>
            </a:prstGeom>
          </p:spPr>
        </p:pic>
      </p:grpSp>
      <p:cxnSp>
        <p:nvCxnSpPr>
          <p:cNvPr id="233" name="Straight Connector 232"/>
          <p:cNvCxnSpPr/>
          <p:nvPr/>
        </p:nvCxnSpPr>
        <p:spPr bwMode="auto">
          <a:xfrm>
            <a:off x="3733800" y="4764024"/>
            <a:ext cx="533400" cy="0"/>
          </a:xfrm>
          <a:prstGeom prst="line">
            <a:avLst/>
          </a:prstGeom>
          <a:noFill/>
          <a:ln w="25400" cap="sq">
            <a:solidFill>
              <a:srgbClr val="0000FF"/>
            </a:solidFill>
            <a:prstDash val="sysDot"/>
            <a:round/>
            <a:headEnd/>
            <a:tailEnd/>
          </a:ln>
        </p:spPr>
      </p:cxnSp>
      <p:grpSp>
        <p:nvGrpSpPr>
          <p:cNvPr id="38" name="Group 37"/>
          <p:cNvGrpSpPr/>
          <p:nvPr/>
        </p:nvGrpSpPr>
        <p:grpSpPr>
          <a:xfrm>
            <a:off x="6477000" y="5257800"/>
            <a:ext cx="2286000" cy="338554"/>
            <a:chOff x="6477000" y="5257800"/>
            <a:chExt cx="2286000" cy="338554"/>
          </a:xfrm>
        </p:grpSpPr>
        <p:cxnSp>
          <p:nvCxnSpPr>
            <p:cNvPr id="254" name="Straight Connector 253"/>
            <p:cNvCxnSpPr/>
            <p:nvPr/>
          </p:nvCxnSpPr>
          <p:spPr bwMode="auto">
            <a:xfrm>
              <a:off x="6477000" y="5449824"/>
              <a:ext cx="914400" cy="0"/>
            </a:xfrm>
            <a:prstGeom prst="line">
              <a:avLst/>
            </a:prstGeom>
            <a:noFill/>
            <a:ln w="44450" cap="sq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</p:cxnSp>
        <p:sp>
          <p:nvSpPr>
            <p:cNvPr id="257" name="TextBox 256"/>
            <p:cNvSpPr txBox="1"/>
            <p:nvPr/>
          </p:nvSpPr>
          <p:spPr>
            <a:xfrm>
              <a:off x="7467600" y="5257800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SPAN / TAP</a:t>
              </a:r>
              <a:endParaRPr lang="en-US" sz="16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477000" y="5715000"/>
            <a:ext cx="2286000" cy="338554"/>
            <a:chOff x="6477000" y="5715000"/>
            <a:chExt cx="2286000" cy="338554"/>
          </a:xfrm>
        </p:grpSpPr>
        <p:cxnSp>
          <p:nvCxnSpPr>
            <p:cNvPr id="255" name="Straight Connector 254"/>
            <p:cNvCxnSpPr/>
            <p:nvPr/>
          </p:nvCxnSpPr>
          <p:spPr bwMode="auto">
            <a:xfrm>
              <a:off x="6477000" y="5897880"/>
              <a:ext cx="914400" cy="0"/>
            </a:xfrm>
            <a:prstGeom prst="line">
              <a:avLst/>
            </a:prstGeom>
            <a:noFill/>
            <a:ln w="44450" cap="sq">
              <a:solidFill>
                <a:srgbClr val="FF0000"/>
              </a:solidFill>
              <a:prstDash val="sysDash"/>
              <a:round/>
              <a:headEnd/>
              <a:tailEnd/>
            </a:ln>
          </p:spPr>
        </p:cxnSp>
        <p:sp>
          <p:nvSpPr>
            <p:cNvPr id="258" name="TextBox 257"/>
            <p:cNvSpPr txBox="1"/>
            <p:nvPr/>
          </p:nvSpPr>
          <p:spPr>
            <a:xfrm>
              <a:off x="7467600" y="5715000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Flow Export</a:t>
              </a:r>
              <a:endParaRPr lang="en-US" sz="16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477000" y="6172200"/>
            <a:ext cx="2286000" cy="338554"/>
            <a:chOff x="6477000" y="6172200"/>
            <a:chExt cx="2286000" cy="338554"/>
          </a:xfrm>
        </p:grpSpPr>
        <p:cxnSp>
          <p:nvCxnSpPr>
            <p:cNvPr id="256" name="Straight Connector 255"/>
            <p:cNvCxnSpPr/>
            <p:nvPr/>
          </p:nvCxnSpPr>
          <p:spPr bwMode="auto">
            <a:xfrm>
              <a:off x="6477000" y="6364224"/>
              <a:ext cx="914400" cy="0"/>
            </a:xfrm>
            <a:prstGeom prst="line">
              <a:avLst/>
            </a:prstGeom>
            <a:noFill/>
            <a:ln w="44450" cap="sq">
              <a:solidFill>
                <a:srgbClr val="0000FF"/>
              </a:solidFill>
              <a:prstDash val="sysDot"/>
              <a:round/>
              <a:headEnd/>
              <a:tailEnd/>
            </a:ln>
          </p:spPr>
        </p:cxnSp>
        <p:sp>
          <p:nvSpPr>
            <p:cNvPr id="259" name="TextBox 258"/>
            <p:cNvSpPr txBox="1"/>
            <p:nvPr/>
          </p:nvSpPr>
          <p:spPr>
            <a:xfrm>
              <a:off x="7467600" y="6172200"/>
              <a:ext cx="1295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SNMP Poll</a:t>
              </a:r>
              <a:endParaRPr lang="en-US" sz="16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019800" y="3538728"/>
            <a:ext cx="3124200" cy="1676400"/>
            <a:chOff x="6019800" y="3505200"/>
            <a:chExt cx="3124200" cy="1676400"/>
          </a:xfrm>
        </p:grpSpPr>
        <p:sp>
          <p:nvSpPr>
            <p:cNvPr id="303" name="Rectangle 302"/>
            <p:cNvSpPr/>
            <p:nvPr/>
          </p:nvSpPr>
          <p:spPr>
            <a:xfrm>
              <a:off x="6019800" y="3505200"/>
              <a:ext cx="3124200" cy="1676400"/>
            </a:xfrm>
            <a:prstGeom prst="rect">
              <a:avLst/>
            </a:prstGeom>
            <a:solidFill>
              <a:schemeClr val="accent3"/>
            </a:solidFill>
            <a:ln w="0" cmpd="sng">
              <a:solidFill>
                <a:schemeClr val="bg1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  <a:softEdge rad="2540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8" name="Picture 167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53400" y="4267200"/>
              <a:ext cx="171907" cy="250594"/>
            </a:xfrm>
            <a:prstGeom prst="rect">
              <a:avLst/>
            </a:prstGeom>
          </p:spPr>
        </p:pic>
        <p:pic>
          <p:nvPicPr>
            <p:cNvPr id="169" name="Picture 168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81800" y="4419600"/>
              <a:ext cx="609600" cy="452638"/>
            </a:xfrm>
            <a:prstGeom prst="rect">
              <a:avLst/>
            </a:prstGeom>
          </p:spPr>
        </p:pic>
        <p:sp>
          <p:nvSpPr>
            <p:cNvPr id="174" name="TextBox 89"/>
            <p:cNvSpPr txBox="1">
              <a:spLocks noChangeArrowheads="1"/>
            </p:cNvSpPr>
            <p:nvPr/>
          </p:nvSpPr>
          <p:spPr bwMode="auto">
            <a:xfrm>
              <a:off x="6248400" y="3733800"/>
              <a:ext cx="25908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dirty="0" smtClean="0">
                  <a:solidFill>
                    <a:srgbClr val="000000"/>
                  </a:solidFill>
                </a:rPr>
                <a:t>Remote / Mobile Users</a:t>
              </a:r>
              <a:endParaRPr lang="en-US" sz="1000" b="1" dirty="0">
                <a:solidFill>
                  <a:srgbClr val="000000"/>
                </a:solidFill>
              </a:endParaRPr>
            </a:p>
          </p:txBody>
        </p:sp>
        <p:pic>
          <p:nvPicPr>
            <p:cNvPr id="175" name="Picture 174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4191000"/>
              <a:ext cx="609600" cy="452638"/>
            </a:xfrm>
            <a:prstGeom prst="rect">
              <a:avLst/>
            </a:prstGeom>
          </p:spPr>
        </p:pic>
        <p:pic>
          <p:nvPicPr>
            <p:cNvPr id="177" name="Picture 176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01000" y="4114800"/>
              <a:ext cx="171907" cy="250594"/>
            </a:xfrm>
            <a:prstGeom prst="rect">
              <a:avLst/>
            </a:prstGeom>
          </p:spPr>
        </p:pic>
        <p:pic>
          <p:nvPicPr>
            <p:cNvPr id="178" name="Picture 177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05800" y="4419600"/>
              <a:ext cx="171907" cy="250594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315200" y="4114800"/>
              <a:ext cx="314249" cy="358732"/>
            </a:xfrm>
            <a:prstGeom prst="rect">
              <a:avLst/>
            </a:prstGeom>
          </p:spPr>
        </p:pic>
        <p:pic>
          <p:nvPicPr>
            <p:cNvPr id="193" name="Picture 192"/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7620000" y="4419600"/>
              <a:ext cx="314249" cy="358732"/>
            </a:xfrm>
            <a:prstGeom prst="rect">
              <a:avLst/>
            </a:prstGeom>
          </p:spPr>
        </p:pic>
        <p:pic>
          <p:nvPicPr>
            <p:cNvPr id="194" name="Picture 193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4600" y="3962400"/>
              <a:ext cx="609600" cy="452638"/>
            </a:xfrm>
            <a:prstGeom prst="rect">
              <a:avLst/>
            </a:prstGeom>
          </p:spPr>
        </p:pic>
      </p:grpSp>
      <p:grpSp>
        <p:nvGrpSpPr>
          <p:cNvPr id="339" name="Group 338"/>
          <p:cNvGrpSpPr/>
          <p:nvPr/>
        </p:nvGrpSpPr>
        <p:grpSpPr>
          <a:xfrm>
            <a:off x="1752600" y="4800600"/>
            <a:ext cx="3048000" cy="597408"/>
            <a:chOff x="1752600" y="4800600"/>
            <a:chExt cx="3048000" cy="597408"/>
          </a:xfrm>
        </p:grpSpPr>
        <p:cxnSp>
          <p:nvCxnSpPr>
            <p:cNvPr id="340" name="Straight Connector 339"/>
            <p:cNvCxnSpPr/>
            <p:nvPr/>
          </p:nvCxnSpPr>
          <p:spPr bwMode="auto">
            <a:xfrm flipV="1">
              <a:off x="1752600" y="4953000"/>
              <a:ext cx="0" cy="304800"/>
            </a:xfrm>
            <a:prstGeom prst="line">
              <a:avLst/>
            </a:prstGeom>
            <a:noFill/>
            <a:ln w="25400" cap="sq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</p:cxnSp>
        <p:cxnSp>
          <p:nvCxnSpPr>
            <p:cNvPr id="341" name="Straight Connector 340"/>
            <p:cNvCxnSpPr/>
            <p:nvPr/>
          </p:nvCxnSpPr>
          <p:spPr bwMode="auto">
            <a:xfrm flipV="1">
              <a:off x="2590800" y="4983480"/>
              <a:ext cx="0" cy="304800"/>
            </a:xfrm>
            <a:prstGeom prst="line">
              <a:avLst/>
            </a:prstGeom>
            <a:noFill/>
            <a:ln w="25400" cap="sq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</p:cxnSp>
        <p:cxnSp>
          <p:nvCxnSpPr>
            <p:cNvPr id="342" name="Straight Connector 341"/>
            <p:cNvCxnSpPr/>
            <p:nvPr/>
          </p:nvCxnSpPr>
          <p:spPr bwMode="auto">
            <a:xfrm flipV="1">
              <a:off x="3429000" y="5038344"/>
              <a:ext cx="0" cy="304800"/>
            </a:xfrm>
            <a:prstGeom prst="line">
              <a:avLst/>
            </a:prstGeom>
            <a:noFill/>
            <a:ln w="25400" cap="sq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</p:cxnSp>
        <p:cxnSp>
          <p:nvCxnSpPr>
            <p:cNvPr id="343" name="Straight Connector 342"/>
            <p:cNvCxnSpPr/>
            <p:nvPr/>
          </p:nvCxnSpPr>
          <p:spPr bwMode="auto">
            <a:xfrm flipV="1">
              <a:off x="4267200" y="5093208"/>
              <a:ext cx="0" cy="304800"/>
            </a:xfrm>
            <a:prstGeom prst="line">
              <a:avLst/>
            </a:prstGeom>
            <a:noFill/>
            <a:ln w="25400" cap="sq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</p:cxnSp>
        <p:grpSp>
          <p:nvGrpSpPr>
            <p:cNvPr id="344" name="Group 343"/>
            <p:cNvGrpSpPr/>
            <p:nvPr/>
          </p:nvGrpSpPr>
          <p:grpSpPr>
            <a:xfrm>
              <a:off x="1755648" y="4800600"/>
              <a:ext cx="3044952" cy="292608"/>
              <a:chOff x="1755648" y="4800600"/>
              <a:chExt cx="3044952" cy="292608"/>
            </a:xfrm>
          </p:grpSpPr>
          <p:cxnSp>
            <p:nvCxnSpPr>
              <p:cNvPr id="345" name="Straight Connector 344"/>
              <p:cNvCxnSpPr/>
              <p:nvPr/>
            </p:nvCxnSpPr>
            <p:spPr bwMode="auto">
              <a:xfrm>
                <a:off x="1755648" y="4928616"/>
                <a:ext cx="2807208" cy="0"/>
              </a:xfrm>
              <a:prstGeom prst="line">
                <a:avLst/>
              </a:prstGeom>
              <a:noFill/>
              <a:ln w="25400" cap="sq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</p:cxnSp>
          <p:cxnSp>
            <p:nvCxnSpPr>
              <p:cNvPr id="346" name="Straight Connector 345"/>
              <p:cNvCxnSpPr/>
              <p:nvPr/>
            </p:nvCxnSpPr>
            <p:spPr bwMode="auto">
              <a:xfrm>
                <a:off x="2590800" y="4983480"/>
                <a:ext cx="2057400" cy="0"/>
              </a:xfrm>
              <a:prstGeom prst="line">
                <a:avLst/>
              </a:prstGeom>
              <a:noFill/>
              <a:ln w="25400" cap="sq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</p:cxnSp>
          <p:cxnSp>
            <p:nvCxnSpPr>
              <p:cNvPr id="347" name="Straight Connector 346"/>
              <p:cNvCxnSpPr/>
              <p:nvPr/>
            </p:nvCxnSpPr>
            <p:spPr bwMode="auto">
              <a:xfrm>
                <a:off x="3429000" y="5038344"/>
                <a:ext cx="1289304" cy="0"/>
              </a:xfrm>
              <a:prstGeom prst="line">
                <a:avLst/>
              </a:prstGeom>
              <a:noFill/>
              <a:ln w="25400" cap="sq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</p:cxnSp>
          <p:cxnSp>
            <p:nvCxnSpPr>
              <p:cNvPr id="348" name="Straight Connector 347"/>
              <p:cNvCxnSpPr/>
              <p:nvPr/>
            </p:nvCxnSpPr>
            <p:spPr bwMode="auto">
              <a:xfrm>
                <a:off x="4267200" y="5093208"/>
                <a:ext cx="530352" cy="0"/>
              </a:xfrm>
              <a:prstGeom prst="line">
                <a:avLst/>
              </a:prstGeom>
              <a:noFill/>
              <a:ln w="25400" cap="sq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</p:cxnSp>
          <p:cxnSp>
            <p:nvCxnSpPr>
              <p:cNvPr id="349" name="Straight Connector 348"/>
              <p:cNvCxnSpPr/>
              <p:nvPr/>
            </p:nvCxnSpPr>
            <p:spPr bwMode="auto">
              <a:xfrm flipV="1">
                <a:off x="4800600" y="4800600"/>
                <a:ext cx="0" cy="292608"/>
              </a:xfrm>
              <a:prstGeom prst="line">
                <a:avLst/>
              </a:prstGeom>
              <a:noFill/>
              <a:ln w="25400" cap="sq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</p:cxnSp>
          <p:cxnSp>
            <p:nvCxnSpPr>
              <p:cNvPr id="350" name="Straight Connector 349"/>
              <p:cNvCxnSpPr/>
              <p:nvPr/>
            </p:nvCxnSpPr>
            <p:spPr bwMode="auto">
              <a:xfrm flipV="1">
                <a:off x="4724400" y="4800600"/>
                <a:ext cx="0" cy="237744"/>
              </a:xfrm>
              <a:prstGeom prst="line">
                <a:avLst/>
              </a:prstGeom>
              <a:noFill/>
              <a:ln w="25400" cap="sq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</p:cxnSp>
          <p:cxnSp>
            <p:nvCxnSpPr>
              <p:cNvPr id="351" name="Straight Connector 350"/>
              <p:cNvCxnSpPr/>
              <p:nvPr/>
            </p:nvCxnSpPr>
            <p:spPr bwMode="auto">
              <a:xfrm flipV="1">
                <a:off x="4648200" y="4800600"/>
                <a:ext cx="0" cy="182880"/>
              </a:xfrm>
              <a:prstGeom prst="line">
                <a:avLst/>
              </a:prstGeom>
              <a:noFill/>
              <a:ln w="25400" cap="sq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</p:cxnSp>
          <p:cxnSp>
            <p:nvCxnSpPr>
              <p:cNvPr id="352" name="Straight Connector 351"/>
              <p:cNvCxnSpPr/>
              <p:nvPr/>
            </p:nvCxnSpPr>
            <p:spPr bwMode="auto">
              <a:xfrm flipV="1">
                <a:off x="4572000" y="4800600"/>
                <a:ext cx="0" cy="118872"/>
              </a:xfrm>
              <a:prstGeom prst="line">
                <a:avLst/>
              </a:prstGeom>
              <a:noFill/>
              <a:ln w="25400" cap="sq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</p:spPr>
          </p:cxnSp>
        </p:grpSp>
      </p:grpSp>
      <p:pic>
        <p:nvPicPr>
          <p:cNvPr id="111" name="Picture 110" descr="Branch_Router.png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2400" y="5105400"/>
            <a:ext cx="457200" cy="420624"/>
          </a:xfrm>
          <a:prstGeom prst="rect">
            <a:avLst/>
          </a:prstGeom>
        </p:spPr>
      </p:pic>
      <p:pic>
        <p:nvPicPr>
          <p:cNvPr id="112" name="Picture 111" descr="Branch_Router.png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200" y="5105400"/>
            <a:ext cx="457200" cy="420624"/>
          </a:xfrm>
          <a:prstGeom prst="rect">
            <a:avLst/>
          </a:prstGeom>
        </p:spPr>
      </p:pic>
      <p:pic>
        <p:nvPicPr>
          <p:cNvPr id="110" name="Picture 109" descr="Branch_Router.png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0" y="5105400"/>
            <a:ext cx="457200" cy="420624"/>
          </a:xfrm>
          <a:prstGeom prst="rect">
            <a:avLst/>
          </a:prstGeom>
        </p:spPr>
      </p:pic>
      <p:pic>
        <p:nvPicPr>
          <p:cNvPr id="73" name="Picture 72" descr="Branch_Router.png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5105400"/>
            <a:ext cx="457200" cy="420624"/>
          </a:xfrm>
          <a:prstGeom prst="rect">
            <a:avLst/>
          </a:prstGeom>
        </p:spPr>
      </p:pic>
      <p:grpSp>
        <p:nvGrpSpPr>
          <p:cNvPr id="372" name="Group 371"/>
          <p:cNvGrpSpPr/>
          <p:nvPr/>
        </p:nvGrpSpPr>
        <p:grpSpPr>
          <a:xfrm>
            <a:off x="4267200" y="4462272"/>
            <a:ext cx="838200" cy="338328"/>
            <a:chOff x="4267200" y="4462272"/>
            <a:chExt cx="838200" cy="338328"/>
          </a:xfrm>
        </p:grpSpPr>
        <p:grpSp>
          <p:nvGrpSpPr>
            <p:cNvPr id="373" name="Group 14"/>
            <p:cNvGrpSpPr>
              <a:grpSpLocks/>
            </p:cNvGrpSpPr>
            <p:nvPr/>
          </p:nvGrpSpPr>
          <p:grpSpPr bwMode="auto">
            <a:xfrm>
              <a:off x="4267200" y="4648200"/>
              <a:ext cx="838200" cy="152400"/>
              <a:chOff x="435864" y="1745782"/>
              <a:chExt cx="3331464" cy="567650"/>
            </a:xfrm>
          </p:grpSpPr>
          <p:pic>
            <p:nvPicPr>
              <p:cNvPr id="375" name="Picture 6"/>
              <p:cNvPicPr>
                <a:picLocks noChangeAspect="1" noChangeArrowheads="1"/>
              </p:cNvPicPr>
              <p:nvPr/>
            </p:nvPicPr>
            <p:blipFill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5864" y="1745782"/>
                <a:ext cx="3331464" cy="567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6" name="Picture 7"/>
              <p:cNvPicPr>
                <a:picLocks noChangeAspect="1" noChangeArrowheads="1"/>
              </p:cNvPicPr>
              <p:nvPr/>
            </p:nvPicPr>
            <p:blipFill>
              <a:blip r:embed="rId1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28800" y="1905000"/>
                <a:ext cx="461963" cy="221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74" name="TextBox 89"/>
            <p:cNvSpPr txBox="1">
              <a:spLocks noChangeArrowheads="1"/>
            </p:cNvSpPr>
            <p:nvPr/>
          </p:nvSpPr>
          <p:spPr bwMode="auto">
            <a:xfrm>
              <a:off x="4379976" y="4462272"/>
              <a:ext cx="59503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rgbClr val="000000"/>
                  </a:solidFill>
                </a:rPr>
                <a:t>TruView</a:t>
              </a:r>
              <a:endParaRPr lang="en-US" sz="900" b="1" dirty="0">
                <a:solidFill>
                  <a:srgbClr val="000000"/>
                </a:solidFill>
              </a:endParaRPr>
            </a:p>
          </p:txBody>
        </p:sp>
      </p:grpSp>
      <p:cxnSp>
        <p:nvCxnSpPr>
          <p:cNvPr id="377" name="Straight Connector 376"/>
          <p:cNvCxnSpPr/>
          <p:nvPr/>
        </p:nvCxnSpPr>
        <p:spPr bwMode="auto">
          <a:xfrm>
            <a:off x="2819400" y="3374136"/>
            <a:ext cx="685800" cy="457200"/>
          </a:xfrm>
          <a:prstGeom prst="line">
            <a:avLst/>
          </a:prstGeom>
          <a:noFill/>
          <a:ln w="25400" cap="sq">
            <a:solidFill>
              <a:srgbClr val="0000FF"/>
            </a:solidFill>
            <a:prstDash val="sysDot"/>
            <a:round/>
            <a:headEnd/>
            <a:tailEnd/>
          </a:ln>
        </p:spPr>
      </p:cxnSp>
      <p:cxnSp>
        <p:nvCxnSpPr>
          <p:cNvPr id="378" name="Straight Connector 377"/>
          <p:cNvCxnSpPr/>
          <p:nvPr/>
        </p:nvCxnSpPr>
        <p:spPr bwMode="auto">
          <a:xfrm flipH="1" flipV="1">
            <a:off x="2971800" y="3429000"/>
            <a:ext cx="457200" cy="304800"/>
          </a:xfrm>
          <a:prstGeom prst="line">
            <a:avLst/>
          </a:prstGeom>
          <a:noFill/>
          <a:ln w="25400" cap="sq">
            <a:solidFill>
              <a:srgbClr val="FF0000"/>
            </a:solidFill>
            <a:prstDash val="sysDash"/>
            <a:round/>
            <a:headEnd/>
            <a:tailEnd/>
          </a:ln>
        </p:spPr>
      </p:cxnSp>
      <p:pic>
        <p:nvPicPr>
          <p:cNvPr id="50" name="Picture 49" descr="Branch_Router.png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800" y="2971800"/>
            <a:ext cx="583035" cy="536392"/>
          </a:xfrm>
          <a:prstGeom prst="rect">
            <a:avLst/>
          </a:prstGeom>
        </p:spPr>
      </p:pic>
      <p:grpSp>
        <p:nvGrpSpPr>
          <p:cNvPr id="117" name="Group 116"/>
          <p:cNvGrpSpPr/>
          <p:nvPr/>
        </p:nvGrpSpPr>
        <p:grpSpPr>
          <a:xfrm>
            <a:off x="1676400" y="3276600"/>
            <a:ext cx="2438400" cy="1905000"/>
            <a:chOff x="1676400" y="3276600"/>
            <a:chExt cx="2438400" cy="1905000"/>
          </a:xfrm>
        </p:grpSpPr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6400" y="3962400"/>
              <a:ext cx="1219200" cy="1219200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6400" y="3276600"/>
              <a:ext cx="1219200" cy="1219200"/>
            </a:xfrm>
            <a:prstGeom prst="rect">
              <a:avLst/>
            </a:prstGeom>
          </p:spPr>
        </p:pic>
        <p:pic>
          <p:nvPicPr>
            <p:cNvPr id="115" name="Picture 114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5600" y="3962400"/>
              <a:ext cx="1219200" cy="1219200"/>
            </a:xfrm>
            <a:prstGeom prst="rect">
              <a:avLst/>
            </a:prstGeom>
          </p:spPr>
        </p:pic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5600" y="3276600"/>
              <a:ext cx="1219200" cy="1219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407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2000"/>
            <a:ext cx="91440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335261" y="0"/>
            <a:ext cx="6680921" cy="608254"/>
          </a:xfrm>
        </p:spPr>
        <p:txBody>
          <a:bodyPr/>
          <a:lstStyle/>
          <a:p>
            <a:r>
              <a:rPr lang="ru-RU" dirty="0" smtClean="0"/>
              <a:t>... А Теперь можно заняться стратегическим планированием!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67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4748240" y="882211"/>
            <a:ext cx="4267200" cy="1804367"/>
          </a:xfrm>
          <a:prstGeom prst="rect">
            <a:avLst/>
          </a:prstGeom>
          <a:solidFill>
            <a:schemeClr val="tx2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8757" y="3178120"/>
            <a:ext cx="8072257" cy="2173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+mn-lt"/>
                <a:ea typeface="+mn-ea"/>
                <a:cs typeface="+mn-cs"/>
              </a:rPr>
              <a:t>Пример – профиль приложений</a:t>
            </a:r>
            <a:endParaRPr lang="en-ZA" sz="2800" b="1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2051" y="902295"/>
            <a:ext cx="8229600" cy="2209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Понимание приложений:</a:t>
            </a:r>
            <a:endParaRPr lang="en-ZA" sz="2000" b="1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1800" b="1" dirty="0" smtClean="0"/>
              <a:t>Самое медленное</a:t>
            </a:r>
            <a:r>
              <a:rPr lang="en-ZA" sz="1800" b="1" dirty="0" smtClean="0"/>
              <a:t> </a:t>
            </a:r>
            <a:endParaRPr lang="en-ZA" sz="1800" b="1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1800" b="1" dirty="0" smtClean="0"/>
              <a:t>Самое загруженное</a:t>
            </a:r>
            <a:endParaRPr lang="en-ZA" sz="1800" b="1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1800" b="1" dirty="0" smtClean="0"/>
              <a:t>Самое важное</a:t>
            </a:r>
            <a:endParaRPr lang="en-ZA" sz="1800" b="1" dirty="0" smtClean="0"/>
          </a:p>
          <a:p>
            <a:pPr marL="342900" lvl="1" indent="-342900">
              <a:buFont typeface="Arial" pitchFamily="34" charset="0"/>
              <a:buChar char="•"/>
            </a:pPr>
            <a:endParaRPr lang="en-ZA" sz="800" b="1" dirty="0"/>
          </a:p>
          <a:p>
            <a:pPr marL="0" lvl="1" indent="0">
              <a:buNone/>
            </a:pPr>
            <a:r>
              <a:rPr lang="ru-RU" sz="2000" b="1" dirty="0" smtClean="0"/>
              <a:t>Как улучшить</a:t>
            </a:r>
            <a:r>
              <a:rPr lang="en-ZA" sz="2000" b="1" dirty="0" smtClean="0"/>
              <a:t>?</a:t>
            </a:r>
            <a:endParaRPr lang="en-ZA" sz="2000" b="1" dirty="0"/>
          </a:p>
          <a:p>
            <a:pPr marL="342900" lvl="1" indent="-342900">
              <a:buFont typeface="Arial" pitchFamily="34" charset="0"/>
              <a:buChar char="•"/>
            </a:pPr>
            <a:endParaRPr lang="en-ZA" sz="1800" b="1" dirty="0"/>
          </a:p>
        </p:txBody>
      </p:sp>
      <p:sp>
        <p:nvSpPr>
          <p:cNvPr id="6" name="Down Arrow Callout 5"/>
          <p:cNvSpPr/>
          <p:nvPr/>
        </p:nvSpPr>
        <p:spPr>
          <a:xfrm>
            <a:off x="2095696" y="3115181"/>
            <a:ext cx="1662219" cy="443939"/>
          </a:xfrm>
          <a:prstGeom prst="downArrowCallout">
            <a:avLst/>
          </a:prstGeom>
          <a:solidFill>
            <a:srgbClr val="FFC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</a:t>
            </a: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едленное</a:t>
            </a:r>
            <a:endParaRPr lang="en-ZA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eft Arrow Callout 6"/>
          <p:cNvSpPr/>
          <p:nvPr/>
        </p:nvSpPr>
        <p:spPr>
          <a:xfrm>
            <a:off x="6325607" y="3605934"/>
            <a:ext cx="2742194" cy="246063"/>
          </a:xfrm>
          <a:prstGeom prst="leftArrowCallout">
            <a:avLst>
              <a:gd name="adj1" fmla="val 40592"/>
              <a:gd name="adj2" fmla="val 41105"/>
              <a:gd name="adj3" fmla="val 37079"/>
              <a:gd name="adj4" fmla="val 82755"/>
            </a:avLst>
          </a:prstGeom>
          <a:solidFill>
            <a:srgbClr val="FFC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Перегруженное</a:t>
            </a:r>
            <a:endParaRPr lang="en-ZA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7" descr="C:\Users\Jeroen.BITRATE\AppData\Local\Microsoft\Windows\Temporary Internet Files\Content.IE5\BUGFQ9CX\MC900197467[1].wm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2301" y="3851997"/>
            <a:ext cx="237774" cy="2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C:\Users\Jeroen.BITRATE\AppData\Local\Microsoft\Windows\Temporary Internet Files\Content.IE5\BUGFQ9CX\MC900197467[1].wm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540000">
            <a:off x="2604985" y="4273695"/>
            <a:ext cx="216158" cy="262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Box 51"/>
          <p:cNvSpPr txBox="1"/>
          <p:nvPr/>
        </p:nvSpPr>
        <p:spPr>
          <a:xfrm>
            <a:off x="4250446" y="3115181"/>
            <a:ext cx="1383441" cy="338554"/>
          </a:xfrm>
          <a:prstGeom prst="rect">
            <a:avLst/>
          </a:prstGeom>
          <a:solidFill>
            <a:srgbClr val="218CC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СЕРВЕР</a:t>
            </a:r>
            <a:endParaRPr lang="en-ZA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633887" y="3115181"/>
            <a:ext cx="1383441" cy="338554"/>
          </a:xfrm>
          <a:prstGeom prst="rect">
            <a:avLst/>
          </a:prstGeom>
          <a:solidFill>
            <a:srgbClr val="FB8D1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СЕТЬ</a:t>
            </a:r>
            <a:endParaRPr lang="en-ZA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017328" y="3115181"/>
            <a:ext cx="1685970" cy="338554"/>
          </a:xfrm>
          <a:prstGeom prst="rect">
            <a:avLst/>
          </a:prstGeom>
          <a:solidFill>
            <a:srgbClr val="9A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ZA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ROUNDTRIP</a:t>
            </a:r>
            <a:endParaRPr lang="en-ZA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731068" y="882211"/>
            <a:ext cx="441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Приоретизация проектов легче</a:t>
            </a:r>
            <a:r>
              <a:rPr lang="en-ZA" sz="2000" dirty="0" smtClean="0">
                <a:solidFill>
                  <a:schemeClr val="bg1"/>
                </a:solidFill>
              </a:rPr>
              <a:t>:</a:t>
            </a:r>
            <a:endParaRPr lang="en-ZA" sz="2000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807270" y="1672869"/>
            <a:ext cx="4100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Приложение 4</a:t>
            </a:r>
            <a:r>
              <a:rPr lang="en-ZA" sz="2000" dirty="0" smtClean="0">
                <a:solidFill>
                  <a:schemeClr val="bg1"/>
                </a:solidFill>
              </a:rPr>
              <a:t> – </a:t>
            </a:r>
            <a:r>
              <a:rPr lang="ru-RU" sz="2000" dirty="0" smtClean="0">
                <a:solidFill>
                  <a:schemeClr val="bg1"/>
                </a:solidFill>
              </a:rPr>
              <a:t>Апгрейд сервера</a:t>
            </a:r>
            <a:endParaRPr lang="en-ZA" sz="2000" dirty="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807269" y="2073555"/>
            <a:ext cx="3933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Приложение</a:t>
            </a:r>
            <a:r>
              <a:rPr lang="en-ZA" sz="2000" dirty="0" smtClean="0">
                <a:solidFill>
                  <a:schemeClr val="bg1"/>
                </a:solidFill>
              </a:rPr>
              <a:t> 7 – </a:t>
            </a:r>
            <a:r>
              <a:rPr lang="ru-RU" sz="2000" dirty="0" smtClean="0">
                <a:solidFill>
                  <a:schemeClr val="bg1"/>
                </a:solidFill>
              </a:rPr>
              <a:t>Апгрейд сети</a:t>
            </a:r>
            <a:endParaRPr lang="en-ZA" sz="2000" dirty="0">
              <a:solidFill>
                <a:schemeClr val="bg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400566" y="3938225"/>
            <a:ext cx="1312498" cy="1246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1" name="Rectangle 60"/>
          <p:cNvSpPr/>
          <p:nvPr/>
        </p:nvSpPr>
        <p:spPr>
          <a:xfrm>
            <a:off x="1676400" y="4326947"/>
            <a:ext cx="838592" cy="1246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2" name="TextBox 61"/>
          <p:cNvSpPr txBox="1"/>
          <p:nvPr/>
        </p:nvSpPr>
        <p:spPr>
          <a:xfrm>
            <a:off x="4807269" y="1272759"/>
            <a:ext cx="4100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Приложение</a:t>
            </a:r>
            <a:r>
              <a:rPr lang="en-ZA" sz="2000" dirty="0" smtClean="0">
                <a:solidFill>
                  <a:schemeClr val="bg1"/>
                </a:solidFill>
              </a:rPr>
              <a:t> 1 – </a:t>
            </a:r>
            <a:r>
              <a:rPr lang="ru-RU" sz="2000" dirty="0" smtClean="0">
                <a:solidFill>
                  <a:schemeClr val="bg1"/>
                </a:solidFill>
              </a:rPr>
              <a:t>Оптимизация сети</a:t>
            </a:r>
            <a:endParaRPr lang="en-ZA" sz="2000" dirty="0">
              <a:solidFill>
                <a:schemeClr val="bg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541307" y="3543626"/>
            <a:ext cx="2426408" cy="1246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3007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92414E-6 L -0.20452 0.34158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26" y="17068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92414E-6 L -0.18906 0.34158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2" y="17068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92414E-6 L -0.17378 0.34158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98" y="170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" grpId="0" build="p"/>
      <p:bldP spid="6" grpId="0" animBg="1"/>
      <p:bldP spid="7" grpId="0" animBg="1"/>
      <p:bldP spid="52" grpId="0" animBg="1"/>
      <p:bldP spid="52" grpId="1" animBg="1"/>
      <p:bldP spid="56" grpId="0" animBg="1"/>
      <p:bldP spid="56" grpId="1" animBg="1"/>
      <p:bldP spid="57" grpId="0" animBg="1"/>
      <p:bldP spid="57" grpId="1" animBg="1"/>
      <p:bldP spid="54" grpId="0"/>
      <p:bldP spid="55" grpId="0"/>
      <p:bldP spid="58" grpId="0"/>
      <p:bldP spid="60" grpId="0" animBg="1"/>
      <p:bldP spid="61" grpId="0" animBg="1"/>
      <p:bldP spid="62" grpId="0"/>
      <p:bldP spid="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Обзорность </a:t>
            </a:r>
            <a:r>
              <a:rPr lang="en-US" dirty="0" smtClean="0"/>
              <a:t>enterprise wide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rot="10800000">
            <a:off x="-7594" y="772005"/>
            <a:ext cx="9151594" cy="6085991"/>
          </a:xfrm>
          <a:prstGeom prst="rect">
            <a:avLst/>
          </a:prstGeom>
          <a:gradFill flip="none" rotWithShape="1">
            <a:gsLst>
              <a:gs pos="26000">
                <a:srgbClr val="EEA529">
                  <a:alpha val="89000"/>
                </a:srgbClr>
              </a:gs>
              <a:gs pos="67000">
                <a:schemeClr val="tx2">
                  <a:lumMod val="60000"/>
                  <a:lumOff val="40000"/>
                  <a:alpha val="89000"/>
                </a:schemeClr>
              </a:gs>
              <a:gs pos="37000">
                <a:schemeClr val="accent6">
                  <a:alpha val="89000"/>
                </a:schemeClr>
              </a:gs>
              <a:gs pos="93000">
                <a:schemeClr val="tx2">
                  <a:alpha val="89000"/>
                </a:schemeClr>
              </a:gs>
              <a:gs pos="1000">
                <a:srgbClr val="FFE280">
                  <a:alpha val="89000"/>
                </a:srgbClr>
              </a:gs>
              <a:gs pos="0">
                <a:schemeClr val="bg1">
                  <a:alpha val="89000"/>
                </a:schemeClr>
              </a:gs>
            </a:gsLst>
            <a:lin ang="111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 descr="Fn-NetworkTimeMachineStandard_01b_ko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9452" y="5177430"/>
            <a:ext cx="2221886" cy="71227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5" name="Picture 4" descr="Fn-ntmPortable2b_03a_ko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3275" y="4820139"/>
            <a:ext cx="1858283" cy="158066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3746004" y="4532737"/>
            <a:ext cx="2185126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400" b="1" dirty="0" smtClean="0">
                <a:solidFill>
                  <a:srgbClr val="1F497D">
                    <a:lumMod val="75000"/>
                  </a:srgbClr>
                </a:solidFill>
              </a:rPr>
              <a:t>Network Time Machine Appliance and Portable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04446" y="1002015"/>
            <a:ext cx="159770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400" b="1" dirty="0" err="1" smtClean="0">
                <a:solidFill>
                  <a:srgbClr val="FFFFFF"/>
                </a:solidFill>
                <a:effectLst>
                  <a:outerShdw blurRad="12700" dist="12700" dir="2700000" algn="tl">
                    <a:srgbClr val="000000">
                      <a:alpha val="43137"/>
                    </a:srgbClr>
                  </a:outerShdw>
                </a:effectLst>
              </a:rPr>
              <a:t>OptiView</a:t>
            </a:r>
            <a:r>
              <a:rPr lang="en-US" sz="1400" b="1" dirty="0" smtClean="0">
                <a:solidFill>
                  <a:srgbClr val="FFFFFF"/>
                </a:solidFill>
                <a:effectLst>
                  <a:outerShdw blurRad="12700" dist="12700" dir="2700000" algn="tl">
                    <a:srgbClr val="000000">
                      <a:alpha val="43137"/>
                    </a:srgbClr>
                  </a:outerShdw>
                </a:effectLst>
              </a:rPr>
              <a:t> XG</a:t>
            </a:r>
          </a:p>
          <a:p>
            <a:pPr algn="ctr" defTabSz="457200"/>
            <a:r>
              <a:rPr lang="en-US" sz="1400" b="1" dirty="0">
                <a:solidFill>
                  <a:srgbClr val="FFFFFF"/>
                </a:solidFill>
                <a:effectLst>
                  <a:outerShdw blurRad="12700" dist="127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1400" b="1" dirty="0" smtClean="0">
                <a:solidFill>
                  <a:srgbClr val="FFFFFF"/>
                </a:solidFill>
                <a:effectLst>
                  <a:outerShdw blurRad="12700" dist="12700" dir="2700000" algn="tl">
                    <a:srgbClr val="000000">
                      <a:alpha val="43137"/>
                    </a:srgbClr>
                  </a:outerShdw>
                </a:effectLst>
              </a:rPr>
              <a:t>ablet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276600"/>
            <a:ext cx="2323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 smtClean="0">
                <a:solidFill>
                  <a:srgbClr val="1F497D">
                    <a:lumMod val="75000"/>
                  </a:srgbClr>
                </a:solidFill>
              </a:rPr>
              <a:t>Visual TruView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73032" y="1761127"/>
            <a:ext cx="2156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400" b="1" dirty="0" smtClean="0">
                <a:solidFill>
                  <a:srgbClr val="1F497D">
                    <a:lumMod val="75000"/>
                  </a:srgbClr>
                </a:solidFill>
              </a:rPr>
              <a:t>AirMagnet</a:t>
            </a:r>
            <a:r>
              <a:rPr lang="en-US" sz="1400" b="1" dirty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en-US" sz="1400" b="1" dirty="0" smtClean="0">
                <a:solidFill>
                  <a:srgbClr val="1F497D">
                    <a:lumMod val="75000"/>
                  </a:srgbClr>
                </a:solidFill>
              </a:rPr>
              <a:t>Enterprise </a:t>
            </a:r>
          </a:p>
          <a:p>
            <a:pPr algn="ctr" defTabSz="457200"/>
            <a:r>
              <a:rPr lang="en-US" sz="1400" b="1" dirty="0" smtClean="0">
                <a:solidFill>
                  <a:srgbClr val="1F497D">
                    <a:lumMod val="75000"/>
                  </a:srgbClr>
                </a:solidFill>
              </a:rPr>
              <a:t>&amp; Mobile tools</a:t>
            </a:r>
          </a:p>
        </p:txBody>
      </p:sp>
      <p:pic>
        <p:nvPicPr>
          <p:cNvPr id="10" name="Picture 9" descr="FN_AM_Enterprise_Collag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200" y="2286000"/>
            <a:ext cx="2819400" cy="1476215"/>
          </a:xfrm>
          <a:prstGeom prst="rect">
            <a:avLst/>
          </a:prstGeom>
        </p:spPr>
      </p:pic>
      <p:pic>
        <p:nvPicPr>
          <p:cNvPr id="11" name="Picture 10" descr="VPM on Mac Monitor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3429000"/>
            <a:ext cx="2348934" cy="216276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2" name="Picture 11" descr="FN_AM_WFA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919" y="3917339"/>
            <a:ext cx="1260386" cy="99436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3" name="Picture 12" descr="Fn-OptiViewXG_17a_ko.pn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6074" y="1323168"/>
            <a:ext cx="2020612" cy="137989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4" name="Picture 13" descr="Fn-OneTouchAT_01a_ko.png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8160" y="3671635"/>
            <a:ext cx="997189" cy="1359030"/>
          </a:xfrm>
          <a:prstGeom prst="rect">
            <a:avLst/>
          </a:prstGeom>
          <a:effectLst>
            <a:reflection blurRad="6350" stA="52000" endA="300" endPos="13000" dir="5400000" sy="-100000" algn="bl" rotWithShape="0"/>
          </a:effectLst>
        </p:spPr>
      </p:pic>
      <p:sp>
        <p:nvSpPr>
          <p:cNvPr id="15" name="TextBox 14"/>
          <p:cNvSpPr txBox="1"/>
          <p:nvPr/>
        </p:nvSpPr>
        <p:spPr>
          <a:xfrm>
            <a:off x="6400801" y="5687701"/>
            <a:ext cx="22052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2024" indent="-192024" defTabSz="457200">
              <a:buFont typeface="Arial"/>
              <a:buChar char="•"/>
            </a:pPr>
            <a:r>
              <a:rPr lang="ru-RU" sz="1400" b="1" dirty="0" smtClean="0">
                <a:solidFill>
                  <a:srgbClr val="FFFFFF"/>
                </a:solidFill>
              </a:rPr>
              <a:t>Время отклика</a:t>
            </a:r>
            <a:endParaRPr lang="en-US" sz="1400" b="1" dirty="0" smtClean="0">
              <a:solidFill>
                <a:srgbClr val="FFFFFF"/>
              </a:solidFill>
            </a:endParaRPr>
          </a:p>
          <a:p>
            <a:pPr marL="192024" indent="-192024" defTabSz="457200">
              <a:buFont typeface="Arial"/>
              <a:buChar char="•"/>
            </a:pPr>
            <a:r>
              <a:rPr lang="en-US" sz="1400" b="1" dirty="0" smtClean="0">
                <a:solidFill>
                  <a:srgbClr val="FFFFFF"/>
                </a:solidFill>
              </a:rPr>
              <a:t>NPM (Netflow, ASE)</a:t>
            </a:r>
          </a:p>
          <a:p>
            <a:pPr marL="192024" indent="-192024" defTabSz="457200">
              <a:buFont typeface="Arial"/>
              <a:buChar char="•"/>
            </a:pPr>
            <a:r>
              <a:rPr lang="ru-RU" sz="1400" b="1" dirty="0" smtClean="0">
                <a:solidFill>
                  <a:srgbClr val="FFFFFF"/>
                </a:solidFill>
              </a:rPr>
              <a:t>Состояние устройств</a:t>
            </a:r>
            <a:endParaRPr lang="en-US" sz="1400" b="1" dirty="0" smtClean="0">
              <a:solidFill>
                <a:srgbClr val="FFFFFF"/>
              </a:solidFill>
            </a:endParaRPr>
          </a:p>
          <a:p>
            <a:pPr marL="192024" indent="-192024" defTabSz="457200">
              <a:buFont typeface="Arial"/>
              <a:buChar char="•"/>
            </a:pPr>
            <a:r>
              <a:rPr lang="en-US" sz="1400" b="1" dirty="0" smtClean="0">
                <a:solidFill>
                  <a:srgbClr val="FFFFFF"/>
                </a:solidFill>
              </a:rPr>
              <a:t>VoIP </a:t>
            </a:r>
          </a:p>
        </p:txBody>
      </p:sp>
      <p:sp>
        <p:nvSpPr>
          <p:cNvPr id="16" name="TextBox 15"/>
          <p:cNvSpPr txBox="1"/>
          <p:nvPr/>
        </p:nvSpPr>
        <p:spPr>
          <a:xfrm rot="16200000">
            <a:off x="7038073" y="4662351"/>
            <a:ext cx="3312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3600" b="1" dirty="0" smtClean="0">
                <a:solidFill>
                  <a:prstClr val="white"/>
                </a:solidFill>
              </a:rPr>
              <a:t>Исправлять</a:t>
            </a:r>
            <a:endParaRPr lang="en-US" sz="3600" b="1" dirty="0">
              <a:solidFill>
                <a:prstClr val="white"/>
              </a:solidFill>
            </a:endParaRPr>
          </a:p>
        </p:txBody>
      </p:sp>
      <p:cxnSp>
        <p:nvCxnSpPr>
          <p:cNvPr id="17" name="Straight Connector 9"/>
          <p:cNvCxnSpPr/>
          <p:nvPr/>
        </p:nvCxnSpPr>
        <p:spPr>
          <a:xfrm flipV="1">
            <a:off x="6583919" y="4023540"/>
            <a:ext cx="2479132" cy="1664162"/>
          </a:xfrm>
          <a:prstGeom prst="bentConnector3">
            <a:avLst>
              <a:gd name="adj1" fmla="val 72571"/>
            </a:avLst>
          </a:prstGeom>
          <a:ln w="22225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183179" y="914399"/>
            <a:ext cx="2700907" cy="2516091"/>
            <a:chOff x="182833" y="825563"/>
            <a:chExt cx="2700907" cy="2516091"/>
          </a:xfrm>
        </p:grpSpPr>
        <p:sp>
          <p:nvSpPr>
            <p:cNvPr id="19" name="TextBox 18"/>
            <p:cNvSpPr txBox="1"/>
            <p:nvPr/>
          </p:nvSpPr>
          <p:spPr>
            <a:xfrm>
              <a:off x="763756" y="1135291"/>
              <a:ext cx="2117711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85750" indent="-192024" defTabSz="457200">
                <a:buClr>
                  <a:srgbClr val="4F81BD">
                    <a:lumMod val="75000"/>
                  </a:srgbClr>
                </a:buClr>
                <a:buFont typeface="Arial"/>
                <a:buChar char="•"/>
              </a:pPr>
              <a:r>
                <a:rPr lang="ru-RU" sz="1400" b="1" dirty="0" smtClean="0">
                  <a:solidFill>
                    <a:srgbClr val="1F497D"/>
                  </a:solidFill>
                </a:rPr>
                <a:t>Анализ причин</a:t>
              </a:r>
              <a:endParaRPr lang="en-US" sz="1400" b="1" dirty="0" smtClean="0">
                <a:solidFill>
                  <a:srgbClr val="1F497D"/>
                </a:solidFill>
              </a:endParaRPr>
            </a:p>
            <a:p>
              <a:pPr marL="285750" indent="-192024" defTabSz="457200">
                <a:buClr>
                  <a:srgbClr val="4F81BD">
                    <a:lumMod val="75000"/>
                  </a:srgbClr>
                </a:buClr>
                <a:buFont typeface="Arial"/>
                <a:buChar char="•"/>
              </a:pPr>
              <a:r>
                <a:rPr lang="ru-RU" sz="1400" b="1" dirty="0" smtClean="0">
                  <a:solidFill>
                    <a:srgbClr val="1F497D"/>
                  </a:solidFill>
                </a:rPr>
                <a:t>Производительность</a:t>
              </a:r>
              <a:endParaRPr lang="en-US" sz="1400" b="1" dirty="0" smtClean="0">
                <a:solidFill>
                  <a:srgbClr val="1F497D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2390" y="1548737"/>
              <a:ext cx="2121350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192024" defTabSz="457200">
                <a:buClr>
                  <a:srgbClr val="4F81BD">
                    <a:lumMod val="75000"/>
                  </a:srgbClr>
                </a:buClr>
                <a:buFont typeface="Arial"/>
                <a:buChar char="•"/>
              </a:pPr>
              <a:r>
                <a:rPr lang="ru-RU" sz="1400" b="1" dirty="0" smtClean="0">
                  <a:solidFill>
                    <a:srgbClr val="1F497D"/>
                  </a:solidFill>
                </a:rPr>
                <a:t>Отслеживание </a:t>
              </a:r>
              <a:r>
                <a:rPr lang="en-US" sz="1400" b="1" dirty="0" smtClean="0">
                  <a:solidFill>
                    <a:srgbClr val="1F497D"/>
                  </a:solidFill>
                </a:rPr>
                <a:t>SLA</a:t>
              </a:r>
              <a:endParaRPr lang="ru-RU" sz="1400" b="1" dirty="0" smtClean="0">
                <a:solidFill>
                  <a:srgbClr val="1F497D"/>
                </a:solidFill>
              </a:endParaRPr>
            </a:p>
            <a:p>
              <a:pPr marL="285750" indent="-192024" defTabSz="457200">
                <a:buClr>
                  <a:srgbClr val="4F81BD">
                    <a:lumMod val="75000"/>
                  </a:srgbClr>
                </a:buClr>
                <a:buFont typeface="Arial"/>
                <a:buChar char="•"/>
              </a:pPr>
              <a:r>
                <a:rPr lang="ru-RU" sz="1400" b="1" dirty="0" smtClean="0">
                  <a:solidFill>
                    <a:srgbClr val="1F497D"/>
                  </a:solidFill>
                </a:rPr>
                <a:t>Изоляция проблем</a:t>
              </a:r>
              <a:endParaRPr lang="en-US" sz="1400" b="1" dirty="0" smtClean="0">
                <a:solidFill>
                  <a:srgbClr val="1F497D"/>
                </a:solidFill>
              </a:endParaRPr>
            </a:p>
            <a:p>
              <a:pPr marL="285750" indent="-192024" defTabSz="457200">
                <a:buClr>
                  <a:srgbClr val="4F81BD">
                    <a:lumMod val="75000"/>
                  </a:srgbClr>
                </a:buClr>
                <a:buFont typeface="Arial"/>
                <a:buChar char="•"/>
              </a:pPr>
              <a:r>
                <a:rPr lang="ru-RU" sz="1400" b="1" dirty="0" smtClean="0">
                  <a:solidFill>
                    <a:srgbClr val="1F497D"/>
                  </a:solidFill>
                </a:rPr>
                <a:t>Анализ пакетов</a:t>
              </a:r>
            </a:p>
            <a:p>
              <a:pPr marL="285750" indent="-192024" defTabSz="457200">
                <a:buClr>
                  <a:srgbClr val="4F81BD">
                    <a:lumMod val="75000"/>
                  </a:srgbClr>
                </a:buClr>
                <a:buFont typeface="Arial"/>
                <a:buChar char="•"/>
              </a:pPr>
              <a:r>
                <a:rPr lang="ru-RU" sz="1400" b="1" dirty="0" smtClean="0">
                  <a:solidFill>
                    <a:srgbClr val="1F497D"/>
                  </a:solidFill>
                </a:rPr>
                <a:t>Анализ потоков</a:t>
              </a:r>
              <a:endParaRPr lang="en-US" sz="1400" b="1" dirty="0" smtClean="0">
                <a:solidFill>
                  <a:srgbClr val="1F497D"/>
                </a:solidFill>
              </a:endParaRPr>
            </a:p>
            <a:p>
              <a:pPr marL="285750" indent="-192024" defTabSz="457200">
                <a:buClr>
                  <a:srgbClr val="4F81BD">
                    <a:lumMod val="75000"/>
                  </a:srgbClr>
                </a:buClr>
                <a:buFont typeface="Arial"/>
                <a:buChar char="•"/>
              </a:pPr>
              <a:r>
                <a:rPr lang="ru-RU" sz="1400" b="1" dirty="0" smtClean="0">
                  <a:solidFill>
                    <a:srgbClr val="1F497D"/>
                  </a:solidFill>
                </a:rPr>
                <a:t>В реальном времени</a:t>
              </a:r>
              <a:endParaRPr lang="en-US" sz="1400" b="1" dirty="0" smtClean="0">
                <a:solidFill>
                  <a:srgbClr val="1F497D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16200000">
              <a:off x="-782824" y="1791221"/>
              <a:ext cx="25160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ru-RU" sz="3200" b="1" dirty="0" smtClean="0">
                  <a:solidFill>
                    <a:srgbClr val="1F497D"/>
                  </a:solidFill>
                </a:rPr>
                <a:t>Отслеживать</a:t>
              </a:r>
              <a:endParaRPr lang="en-US" sz="3200" b="1" dirty="0">
                <a:solidFill>
                  <a:srgbClr val="1F497D"/>
                </a:solidFill>
              </a:endParaRPr>
            </a:p>
          </p:txBody>
        </p:sp>
        <p:cxnSp>
          <p:nvCxnSpPr>
            <p:cNvPr id="22" name="Straight Connector 9"/>
            <p:cNvCxnSpPr/>
            <p:nvPr/>
          </p:nvCxnSpPr>
          <p:spPr>
            <a:xfrm>
              <a:off x="241866" y="825563"/>
              <a:ext cx="2505922" cy="1892725"/>
            </a:xfrm>
            <a:prstGeom prst="bentConnector3">
              <a:avLst>
                <a:gd name="adj1" fmla="val 25492"/>
              </a:avLst>
            </a:prstGeom>
            <a:ln w="22225">
              <a:solidFill>
                <a:srgbClr val="F1CC7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2" descr="Fn-AirCheck_01d_ko.png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9722" y="4023540"/>
            <a:ext cx="536658" cy="104166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24" name="TextBox 23"/>
          <p:cNvSpPr txBox="1"/>
          <p:nvPr/>
        </p:nvSpPr>
        <p:spPr>
          <a:xfrm>
            <a:off x="6107430" y="3241121"/>
            <a:ext cx="239472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400" b="1" dirty="0" smtClean="0">
                <a:solidFill>
                  <a:srgbClr val="FFFFFF"/>
                </a:solidFill>
                <a:effectLst>
                  <a:outerShdw blurRad="12700" dist="12700" dir="2700000" algn="tl">
                    <a:srgbClr val="000000">
                      <a:alpha val="43137"/>
                    </a:srgbClr>
                  </a:outerShdw>
                </a:effectLst>
              </a:rPr>
              <a:t>OneTouch AT, AirCheck and other troubleshooting tools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56679" y="5506175"/>
            <a:ext cx="2743200" cy="91033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9721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image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394"/>
            <a:ext cx="9144000" cy="703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1" descr="image8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42" y="316153"/>
            <a:ext cx="3341687" cy="7588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0" y="2362201"/>
            <a:ext cx="9144000" cy="4495800"/>
            <a:chOff x="0" y="2362201"/>
            <a:chExt cx="9144000" cy="4495800"/>
          </a:xfrm>
        </p:grpSpPr>
        <p:sp>
          <p:nvSpPr>
            <p:cNvPr id="7" name="Rectangle 7"/>
            <p:cNvSpPr>
              <a:spLocks/>
            </p:cNvSpPr>
            <p:nvPr/>
          </p:nvSpPr>
          <p:spPr bwMode="auto">
            <a:xfrm>
              <a:off x="0" y="2362201"/>
              <a:ext cx="9144000" cy="4495800"/>
            </a:xfrm>
            <a:prstGeom prst="rect">
              <a:avLst/>
            </a:prstGeom>
            <a:gradFill rotWithShape="0">
              <a:gsLst>
                <a:gs pos="0">
                  <a:srgbClr val="1F497D">
                    <a:alpha val="90999"/>
                  </a:srgbClr>
                </a:gs>
                <a:gs pos="52000">
                  <a:srgbClr val="17375E">
                    <a:alpha val="90999"/>
                  </a:srgbClr>
                </a:gs>
                <a:gs pos="100000">
                  <a:srgbClr val="0F253F">
                    <a:alpha val="90999"/>
                  </a:srgbClr>
                </a:gs>
              </a:gsLst>
              <a:lin ang="5400000"/>
            </a:gradFill>
            <a:ln w="13546" cap="flat" cmpd="sng">
              <a:solidFill>
                <a:srgbClr val="4A7EBB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72248" tIns="72248" rIns="72248" bIns="72248" anchor="ctr"/>
            <a:lstStyle/>
            <a:p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9600" y="3873117"/>
              <a:ext cx="79248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>
                  <a:solidFill>
                    <a:schemeClr val="bg1"/>
                  </a:solidFill>
                </a:rPr>
                <a:t>Подводные камни </a:t>
              </a:r>
              <a:r>
                <a:rPr lang="en-US" sz="4000" b="1" dirty="0" err="1" smtClean="0">
                  <a:solidFill>
                    <a:schemeClr val="bg1"/>
                  </a:solidFill>
                </a:rPr>
                <a:t>WiFi</a:t>
              </a:r>
              <a:r>
                <a:rPr lang="en-US" sz="4000" b="1" dirty="0" smtClean="0">
                  <a:solidFill>
                    <a:schemeClr val="bg1"/>
                  </a:solidFill>
                </a:rPr>
                <a:t>…</a:t>
              </a:r>
            </a:p>
            <a:p>
              <a:pPr algn="ctr"/>
              <a:r>
                <a:rPr lang="en-US" sz="4000" b="1" dirty="0" smtClean="0">
                  <a:solidFill>
                    <a:schemeClr val="bg1"/>
                  </a:solidFill>
                  <a:latin typeface="Calibri" pitchFamily="34" charset="0"/>
                </a:rPr>
                <a:t>WLAN </a:t>
              </a:r>
              <a:r>
                <a:rPr lang="ru-RU" sz="4000" b="1" dirty="0" smtClean="0">
                  <a:solidFill>
                    <a:schemeClr val="bg1"/>
                  </a:solidFill>
                  <a:latin typeface="Calibri" pitchFamily="34" charset="0"/>
                </a:rPr>
                <a:t>предприятия</a:t>
              </a:r>
              <a:endParaRPr lang="en-US" sz="40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907174" y="904989"/>
            <a:ext cx="3032363" cy="2436813"/>
            <a:chOff x="5914787" y="2486025"/>
            <a:chExt cx="3032363" cy="2436813"/>
          </a:xfrm>
        </p:grpSpPr>
        <p:pic>
          <p:nvPicPr>
            <p:cNvPr id="11" name="Picture 2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6663" y="2486025"/>
              <a:ext cx="2630487" cy="2436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78" descr="Signals Blue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6120849">
              <a:off x="5894943" y="2555106"/>
              <a:ext cx="573088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78" descr="Signals Blue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9481883">
              <a:off x="5948584" y="3568070"/>
              <a:ext cx="573087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Flowchart: Alternate Process 20"/>
          <p:cNvSpPr/>
          <p:nvPr/>
        </p:nvSpPr>
        <p:spPr bwMode="auto">
          <a:xfrm>
            <a:off x="92160" y="2305217"/>
            <a:ext cx="5815014" cy="688975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kumimoji="0" lang="ru-RU" sz="1800" dirty="0" smtClean="0">
                <a:cs typeface="Arial" charset="0"/>
              </a:rPr>
              <a:t>Недостаточное покрытие</a:t>
            </a:r>
            <a:endParaRPr kumimoji="0" lang="en-US" sz="1800" dirty="0">
              <a:cs typeface="Arial" charset="0"/>
            </a:endParaRPr>
          </a:p>
        </p:txBody>
      </p:sp>
      <p:sp>
        <p:nvSpPr>
          <p:cNvPr id="22" name="Flowchart: Alternate Process 21"/>
          <p:cNvSpPr/>
          <p:nvPr/>
        </p:nvSpPr>
        <p:spPr bwMode="auto">
          <a:xfrm>
            <a:off x="88986" y="3064042"/>
            <a:ext cx="5497684" cy="733425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kumimoji="0" lang="ru-RU" sz="1800" dirty="0" smtClean="0">
                <a:cs typeface="Arial" charset="0"/>
              </a:rPr>
              <a:t>Невозможно подключиться к выбранной сети</a:t>
            </a:r>
            <a:endParaRPr kumimoji="0" lang="en-US" sz="1800" dirty="0">
              <a:cs typeface="Arial" charset="0"/>
            </a:endParaRPr>
          </a:p>
        </p:txBody>
      </p:sp>
      <p:sp>
        <p:nvSpPr>
          <p:cNvPr id="23" name="Flowchart: Alternate Process 22"/>
          <p:cNvSpPr/>
          <p:nvPr/>
        </p:nvSpPr>
        <p:spPr bwMode="auto">
          <a:xfrm>
            <a:off x="93748" y="3867317"/>
            <a:ext cx="5050509" cy="688975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kumimoji="0" lang="ru-RU" sz="1800" dirty="0" smtClean="0">
                <a:cs typeface="Arial" charset="0"/>
              </a:rPr>
              <a:t>Обрыв соединения</a:t>
            </a:r>
            <a:endParaRPr kumimoji="0" lang="en-US" sz="1800" dirty="0">
              <a:cs typeface="Arial" charset="0"/>
            </a:endParaRPr>
          </a:p>
        </p:txBody>
      </p:sp>
      <p:sp>
        <p:nvSpPr>
          <p:cNvPr id="24" name="Flowchart: Alternate Process 23"/>
          <p:cNvSpPr/>
          <p:nvPr/>
        </p:nvSpPr>
        <p:spPr bwMode="auto">
          <a:xfrm>
            <a:off x="108037" y="5365917"/>
            <a:ext cx="4173336" cy="688975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kumimoji="0" lang="ru-RU" sz="1800" dirty="0" smtClean="0">
                <a:cs typeface="Arial" charset="0"/>
              </a:rPr>
              <a:t>Всё слишком медленно</a:t>
            </a:r>
            <a:endParaRPr kumimoji="0" lang="en-US" sz="1800" dirty="0">
              <a:cs typeface="Arial" charset="0"/>
            </a:endParaRPr>
          </a:p>
        </p:txBody>
      </p:sp>
      <p:sp>
        <p:nvSpPr>
          <p:cNvPr id="25" name="Flowchart: Alternate Process 24"/>
          <p:cNvSpPr/>
          <p:nvPr/>
        </p:nvSpPr>
        <p:spPr bwMode="auto">
          <a:xfrm>
            <a:off x="114386" y="6126329"/>
            <a:ext cx="3777160" cy="688975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kumimoji="0" lang="ru-RU" sz="1800" dirty="0" smtClean="0">
                <a:cs typeface="Arial" charset="0"/>
              </a:rPr>
              <a:t>небезопасно</a:t>
            </a:r>
            <a:endParaRPr kumimoji="0" lang="en-US" sz="1800" dirty="0">
              <a:cs typeface="Arial" charset="0"/>
            </a:endParaRPr>
          </a:p>
        </p:txBody>
      </p:sp>
      <p:sp>
        <p:nvSpPr>
          <p:cNvPr id="26" name="Flowchart: Alternate Process 25"/>
          <p:cNvSpPr/>
          <p:nvPr/>
        </p:nvSpPr>
        <p:spPr bwMode="auto">
          <a:xfrm>
            <a:off x="98511" y="4603917"/>
            <a:ext cx="4543470" cy="688975"/>
          </a:xfrm>
          <a:prstGeom prst="flowChartAlternateProcess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5400000" scaled="1"/>
            <a:tileRect/>
          </a:gradFill>
          <a:ln w="12700" cap="sq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anchor="ctr"/>
          <a:lstStyle/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kumimoji="0" lang="ru-RU" sz="1800" dirty="0" smtClean="0">
                <a:cs typeface="Arial" charset="0"/>
              </a:rPr>
              <a:t>Невозможно скачать почту</a:t>
            </a:r>
            <a:endParaRPr kumimoji="0" lang="en-US" sz="1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99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4"/>
          <p:cNvSpPr>
            <a:spLocks noChangeArrowheads="1"/>
          </p:cNvSpPr>
          <p:nvPr/>
        </p:nvSpPr>
        <p:spPr bwMode="auto">
          <a:xfrm>
            <a:off x="477959" y="1395413"/>
            <a:ext cx="6324600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28600" indent="-228600" eaLnBrk="0" fontAlgn="ctr" hangingPunct="0">
              <a:spcBef>
                <a:spcPts val="600"/>
              </a:spcBef>
              <a:buFontTx/>
              <a:buChar char="•"/>
            </a:pPr>
            <a:r>
              <a:rPr lang="en-US" sz="2800" dirty="0">
                <a:solidFill>
                  <a:srgbClr val="1F4667"/>
                </a:solidFill>
                <a:ea typeface="ＭＳ Ｐゴシック" pitchFamily="34" charset="-128"/>
              </a:rPr>
              <a:t>Bluetooth</a:t>
            </a:r>
          </a:p>
          <a:p>
            <a:pPr marL="228600" indent="-228600" eaLnBrk="0" fontAlgn="ctr" hangingPunct="0">
              <a:spcBef>
                <a:spcPts val="600"/>
              </a:spcBef>
              <a:buFontTx/>
              <a:buChar char="•"/>
            </a:pPr>
            <a:r>
              <a:rPr lang="ru-RU" sz="2800" dirty="0" smtClean="0">
                <a:solidFill>
                  <a:srgbClr val="1F4667"/>
                </a:solidFill>
                <a:ea typeface="ＭＳ Ｐゴシック" pitchFamily="34" charset="-128"/>
              </a:rPr>
              <a:t>Микроволновки</a:t>
            </a:r>
            <a:endParaRPr lang="en-US" sz="2800" dirty="0">
              <a:solidFill>
                <a:srgbClr val="1F4667"/>
              </a:solidFill>
              <a:ea typeface="ＭＳ Ｐゴシック" pitchFamily="34" charset="-128"/>
            </a:endParaRPr>
          </a:p>
          <a:p>
            <a:pPr marL="228600" indent="-228600" eaLnBrk="0" fontAlgn="ctr" hangingPunct="0">
              <a:spcBef>
                <a:spcPts val="600"/>
              </a:spcBef>
              <a:buFontTx/>
              <a:buChar char="•"/>
            </a:pPr>
            <a:r>
              <a:rPr lang="ru-RU" sz="2800" dirty="0" smtClean="0">
                <a:solidFill>
                  <a:srgbClr val="1F4667"/>
                </a:solidFill>
                <a:ea typeface="ＭＳ Ｐゴシック" pitchFamily="34" charset="-128"/>
              </a:rPr>
              <a:t>Радиотелефоны</a:t>
            </a:r>
            <a:endParaRPr lang="en-US" sz="2800" dirty="0">
              <a:solidFill>
                <a:srgbClr val="1F4667"/>
              </a:solidFill>
              <a:ea typeface="ＭＳ Ｐゴシック" pitchFamily="34" charset="-128"/>
            </a:endParaRPr>
          </a:p>
          <a:p>
            <a:pPr marL="144000" indent="-228600" eaLnBrk="0" fontAlgn="ctr" hangingPunct="0">
              <a:spcBef>
                <a:spcPts val="600"/>
              </a:spcBef>
              <a:buFontTx/>
              <a:buChar char="•"/>
            </a:pPr>
            <a:r>
              <a:rPr lang="ru-RU" sz="2800" dirty="0" smtClean="0">
                <a:solidFill>
                  <a:srgbClr val="1F4667"/>
                </a:solidFill>
                <a:ea typeface="ＭＳ Ｐゴシック" pitchFamily="34" charset="-128"/>
              </a:rPr>
              <a:t>Камеры слежения</a:t>
            </a:r>
            <a:endParaRPr lang="en-US" sz="2800" dirty="0">
              <a:solidFill>
                <a:srgbClr val="1F4667"/>
              </a:solidFill>
              <a:ea typeface="ＭＳ Ｐゴシック" pitchFamily="34" charset="-128"/>
            </a:endParaRPr>
          </a:p>
          <a:p>
            <a:pPr marL="228600" indent="-228600" eaLnBrk="0" fontAlgn="ctr" hangingPunct="0">
              <a:spcBef>
                <a:spcPts val="600"/>
              </a:spcBef>
              <a:buFontTx/>
              <a:buChar char="•"/>
            </a:pPr>
            <a:r>
              <a:rPr lang="ru-RU" sz="2800" dirty="0" smtClean="0">
                <a:solidFill>
                  <a:srgbClr val="1F4667"/>
                </a:solidFill>
                <a:ea typeface="ＭＳ Ｐゴシック" pitchFamily="34" charset="-128"/>
              </a:rPr>
              <a:t>контроллеры</a:t>
            </a:r>
            <a:endParaRPr lang="en-US" sz="2800" dirty="0">
              <a:solidFill>
                <a:srgbClr val="1F4667"/>
              </a:solidFill>
              <a:ea typeface="ＭＳ Ｐゴシック" pitchFamily="34" charset="-128"/>
            </a:endParaRPr>
          </a:p>
          <a:p>
            <a:pPr marL="228600" indent="-228600" eaLnBrk="0" fontAlgn="ctr" hangingPunct="0">
              <a:spcBef>
                <a:spcPts val="600"/>
              </a:spcBef>
              <a:buFontTx/>
              <a:buChar char="•"/>
            </a:pPr>
            <a:r>
              <a:rPr lang="en-US" sz="2800" dirty="0">
                <a:solidFill>
                  <a:srgbClr val="1F4667"/>
                </a:solidFill>
                <a:ea typeface="ＭＳ Ｐゴシック" pitchFamily="34" charset="-128"/>
              </a:rPr>
              <a:t>Baby Monitors</a:t>
            </a:r>
          </a:p>
          <a:p>
            <a:pPr marL="228600" indent="-228600" eaLnBrk="0" fontAlgn="ctr" hangingPunct="0">
              <a:spcBef>
                <a:spcPts val="600"/>
              </a:spcBef>
              <a:buFontTx/>
              <a:buChar char="•"/>
            </a:pPr>
            <a:r>
              <a:rPr lang="ru-RU" sz="2800" dirty="0" smtClean="0">
                <a:solidFill>
                  <a:srgbClr val="1F4667"/>
                </a:solidFill>
                <a:ea typeface="ＭＳ Ｐゴシック" pitchFamily="34" charset="-128"/>
              </a:rPr>
              <a:t>Видеорегистраторы</a:t>
            </a:r>
            <a:endParaRPr lang="en-US" sz="2800" dirty="0">
              <a:solidFill>
                <a:srgbClr val="1F4667"/>
              </a:solidFill>
              <a:ea typeface="ＭＳ Ｐゴシック" pitchFamily="34" charset="-128"/>
            </a:endParaRPr>
          </a:p>
          <a:p>
            <a:pPr marL="228600" indent="-228600" eaLnBrk="0" fontAlgn="ctr" hangingPunct="0">
              <a:spcBef>
                <a:spcPts val="600"/>
              </a:spcBef>
              <a:buFontTx/>
              <a:buChar char="•"/>
            </a:pPr>
            <a:r>
              <a:rPr lang="ru-RU" sz="2800" dirty="0" err="1" smtClean="0">
                <a:solidFill>
                  <a:srgbClr val="1F4667"/>
                </a:solidFill>
                <a:ea typeface="ＭＳ Ｐゴシック" pitchFamily="34" charset="-128"/>
              </a:rPr>
              <a:t>Глушилки</a:t>
            </a:r>
            <a:endParaRPr lang="en-US" sz="2800" dirty="0">
              <a:solidFill>
                <a:srgbClr val="1F4667"/>
              </a:solidFill>
              <a:ea typeface="ＭＳ Ｐゴシック" pitchFamily="34" charset="-128"/>
            </a:endParaRPr>
          </a:p>
          <a:p>
            <a:pPr marL="228600" indent="-228600" eaLnBrk="0" fontAlgn="ctr" hangingPunct="0">
              <a:spcBef>
                <a:spcPts val="600"/>
              </a:spcBef>
              <a:buFontTx/>
              <a:buChar char="•"/>
            </a:pPr>
            <a:r>
              <a:rPr lang="ru-RU" sz="2800" dirty="0" smtClean="0">
                <a:solidFill>
                  <a:srgbClr val="1F4667"/>
                </a:solidFill>
                <a:ea typeface="ＭＳ Ｐゴシック" pitchFamily="34" charset="-128"/>
              </a:rPr>
              <a:t>Много чего ещё</a:t>
            </a:r>
            <a:r>
              <a:rPr lang="en-US" sz="2800" dirty="0" smtClean="0">
                <a:solidFill>
                  <a:srgbClr val="1F4667"/>
                </a:solidFill>
                <a:ea typeface="ＭＳ Ｐゴシック" pitchFamily="34" charset="-128"/>
              </a:rPr>
              <a:t>…</a:t>
            </a:r>
            <a:endParaRPr kumimoji="1" lang="en-US" sz="2800" dirty="0">
              <a:solidFill>
                <a:srgbClr val="1F4667"/>
              </a:solidFill>
              <a:ea typeface="ＭＳ Ｐゴシック" pitchFamily="34" charset="-128"/>
            </a:endParaRPr>
          </a:p>
        </p:txBody>
      </p:sp>
      <p:sp>
        <p:nvSpPr>
          <p:cNvPr id="109571" name="Text Box 6"/>
          <p:cNvSpPr txBox="1">
            <a:spLocks noChangeArrowheads="1"/>
          </p:cNvSpPr>
          <p:nvPr/>
        </p:nvSpPr>
        <p:spPr bwMode="auto">
          <a:xfrm>
            <a:off x="8763000" y="662940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fld id="{E1B178A8-920B-494C-B4AD-650023B3D927}" type="slidenum">
              <a:rPr lang="en-US" sz="1000" b="1">
                <a:solidFill>
                  <a:schemeClr val="bg1"/>
                </a:solidFill>
                <a:latin typeface="Batang" pitchFamily="18" charset="-127"/>
                <a:ea typeface="ＭＳ Ｐゴシック" pitchFamily="34" charset="-128"/>
              </a:rPr>
              <a:pPr>
                <a:spcBef>
                  <a:spcPct val="50000"/>
                </a:spcBef>
              </a:pPr>
              <a:t>15</a:t>
            </a:fld>
            <a:endParaRPr lang="en-US" sz="1000" b="1">
              <a:solidFill>
                <a:schemeClr val="bg1"/>
              </a:solidFill>
              <a:latin typeface="Batang" pitchFamily="18" charset="-127"/>
              <a:ea typeface="ＭＳ Ｐゴシック" pitchFamily="34" charset="-128"/>
            </a:endParaRPr>
          </a:p>
        </p:txBody>
      </p:sp>
      <p:pic>
        <p:nvPicPr>
          <p:cNvPr id="109572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600200"/>
            <a:ext cx="16764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3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5" y="1395413"/>
            <a:ext cx="769938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4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2065338"/>
            <a:ext cx="1023938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5" name="Picture 1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888" y="4156075"/>
            <a:ext cx="75565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6" name="Picture 1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038" y="3070225"/>
            <a:ext cx="1181100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7" name="Picture 1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3541713"/>
            <a:ext cx="1552575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8" name="Picture 14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13" y="4714875"/>
            <a:ext cx="936625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80" name="Rectangle 12"/>
          <p:cNvSpPr>
            <a:spLocks noChangeArrowheads="1"/>
          </p:cNvSpPr>
          <p:nvPr/>
        </p:nvSpPr>
        <p:spPr bwMode="auto">
          <a:xfrm>
            <a:off x="1654969" y="143948"/>
            <a:ext cx="7253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lnSpc>
                <a:spcPct val="90000"/>
              </a:lnSpc>
              <a:buNone/>
            </a:pPr>
            <a:r>
              <a:rPr lang="ru-RU" sz="3200" b="1" dirty="0" smtClean="0">
                <a:solidFill>
                  <a:schemeClr val="bg1"/>
                </a:solidFill>
              </a:rPr>
              <a:t>ПРОБЛЕМЫ ДЛЯ </a:t>
            </a:r>
            <a:r>
              <a:rPr lang="en-US" sz="3200" b="1" dirty="0" err="1" smtClean="0">
                <a:solidFill>
                  <a:schemeClr val="bg1"/>
                </a:solidFill>
              </a:rPr>
              <a:t>WiFi</a:t>
            </a:r>
            <a:endParaRPr kumimoji="1"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20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2361063" y="0"/>
            <a:ext cx="6679192" cy="914400"/>
          </a:xfrm>
        </p:spPr>
        <p:txBody>
          <a:bodyPr/>
          <a:lstStyle/>
          <a:p>
            <a:r>
              <a:rPr lang="ru-RU" dirty="0" smtClean="0"/>
              <a:t>Спектральный анализ обстановки</a:t>
            </a:r>
            <a:endParaRPr lang="en-US" dirty="0" smtClean="0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2087" y="1099159"/>
            <a:ext cx="6361113" cy="51816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800" u="sng" dirty="0" smtClean="0">
                <a:solidFill>
                  <a:srgbClr val="1F4667"/>
                </a:solidFill>
              </a:rPr>
              <a:t>Возможности</a:t>
            </a:r>
          </a:p>
          <a:p>
            <a:pPr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ru-RU" sz="2800" u="sng" dirty="0" smtClean="0">
                <a:solidFill>
                  <a:srgbClr val="1F4667"/>
                </a:solidFill>
              </a:rPr>
              <a:t>Построение спектрограмм</a:t>
            </a:r>
            <a:endParaRPr lang="en-US" sz="2800" dirty="0" smtClean="0">
              <a:solidFill>
                <a:srgbClr val="1F4667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ru-RU" sz="2800" dirty="0" smtClean="0">
                <a:solidFill>
                  <a:srgbClr val="1F4667"/>
                </a:solidFill>
              </a:rPr>
              <a:t>Классификация источников помех</a:t>
            </a:r>
            <a:endParaRPr lang="en-US" sz="2800" dirty="0" smtClean="0">
              <a:solidFill>
                <a:srgbClr val="1F4667"/>
              </a:solidFill>
            </a:endParaRPr>
          </a:p>
          <a:p>
            <a:pPr marL="800100" lvl="1" indent="-342900">
              <a:lnSpc>
                <a:spcPct val="120000"/>
              </a:lnSpc>
            </a:pPr>
            <a:r>
              <a:rPr lang="ru-RU" i="0" dirty="0" smtClean="0"/>
              <a:t>Включая настраиваемые</a:t>
            </a:r>
            <a:endParaRPr lang="en-US" i="0" dirty="0" smtClean="0"/>
          </a:p>
          <a:p>
            <a:pPr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ru-RU" sz="2800" u="sng" dirty="0" smtClean="0">
                <a:solidFill>
                  <a:srgbClr val="1F4667"/>
                </a:solidFill>
              </a:rPr>
              <a:t>Оценка степени тяжести</a:t>
            </a:r>
            <a:endParaRPr lang="en-US" sz="2800" dirty="0" smtClean="0">
              <a:solidFill>
                <a:srgbClr val="1F4667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ru-RU" sz="2800" u="sng" dirty="0" smtClean="0">
                <a:solidFill>
                  <a:srgbClr val="1F4667"/>
                </a:solidFill>
              </a:rPr>
              <a:t>Обнаружение</a:t>
            </a:r>
            <a:endParaRPr lang="en-US" sz="2800" dirty="0" smtClean="0">
              <a:solidFill>
                <a:srgbClr val="1F4667"/>
              </a:solidFill>
            </a:endParaRPr>
          </a:p>
          <a:p>
            <a:pPr marL="800100" lvl="1" indent="-342900">
              <a:lnSpc>
                <a:spcPct val="120000"/>
              </a:lnSpc>
            </a:pPr>
            <a:r>
              <a:rPr lang="ru-RU" dirty="0" smtClean="0">
                <a:solidFill>
                  <a:srgbClr val="000000"/>
                </a:solidFill>
              </a:rPr>
              <a:t>Охота на лис</a:t>
            </a:r>
            <a:endParaRPr lang="en-US" i="0" dirty="0" smtClean="0">
              <a:solidFill>
                <a:srgbClr val="000000"/>
              </a:solidFill>
            </a:endParaRPr>
          </a:p>
          <a:p>
            <a:endParaRPr lang="en-US" sz="2800" dirty="0" smtClean="0"/>
          </a:p>
        </p:txBody>
      </p:sp>
      <p:pic>
        <p:nvPicPr>
          <p:cNvPr id="111620" name="Picture 7" descr="classification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438" y="2312618"/>
            <a:ext cx="2519823" cy="2247900"/>
          </a:xfrm>
          <a:noFill/>
          <a:ln/>
        </p:spPr>
      </p:pic>
      <p:pic>
        <p:nvPicPr>
          <p:cNvPr id="111621" name="Picture 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9850" y="914400"/>
            <a:ext cx="2349500" cy="1033463"/>
          </a:xfrm>
          <a:noFill/>
          <a:ln/>
        </p:spPr>
      </p:pic>
      <p:pic>
        <p:nvPicPr>
          <p:cNvPr id="111622" name="Picture 8" descr="fin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268" y="4817084"/>
            <a:ext cx="24511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64649" y="5660477"/>
            <a:ext cx="2430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Spectrum XT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064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81304"/>
            <a:ext cx="8534400" cy="45364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ru-RU" dirty="0" smtClean="0"/>
              <a:t>Планирование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213" y="1228345"/>
            <a:ext cx="4680286" cy="3290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27213" y="1006673"/>
            <a:ext cx="4667592" cy="26161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n-US" sz="1100" b="1" smtClean="0">
                <a:ea typeface="ＭＳ Ｐゴシック" pitchFamily="34" charset="-128"/>
              </a:rPr>
              <a:t>Plan AP #, location, configuration</a:t>
            </a:r>
            <a:endParaRPr lang="en-US" sz="1100" b="1">
              <a:ea typeface="ＭＳ Ｐゴシック" pitchFamily="34" charset="-128"/>
            </a:endParaRPr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919" y="4666702"/>
            <a:ext cx="3276600" cy="198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67651" y="2652858"/>
            <a:ext cx="5670408" cy="233237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7307" y="5398867"/>
            <a:ext cx="2430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Planner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158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9009"/>
            <a:ext cx="8534400" cy="500591"/>
          </a:xfrm>
        </p:spPr>
        <p:txBody>
          <a:bodyPr/>
          <a:lstStyle/>
          <a:p>
            <a:r>
              <a:rPr lang="ru-RU" dirty="0" smtClean="0"/>
              <a:t>Развёртывание и обследование</a:t>
            </a:r>
            <a:endParaRPr lang="en-US" dirty="0" smtClean="0"/>
          </a:p>
        </p:txBody>
      </p:sp>
      <p:sp>
        <p:nvSpPr>
          <p:cNvPr id="98306" name="Rectangle 2"/>
          <p:cNvSpPr>
            <a:spLocks noGrp="1" noChangeArrowheads="1"/>
          </p:cNvSpPr>
          <p:nvPr>
            <p:ph idx="1"/>
          </p:nvPr>
        </p:nvSpPr>
        <p:spPr>
          <a:xfrm>
            <a:off x="62048" y="1086684"/>
            <a:ext cx="5943600" cy="150787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rgbClr val="080808"/>
                </a:solidFill>
              </a:rPr>
              <a:t>Составление комплексной карты </a:t>
            </a:r>
            <a:r>
              <a:rPr lang="en-US" sz="2400" dirty="0" err="1" smtClean="0">
                <a:solidFill>
                  <a:srgbClr val="080808"/>
                </a:solidFill>
              </a:rPr>
              <a:t>WiFi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lnSpc>
                <a:spcPct val="80000"/>
              </a:lnSpc>
            </a:pPr>
            <a:r>
              <a:rPr lang="ru-RU" sz="2000" dirty="0" err="1" smtClean="0">
                <a:solidFill>
                  <a:srgbClr val="080808"/>
                </a:solidFill>
              </a:rPr>
              <a:t>Отрисовка</a:t>
            </a:r>
            <a:r>
              <a:rPr lang="ru-RU" sz="2000" dirty="0" smtClean="0">
                <a:solidFill>
                  <a:srgbClr val="080808"/>
                </a:solidFill>
              </a:rPr>
              <a:t> зон покрытия</a:t>
            </a:r>
            <a:r>
              <a:rPr lang="en-US" sz="2000" dirty="0" smtClean="0">
                <a:solidFill>
                  <a:srgbClr val="080808"/>
                </a:solidFill>
              </a:rPr>
              <a:t>, </a:t>
            </a:r>
            <a:r>
              <a:rPr lang="ru-RU" sz="2000" dirty="0" smtClean="0">
                <a:solidFill>
                  <a:srgbClr val="080808"/>
                </a:solidFill>
              </a:rPr>
              <a:t>слепых пятен</a:t>
            </a:r>
            <a:r>
              <a:rPr lang="en-US" sz="2000" dirty="0" smtClean="0">
                <a:solidFill>
                  <a:srgbClr val="080808"/>
                </a:solidFill>
              </a:rPr>
              <a:t>, </a:t>
            </a:r>
            <a:r>
              <a:rPr lang="ru-RU" sz="2000" dirty="0" smtClean="0">
                <a:solidFill>
                  <a:srgbClr val="080808"/>
                </a:solidFill>
              </a:rPr>
              <a:t>зон помех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>
              <a:lnSpc>
                <a:spcPct val="80000"/>
              </a:lnSpc>
            </a:pPr>
            <a:r>
              <a:rPr lang="ru-RU" sz="2000" dirty="0" err="1" smtClean="0">
                <a:solidFill>
                  <a:srgbClr val="080808"/>
                </a:solidFill>
              </a:rPr>
              <a:t>Отрисовка</a:t>
            </a:r>
            <a:r>
              <a:rPr lang="ru-RU" sz="2000" dirty="0" smtClean="0">
                <a:solidFill>
                  <a:srgbClr val="080808"/>
                </a:solidFill>
              </a:rPr>
              <a:t> зон реальных скоростей</a:t>
            </a:r>
            <a:endParaRPr lang="en-US" sz="2000" dirty="0" smtClean="0">
              <a:solidFill>
                <a:srgbClr val="080808"/>
              </a:solidFill>
            </a:endParaRPr>
          </a:p>
        </p:txBody>
      </p:sp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09089"/>
            <a:ext cx="2438400" cy="212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6400800" y="1504289"/>
            <a:ext cx="2381250" cy="26161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ru-RU" sz="1100" b="1" dirty="0" smtClean="0">
                <a:ea typeface="ＭＳ Ｐゴシック" pitchFamily="34" charset="-128"/>
              </a:rPr>
              <a:t>Карта Скорости</a:t>
            </a:r>
            <a:endParaRPr lang="en-US" sz="1100" b="1" dirty="0">
              <a:ea typeface="ＭＳ Ｐゴシック" pitchFamily="34" charset="-128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73" y="2594557"/>
            <a:ext cx="513397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40820" y="4613857"/>
            <a:ext cx="29012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Survey,</a:t>
            </a:r>
          </a:p>
          <a:p>
            <a:pPr algn="ctr"/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Survey PRO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80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64319"/>
            <a:ext cx="8534400" cy="70329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/>
              <a:t>Поиск неисправностей</a:t>
            </a:r>
            <a:endParaRPr lang="en-US" dirty="0"/>
          </a:p>
        </p:txBody>
      </p:sp>
      <p:sp>
        <p:nvSpPr>
          <p:cNvPr id="98306" name="Rectangle 2"/>
          <p:cNvSpPr>
            <a:spLocks noGrp="1" noChangeArrowheads="1"/>
          </p:cNvSpPr>
          <p:nvPr>
            <p:ph idx="1"/>
          </p:nvPr>
        </p:nvSpPr>
        <p:spPr>
          <a:xfrm>
            <a:off x="39688" y="1017926"/>
            <a:ext cx="5943600" cy="549508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rgbClr val="080808"/>
                </a:solidFill>
              </a:rPr>
              <a:t>Любой поиск требует ответов на вопросы: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>
                <a:solidFill>
                  <a:srgbClr val="080808"/>
                </a:solidFill>
              </a:rPr>
              <a:t>Когда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>
                <a:solidFill>
                  <a:srgbClr val="080808"/>
                </a:solidFill>
              </a:rPr>
              <a:t>Где (Что)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>
                <a:solidFill>
                  <a:srgbClr val="080808"/>
                </a:solidFill>
              </a:rPr>
              <a:t>Почему</a:t>
            </a: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rgbClr val="080808"/>
                </a:solidFill>
              </a:rPr>
              <a:t>Производительность</a:t>
            </a:r>
            <a:endParaRPr lang="en-US" sz="2400" dirty="0" smtClean="0">
              <a:solidFill>
                <a:srgbClr val="080808"/>
              </a:solidFill>
            </a:endParaRPr>
          </a:p>
          <a:p>
            <a:pPr lvl="1">
              <a:lnSpc>
                <a:spcPct val="90000"/>
              </a:lnSpc>
            </a:pPr>
            <a:r>
              <a:rPr lang="ru-RU" sz="2000" dirty="0" smtClean="0">
                <a:solidFill>
                  <a:srgbClr val="080808"/>
                </a:solidFill>
              </a:rPr>
              <a:t>Отслеживать </a:t>
            </a:r>
            <a:r>
              <a:rPr lang="ru-RU" sz="2000" dirty="0" smtClean="0">
                <a:solidFill>
                  <a:srgbClr val="FF0000"/>
                </a:solidFill>
              </a:rPr>
              <a:t>ВСЕ</a:t>
            </a:r>
            <a:r>
              <a:rPr lang="en-US" sz="2000" dirty="0" smtClean="0">
                <a:solidFill>
                  <a:srgbClr val="080808"/>
                </a:solidFill>
              </a:rPr>
              <a:t> </a:t>
            </a:r>
            <a:r>
              <a:rPr lang="en-US" sz="2000" dirty="0">
                <a:solidFill>
                  <a:srgbClr val="080808"/>
                </a:solidFill>
              </a:rPr>
              <a:t>802.11a/b/g/n WLAN </a:t>
            </a:r>
            <a:r>
              <a:rPr lang="ru-RU" sz="2000" dirty="0" smtClean="0">
                <a:solidFill>
                  <a:srgbClr val="080808"/>
                </a:solidFill>
              </a:rPr>
              <a:t>устройства, каналы и сессии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>
              <a:lnSpc>
                <a:spcPct val="90000"/>
              </a:lnSpc>
            </a:pPr>
            <a:r>
              <a:rPr lang="ru-RU" sz="2000" dirty="0" smtClean="0">
                <a:solidFill>
                  <a:srgbClr val="080808"/>
                </a:solidFill>
              </a:rPr>
              <a:t>Обнаруживать источники помех</a:t>
            </a:r>
          </a:p>
          <a:p>
            <a:pPr lvl="1">
              <a:lnSpc>
                <a:spcPct val="90000"/>
              </a:lnSpc>
            </a:pPr>
            <a:r>
              <a:rPr lang="ru-RU" sz="2000" dirty="0" smtClean="0">
                <a:solidFill>
                  <a:srgbClr val="080808"/>
                </a:solidFill>
              </a:rPr>
              <a:t>Анализ всех радиоданных «на лету»</a:t>
            </a:r>
            <a:endParaRPr lang="fr-FR" sz="2000" dirty="0" smtClean="0">
              <a:solidFill>
                <a:srgbClr val="080808"/>
              </a:solidFill>
            </a:endParaRPr>
          </a:p>
          <a:p>
            <a:pPr lvl="1">
              <a:lnSpc>
                <a:spcPct val="90000"/>
              </a:lnSpc>
            </a:pPr>
            <a:r>
              <a:rPr lang="ru-RU" sz="2000" dirty="0" smtClean="0">
                <a:solidFill>
                  <a:srgbClr val="080808"/>
                </a:solidFill>
              </a:rPr>
              <a:t>Захват всех радиоданных для последующего анализа</a:t>
            </a:r>
            <a:endParaRPr lang="en-US" sz="2000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</a:pPr>
            <a:r>
              <a:rPr lang="ru-RU" sz="2400" dirty="0" smtClean="0">
                <a:solidFill>
                  <a:srgbClr val="080808"/>
                </a:solidFill>
              </a:rPr>
              <a:t>«Поверка связи»</a:t>
            </a:r>
            <a:endParaRPr lang="fr-FR" sz="2400" dirty="0" smtClean="0">
              <a:solidFill>
                <a:srgbClr val="080808"/>
              </a:solidFill>
            </a:endParaRPr>
          </a:p>
          <a:p>
            <a:pPr lvl="1">
              <a:lnSpc>
                <a:spcPct val="90000"/>
              </a:lnSpc>
            </a:pPr>
            <a:r>
              <a:rPr lang="ru-RU" sz="2000" dirty="0" smtClean="0">
                <a:solidFill>
                  <a:srgbClr val="080808"/>
                </a:solidFill>
              </a:rPr>
              <a:t>Анализ процессов роуминга</a:t>
            </a:r>
            <a:endParaRPr lang="en-US" sz="2000" dirty="0" smtClean="0">
              <a:solidFill>
                <a:srgbClr val="080808"/>
              </a:solidFill>
            </a:endParaRPr>
          </a:p>
          <a:p>
            <a:pPr lvl="1">
              <a:lnSpc>
                <a:spcPct val="90000"/>
              </a:lnSpc>
            </a:pPr>
            <a:r>
              <a:rPr lang="ru-RU" sz="2000" dirty="0" smtClean="0">
                <a:solidFill>
                  <a:srgbClr val="080808"/>
                </a:solidFill>
              </a:rPr>
              <a:t>Инструментарий для проверки подключения с детализацией процессов.</a:t>
            </a:r>
            <a:endParaRPr lang="en-US" sz="2000" dirty="0" smtClean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</a:pPr>
            <a:endParaRPr lang="en-US" sz="2400" dirty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olidFill>
                <a:srgbClr val="080808"/>
              </a:solidFill>
            </a:endParaRPr>
          </a:p>
          <a:p>
            <a:pPr>
              <a:lnSpc>
                <a:spcPct val="90000"/>
              </a:lnSpc>
            </a:pPr>
            <a:endParaRPr lang="en-US" sz="2400" dirty="0">
              <a:solidFill>
                <a:srgbClr val="080808"/>
              </a:solidFill>
            </a:endParaRPr>
          </a:p>
        </p:txBody>
      </p:sp>
      <p:pic>
        <p:nvPicPr>
          <p:cNvPr id="11" name="Picture 3" descr="ForDilip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5" y="1733550"/>
            <a:ext cx="2917825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5983288" y="4014308"/>
            <a:ext cx="2947987" cy="28575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sz="1100" b="1">
                <a:ea typeface="ＭＳ Ｐゴシック" pitchFamily="34" charset="-128"/>
              </a:rPr>
              <a:t>Single click connectivity tests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88" y="4313238"/>
            <a:ext cx="2947987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5995988" y="1427163"/>
            <a:ext cx="2947987" cy="285750"/>
          </a:xfrm>
          <a:prstGeom prst="rect">
            <a:avLst/>
          </a:prstGeom>
          <a:solidFill>
            <a:srgbClr val="C0C0C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sz="1100" b="1">
                <a:ea typeface="ＭＳ Ｐゴシック" pitchFamily="34" charset="-128"/>
              </a:rPr>
              <a:t>Dashboard to focus on issues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621230" y="861588"/>
            <a:ext cx="3306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WiFi</a:t>
            </a:r>
            <a:r>
              <a:rPr lang="en-US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Analyzer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805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76200" y="3733800"/>
            <a:ext cx="9144000" cy="3074987"/>
          </a:xfrm>
          <a:prstGeom prst="rect">
            <a:avLst/>
          </a:prstGeom>
          <a:solidFill>
            <a:srgbClr val="BDB255">
              <a:alpha val="2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1600" y="4267200"/>
            <a:ext cx="2817813" cy="3508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r>
              <a:rPr lang="en-US" sz="1600" smtClean="0">
                <a:solidFill>
                  <a:schemeClr val="tx1"/>
                </a:solidFill>
              </a:rPr>
              <a:t>Wired/WLAN Analysis</a:t>
            </a:r>
            <a:endParaRPr lang="en-US" sz="110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54700" y="4267200"/>
            <a:ext cx="3054350" cy="3508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r>
              <a:rPr lang="en-US" sz="1600" smtClean="0">
                <a:solidFill>
                  <a:schemeClr val="tx1"/>
                </a:solidFill>
              </a:rPr>
              <a:t>WLAN Test &amp; Analysis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9225" name="TextBox 15"/>
          <p:cNvSpPr txBox="1">
            <a:spLocks noChangeArrowheads="1"/>
          </p:cNvSpPr>
          <p:nvPr/>
        </p:nvSpPr>
        <p:spPr bwMode="auto">
          <a:xfrm>
            <a:off x="176889" y="5937886"/>
            <a:ext cx="214033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1200" dirty="0" smtClean="0"/>
              <a:t>OneTouch  AT        OptiView XG </a:t>
            </a:r>
            <a:endParaRPr lang="en-US" sz="1200" dirty="0"/>
          </a:p>
        </p:txBody>
      </p:sp>
      <p:sp>
        <p:nvSpPr>
          <p:cNvPr id="17" name="Rectangle 16"/>
          <p:cNvSpPr/>
          <p:nvPr/>
        </p:nvSpPr>
        <p:spPr>
          <a:xfrm>
            <a:off x="3165475" y="5029200"/>
            <a:ext cx="2265363" cy="2936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Tx/>
              <a:buNone/>
              <a:defRPr/>
            </a:pPr>
            <a:r>
              <a:rPr lang="en-US" sz="1600" smtClean="0">
                <a:solidFill>
                  <a:schemeClr val="tx1"/>
                </a:solidFill>
              </a:rPr>
              <a:t>Spectrum Analysis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9228" name="TextBox 21"/>
          <p:cNvSpPr txBox="1">
            <a:spLocks noChangeArrowheads="1"/>
          </p:cNvSpPr>
          <p:nvPr/>
        </p:nvSpPr>
        <p:spPr bwMode="auto">
          <a:xfrm>
            <a:off x="4086455" y="6172200"/>
            <a:ext cx="14239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AirMagnet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Spectrum XT</a:t>
            </a:r>
          </a:p>
        </p:txBody>
      </p:sp>
      <p:sp>
        <p:nvSpPr>
          <p:cNvPr id="9229" name="TextBox 24"/>
          <p:cNvSpPr txBox="1">
            <a:spLocks noChangeArrowheads="1"/>
          </p:cNvSpPr>
          <p:nvPr/>
        </p:nvSpPr>
        <p:spPr bwMode="auto">
          <a:xfrm>
            <a:off x="5772150" y="5883275"/>
            <a:ext cx="10038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sz="1200" smtClean="0"/>
              <a:t>AirCheck™ </a:t>
            </a:r>
          </a:p>
          <a:p>
            <a:pPr>
              <a:buFontTx/>
              <a:buNone/>
            </a:pPr>
            <a:r>
              <a:rPr lang="en-US" sz="1200" smtClean="0"/>
              <a:t>Wi-Fi Tester</a:t>
            </a:r>
            <a:endParaRPr lang="en-US" sz="1200"/>
          </a:p>
        </p:txBody>
      </p:sp>
      <p:sp>
        <p:nvSpPr>
          <p:cNvPr id="9230" name="TextBox 25"/>
          <p:cNvSpPr txBox="1">
            <a:spLocks noChangeArrowheads="1"/>
          </p:cNvSpPr>
          <p:nvPr/>
        </p:nvSpPr>
        <p:spPr bwMode="auto">
          <a:xfrm>
            <a:off x="7897813" y="5883275"/>
            <a:ext cx="11699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AirMagnet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VoFi Analyzer</a:t>
            </a:r>
          </a:p>
        </p:txBody>
      </p:sp>
      <p:sp>
        <p:nvSpPr>
          <p:cNvPr id="9231" name="TextBox 26"/>
          <p:cNvSpPr txBox="1">
            <a:spLocks noChangeArrowheads="1"/>
          </p:cNvSpPr>
          <p:nvPr/>
        </p:nvSpPr>
        <p:spPr bwMode="auto">
          <a:xfrm>
            <a:off x="6894050" y="5883275"/>
            <a:ext cx="8835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AirMagnet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200" smtClean="0"/>
              <a:t>Wi-Fi </a:t>
            </a:r>
            <a:endParaRPr lang="en-US" sz="120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Analyzer</a:t>
            </a:r>
          </a:p>
        </p:txBody>
      </p:sp>
      <p:pic>
        <p:nvPicPr>
          <p:cNvPr id="9232" name="Picture 2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813" y="1773238"/>
            <a:ext cx="1249362" cy="113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itle 32"/>
          <p:cNvSpPr>
            <a:spLocks noGrp="1"/>
          </p:cNvSpPr>
          <p:nvPr>
            <p:ph type="title"/>
          </p:nvPr>
        </p:nvSpPr>
        <p:spPr>
          <a:xfrm>
            <a:off x="3084513" y="0"/>
            <a:ext cx="5898243" cy="664029"/>
          </a:xfrm>
        </p:spPr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</a:rPr>
              <a:t>Портфель решений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235" name="TextBox 31"/>
          <p:cNvSpPr txBox="1">
            <a:spLocks noChangeArrowheads="1"/>
          </p:cNvSpPr>
          <p:nvPr/>
        </p:nvSpPr>
        <p:spPr bwMode="auto">
          <a:xfrm>
            <a:off x="434975" y="2908300"/>
            <a:ext cx="936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AirMagnet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Enterprise</a:t>
            </a:r>
          </a:p>
        </p:txBody>
      </p:sp>
      <p:sp>
        <p:nvSpPr>
          <p:cNvPr id="9236" name="TextBox 33"/>
          <p:cNvSpPr txBox="1">
            <a:spLocks noChangeArrowheads="1"/>
          </p:cNvSpPr>
          <p:nvPr/>
        </p:nvSpPr>
        <p:spPr bwMode="auto">
          <a:xfrm>
            <a:off x="7315200" y="1541463"/>
            <a:ext cx="936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AirMagnet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Planner</a:t>
            </a:r>
          </a:p>
        </p:txBody>
      </p:sp>
      <p:sp>
        <p:nvSpPr>
          <p:cNvPr id="9237" name="TextBox 34"/>
          <p:cNvSpPr txBox="1">
            <a:spLocks noChangeArrowheads="1"/>
          </p:cNvSpPr>
          <p:nvPr/>
        </p:nvSpPr>
        <p:spPr bwMode="auto">
          <a:xfrm>
            <a:off x="7315200" y="3271838"/>
            <a:ext cx="936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AirMagnet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Survey</a:t>
            </a:r>
          </a:p>
        </p:txBody>
      </p:sp>
      <p:pic>
        <p:nvPicPr>
          <p:cNvPr id="9238" name="Picture 27" descr="AM_SpectrumXT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96005" y="5363368"/>
            <a:ext cx="1004888" cy="84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9" name="Picture 28" descr="AM_VoFi Analyzer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78763" y="4910138"/>
            <a:ext cx="1152525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AM_HR_Survey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18515" y="2376304"/>
            <a:ext cx="1171270" cy="895534"/>
          </a:xfrm>
          <a:prstGeom prst="rect">
            <a:avLst/>
          </a:prstGeom>
        </p:spPr>
      </p:pic>
      <p:pic>
        <p:nvPicPr>
          <p:cNvPr id="29" name="Picture 28" descr="AM_HR_Planne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6056" y="1042468"/>
            <a:ext cx="1256838" cy="960957"/>
          </a:xfrm>
          <a:prstGeom prst="rect">
            <a:avLst/>
          </a:prstGeom>
        </p:spPr>
      </p:pic>
      <p:pic>
        <p:nvPicPr>
          <p:cNvPr id="30" name="Picture 29" descr="AM_HR_WiFi_Analyzer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12078" y="4935675"/>
            <a:ext cx="1123096" cy="858700"/>
          </a:xfrm>
          <a:prstGeom prst="rect">
            <a:avLst/>
          </a:prstGeom>
        </p:spPr>
      </p:pic>
      <p:sp>
        <p:nvSpPr>
          <p:cNvPr id="26" name="TextBox 20"/>
          <p:cNvSpPr txBox="1">
            <a:spLocks noChangeArrowheads="1"/>
          </p:cNvSpPr>
          <p:nvPr/>
        </p:nvSpPr>
        <p:spPr bwMode="auto">
          <a:xfrm>
            <a:off x="3084513" y="6172200"/>
            <a:ext cx="8996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1200" smtClean="0"/>
              <a:t>AirMedic</a:t>
            </a:r>
            <a:r>
              <a:rPr lang="en-US" sz="1200" baseline="30000" smtClean="0"/>
              <a:t>®</a:t>
            </a:r>
            <a:r>
              <a:rPr lang="en-US" sz="1200" smtClean="0"/>
              <a:t> </a:t>
            </a:r>
            <a:endParaRPr lang="en-US" sz="120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1200"/>
              <a:t>USB</a:t>
            </a:r>
          </a:p>
        </p:txBody>
      </p:sp>
      <p:pic>
        <p:nvPicPr>
          <p:cNvPr id="27" name="Picture 31" descr="AM_AirMedic.pn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43238" y="5362397"/>
            <a:ext cx="1017587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1" descr="aircheck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921078" y="4900760"/>
            <a:ext cx="509956" cy="950765"/>
          </a:xfrm>
          <a:prstGeom prst="rect">
            <a:avLst/>
          </a:prstGeom>
        </p:spPr>
      </p:pic>
      <p:sp>
        <p:nvSpPr>
          <p:cNvPr id="35" name="Oval 34"/>
          <p:cNvSpPr/>
          <p:nvPr/>
        </p:nvSpPr>
        <p:spPr bwMode="auto">
          <a:xfrm>
            <a:off x="5715000" y="4114800"/>
            <a:ext cx="3276600" cy="685800"/>
          </a:xfrm>
          <a:prstGeom prst="ellipse">
            <a:avLst/>
          </a:prstGeom>
          <a:noFill/>
          <a:ln w="79375" cap="sq" cmpd="sng" algn="ctr">
            <a:solidFill>
              <a:srgbClr val="174A7C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2666998" y="4844144"/>
            <a:ext cx="3276600" cy="685800"/>
          </a:xfrm>
          <a:prstGeom prst="ellipse">
            <a:avLst/>
          </a:prstGeom>
          <a:noFill/>
          <a:ln w="79375" cap="sq" cmpd="sng" algn="ctr">
            <a:solidFill>
              <a:srgbClr val="174A7C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 bwMode="auto">
          <a:xfrm rot="10800000">
            <a:off x="1371600" y="3124200"/>
            <a:ext cx="2057400" cy="1752600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rgbClr val="174A7C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rot="10800000">
            <a:off x="1524000" y="2743200"/>
            <a:ext cx="4648200" cy="1447800"/>
          </a:xfrm>
          <a:prstGeom prst="straightConnector1">
            <a:avLst/>
          </a:prstGeom>
          <a:solidFill>
            <a:schemeClr val="accent1"/>
          </a:solidFill>
          <a:ln w="38100" cap="sq" cmpd="sng" algn="ctr">
            <a:solidFill>
              <a:srgbClr val="174A7C"/>
            </a:solidFill>
            <a:prstDash val="solid"/>
            <a:round/>
            <a:headEnd type="none" w="sm" len="sm"/>
            <a:tailEnd type="triangle"/>
          </a:ln>
          <a:effectLst/>
        </p:spPr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186" y="4782758"/>
            <a:ext cx="1390650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33" descr="Q:\namerica\everett\artwkgrp\photo\public\Fluke Networks\OneTouch AT\PowerPoint &amp; Web\Fn-OneTouchAT_01a_ko.pn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9" y="4618038"/>
            <a:ext cx="902971" cy="135493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8" name="Diagram 37"/>
          <p:cNvGraphicFramePr/>
          <p:nvPr>
            <p:extLst>
              <p:ext uri="{D42A27DB-BD31-4B8C-83A1-F6EECF244321}">
                <p14:modId xmlns:p14="http://schemas.microsoft.com/office/powerpoint/2010/main" val="323517481"/>
              </p:ext>
            </p:extLst>
          </p:nvPr>
        </p:nvGraphicFramePr>
        <p:xfrm>
          <a:off x="1962670" y="1066859"/>
          <a:ext cx="5066259" cy="3514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3541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senso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4572000"/>
            <a:ext cx="1139825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itle 1"/>
          <p:cNvSpPr>
            <a:spLocks noGrp="1"/>
          </p:cNvSpPr>
          <p:nvPr>
            <p:ph type="title"/>
          </p:nvPr>
        </p:nvSpPr>
        <p:spPr>
          <a:xfrm>
            <a:off x="568325" y="134789"/>
            <a:ext cx="8534400" cy="525962"/>
          </a:xfrm>
        </p:spPr>
        <p:txBody>
          <a:bodyPr/>
          <a:lstStyle/>
          <a:p>
            <a:r>
              <a:rPr lang="ru-RU" dirty="0" smtClean="0">
                <a:ea typeface="ＭＳ Ｐゴシック" charset="-128"/>
              </a:rPr>
              <a:t>Архитектура </a:t>
            </a:r>
            <a:r>
              <a:rPr lang="en-US" dirty="0" err="1" smtClean="0">
                <a:ea typeface="ＭＳ Ｐゴシック" charset="-128"/>
              </a:rPr>
              <a:t>AirMagnet</a:t>
            </a:r>
            <a:r>
              <a:rPr lang="en-US" dirty="0" smtClean="0">
                <a:ea typeface="ＭＳ Ｐゴシック" charset="-128"/>
              </a:rPr>
              <a:t> Enterprise</a:t>
            </a:r>
          </a:p>
        </p:txBody>
      </p:sp>
      <p:pic>
        <p:nvPicPr>
          <p:cNvPr id="5" name="Picture 6" descr="senso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1949450"/>
            <a:ext cx="1139825" cy="109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Freeform 7"/>
          <p:cNvSpPr>
            <a:spLocks/>
          </p:cNvSpPr>
          <p:nvPr/>
        </p:nvSpPr>
        <p:spPr bwMode="auto">
          <a:xfrm flipV="1">
            <a:off x="1863725" y="2706688"/>
            <a:ext cx="2859088" cy="569912"/>
          </a:xfrm>
          <a:custGeom>
            <a:avLst/>
            <a:gdLst>
              <a:gd name="T0" fmla="*/ 0 w 1104"/>
              <a:gd name="T1" fmla="*/ 2147483647 h 400"/>
              <a:gd name="T2" fmla="*/ 2147483647 w 1104"/>
              <a:gd name="T3" fmla="*/ 2147483647 h 400"/>
              <a:gd name="T4" fmla="*/ 2147483647 w 1104"/>
              <a:gd name="T5" fmla="*/ 2147483647 h 400"/>
              <a:gd name="T6" fmla="*/ 0 60000 65536"/>
              <a:gd name="T7" fmla="*/ 0 60000 65536"/>
              <a:gd name="T8" fmla="*/ 0 60000 65536"/>
              <a:gd name="T9" fmla="*/ 0 w 1104"/>
              <a:gd name="T10" fmla="*/ 0 h 400"/>
              <a:gd name="T11" fmla="*/ 1104 w 1104"/>
              <a:gd name="T12" fmla="*/ 400 h 4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4" h="400">
                <a:moveTo>
                  <a:pt x="0" y="400"/>
                </a:moveTo>
                <a:cubicBezTo>
                  <a:pt x="220" y="264"/>
                  <a:pt x="440" y="128"/>
                  <a:pt x="624" y="64"/>
                </a:cubicBezTo>
                <a:cubicBezTo>
                  <a:pt x="808" y="0"/>
                  <a:pt x="956" y="8"/>
                  <a:pt x="1104" y="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2" name="Text Box 8"/>
          <p:cNvSpPr txBox="1">
            <a:spLocks noChangeArrowheads="1"/>
          </p:cNvSpPr>
          <p:nvPr/>
        </p:nvSpPr>
        <p:spPr bwMode="auto">
          <a:xfrm>
            <a:off x="2089150" y="4303713"/>
            <a:ext cx="1588" cy="1825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endParaRPr lang="en-US" sz="1200">
              <a:latin typeface="Trebuchet MS" pitchFamily="34" charset="0"/>
            </a:endParaRPr>
          </a:p>
        </p:txBody>
      </p:sp>
      <p:pic>
        <p:nvPicPr>
          <p:cNvPr id="19463" name="Picture 9" descr="sensor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3043238"/>
            <a:ext cx="1139825" cy="109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Freeform 11"/>
          <p:cNvSpPr>
            <a:spLocks/>
          </p:cNvSpPr>
          <p:nvPr/>
        </p:nvSpPr>
        <p:spPr bwMode="auto">
          <a:xfrm>
            <a:off x="1931988" y="3352800"/>
            <a:ext cx="2792412" cy="1481138"/>
          </a:xfrm>
          <a:custGeom>
            <a:avLst/>
            <a:gdLst>
              <a:gd name="T0" fmla="*/ 0 w 1104"/>
              <a:gd name="T1" fmla="*/ 2147483647 h 400"/>
              <a:gd name="T2" fmla="*/ 2147483647 w 1104"/>
              <a:gd name="T3" fmla="*/ 2147483647 h 400"/>
              <a:gd name="T4" fmla="*/ 2147483647 w 1104"/>
              <a:gd name="T5" fmla="*/ 2147483647 h 400"/>
              <a:gd name="T6" fmla="*/ 0 60000 65536"/>
              <a:gd name="T7" fmla="*/ 0 60000 65536"/>
              <a:gd name="T8" fmla="*/ 0 60000 65536"/>
              <a:gd name="T9" fmla="*/ 0 w 1104"/>
              <a:gd name="T10" fmla="*/ 0 h 400"/>
              <a:gd name="T11" fmla="*/ 1104 w 1104"/>
              <a:gd name="T12" fmla="*/ 400 h 4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04" h="400">
                <a:moveTo>
                  <a:pt x="0" y="400"/>
                </a:moveTo>
                <a:cubicBezTo>
                  <a:pt x="220" y="264"/>
                  <a:pt x="440" y="128"/>
                  <a:pt x="624" y="64"/>
                </a:cubicBezTo>
                <a:cubicBezTo>
                  <a:pt x="808" y="0"/>
                  <a:pt x="956" y="8"/>
                  <a:pt x="1104" y="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5" name="Line 12"/>
          <p:cNvSpPr>
            <a:spLocks noChangeShapeType="1"/>
          </p:cNvSpPr>
          <p:nvPr/>
        </p:nvSpPr>
        <p:spPr bwMode="auto">
          <a:xfrm>
            <a:off x="666750" y="4348163"/>
            <a:ext cx="1433513" cy="0"/>
          </a:xfrm>
          <a:prstGeom prst="line">
            <a:avLst/>
          </a:prstGeom>
          <a:noFill/>
          <a:ln w="571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6" name="Line 18"/>
          <p:cNvSpPr>
            <a:spLocks noChangeShapeType="1"/>
          </p:cNvSpPr>
          <p:nvPr/>
        </p:nvSpPr>
        <p:spPr bwMode="auto">
          <a:xfrm flipV="1">
            <a:off x="6781800" y="309245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7" name="Text Box 19"/>
          <p:cNvSpPr txBox="1">
            <a:spLocks noChangeArrowheads="1"/>
          </p:cNvSpPr>
          <p:nvPr/>
        </p:nvSpPr>
        <p:spPr bwMode="auto">
          <a:xfrm>
            <a:off x="5486400" y="2268538"/>
            <a:ext cx="2819400" cy="24622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>
              <a:buFontTx/>
              <a:buNone/>
            </a:pPr>
            <a:r>
              <a:rPr lang="en-US" sz="1600" b="1" dirty="0">
                <a:latin typeface="Trebuchet MS" pitchFamily="34" charset="0"/>
              </a:rPr>
              <a:t>AME Servers </a:t>
            </a:r>
            <a:r>
              <a:rPr lang="ru-RU" sz="1600" b="1" dirty="0" smtClean="0">
                <a:latin typeface="Trebuchet MS" pitchFamily="34" charset="0"/>
              </a:rPr>
              <a:t>в ЦОД</a:t>
            </a:r>
            <a:endParaRPr lang="en-US" sz="1600" b="1" dirty="0">
              <a:latin typeface="Trebuchet MS" pitchFamily="34" charset="0"/>
            </a:endParaRPr>
          </a:p>
        </p:txBody>
      </p:sp>
      <p:sp>
        <p:nvSpPr>
          <p:cNvPr id="19468" name="Line 21"/>
          <p:cNvSpPr>
            <a:spLocks noChangeShapeType="1"/>
          </p:cNvSpPr>
          <p:nvPr/>
        </p:nvSpPr>
        <p:spPr bwMode="auto">
          <a:xfrm flipH="1" flipV="1">
            <a:off x="6248400" y="3886200"/>
            <a:ext cx="514350" cy="1249363"/>
          </a:xfrm>
          <a:prstGeom prst="line">
            <a:avLst/>
          </a:prstGeom>
          <a:noFill/>
          <a:ln w="47625">
            <a:solidFill>
              <a:srgbClr val="0000FF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9" name="Line 22"/>
          <p:cNvSpPr>
            <a:spLocks noChangeShapeType="1"/>
          </p:cNvSpPr>
          <p:nvPr/>
        </p:nvSpPr>
        <p:spPr bwMode="auto">
          <a:xfrm flipH="1" flipV="1">
            <a:off x="2054225" y="5135563"/>
            <a:ext cx="4708525" cy="0"/>
          </a:xfrm>
          <a:prstGeom prst="line">
            <a:avLst/>
          </a:prstGeom>
          <a:noFill/>
          <a:ln w="47625">
            <a:solidFill>
              <a:srgbClr val="0000FF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0" name="Text Box 28"/>
          <p:cNvSpPr txBox="1">
            <a:spLocks noChangeArrowheads="1"/>
          </p:cNvSpPr>
          <p:nvPr/>
        </p:nvSpPr>
        <p:spPr bwMode="auto">
          <a:xfrm>
            <a:off x="6167438" y="5943600"/>
            <a:ext cx="2595562" cy="24622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>
              <a:buFontTx/>
              <a:buNone/>
            </a:pPr>
            <a:r>
              <a:rPr lang="ru-RU" sz="1600" b="1" dirty="0" smtClean="0">
                <a:latin typeface="Trebuchet MS" pitchFamily="34" charset="0"/>
              </a:rPr>
              <a:t>Консоль</a:t>
            </a:r>
            <a:endParaRPr lang="en-US" sz="1600" b="1" dirty="0">
              <a:latin typeface="Trebuchet MS" pitchFamily="34" charset="0"/>
            </a:endParaRPr>
          </a:p>
        </p:txBody>
      </p:sp>
      <p:grpSp>
        <p:nvGrpSpPr>
          <p:cNvPr id="19471" name="Group 29"/>
          <p:cNvGrpSpPr>
            <a:grpSpLocks/>
          </p:cNvGrpSpPr>
          <p:nvPr/>
        </p:nvGrpSpPr>
        <p:grpSpPr bwMode="auto">
          <a:xfrm>
            <a:off x="4876800" y="2711450"/>
            <a:ext cx="1890713" cy="1098550"/>
            <a:chOff x="6131930" y="1210641"/>
            <a:chExt cx="1890445" cy="1099334"/>
          </a:xfrm>
        </p:grpSpPr>
        <p:pic>
          <p:nvPicPr>
            <p:cNvPr id="19485" name="Picture 2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8985" y="1347847"/>
              <a:ext cx="1556334" cy="575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Pentagon 33"/>
            <p:cNvSpPr/>
            <p:nvPr/>
          </p:nvSpPr>
          <p:spPr>
            <a:xfrm>
              <a:off x="6319228" y="2024021"/>
              <a:ext cx="1015856" cy="209700"/>
            </a:xfrm>
            <a:prstGeom prst="homePlate">
              <a:avLst/>
            </a:prstGeom>
            <a:solidFill>
              <a:schemeClr val="bg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b="1">
                  <a:latin typeface="+mj-lt"/>
                  <a:cs typeface="Tahoma" pitchFamily="34" charset="0"/>
                </a:rPr>
                <a:t>PRIMARY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131930" y="1210641"/>
              <a:ext cx="1890445" cy="1099334"/>
            </a:xfrm>
            <a:prstGeom prst="rect">
              <a:avLst/>
            </a:prstGeom>
            <a:noFill/>
            <a:ln w="38100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9488" name="Picture 7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2215" y="2017171"/>
              <a:ext cx="433104" cy="211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72" name="Group 29"/>
          <p:cNvGrpSpPr>
            <a:grpSpLocks/>
          </p:cNvGrpSpPr>
          <p:nvPr/>
        </p:nvGrpSpPr>
        <p:grpSpPr bwMode="auto">
          <a:xfrm>
            <a:off x="7100888" y="2711450"/>
            <a:ext cx="1890712" cy="1098550"/>
            <a:chOff x="6131930" y="1210641"/>
            <a:chExt cx="1890445" cy="1099334"/>
          </a:xfrm>
        </p:grpSpPr>
        <p:pic>
          <p:nvPicPr>
            <p:cNvPr id="19481" name="Picture 2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8985" y="1347847"/>
              <a:ext cx="1556334" cy="575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Pentagon 38"/>
            <p:cNvSpPr/>
            <p:nvPr/>
          </p:nvSpPr>
          <p:spPr>
            <a:xfrm>
              <a:off x="6319229" y="2049439"/>
              <a:ext cx="1093633" cy="184281"/>
            </a:xfrm>
            <a:prstGeom prst="homePlate">
              <a:avLst/>
            </a:prstGeom>
            <a:solidFill>
              <a:schemeClr val="bg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00" b="1">
                  <a:latin typeface="+mj-lt"/>
                  <a:cs typeface="Tahoma" pitchFamily="34" charset="0"/>
                </a:rPr>
                <a:t>HOT STANDBY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131930" y="1210641"/>
              <a:ext cx="1890445" cy="1099334"/>
            </a:xfrm>
            <a:prstGeom prst="rect">
              <a:avLst/>
            </a:prstGeom>
            <a:noFill/>
            <a:ln w="38100">
              <a:solidFill>
                <a:schemeClr val="bg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9484" name="Picture 7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2215" y="2017171"/>
              <a:ext cx="433104" cy="211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73" name="Rounded Rectangle 41"/>
          <p:cNvSpPr>
            <a:spLocks noChangeArrowheads="1"/>
          </p:cNvSpPr>
          <p:nvPr/>
        </p:nvSpPr>
        <p:spPr bwMode="auto">
          <a:xfrm>
            <a:off x="4759325" y="2600325"/>
            <a:ext cx="4343400" cy="1295400"/>
          </a:xfrm>
          <a:prstGeom prst="roundRect">
            <a:avLst>
              <a:gd name="adj" fmla="val 16667"/>
            </a:avLst>
          </a:prstGeom>
          <a:noFill/>
          <a:ln w="25400" cap="sq">
            <a:solidFill>
              <a:srgbClr val="304A7C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0" lang="en-US" sz="2000" baseline="-25000">
              <a:latin typeface="Times New Roman" pitchFamily="18" charset="0"/>
            </a:endParaRPr>
          </a:p>
        </p:txBody>
      </p:sp>
      <p:pic>
        <p:nvPicPr>
          <p:cNvPr id="19474" name="Picture 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478338"/>
            <a:ext cx="204470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AutoShape 36"/>
          <p:cNvSpPr>
            <a:spLocks noChangeArrowheads="1"/>
          </p:cNvSpPr>
          <p:nvPr/>
        </p:nvSpPr>
        <p:spPr bwMode="auto">
          <a:xfrm>
            <a:off x="2666999" y="961681"/>
            <a:ext cx="2397125" cy="1326146"/>
          </a:xfrm>
          <a:prstGeom prst="wedgeRoundRectCallout">
            <a:avLst>
              <a:gd name="adj1" fmla="val -99227"/>
              <a:gd name="adj2" fmla="val 67348"/>
              <a:gd name="adj3" fmla="val 16667"/>
            </a:avLst>
          </a:prstGeom>
          <a:solidFill>
            <a:srgbClr val="174A7C"/>
          </a:solidFill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  <a:defRPr/>
            </a:pPr>
            <a:r>
              <a:rPr lang="ru-RU" b="1" i="1" dirty="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Весть</a:t>
            </a:r>
            <a:r>
              <a:rPr lang="en-US" b="1" i="1" dirty="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 </a:t>
            </a:r>
            <a:r>
              <a:rPr lang="ru-RU" b="1" i="1" dirty="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трафик </a:t>
            </a:r>
            <a:r>
              <a:rPr lang="en-US" b="1" i="1" dirty="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WLAN </a:t>
            </a:r>
            <a:r>
              <a:rPr lang="ru-RU" b="1" i="1" dirty="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обрабатывается сенсором</a:t>
            </a:r>
            <a:endParaRPr lang="en-US" b="1" i="1" dirty="0">
              <a:solidFill>
                <a:schemeClr val="bg1"/>
              </a:solidFill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28" name="AutoShape 37"/>
          <p:cNvSpPr>
            <a:spLocks noChangeArrowheads="1"/>
          </p:cNvSpPr>
          <p:nvPr/>
        </p:nvSpPr>
        <p:spPr bwMode="auto">
          <a:xfrm>
            <a:off x="2783680" y="3582041"/>
            <a:ext cx="3038476" cy="1328023"/>
          </a:xfrm>
          <a:prstGeom prst="wedgeRoundRectCallout">
            <a:avLst>
              <a:gd name="adj1" fmla="val -58046"/>
              <a:gd name="adj2" fmla="val -97318"/>
              <a:gd name="adj3" fmla="val 16667"/>
            </a:avLst>
          </a:prstGeom>
          <a:solidFill>
            <a:srgbClr val="174A7C"/>
          </a:solidFill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FontTx/>
              <a:buNone/>
              <a:defRPr/>
            </a:pPr>
            <a:r>
              <a:rPr lang="en-US" b="1" i="1" dirty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&lt;5 Kbps </a:t>
            </a:r>
            <a:r>
              <a:rPr lang="ru-RU" b="1" i="1" dirty="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для связи с сервером</a:t>
            </a:r>
            <a:r>
              <a:rPr lang="en-US" b="1" i="1" dirty="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,</a:t>
            </a:r>
            <a:endParaRPr lang="en-US" b="1" i="1" dirty="0">
              <a:solidFill>
                <a:schemeClr val="bg1"/>
              </a:solidFill>
              <a:latin typeface="+mj-lt"/>
              <a:ea typeface="+mn-ea"/>
              <a:cs typeface="Arial" pitchFamily="34" charset="0"/>
            </a:endParaRPr>
          </a:p>
          <a:p>
            <a:pPr algn="ctr">
              <a:buFontTx/>
              <a:buNone/>
              <a:defRPr/>
            </a:pPr>
            <a:r>
              <a:rPr lang="ru-RU" b="1" i="1" dirty="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поддерживающим</a:t>
            </a:r>
            <a:r>
              <a:rPr lang="en-US" b="1" i="1" dirty="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 </a:t>
            </a:r>
            <a:r>
              <a:rPr lang="en-US" b="1" i="1" dirty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1000+ </a:t>
            </a:r>
            <a:r>
              <a:rPr lang="ru-RU" b="1" i="1" dirty="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сенсоров</a:t>
            </a:r>
            <a:endParaRPr lang="en-US" b="1" i="1" dirty="0">
              <a:solidFill>
                <a:schemeClr val="bg1"/>
              </a:solidFill>
              <a:latin typeface="+mj-lt"/>
              <a:ea typeface="+mn-ea"/>
              <a:cs typeface="Arial" pitchFamily="34" charset="0"/>
            </a:endParaRPr>
          </a:p>
        </p:txBody>
      </p:sp>
      <p:sp>
        <p:nvSpPr>
          <p:cNvPr id="19477" name="Text Box 19"/>
          <p:cNvSpPr txBox="1">
            <a:spLocks noChangeArrowheads="1"/>
          </p:cNvSpPr>
          <p:nvPr/>
        </p:nvSpPr>
        <p:spPr bwMode="auto">
          <a:xfrm>
            <a:off x="294036" y="1736240"/>
            <a:ext cx="1857831" cy="24622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>
              <a:buFontTx/>
              <a:buNone/>
            </a:pPr>
            <a:r>
              <a:rPr lang="ru-RU" sz="1600" b="1" dirty="0" smtClean="0">
                <a:latin typeface="Trebuchet MS" pitchFamily="34" charset="0"/>
              </a:rPr>
              <a:t>Удаленный сайт</a:t>
            </a:r>
            <a:endParaRPr lang="en-US" sz="1600" b="1" dirty="0">
              <a:latin typeface="Trebuchet MS" pitchFamily="34" charset="0"/>
            </a:endParaRPr>
          </a:p>
        </p:txBody>
      </p:sp>
      <p:sp>
        <p:nvSpPr>
          <p:cNvPr id="19478" name="Text Box 19"/>
          <p:cNvSpPr txBox="1">
            <a:spLocks noChangeArrowheads="1"/>
          </p:cNvSpPr>
          <p:nvPr/>
        </p:nvSpPr>
        <p:spPr bwMode="auto">
          <a:xfrm>
            <a:off x="5916177" y="1949450"/>
            <a:ext cx="1874044" cy="24622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pPr algn="ctr">
              <a:buFontTx/>
              <a:buNone/>
            </a:pPr>
            <a:r>
              <a:rPr lang="ru-RU" sz="1600" b="1" dirty="0" smtClean="0">
                <a:latin typeface="Trebuchet MS" pitchFamily="34" charset="0"/>
              </a:rPr>
              <a:t>Локальный сайт</a:t>
            </a:r>
            <a:endParaRPr lang="en-US" sz="1600" b="1" dirty="0">
              <a:latin typeface="Trebuchet MS" pitchFamily="34" charset="0"/>
            </a:endParaRPr>
          </a:p>
        </p:txBody>
      </p:sp>
      <p:pic>
        <p:nvPicPr>
          <p:cNvPr id="19479" name="Picture 31" descr="AM_Icons_v01h_Interference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657600"/>
            <a:ext cx="5651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AutoShape 36"/>
          <p:cNvSpPr>
            <a:spLocks noChangeArrowheads="1"/>
          </p:cNvSpPr>
          <p:nvPr/>
        </p:nvSpPr>
        <p:spPr bwMode="auto">
          <a:xfrm>
            <a:off x="2190749" y="5475288"/>
            <a:ext cx="2873375" cy="692149"/>
          </a:xfrm>
          <a:prstGeom prst="wedgeRoundRectCallout">
            <a:avLst>
              <a:gd name="adj1" fmla="val -69001"/>
              <a:gd name="adj2" fmla="val -247216"/>
              <a:gd name="adj3" fmla="val 16667"/>
            </a:avLst>
          </a:prstGeom>
          <a:solidFill>
            <a:srgbClr val="174A7C"/>
          </a:solidFill>
          <a:ln w="2857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buFontTx/>
              <a:buNone/>
              <a:defRPr/>
            </a:pPr>
            <a:r>
              <a:rPr lang="ru-RU" b="1" i="1" dirty="0" smtClean="0">
                <a:solidFill>
                  <a:schemeClr val="bg1"/>
                </a:solidFill>
                <a:latin typeface="+mj-lt"/>
                <a:ea typeface="+mn-ea"/>
                <a:cs typeface="Arial" pitchFamily="34" charset="0"/>
              </a:rPr>
              <a:t>Независимый скетральный анализ</a:t>
            </a:r>
            <a:endParaRPr lang="en-US" b="1" i="1" dirty="0">
              <a:solidFill>
                <a:schemeClr val="bg1"/>
              </a:solidFill>
              <a:latin typeface="+mj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10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image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394"/>
            <a:ext cx="9144000" cy="703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1" descr="image8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495" y="148967"/>
            <a:ext cx="3341687" cy="7588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0" y="2362201"/>
            <a:ext cx="9144000" cy="4495800"/>
            <a:chOff x="0" y="2362201"/>
            <a:chExt cx="9144000" cy="4495800"/>
          </a:xfrm>
        </p:grpSpPr>
        <p:sp>
          <p:nvSpPr>
            <p:cNvPr id="7" name="Rectangle 7"/>
            <p:cNvSpPr>
              <a:spLocks/>
            </p:cNvSpPr>
            <p:nvPr/>
          </p:nvSpPr>
          <p:spPr bwMode="auto">
            <a:xfrm>
              <a:off x="0" y="2362201"/>
              <a:ext cx="9144000" cy="4495800"/>
            </a:xfrm>
            <a:prstGeom prst="rect">
              <a:avLst/>
            </a:prstGeom>
            <a:gradFill rotWithShape="0">
              <a:gsLst>
                <a:gs pos="0">
                  <a:srgbClr val="1F497D">
                    <a:alpha val="90999"/>
                  </a:srgbClr>
                </a:gs>
                <a:gs pos="52000">
                  <a:srgbClr val="17375E">
                    <a:alpha val="90999"/>
                  </a:srgbClr>
                </a:gs>
                <a:gs pos="100000">
                  <a:srgbClr val="0F253F">
                    <a:alpha val="90999"/>
                  </a:srgbClr>
                </a:gs>
              </a:gsLst>
              <a:lin ang="5400000"/>
            </a:gradFill>
            <a:ln w="13546" cap="flat" cmpd="sng">
              <a:solidFill>
                <a:srgbClr val="4A7EBB"/>
              </a:solidFill>
              <a:prstDash val="solid"/>
              <a:round/>
              <a:headEnd/>
              <a:tailEnd/>
            </a:ln>
            <a:effectLst>
              <a:outerShdw blurRad="38100" dist="23000" dir="5400000" algn="ctr" rotWithShape="0">
                <a:srgbClr val="000000">
                  <a:alpha val="34999"/>
                </a:srgbClr>
              </a:outerShdw>
            </a:effectLst>
          </p:spPr>
          <p:txBody>
            <a:bodyPr lIns="72248" tIns="72248" rIns="72248" bIns="72248" anchor="ctr"/>
            <a:lstStyle/>
            <a:p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599157" y="3873116"/>
              <a:ext cx="550310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 smtClean="0">
                  <a:solidFill>
                    <a:srgbClr val="FFFF00"/>
                  </a:solidFill>
                  <a:latin typeface="Calibri" pitchFamily="34" charset="0"/>
                </a:rPr>
                <a:t>...Парашютики не забываем!</a:t>
              </a:r>
              <a:endParaRPr lang="en-US" sz="40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</p:grpSp>
      <p:pic>
        <p:nvPicPr>
          <p:cNvPr id="19" name="Picture 18" descr="datacabling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8" y="301254"/>
            <a:ext cx="2273473" cy="1860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26"/>
          <p:cNvGrpSpPr/>
          <p:nvPr/>
        </p:nvGrpSpPr>
        <p:grpSpPr>
          <a:xfrm>
            <a:off x="770691" y="2550281"/>
            <a:ext cx="6918701" cy="1182929"/>
            <a:chOff x="693368" y="1222296"/>
            <a:chExt cx="6918701" cy="1182929"/>
          </a:xfrm>
        </p:grpSpPr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2185875">
              <a:off x="693368" y="1222296"/>
              <a:ext cx="587299" cy="11829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TextBox 28"/>
            <p:cNvSpPr txBox="1"/>
            <p:nvPr/>
          </p:nvSpPr>
          <p:spPr>
            <a:xfrm>
              <a:off x="1799993" y="1490597"/>
              <a:ext cx="58120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Кабельный анализатор 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DTX-1800 </a:t>
              </a:r>
              <a:r>
                <a:rPr lang="ru-RU" sz="2400" b="1" dirty="0" smtClean="0">
                  <a:solidFill>
                    <a:schemeClr val="bg1"/>
                  </a:solidFill>
                </a:rPr>
                <a:t>для медных и оптических СКС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80969" y="3792007"/>
            <a:ext cx="7424078" cy="1755355"/>
            <a:chOff x="741303" y="2338760"/>
            <a:chExt cx="7424078" cy="1755355"/>
          </a:xfrm>
        </p:grpSpPr>
        <p:sp>
          <p:nvSpPr>
            <p:cNvPr id="31" name="TextBox 30"/>
            <p:cNvSpPr txBox="1"/>
            <p:nvPr/>
          </p:nvSpPr>
          <p:spPr>
            <a:xfrm>
              <a:off x="2353305" y="2862494"/>
              <a:ext cx="58120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Профессиональный рефлектометр ВОЛС – </a:t>
              </a:r>
              <a:r>
                <a:rPr lang="en-US" sz="2400" b="1" dirty="0" err="1" smtClean="0">
                  <a:solidFill>
                    <a:schemeClr val="bg1"/>
                  </a:solidFill>
                </a:rPr>
                <a:t>OptiFiber</a:t>
              </a:r>
              <a:r>
                <a:rPr lang="en-US" sz="2400" b="1" dirty="0" smtClean="0">
                  <a:solidFill>
                    <a:schemeClr val="bg1"/>
                  </a:solidFill>
                </a:rPr>
                <a:t> PRO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32" name="Picture 2" descr="Q:\namerica\everett\artwkgrp\photo\public\Fluke Networks\OptiFiber Pro\MediumRes\Fn-OptiFiberPro-360_03c_c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41303" y="2338760"/>
              <a:ext cx="1579820" cy="1755355"/>
            </a:xfrm>
            <a:prstGeom prst="rect">
              <a:avLst/>
            </a:prstGeom>
            <a:noFill/>
          </p:spPr>
        </p:pic>
      </p:grpSp>
      <p:grpSp>
        <p:nvGrpSpPr>
          <p:cNvPr id="33" name="Group 32"/>
          <p:cNvGrpSpPr/>
          <p:nvPr/>
        </p:nvGrpSpPr>
        <p:grpSpPr>
          <a:xfrm>
            <a:off x="802266" y="5341566"/>
            <a:ext cx="7465591" cy="1340812"/>
            <a:chOff x="802266" y="4106860"/>
            <a:chExt cx="7465591" cy="1340812"/>
          </a:xfrm>
        </p:grpSpPr>
        <p:pic>
          <p:nvPicPr>
            <p:cNvPr id="34" name="Picture 5" descr="Fn-IntelliTonePro-200_03a_s"/>
            <p:cNvPicPr>
              <a:picLocks noChangeAspect="1" noChangeArrowheads="1"/>
            </p:cNvPicPr>
            <p:nvPr/>
          </p:nvPicPr>
          <p:blipFill>
            <a:blip r:embed="rId7" cstate="print"/>
            <a:srcRect l="23933" t="11667" r="14903" b="6438"/>
            <a:stretch>
              <a:fillRect/>
            </a:stretch>
          </p:blipFill>
          <p:spPr bwMode="auto">
            <a:xfrm>
              <a:off x="802266" y="4538944"/>
              <a:ext cx="407863" cy="729143"/>
            </a:xfrm>
            <a:prstGeom prst="rect">
              <a:avLst/>
            </a:prstGeom>
            <a:noFill/>
          </p:spPr>
        </p:pic>
        <p:pic>
          <p:nvPicPr>
            <p:cNvPr id="35" name="Picture 6" descr="Fn-IntelliTonePro-200_02a_s"/>
            <p:cNvPicPr>
              <a:picLocks noChangeAspect="1" noChangeArrowheads="1"/>
            </p:cNvPicPr>
            <p:nvPr/>
          </p:nvPicPr>
          <p:blipFill>
            <a:blip r:embed="rId8" cstate="print"/>
            <a:srcRect l="19720" t="6667" r="13229" b="6934"/>
            <a:stretch>
              <a:fillRect/>
            </a:stretch>
          </p:blipFill>
          <p:spPr bwMode="auto">
            <a:xfrm>
              <a:off x="1313216" y="4106860"/>
              <a:ext cx="454226" cy="1161227"/>
            </a:xfrm>
            <a:prstGeom prst="rect">
              <a:avLst/>
            </a:prstGeom>
            <a:noFill/>
          </p:spPr>
        </p:pic>
        <p:pic>
          <p:nvPicPr>
            <p:cNvPr id="36" name="Picture 4" descr="Fn-MicroScanner2_01a_s"/>
            <p:cNvPicPr>
              <a:picLocks noChangeAspect="1" noChangeArrowheads="1"/>
            </p:cNvPicPr>
            <p:nvPr/>
          </p:nvPicPr>
          <p:blipFill>
            <a:blip r:embed="rId9" cstate="print"/>
            <a:srcRect t="2597" b="5084"/>
            <a:stretch>
              <a:fillRect/>
            </a:stretch>
          </p:blipFill>
          <p:spPr bwMode="auto">
            <a:xfrm>
              <a:off x="6243042" y="4333168"/>
              <a:ext cx="528307" cy="934919"/>
            </a:xfrm>
            <a:prstGeom prst="rect">
              <a:avLst/>
            </a:prstGeom>
            <a:noFill/>
          </p:spPr>
        </p:pic>
        <p:sp>
          <p:nvSpPr>
            <p:cNvPr id="37" name="TextBox 36"/>
            <p:cNvSpPr txBox="1"/>
            <p:nvPr/>
          </p:nvSpPr>
          <p:spPr>
            <a:xfrm>
              <a:off x="2480653" y="4247343"/>
              <a:ext cx="34942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Инструменты для базовой проверки кабельных соединений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38" name="Picture 5" descr="CableIQ_02h_sm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 rot="5400000">
              <a:off x="7349032" y="4265465"/>
              <a:ext cx="561550" cy="1276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50726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image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394"/>
            <a:ext cx="9144000" cy="703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1" descr="image8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207" y="4161599"/>
            <a:ext cx="5321585" cy="120841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c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" y="163753"/>
            <a:ext cx="78976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СПАСИБО! </a:t>
            </a:r>
          </a:p>
          <a:p>
            <a:pPr algn="ctr"/>
            <a:r>
              <a:rPr lang="ru-RU" sz="3600" i="1" dirty="0" smtClean="0"/>
              <a:t>...и 2 минуты на вопросы? 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78585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3,1030345787,C:\Documents and Settings\cknight\My Documents\Launches\WiFi Analyzer_Survey_Presspitch.ck\Media.ppcx"/>
</p:tagLst>
</file>

<file path=ppt/theme/theme1.xml><?xml version="1.0" encoding="utf-8"?>
<a:theme xmlns:a="http://schemas.openxmlformats.org/drawingml/2006/main" name="WeKnowNetwork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uke Network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WeKnowNetworks.thmx</Template>
  <TotalTime>8969</TotalTime>
  <Words>1076</Words>
  <Application>Microsoft Office PowerPoint</Application>
  <PresentationFormat>On-screen Show (4:3)</PresentationFormat>
  <Paragraphs>308</Paragraphs>
  <Slides>23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WeKnowNetworks</vt:lpstr>
      <vt:lpstr>PowerPoint Presentation</vt:lpstr>
      <vt:lpstr>Что бизнес требует от ИТ?</vt:lpstr>
      <vt:lpstr>PowerPoint Presentation</vt:lpstr>
      <vt:lpstr>ИДЕАЛЬНАЯ сеть выглядит так</vt:lpstr>
      <vt:lpstr>Вопрос, которым хотя бы раз задавался каждый</vt:lpstr>
      <vt:lpstr>Разберем проблему SLA…</vt:lpstr>
      <vt:lpstr>PowerPoint Presentation</vt:lpstr>
      <vt:lpstr>PowerPoint Presentation</vt:lpstr>
      <vt:lpstr>PowerPoint Presentation</vt:lpstr>
      <vt:lpstr>PowerPoint Presentation</vt:lpstr>
      <vt:lpstr>... А Теперь можно заняться стратегическим планированием!</vt:lpstr>
      <vt:lpstr>Пример – профиль приложений</vt:lpstr>
      <vt:lpstr>Обзорность enterprise wide</vt:lpstr>
      <vt:lpstr>PowerPoint Presentation</vt:lpstr>
      <vt:lpstr>PowerPoint Presentation</vt:lpstr>
      <vt:lpstr>Спектральный анализ обстановки</vt:lpstr>
      <vt:lpstr>Планирование</vt:lpstr>
      <vt:lpstr>Развёртывание и обследование</vt:lpstr>
      <vt:lpstr>Поиск неисправностей</vt:lpstr>
      <vt:lpstr>Портфель решений </vt:lpstr>
      <vt:lpstr>Архитектура AirMagnet Enterprise</vt:lpstr>
      <vt:lpstr>PowerPoint Presentation</vt:lpstr>
      <vt:lpstr>PowerPoint Presentation</vt:lpstr>
    </vt:vector>
  </TitlesOfParts>
  <Company>Fluke Networks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get (marketing) things done</dc:title>
  <dc:creator>Chris Roeckl</dc:creator>
  <cp:lastModifiedBy>Demidenko, Vladimir</cp:lastModifiedBy>
  <cp:revision>195</cp:revision>
  <dcterms:created xsi:type="dcterms:W3CDTF">2012-04-30T23:50:11Z</dcterms:created>
  <dcterms:modified xsi:type="dcterms:W3CDTF">2013-05-30T12:57:26Z</dcterms:modified>
</cp:coreProperties>
</file>