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2.xml" ContentType="application/vnd.openxmlformats-officedocument.theme+xml"/>
  <Override PartName="/ppt/theme/theme1.xml" ContentType="application/vnd.openxmlformats-officedocument.them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notesSlide39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44.png" ContentType="image/png"/>
  <Override PartName="/ppt/media/image101.png" ContentType="image/png"/>
  <Override PartName="/ppt/media/image16.png" ContentType="image/png"/>
  <Override PartName="/ppt/media/image154.jpeg" ContentType="image/jpeg"/>
  <Override PartName="/ppt/media/image75.png" ContentType="image/png"/>
  <Override PartName="/ppt/media/image132.png" ContentType="image/png"/>
  <Override PartName="/ppt/media/image146.jpeg" ContentType="image/jpeg"/>
  <Override PartName="/ppt/media/image120.jpeg" ContentType="image/jpeg"/>
  <Override PartName="/ppt/media/image97.jpeg" ContentType="image/jpeg"/>
  <Override PartName="/ppt/media/image47.png" ContentType="image/png"/>
  <Override PartName="/ppt/media/image104.png" ContentType="image/png"/>
  <Override PartName="/ppt/media/image19.png" ContentType="image/png"/>
  <Override PartName="/ppt/media/image78.png" ContentType="image/png"/>
  <Override PartName="/ppt/media/image20.png" ContentType="image/png"/>
  <Override PartName="/ppt/media/image51.png" ContentType="image/png"/>
  <Override PartName="/ppt/media/image23.png" ContentType="image/png"/>
  <Override PartName="/ppt/media/image138.png" ContentType="image/png"/>
  <Override PartName="/ppt/media/image82.png" ContentType="image/png"/>
  <Override PartName="/ppt/media/image54.png" ContentType="image/png"/>
  <Override PartName="/ppt/media/image26.png" ContentType="image/png"/>
  <Override PartName="/ppt/media/image85.png" ContentType="image/png"/>
  <Override PartName="/ppt/media/image57.png" ContentType="image/png"/>
  <Override PartName="/ppt/media/image100.jpeg" ContentType="image/jpeg"/>
  <Override PartName="/ppt/media/image56.jpeg" ContentType="image/jpeg"/>
  <Override PartName="/ppt/media/image29.png" ContentType="image/png"/>
  <Override PartName="/ppt/media/image88.png" ContentType="image/png"/>
  <Override PartName="/ppt/media/image30.png" ContentType="image/png"/>
  <Override PartName="/ppt/media/image61.png" ContentType="image/png"/>
  <Override PartName="/ppt/media/image33.png" ContentType="image/png"/>
  <Override PartName="/ppt/media/image148.png" ContentType="image/png"/>
  <Override PartName="/ppt/media/image92.png" ContentType="image/png"/>
  <Override PartName="/ppt/media/image64.png" ContentType="image/png"/>
  <Override PartName="/ppt/media/image2.png" ContentType="image/png"/>
  <Override PartName="/ppt/media/image121.png" ContentType="image/png"/>
  <Override PartName="/ppt/media/image36.png" ContentType="image/png"/>
  <Override PartName="/ppt/media/image95.png" ContentType="image/png"/>
  <Override PartName="/ppt/media/image152.png" ContentType="image/png"/>
  <Override PartName="/ppt/media/image135.jpeg" ContentType="image/jpeg"/>
  <Override PartName="/ppt/media/image67.png" ContentType="image/png"/>
  <Override PartName="/ppt/media/image5.png" ContentType="image/png"/>
  <Override PartName="/ppt/media/image124.png" ContentType="image/png"/>
  <Override PartName="/ppt/media/image114.jpeg" ContentType="image/jpeg"/>
  <Override PartName="/ppt/media/image39.png" ContentType="image/png"/>
  <Override PartName="/ppt/media/image31.jpeg" ContentType="image/jpeg"/>
  <Override PartName="/ppt/media/image98.png" ContentType="image/png"/>
  <Override PartName="/ppt/media/image40.png" ContentType="image/png"/>
  <Override PartName="/ppt/media/image155.png" ContentType="image/png"/>
  <Override PartName="/ppt/media/image12.png" ContentType="image/png"/>
  <Override PartName="/ppt/media/image8.png" ContentType="image/png"/>
  <Override PartName="/ppt/media/image127.png" ContentType="image/png"/>
  <Override PartName="/ppt/media/image71.png" ContentType="image/png"/>
  <Override PartName="/ppt/media/image43.png" ContentType="image/png"/>
  <Override PartName="/ppt/media/image158.png" ContentType="image/png"/>
  <Override PartName="/ppt/media/image15.png" ContentType="image/png"/>
  <Override PartName="/ppt/media/image74.png" ContentType="image/png"/>
  <Override PartName="/ppt/media/image131.png" ContentType="image/png"/>
  <Override PartName="/ppt/media/image46.png" ContentType="image/png"/>
  <Override PartName="/ppt/media/image149.jpeg" ContentType="image/jpeg"/>
  <Override PartName="/ppt/media/image123.jpeg" ContentType="image/jpeg"/>
  <Override PartName="/ppt/media/image18.png" ContentType="image/png"/>
  <Override PartName="/ppt/media/image77.png" ContentType="image/png"/>
  <Override PartName="/ppt/media/image134.png" ContentType="image/png"/>
  <Override PartName="/ppt/media/image58.jpeg" ContentType="image/jpeg"/>
  <Override PartName="/ppt/media/image49.png" ContentType="image/png"/>
  <Override PartName="/ppt/media/image50.png" ContentType="image/png"/>
  <Override PartName="/ppt/media/image22.png" ContentType="image/png"/>
  <Override PartName="/ppt/media/image137.png" ContentType="image/png"/>
  <Override PartName="/ppt/media/image81.png" ContentType="image/png"/>
  <Override PartName="/ppt/media/image109.png" ContentType="image/png"/>
  <Override PartName="/ppt/media/image53.png" ContentType="image/png"/>
  <Override PartName="/ppt/media/image110.png" ContentType="image/png"/>
  <Override PartName="/ppt/media/image25.png" ContentType="image/png"/>
  <Override PartName="/ppt/media/image84.png" ContentType="image/png"/>
  <Override PartName="/ppt/media/image141.png" ContentType="image/png"/>
  <Override PartName="/ppt/media/image113.png" ContentType="image/png"/>
  <Override PartName="/ppt/media/image28.png" ContentType="image/png"/>
  <Override PartName="/ppt/media/image87.png" ContentType="image/png"/>
  <Override PartName="/ppt/media/image144.png" ContentType="image/png"/>
  <Override PartName="/ppt/media/image103.jpeg" ContentType="image/jpeg"/>
  <Override PartName="/ppt/media/image59.png" ContentType="image/png"/>
  <Override PartName="/ppt/media/image116.png" ContentType="image/png"/>
  <Override PartName="/ppt/media/image60.png" ContentType="image/png"/>
  <Override PartName="/ppt/media/image32.png" ContentType="image/png"/>
  <Override PartName="/ppt/media/image147.png" ContentType="image/png"/>
  <Override PartName="/ppt/media/image91.png" ContentType="image/png"/>
  <Override PartName="/ppt/media/image119.png" ContentType="image/png"/>
  <Override PartName="/ppt/media/image63.png" ContentType="image/png"/>
  <Override PartName="/ppt/media/image1.png" ContentType="image/png"/>
  <Override PartName="/ppt/media/image150.jpeg" ContentType="image/jpeg"/>
  <Override PartName="/ppt/media/image35.png" ContentType="image/png"/>
  <Override PartName="/ppt/media/image94.png" ContentType="image/png"/>
  <Override PartName="/ppt/media/image151.png" ContentType="image/png"/>
  <Override PartName="/ppt/media/image142.jpeg" ContentType="image/jpeg"/>
  <Override PartName="/ppt/media/image66.png" ContentType="image/png"/>
  <Override PartName="/ppt/media/image4.png" ContentType="image/png"/>
  <Override PartName="/ppt/media/image38.png" ContentType="image/png"/>
  <Override PartName="/ppt/media/image117.jpeg" ContentType="image/jpeg"/>
  <Override PartName="/ppt/media/image69.png" ContentType="image/png"/>
  <Override PartName="/ppt/media/image34.jpeg" ContentType="image/jpeg"/>
  <Override PartName="/ppt/media/image11.png" ContentType="image/png"/>
  <Override PartName="/ppt/media/image7.png" ContentType="image/png"/>
  <Override PartName="/ppt/media/image126.png" ContentType="image/png"/>
  <Override PartName="/ppt/media/image70.png" ContentType="image/png"/>
  <Override PartName="/ppt/media/image42.png" ContentType="image/png"/>
  <Override PartName="/ppt/media/image157.png" ContentType="image/png"/>
  <Override PartName="/ppt/media/image14.png" ContentType="image/png"/>
  <Override PartName="/ppt/media/image129.png" ContentType="image/png"/>
  <Override PartName="/ppt/media/image73.png" ContentType="image/png"/>
  <Override PartName="/ppt/media/image130.png" ContentType="image/png"/>
  <Override PartName="/ppt/media/image45.png" ContentType="image/png"/>
  <Override PartName="/ppt/media/image102.png" ContentType="image/png"/>
  <Override PartName="/ppt/media/image17.png" ContentType="image/png"/>
  <Override PartName="/ppt/media/image76.png" ContentType="image/png"/>
  <Override PartName="/ppt/media/image133.png" ContentType="image/png"/>
  <Override PartName="/ppt/media/image48.png" ContentType="image/png"/>
  <Override PartName="/ppt/media/image105.jpeg" ContentType="image/jpeg"/>
  <Override PartName="/ppt/media/image79.png" ContentType="image/png"/>
  <Override PartName="/ppt/media/image21.png" ContentType="image/png"/>
  <Override PartName="/ppt/media/image136.png" ContentType="image/png"/>
  <Override PartName="/ppt/media/image80.png" ContentType="image/png"/>
  <Override PartName="/ppt/media/image108.png" ContentType="image/png"/>
  <Override PartName="/ppt/media/image52.png" ContentType="image/png"/>
  <Override PartName="/ppt/media/image24.png" ContentType="image/png"/>
  <Override PartName="/ppt/media/image139.png" ContentType="image/png"/>
  <Override PartName="/ppt/media/image83.png" ContentType="image/png"/>
  <Override PartName="/ppt/media/image140.png" ContentType="image/png"/>
  <Override PartName="/ppt/media/image55.png" ContentType="image/png"/>
  <Override PartName="/ppt/media/image112.png" ContentType="image/png"/>
  <Override PartName="/ppt/media/image27.png" ContentType="image/png"/>
  <Override PartName="/ppt/media/image86.png" ContentType="image/png"/>
  <Override PartName="/ppt/media/image143.png" ContentType="image/png"/>
  <Override PartName="/ppt/media/image115.png" ContentType="image/png"/>
  <Override PartName="/ppt/media/image106.jpeg" ContentType="image/jpeg"/>
  <Override PartName="/ppt/media/image89.png" ContentType="image/png"/>
  <Override PartName="/ppt/media/image90.png" ContentType="image/png"/>
  <Override PartName="/ppt/media/image118.png" ContentType="image/png"/>
  <Override PartName="/ppt/media/image62.png" ContentType="image/png"/>
  <Override PartName="/ppt/media/image93.png" ContentType="image/png"/>
  <Override PartName="/ppt/media/image153.jpeg" ContentType="image/jpeg"/>
  <Override PartName="/ppt/media/image65.png" ContentType="image/png"/>
  <Override PartName="/ppt/media/image3.png" ContentType="image/png"/>
  <Override PartName="/ppt/media/image122.png" ContentType="image/png"/>
  <Override PartName="/ppt/media/image145.jpeg" ContentType="image/jpeg"/>
  <Override PartName="/ppt/media/image37.png" ContentType="image/png"/>
  <Override PartName="/ppt/media/image111.jpeg" ContentType="image/jpeg"/>
  <Override PartName="/ppt/media/image96.png" ContentType="image/png"/>
  <Override PartName="/ppt/media/image68.png" ContentType="image/png"/>
  <Override PartName="/ppt/media/image10.png" ContentType="image/png"/>
  <Override PartName="/ppt/media/image6.png" ContentType="image/png"/>
  <Override PartName="/ppt/media/image125.png" ContentType="image/png"/>
  <Override PartName="/ppt/media/image107.jpeg" ContentType="image/jpeg"/>
  <Override PartName="/ppt/media/image99.png" ContentType="image/png"/>
  <Override PartName="/ppt/media/image41.png" ContentType="image/png"/>
  <Override PartName="/ppt/media/image156.png" ContentType="image/png"/>
  <Override PartName="/ppt/media/image13.png" ContentType="image/png"/>
  <Override PartName="/ppt/media/image9.png" ContentType="image/png"/>
  <Override PartName="/ppt/media/image128.png" ContentType="image/png"/>
  <Override PartName="/ppt/media/image72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slide9.xml" ContentType="application/vnd.openxmlformats-officedocument.presentationml.slide+xml"/>
  <Override PartName="/ppt/slides/slide33.xml" ContentType="application/vnd.openxmlformats-officedocument.presentationml.slide+xml"/>
  <Override PartName="/ppt/slides/slide36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12.xml" ContentType="application/vnd.openxmlformats-officedocument.presentationml.slide+xml"/>
  <Override PartName="/ppt/slides/slide43.xml" ContentType="application/vnd.openxmlformats-officedocument.presentationml.slide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36.xml.rels" ContentType="application/vnd.openxmlformats-package.relationships+xml"/>
  <Override PartName="/ppt/slides/_rels/slide35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29.xml.rels" ContentType="application/vnd.openxmlformats-package.relationships+xml"/>
  <Override PartName="/ppt/slides/_rels/slide28.xml.rels" ContentType="application/vnd.openxmlformats-package.relationships+xml"/>
  <Override PartName="/ppt/slides/_rels/slide27.xml.rels" ContentType="application/vnd.openxmlformats-package.relationships+xml"/>
  <Override PartName="/ppt/slides/_rels/slide26.xml.rels" ContentType="application/vnd.openxmlformats-package.relationships+xml"/>
  <Override PartName="/ppt/slides/_rels/slide25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5.xml" ContentType="application/vnd.openxmlformats-officedocument.presentationml.slide+xml"/>
  <Override PartName="/ppt/slides/slide28.xml" ContentType="application/vnd.openxmlformats-officedocument.presentationml.slide+xml"/>
  <Override PartName="/ppt/slides/slide8.xml" ContentType="application/vnd.openxmlformats-officedocument.presentationml.slide+xml"/>
  <Override PartName="/ppt/slides/slide32.xml" ContentType="application/vnd.openxmlformats-officedocument.presentationml.slide+xml"/>
  <Override PartName="/ppt/slides/slide35.xml" ContentType="application/vnd.openxmlformats-officedocument.presentationml.slide+xml"/>
  <Override PartName="/ppt/slides/slide38.xml" ContentType="application/vnd.openxmlformats-officedocument.presentationml.slide+xml"/>
  <Override PartName="/ppt/slides/slide11.xml" ContentType="application/vnd.openxmlformats-officedocument.presentationml.slide+xml"/>
  <Override PartName="/ppt/slides/slide42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7.xml" ContentType="application/vnd.openxmlformats-officedocument.presentationml.slide+xml"/>
  <Override PartName="/ppt/slides/slide31.xml" ContentType="application/vnd.openxmlformats-officedocument.presentationml.slide+xml"/>
  <Override PartName="/ppt/slides/slide34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41.xml" ContentType="application/vnd.openxmlformats-officedocument.presentationml.slide+xml"/>
  <Override PartName="/ppt/slides/slide13.xml" ContentType="application/vnd.openxmlformats-officedocument.presentationml.slide+xml"/>
  <Override PartName="/ppt/slides/slide44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Для правки формата примечаний щелкните мышью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ru-RU"/>
              <a:t>&lt;заголовок&gt;</a:t>
            </a:r>
            <a:endParaRPr/>
          </a:p>
        </p:txBody>
      </p:sp>
      <p:sp>
        <p:nvSpPr>
          <p:cNvPr id="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ru-RU"/>
              <a:t>&lt;дата/время&gt;</a:t>
            </a:r>
            <a:endParaRPr/>
          </a:p>
        </p:txBody>
      </p:sp>
      <p:sp>
        <p:nvSpPr>
          <p:cNvPr id="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31118121-41E1-4191-A1E1-31B1B1D10121}" type="slidenum">
              <a:rPr lang="ru-RU"/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3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312181-9151-4141-A1D1-31F171F1A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117181C1-5191-41B1-B1A1-E1A131F12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3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C15111E1-B181-41C1-B111-E15171717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71819131-11C1-4151-91F1-A1E101314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4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B17181C1-A1C1-4191-A1C1-C1E17191F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21119141-71B1-41D1-81C1-F16131E13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4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8111B1-7191-41F1-B161-21E171E10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D1E11131-B1D1-41E1-B1A1-71515121E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4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B1315121-31B1-4161-A181-F1117191E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4101D1C1-01F1-4131-A1D1-D1713171A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4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11A1F1-5171-4161-9151-6171D171F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6111B161-E121-41D1-A1A1-71E1D1F13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4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81910121-4171-4111-B111-61F1812131D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91E141C1-8191-4100-B1D1-F1410111B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5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91C18131-A131-4151-91A1-E1E12161C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61E11121-C181-4111-9111-C1F1E161F13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5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5111A1-7121-4161-91B1-0191C1C19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813181D1-7141-4121-A131-5131E1413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5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6101F191-8131-4121-9111-71615141B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5161C1E1-9141-41A1-A1F1-A1B111C12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5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F13111A1-61D1-4181-81E1-61A12131B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51514141-4141-4161-8111-1131B1018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5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91D1D1-51F1-41C1-A1C1-B1E191A1D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F1F12171-F1A1-4141-9151-C14131116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6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719151-3101-41C1-A1B1-F101C1017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01314171-51B1-4121-9161-21C14151B13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6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A12181-C1B1-41E1-81A1-2161A1F16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11810151-5121-41E1-9101-412101C15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6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217191-0001-4141-A171-719101912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F141F121-0171-4171-81F1-E1A1C1F18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6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E17141-7191-41A1-9121-41E161714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41F15181-71B1-41A1-9171-C141E121B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6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71B131-81F1-41C1-9121-F1B11121D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5171C131-D111-4171-9141-F1B1219161D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7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51B121A1-0171-4191-B1C1-21214161F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81415111-D151-4111-81E1-C151E1F1715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7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8191A1B1-A191-41D1-A171-11E16111C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21F19151-D141-4141-A1C1-3161A1417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7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214141-0101-4141-B1D1-91C18161D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D1512121-E191-4181-81E1-81514131D13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7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812151-F121-4171-A121-A1A161617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5171E1E1-91D1-4131-9121-C10131E10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7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3121C1-3181-4141-9181-A1011121F15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A1D1A1A1-4121-4181-A111-0111E1E1F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8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217161-8101-41F1-B191-715171C1E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01B14151-1131-41A1-91F1-8111E1218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8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A161F1-41C1-4181-B1B1-C1D171A1616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0121D171-7121-4111-8131-11711121A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8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81D13191-A111-41F1-B101-B151F1311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11D151B1-5131-41D1-91D1-F131B1E1B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8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D171F141-B111-41A1-81F1-816101A18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219151F1-91D1-4101-A121-C101F1010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8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D101E171-C1A1-4101-B151-A191D1014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61E1C121-0191-41E1-B141-51917161215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9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611191C1-D161-4191-91E1-312101A11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E1E1A1D1-71F1-41A1-B181-616191310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9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C141F1E1-31E1-41E1-91E1-E1C1F171313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118101E1-71D1-4161-B1F1-7101C1011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9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913101-0131-4171-B1C1-71D10191F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D171D1C1-B1E1-41B1-91B1-410161D11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9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11D1E1-B111-4171-9131-D17191C121D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C1312141-91B1-4171-9161-516161D1211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39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21413101-C121-4191-8181-C1E141014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7121F191-71D1-4111-A1A1-D1219101E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0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7151C151-C151-41A1-B161-D101E1512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A181F121-8121-4121-A161-C1717101E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0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D151D1F1-F171-41D1-8151-016171E171E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B141A141-2101-4181-8121-1161A1E15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0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D16121C1-B151-41A1-B1C1-E14161B1E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E15121B1-6181-41F1-9171-91E181514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0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91F1C1-E1D1-4161-8171-51E181C1417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9111D131-D1A1-4171-A111-01815181F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0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01F171-E1A1-4181-B191-517111412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E19181F1-21A1-4131-B171-61115101C1A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11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3121B181-31A1-4161-8151-8131B121814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41A161D1-41E1-4171-A1F1-A1815111410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13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61D1D111-51E1-4161-9121-019171F181F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71318161-51B1-41C1-B181-113151D1B19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15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418161E1-5131-41E1-81D1-A1A181C111C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9151D141-81A1-4121-9151-E161E151C12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17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513101-9121-41C1-B131-E11161014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41319181-9151-41D1-B191-E1D1D121B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41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B17121-5191-4141-9171-E15131B1118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fld id="{01213100-6171-41D1-A151-F1015100E1B1}" type="slidenum">
              <a:rPr lang="ru-RU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Восьмой уровень структуры</a:t>
            </a:r>
            <a:endParaRPr/>
          </a:p>
          <a:p>
            <a:r>
              <a:rPr lang="ru-RU" sz="3200">
                <a:solidFill>
                  <a:srgbClr val="8b8b8b"/>
                </a:solidFill>
                <a:latin typeface="Calibri"/>
              </a:rPr>
              <a:t>Девятый уровень структурыОбразец подзаголовка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1200">
                <a:solidFill>
                  <a:srgbClr val="8b8b8b"/>
                </a:solidFill>
                <a:latin typeface="Calibri"/>
              </a:rPr>
              <a:t>&lt;дата/время&gt;</a:t>
            </a:r>
            <a:r>
              <a:rPr lang="ru-RU" sz="1200">
                <a:solidFill>
                  <a:srgbClr val="8b8b8b"/>
                </a:solidFill>
                <a:latin typeface="Calibri"/>
              </a:rPr>
              <a:t>27.5.14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C1B11111-7131-4151-B121-2141A1C1C1F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fld id="{31C1D1C1-4171-41F1-A141-5151D1B1312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jpeg"/><Relationship Id="rId3" Type="http://schemas.openxmlformats.org/officeDocument/2006/relationships/image" Target="../media/image5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92.png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image" Target="../media/image96.png"/><Relationship Id="rId3" Type="http://schemas.openxmlformats.org/officeDocument/2006/relationships/image" Target="../media/image97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98.png"/><Relationship Id="rId2" Type="http://schemas.openxmlformats.org/officeDocument/2006/relationships/image" Target="../media/image99.png"/><Relationship Id="rId3" Type="http://schemas.openxmlformats.org/officeDocument/2006/relationships/image" Target="../media/image100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01.png"/><Relationship Id="rId2" Type="http://schemas.openxmlformats.org/officeDocument/2006/relationships/image" Target="../media/image102.png"/><Relationship Id="rId3" Type="http://schemas.openxmlformats.org/officeDocument/2006/relationships/image" Target="../media/image10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4.png"/><Relationship Id="rId2" Type="http://schemas.openxmlformats.org/officeDocument/2006/relationships/image" Target="../media/image105.jpeg"/><Relationship Id="rId3" Type="http://schemas.openxmlformats.org/officeDocument/2006/relationships/image" Target="../media/image106.jpeg"/><Relationship Id="rId4" Type="http://schemas.openxmlformats.org/officeDocument/2006/relationships/image" Target="../media/image107.jpeg"/><Relationship Id="rId5" Type="http://schemas.openxmlformats.org/officeDocument/2006/relationships/image" Target="../media/image108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09.png"/><Relationship Id="rId2" Type="http://schemas.openxmlformats.org/officeDocument/2006/relationships/image" Target="../media/image110.png"/><Relationship Id="rId3" Type="http://schemas.openxmlformats.org/officeDocument/2006/relationships/image" Target="../media/image111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112.png"/><Relationship Id="rId2" Type="http://schemas.openxmlformats.org/officeDocument/2006/relationships/image" Target="../media/image113.png"/><Relationship Id="rId3" Type="http://schemas.openxmlformats.org/officeDocument/2006/relationships/image" Target="../media/image114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png"/><Relationship Id="rId3" Type="http://schemas.openxmlformats.org/officeDocument/2006/relationships/image" Target="../media/image117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18.png"/><Relationship Id="rId2" Type="http://schemas.openxmlformats.org/officeDocument/2006/relationships/image" Target="../media/image119.png"/><Relationship Id="rId3" Type="http://schemas.openxmlformats.org/officeDocument/2006/relationships/image" Target="../media/image120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121.png"/><Relationship Id="rId2" Type="http://schemas.openxmlformats.org/officeDocument/2006/relationships/image" Target="../media/image122.png"/><Relationship Id="rId3" Type="http://schemas.openxmlformats.org/officeDocument/2006/relationships/image" Target="../media/image123.jpe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Relationship Id="rId11" Type="http://schemas.openxmlformats.org/officeDocument/2006/relationships/image" Target="../media/image131.png"/><Relationship Id="rId12" Type="http://schemas.openxmlformats.org/officeDocument/2006/relationships/image" Target="../media/image13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33.png"/><Relationship Id="rId2" Type="http://schemas.openxmlformats.org/officeDocument/2006/relationships/image" Target="../media/image134.png"/><Relationship Id="rId3" Type="http://schemas.openxmlformats.org/officeDocument/2006/relationships/image" Target="../media/image135.jpeg"/><Relationship Id="rId4" Type="http://schemas.openxmlformats.org/officeDocument/2006/relationships/image" Target="../media/image136.png"/><Relationship Id="rId5" Type="http://schemas.openxmlformats.org/officeDocument/2006/relationships/image" Target="../media/image137.png"/><Relationship Id="rId6" Type="http://schemas.openxmlformats.org/officeDocument/2006/relationships/image" Target="../media/image138.png"/><Relationship Id="rId7" Type="http://schemas.openxmlformats.org/officeDocument/2006/relationships/image" Target="../media/image139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40.png"/><Relationship Id="rId2" Type="http://schemas.openxmlformats.org/officeDocument/2006/relationships/image" Target="../media/image141.png"/><Relationship Id="rId3" Type="http://schemas.openxmlformats.org/officeDocument/2006/relationships/image" Target="../media/image142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43.png"/><Relationship Id="rId2" Type="http://schemas.openxmlformats.org/officeDocument/2006/relationships/image" Target="../media/image144.png"/><Relationship Id="rId3" Type="http://schemas.openxmlformats.org/officeDocument/2006/relationships/image" Target="../media/image145.jpeg"/><Relationship Id="rId4" Type="http://schemas.openxmlformats.org/officeDocument/2006/relationships/image" Target="../media/image146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47.png"/><Relationship Id="rId2" Type="http://schemas.openxmlformats.org/officeDocument/2006/relationships/image" Target="../media/image148.png"/><Relationship Id="rId3" Type="http://schemas.openxmlformats.org/officeDocument/2006/relationships/image" Target="../media/image149.jpeg"/><Relationship Id="rId4" Type="http://schemas.openxmlformats.org/officeDocument/2006/relationships/image" Target="../media/image150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51.png"/><Relationship Id="rId2" Type="http://schemas.openxmlformats.org/officeDocument/2006/relationships/image" Target="../media/image152.png"/><Relationship Id="rId3" Type="http://schemas.openxmlformats.org/officeDocument/2006/relationships/image" Target="../media/image153.jpeg"/><Relationship Id="rId4" Type="http://schemas.openxmlformats.org/officeDocument/2006/relationships/image" Target="../media/image15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55.png"/><Relationship Id="rId2" Type="http://schemas.openxmlformats.org/officeDocument/2006/relationships/image" Target="../media/image15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57.png"/><Relationship Id="rId2" Type="http://schemas.openxmlformats.org/officeDocument/2006/relationships/image" Target="../media/image158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1640" y="-16560"/>
            <a:ext cx="4248000" cy="4248000"/>
          </a:xfrm>
          <a:prstGeom prst="rect">
            <a:avLst/>
          </a:prstGeom>
        </p:spPr>
      </p:pic>
      <p:sp>
        <p:nvSpPr>
          <p:cNvPr id="11" name="CustomShape 1"/>
          <p:cNvSpPr/>
          <p:nvPr/>
        </p:nvSpPr>
        <p:spPr>
          <a:xfrm>
            <a:off x="0" y="3574080"/>
            <a:ext cx="9143640" cy="1439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TextShape 2"/>
          <p:cNvSpPr txBox="1"/>
          <p:nvPr/>
        </p:nvSpPr>
        <p:spPr>
          <a:xfrm>
            <a:off x="755640" y="3790080"/>
            <a:ext cx="7655040" cy="12351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ru-RU" sz="4000">
                <a:solidFill>
                  <a:srgbClr val="595959"/>
                </a:solidFill>
                <a:latin typeface="Century Gothic"/>
              </a:rPr>
              <a:t>Шашечки или ехать?</a:t>
            </a:r>
            <a:r>
              <a:rPr b="1" lang="ru-RU" sz="4000">
                <a:solidFill>
                  <a:srgbClr val="595959"/>
                </a:solidFill>
                <a:latin typeface="Century Gothic"/>
              </a:rPr>
              <a:t>
</a:t>
            </a:r>
            <a:r>
              <a:rPr b="1" lang="ru-RU" sz="2000">
                <a:solidFill>
                  <a:srgbClr val="595959"/>
                </a:solidFill>
                <a:latin typeface="Century Gothic"/>
              </a:rPr>
              <a:t>Обзор Wifi-решений для частного сектора</a:t>
            </a:r>
            <a:endParaRPr/>
          </a:p>
        </p:txBody>
      </p:sp>
      <p:pic>
        <p:nvPicPr>
          <p:cNvPr descr="" id="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sp>
        <p:nvSpPr>
          <p:cNvPr id="14" name="CustomShape 3"/>
          <p:cNvSpPr/>
          <p:nvPr/>
        </p:nvSpPr>
        <p:spPr>
          <a:xfrm>
            <a:off x="323640" y="5373360"/>
            <a:ext cx="3816000" cy="6962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30000"/>
              </a:lnSpc>
            </a:pPr>
            <a:r>
              <a:rPr b="1" lang="ru-RU">
                <a:solidFill>
                  <a:srgbClr val="ffffff"/>
                </a:solidFill>
                <a:latin typeface="Century Gothic"/>
              </a:rPr>
              <a:t>Екатерина Князькова</a:t>
            </a:r>
            <a:endParaRPr/>
          </a:p>
          <a:p>
            <a:pPr>
              <a:lnSpc>
                <a:spcPct val="130000"/>
              </a:lnSpc>
            </a:pPr>
            <a:r>
              <a:rPr b="1" lang="ru-RU">
                <a:solidFill>
                  <a:srgbClr val="ffffff"/>
                </a:solidFill>
                <a:latin typeface="Century Gothic"/>
              </a:rPr>
              <a:t>NAG.ru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" name="CustomShape 2"/>
          <p:cNvSpPr/>
          <p:nvPr/>
        </p:nvSpPr>
        <p:spPr>
          <a:xfrm>
            <a:off x="827640" y="1894320"/>
            <a:ext cx="7488360" cy="37231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Первоначально – беспроводной доступ на предприятиях и в офисах – «Ethernet без проводов»</a:t>
            </a:r>
            <a:endParaRPr/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 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000000"/>
                </a:solidFill>
                <a:latin typeface="Arial"/>
                <a:ea typeface="宋体"/>
              </a:rPr>
              <a:t>Появление технологии WI-Fi – 1991 год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На сегодняшний день: IEEE 802.11a/b/g/n/ac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Частоты: </a:t>
            </a:r>
            <a:r>
              <a:rPr lang="ru-RU" sz="1600">
                <a:solidFill>
                  <a:srgbClr val="000000"/>
                </a:solidFill>
                <a:latin typeface="Arial"/>
                <a:ea typeface="宋体"/>
              </a:rPr>
              <a:t>2400—2483,5 МГц + 5150-5350 МГц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Альтернативные частоты: 6ГГц (набирает популярность), 24ГГц  (трудно лицензируемо) и другие</a:t>
            </a:r>
            <a:endParaRPr/>
          </a:p>
        </p:txBody>
      </p:sp>
      <p:pic>
        <p:nvPicPr>
          <p:cNvPr descr="" id="1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9" name="CustomShape 3"/>
          <p:cNvSpPr/>
          <p:nvPr/>
        </p:nvSpPr>
        <p:spPr>
          <a:xfrm>
            <a:off x="816480" y="33588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Немного истории….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sp>
        <p:nvSpPr>
          <p:cNvPr id="22" name="CustomShape 2"/>
          <p:cNvSpPr/>
          <p:nvPr/>
        </p:nvSpPr>
        <p:spPr>
          <a:xfrm>
            <a:off x="827640" y="1989000"/>
            <a:ext cx="7488360" cy="3042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Размер области покрытия</a:t>
            </a:r>
            <a:endParaRPr/>
          </a:p>
          <a:p>
            <a:pPr>
              <a:lnSpc>
                <a:spcPct val="150000"/>
              </a:lnSpc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 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Количество абонентов на базовое устройства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Пропускная способность, типы абонентского трафика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Чувствительность к помехам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Лицензирование</a:t>
            </a:r>
            <a:endParaRPr/>
          </a:p>
        </p:txBody>
      </p:sp>
      <p:pic>
        <p:nvPicPr>
          <p:cNvPr descr="" id="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24" name="CustomShape 3"/>
          <p:cNvSpPr/>
          <p:nvPr/>
        </p:nvSpPr>
        <p:spPr>
          <a:xfrm>
            <a:off x="789840" y="33264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Ограничения технологии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2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404640"/>
            <a:ext cx="1107000" cy="575640"/>
          </a:xfrm>
          <a:prstGeom prst="rect">
            <a:avLst/>
          </a:prstGeom>
        </p:spPr>
      </p:pic>
      <p:sp>
        <p:nvSpPr>
          <p:cNvPr id="28" name="CustomShape 2"/>
          <p:cNvSpPr/>
          <p:nvPr/>
        </p:nvSpPr>
        <p:spPr>
          <a:xfrm>
            <a:off x="755640" y="32256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Выходя на улицу ……. </a:t>
            </a:r>
            <a:endParaRPr/>
          </a:p>
        </p:txBody>
      </p:sp>
      <p:sp>
        <p:nvSpPr>
          <p:cNvPr id="29" name="CustomShape 3"/>
          <p:cNvSpPr/>
          <p:nvPr/>
        </p:nvSpPr>
        <p:spPr>
          <a:xfrm>
            <a:off x="755640" y="1340640"/>
            <a:ext cx="3814560" cy="441036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ОСНОВНЫЕ ТОПОЛОГИИ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Всенаправленная  антенна (круговая диаграмма)</a:t>
            </a:r>
            <a:endParaRPr/>
          </a:p>
          <a:p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Секторное покрытие: точка – многоточка, клиентский доступ</a:t>
            </a:r>
            <a:endParaRPr/>
          </a:p>
          <a:p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Направленный луч (минимальная ширина диаграммы направленности): точка – точка, дальние линки</a:t>
            </a:r>
            <a:endParaRPr/>
          </a:p>
        </p:txBody>
      </p:sp>
      <p:pic>
        <p:nvPicPr>
          <p:cNvPr descr="" id="30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878080" y="1222200"/>
            <a:ext cx="282600" cy="1924200"/>
          </a:xfrm>
          <a:prstGeom prst="rect">
            <a:avLst/>
          </a:prstGeom>
        </p:spPr>
      </p:pic>
      <p:pic>
        <p:nvPicPr>
          <p:cNvPr descr="" id="31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5656680" y="4705560"/>
            <a:ext cx="882000" cy="1945440"/>
          </a:xfrm>
          <a:prstGeom prst="rect">
            <a:avLst/>
          </a:prstGeom>
        </p:spPr>
      </p:pic>
      <p:pic>
        <p:nvPicPr>
          <p:cNvPr descr="" id="32" name="Picture 10"/>
          <p:cNvPicPr/>
          <p:nvPr/>
        </p:nvPicPr>
        <p:blipFill>
          <a:blip r:embed="rId5"/>
          <a:stretch>
            <a:fillRect/>
          </a:stretch>
        </p:blipFill>
        <p:spPr>
          <a:xfrm>
            <a:off x="4280760" y="4772520"/>
            <a:ext cx="2235240" cy="1680480"/>
          </a:xfrm>
          <a:prstGeom prst="rect">
            <a:avLst/>
          </a:prstGeom>
        </p:spPr>
      </p:pic>
      <p:pic>
        <p:nvPicPr>
          <p:cNvPr descr="" id="33" name="Picture 3"/>
          <p:cNvPicPr/>
          <p:nvPr/>
        </p:nvPicPr>
        <p:blipFill>
          <a:blip r:embed="rId6"/>
          <a:stretch>
            <a:fillRect/>
          </a:stretch>
        </p:blipFill>
        <p:spPr>
          <a:xfrm>
            <a:off x="6228360" y="1332360"/>
            <a:ext cx="2891520" cy="1852200"/>
          </a:xfrm>
          <a:prstGeom prst="rect">
            <a:avLst/>
          </a:prstGeom>
        </p:spPr>
      </p:pic>
      <p:pic>
        <p:nvPicPr>
          <p:cNvPr descr="" id="34" name="Picture 4"/>
          <p:cNvPicPr/>
          <p:nvPr/>
        </p:nvPicPr>
        <p:blipFill>
          <a:blip r:embed="rId7"/>
          <a:stretch>
            <a:fillRect/>
          </a:stretch>
        </p:blipFill>
        <p:spPr>
          <a:xfrm>
            <a:off x="6228360" y="3141000"/>
            <a:ext cx="2891520" cy="1805040"/>
          </a:xfrm>
          <a:prstGeom prst="rect">
            <a:avLst/>
          </a:prstGeom>
        </p:spPr>
      </p:pic>
      <p:pic>
        <p:nvPicPr>
          <p:cNvPr descr="" id="35" name="Picture 6"/>
          <p:cNvPicPr/>
          <p:nvPr/>
        </p:nvPicPr>
        <p:blipFill>
          <a:blip r:embed="rId8"/>
          <a:stretch>
            <a:fillRect/>
          </a:stretch>
        </p:blipFill>
        <p:spPr>
          <a:xfrm>
            <a:off x="6228360" y="4946400"/>
            <a:ext cx="2890440" cy="152424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36" name="Picture 14"/>
          <p:cNvPicPr/>
          <p:nvPr/>
        </p:nvPicPr>
        <p:blipFill>
          <a:blip r:embed="rId1"/>
          <a:stretch>
            <a:fillRect/>
          </a:stretch>
        </p:blipFill>
        <p:spPr>
          <a:xfrm>
            <a:off x="6904800" y="1556640"/>
            <a:ext cx="2256840" cy="1682280"/>
          </a:xfrm>
          <a:prstGeom prst="rect">
            <a:avLst/>
          </a:prstGeom>
        </p:spPr>
      </p:pic>
      <p:sp>
        <p:nvSpPr>
          <p:cNvPr id="37" name="CustomShape 1"/>
          <p:cNvSpPr/>
          <p:nvPr/>
        </p:nvSpPr>
        <p:spPr>
          <a:xfrm>
            <a:off x="9156240" y="68580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3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3240" y="5444280"/>
            <a:ext cx="9146880" cy="288720"/>
          </a:xfrm>
          <a:prstGeom prst="rect">
            <a:avLst/>
          </a:prstGeom>
        </p:spPr>
      </p:pic>
      <p:pic>
        <p:nvPicPr>
          <p:cNvPr descr="" id="3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40" name="CustomShape 2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Переходим</a:t>
            </a:r>
            <a:r>
              <a:rPr b="1" lang="ru-RU" sz="2500">
                <a:solidFill>
                  <a:srgbClr val="ff0000"/>
                </a:solidFill>
                <a:latin typeface="Century Gothic"/>
              </a:rPr>
              <a:t>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к проектированию </a:t>
            </a:r>
            <a:r>
              <a:rPr b="1" lang="ru-RU" sz="2500">
                <a:solidFill>
                  <a:srgbClr val="ff0000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41" name="CustomShape 3"/>
          <p:cNvSpPr/>
          <p:nvPr/>
        </p:nvSpPr>
        <p:spPr>
          <a:xfrm>
            <a:off x="755640" y="1196640"/>
            <a:ext cx="3814560" cy="30481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ЧТО НУЖНО УЧЕСТЬ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География местности, зона Френеля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Возможные погодные условия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Оборудование клиентской стороны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600">
                <a:solidFill>
                  <a:srgbClr val="262626"/>
                </a:solidFill>
                <a:latin typeface="Arial"/>
                <a:ea typeface="宋体"/>
              </a:rPr>
              <a:t>Соседние линки</a:t>
            </a:r>
            <a:endParaRPr/>
          </a:p>
        </p:txBody>
      </p:sp>
      <p:pic>
        <p:nvPicPr>
          <p:cNvPr descr="" id="42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508000" y="2059200"/>
            <a:ext cx="2161800" cy="1945800"/>
          </a:xfrm>
          <a:prstGeom prst="rect">
            <a:avLst/>
          </a:prstGeom>
        </p:spPr>
      </p:pic>
      <p:pic>
        <p:nvPicPr>
          <p:cNvPr descr="" id="43" name="Picture 10"/>
          <p:cNvPicPr/>
          <p:nvPr/>
        </p:nvPicPr>
        <p:blipFill>
          <a:blip r:embed="rId5"/>
          <a:stretch>
            <a:fillRect/>
          </a:stretch>
        </p:blipFill>
        <p:spPr>
          <a:xfrm>
            <a:off x="3551760" y="2162160"/>
            <a:ext cx="3324240" cy="3324240"/>
          </a:xfrm>
          <a:prstGeom prst="rect">
            <a:avLst/>
          </a:prstGeom>
        </p:spPr>
      </p:pic>
      <p:pic>
        <p:nvPicPr>
          <p:cNvPr descr="" id="44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5105520" y="759240"/>
            <a:ext cx="1842480" cy="1301400"/>
          </a:xfrm>
          <a:prstGeom prst="rect">
            <a:avLst/>
          </a:prstGeom>
        </p:spPr>
      </p:pic>
      <p:pic>
        <p:nvPicPr>
          <p:cNvPr descr="" id="45" name="Picture 18"/>
          <p:cNvPicPr/>
          <p:nvPr/>
        </p:nvPicPr>
        <p:blipFill>
          <a:blip r:embed="rId7"/>
          <a:stretch>
            <a:fillRect/>
          </a:stretch>
        </p:blipFill>
        <p:spPr>
          <a:xfrm>
            <a:off x="6708240" y="1352520"/>
            <a:ext cx="1118160" cy="894240"/>
          </a:xfrm>
          <a:prstGeom prst="rect">
            <a:avLst/>
          </a:prstGeom>
        </p:spPr>
      </p:pic>
      <p:sp>
        <p:nvSpPr>
          <p:cNvPr id="46" name="CustomShape 4"/>
          <p:cNvSpPr/>
          <p:nvPr/>
        </p:nvSpPr>
        <p:spPr>
          <a:xfrm>
            <a:off x="6948360" y="1304280"/>
            <a:ext cx="692640" cy="692640"/>
          </a:xfrm>
          <a:prstGeom prst="ellipse">
            <a:avLst/>
          </a:prstGeom>
          <a:ln w="25560">
            <a:solidFill>
              <a:srgbClr val="ff0000"/>
            </a:solidFill>
            <a:round/>
          </a:ln>
        </p:spPr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4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4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50" name="CustomShape 2"/>
          <p:cNvSpPr/>
          <p:nvPr/>
        </p:nvSpPr>
        <p:spPr>
          <a:xfrm>
            <a:off x="789840" y="620640"/>
            <a:ext cx="7166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Калькулятор – помощник для расчетов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pic>
        <p:nvPicPr>
          <p:cNvPr descr="" id="5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11640" y="1700640"/>
            <a:ext cx="7975800" cy="410400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5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5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55" name="CustomShape 2"/>
          <p:cNvSpPr/>
          <p:nvPr/>
        </p:nvSpPr>
        <p:spPr>
          <a:xfrm>
            <a:off x="789840" y="835920"/>
            <a:ext cx="7166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Калькулятор – помощник для расчетов</a:t>
            </a:r>
            <a:endParaRPr/>
          </a:p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……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производители спешат на помощь</a:t>
            </a:r>
            <a:endParaRPr/>
          </a:p>
        </p:txBody>
      </p:sp>
      <p:pic>
        <p:nvPicPr>
          <p:cNvPr descr="" id="5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11640" y="1989000"/>
            <a:ext cx="7750440" cy="381600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5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5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60" name="CustomShape 2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Обобщенные рекомендации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61" name="CustomShape 3"/>
          <p:cNvSpPr/>
          <p:nvPr/>
        </p:nvSpPr>
        <p:spPr>
          <a:xfrm>
            <a:off x="1748880" y="1499040"/>
            <a:ext cx="3615120" cy="376956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Выбираем место: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Прямая видимость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Максимально высокое место: столбы, водонапорные башни, мачты, вышки сотовых операторов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Спектральный анализ местности  - никому ли мы не мешаем?</a:t>
            </a:r>
            <a:endParaRPr/>
          </a:p>
        </p:txBody>
      </p:sp>
      <p:sp>
        <p:nvSpPr>
          <p:cNvPr id="62" name="CustomShape 4"/>
          <p:cNvSpPr/>
          <p:nvPr/>
        </p:nvSpPr>
        <p:spPr>
          <a:xfrm>
            <a:off x="5493240" y="2219040"/>
            <a:ext cx="3615120" cy="33692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Выбираем оборудование: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Сколько абонентов?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Желаемая частота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Ширина сектора покрытия, расстояние от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Предполагаемая пропускная способность</a:t>
            </a:r>
            <a:endParaRPr/>
          </a:p>
        </p:txBody>
      </p:sp>
      <p:pic>
        <p:nvPicPr>
          <p:cNvPr descr="" id="63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179640" y="1463040"/>
            <a:ext cx="1397880" cy="5277960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6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6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67" name="CustomShape 2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Обобщенные рекомендации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68" name="CustomShape 3"/>
          <p:cNvSpPr/>
          <p:nvPr/>
        </p:nvSpPr>
        <p:spPr>
          <a:xfrm>
            <a:off x="611640" y="1631880"/>
            <a:ext cx="3615120" cy="27702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КЛИЕНТСКИЙ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Диапазон частот (наиболее распространенные – 2.4ГГц и 5 ГГц)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Дальнейшее подключение бытовых устройств (LAN, Wifi, TriplePlay)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Мощность и чувствительность</a:t>
            </a:r>
            <a:endParaRPr/>
          </a:p>
        </p:txBody>
      </p:sp>
      <p:pic>
        <p:nvPicPr>
          <p:cNvPr descr="" id="69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4391280" y="1700640"/>
            <a:ext cx="4501080" cy="3338280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stomShape 1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7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sp>
        <p:nvSpPr>
          <p:cNvPr id="72" name="CustomShape 2"/>
          <p:cNvSpPr/>
          <p:nvPr/>
        </p:nvSpPr>
        <p:spPr>
          <a:xfrm>
            <a:off x="827640" y="1720080"/>
            <a:ext cx="7488360" cy="272556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>
                <a:solidFill>
                  <a:srgbClr val="262626"/>
                </a:solidFill>
                <a:latin typeface="Arial"/>
                <a:ea typeface="宋体"/>
              </a:rPr>
              <a:t>Качество превыше всего</a:t>
            </a:r>
            <a:endParaRPr/>
          </a:p>
          <a:p>
            <a:pPr>
              <a:lnSpc>
                <a:spcPct val="150000"/>
              </a:lnSpc>
            </a:pPr>
            <a:r>
              <a:rPr b="1" lang="ru-RU">
                <a:solidFill>
                  <a:srgbClr val="262626"/>
                </a:solidFill>
                <a:latin typeface="Arial"/>
                <a:ea typeface="宋体"/>
              </a:rPr>
              <a:t> </a:t>
            </a:r>
            <a:endParaRPr/>
          </a:p>
          <a:p>
            <a:endParaRPr/>
          </a:p>
          <a:p>
            <a:pPr lvl="2">
              <a:lnSpc>
                <a:spcPct val="150000"/>
              </a:lnSpc>
              <a:buSzPct val="45000"/>
              <a:buFont typeface="StarSymbol"/>
              <a:buChar char=""/>
            </a:pPr>
            <a:r>
              <a:rPr b="1" lang="ru-RU">
                <a:solidFill>
                  <a:srgbClr val="262626"/>
                </a:solidFill>
                <a:latin typeface="Arial"/>
                <a:ea typeface="宋体"/>
              </a:rPr>
              <a:t>Дешево и сердито</a:t>
            </a:r>
            <a:endParaRPr/>
          </a:p>
          <a:p>
            <a:endParaRPr/>
          </a:p>
          <a:p>
            <a:endParaRPr/>
          </a:p>
          <a:p>
            <a:pPr lvl="5">
              <a:lnSpc>
                <a:spcPct val="150000"/>
              </a:lnSpc>
              <a:buSzPct val="45000"/>
              <a:buFont typeface="StarSymbol"/>
              <a:buChar char=""/>
            </a:pPr>
            <a:r>
              <a:rPr b="1" lang="ru-RU">
                <a:solidFill>
                  <a:srgbClr val="262626"/>
                </a:solidFill>
                <a:latin typeface="Arial"/>
                <a:ea typeface="宋体"/>
              </a:rPr>
              <a:t>Золотая середина</a:t>
            </a:r>
            <a:endParaRPr/>
          </a:p>
        </p:txBody>
      </p:sp>
      <p:pic>
        <p:nvPicPr>
          <p:cNvPr descr="" id="7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74" name="CustomShape 3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Концептуальные</a:t>
            </a:r>
            <a:r>
              <a:rPr b="1" lang="ru-RU" sz="2500">
                <a:solidFill>
                  <a:srgbClr val="595959"/>
                </a:solidFill>
                <a:latin typeface="Century Gothic"/>
              </a:rPr>
              <a:t>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подходы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pic>
        <p:nvPicPr>
          <p:cNvPr descr="" id="75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5220000" y="1433880"/>
            <a:ext cx="2592000" cy="2355120"/>
          </a:xfrm>
          <a:prstGeom prst="rect">
            <a:avLst/>
          </a:prstGeom>
        </p:spPr>
      </p:pic>
      <p:pic>
        <p:nvPicPr>
          <p:cNvPr descr="" id="76" name="Picture 8"/>
          <p:cNvPicPr/>
          <p:nvPr/>
        </p:nvPicPr>
        <p:blipFill>
          <a:blip r:embed="rId4"/>
          <a:stretch>
            <a:fillRect/>
          </a:stretch>
        </p:blipFill>
        <p:spPr>
          <a:xfrm>
            <a:off x="107640" y="3220200"/>
            <a:ext cx="2880000" cy="1848600"/>
          </a:xfrm>
          <a:prstGeom prst="rect">
            <a:avLst/>
          </a:prstGeom>
        </p:spPr>
      </p:pic>
      <p:pic>
        <p:nvPicPr>
          <p:cNvPr descr="" id="77" name="Picture 12"/>
          <p:cNvPicPr/>
          <p:nvPr/>
        </p:nvPicPr>
        <p:blipFill>
          <a:blip r:embed="rId5"/>
          <a:stretch>
            <a:fillRect/>
          </a:stretch>
        </p:blipFill>
        <p:spPr>
          <a:xfrm>
            <a:off x="6179040" y="3434040"/>
            <a:ext cx="2857320" cy="2638080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7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sp>
        <p:nvSpPr>
          <p:cNvPr id="80" name="CustomShape 2"/>
          <p:cNvSpPr/>
          <p:nvPr/>
        </p:nvSpPr>
        <p:spPr>
          <a:xfrm>
            <a:off x="1403640" y="548640"/>
            <a:ext cx="7560360" cy="45144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Сравнение</a:t>
            </a:r>
            <a:r>
              <a:rPr b="1" lang="ru-RU" sz="2400">
                <a:solidFill>
                  <a:srgbClr val="595959"/>
                </a:solidFill>
                <a:latin typeface="Century Gothic"/>
              </a:rPr>
              <a:t>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подходов к построению Wifi сети</a:t>
            </a:r>
            <a:r>
              <a:rPr b="1" lang="ru-RU" sz="2400">
                <a:solidFill>
                  <a:srgbClr val="595959"/>
                </a:solidFill>
                <a:latin typeface="Century Gothic"/>
              </a:rPr>
              <a:t> </a:t>
            </a:r>
            <a:endParaRPr/>
          </a:p>
        </p:txBody>
      </p:sp>
      <p:pic>
        <p:nvPicPr>
          <p:cNvPr descr="" id="8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2480" y="140400"/>
            <a:ext cx="914400" cy="83988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-3240" y="134064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3" name="CustomShape 2"/>
          <p:cNvSpPr/>
          <p:nvPr/>
        </p:nvSpPr>
        <p:spPr>
          <a:xfrm>
            <a:off x="4572000" y="1845720"/>
            <a:ext cx="4571640" cy="21265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4" name="CustomShape 3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8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8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87" name="CustomShape 4"/>
          <p:cNvSpPr/>
          <p:nvPr/>
        </p:nvSpPr>
        <p:spPr>
          <a:xfrm>
            <a:off x="789840" y="61992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“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Best Practices”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88" name="CustomShape 5"/>
          <p:cNvSpPr/>
          <p:nvPr/>
        </p:nvSpPr>
        <p:spPr>
          <a:xfrm>
            <a:off x="4772880" y="1340640"/>
            <a:ext cx="3773880" cy="2686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Point to MultiPoint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Секторное покрытие: чистота эфира, повышение абонентской емкости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Круговое покрытие: увеличение зоны покрытия, уменьшение количества оборудования БС</a:t>
            </a:r>
            <a:endParaRPr/>
          </a:p>
          <a:p>
            <a:endParaRPr/>
          </a:p>
        </p:txBody>
      </p:sp>
      <p:sp>
        <p:nvSpPr>
          <p:cNvPr id="89" name="CustomShape 6"/>
          <p:cNvSpPr/>
          <p:nvPr/>
        </p:nvSpPr>
        <p:spPr>
          <a:xfrm>
            <a:off x="395640" y="1308960"/>
            <a:ext cx="3814560" cy="3123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ТОПОЛОГИЯ СЕТИ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МОНТАЖ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АБОНЕНТСКИЙ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ДОП. СЕРВИСЫ</a:t>
            </a:r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1" name="CustomShape 2"/>
          <p:cNvSpPr/>
          <p:nvPr/>
        </p:nvSpPr>
        <p:spPr>
          <a:xfrm>
            <a:off x="-3240" y="202104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2" name="CustomShape 3"/>
          <p:cNvSpPr/>
          <p:nvPr/>
        </p:nvSpPr>
        <p:spPr>
          <a:xfrm>
            <a:off x="4572000" y="2526120"/>
            <a:ext cx="4571640" cy="21265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9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95" name="CustomShape 4"/>
          <p:cNvSpPr/>
          <p:nvPr/>
        </p:nvSpPr>
        <p:spPr>
          <a:xfrm>
            <a:off x="789840" y="61992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“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Best Practices”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96" name="CustomShape 5"/>
          <p:cNvSpPr/>
          <p:nvPr/>
        </p:nvSpPr>
        <p:spPr>
          <a:xfrm>
            <a:off x="4772880" y="2012400"/>
            <a:ext cx="3773880" cy="23868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Одна либо несколько радиокарт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Герметичный корпус для внешнего монтажа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Внешние MIMO антенны требуемой диаграммы направленности (чаще – сектор 90/120 градусов)</a:t>
            </a:r>
            <a:endParaRPr/>
          </a:p>
        </p:txBody>
      </p:sp>
      <p:sp>
        <p:nvSpPr>
          <p:cNvPr id="97" name="CustomShape 6"/>
          <p:cNvSpPr/>
          <p:nvPr/>
        </p:nvSpPr>
        <p:spPr>
          <a:xfrm>
            <a:off x="395640" y="1308960"/>
            <a:ext cx="3814560" cy="3123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ТОПОЛОГИЯ СЕТИ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МОНТАЖ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АБОНЕНТСКИЙ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ДОП. СЕРВИСЫ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99" name="CustomShape 2"/>
          <p:cNvSpPr/>
          <p:nvPr/>
        </p:nvSpPr>
        <p:spPr>
          <a:xfrm>
            <a:off x="-3240" y="278100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0" name="CustomShape 3"/>
          <p:cNvSpPr/>
          <p:nvPr/>
        </p:nvSpPr>
        <p:spPr>
          <a:xfrm>
            <a:off x="4572000" y="3285720"/>
            <a:ext cx="4571640" cy="21265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0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03" name="CustomShape 4"/>
          <p:cNvSpPr/>
          <p:nvPr/>
        </p:nvSpPr>
        <p:spPr>
          <a:xfrm>
            <a:off x="789840" y="61992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“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Best Practices”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04" name="CustomShape 5"/>
          <p:cNvSpPr/>
          <p:nvPr/>
        </p:nvSpPr>
        <p:spPr>
          <a:xfrm>
            <a:off x="4772880" y="2781000"/>
            <a:ext cx="3773880" cy="178776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Вышка оператора сотовой связи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Водонапорные башни, крыши зданий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Мачта высотой от 15-20 метров на возвышенности</a:t>
            </a:r>
            <a:endParaRPr/>
          </a:p>
        </p:txBody>
      </p:sp>
      <p:sp>
        <p:nvSpPr>
          <p:cNvPr id="105" name="CustomShape 6"/>
          <p:cNvSpPr/>
          <p:nvPr/>
        </p:nvSpPr>
        <p:spPr>
          <a:xfrm>
            <a:off x="395640" y="1308960"/>
            <a:ext cx="3814560" cy="3123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ТОПОЛОГИЯ СЕТИ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МОНТАЖ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АБОНЕНТСКИЙ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ДОП. СЕРВИСЫ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7" name="CustomShape 2"/>
          <p:cNvSpPr/>
          <p:nvPr/>
        </p:nvSpPr>
        <p:spPr>
          <a:xfrm>
            <a:off x="-3240" y="353340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8" name="CustomShape 3"/>
          <p:cNvSpPr/>
          <p:nvPr/>
        </p:nvSpPr>
        <p:spPr>
          <a:xfrm>
            <a:off x="4572000" y="4038120"/>
            <a:ext cx="4571640" cy="12276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0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1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11" name="CustomShape 4"/>
          <p:cNvSpPr/>
          <p:nvPr/>
        </p:nvSpPr>
        <p:spPr>
          <a:xfrm>
            <a:off x="789840" y="61992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“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Best Practices”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12" name="CustomShape 5"/>
          <p:cNvSpPr/>
          <p:nvPr/>
        </p:nvSpPr>
        <p:spPr>
          <a:xfrm>
            <a:off x="4772880" y="3557880"/>
            <a:ext cx="3773880" cy="14882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Узконаправленная либо секторная антенна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Монтаж на стену либо на крышу (трубостойка / мачта)</a:t>
            </a:r>
            <a:endParaRPr/>
          </a:p>
        </p:txBody>
      </p:sp>
      <p:sp>
        <p:nvSpPr>
          <p:cNvPr id="113" name="CustomShape 6"/>
          <p:cNvSpPr/>
          <p:nvPr/>
        </p:nvSpPr>
        <p:spPr>
          <a:xfrm>
            <a:off x="395640" y="1308960"/>
            <a:ext cx="3814560" cy="3123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ТОПОЛОГИЯ СЕТИ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МОНТАЖ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АБОНЕНТСКИЙ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ДОП. СЕРВИСЫ</a:t>
            </a: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5" name="CustomShape 2"/>
          <p:cNvSpPr/>
          <p:nvPr/>
        </p:nvSpPr>
        <p:spPr>
          <a:xfrm>
            <a:off x="-3240" y="425340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16" name="CustomShape 3"/>
          <p:cNvSpPr/>
          <p:nvPr/>
        </p:nvSpPr>
        <p:spPr>
          <a:xfrm>
            <a:off x="4572000" y="4758480"/>
            <a:ext cx="4571640" cy="5810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1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1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19" name="CustomShape 4"/>
          <p:cNvSpPr/>
          <p:nvPr/>
        </p:nvSpPr>
        <p:spPr>
          <a:xfrm>
            <a:off x="789840" y="61992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“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Best Practices”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20" name="CustomShape 5"/>
          <p:cNvSpPr/>
          <p:nvPr/>
        </p:nvSpPr>
        <p:spPr>
          <a:xfrm>
            <a:off x="4772880" y="4277880"/>
            <a:ext cx="3773880" cy="8892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Телефония (приоритезация, QoS)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000000"/>
                </a:solidFill>
                <a:latin typeface="Arial"/>
                <a:ea typeface="宋体"/>
              </a:rPr>
              <a:t>IPTV зачастую не предоставляется</a:t>
            </a:r>
            <a:endParaRPr/>
          </a:p>
        </p:txBody>
      </p:sp>
      <p:sp>
        <p:nvSpPr>
          <p:cNvPr id="121" name="CustomShape 6"/>
          <p:cNvSpPr/>
          <p:nvPr/>
        </p:nvSpPr>
        <p:spPr>
          <a:xfrm>
            <a:off x="395640" y="1308960"/>
            <a:ext cx="3814560" cy="31230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ТОПОЛОГИЯ СЕТИ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БАЗОВАЯ СТАНЦИЯ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МОНТАЖ БС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000000"/>
                </a:solidFill>
                <a:latin typeface="Arial"/>
                <a:ea typeface="宋体"/>
              </a:rPr>
              <a:t>АБОНЕНТСКИЙ ПРИЕМНИК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ДОП. СЕРВИСЫ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2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25" name="CustomShape 2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От</a:t>
            </a:r>
            <a:r>
              <a:rPr b="1" lang="ru-RU" sz="2500">
                <a:solidFill>
                  <a:srgbClr val="595959"/>
                </a:solidFill>
                <a:latin typeface="Century Gothic"/>
              </a:rPr>
              <a:t>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теории</a:t>
            </a:r>
            <a:r>
              <a:rPr b="1" lang="ru-RU" sz="2500">
                <a:solidFill>
                  <a:srgbClr val="595959"/>
                </a:solidFill>
                <a:latin typeface="Century Gothic"/>
              </a:rPr>
              <a:t> 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к практике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26" name="CustomShape 3"/>
          <p:cNvSpPr/>
          <p:nvPr/>
        </p:nvSpPr>
        <p:spPr>
          <a:xfrm>
            <a:off x="755640" y="1528920"/>
            <a:ext cx="7632360" cy="922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ЗАДАЧА: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Организовать доступ в интернет для 161 домохозяйств по технологии WI-FI с учетом 80% подключения в течении года</a:t>
            </a:r>
            <a:endParaRPr/>
          </a:p>
        </p:txBody>
      </p:sp>
      <p:sp>
        <p:nvSpPr>
          <p:cNvPr id="127" name="CustomShape 4"/>
          <p:cNvSpPr/>
          <p:nvPr/>
        </p:nvSpPr>
        <p:spPr>
          <a:xfrm>
            <a:off x="755640" y="3040920"/>
            <a:ext cx="7632360" cy="922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ОГРАНИЧЕНИЯ: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Бюджет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Время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2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pic>
        <p:nvPicPr>
          <p:cNvPr descr="" id="13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sp>
        <p:nvSpPr>
          <p:cNvPr id="131" name="CustomShape 2"/>
          <p:cNvSpPr/>
          <p:nvPr/>
        </p:nvSpPr>
        <p:spPr>
          <a:xfrm>
            <a:off x="2878200" y="6452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Поселок Х, Московская обл.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pic>
        <p:nvPicPr>
          <p:cNvPr descr="" id="132" name="Рисунок 11"/>
          <p:cNvPicPr/>
          <p:nvPr/>
        </p:nvPicPr>
        <p:blipFill>
          <a:blip r:embed="rId3"/>
          <a:stretch>
            <a:fillRect/>
          </a:stretch>
        </p:blipFill>
        <p:spPr>
          <a:xfrm>
            <a:off x="3075120" y="208440"/>
            <a:ext cx="4411440" cy="6120360"/>
          </a:xfrm>
          <a:prstGeom prst="rect">
            <a:avLst/>
          </a:prstGeom>
        </p:spPr>
      </p:pic>
      <p:sp>
        <p:nvSpPr>
          <p:cNvPr id="133" name="CustomShape 3"/>
          <p:cNvSpPr/>
          <p:nvPr/>
        </p:nvSpPr>
        <p:spPr>
          <a:xfrm>
            <a:off x="-3240" y="1340640"/>
            <a:ext cx="2413800" cy="935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4" name="CustomShape 4"/>
          <p:cNvSpPr/>
          <p:nvPr/>
        </p:nvSpPr>
        <p:spPr>
          <a:xfrm>
            <a:off x="0" y="1459440"/>
            <a:ext cx="2534760" cy="589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Подключаем уже построенные дома</a:t>
            </a:r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-3240" y="1340640"/>
            <a:ext cx="2413800" cy="935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6" name="CustomShape 2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3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138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3132000" y="244080"/>
            <a:ext cx="4447800" cy="5927760"/>
          </a:xfrm>
          <a:prstGeom prst="rect">
            <a:avLst/>
          </a:prstGeom>
        </p:spPr>
      </p:pic>
      <p:sp>
        <p:nvSpPr>
          <p:cNvPr id="139" name="CustomShape 3"/>
          <p:cNvSpPr/>
          <p:nvPr/>
        </p:nvSpPr>
        <p:spPr>
          <a:xfrm>
            <a:off x="27000" y="1459440"/>
            <a:ext cx="2534760" cy="589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Резервируем емкость для будущих подключений</a:t>
            </a:r>
            <a:endParaRPr/>
          </a:p>
        </p:txBody>
      </p:sp>
      <p:pic>
        <p:nvPicPr>
          <p:cNvPr descr="" id="14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141" name="CustomShape 4"/>
          <p:cNvSpPr/>
          <p:nvPr/>
        </p:nvSpPr>
        <p:spPr>
          <a:xfrm>
            <a:off x="2878200" y="6452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Поселок Х, Московская обл.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43" name="Picture 9"/>
          <p:cNvPicPr/>
          <p:nvPr/>
        </p:nvPicPr>
        <p:blipFill>
          <a:blip r:embed="rId1"/>
          <a:stretch>
            <a:fillRect/>
          </a:stretch>
        </p:blipFill>
        <p:spPr>
          <a:xfrm>
            <a:off x="4284000" y="2900520"/>
            <a:ext cx="2760480" cy="2760480"/>
          </a:xfrm>
          <a:prstGeom prst="rect">
            <a:avLst/>
          </a:prstGeom>
        </p:spPr>
      </p:pic>
      <p:pic>
        <p:nvPicPr>
          <p:cNvPr descr=""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4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46" name="CustomShape 2"/>
          <p:cNvSpPr/>
          <p:nvPr/>
        </p:nvSpPr>
        <p:spPr>
          <a:xfrm>
            <a:off x="755640" y="1528920"/>
            <a:ext cx="2952000" cy="323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БАЗОВАЯ СТАНЦИЯ</a:t>
            </a:r>
            <a:endParaRPr/>
          </a:p>
        </p:txBody>
      </p:sp>
      <p:pic>
        <p:nvPicPr>
          <p:cNvPr descr="" id="14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251640" y="3192480"/>
            <a:ext cx="2088000" cy="2059920"/>
          </a:xfrm>
          <a:prstGeom prst="rect">
            <a:avLst/>
          </a:prstGeom>
        </p:spPr>
      </p:pic>
      <p:sp>
        <p:nvSpPr>
          <p:cNvPr id="148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pic>
        <p:nvPicPr>
          <p:cNvPr descr="" id="149" name="Picture 7"/>
          <p:cNvPicPr/>
          <p:nvPr/>
        </p:nvPicPr>
        <p:blipFill>
          <a:blip r:embed="rId5"/>
          <a:stretch>
            <a:fillRect/>
          </a:stretch>
        </p:blipFill>
        <p:spPr>
          <a:xfrm>
            <a:off x="2534040" y="3451320"/>
            <a:ext cx="1692720" cy="1692720"/>
          </a:xfrm>
          <a:prstGeom prst="rect">
            <a:avLst/>
          </a:prstGeom>
        </p:spPr>
      </p:pic>
      <p:pic>
        <p:nvPicPr>
          <p:cNvPr descr="" id="150" name="Picture 7"/>
          <p:cNvPicPr/>
          <p:nvPr/>
        </p:nvPicPr>
        <p:blipFill>
          <a:blip r:embed="rId6"/>
          <a:stretch>
            <a:fillRect/>
          </a:stretch>
        </p:blipFill>
        <p:spPr>
          <a:xfrm>
            <a:off x="2970000" y="3162960"/>
            <a:ext cx="1692720" cy="1692720"/>
          </a:xfrm>
          <a:prstGeom prst="rect">
            <a:avLst/>
          </a:prstGeom>
        </p:spPr>
      </p:pic>
      <p:pic>
        <p:nvPicPr>
          <p:cNvPr descr="" id="151" name="Picture 12"/>
          <p:cNvPicPr/>
          <p:nvPr/>
        </p:nvPicPr>
        <p:blipFill>
          <a:blip r:embed="rId7"/>
          <a:stretch>
            <a:fillRect/>
          </a:stretch>
        </p:blipFill>
        <p:spPr>
          <a:xfrm>
            <a:off x="6804360" y="3141000"/>
            <a:ext cx="2713680" cy="2713680"/>
          </a:xfrm>
          <a:prstGeom prst="rect">
            <a:avLst/>
          </a:prstGeom>
        </p:spPr>
      </p:pic>
      <p:sp>
        <p:nvSpPr>
          <p:cNvPr id="152" name="CustomShape 4"/>
          <p:cNvSpPr/>
          <p:nvPr/>
        </p:nvSpPr>
        <p:spPr>
          <a:xfrm>
            <a:off x="789840" y="34740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Оборудование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5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5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56" name="CustomShape 2"/>
          <p:cNvSpPr/>
          <p:nvPr/>
        </p:nvSpPr>
        <p:spPr>
          <a:xfrm>
            <a:off x="789840" y="34740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Оборудование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57" name="CustomShape 3"/>
          <p:cNvSpPr/>
          <p:nvPr/>
        </p:nvSpPr>
        <p:spPr>
          <a:xfrm>
            <a:off x="755640" y="1528920"/>
            <a:ext cx="3785760" cy="3236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КЛИЕНТСКОЕ ОБОРУДОВАНИЕ</a:t>
            </a:r>
            <a:endParaRPr/>
          </a:p>
        </p:txBody>
      </p:sp>
      <p:sp>
        <p:nvSpPr>
          <p:cNvPr id="158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pic>
        <p:nvPicPr>
          <p:cNvPr descr="" id="159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65120" y="4492080"/>
            <a:ext cx="1456920" cy="1456920"/>
          </a:xfrm>
          <a:prstGeom prst="rect">
            <a:avLst/>
          </a:prstGeom>
        </p:spPr>
      </p:pic>
      <p:pic>
        <p:nvPicPr>
          <p:cNvPr descr="" id="16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-106560" y="2422800"/>
            <a:ext cx="2805840" cy="2805840"/>
          </a:xfrm>
          <a:prstGeom prst="rect">
            <a:avLst/>
          </a:prstGeom>
        </p:spPr>
      </p:pic>
      <p:pic>
        <p:nvPicPr>
          <p:cNvPr descr="" id="161" name="Picture 3"/>
          <p:cNvPicPr/>
          <p:nvPr/>
        </p:nvPicPr>
        <p:blipFill>
          <a:blip r:embed="rId5"/>
          <a:stretch>
            <a:fillRect/>
          </a:stretch>
        </p:blipFill>
        <p:spPr>
          <a:xfrm>
            <a:off x="2195640" y="3213000"/>
            <a:ext cx="2395440" cy="2395440"/>
          </a:xfrm>
          <a:prstGeom prst="rect">
            <a:avLst/>
          </a:prstGeom>
        </p:spPr>
      </p:pic>
      <p:pic>
        <p:nvPicPr>
          <p:cNvPr descr="" id="162" name="Picture 9"/>
          <p:cNvPicPr/>
          <p:nvPr/>
        </p:nvPicPr>
        <p:blipFill>
          <a:blip r:embed="rId6"/>
          <a:stretch>
            <a:fillRect/>
          </a:stretch>
        </p:blipFill>
        <p:spPr>
          <a:xfrm>
            <a:off x="4253760" y="3429000"/>
            <a:ext cx="2406240" cy="2191320"/>
          </a:xfrm>
          <a:prstGeom prst="rect">
            <a:avLst/>
          </a:prstGeom>
        </p:spPr>
      </p:pic>
      <p:pic>
        <p:nvPicPr>
          <p:cNvPr descr="" id="163" name="Picture 13"/>
          <p:cNvPicPr/>
          <p:nvPr/>
        </p:nvPicPr>
        <p:blipFill>
          <a:blip r:embed="rId7"/>
          <a:stretch>
            <a:fillRect/>
          </a:stretch>
        </p:blipFill>
        <p:spPr>
          <a:xfrm>
            <a:off x="6487920" y="3161160"/>
            <a:ext cx="2661480" cy="2661480"/>
          </a:xfrm>
          <a:prstGeom prst="rect">
            <a:avLst/>
          </a:prstGeom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5" name="CustomShape 2"/>
          <p:cNvSpPr/>
          <p:nvPr/>
        </p:nvSpPr>
        <p:spPr>
          <a:xfrm>
            <a:off x="789840" y="476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Критерии выбора оборудования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pic>
        <p:nvPicPr>
          <p:cNvPr descr="" id="16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pic>
        <p:nvPicPr>
          <p:cNvPr descr="" id="16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omShape 1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6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pic>
        <p:nvPicPr>
          <p:cNvPr descr="" id="17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71" name="CustomShape 2"/>
          <p:cNvSpPr/>
          <p:nvPr/>
        </p:nvSpPr>
        <p:spPr>
          <a:xfrm>
            <a:off x="4501440" y="5095080"/>
            <a:ext cx="4462560" cy="1023480"/>
          </a:xfrm>
          <a:prstGeom prst="rect">
            <a:avLst/>
          </a:prstGeom>
        </p:spPr>
        <p:txBody>
          <a:bodyPr bIns="45000" lIns="90000" rIns="90000" tIns="45000"/>
          <a:p>
            <a:pPr algn="r"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ОБЩАЯ СТОИМОСТЬ СТРОИТЕЛЬСТВА:</a:t>
            </a:r>
            <a:endParaRPr/>
          </a:p>
          <a:p>
            <a:endParaRPr/>
          </a:p>
          <a:p>
            <a:pPr algn="r"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 </a:t>
            </a: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$ 11 455!</a:t>
            </a:r>
            <a:endParaRPr/>
          </a:p>
        </p:txBody>
      </p:sp>
      <p:sp>
        <p:nvSpPr>
          <p:cNvPr id="172" name="CustomShape 3"/>
          <p:cNvSpPr/>
          <p:nvPr/>
        </p:nvSpPr>
        <p:spPr>
          <a:xfrm>
            <a:off x="766080" y="404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Поселок Х, Московская обл.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7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17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76" name="CustomShape 2"/>
          <p:cNvSpPr/>
          <p:nvPr/>
        </p:nvSpPr>
        <p:spPr>
          <a:xfrm>
            <a:off x="789840" y="260640"/>
            <a:ext cx="5242320" cy="720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Экономика проекта. CAPEX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sp>
        <p:nvSpPr>
          <p:cNvPr id="177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7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sp>
        <p:nvSpPr>
          <p:cNvPr id="180" name="CustomShape 2"/>
          <p:cNvSpPr/>
          <p:nvPr/>
        </p:nvSpPr>
        <p:spPr>
          <a:xfrm>
            <a:off x="789840" y="260640"/>
            <a:ext cx="8329680" cy="1008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Экономика проекта. Прямые расходы. 80% ДХ до конца года. CPE абоненту</a:t>
            </a:r>
            <a:endParaRPr/>
          </a:p>
        </p:txBody>
      </p:sp>
      <p:sp>
        <p:nvSpPr>
          <p:cNvPr id="181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8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sp>
        <p:nvSpPr>
          <p:cNvPr id="184" name="CustomShape 2"/>
          <p:cNvSpPr/>
          <p:nvPr/>
        </p:nvSpPr>
        <p:spPr>
          <a:xfrm>
            <a:off x="789840" y="260640"/>
            <a:ext cx="8329680" cy="10083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Экономика проекта. Срок окупаемости</a:t>
            </a:r>
            <a:endParaRPr/>
          </a:p>
        </p:txBody>
      </p:sp>
      <p:sp>
        <p:nvSpPr>
          <p:cNvPr id="185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187" name="CustomShape 1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sp>
        <p:nvSpPr>
          <p:cNvPr id="188" name="CustomShape 2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</p:spPr>
      </p:sp>
      <p:sp>
        <p:nvSpPr>
          <p:cNvPr id="189" name="CustomShape 3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</p:spPr>
      </p:sp>
      <p:sp>
        <p:nvSpPr>
          <p:cNvPr id="190" name="CustomShape 4"/>
          <p:cNvSpPr/>
          <p:nvPr/>
        </p:nvSpPr>
        <p:spPr>
          <a:xfrm>
            <a:off x="612720" y="312840"/>
            <a:ext cx="304560" cy="304560"/>
          </a:xfrm>
          <a:prstGeom prst="rect">
            <a:avLst/>
          </a:prstGeom>
        </p:spPr>
      </p:sp>
      <p:sp>
        <p:nvSpPr>
          <p:cNvPr id="191" name="CustomShape 5"/>
          <p:cNvSpPr/>
          <p:nvPr/>
        </p:nvSpPr>
        <p:spPr>
          <a:xfrm>
            <a:off x="765000" y="465120"/>
            <a:ext cx="304560" cy="304560"/>
          </a:xfrm>
          <a:prstGeom prst="rect">
            <a:avLst/>
          </a:prstGeom>
        </p:spPr>
      </p:sp>
      <p:sp>
        <p:nvSpPr>
          <p:cNvPr id="192" name="CustomShape 6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1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sp>
        <p:nvSpPr>
          <p:cNvPr id="194" name="CustomShape 7"/>
          <p:cNvSpPr/>
          <p:nvPr/>
        </p:nvSpPr>
        <p:spPr>
          <a:xfrm>
            <a:off x="766080" y="404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Что предложить абоненту?</a:t>
            </a:r>
            <a:r>
              <a:rPr b="1" lang="ru-RU" sz="2500">
                <a:solidFill>
                  <a:srgbClr val="1f497d"/>
                </a:solidFill>
                <a:latin typeface="Century Gothic"/>
              </a:rPr>
              <a:t>
</a:t>
            </a:r>
            <a:endParaRPr/>
          </a:p>
        </p:txBody>
      </p:sp>
      <p:pic>
        <p:nvPicPr>
          <p:cNvPr descr="" id="195" name="Рисунок 24"/>
          <p:cNvPicPr/>
          <p:nvPr/>
        </p:nvPicPr>
        <p:blipFill>
          <a:blip r:embed="rId3"/>
          <a:stretch>
            <a:fillRect/>
          </a:stretch>
        </p:blipFill>
        <p:spPr>
          <a:xfrm>
            <a:off x="5652000" y="2349000"/>
            <a:ext cx="1612800" cy="1439280"/>
          </a:xfrm>
          <a:prstGeom prst="rect">
            <a:avLst/>
          </a:prstGeom>
        </p:spPr>
      </p:pic>
      <p:pic>
        <p:nvPicPr>
          <p:cNvPr descr="" id="196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4142160" y="2133000"/>
            <a:ext cx="1653480" cy="1439640"/>
          </a:xfrm>
          <a:prstGeom prst="rect">
            <a:avLst/>
          </a:prstGeom>
        </p:spPr>
      </p:pic>
      <p:pic>
        <p:nvPicPr>
          <p:cNvPr descr="" id="197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5940000" y="5322240"/>
            <a:ext cx="1295640" cy="1004760"/>
          </a:xfrm>
          <a:prstGeom prst="rect">
            <a:avLst/>
          </a:prstGeom>
        </p:spPr>
      </p:pic>
      <p:pic>
        <p:nvPicPr>
          <p:cNvPr descr="" id="198" name="Рисунок 25"/>
          <p:cNvPicPr/>
          <p:nvPr/>
        </p:nvPicPr>
        <p:blipFill>
          <a:blip r:embed="rId6"/>
          <a:stretch>
            <a:fillRect/>
          </a:stretch>
        </p:blipFill>
        <p:spPr>
          <a:xfrm>
            <a:off x="4284000" y="5301360"/>
            <a:ext cx="2016000" cy="1352880"/>
          </a:xfrm>
          <a:prstGeom prst="rect">
            <a:avLst/>
          </a:prstGeom>
        </p:spPr>
      </p:pic>
      <p:pic>
        <p:nvPicPr>
          <p:cNvPr descr="" id="199" name="Picture 2"/>
          <p:cNvPicPr/>
          <p:nvPr/>
        </p:nvPicPr>
        <p:blipFill>
          <a:blip r:embed="rId7"/>
          <a:stretch>
            <a:fillRect/>
          </a:stretch>
        </p:blipFill>
        <p:spPr>
          <a:xfrm>
            <a:off x="7793640" y="260640"/>
            <a:ext cx="1107000" cy="575640"/>
          </a:xfrm>
          <a:prstGeom prst="rect">
            <a:avLst/>
          </a:prstGeom>
        </p:spPr>
      </p:pic>
      <p:pic>
        <p:nvPicPr>
          <p:cNvPr descr="" id="200" name="Picture 4"/>
          <p:cNvPicPr/>
          <p:nvPr/>
        </p:nvPicPr>
        <p:blipFill>
          <a:blip r:embed="rId8"/>
          <a:stretch>
            <a:fillRect/>
          </a:stretch>
        </p:blipFill>
        <p:spPr>
          <a:xfrm>
            <a:off x="5675760" y="1845000"/>
            <a:ext cx="1760760" cy="1320480"/>
          </a:xfrm>
          <a:prstGeom prst="rect">
            <a:avLst/>
          </a:prstGeom>
        </p:spPr>
      </p:pic>
      <p:pic>
        <p:nvPicPr>
          <p:cNvPr descr="" id="201" name="Picture 8"/>
          <p:cNvPicPr/>
          <p:nvPr/>
        </p:nvPicPr>
        <p:blipFill>
          <a:blip r:embed="rId9"/>
          <a:stretch>
            <a:fillRect/>
          </a:stretch>
        </p:blipFill>
        <p:spPr>
          <a:xfrm>
            <a:off x="4212000" y="4230720"/>
            <a:ext cx="3004560" cy="1502280"/>
          </a:xfrm>
          <a:prstGeom prst="rect">
            <a:avLst/>
          </a:prstGeom>
        </p:spPr>
      </p:pic>
      <p:pic>
        <p:nvPicPr>
          <p:cNvPr descr="" id="202" name="Picture 6"/>
          <p:cNvPicPr/>
          <p:nvPr/>
        </p:nvPicPr>
        <p:blipFill>
          <a:blip r:embed="rId10"/>
          <a:stretch>
            <a:fillRect/>
          </a:stretch>
        </p:blipFill>
        <p:spPr>
          <a:xfrm>
            <a:off x="4140000" y="3789000"/>
            <a:ext cx="2484000" cy="1154880"/>
          </a:xfrm>
          <a:prstGeom prst="rect">
            <a:avLst/>
          </a:prstGeom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9156240" y="1168200"/>
            <a:ext cx="9155880" cy="11952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0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3240" y="1124640"/>
            <a:ext cx="9146880" cy="288720"/>
          </a:xfrm>
          <a:prstGeom prst="rect">
            <a:avLst/>
          </a:prstGeom>
        </p:spPr>
      </p:pic>
      <p:pic>
        <p:nvPicPr>
          <p:cNvPr descr="" id="20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206" name="CustomShape 2"/>
          <p:cNvSpPr/>
          <p:nvPr/>
        </p:nvSpPr>
        <p:spPr>
          <a:xfrm>
            <a:off x="789840" y="260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Теперь – масштабнее…</a:t>
            </a:r>
            <a:endParaRPr/>
          </a:p>
        </p:txBody>
      </p:sp>
      <p:sp>
        <p:nvSpPr>
          <p:cNvPr id="207" name="CustomShape 3"/>
          <p:cNvSpPr/>
          <p:nvPr/>
        </p:nvSpPr>
        <p:spPr>
          <a:xfrm>
            <a:off x="755640" y="1349640"/>
            <a:ext cx="7632360" cy="122220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ЗАДАЧА: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Покрыть город в Московской области, население которого – 21 000 человек</a:t>
            </a:r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Организовать доступ для 500 абонентов в местах скопления частных домов</a:t>
            </a:r>
            <a:endParaRPr/>
          </a:p>
          <a:p>
            <a:endParaRPr/>
          </a:p>
        </p:txBody>
      </p:sp>
      <p:sp>
        <p:nvSpPr>
          <p:cNvPr id="208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sp>
        <p:nvSpPr>
          <p:cNvPr id="209" name="CustomShape 5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</p:spPr>
      </p:sp>
      <p:pic>
        <p:nvPicPr>
          <p:cNvPr descr="" id="210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975240" y="2469600"/>
            <a:ext cx="6908760" cy="3335400"/>
          </a:xfrm>
          <a:prstGeom prst="rect">
            <a:avLst/>
          </a:prstGeom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1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13" name="CustomShape 2"/>
          <p:cNvSpPr/>
          <p:nvPr/>
        </p:nvSpPr>
        <p:spPr>
          <a:xfrm>
            <a:off x="-3240" y="1340640"/>
            <a:ext cx="2413800" cy="935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1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sp>
        <p:nvSpPr>
          <p:cNvPr id="215" name="CustomShape 3"/>
          <p:cNvSpPr/>
          <p:nvPr/>
        </p:nvSpPr>
        <p:spPr>
          <a:xfrm>
            <a:off x="0" y="1439640"/>
            <a:ext cx="2123280" cy="58968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Замер расстояний с помощью Google Earth</a:t>
            </a:r>
            <a:endParaRPr/>
          </a:p>
        </p:txBody>
      </p:sp>
      <p:pic>
        <p:nvPicPr>
          <p:cNvPr descr="" id="216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640" y="1340640"/>
            <a:ext cx="6249600" cy="3958920"/>
          </a:xfrm>
          <a:prstGeom prst="rect">
            <a:avLst/>
          </a:prstGeom>
        </p:spPr>
      </p:pic>
      <p:sp>
        <p:nvSpPr>
          <p:cNvPr id="217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Московская обл., целиком</a:t>
            </a:r>
            <a:endParaRPr/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1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20" name="CustomShape 2"/>
          <p:cNvSpPr/>
          <p:nvPr/>
        </p:nvSpPr>
        <p:spPr>
          <a:xfrm>
            <a:off x="-3240" y="1340640"/>
            <a:ext cx="2413800" cy="935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1" name="CustomShape 3"/>
          <p:cNvSpPr/>
          <p:nvPr/>
        </p:nvSpPr>
        <p:spPr>
          <a:xfrm>
            <a:off x="0" y="1439640"/>
            <a:ext cx="2123280" cy="58968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Замер расстояний с помощью Google Earth</a:t>
            </a:r>
            <a:endParaRPr/>
          </a:p>
        </p:txBody>
      </p:sp>
      <p:sp>
        <p:nvSpPr>
          <p:cNvPr id="222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Московская обл., целиком</a:t>
            </a:r>
            <a:endParaRPr/>
          </a:p>
        </p:txBody>
      </p:sp>
      <p:pic>
        <p:nvPicPr>
          <p:cNvPr descr="" id="2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24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2797200" y="1340640"/>
            <a:ext cx="6249240" cy="4018680"/>
          </a:xfrm>
          <a:prstGeom prst="rect">
            <a:avLst/>
          </a:prstGeom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2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27" name="CustomShape 2"/>
          <p:cNvSpPr/>
          <p:nvPr/>
        </p:nvSpPr>
        <p:spPr>
          <a:xfrm>
            <a:off x="-3240" y="1340640"/>
            <a:ext cx="2413800" cy="3355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8" name="CustomShape 3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Московская обл., целиком</a:t>
            </a:r>
            <a:endParaRPr/>
          </a:p>
        </p:txBody>
      </p:sp>
      <p:pic>
        <p:nvPicPr>
          <p:cNvPr descr="" id="22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30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640" y="1340640"/>
            <a:ext cx="6249240" cy="3355920"/>
          </a:xfrm>
          <a:prstGeom prst="rect">
            <a:avLst/>
          </a:prstGeom>
        </p:spPr>
      </p:pic>
      <p:sp>
        <p:nvSpPr>
          <p:cNvPr id="231" name="CustomShape 4"/>
          <p:cNvSpPr/>
          <p:nvPr/>
        </p:nvSpPr>
        <p:spPr>
          <a:xfrm>
            <a:off x="-36360" y="1484640"/>
            <a:ext cx="2446920" cy="238680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Делим территорию на 3 сектора</a:t>
            </a:r>
            <a:endParaRPr/>
          </a:p>
          <a:p>
            <a:endParaRPr/>
          </a:p>
          <a:p>
            <a:pPr algn="just"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Длина каждого участка – не более 1.1 км</a:t>
            </a:r>
            <a:endParaRPr/>
          </a:p>
          <a:p>
            <a:endParaRPr/>
          </a:p>
          <a:p>
            <a:pPr algn="just"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Концентрируем БС на участки</a:t>
            </a:r>
            <a:endParaRPr/>
          </a:p>
        </p:txBody>
      </p:sp>
    </p:spTree>
  </p:cSld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3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668360" y="6165360"/>
            <a:ext cx="1107000" cy="575640"/>
          </a:xfrm>
          <a:prstGeom prst="rect">
            <a:avLst/>
          </a:prstGeom>
        </p:spPr>
      </p:pic>
      <p:pic>
        <p:nvPicPr>
          <p:cNvPr descr="" id="2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67640" y="1484640"/>
            <a:ext cx="5929920" cy="4096080"/>
          </a:xfrm>
          <a:prstGeom prst="rect">
            <a:avLst/>
          </a:prstGeom>
        </p:spPr>
      </p:pic>
      <p:pic>
        <p:nvPicPr>
          <p:cNvPr descr="" id="235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5697360" y="4232160"/>
            <a:ext cx="3267000" cy="1788840"/>
          </a:xfrm>
          <a:prstGeom prst="rect">
            <a:avLst/>
          </a:prstGeom>
        </p:spPr>
      </p:pic>
      <p:pic>
        <p:nvPicPr>
          <p:cNvPr descr="" id="236" name="Рисунок 1"/>
          <p:cNvPicPr/>
          <p:nvPr/>
        </p:nvPicPr>
        <p:blipFill>
          <a:blip r:embed="rId4"/>
          <a:stretch>
            <a:fillRect/>
          </a:stretch>
        </p:blipFill>
        <p:spPr>
          <a:xfrm>
            <a:off x="4428000" y="1412640"/>
            <a:ext cx="4536000" cy="1438920"/>
          </a:xfrm>
          <a:prstGeom prst="rect">
            <a:avLst/>
          </a:prstGeom>
        </p:spPr>
      </p:pic>
      <p:pic>
        <p:nvPicPr>
          <p:cNvPr descr="" id="237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sp>
        <p:nvSpPr>
          <p:cNvPr id="238" name="CustomShape 2"/>
          <p:cNvSpPr/>
          <p:nvPr/>
        </p:nvSpPr>
        <p:spPr>
          <a:xfrm>
            <a:off x="774360" y="332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Подход к организации сети. Районы «№1» и «Центральный». Секторная топология</a:t>
            </a:r>
            <a:endParaRPr/>
          </a:p>
        </p:txBody>
      </p:sp>
    </p:spTree>
  </p:cSld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4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668360" y="6165360"/>
            <a:ext cx="1107000" cy="575640"/>
          </a:xfrm>
          <a:prstGeom prst="rect">
            <a:avLst/>
          </a:prstGeom>
        </p:spPr>
      </p:pic>
      <p:pic>
        <p:nvPicPr>
          <p:cNvPr descr="" id="24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sp>
        <p:nvSpPr>
          <p:cNvPr id="242" name="CustomShape 2"/>
          <p:cNvSpPr/>
          <p:nvPr/>
        </p:nvSpPr>
        <p:spPr>
          <a:xfrm>
            <a:off x="774360" y="33264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Подход к организации сети. Район «Правый сектор». Технология MESH</a:t>
            </a:r>
            <a:endParaRPr/>
          </a:p>
        </p:txBody>
      </p:sp>
      <p:pic>
        <p:nvPicPr>
          <p:cNvPr descr="" id="24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899640" y="1534680"/>
            <a:ext cx="6120360" cy="4167360"/>
          </a:xfrm>
          <a:prstGeom prst="rect">
            <a:avLst/>
          </a:prstGeom>
        </p:spPr>
      </p:pic>
    </p:spTree>
  </p:cSld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4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46" name="CustomShape 2"/>
          <p:cNvSpPr/>
          <p:nvPr/>
        </p:nvSpPr>
        <p:spPr>
          <a:xfrm>
            <a:off x="-3240" y="1340640"/>
            <a:ext cx="2413800" cy="1295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4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sp>
        <p:nvSpPr>
          <p:cNvPr id="248" name="CustomShape 3"/>
          <p:cNvSpPr/>
          <p:nvPr/>
        </p:nvSpPr>
        <p:spPr>
          <a:xfrm>
            <a:off x="-3240" y="1484640"/>
            <a:ext cx="2444760" cy="88920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Выбираем место для размещения БС (антенна / мачта)</a:t>
            </a:r>
            <a:endParaRPr/>
          </a:p>
        </p:txBody>
      </p:sp>
      <p:pic>
        <p:nvPicPr>
          <p:cNvPr descr="" id="24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2797200" y="1340640"/>
            <a:ext cx="6249240" cy="3763440"/>
          </a:xfrm>
          <a:prstGeom prst="rect">
            <a:avLst/>
          </a:prstGeom>
        </p:spPr>
      </p:pic>
      <p:sp>
        <p:nvSpPr>
          <p:cNvPr id="250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район №1</a:t>
            </a:r>
            <a:endParaRPr/>
          </a:p>
        </p:txBody>
      </p:sp>
      <p:sp>
        <p:nvSpPr>
          <p:cNvPr id="251" name="CustomShape 5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</p:spTree>
  </p:cSld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5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54" name="CustomShape 2"/>
          <p:cNvSpPr/>
          <p:nvPr/>
        </p:nvSpPr>
        <p:spPr>
          <a:xfrm>
            <a:off x="-3240" y="1340640"/>
            <a:ext cx="2413800" cy="1007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55" name="CustomShape 3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район №1</a:t>
            </a:r>
            <a:endParaRPr/>
          </a:p>
        </p:txBody>
      </p:sp>
      <p:pic>
        <p:nvPicPr>
          <p:cNvPr descr="" id="25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57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2843640" y="820800"/>
            <a:ext cx="3474720" cy="5206320"/>
          </a:xfrm>
          <a:prstGeom prst="rect">
            <a:avLst/>
          </a:prstGeom>
        </p:spPr>
      </p:pic>
      <p:sp>
        <p:nvSpPr>
          <p:cNvPr id="258" name="CustomShape 4"/>
          <p:cNvSpPr/>
          <p:nvPr/>
        </p:nvSpPr>
        <p:spPr>
          <a:xfrm>
            <a:off x="26640" y="1484640"/>
            <a:ext cx="2383560" cy="88920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Этим местом будет вышка оператора сотовой связи</a:t>
            </a:r>
            <a:endParaRPr/>
          </a:p>
        </p:txBody>
      </p:sp>
    </p:spTree>
  </p:cSld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6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61" name="CustomShape 2"/>
          <p:cNvSpPr/>
          <p:nvPr/>
        </p:nvSpPr>
        <p:spPr>
          <a:xfrm>
            <a:off x="-3240" y="1340640"/>
            <a:ext cx="2413800" cy="2304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2" name="CustomShape 3"/>
          <p:cNvSpPr/>
          <p:nvPr/>
        </p:nvSpPr>
        <p:spPr>
          <a:xfrm>
            <a:off x="-3240" y="1484640"/>
            <a:ext cx="2444760" cy="178776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Выбираем место для размещения БС (антенна / мачта)</a:t>
            </a:r>
            <a:endParaRPr/>
          </a:p>
          <a:p>
            <a:endParaRPr/>
          </a:p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Этим местом станет крыша одного из зданий </a:t>
            </a:r>
            <a:endParaRPr/>
          </a:p>
        </p:txBody>
      </p:sp>
      <p:sp>
        <p:nvSpPr>
          <p:cNvPr id="263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Центральный район</a:t>
            </a:r>
            <a:endParaRPr/>
          </a:p>
        </p:txBody>
      </p:sp>
      <p:pic>
        <p:nvPicPr>
          <p:cNvPr descr="" id="26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65" name="Рисунок 9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280" y="1310400"/>
            <a:ext cx="6249240" cy="3918240"/>
          </a:xfrm>
          <a:prstGeom prst="rect">
            <a:avLst/>
          </a:prstGeom>
        </p:spPr>
      </p:pic>
    </p:spTree>
  </p:cSld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6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68" name="CustomShape 2"/>
          <p:cNvSpPr/>
          <p:nvPr/>
        </p:nvSpPr>
        <p:spPr>
          <a:xfrm>
            <a:off x="-3240" y="1340640"/>
            <a:ext cx="2413800" cy="2304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69" name="CustomShape 3"/>
          <p:cNvSpPr/>
          <p:nvPr/>
        </p:nvSpPr>
        <p:spPr>
          <a:xfrm>
            <a:off x="-3240" y="1484640"/>
            <a:ext cx="2444760" cy="178776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Нет тех. возможности организовать оптический аплинк.</a:t>
            </a:r>
            <a:endParaRPr/>
          </a:p>
          <a:p>
            <a:endParaRPr/>
          </a:p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Используем технологию Mesh</a:t>
            </a:r>
            <a:endParaRPr/>
          </a:p>
        </p:txBody>
      </p:sp>
      <p:sp>
        <p:nvSpPr>
          <p:cNvPr id="270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Правый сектор</a:t>
            </a:r>
            <a:endParaRPr/>
          </a:p>
        </p:txBody>
      </p:sp>
      <p:pic>
        <p:nvPicPr>
          <p:cNvPr descr="" id="27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72" name="Рисунок 1"/>
          <p:cNvPicPr/>
          <p:nvPr/>
        </p:nvPicPr>
        <p:blipFill>
          <a:blip r:embed="rId3"/>
          <a:stretch>
            <a:fillRect/>
          </a:stretch>
        </p:blipFill>
        <p:spPr>
          <a:xfrm>
            <a:off x="2771640" y="929520"/>
            <a:ext cx="5904360" cy="5251320"/>
          </a:xfrm>
          <a:prstGeom prst="rect">
            <a:avLst/>
          </a:prstGeom>
        </p:spPr>
      </p:pic>
      <p:pic>
        <p:nvPicPr>
          <p:cNvPr descr="" id="273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5829840" y="4653000"/>
            <a:ext cx="183600" cy="647280"/>
          </a:xfrm>
          <a:prstGeom prst="rect">
            <a:avLst/>
          </a:prstGeom>
        </p:spPr>
      </p:pic>
      <p:pic>
        <p:nvPicPr>
          <p:cNvPr descr="" id="274" name="Picture 7"/>
          <p:cNvPicPr/>
          <p:nvPr/>
        </p:nvPicPr>
        <p:blipFill>
          <a:blip r:embed="rId5"/>
          <a:stretch>
            <a:fillRect/>
          </a:stretch>
        </p:blipFill>
        <p:spPr>
          <a:xfrm>
            <a:off x="4356000" y="3645000"/>
            <a:ext cx="183600" cy="647280"/>
          </a:xfrm>
          <a:prstGeom prst="rect">
            <a:avLst/>
          </a:prstGeom>
        </p:spPr>
      </p:pic>
      <p:pic>
        <p:nvPicPr>
          <p:cNvPr descr="" id="275" name="Picture 7"/>
          <p:cNvPicPr/>
          <p:nvPr/>
        </p:nvPicPr>
        <p:blipFill>
          <a:blip r:embed="rId6"/>
          <a:stretch>
            <a:fillRect/>
          </a:stretch>
        </p:blipFill>
        <p:spPr>
          <a:xfrm>
            <a:off x="5758200" y="3645000"/>
            <a:ext cx="183600" cy="647280"/>
          </a:xfrm>
          <a:prstGeom prst="rect">
            <a:avLst/>
          </a:prstGeom>
        </p:spPr>
      </p:pic>
      <p:pic>
        <p:nvPicPr>
          <p:cNvPr descr="" id="276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7549200" y="3423960"/>
            <a:ext cx="183600" cy="647280"/>
          </a:xfrm>
          <a:prstGeom prst="rect">
            <a:avLst/>
          </a:prstGeom>
        </p:spPr>
      </p:pic>
      <p:pic>
        <p:nvPicPr>
          <p:cNvPr descr="" id="277" name="Picture 7"/>
          <p:cNvPicPr/>
          <p:nvPr/>
        </p:nvPicPr>
        <p:blipFill>
          <a:blip r:embed="rId8"/>
          <a:stretch>
            <a:fillRect/>
          </a:stretch>
        </p:blipFill>
        <p:spPr>
          <a:xfrm>
            <a:off x="6013440" y="2505600"/>
            <a:ext cx="183600" cy="647280"/>
          </a:xfrm>
          <a:prstGeom prst="rect">
            <a:avLst/>
          </a:prstGeom>
        </p:spPr>
      </p:pic>
      <p:pic>
        <p:nvPicPr>
          <p:cNvPr descr="" id="278" name="Picture 7"/>
          <p:cNvPicPr/>
          <p:nvPr/>
        </p:nvPicPr>
        <p:blipFill>
          <a:blip r:embed="rId9"/>
          <a:stretch>
            <a:fillRect/>
          </a:stretch>
        </p:blipFill>
        <p:spPr>
          <a:xfrm>
            <a:off x="4539960" y="2349000"/>
            <a:ext cx="183600" cy="647280"/>
          </a:xfrm>
          <a:prstGeom prst="rect">
            <a:avLst/>
          </a:prstGeom>
        </p:spPr>
      </p:pic>
      <p:pic>
        <p:nvPicPr>
          <p:cNvPr descr="" id="279" name="Picture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20000" y="1521720"/>
            <a:ext cx="183600" cy="647280"/>
          </a:xfrm>
          <a:prstGeom prst="rect">
            <a:avLst/>
          </a:prstGeom>
        </p:spPr>
      </p:pic>
      <p:pic>
        <p:nvPicPr>
          <p:cNvPr descr="" id="280" name="Picture 7"/>
          <p:cNvPicPr/>
          <p:nvPr/>
        </p:nvPicPr>
        <p:blipFill>
          <a:blip r:embed="rId11"/>
          <a:stretch>
            <a:fillRect/>
          </a:stretch>
        </p:blipFill>
        <p:spPr>
          <a:xfrm>
            <a:off x="5220000" y="1105920"/>
            <a:ext cx="183600" cy="647280"/>
          </a:xfrm>
          <a:prstGeom prst="rect">
            <a:avLst/>
          </a:prstGeom>
        </p:spPr>
      </p:pic>
      <p:pic>
        <p:nvPicPr>
          <p:cNvPr descr="" id="281" name="Picture 7"/>
          <p:cNvPicPr/>
          <p:nvPr/>
        </p:nvPicPr>
        <p:blipFill>
          <a:blip r:embed="rId12"/>
          <a:stretch>
            <a:fillRect/>
          </a:stretch>
        </p:blipFill>
        <p:spPr>
          <a:xfrm>
            <a:off x="3996000" y="962640"/>
            <a:ext cx="183600" cy="647280"/>
          </a:xfrm>
          <a:prstGeom prst="rect">
            <a:avLst/>
          </a:prstGeom>
        </p:spPr>
      </p:pic>
    </p:spTree>
  </p:cSld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8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84" name="CustomShape 2"/>
          <p:cNvSpPr/>
          <p:nvPr/>
        </p:nvSpPr>
        <p:spPr>
          <a:xfrm>
            <a:off x="-3240" y="1340640"/>
            <a:ext cx="2413800" cy="1656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85" name="CustomShape 3"/>
          <p:cNvSpPr/>
          <p:nvPr/>
        </p:nvSpPr>
        <p:spPr>
          <a:xfrm>
            <a:off x="-3240" y="1484640"/>
            <a:ext cx="2444760" cy="118872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Аплинк организован с помощью направленного беспроводного линка из соседнего района («№1»)</a:t>
            </a:r>
            <a:endParaRPr/>
          </a:p>
        </p:txBody>
      </p:sp>
      <p:sp>
        <p:nvSpPr>
          <p:cNvPr id="286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Правый сектор</a:t>
            </a:r>
            <a:endParaRPr/>
          </a:p>
        </p:txBody>
      </p:sp>
      <p:pic>
        <p:nvPicPr>
          <p:cNvPr descr="" id="28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288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2801880" y="1245240"/>
            <a:ext cx="6234120" cy="4487760"/>
          </a:xfrm>
          <a:prstGeom prst="rect">
            <a:avLst/>
          </a:prstGeom>
        </p:spPr>
      </p:pic>
      <p:sp>
        <p:nvSpPr>
          <p:cNvPr id="289" name="CustomShape 5"/>
          <p:cNvSpPr/>
          <p:nvPr/>
        </p:nvSpPr>
        <p:spPr>
          <a:xfrm>
            <a:off x="6444360" y="2493000"/>
            <a:ext cx="2592000" cy="1944000"/>
          </a:xfrm>
          <a:prstGeom prst="ellipse">
            <a:avLst/>
          </a:prstGeom>
          <a:ln w="25560">
            <a:solidFill>
              <a:srgbClr val="ff0000"/>
            </a:solidFill>
            <a:round/>
          </a:ln>
        </p:spPr>
      </p:sp>
      <p:sp>
        <p:nvSpPr>
          <p:cNvPr id="290" name="CustomShape 6"/>
          <p:cNvSpPr/>
          <p:nvPr/>
        </p:nvSpPr>
        <p:spPr>
          <a:xfrm>
            <a:off x="3060000" y="2349000"/>
            <a:ext cx="2088000" cy="1728000"/>
          </a:xfrm>
          <a:prstGeom prst="ellipse">
            <a:avLst/>
          </a:prstGeom>
          <a:ln w="25560">
            <a:solidFill>
              <a:srgbClr val="ff0000"/>
            </a:solidFill>
            <a:round/>
          </a:ln>
        </p:spPr>
      </p:sp>
      <p:sp>
        <p:nvSpPr>
          <p:cNvPr id="291" name="CustomShape 7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sp>
        <p:nvSpPr>
          <p:cNvPr id="292" name="CustomShape 8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</p:spPr>
      </p:sp>
      <p:pic>
        <p:nvPicPr>
          <p:cNvPr descr="" id="293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4038120" y="2997000"/>
            <a:ext cx="183600" cy="647280"/>
          </a:xfrm>
          <a:prstGeom prst="rect">
            <a:avLst/>
          </a:prstGeom>
        </p:spPr>
      </p:pic>
      <p:pic>
        <p:nvPicPr>
          <p:cNvPr descr="" id="294" name="Picture 7"/>
          <p:cNvPicPr/>
          <p:nvPr/>
        </p:nvPicPr>
        <p:blipFill>
          <a:blip r:embed="rId5"/>
          <a:stretch>
            <a:fillRect/>
          </a:stretch>
        </p:blipFill>
        <p:spPr>
          <a:xfrm>
            <a:off x="7164360" y="2853360"/>
            <a:ext cx="183600" cy="647280"/>
          </a:xfrm>
          <a:prstGeom prst="rect">
            <a:avLst/>
          </a:prstGeom>
        </p:spPr>
      </p:pic>
      <p:pic>
        <p:nvPicPr>
          <p:cNvPr descr="" id="295" name="Picture 7"/>
          <p:cNvPicPr/>
          <p:nvPr/>
        </p:nvPicPr>
        <p:blipFill>
          <a:blip r:embed="rId6"/>
          <a:stretch>
            <a:fillRect/>
          </a:stretch>
        </p:blipFill>
        <p:spPr>
          <a:xfrm>
            <a:off x="5540040" y="2565000"/>
            <a:ext cx="183600" cy="647280"/>
          </a:xfrm>
          <a:prstGeom prst="rect">
            <a:avLst/>
          </a:prstGeom>
        </p:spPr>
      </p:pic>
      <p:pic>
        <p:nvPicPr>
          <p:cNvPr descr="" id="296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5796000" y="2565360"/>
            <a:ext cx="183600" cy="647280"/>
          </a:xfrm>
          <a:prstGeom prst="rect">
            <a:avLst/>
          </a:prstGeom>
        </p:spPr>
      </p:pic>
    </p:spTree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9144000" y="6858000"/>
            <a:ext cx="6444000" cy="685764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29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0920" y="6858000"/>
            <a:ext cx="6867360" cy="288720"/>
          </a:xfrm>
          <a:prstGeom prst="rect">
            <a:avLst/>
          </a:prstGeom>
        </p:spPr>
      </p:pic>
      <p:sp>
        <p:nvSpPr>
          <p:cNvPr id="299" name="CustomShape 2"/>
          <p:cNvSpPr/>
          <p:nvPr/>
        </p:nvSpPr>
        <p:spPr>
          <a:xfrm>
            <a:off x="-3240" y="1340640"/>
            <a:ext cx="2413800" cy="295200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00" name="CustomShape 3"/>
          <p:cNvSpPr/>
          <p:nvPr/>
        </p:nvSpPr>
        <p:spPr>
          <a:xfrm>
            <a:off x="-3240" y="1484640"/>
            <a:ext cx="2444760" cy="2386800"/>
          </a:xfrm>
          <a:prstGeom prst="rect">
            <a:avLst/>
          </a:prstGeom>
        </p:spPr>
        <p:txBody>
          <a:bodyPr bIns="45000" lIns="90000" rIns="90000" tIns="45000"/>
          <a:p>
            <a:pPr algn="just">
              <a:lnSpc>
                <a:spcPct val="150000"/>
              </a:lnSpc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 случае выхода из строя одной из точек, абоненты автоматически будут переключены к доступной, маршрутизация трафика будет осуществляться по новому оптимальному маршруту</a:t>
            </a:r>
            <a:endParaRPr/>
          </a:p>
        </p:txBody>
      </p:sp>
      <p:sp>
        <p:nvSpPr>
          <p:cNvPr id="301" name="CustomShape 4"/>
          <p:cNvSpPr/>
          <p:nvPr/>
        </p:nvSpPr>
        <p:spPr>
          <a:xfrm>
            <a:off x="2734200" y="6093360"/>
            <a:ext cx="759816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595959"/>
                </a:solidFill>
                <a:latin typeface="Century Gothic"/>
              </a:rPr>
              <a:t>Поселок Х, Правый сектор</a:t>
            </a:r>
            <a:endParaRPr/>
          </a:p>
        </p:txBody>
      </p:sp>
      <p:pic>
        <p:nvPicPr>
          <p:cNvPr descr="" id="3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  <p:pic>
        <p:nvPicPr>
          <p:cNvPr descr="" id="303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850480" y="1358640"/>
            <a:ext cx="6185160" cy="4140720"/>
          </a:xfrm>
          <a:prstGeom prst="rect">
            <a:avLst/>
          </a:prstGeom>
        </p:spPr>
      </p:pic>
    </p:spTree>
  </p:cSld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30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30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307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pic>
        <p:nvPicPr>
          <p:cNvPr descr="" id="308" name="Рисунок 1"/>
          <p:cNvPicPr/>
          <p:nvPr/>
        </p:nvPicPr>
        <p:blipFill>
          <a:blip r:embed="rId3"/>
          <a:stretch>
            <a:fillRect/>
          </a:stretch>
        </p:blipFill>
        <p:spPr>
          <a:xfrm>
            <a:off x="307800" y="1628640"/>
            <a:ext cx="3373560" cy="4501440"/>
          </a:xfrm>
          <a:prstGeom prst="rect">
            <a:avLst/>
          </a:prstGeom>
        </p:spPr>
      </p:pic>
      <p:pic>
        <p:nvPicPr>
          <p:cNvPr descr="" id="309" name="Рисунок 11"/>
          <p:cNvPicPr/>
          <p:nvPr/>
        </p:nvPicPr>
        <p:blipFill>
          <a:blip r:embed="rId4"/>
          <a:stretch>
            <a:fillRect/>
          </a:stretch>
        </p:blipFill>
        <p:spPr>
          <a:xfrm>
            <a:off x="4068000" y="1628640"/>
            <a:ext cx="4840920" cy="3642480"/>
          </a:xfrm>
          <a:prstGeom prst="rect">
            <a:avLst/>
          </a:prstGeom>
        </p:spPr>
      </p:pic>
      <p:sp>
        <p:nvSpPr>
          <p:cNvPr id="310" name="CustomShape 3"/>
          <p:cNvSpPr/>
          <p:nvPr/>
        </p:nvSpPr>
        <p:spPr>
          <a:xfrm>
            <a:off x="782640" y="32796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Примеры использования</a:t>
            </a:r>
            <a:endParaRPr/>
          </a:p>
        </p:txBody>
      </p:sp>
    </p:spTree>
  </p:cSld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31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3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314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sp>
        <p:nvSpPr>
          <p:cNvPr id="315" name="CustomShape 3"/>
          <p:cNvSpPr/>
          <p:nvPr/>
        </p:nvSpPr>
        <p:spPr>
          <a:xfrm>
            <a:off x="782640" y="32796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Примеры использования</a:t>
            </a:r>
            <a:endParaRPr/>
          </a:p>
        </p:txBody>
      </p:sp>
      <p:pic>
        <p:nvPicPr>
          <p:cNvPr descr="" id="31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324000" y="1628640"/>
            <a:ext cx="3789000" cy="3846600"/>
          </a:xfrm>
          <a:prstGeom prst="rect">
            <a:avLst/>
          </a:prstGeom>
        </p:spPr>
      </p:pic>
      <p:pic>
        <p:nvPicPr>
          <p:cNvPr descr="" id="317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4373280" y="1641600"/>
            <a:ext cx="4480200" cy="3833640"/>
          </a:xfrm>
          <a:prstGeom prst="rect">
            <a:avLst/>
          </a:prstGeom>
        </p:spPr>
      </p:pic>
    </p:spTree>
  </p:cSld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9119880" y="687132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31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32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321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</p:spPr>
      </p:sp>
      <p:pic>
        <p:nvPicPr>
          <p:cNvPr descr="" id="322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324360" y="1700640"/>
            <a:ext cx="3174840" cy="4457520"/>
          </a:xfrm>
          <a:prstGeom prst="rect">
            <a:avLst/>
          </a:prstGeom>
        </p:spPr>
      </p:pic>
      <p:sp>
        <p:nvSpPr>
          <p:cNvPr id="323" name="CustomShape 3"/>
          <p:cNvSpPr/>
          <p:nvPr/>
        </p:nvSpPr>
        <p:spPr>
          <a:xfrm>
            <a:off x="782640" y="32796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Примеры использования</a:t>
            </a:r>
            <a:endParaRPr/>
          </a:p>
        </p:txBody>
      </p:sp>
      <p:pic>
        <p:nvPicPr>
          <p:cNvPr descr="" id="324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3734640" y="1708560"/>
            <a:ext cx="5085360" cy="3814200"/>
          </a:xfrm>
          <a:prstGeom prst="rect">
            <a:avLst/>
          </a:prstGeom>
        </p:spPr>
      </p:pic>
    </p:spTree>
  </p:cSld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CustomShape 1"/>
          <p:cNvSpPr/>
          <p:nvPr/>
        </p:nvSpPr>
        <p:spPr>
          <a:xfrm>
            <a:off x="-3240" y="1701720"/>
            <a:ext cx="9143640" cy="50292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26" name="CustomShape 2"/>
          <p:cNvSpPr/>
          <p:nvPr/>
        </p:nvSpPr>
        <p:spPr>
          <a:xfrm>
            <a:off x="9119880" y="6885360"/>
            <a:ext cx="9155880" cy="5602320"/>
          </a:xfrm>
          <a:prstGeom prst="rect">
            <a:avLst/>
          </a:prstGeom>
          <a:solidFill>
            <a:srgbClr val="ffffff"/>
          </a:solidFill>
        </p:spPr>
      </p:sp>
      <p:pic>
        <p:nvPicPr>
          <p:cNvPr descr="" id="32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3640"/>
            <a:ext cx="9146880" cy="288720"/>
          </a:xfrm>
          <a:prstGeom prst="rect">
            <a:avLst/>
          </a:prstGeom>
        </p:spPr>
      </p:pic>
      <p:pic>
        <p:nvPicPr>
          <p:cNvPr descr="" id="32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5972040"/>
            <a:ext cx="1107000" cy="575640"/>
          </a:xfrm>
          <a:prstGeom prst="rect">
            <a:avLst/>
          </a:prstGeom>
        </p:spPr>
      </p:pic>
      <p:sp>
        <p:nvSpPr>
          <p:cNvPr id="329" name="CustomShape 3"/>
          <p:cNvSpPr/>
          <p:nvPr/>
        </p:nvSpPr>
        <p:spPr>
          <a:xfrm>
            <a:off x="789840" y="619920"/>
            <a:ext cx="5242320" cy="720360"/>
          </a:xfrm>
          <a:prstGeom prst="rect">
            <a:avLst/>
          </a:prstGeom>
        </p:spPr>
        <p:txBody>
          <a:bodyPr anchor="ctr" bIns="45000" lIns="90000" rIns="90000" tIns="45000"/>
          <a:p>
            <a:r>
              <a:rPr b="1" lang="ru-RU" sz="2500">
                <a:solidFill>
                  <a:srgbClr val="1f497d"/>
                </a:solidFill>
                <a:latin typeface="Century Gothic"/>
              </a:rPr>
              <a:t>Выводы</a:t>
            </a:r>
            <a:endParaRPr/>
          </a:p>
          <a:p>
            <a:endParaRPr/>
          </a:p>
        </p:txBody>
      </p:sp>
      <p:sp>
        <p:nvSpPr>
          <p:cNvPr id="330" name="CustomShape 4"/>
          <p:cNvSpPr/>
          <p:nvPr/>
        </p:nvSpPr>
        <p:spPr>
          <a:xfrm>
            <a:off x="683640" y="1700640"/>
            <a:ext cx="3615120" cy="24706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Преимущества: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Высокая скорость монтажа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Относительно низкий CAPEX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Высокий уровень масштабируемости без дополнительных затрат</a:t>
            </a:r>
            <a:endParaRPr/>
          </a:p>
        </p:txBody>
      </p:sp>
      <p:sp>
        <p:nvSpPr>
          <p:cNvPr id="331" name="CustomShape 5"/>
          <p:cNvSpPr/>
          <p:nvPr/>
        </p:nvSpPr>
        <p:spPr>
          <a:xfrm>
            <a:off x="4860000" y="1700640"/>
            <a:ext cx="3615120" cy="39682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50000"/>
              </a:lnSpc>
            </a:pPr>
            <a:r>
              <a:rPr b="1" lang="ru-RU" sz="1600">
                <a:solidFill>
                  <a:srgbClr val="1f497d"/>
                </a:solidFill>
                <a:latin typeface="Arial"/>
                <a:ea typeface="宋体"/>
              </a:rPr>
              <a:t>Возможные трудности: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Высокое влияние местности (рельеф, погодные условия)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«Забитый» эфир на «свободных» частотах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Трудности лицензирования на ряд оборудования</a:t>
            </a:r>
            <a:endParaRPr/>
          </a:p>
          <a:p>
            <a:endParaRPr/>
          </a:p>
          <a:p>
            <a:pPr>
              <a:lnSpc>
                <a:spcPct val="150000"/>
              </a:lnSpc>
              <a:buSzPct val="45000"/>
              <a:buFont typeface="Arial"/>
              <a:buChar char="•"/>
            </a:pPr>
            <a:r>
              <a:rPr lang="ru-RU" sz="1400">
                <a:solidFill>
                  <a:srgbClr val="262626"/>
                </a:solidFill>
                <a:latin typeface="Arial"/>
                <a:ea typeface="宋体"/>
              </a:rPr>
              <a:t>Много нюансов для гарантии качества и стабильности</a:t>
            </a:r>
            <a:endParaRPr/>
          </a:p>
        </p:txBody>
      </p:sp>
    </p:spTree>
  </p:cSld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33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411640" y="-16560"/>
            <a:ext cx="4248000" cy="4248000"/>
          </a:xfrm>
          <a:prstGeom prst="rect">
            <a:avLst/>
          </a:prstGeom>
        </p:spPr>
      </p:pic>
      <p:sp>
        <p:nvSpPr>
          <p:cNvPr id="333" name="CustomShape 1"/>
          <p:cNvSpPr/>
          <p:nvPr/>
        </p:nvSpPr>
        <p:spPr>
          <a:xfrm>
            <a:off x="0" y="3574080"/>
            <a:ext cx="9143640" cy="143964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34" name="TextShape 2"/>
          <p:cNvSpPr txBox="1"/>
          <p:nvPr/>
        </p:nvSpPr>
        <p:spPr>
          <a:xfrm>
            <a:off x="755640" y="3790080"/>
            <a:ext cx="7655040" cy="12351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ru-RU" sz="4000">
                <a:solidFill>
                  <a:srgbClr val="595959"/>
                </a:solidFill>
                <a:latin typeface="Century Gothic"/>
              </a:rPr>
              <a:t>Спасибо за внимание!</a:t>
            </a:r>
            <a:endParaRPr/>
          </a:p>
        </p:txBody>
      </p:sp>
      <p:pic>
        <p:nvPicPr>
          <p:cNvPr descr="" id="33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641360" y="332640"/>
            <a:ext cx="1107000" cy="57564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