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4"/>
  </p:notesMasterIdLst>
  <p:sldIdLst>
    <p:sldId id="257" r:id="rId2"/>
    <p:sldId id="258" r:id="rId3"/>
    <p:sldId id="271" r:id="rId4"/>
    <p:sldId id="282" r:id="rId5"/>
    <p:sldId id="268" r:id="rId6"/>
    <p:sldId id="285" r:id="rId7"/>
    <p:sldId id="269" r:id="rId8"/>
    <p:sldId id="286" r:id="rId9"/>
    <p:sldId id="281" r:id="rId10"/>
    <p:sldId id="287" r:id="rId11"/>
    <p:sldId id="273" r:id="rId12"/>
    <p:sldId id="272" r:id="rId13"/>
    <p:sldId id="274" r:id="rId14"/>
    <p:sldId id="275" r:id="rId15"/>
    <p:sldId id="276" r:id="rId16"/>
    <p:sldId id="277" r:id="rId17"/>
    <p:sldId id="288" r:id="rId18"/>
    <p:sldId id="278" r:id="rId19"/>
    <p:sldId id="283" r:id="rId20"/>
    <p:sldId id="279" r:id="rId21"/>
    <p:sldId id="284" r:id="rId22"/>
    <p:sldId id="280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Демонстрационная версия" initials="ку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Средний стиль 2 - акцент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E8034E78-7F5D-4C2E-B375-FC64B27BC917}" styleName="Темный стиль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88736" autoAdjust="0"/>
  </p:normalViewPr>
  <p:slideViewPr>
    <p:cSldViewPr>
      <p:cViewPr>
        <p:scale>
          <a:sx n="50" d="100"/>
          <a:sy n="50" d="100"/>
        </p:scale>
        <p:origin x="-1722" y="-4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F3D3BEB-9392-4D75-BD2C-0BBB1AC61329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9D7114-1C72-4792-BEAC-61347956F92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5067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19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9D7114-1C72-4792-BEAC-61347956F924}" type="slidenum">
              <a:rPr lang="ru-RU" smtClean="0"/>
              <a:pPr/>
              <a:t>22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17560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3880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73352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977176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359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5281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30823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4030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72063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64417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515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5083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9AE9F-F310-4FA4-B358-E8C10CCF9F1A}" type="datetimeFigureOut">
              <a:rPr lang="ru-RU" smtClean="0"/>
              <a:pPr/>
              <a:t>21.05.2014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DFDAB0-96E1-4D52-8B68-F27176B2B02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34084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eg"/><Relationship Id="rId5" Type="http://schemas.openxmlformats.org/officeDocument/2006/relationships/image" Target="../media/image7.jpe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gif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eg"/><Relationship Id="rId5" Type="http://schemas.openxmlformats.org/officeDocument/2006/relationships/image" Target="../media/image2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jpeg"/><Relationship Id="rId5" Type="http://schemas.openxmlformats.org/officeDocument/2006/relationships/image" Target="../media/image14.jpe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31.jpeg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jpeg"/><Relationship Id="rId4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5.png"/><Relationship Id="rId4" Type="http://schemas.openxmlformats.org/officeDocument/2006/relationships/image" Target="../media/image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3573909"/>
            <a:ext cx="9144000" cy="14401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5577" y="3789933"/>
            <a:ext cx="7655290" cy="1008112"/>
          </a:xfrm>
        </p:spPr>
        <p:txBody>
          <a:bodyPr>
            <a:normAutofit/>
          </a:bodyPr>
          <a:lstStyle/>
          <a:p>
            <a:r>
              <a:rPr lang="ru-RU" altLang="zh-CN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itchFamily="34" charset="0"/>
              </a:rPr>
              <a:t>Взгляд по ту сторону экрана.</a:t>
            </a:r>
            <a:endParaRPr lang="ru-RU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1026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323528" y="5373216"/>
            <a:ext cx="3816424" cy="8125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</a:rPr>
              <a:t>Егоров Артём Петрович</a:t>
            </a:r>
          </a:p>
          <a:p>
            <a:pPr>
              <a:lnSpc>
                <a:spcPct val="130000"/>
              </a:lnSpc>
            </a:pPr>
            <a:r>
              <a:rPr lang="ru-RU" b="1" dirty="0" smtClean="0">
                <a:solidFill>
                  <a:schemeClr val="bg1"/>
                </a:solidFill>
                <a:latin typeface="Century Gothic" pitchFamily="34" charset="0"/>
              </a:rPr>
              <a:t>«Телевидение»</a:t>
            </a:r>
            <a:endParaRPr lang="ru-RU" b="1" dirty="0">
              <a:solidFill>
                <a:schemeClr val="bg1"/>
              </a:solidFill>
              <a:latin typeface="Century Gothic" pitchFamily="34" charset="0"/>
            </a:endParaRPr>
          </a:p>
        </p:txBody>
      </p:sp>
      <p:pic>
        <p:nvPicPr>
          <p:cNvPr id="8" name="Рисунок 7" descr="abel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93897" y="-83820"/>
            <a:ext cx="4575678" cy="365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8714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Что будем вещать</a:t>
            </a:r>
            <a:r>
              <a:rPr lang="ru-RU" sz="2200" b="1" dirty="0" smtClean="0">
                <a:solidFill>
                  <a:schemeClr val="tx2"/>
                </a:solidFill>
                <a:latin typeface="Century Gothic" pitchFamily="34" charset="0"/>
              </a:rPr>
              <a:t>?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611560" y="836712"/>
            <a:ext cx="361536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Аналог?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Нужен ли? Кому?</a:t>
            </a:r>
          </a:p>
          <a:p>
            <a:pPr marL="285750" indent="-285750">
              <a:lnSpc>
                <a:spcPct val="150000"/>
              </a:lnSpc>
            </a:pP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4860032" y="2780928"/>
            <a:ext cx="361536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Цифра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IPTV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DVB-C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OTT!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oldTV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860032" y="188640"/>
            <a:ext cx="2502024" cy="2366498"/>
          </a:xfrm>
          <a:prstGeom prst="rect">
            <a:avLst/>
          </a:prstGeom>
        </p:spPr>
      </p:pic>
      <p:pic>
        <p:nvPicPr>
          <p:cNvPr id="10" name="Рисунок 9" descr="realworange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2132856"/>
            <a:ext cx="4107160" cy="3080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О чём речь</a:t>
            </a:r>
            <a:r>
              <a:rPr lang="ru-RU" sz="2200" b="1" dirty="0" smtClean="0">
                <a:solidFill>
                  <a:schemeClr val="tx2"/>
                </a:solidFill>
                <a:latin typeface="Century Gothic" pitchFamily="34" charset="0"/>
              </a:rPr>
              <a:t>?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323528" y="260648"/>
            <a:ext cx="3615369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ФОРМИРОВАНИЕ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/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ИСТОЧНИК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Удалённая ГС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Локальная ГС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(+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резервирование центра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179512" y="3429000"/>
            <a:ext cx="361536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ТРАНСПОРТ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IP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HFC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6228184" y="2780928"/>
            <a:ext cx="3615369" cy="7853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ПРИЁМ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9" name="Рисунок 8" descr="AP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44008" y="188640"/>
            <a:ext cx="3121152" cy="2075688"/>
          </a:xfrm>
          <a:prstGeom prst="rect">
            <a:avLst/>
          </a:prstGeom>
        </p:spPr>
      </p:pic>
      <p:pic>
        <p:nvPicPr>
          <p:cNvPr id="10" name="Рисунок 9" descr="trans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691680" y="3212976"/>
            <a:ext cx="2952328" cy="1965070"/>
          </a:xfrm>
          <a:prstGeom prst="rect">
            <a:avLst/>
          </a:prstGeom>
        </p:spPr>
      </p:pic>
      <p:pic>
        <p:nvPicPr>
          <p:cNvPr id="11" name="Рисунок 10" descr="priem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580112" y="3212976"/>
            <a:ext cx="2856358" cy="1904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Попробуем что-нибудь посчитать.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323528" y="260648"/>
            <a:ext cx="7560840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СФЕРИЧЕСКОЕ ТЕЛЕВИДЕНИЕ В ВАКУУМЕ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Допущения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:</a:t>
            </a: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Число каналов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&gt;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= психологической границе 100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FTA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каналы не учитываем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Карты операторского типа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модули типа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PRO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Два мультиплекса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DVB-T2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20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каналов,4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PLP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Всё с одной спутниковой и одной эфирной антенны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Схему деления сигнала мы не рассматриваем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На постройку антенного поста заложим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50 000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руб.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1CAM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стоит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360USD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cfericheskiy_kon_v_vakuume.gif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868144" y="1196752"/>
            <a:ext cx="3393994" cy="3456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dxp-344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2852936"/>
            <a:ext cx="3816424" cy="80485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Легкие решения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en-US" altLang="zh-CN" sz="2200" b="1" dirty="0" smtClean="0">
                <a:solidFill>
                  <a:schemeClr val="tx2"/>
                </a:solidFill>
                <a:latin typeface="Century Gothic" pitchFamily="34" charset="0"/>
              </a:rPr>
              <a:t>PBI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 – 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модульное решение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139952" y="18864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Вариантов </a:t>
            </a:r>
            <a:r>
              <a:rPr lang="ru-RU" altLang="zh-CN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вагон и две маленьких коробки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Например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 DMM-1000MF</a:t>
            </a:r>
            <a:endParaRPr lang="ru-RU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5x DMM-1400P-32IP-S2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к,10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 DMM-2400D-T2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(20к, 0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CI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6 транспондеров,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10CAM, </a:t>
            </a: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 мультиплекса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DVB-T2, 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слота на развитие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4U+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коммутатор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mm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188640"/>
            <a:ext cx="2157064" cy="2376264"/>
          </a:xfrm>
          <a:prstGeom prst="rect">
            <a:avLst/>
          </a:prstGeom>
        </p:spPr>
      </p:pic>
      <p:pic>
        <p:nvPicPr>
          <p:cNvPr id="10" name="Рисунок 9" descr="3800D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008" y="2852936"/>
            <a:ext cx="3923928" cy="81681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72000" y="364502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DXP-3800D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транспондеров 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остальное можем получить при комбинации с 1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шасси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(64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к,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8CAM)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0" y="371703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DXP-3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440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DM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транспондера, </a:t>
            </a: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 (32/20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zh-CN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altLang="zh-CN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QAM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остальное можем получить при комбинации с 1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шасси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dxp-3440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51520" y="2852936"/>
            <a:ext cx="3816424" cy="804850"/>
          </a:xfrm>
          <a:prstGeom prst="rect">
            <a:avLst/>
          </a:prstGeom>
        </p:spPr>
      </p:pic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Легкие решения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en-US" altLang="zh-CN" sz="2200" b="1" dirty="0" smtClean="0">
                <a:solidFill>
                  <a:schemeClr val="tx2"/>
                </a:solidFill>
                <a:latin typeface="Century Gothic" pitchFamily="34" charset="0"/>
              </a:rPr>
              <a:t>PBI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 – 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модульное решение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Прямоугольник 14"/>
          <p:cNvSpPr/>
          <p:nvPr/>
        </p:nvSpPr>
        <p:spPr>
          <a:xfrm>
            <a:off x="4139952" y="188640"/>
            <a:ext cx="4572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Вариантов </a:t>
            </a:r>
            <a:r>
              <a:rPr lang="ru-RU" altLang="zh-CN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вагон и две маленьких коробки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Например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 DMM-1000MF</a:t>
            </a:r>
            <a:endParaRPr lang="ru-RU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5x DMM-1400P-32IP-S2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(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80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к,10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 DMM-2400D-T2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(20к, 0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CI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6 транспондеров,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10CAM, </a:t>
            </a: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 мультиплекса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DVB-T2, 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слота на развитие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 4U+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коммутатор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Рисунок 6" descr="dmm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83568" y="188640"/>
            <a:ext cx="2157064" cy="237626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164288" y="548680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4800USD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+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3600</a:t>
            </a:r>
            <a:endParaRPr lang="ru-RU" b="1" dirty="0">
              <a:solidFill>
                <a:srgbClr val="FF0000"/>
              </a:solidFill>
            </a:endParaRPr>
          </a:p>
        </p:txBody>
      </p:sp>
      <p:pic>
        <p:nvPicPr>
          <p:cNvPr id="10" name="Рисунок 9" descr="3800D.jp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644008" y="2852936"/>
            <a:ext cx="3923928" cy="816818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572000" y="3645024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	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DXP-3800D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транспондеров 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остальное можем получить при комбинации с 1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шасси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(64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к,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8CAM)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95736" y="3429000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3000</a:t>
            </a:r>
            <a:r>
              <a:rPr lang="en-US" b="1" dirty="0" smtClean="0">
                <a:solidFill>
                  <a:srgbClr val="FF0000"/>
                </a:solidFill>
              </a:rPr>
              <a:t>USD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+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1440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0" y="3717032"/>
            <a:ext cx="4572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DXP-3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440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DM</a:t>
            </a:r>
          </a:p>
          <a:p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транспондера, </a:t>
            </a: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 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CAM (32/20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zh-CN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en-US" altLang="zh-CN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QAM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остальное можем получить при комбинации с 1</a:t>
            </a:r>
            <a:r>
              <a:rPr lang="en-US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U </a:t>
            </a:r>
            <a:r>
              <a:rPr lang="ru-RU" altLang="zh-CN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шасси</a:t>
            </a:r>
            <a:endParaRPr lang="en-US" altLang="zh-CN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588224" y="3356992"/>
            <a:ext cx="17379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3000</a:t>
            </a:r>
            <a:r>
              <a:rPr lang="en-US" b="1" dirty="0" smtClean="0">
                <a:solidFill>
                  <a:srgbClr val="FF0000"/>
                </a:solidFill>
              </a:rPr>
              <a:t>USD</a:t>
            </a:r>
            <a:r>
              <a:rPr lang="ru-RU" b="1" dirty="0" smtClean="0">
                <a:solidFill>
                  <a:srgbClr val="FF0000"/>
                </a:solidFill>
              </a:rPr>
              <a:t> </a:t>
            </a:r>
            <a:r>
              <a:rPr lang="en-US" b="1" dirty="0" smtClean="0">
                <a:solidFill>
                  <a:srgbClr val="FF0000"/>
                </a:solidFill>
              </a:rPr>
              <a:t>+ 2880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2483768" y="1340768"/>
            <a:ext cx="164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84USD/</a:t>
            </a:r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канал</a:t>
            </a:r>
            <a:endParaRPr lang="ru-RU" dirty="0"/>
          </a:p>
        </p:txBody>
      </p:sp>
      <p:sp>
        <p:nvSpPr>
          <p:cNvPr id="21" name="TextBox 20"/>
          <p:cNvSpPr txBox="1"/>
          <p:nvPr/>
        </p:nvSpPr>
        <p:spPr>
          <a:xfrm>
            <a:off x="827584" y="2708920"/>
            <a:ext cx="27222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139 </a:t>
            </a:r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en-US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150USD/</a:t>
            </a:r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канал</a:t>
            </a:r>
            <a:endParaRPr lang="ru-RU" dirty="0"/>
          </a:p>
        </p:txBody>
      </p:sp>
      <p:sp>
        <p:nvSpPr>
          <p:cNvPr id="22" name="TextBox 21"/>
          <p:cNvSpPr txBox="1"/>
          <p:nvPr/>
        </p:nvSpPr>
        <p:spPr>
          <a:xfrm>
            <a:off x="7365949" y="4005064"/>
            <a:ext cx="1649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92</a:t>
            </a:r>
            <a:r>
              <a:rPr lang="en-US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USD/</a:t>
            </a:r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канал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Тяжелые решения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en-US" altLang="zh-CN" sz="2700" b="1" dirty="0" err="1" smtClean="0">
                <a:solidFill>
                  <a:schemeClr val="tx2"/>
                </a:solidFill>
                <a:latin typeface="Century Gothic" pitchFamily="34" charset="0"/>
              </a:rPr>
              <a:t>Sumavision</a:t>
            </a:r>
            <a:r>
              <a:rPr lang="en-US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 EMR</a:t>
            </a:r>
            <a:endParaRPr lang="ru-RU" sz="53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m525+544+5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0428" y="2492896"/>
            <a:ext cx="5731008" cy="1317133"/>
          </a:xfrm>
          <a:prstGeom prst="rect">
            <a:avLst/>
          </a:prstGeom>
        </p:spPr>
      </p:pic>
      <p:pic>
        <p:nvPicPr>
          <p:cNvPr id="11" name="Рисунок 10" descr="m545+544+510+5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30700"/>
            <a:ext cx="5760640" cy="1323943"/>
          </a:xfrm>
          <a:prstGeom prst="rect">
            <a:avLst/>
          </a:prstGeom>
        </p:spPr>
      </p:pic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5796136" y="476672"/>
            <a:ext cx="33478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транспондеров, 10С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– 80к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1-2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мультиплекс – 20к</a:t>
            </a: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QAM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слота на развитие</a:t>
            </a:r>
          </a:p>
        </p:txBody>
      </p: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0" y="2348880"/>
            <a:ext cx="3347864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транспондеров, 10С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(80к)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1-2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мультиплекс (20к)</a:t>
            </a: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+8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QAM</a:t>
            </a: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Нет запаса по слотам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Тяжелые решения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en-US" altLang="zh-CN" sz="2700" b="1" dirty="0" err="1" smtClean="0">
                <a:solidFill>
                  <a:schemeClr val="tx2"/>
                </a:solidFill>
                <a:latin typeface="Century Gothic" pitchFamily="34" charset="0"/>
              </a:rPr>
              <a:t>Sumavision</a:t>
            </a:r>
            <a:r>
              <a:rPr lang="en-US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 EMR</a:t>
            </a:r>
            <a:endParaRPr lang="ru-RU" sz="53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m525+544+508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380428" y="2492896"/>
            <a:ext cx="5731008" cy="1317133"/>
          </a:xfrm>
          <a:prstGeom prst="rect">
            <a:avLst/>
          </a:prstGeom>
        </p:spPr>
      </p:pic>
      <p:pic>
        <p:nvPicPr>
          <p:cNvPr id="11" name="Рисунок 10" descr="m545+544+510+508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630700"/>
            <a:ext cx="5760640" cy="1323943"/>
          </a:xfrm>
          <a:prstGeom prst="rect">
            <a:avLst/>
          </a:prstGeom>
        </p:spPr>
      </p:pic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5796136" y="476672"/>
            <a:ext cx="3347864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транспондеров, 10С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– 80к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1-2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мультиплекс – 20к</a:t>
            </a: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QAM</a:t>
            </a: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2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слота на развитие</a:t>
            </a: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15700</a:t>
            </a:r>
            <a:r>
              <a:rPr lang="en-US" altLang="zh-C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USD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+ 3600USD</a:t>
            </a:r>
            <a:r>
              <a:rPr lang="en-US" altLang="zh-C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+ C508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7" name="矩形 9"/>
          <p:cNvSpPr>
            <a:spLocks noChangeArrowheads="1"/>
          </p:cNvSpPr>
          <p:nvPr/>
        </p:nvSpPr>
        <p:spPr bwMode="auto">
          <a:xfrm>
            <a:off x="0" y="2348880"/>
            <a:ext cx="3347864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транспондеров, 10С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(80к)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1-2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мультиплекс (20к)</a:t>
            </a: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+8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QAM</a:t>
            </a:r>
          </a:p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Нет запаса по слотам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10</a:t>
            </a:r>
            <a:r>
              <a:rPr lang="ru-RU" altLang="zh-C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900</a:t>
            </a:r>
            <a:r>
              <a:rPr lang="en-US" altLang="zh-CN" sz="16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USD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+ 3600USD </a:t>
            </a: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+ EMR + C508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907704" y="188640"/>
            <a:ext cx="177805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193</a:t>
            </a:r>
            <a:r>
              <a:rPr lang="en-US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USD/</a:t>
            </a:r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канал</a:t>
            </a:r>
          </a:p>
          <a:p>
            <a:endParaRPr lang="ru-RU" dirty="0"/>
          </a:p>
        </p:txBody>
      </p:sp>
      <p:sp>
        <p:nvSpPr>
          <p:cNvPr id="15" name="TextBox 14"/>
          <p:cNvSpPr txBox="1"/>
          <p:nvPr/>
        </p:nvSpPr>
        <p:spPr>
          <a:xfrm>
            <a:off x="5004048" y="4077072"/>
            <a:ext cx="1778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145</a:t>
            </a:r>
            <a:r>
              <a:rPr lang="en-US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USD/</a:t>
            </a:r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канал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Тяжелые решения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en-US" altLang="zh-CN" sz="2200" b="1" dirty="0" smtClean="0">
                <a:solidFill>
                  <a:schemeClr val="tx2"/>
                </a:solidFill>
                <a:latin typeface="Century Gothic" pitchFamily="34" charset="0"/>
              </a:rPr>
              <a:t>PBI DCP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DCP-2000-f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0"/>
            <a:ext cx="7394463" cy="1712979"/>
          </a:xfrm>
          <a:prstGeom prst="rect">
            <a:avLst/>
          </a:prstGeom>
        </p:spPr>
      </p:pic>
      <p:pic>
        <p:nvPicPr>
          <p:cNvPr id="12" name="Рисунок 11" descr="DCP-2000-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5088" y="-171399"/>
            <a:ext cx="7128792" cy="1262034"/>
          </a:xfrm>
          <a:prstGeom prst="rect">
            <a:avLst/>
          </a:prstGeom>
        </p:spPr>
      </p:pic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755576" y="2276872"/>
            <a:ext cx="655272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Тёмная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лошадка с известными характеристиками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4xDCP-2000DM –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 транспондеров, 8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CI (64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1xDCP-2000QM – </a:t>
            </a:r>
            <a:r>
              <a:rPr lang="en-US" altLang="zh-CN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32QAM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1xDCP-2000MX (4ASI + 16MUX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+16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TP)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DVB-T2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принять пока нечем, но можем комбинировать!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Лицензии? Это всё таки народная ГС.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80112" y="1772816"/>
            <a:ext cx="367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12700</a:t>
            </a:r>
            <a:r>
              <a:rPr lang="en-US" dirty="0" smtClean="0">
                <a:solidFill>
                  <a:srgbClr val="FF0000"/>
                </a:solidFill>
              </a:rPr>
              <a:t>USD</a:t>
            </a:r>
            <a:r>
              <a:rPr lang="ru-RU" dirty="0" smtClean="0">
                <a:solidFill>
                  <a:srgbClr val="FF0000"/>
                </a:solidFill>
              </a:rPr>
              <a:t> +3600 – ориентировочно</a:t>
            </a: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Тяжелые решения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. </a:t>
            </a:r>
            <a:r>
              <a:rPr lang="en-US" altLang="zh-CN" sz="2200" b="1" dirty="0" smtClean="0">
                <a:solidFill>
                  <a:schemeClr val="tx2"/>
                </a:solidFill>
                <a:latin typeface="Century Gothic" pitchFamily="34" charset="0"/>
              </a:rPr>
              <a:t>PBI DCP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 descr="DCP-2000-f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7584" y="0"/>
            <a:ext cx="7394463" cy="1712979"/>
          </a:xfrm>
          <a:prstGeom prst="rect">
            <a:avLst/>
          </a:prstGeom>
        </p:spPr>
      </p:pic>
      <p:pic>
        <p:nvPicPr>
          <p:cNvPr id="12" name="Рисунок 11" descr="DCP-2000-r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935088" y="-171399"/>
            <a:ext cx="7128792" cy="1262034"/>
          </a:xfrm>
          <a:prstGeom prst="rect">
            <a:avLst/>
          </a:prstGeom>
        </p:spPr>
      </p:pic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755576" y="2276872"/>
            <a:ext cx="6552728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“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Тёмная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”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лошадка с известными характеристиками</a:t>
            </a:r>
            <a:endParaRPr lang="en-US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4xDCP-2000DM –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 транспондеров, 8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CI (64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1xDCP-2000QM – </a:t>
            </a:r>
            <a:r>
              <a:rPr lang="en-US" altLang="zh-CN" sz="16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32QAM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1xDCP-2000MX (4ASI + 16MUX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+16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TP)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DVB-T2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принять пока нечем, но можем комбинировать!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Лицензии? Это всё таки народная ГС.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580112" y="1772816"/>
            <a:ext cx="36760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12700</a:t>
            </a:r>
            <a:r>
              <a:rPr lang="en-US" dirty="0" smtClean="0">
                <a:solidFill>
                  <a:srgbClr val="FF0000"/>
                </a:solidFill>
              </a:rPr>
              <a:t>USD</a:t>
            </a:r>
            <a:r>
              <a:rPr lang="ru-RU" dirty="0" smtClean="0">
                <a:solidFill>
                  <a:srgbClr val="FF0000"/>
                </a:solidFill>
              </a:rPr>
              <a:t> +3600 – ориентировочно</a:t>
            </a: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sz="1800" b="1" dirty="0" smtClean="0">
                <a:solidFill>
                  <a:schemeClr val="tx2"/>
                </a:solidFill>
                <a:latin typeface="Century Gothic" pitchFamily="34" charset="0"/>
              </a:rPr>
              <a:t>Д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ругие варианты…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184170_476951495663411_36092896_n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116632"/>
            <a:ext cx="2135312" cy="2840018"/>
          </a:xfrm>
          <a:prstGeom prst="rect">
            <a:avLst/>
          </a:prstGeom>
        </p:spPr>
      </p:pic>
      <p:pic>
        <p:nvPicPr>
          <p:cNvPr id="8" name="Рисунок 7" descr="993822_714358088589416_2011526555_n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056" y="116632"/>
            <a:ext cx="3838575" cy="2867025"/>
          </a:xfrm>
          <a:prstGeom prst="rect">
            <a:avLst/>
          </a:prstGeom>
        </p:spPr>
      </p:pic>
      <p:pic>
        <p:nvPicPr>
          <p:cNvPr id="9" name="Рисунок 8" descr="1743521_746322968726261_1794820774_n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627784" y="980728"/>
            <a:ext cx="2232248" cy="3246326"/>
          </a:xfrm>
          <a:prstGeom prst="rect">
            <a:avLst/>
          </a:prstGeom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971600" y="4653136"/>
            <a:ext cx="7560840" cy="41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Есть ли возможность доставить трафик извне?</a:t>
            </a: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2200" b="1" dirty="0" smtClean="0">
                <a:solidFill>
                  <a:schemeClr val="tx2"/>
                </a:solidFill>
                <a:latin typeface="Century Gothic" pitchFamily="34" charset="0"/>
              </a:rPr>
              <a:t>EDGE </a:t>
            </a:r>
            <a:r>
              <a:rPr lang="en-US" altLang="zh-CN" sz="2200" b="1" dirty="0" smtClean="0">
                <a:solidFill>
                  <a:schemeClr val="tx2"/>
                </a:solidFill>
                <a:latin typeface="Century Gothic" pitchFamily="34" charset="0"/>
              </a:rPr>
              <a:t>QAM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Рисунок 7" descr="ipqam (1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3568" y="404664"/>
            <a:ext cx="3456384" cy="2592288"/>
          </a:xfrm>
          <a:prstGeom prst="rect">
            <a:avLst/>
          </a:prstGeom>
        </p:spPr>
      </p:pic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5004048" y="332656"/>
            <a:ext cx="3615369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SUMAVISION IPQAM3.0</a:t>
            </a: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шасси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 карта на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24QAM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Каналов уже совсем не мало</a:t>
            </a:r>
          </a:p>
          <a:p>
            <a:pPr marL="285750" indent="-285750">
              <a:lnSpc>
                <a:spcPct val="150000"/>
              </a:lnSpc>
            </a:pP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5940152" y="4941168"/>
            <a:ext cx="3615369" cy="4160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Ждём ответ от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PBI</a:t>
            </a: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221405" y="1844824"/>
            <a:ext cx="10486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7</a:t>
            </a:r>
            <a:r>
              <a:rPr lang="ru-RU" dirty="0" smtClean="0">
                <a:solidFill>
                  <a:srgbClr val="FF0000"/>
                </a:solidFill>
              </a:rPr>
              <a:t>4</a:t>
            </a:r>
            <a:r>
              <a:rPr lang="en-US" dirty="0" smtClean="0">
                <a:solidFill>
                  <a:srgbClr val="FF0000"/>
                </a:solidFill>
              </a:rPr>
              <a:t>00USD</a:t>
            </a:r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12" name="Рисунок 11" descr="miniipqam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860032" y="3212976"/>
            <a:ext cx="3584303" cy="1682873"/>
          </a:xfrm>
          <a:prstGeom prst="rect">
            <a:avLst/>
          </a:prstGeom>
        </p:spPr>
      </p:pic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755576" y="3068960"/>
            <a:ext cx="3615369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SUMAVISION IPQAM Mini</a:t>
            </a: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Компактное устройство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6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QAM</a:t>
            </a: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763688" y="4941168"/>
            <a:ext cx="1606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2800/3100</a:t>
            </a:r>
            <a:r>
              <a:rPr lang="en-US" dirty="0" smtClean="0">
                <a:solidFill>
                  <a:srgbClr val="FF0000"/>
                </a:solidFill>
              </a:rPr>
              <a:t>USD</a:t>
            </a:r>
            <a:endParaRPr lang="ru-RU" dirty="0" smtClean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Куда ставим</a:t>
            </a:r>
            <a:r>
              <a:rPr lang="ru-RU" altLang="zh-CN" sz="2200" b="1" dirty="0" smtClean="0">
                <a:solidFill>
                  <a:schemeClr val="tx2"/>
                </a:solidFill>
                <a:latin typeface="Century Gothic" pitchFamily="34" charset="0"/>
              </a:rPr>
              <a:t>?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矩形 9"/>
          <p:cNvSpPr>
            <a:spLocks noChangeArrowheads="1"/>
          </p:cNvSpPr>
          <p:nvPr/>
        </p:nvSpPr>
        <p:spPr bwMode="auto">
          <a:xfrm>
            <a:off x="179512" y="620688"/>
            <a:ext cx="8568952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Как разместить?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Ширина – 19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U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Глубина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|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энергопотребление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DMM-1000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200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– 340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мм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не более 300(150)Вт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DMM-3800D – 255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мм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| 30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Вт</a:t>
            </a:r>
          </a:p>
          <a:p>
            <a:pPr marL="285750" indent="-285750">
              <a:lnSpc>
                <a:spcPct val="150000"/>
              </a:lnSpc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	   		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DMM-3440DM – 255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мм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| 150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ВТ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DCP-2000 –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430мм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|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не более 500Вт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EMR3.0 – 568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мм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|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не более 200Вт</a:t>
            </a:r>
            <a:endParaRPr lang="en-US" altLang="zh-CN" sz="16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IPQAM3.0 – 584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мм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|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не более 350ВТ (1,5Вт на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QAM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 marL="285750" indent="-285750">
              <a:lnSpc>
                <a:spcPct val="150000"/>
              </a:lnSpc>
            </a:pP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				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IPQAM mini – 200*115*300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мм </a:t>
            </a:r>
            <a:r>
              <a:rPr lang="en-US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| 35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Вт</a:t>
            </a:r>
          </a:p>
          <a:p>
            <a:pPr>
              <a:lnSpc>
                <a:spcPct val="150000"/>
              </a:lnSpc>
            </a:pP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термо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588224" y="116632"/>
            <a:ext cx="2184535" cy="2963369"/>
          </a:xfrm>
          <a:prstGeom prst="rect">
            <a:avLst/>
          </a:prstGeom>
        </p:spPr>
      </p:pic>
      <p:pic>
        <p:nvPicPr>
          <p:cNvPr id="9" name="Рисунок 8" descr="2012-12-18 09.37.39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504" y="2636912"/>
            <a:ext cx="1944216" cy="2592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395536" y="1556792"/>
            <a:ext cx="3615369" cy="11079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Получаем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DVB-C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из города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EDFA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и остаётся лишь вопрос бюджета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sz="1800" b="1" dirty="0" smtClean="0">
                <a:solidFill>
                  <a:schemeClr val="tx2"/>
                </a:solidFill>
                <a:latin typeface="Century Gothic" pitchFamily="34" charset="0"/>
              </a:rPr>
              <a:t>HFC+PON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矩形 9"/>
          <p:cNvSpPr>
            <a:spLocks noChangeArrowheads="1"/>
          </p:cNvSpPr>
          <p:nvPr/>
        </p:nvSpPr>
        <p:spPr bwMode="auto">
          <a:xfrm>
            <a:off x="5004048" y="2996952"/>
            <a:ext cx="3615369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Формируем на  месте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Передатчик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1550 </a:t>
            </a: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EDFA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и остаётся лишь вопрос бюджета</a:t>
            </a:r>
          </a:p>
        </p:txBody>
      </p:sp>
      <p:pic>
        <p:nvPicPr>
          <p:cNvPr id="9" name="Рисунок 8" descr="Vermax-HL-1550-1x5_big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216024" y="3068960"/>
            <a:ext cx="3810000" cy="590550"/>
          </a:xfrm>
          <a:prstGeom prst="rect">
            <a:avLst/>
          </a:prstGeom>
        </p:spPr>
      </p:pic>
      <p:pic>
        <p:nvPicPr>
          <p:cNvPr id="10" name="Рисунок 9" descr="DSC_0172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3501009"/>
            <a:ext cx="4479262" cy="1080120"/>
          </a:xfrm>
          <a:prstGeom prst="rect">
            <a:avLst/>
          </a:prstGeom>
        </p:spPr>
      </p:pic>
      <p:pic>
        <p:nvPicPr>
          <p:cNvPr id="11" name="Рисунок 10" descr="DSC_0172.jp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355976" y="1700808"/>
            <a:ext cx="4608512" cy="1111287"/>
          </a:xfrm>
          <a:prstGeom prst="rect">
            <a:avLst/>
          </a:prstGeom>
        </p:spPr>
      </p:pic>
      <p:pic>
        <p:nvPicPr>
          <p:cNvPr id="13" name="Рисунок 12" descr="SNR-FLT-1550_big2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0" y="4509120"/>
            <a:ext cx="3720192" cy="2167011"/>
          </a:xfrm>
          <a:prstGeom prst="rect">
            <a:avLst/>
          </a:prstGeom>
        </p:spPr>
      </p:pic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323528" y="4941168"/>
            <a:ext cx="361536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Подмешиваем сигнал в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PON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SNR-FLT-1550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557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395536" y="1556792"/>
            <a:ext cx="3615369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IPTV over PON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Где тут </a:t>
            </a:r>
            <a:r>
              <a:rPr lang="ru-RU" altLang="zh-CN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мультикаст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?</a:t>
            </a:r>
          </a:p>
        </p:txBody>
      </p:sp>
      <p:sp>
        <p:nvSpPr>
          <p:cNvPr id="17" name="Прямоугольник 16"/>
          <p:cNvSpPr/>
          <p:nvPr/>
        </p:nvSpPr>
        <p:spPr>
          <a:xfrm rot="10800000">
            <a:off x="0" y="-9757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404664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altLang="zh-CN" sz="2500" b="1" dirty="0" smtClean="0">
                <a:solidFill>
                  <a:schemeClr val="tx2"/>
                </a:solidFill>
                <a:latin typeface="Century Gothic" pitchFamily="34" charset="0"/>
              </a:rPr>
              <a:t>Multicast over PON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1185830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Рисунок 6" descr="4(2)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95536" y="2564904"/>
            <a:ext cx="8483563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557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Что поставим конечному абоненту</a:t>
            </a:r>
            <a:r>
              <a:rPr lang="ru-RU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?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en-US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HFC</a:t>
            </a:r>
            <a:r>
              <a:rPr lang="en-US" altLang="zh-CN" sz="1600" b="1" dirty="0" smtClean="0">
                <a:solidFill>
                  <a:schemeClr val="tx2"/>
                </a:solidFill>
                <a:latin typeface="Century Gothic" pitchFamily="34" charset="0"/>
              </a:rPr>
              <a:t>.</a:t>
            </a:r>
            <a:endParaRPr lang="ru-RU" sz="36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827584" y="2793409"/>
            <a:ext cx="3615369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Очень компактный оптический приёмник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SNR-OR-088-07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вход </a:t>
            </a:r>
            <a:r>
              <a:rPr lang="ru-RU" sz="1400" dirty="0" smtClean="0"/>
              <a:t> -7 до +2дБм</a:t>
            </a:r>
            <a:endParaRPr lang="en-US" sz="1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 88+78 </a:t>
            </a:r>
            <a:r>
              <a:rPr lang="ru-RU" sz="1400" dirty="0" err="1" smtClean="0"/>
              <a:t>дБмкВ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4860032" y="643909"/>
            <a:ext cx="3680964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ONU c RF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выходом</a:t>
            </a:r>
          </a:p>
          <a:p>
            <a:pPr>
              <a:lnSpc>
                <a:spcPct val="150000"/>
              </a:lnSpc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SNR-ONT-4G-2P-RF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вход </a:t>
            </a:r>
            <a:r>
              <a:rPr lang="ru-RU" sz="1400" dirty="0" smtClean="0"/>
              <a:t> -8 до +2дБм</a:t>
            </a:r>
            <a:endParaRPr lang="en-US" sz="1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 108 </a:t>
            </a:r>
            <a:r>
              <a:rPr lang="ru-RU" sz="1400" dirty="0" err="1" smtClean="0"/>
              <a:t>дБмкВ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SNR-ONT-4G-2P-R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661697"/>
            <a:ext cx="4649844" cy="1214125"/>
          </a:xfrm>
          <a:prstGeom prst="rect">
            <a:avLst/>
          </a:prstGeom>
        </p:spPr>
      </p:pic>
      <p:pic>
        <p:nvPicPr>
          <p:cNvPr id="12" name="Рисунок 11" descr="88-07-2_новый размер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99992" y="2636912"/>
            <a:ext cx="3810000" cy="253365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Что поставим конечному абоненту</a:t>
            </a:r>
            <a:r>
              <a:rPr lang="ru-RU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?</a:t>
            </a: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 </a:t>
            </a:r>
            <a:r>
              <a:rPr lang="en-US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HFC</a:t>
            </a:r>
            <a:r>
              <a:rPr lang="en-US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.</a:t>
            </a:r>
            <a:endParaRPr lang="ru-RU" sz="40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827584" y="2793409"/>
            <a:ext cx="3615369" cy="18004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Очень компактный оптический приёмник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SNR-OR-088-07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вход </a:t>
            </a:r>
            <a:r>
              <a:rPr lang="ru-RU" sz="1400" dirty="0" smtClean="0"/>
              <a:t> -7 до +2дБм</a:t>
            </a:r>
            <a:endParaRPr lang="en-US" sz="1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 88+78 </a:t>
            </a:r>
            <a:r>
              <a:rPr lang="ru-RU" sz="1400" dirty="0" err="1" smtClean="0"/>
              <a:t>дБмкВ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4860032" y="643909"/>
            <a:ext cx="3680964" cy="14311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ONU c RF 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выходом</a:t>
            </a:r>
          </a:p>
          <a:p>
            <a:pPr>
              <a:lnSpc>
                <a:spcPct val="150000"/>
              </a:lnSpc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SNR-ONT-4G-2P-RF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вход </a:t>
            </a:r>
            <a:r>
              <a:rPr lang="ru-RU" sz="1400" dirty="0" smtClean="0"/>
              <a:t> -8 до +2дБм</a:t>
            </a:r>
            <a:endParaRPr lang="en-US" sz="1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 108 </a:t>
            </a:r>
            <a:r>
              <a:rPr lang="ru-RU" sz="1400" dirty="0" err="1" smtClean="0"/>
              <a:t>дБмкВ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Рисунок 10" descr="SNR-ONT-4G-2P-RF.jp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DFBFC"/>
              </a:clrFrom>
              <a:clrTo>
                <a:srgbClr val="FDFBFC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7504" y="404664"/>
            <a:ext cx="4649844" cy="1728192"/>
          </a:xfrm>
          <a:prstGeom prst="rect">
            <a:avLst/>
          </a:prstGeom>
        </p:spPr>
      </p:pic>
      <p:pic>
        <p:nvPicPr>
          <p:cNvPr id="12" name="Рисунок 11" descr="88-07-2_новый размер.p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4499992" y="2636912"/>
            <a:ext cx="3810000" cy="2533650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1115616" y="1844824"/>
            <a:ext cx="1391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235/170USD</a:t>
            </a:r>
            <a:endParaRPr lang="ru-RU" b="1" dirty="0">
              <a:solidFill>
                <a:srgbClr val="FF0000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20072" y="4581128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31USD</a:t>
            </a:r>
            <a:endParaRPr lang="ru-RU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угольник 17"/>
          <p:cNvSpPr/>
          <p:nvPr/>
        </p:nvSpPr>
        <p:spPr>
          <a:xfrm rot="10800000">
            <a:off x="0" y="5662414"/>
            <a:ext cx="9156399" cy="1195586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Что поставим конечному абоненту</a:t>
            </a:r>
            <a:r>
              <a:rPr lang="ru-RU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? </a:t>
            </a:r>
            <a:r>
              <a:rPr lang="en-US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IPTV.</a:t>
            </a:r>
            <a:endParaRPr lang="ru-RU" sz="53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sp>
        <p:nvSpPr>
          <p:cNvPr id="8" name="矩形 9"/>
          <p:cNvSpPr>
            <a:spLocks noChangeArrowheads="1"/>
          </p:cNvSpPr>
          <p:nvPr/>
        </p:nvSpPr>
        <p:spPr bwMode="auto">
          <a:xfrm>
            <a:off x="827584" y="2793409"/>
            <a:ext cx="3615369" cy="16158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Мультимединый</a:t>
            </a: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развлекательный центр с приёмом 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IPTV </a:t>
            </a:r>
            <a:r>
              <a:rPr lang="en-US" altLang="zh-CN" sz="1600" b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Vermax</a:t>
            </a: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HD100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STB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6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+ 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4860032" y="643909"/>
            <a:ext cx="3680964" cy="784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MAG-245/250</a:t>
            </a: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тут писать не о чем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  <a:sym typeface="Wingdings" pitchFamily="2" charset="2"/>
              </a:rPr>
              <a:t>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2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4331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5972175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mag24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547664" y="116632"/>
            <a:ext cx="2592288" cy="2592288"/>
          </a:xfrm>
          <a:prstGeom prst="rect">
            <a:avLst/>
          </a:prstGeom>
        </p:spPr>
      </p:pic>
      <p:pic>
        <p:nvPicPr>
          <p:cNvPr id="12" name="Рисунок 11" descr="hd1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716016" y="2852936"/>
            <a:ext cx="3992434" cy="2480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1657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8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5734149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9"/>
          <p:cNvSpPr>
            <a:spLocks noChangeArrowheads="1"/>
          </p:cNvSpPr>
          <p:nvPr/>
        </p:nvSpPr>
        <p:spPr bwMode="auto">
          <a:xfrm>
            <a:off x="107504" y="0"/>
            <a:ext cx="6984776" cy="46628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                       Факторы влияющие на оптический бюджет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endParaRPr lang="ru-RU" sz="1400" dirty="0" smtClean="0"/>
          </a:p>
          <a:p>
            <a:pPr marL="285750" indent="-285750">
              <a:lnSpc>
                <a:spcPct val="150000"/>
              </a:lnSpc>
            </a:pPr>
            <a:endParaRPr lang="ru-RU" sz="1400" dirty="0" smtClean="0"/>
          </a:p>
          <a:p>
            <a:pPr marL="285750" indent="-285750">
              <a:lnSpc>
                <a:spcPct val="150000"/>
              </a:lnSpc>
            </a:pPr>
            <a:endParaRPr lang="ru-RU" sz="1400" dirty="0" smtClean="0"/>
          </a:p>
          <a:p>
            <a:pPr marL="285750" indent="-285750">
              <a:lnSpc>
                <a:spcPct val="150000"/>
              </a:lnSpc>
            </a:pPr>
            <a:endParaRPr lang="en-US" sz="1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Разъемное соединение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APC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 0,5дБ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Сварка до 0,1дБ</a:t>
            </a:r>
            <a:endParaRPr lang="ru-RU" sz="1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1x4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/>
              <a:t>7.4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1x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8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до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400" dirty="0" smtClean="0"/>
              <a:t>10.5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Модуль оптического уплотнения</a:t>
            </a:r>
            <a:endParaRPr lang="en-US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до 0,6дБ</a:t>
            </a:r>
            <a:endParaRPr lang="en-US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Вход приёмника -5дБм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Выход усилителя - </a:t>
            </a:r>
            <a:r>
              <a:rPr lang="ru-RU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?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P105024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35896" y="1052736"/>
            <a:ext cx="5508104" cy="4131078"/>
          </a:xfrm>
          <a:prstGeom prst="rect">
            <a:avLst/>
          </a:prstGeom>
        </p:spPr>
      </p:pic>
      <p:sp>
        <p:nvSpPr>
          <p:cNvPr id="9" name="Заголовок 1"/>
          <p:cNvSpPr>
            <a:spLocks noGrp="1"/>
          </p:cNvSpPr>
          <p:nvPr>
            <p:ph type="ctrTitle"/>
          </p:nvPr>
        </p:nvSpPr>
        <p:spPr>
          <a:xfrm>
            <a:off x="301085" y="5733256"/>
            <a:ext cx="5711075" cy="792088"/>
          </a:xfrm>
        </p:spPr>
        <p:txBody>
          <a:bodyPr>
            <a:normAutofit fontScale="90000"/>
          </a:bodyPr>
          <a:lstStyle/>
          <a:p>
            <a:pPr algn="l"/>
            <a:r>
              <a:rPr lang="ru-RU" sz="28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1800" b="1" dirty="0" smtClean="0">
                <a:solidFill>
                  <a:schemeClr val="tx2"/>
                </a:solidFill>
                <a:latin typeface="Century Gothic" pitchFamily="34" charset="0"/>
              </a:rPr>
              <a:t>Немного про бюджет</a:t>
            </a:r>
            <a:r>
              <a:rPr lang="en-US" altLang="zh-CN" sz="2700" b="1" dirty="0" smtClean="0">
                <a:solidFill>
                  <a:schemeClr val="tx2"/>
                </a:solidFill>
                <a:latin typeface="Century Gothic" pitchFamily="34" charset="0"/>
              </a:rPr>
              <a:t>.</a:t>
            </a:r>
            <a:endParaRPr lang="ru-RU" sz="5300" b="1" dirty="0" smtClean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625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0" y="0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5734149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4000" b="1" dirty="0" smtClean="0">
                <a:solidFill>
                  <a:schemeClr val="tx2"/>
                </a:solidFill>
                <a:latin typeface="Century Gothic" pitchFamily="34" charset="0"/>
              </a:rPr>
              <a:t>Немного про бюджет</a:t>
            </a:r>
            <a:r>
              <a:rPr lang="en-US" altLang="zh-CN" sz="5400" b="1" dirty="0" smtClean="0">
                <a:solidFill>
                  <a:schemeClr val="tx2"/>
                </a:solidFill>
                <a:latin typeface="Century Gothic" pitchFamily="34" charset="0"/>
              </a:rPr>
              <a:t>.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9"/>
          <p:cNvSpPr>
            <a:spLocks noChangeArrowheads="1"/>
          </p:cNvSpPr>
          <p:nvPr/>
        </p:nvSpPr>
        <p:spPr bwMode="auto">
          <a:xfrm>
            <a:off x="0" y="0"/>
            <a:ext cx="446449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Попробуем рассчитать снизу вверх.</a:t>
            </a:r>
            <a:endParaRPr lang="ru-RU" altLang="zh-CN" sz="1600" b="1" dirty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endParaRPr lang="ru-RU" sz="1400" dirty="0" smtClean="0"/>
          </a:p>
          <a:p>
            <a:pPr marL="285750" indent="-285750">
              <a:lnSpc>
                <a:spcPct val="150000"/>
              </a:lnSpc>
            </a:pPr>
            <a:endParaRPr lang="ru-RU" sz="1400" dirty="0" smtClean="0"/>
          </a:p>
          <a:p>
            <a:pPr marL="285750" indent="-285750">
              <a:lnSpc>
                <a:spcPct val="150000"/>
              </a:lnSpc>
            </a:pPr>
            <a:endParaRPr lang="ru-RU" sz="1400" dirty="0" smtClean="0"/>
          </a:p>
          <a:p>
            <a:pPr marL="285750" indent="-285750">
              <a:lnSpc>
                <a:spcPct val="150000"/>
              </a:lnSpc>
            </a:pPr>
            <a:endParaRPr lang="en-US" sz="1400" dirty="0" smtClean="0"/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Приёмник -5дБм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на приемнике/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FLT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-0,5..-1  (-4дБм)</a:t>
            </a:r>
            <a:endParaRPr lang="en-US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 розетке -0,5 (-3,5дБм)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(-3,0дБм)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1х8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10,5 (+7,5дБм)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(+8,0дБм)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на кроссе -0,5 (+8,5дБм)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(+9,0дБм)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</a:t>
            </a:r>
            <a:r>
              <a:rPr lang="en-US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1х8</a:t>
            </a:r>
            <a:r>
              <a:rPr lang="ru-RU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10,5 (+19,5дБм)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(+20,0дБм)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FLT -0.6 </a:t>
            </a:r>
            <a:r>
              <a:rPr lang="en-US" altLang="zh-CN" sz="1400" i="1" dirty="0" smtClean="0">
                <a:latin typeface="Arial" pitchFamily="34" charset="0"/>
                <a:cs typeface="Arial" pitchFamily="34" charset="0"/>
              </a:rPr>
              <a:t>(</a:t>
            </a:r>
            <a:r>
              <a:rPr lang="en-US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+</a:t>
            </a:r>
            <a:r>
              <a:rPr lang="ru-RU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20,6дБм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矩形 9"/>
          <p:cNvSpPr>
            <a:spLocks noChangeArrowheads="1"/>
          </p:cNvSpPr>
          <p:nvPr/>
        </p:nvSpPr>
        <p:spPr bwMode="auto">
          <a:xfrm>
            <a:off x="2051720" y="4869160"/>
            <a:ext cx="6336704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5 Сервисных разъемов дают потери 2,5дБ!!!</a:t>
            </a: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" name="Рисунок 9" descr="PON_100%_Covering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19672" y="476672"/>
            <a:ext cx="7157742" cy="43741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4572000" y="1700808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1х8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1763688" y="1268760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1х8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25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2399" y="0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5734149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5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54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sz="32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ru-RU" altLang="zh-CN" sz="4000" b="1" dirty="0" smtClean="0">
                <a:solidFill>
                  <a:schemeClr val="tx2"/>
                </a:solidFill>
                <a:latin typeface="Century Gothic" pitchFamily="34" charset="0"/>
              </a:rPr>
              <a:t>Немного про бюджет</a:t>
            </a:r>
            <a:r>
              <a:rPr lang="en-US" altLang="zh-CN" sz="5400" b="1" dirty="0" smtClean="0">
                <a:solidFill>
                  <a:schemeClr val="tx2"/>
                </a:solidFill>
                <a:latin typeface="Century Gothic" pitchFamily="34" charset="0"/>
              </a:rPr>
              <a:t>.</a:t>
            </a:r>
            <a:endParaRPr lang="ru-RU" sz="4000" b="1" dirty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Рисунок 9" descr="PON_100%_Covering.png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691680" y="476672"/>
            <a:ext cx="7157742" cy="437417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524328" y="3789040"/>
            <a:ext cx="5693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altLang="zh-CN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1х8</a:t>
            </a:r>
            <a:endParaRPr lang="ru-RU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8316416" y="3717032"/>
            <a:ext cx="5693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</a:t>
            </a:r>
            <a:r>
              <a:rPr lang="en-US" altLang="zh-CN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4</a:t>
            </a:r>
            <a:endParaRPr lang="ru-RU" dirty="0"/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101304" y="788297"/>
            <a:ext cx="4464496" cy="46474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16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altLang="zh-CN" sz="16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  <a:p>
            <a:pPr marL="285750" indent="-285750">
              <a:lnSpc>
                <a:spcPct val="150000"/>
              </a:lnSpc>
            </a:pPr>
            <a:endParaRPr lang="ru-RU" sz="1400" dirty="0" smtClean="0"/>
          </a:p>
          <a:p>
            <a:pPr marL="285750" indent="-285750">
              <a:lnSpc>
                <a:spcPct val="150000"/>
              </a:lnSpc>
            </a:pPr>
            <a:endParaRPr lang="en-US" sz="1400" dirty="0" smtClean="0"/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FLT -0.6 (+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20,6дБм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  <a:endParaRPr lang="ru-RU" altLang="zh-CN" sz="14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(+20,0дБм)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</a:t>
            </a:r>
            <a:r>
              <a:rPr lang="en-US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1х8</a:t>
            </a:r>
            <a:r>
              <a:rPr lang="ru-RU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10,5 (+19,5дБм)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(+8,0дБм)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на кроссе -0,5 (+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,5дБм)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(+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7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,0дБм)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b="1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1х4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 7,4 (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-0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4</a:t>
            </a:r>
            <a:r>
              <a:rPr lang="ru-RU" altLang="zh-CN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дБм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Делитель 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PLC 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выходной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-0,5 (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0,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9</a:t>
            </a:r>
            <a:r>
              <a:rPr lang="ru-RU" altLang="zh-CN" sz="1400" i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дБм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в розетке -0,5 (-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,4дБм)</a:t>
            </a:r>
          </a:p>
          <a:p>
            <a:pPr>
              <a:spcBef>
                <a:spcPts val="500"/>
              </a:spcBef>
              <a:buFont typeface="Arial" pitchFamily="34" charset="0"/>
              <a:buChar char="•"/>
            </a:pPr>
            <a:r>
              <a:rPr lang="ru-RU" altLang="zh-CN" sz="1400" b="1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Разъем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на приёмнике-0,5  (-</a:t>
            </a:r>
            <a:r>
              <a:rPr lang="en-US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1</a:t>
            </a: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,9дБм)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ru-RU" altLang="zh-CN" sz="1400" i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Arial" pitchFamily="34" charset="0"/>
                <a:cs typeface="Arial" pitchFamily="34" charset="0"/>
              </a:rPr>
              <a:t> Приёмник </a:t>
            </a:r>
            <a:r>
              <a:rPr lang="ru-RU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-</a:t>
            </a:r>
            <a:r>
              <a:rPr lang="en-US" altLang="zh-CN" sz="14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2.4</a:t>
            </a:r>
            <a:r>
              <a:rPr lang="ru-RU" altLang="zh-CN" sz="1400" i="1" dirty="0" err="1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дБм</a:t>
            </a:r>
            <a:endParaRPr lang="ru-RU" altLang="zh-CN" sz="1400" i="1" dirty="0" smtClean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  <a:p>
            <a:pPr>
              <a:lnSpc>
                <a:spcPct val="150000"/>
              </a:lnSpc>
              <a:spcBef>
                <a:spcPts val="500"/>
              </a:spcBef>
              <a:buFont typeface="Arial" pitchFamily="34" charset="0"/>
              <a:buChar char="•"/>
            </a:pPr>
            <a:endParaRPr lang="en-SG" altLang="zh-CN" sz="1400" i="1" dirty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>
            <a:off x="3779912" y="147990"/>
            <a:ext cx="18133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altLang="zh-CN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И сверху вниз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6253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/>
          <p:cNvSpPr/>
          <p:nvPr/>
        </p:nvSpPr>
        <p:spPr>
          <a:xfrm rot="10800000">
            <a:off x="-1" y="-9758"/>
            <a:ext cx="9156399" cy="5454981"/>
          </a:xfrm>
          <a:prstGeom prst="rect">
            <a:avLst/>
          </a:prstGeom>
          <a:solidFill>
            <a:schemeClr val="lt1">
              <a:alpha val="66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  <a:reflection blurRad="6350" stA="50000" endA="300" endPos="38500" dist="50800" dir="5400000" sy="-100000" algn="bl" rotWithShape="0"/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301085" y="5734149"/>
            <a:ext cx="5711075" cy="7920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4000" b="1" dirty="0" smtClean="0">
                <a:solidFill>
                  <a:schemeClr val="tx2"/>
                </a:solidFill>
                <a:latin typeface="Century Gothic" pitchFamily="34" charset="0"/>
              </a:rPr>
              <a:t>Телевидение</a:t>
            </a:r>
            <a: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  <a:t/>
            </a:r>
            <a:br>
              <a:rPr lang="ru-RU" sz="2400" b="1" dirty="0" smtClean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itchFamily="34" charset="0"/>
              </a:rPr>
            </a:br>
            <a:r>
              <a:rPr lang="en-US" altLang="zh-CN" sz="2800" b="1" dirty="0" smtClean="0">
                <a:solidFill>
                  <a:schemeClr val="tx2"/>
                </a:solidFill>
                <a:latin typeface="Century Gothic" pitchFamily="34" charset="0"/>
              </a:rPr>
              <a:t>   </a:t>
            </a:r>
            <a:endParaRPr lang="ru-RU" sz="4000" b="1" dirty="0">
              <a:solidFill>
                <a:schemeClr val="tx2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entury Gothic" pitchFamily="34" charset="0"/>
            </a:endParaRPr>
          </a:p>
        </p:txBody>
      </p:sp>
      <p:pic>
        <p:nvPicPr>
          <p:cNvPr id="7170" name="Picture 2" descr="D:\NAG\SNR\Презентация\лого_3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175" y="5445224"/>
            <a:ext cx="9147175" cy="28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D:\NAG\NAG\SNR Новый лого\SNR_logo_new\2.1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41222" y="332656"/>
            <a:ext cx="1107242" cy="576064"/>
          </a:xfrm>
          <a:prstGeom prst="rect">
            <a:avLst/>
          </a:prstGeom>
          <a:noFill/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9"/>
          <p:cNvSpPr>
            <a:spLocks noChangeArrowheads="1"/>
          </p:cNvSpPr>
          <p:nvPr/>
        </p:nvSpPr>
        <p:spPr bwMode="auto">
          <a:xfrm>
            <a:off x="2915816" y="4077072"/>
            <a:ext cx="3615369" cy="982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1pPr>
            <a:lvl2pPr marL="423863" indent="33338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2pPr>
            <a:lvl3pPr marL="847725" indent="6667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3pPr>
            <a:lvl4pPr marL="1273175" indent="98425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4pPr>
            <a:lvl5pPr marL="1697038" indent="131763" algn="l" defTabSz="847725" rtl="0" fontAlgn="base">
              <a:spcBef>
                <a:spcPct val="0"/>
              </a:spcBef>
              <a:spcAft>
                <a:spcPct val="0"/>
              </a:spcAft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5pPr>
            <a:lvl6pPr marL="22860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6pPr>
            <a:lvl7pPr marL="27432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7pPr>
            <a:lvl8pPr marL="32004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8pPr>
            <a:lvl9pPr marL="3657600" algn="l" defTabSz="914400" rtl="0" eaLnBrk="1" latinLnBrk="0" hangingPunct="1">
              <a:defRPr sz="1700" kern="1200">
                <a:solidFill>
                  <a:schemeClr val="tx1"/>
                </a:solidFill>
                <a:latin typeface="Arial" charset="0"/>
                <a:ea typeface="宋体" pitchFamily="2" charset="-122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ru-RU" altLang="zh-CN" sz="4400" b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Вопросы?</a:t>
            </a:r>
            <a:endParaRPr lang="ru-RU" altLang="zh-CN" sz="4000" i="1" dirty="0" smtClean="0">
              <a:solidFill>
                <a:schemeClr val="tx1">
                  <a:lumMod val="85000"/>
                  <a:lumOff val="1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Рисунок 7" descr="UM GOLOVA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907704" y="332656"/>
            <a:ext cx="4572000" cy="3809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253922"/>
      </p:ext>
    </p:extLst>
  </p:cSld>
  <p:clrMapOvr>
    <a:masterClrMapping/>
  </p:clrMapOvr>
  <p:transition>
    <p:diamond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1300</TotalTime>
  <Words>859</Words>
  <Application>Microsoft Office PowerPoint</Application>
  <PresentationFormat>Экран (4:3)</PresentationFormat>
  <Paragraphs>247</Paragraphs>
  <Slides>22</Slides>
  <Notes>21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Взгляд по ту сторону экрана.</vt:lpstr>
      <vt:lpstr>Телевидение Что будем вещать?</vt:lpstr>
      <vt:lpstr>Телевидение О чём речь?</vt:lpstr>
      <vt:lpstr>Телевидение Попробуем что-нибудь посчитать.</vt:lpstr>
      <vt:lpstr>Телевидение Легкие решения. PBI – модульное решение</vt:lpstr>
      <vt:lpstr>Телевидение Легкие решения. PBI – модульное решение</vt:lpstr>
      <vt:lpstr>Телевидение Тяжелые решения. Sumavision EMR</vt:lpstr>
      <vt:lpstr>Телевидение Тяжелые решения.  Sumavision EMR</vt:lpstr>
      <vt:lpstr>Телевидение Тяжелые решения. PBI DCP</vt:lpstr>
      <vt:lpstr>Телевидение Тяжелые решения. PBI DCP</vt:lpstr>
      <vt:lpstr>Телевидение Другие варианты…</vt:lpstr>
      <vt:lpstr>Телевидение EDGE QAM</vt:lpstr>
      <vt:lpstr>Телевидение Куда ставим?</vt:lpstr>
      <vt:lpstr>Презентация PowerPoint</vt:lpstr>
      <vt:lpstr>Презентация PowerPoint</vt:lpstr>
      <vt:lpstr>Телевидение Что поставим конечному абоненту? HFC.</vt:lpstr>
      <vt:lpstr>Телевидение Что поставим конечному абоненту? HFC.</vt:lpstr>
      <vt:lpstr>Телевидение Что поставим конечному абоненту? IPTV.</vt:lpstr>
      <vt:lpstr>Телевидение Немного про бюджет.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Александр Волков</dc:creator>
  <cp:lastModifiedBy>RePack by Diakov</cp:lastModifiedBy>
  <cp:revision>139</cp:revision>
  <dcterms:created xsi:type="dcterms:W3CDTF">2014-04-10T05:27:35Z</dcterms:created>
  <dcterms:modified xsi:type="dcterms:W3CDTF">2014-05-21T12:33:59Z</dcterms:modified>
</cp:coreProperties>
</file>