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91" r:id="rId3"/>
    <p:sldId id="273" r:id="rId4"/>
    <p:sldId id="275" r:id="rId5"/>
    <p:sldId id="304" r:id="rId6"/>
    <p:sldId id="274" r:id="rId7"/>
    <p:sldId id="277" r:id="rId8"/>
    <p:sldId id="293" r:id="rId9"/>
    <p:sldId id="292" r:id="rId10"/>
    <p:sldId id="279" r:id="rId11"/>
    <p:sldId id="282" r:id="rId12"/>
    <p:sldId id="283" r:id="rId13"/>
    <p:sldId id="301" r:id="rId14"/>
    <p:sldId id="302" r:id="rId15"/>
    <p:sldId id="303" r:id="rId16"/>
    <p:sldId id="306" r:id="rId17"/>
    <p:sldId id="305" r:id="rId18"/>
    <p:sldId id="285" r:id="rId19"/>
    <p:sldId id="287" r:id="rId20"/>
    <p:sldId id="295" r:id="rId21"/>
    <p:sldId id="296" r:id="rId22"/>
    <p:sldId id="297" r:id="rId23"/>
    <p:sldId id="298" r:id="rId24"/>
    <p:sldId id="294" r:id="rId25"/>
    <p:sldId id="28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77281" autoAdjust="0"/>
  </p:normalViewPr>
  <p:slideViewPr>
    <p:cSldViewPr>
      <p:cViewPr>
        <p:scale>
          <a:sx n="75" d="100"/>
          <a:sy n="75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D3BEB-9392-4D75-BD2C-0BBB1AC61329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D7114-1C72-4792-BEAC-61347956F9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506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Всем</a:t>
            </a:r>
            <a:r>
              <a:rPr lang="ru-RU" baseline="0" dirty="0" smtClean="0"/>
              <a:t> д</a:t>
            </a:r>
            <a:r>
              <a:rPr lang="ru-RU" dirty="0" smtClean="0"/>
              <a:t>обрый день. Меня</a:t>
            </a:r>
            <a:r>
              <a:rPr lang="ru-RU" baseline="0" dirty="0" smtClean="0"/>
              <a:t> зовут Андрей Антропов, мы с коллегой Евгением Зыковым продолжаем тему </a:t>
            </a:r>
            <a:r>
              <a:rPr lang="en-US" baseline="0" dirty="0" smtClean="0"/>
              <a:t>FTTH </a:t>
            </a:r>
            <a:r>
              <a:rPr lang="ru-RU" baseline="0" dirty="0" smtClean="0"/>
              <a:t>и расскажем сейчас об особенностях построения сетей </a:t>
            </a:r>
            <a:r>
              <a:rPr lang="en-US" baseline="0" dirty="0" smtClean="0"/>
              <a:t>PON</a:t>
            </a:r>
            <a:r>
              <a:rPr lang="ru-RU" baseline="0" dirty="0" smtClean="0"/>
              <a:t> в </a:t>
            </a:r>
            <a:r>
              <a:rPr lang="ru-RU" baseline="0" dirty="0" err="1" smtClean="0"/>
              <a:t>коттеджных</a:t>
            </a:r>
            <a:r>
              <a:rPr lang="ru-RU" baseline="0" dirty="0" smtClean="0"/>
              <a:t> поселках. В нашем докладе мы постараемся сравнить </a:t>
            </a:r>
            <a:r>
              <a:rPr lang="en-US" baseline="0" dirty="0" smtClean="0"/>
              <a:t>PON </a:t>
            </a:r>
            <a:r>
              <a:rPr lang="ru-RU" baseline="0" dirty="0" smtClean="0"/>
              <a:t>с </a:t>
            </a:r>
            <a:r>
              <a:rPr lang="en-US" baseline="0" dirty="0" smtClean="0"/>
              <a:t>Ethernet, </a:t>
            </a:r>
            <a:r>
              <a:rPr lang="ru-RU" baseline="0" dirty="0" smtClean="0"/>
              <a:t>выделив преимущества и недостатки двух технологий. </a:t>
            </a:r>
          </a:p>
          <a:p>
            <a:endParaRPr lang="ru-RU" baseline="0" dirty="0" smtClean="0"/>
          </a:p>
          <a:p>
            <a:r>
              <a:rPr lang="ru-RU" baseline="0" dirty="0" smtClean="0"/>
              <a:t>Мы знаем, что многие скептически относятся к данной технологии, которая несмотря на это получает всё большее распространение на территории стран СНГ и России. Скажите, есть ли кто-нибудь из присутствующих, кто использует </a:t>
            </a:r>
            <a:r>
              <a:rPr lang="en-US" baseline="0" dirty="0" smtClean="0"/>
              <a:t>PON? </a:t>
            </a:r>
            <a:r>
              <a:rPr lang="ru-RU" baseline="0" dirty="0" smtClean="0"/>
              <a:t>Да, процент действительно небольшой)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Сделаем</a:t>
            </a:r>
            <a:r>
              <a:rPr lang="ru-RU" baseline="0" dirty="0" smtClean="0"/>
              <a:t> краткий экскурс в историю. Идея множественного доступа по 1 волокну возникла еще в 90-х годах прошлого века. Для ее воплощения в жизнь была создана организация </a:t>
            </a:r>
            <a:r>
              <a:rPr lang="en-US" baseline="0" dirty="0" smtClean="0"/>
              <a:t>FSAN</a:t>
            </a:r>
            <a:r>
              <a:rPr lang="ru-RU" baseline="0" dirty="0" smtClean="0"/>
              <a:t> (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full service access network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r>
              <a:rPr lang="en-US" baseline="0" dirty="0" smtClean="0"/>
              <a:t>, </a:t>
            </a:r>
            <a:r>
              <a:rPr lang="ru-RU" baseline="0" dirty="0" smtClean="0"/>
              <a:t>поддерживаемая Международным институтом электросвязи (</a:t>
            </a:r>
            <a:r>
              <a:rPr lang="en-US" baseline="0" dirty="0" smtClean="0"/>
              <a:t>ITU</a:t>
            </a:r>
            <a:r>
              <a:rPr lang="ru-RU" baseline="0" dirty="0" smtClean="0"/>
              <a:t>), в которую входят крупные операторы и производители телекоммуникационного оборудования. Первые рекомендации </a:t>
            </a:r>
            <a:r>
              <a:rPr lang="en-US" baseline="0" dirty="0" smtClean="0"/>
              <a:t>G.983</a:t>
            </a:r>
            <a:r>
              <a:rPr lang="ru-RU" baseline="0" dirty="0" smtClean="0"/>
              <a:t> (</a:t>
            </a:r>
            <a:r>
              <a:rPr lang="en-US" baseline="0" dirty="0" smtClean="0"/>
              <a:t>APON </a:t>
            </a:r>
            <a:r>
              <a:rPr lang="ru-RU" baseline="0" dirty="0" smtClean="0"/>
              <a:t>и </a:t>
            </a:r>
            <a:r>
              <a:rPr lang="en-US" baseline="0" dirty="0" smtClean="0"/>
              <a:t>BPON</a:t>
            </a:r>
            <a:r>
              <a:rPr lang="ru-RU" baseline="0" dirty="0" smtClean="0"/>
              <a:t>)</a:t>
            </a:r>
            <a:r>
              <a:rPr lang="en-US" baseline="0" dirty="0" smtClean="0"/>
              <a:t> </a:t>
            </a:r>
            <a:r>
              <a:rPr lang="ru-RU" baseline="0" dirty="0" smtClean="0"/>
              <a:t>были</a:t>
            </a:r>
            <a:r>
              <a:rPr lang="en-US" baseline="0" dirty="0" smtClean="0"/>
              <a:t> </a:t>
            </a:r>
            <a:r>
              <a:rPr lang="ru-RU" baseline="0" dirty="0" smtClean="0"/>
              <a:t>приняты</a:t>
            </a:r>
            <a:r>
              <a:rPr lang="en-US" baseline="0" dirty="0" smtClean="0"/>
              <a:t> ITU-T </a:t>
            </a:r>
            <a:r>
              <a:rPr lang="ru-RU" baseline="0" dirty="0" smtClean="0"/>
              <a:t>уже в конце 90-х</a:t>
            </a:r>
            <a:r>
              <a:rPr lang="en-US" baseline="0" dirty="0" smtClean="0"/>
              <a:t>. </a:t>
            </a:r>
            <a:r>
              <a:rPr lang="ru-RU" baseline="0" dirty="0" smtClean="0"/>
              <a:t>Данные технологи давно устарели и на них останавливаться мы не будем.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 свою очередь в начале 2000-х гг. </a:t>
            </a:r>
            <a:r>
              <a:rPr lang="en-US" baseline="0" dirty="0" smtClean="0"/>
              <a:t>IEEE (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Институт инженеров по электротехнике и электронике</a:t>
            </a:r>
            <a:r>
              <a:rPr lang="en-US" baseline="0" dirty="0" smtClean="0"/>
              <a:t>)</a:t>
            </a:r>
            <a:r>
              <a:rPr lang="ru-RU" baseline="0" dirty="0" smtClean="0"/>
              <a:t> создает комиссию </a:t>
            </a:r>
            <a:r>
              <a:rPr lang="en-US" baseline="0" dirty="0" smtClean="0"/>
              <a:t>EFM</a:t>
            </a:r>
            <a:r>
              <a:rPr lang="ru-RU" baseline="0" dirty="0" smtClean="0"/>
              <a:t> (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Ethernet in the first mile</a:t>
            </a:r>
            <a:r>
              <a:rPr lang="ru-RU" baseline="0" dirty="0" smtClean="0"/>
              <a:t>) для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реализации пожеланий экспертов по построению архитектуры сети PON, наиболее приближенной к сетям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Ethernet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этом же году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FSAN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начинает работу над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GPON.</a:t>
            </a:r>
          </a:p>
          <a:p>
            <a:endParaRPr lang="en-US" sz="1200" b="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2003г.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ITU-T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принимает рекомендации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G.984,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уже в следующем году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IEEE </a:t>
            </a:r>
            <a:r>
              <a:rPr lang="ru-R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принимает 802.3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ah.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Итак, сегодня самыми популярными стандартами являются </a:t>
            </a:r>
            <a:r>
              <a:rPr lang="en-US" dirty="0" smtClean="0"/>
              <a:t>GPON (Gigabit PON) </a:t>
            </a:r>
            <a:r>
              <a:rPr lang="ru-RU" dirty="0" smtClean="0"/>
              <a:t>и</a:t>
            </a:r>
            <a:r>
              <a:rPr lang="ru-RU" baseline="0" dirty="0" smtClean="0"/>
              <a:t> </a:t>
            </a:r>
            <a:r>
              <a:rPr lang="en-US" baseline="0" dirty="0" smtClean="0"/>
              <a:t>EPON (Ethernet PON).</a:t>
            </a:r>
            <a:endParaRPr lang="ru-RU" baseline="0" dirty="0" smtClean="0"/>
          </a:p>
          <a:p>
            <a:r>
              <a:rPr lang="ru-RU" baseline="0" dirty="0" smtClean="0"/>
              <a:t>Появившиеся позже стандарты 10</a:t>
            </a:r>
            <a:r>
              <a:rPr lang="en-US" baseline="0" dirty="0" smtClean="0"/>
              <a:t>G PON </a:t>
            </a:r>
            <a:r>
              <a:rPr lang="ru-RU" baseline="0" dirty="0" smtClean="0"/>
              <a:t>в рамках нашего доклада мы рассматривать не будем, т.к. это не наш случай.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Сравним 2 технологии.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Подробный технический анализ технологий мы проводить не будем. Главная цель, это понять, чем принципиально отличаются эти два стандарта и какую из технологий все же выбрать. Обратимся</a:t>
            </a:r>
            <a:r>
              <a:rPr lang="ru-RU" baseline="0" dirty="0" smtClean="0"/>
              <a:t> к таблице:</a:t>
            </a:r>
          </a:p>
          <a:p>
            <a:endParaRPr lang="ru-RU" baseline="0" dirty="0" smtClean="0"/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Оба стандарта позволяют предоставлять полный пакет услуг (интернет, телевидение и телефонию);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Видим отличия в структуре кадров. В EPON пакеты передаются в своем исходном формате. В GPON требуются 2 уровня инкапсуляции: во-первых, информационные потоки телефонных сетей (TDM) и </a:t>
            </a:r>
            <a:r>
              <a:rPr lang="ru-RU" baseline="0" dirty="0" err="1" smtClean="0"/>
              <a:t>Ethernet</a:t>
            </a:r>
            <a:r>
              <a:rPr lang="ru-RU" baseline="0" dirty="0" smtClean="0"/>
              <a:t>-кадры «упаковываются» в кадры GEM, во-вторых, ячейки ATM и кадры GEM совместно инкапсулируются в кадры GTC, которые в итоге и передаются.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Скорость передачи DS/US: 2.5G/1G 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Максимальное число ONT на порт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…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Подробный технический анализ технологий мы проводить не будем. Главная цель, это понять, чем принципиально отличаются эти два стандарта и какую из технологий все же выбрать. Обратимся</a:t>
            </a:r>
            <a:r>
              <a:rPr lang="ru-RU" baseline="0" dirty="0" smtClean="0"/>
              <a:t> к таблице:</a:t>
            </a:r>
          </a:p>
          <a:p>
            <a:endParaRPr lang="ru-RU" baseline="0" dirty="0" smtClean="0"/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Оба стандарта позволяют предоставлять полный пакет услуг (интернет, телевидение и телефонию);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Видим отличия в структуре кадров. В EPON пакеты передаются в своем исходном формате. В GPON требуются 2 уровня инкапсуляции: во-первых, информационные потоки телефонных сетей (TDM) и </a:t>
            </a:r>
            <a:r>
              <a:rPr lang="ru-RU" baseline="0" dirty="0" err="1" smtClean="0"/>
              <a:t>Ethernet</a:t>
            </a:r>
            <a:r>
              <a:rPr lang="ru-RU" baseline="0" dirty="0" smtClean="0"/>
              <a:t>-кадры «упаковываются» в кадры GEM, во-вторых, ячейки ATM и кадры GEM совместно инкапсулируются в кадры GTC, которые в итоге и передаются.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Скорость передачи DS/US: 2.5G/1G 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Максимальное число ONT на порт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…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рисунке представлена всем известная принципиальная схема работы сети </a:t>
            </a:r>
            <a:r>
              <a:rPr lang="en-US" baseline="0" dirty="0" smtClean="0"/>
              <a:t>PON</a:t>
            </a:r>
            <a:r>
              <a:rPr lang="ru-RU" baseline="0" dirty="0" smtClean="0"/>
              <a:t>. Кратко отметим основные особенности:</a:t>
            </a:r>
          </a:p>
          <a:p>
            <a:endParaRPr lang="ru-RU" baseline="0" dirty="0" smtClean="0"/>
          </a:p>
          <a:p>
            <a:pPr>
              <a:buFontTx/>
              <a:buChar char="-"/>
            </a:pPr>
            <a:r>
              <a:rPr lang="ru-RU" baseline="0" dirty="0" smtClean="0"/>
              <a:t>Между </a:t>
            </a:r>
            <a:r>
              <a:rPr lang="en-US" baseline="0" dirty="0" smtClean="0"/>
              <a:t>OLT </a:t>
            </a:r>
            <a:r>
              <a:rPr lang="ru-RU" baseline="0" dirty="0" smtClean="0"/>
              <a:t>и </a:t>
            </a:r>
            <a:r>
              <a:rPr lang="en-US" baseline="0" dirty="0" smtClean="0"/>
              <a:t>ONU </a:t>
            </a:r>
            <a:r>
              <a:rPr lang="ru-RU" baseline="0" dirty="0" smtClean="0"/>
              <a:t>строится полностью пассивная оптическая сеть древовидной структуры;</a:t>
            </a:r>
          </a:p>
          <a:p>
            <a:pPr>
              <a:buFontTx/>
              <a:buChar char="-"/>
            </a:pPr>
            <a:r>
              <a:rPr lang="en-US" baseline="0" dirty="0" smtClean="0"/>
              <a:t>PON</a:t>
            </a:r>
            <a:r>
              <a:rPr lang="ru-RU" baseline="0" dirty="0" smtClean="0"/>
              <a:t> позволяет организовать полный пакет</a:t>
            </a:r>
            <a:r>
              <a:rPr lang="en-US" baseline="0" dirty="0" smtClean="0"/>
              <a:t> </a:t>
            </a:r>
            <a:r>
              <a:rPr lang="ru-RU" baseline="0" dirty="0" smtClean="0"/>
              <a:t>услуг (интернет, телевидение и телефония);</a:t>
            </a:r>
          </a:p>
          <a:p>
            <a:pPr>
              <a:buFontTx/>
              <a:buChar char="-"/>
            </a:pPr>
            <a:r>
              <a:rPr lang="ru-RU" baseline="0" dirty="0" smtClean="0"/>
              <a:t>Для подключения нескольких </a:t>
            </a:r>
            <a:r>
              <a:rPr lang="en-US" baseline="0" dirty="0" smtClean="0"/>
              <a:t>ONU </a:t>
            </a:r>
            <a:r>
              <a:rPr lang="ru-RU" baseline="0" dirty="0" smtClean="0"/>
              <a:t>к одному порту </a:t>
            </a:r>
            <a:r>
              <a:rPr lang="en-US" baseline="0" dirty="0" smtClean="0"/>
              <a:t>OLT </a:t>
            </a:r>
            <a:r>
              <a:rPr lang="ru-RU" baseline="0" dirty="0" smtClean="0"/>
              <a:t>используют сварные (</a:t>
            </a:r>
            <a:r>
              <a:rPr lang="en-US" baseline="0" dirty="0" smtClean="0"/>
              <a:t>FBT</a:t>
            </a:r>
            <a:r>
              <a:rPr lang="ru-RU" baseline="0" dirty="0" smtClean="0"/>
              <a:t>) или планарные</a:t>
            </a:r>
            <a:r>
              <a:rPr lang="en-US" baseline="0" dirty="0" smtClean="0"/>
              <a:t> (PLC)</a:t>
            </a:r>
            <a:r>
              <a:rPr lang="ru-RU" baseline="0" dirty="0" smtClean="0"/>
              <a:t> делители;</a:t>
            </a:r>
          </a:p>
          <a:p>
            <a:pPr>
              <a:buFontTx/>
              <a:buChar char="-"/>
            </a:pPr>
            <a:r>
              <a:rPr lang="ru-RU" baseline="0" dirty="0" smtClean="0"/>
              <a:t> обычно максимальный коэффициент </a:t>
            </a:r>
            <a:r>
              <a:rPr lang="ru-RU" baseline="0" dirty="0" err="1" smtClean="0"/>
              <a:t>сплиттирования</a:t>
            </a:r>
            <a:r>
              <a:rPr lang="ru-RU" baseline="0" dirty="0" smtClean="0"/>
              <a:t> 1:64;</a:t>
            </a:r>
          </a:p>
          <a:p>
            <a:pPr>
              <a:buFontTx/>
              <a:buChar char="-"/>
            </a:pPr>
            <a:r>
              <a:rPr lang="ru-RU" baseline="0" dirty="0" smtClean="0"/>
              <a:t> для разделения каналов используется </a:t>
            </a:r>
            <a:r>
              <a:rPr lang="en-US" baseline="0" dirty="0" smtClean="0"/>
              <a:t>TDMA;</a:t>
            </a:r>
          </a:p>
          <a:p>
            <a:pPr>
              <a:buFontTx/>
              <a:buChar char="-"/>
            </a:pPr>
            <a:r>
              <a:rPr lang="ru-RU" baseline="0" dirty="0" smtClean="0"/>
              <a:t>Применяются </a:t>
            </a:r>
            <a:r>
              <a:rPr lang="en-US" baseline="0" dirty="0" smtClean="0"/>
              <a:t>WDM</a:t>
            </a:r>
            <a:r>
              <a:rPr lang="ru-RU" baseline="0" dirty="0" smtClean="0"/>
              <a:t>-трансиверы 1490</a:t>
            </a:r>
            <a:r>
              <a:rPr lang="en-US" baseline="0" dirty="0" smtClean="0"/>
              <a:t>/1310</a:t>
            </a:r>
            <a:r>
              <a:rPr lang="ru-RU" baseline="0" dirty="0" smtClean="0"/>
              <a:t>нм;</a:t>
            </a:r>
          </a:p>
          <a:p>
            <a:pPr>
              <a:buFontTx/>
              <a:buChar char="-"/>
            </a:pPr>
            <a:r>
              <a:rPr lang="ru-RU" baseline="0" dirty="0" smtClean="0"/>
              <a:t>Окно 1550нм специально зарезервировано под КТВ, которое можно организовать по той же оптической сети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проектировании</a:t>
            </a:r>
            <a:r>
              <a:rPr lang="ru-RU" baseline="0" dirty="0" smtClean="0"/>
              <a:t> и строительстве сети открытым остается вопрос выбора делителей. За многие годы ситуация на рынке </a:t>
            </a:r>
            <a:r>
              <a:rPr lang="ru-RU" baseline="0" dirty="0" err="1" smtClean="0"/>
              <a:t>сплиттеров</a:t>
            </a:r>
            <a:r>
              <a:rPr lang="ru-RU" baseline="0" dirty="0" smtClean="0"/>
              <a:t> изменилась существенным образом. Объем производства PLC стал заметно выше, издержки производства сократились. В итоге это привело к тому, что сегодня PLC стали стоить дешевле сварных, при этом они вносят меньше затуханий.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Казалось бы, что выбор очевиден и о сварных делителях можно забыть.  Это на самом деле почти правда, сварные делители в PON-е применяют больше в экзотических схемах, где нужен неравномерный коэффициент деления или отличный от 2^n.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Типичные</a:t>
            </a:r>
            <a:r>
              <a:rPr lang="ru-RU" baseline="0" dirty="0" smtClean="0"/>
              <a:t> топологии для PON-сетей это «Дерево» и «Шина». Остановимся подробнее на каждой.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строительстве</a:t>
            </a:r>
            <a:r>
              <a:rPr lang="ru-RU" baseline="0" dirty="0" smtClean="0"/>
              <a:t> «дерева» самая популярная схема </a:t>
            </a:r>
            <a:r>
              <a:rPr lang="ru-RU" baseline="0" dirty="0" err="1" smtClean="0"/>
              <a:t>сплиттирования</a:t>
            </a:r>
            <a:r>
              <a:rPr lang="ru-RU" baseline="0" dirty="0" smtClean="0"/>
              <a:t> это 1:64. Причем, варианты могут быть самыми разными. Оптического бюджета хватает как для </a:t>
            </a:r>
            <a:r>
              <a:rPr lang="ru-RU" baseline="0" dirty="0" err="1" smtClean="0"/>
              <a:t>двухуровнего</a:t>
            </a:r>
            <a:r>
              <a:rPr lang="ru-RU" baseline="0" dirty="0" smtClean="0"/>
              <a:t>, так и для </a:t>
            </a:r>
            <a:r>
              <a:rPr lang="ru-RU" baseline="0" dirty="0" err="1" smtClean="0"/>
              <a:t>трехуровнего</a:t>
            </a:r>
            <a:r>
              <a:rPr lang="ru-RU" baseline="0" dirty="0" smtClean="0"/>
              <a:t> деления. В приведенных расчетах мы считали, что все делители на разъемах. Бесспорно, это дает больше потерь, чем сварка, но есть и плюсы:</a:t>
            </a:r>
          </a:p>
          <a:p>
            <a:endParaRPr lang="ru-RU" baseline="0" dirty="0" smtClean="0"/>
          </a:p>
          <a:p>
            <a:pPr marL="171450" indent="-171450">
              <a:buFontTx/>
              <a:buChar char="-"/>
            </a:pPr>
            <a:r>
              <a:rPr lang="ru-RU" baseline="0" dirty="0" smtClean="0"/>
              <a:t>Удобство при эксплуатации, например, при измерениях/отключениях;</a:t>
            </a:r>
          </a:p>
          <a:p>
            <a:pPr marL="171450" indent="-171450" algn="just">
              <a:buFontTx/>
              <a:buChar char="-"/>
            </a:pPr>
            <a:r>
              <a:rPr lang="ru-RU" baseline="0" dirty="0" smtClean="0"/>
              <a:t>Быстрое подключение новых абонентов;</a:t>
            </a:r>
          </a:p>
          <a:p>
            <a:pPr marL="171450" indent="-171450" algn="just">
              <a:buFontTx/>
              <a:buChar char="-"/>
            </a:pPr>
            <a:r>
              <a:rPr lang="ru-RU" baseline="0" dirty="0" smtClean="0"/>
              <a:t>Возможность гибко перестраивать делители на сети.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Есть практические реализации «дерева» с коэффициентом </a:t>
            </a:r>
            <a:r>
              <a:rPr lang="ru-RU" dirty="0" err="1" smtClean="0"/>
              <a:t>сплиттирования</a:t>
            </a:r>
            <a:r>
              <a:rPr lang="ru-RU" baseline="0" dirty="0" smtClean="0"/>
              <a:t> 1:128 (при этом оборудование должно это поддерживать). В расчетах рассмотрели несколько случаев с PLC-делителями. Запас по бюджету в несколько дБ остается.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Другой</a:t>
            </a:r>
            <a:r>
              <a:rPr lang="ru-RU" baseline="0" dirty="0" smtClean="0"/>
              <a:t> вариант топологии, которую применяют в районах с небольшой плотностью абонентов это «шина». Выбор такой топологии актуален в поселках с узкими протяженными улицами.</a:t>
            </a:r>
          </a:p>
          <a:p>
            <a:r>
              <a:rPr lang="ru-RU" baseline="0" dirty="0" smtClean="0"/>
              <a:t>Гибридная схема установки делителей позволяет подключить 64xONT на 1 волокно. В данном примере в качестве оконечных делителей применены PLC 1x8.</a:t>
            </a:r>
          </a:p>
          <a:p>
            <a:r>
              <a:rPr lang="ru-RU" baseline="0" dirty="0" smtClean="0"/>
              <a:t>В таблице представлены все расчеты.    </a:t>
            </a:r>
          </a:p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Перейдем</a:t>
            </a:r>
            <a:r>
              <a:rPr lang="ru-RU" baseline="0" dirty="0" smtClean="0"/>
              <a:t> к вопросу выбора трансиверов. В ONU обычно используются трансиверы B+ класса, чтобы цена абонентских устройств была как можно ниже. Если в OLT поставить тоже B+ SFP, то гарантированный оптический бюджет в обе стороны будет 27dB. </a:t>
            </a:r>
          </a:p>
          <a:p>
            <a:endParaRPr lang="ru-RU" baseline="0" dirty="0" smtClean="0"/>
          </a:p>
          <a:p>
            <a:r>
              <a:rPr lang="ru-RU" baseline="0" dirty="0" smtClean="0"/>
              <a:t>Понятно, что заменой трансиверов в ONU никто заниматься не будет. Но можно поставить в OLT SFP C+, тогда гарантированный оптический бюджет в обе стороны будет уже разный, минимальный выигрыш 3дБ (~в 2 раза).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Несмотря на то, что разница в цене трансиверов ~15%, разницы в CAPEX почти не будет. Поскольку лишний запас по бюджету в PON-е никогда не помешает, мы считаем, что выбор очевиден, это C+.</a:t>
            </a:r>
          </a:p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Сеть </a:t>
            </a:r>
            <a:r>
              <a:rPr lang="en-US" dirty="0" smtClean="0"/>
              <a:t>PON</a:t>
            </a:r>
            <a:r>
              <a:rPr lang="en-US" baseline="0" dirty="0" smtClean="0"/>
              <a:t> </a:t>
            </a:r>
            <a:r>
              <a:rPr lang="ru-RU" baseline="0" dirty="0" smtClean="0"/>
              <a:t> попадает на уровень агрегации и распределения. Если для вас это присоединение к существующей инфраструктуре то вопрос выбора как правило уже не стоит.  Если новая сеть то выбор стоит делать исходя из ответов на вопрос </a:t>
            </a:r>
          </a:p>
          <a:p>
            <a:r>
              <a:rPr lang="ru-RU" baseline="0" dirty="0" smtClean="0"/>
              <a:t>1. Планируемое кол-во клиентов.</a:t>
            </a:r>
          </a:p>
          <a:p>
            <a:r>
              <a:rPr lang="ru-RU" baseline="0" dirty="0" smtClean="0"/>
              <a:t>2. Какие это будут клиенты (Юр. Лица, физ. Лица).</a:t>
            </a:r>
          </a:p>
          <a:p>
            <a:r>
              <a:rPr lang="ru-RU" baseline="0" dirty="0" smtClean="0"/>
              <a:t>3. Какие планируются сервисы</a:t>
            </a:r>
          </a:p>
          <a:p>
            <a:endParaRPr lang="ru-RU" baseline="0" dirty="0" smtClean="0"/>
          </a:p>
          <a:p>
            <a:r>
              <a:rPr lang="ru-RU" baseline="0" dirty="0" smtClean="0"/>
              <a:t>При малом кол-ве клиентов проблематичны сразу большие затраты на мощный </a:t>
            </a:r>
            <a:r>
              <a:rPr lang="en-US" baseline="0" dirty="0" smtClean="0"/>
              <a:t>BRAS</a:t>
            </a:r>
            <a:r>
              <a:rPr lang="ru-RU" baseline="0" dirty="0" smtClean="0"/>
              <a:t>. </a:t>
            </a:r>
          </a:p>
          <a:p>
            <a:r>
              <a:rPr lang="ru-RU" baseline="0" dirty="0" smtClean="0"/>
              <a:t>Исходя из возможностей </a:t>
            </a:r>
            <a:r>
              <a:rPr lang="en-US" baseline="0" dirty="0" smtClean="0"/>
              <a:t>BRAS </a:t>
            </a:r>
            <a:r>
              <a:rPr lang="ru-RU" baseline="0" dirty="0" smtClean="0"/>
              <a:t>определиться с протоколом доступа. </a:t>
            </a:r>
            <a:r>
              <a:rPr lang="en-US" baseline="0" dirty="0" err="1" smtClean="0"/>
              <a:t>IPoE</a:t>
            </a:r>
            <a:r>
              <a:rPr lang="en-US" baseline="0" dirty="0" smtClean="0"/>
              <a:t> </a:t>
            </a:r>
            <a:r>
              <a:rPr lang="ru-RU" baseline="0" dirty="0" smtClean="0"/>
              <a:t>или </a:t>
            </a:r>
            <a:r>
              <a:rPr lang="en-US" baseline="0" dirty="0" err="1" smtClean="0"/>
              <a:t>PPtP</a:t>
            </a:r>
            <a:r>
              <a:rPr lang="en-US" baseline="0" dirty="0" smtClean="0"/>
              <a:t>/</a:t>
            </a:r>
            <a:r>
              <a:rPr lang="en-US" baseline="0" dirty="0" err="1" smtClean="0"/>
              <a:t>PPPoE</a:t>
            </a:r>
            <a:r>
              <a:rPr lang="ru-RU" baseline="0" dirty="0" smtClean="0"/>
              <a:t>. </a:t>
            </a:r>
            <a:r>
              <a:rPr lang="en-US" baseline="0" dirty="0" smtClean="0"/>
              <a:t> 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Предварительно</a:t>
            </a:r>
            <a:r>
              <a:rPr lang="ru-RU" baseline="0" dirty="0" smtClean="0"/>
              <a:t> нужно определиться будет ОНТ в персональном использовании или в коллективном.</a:t>
            </a:r>
          </a:p>
          <a:p>
            <a:r>
              <a:rPr lang="ru-RU" baseline="0" dirty="0" smtClean="0"/>
              <a:t>Если в коллективном то выбор ограничивается </a:t>
            </a:r>
            <a:r>
              <a:rPr lang="en-US" baseline="0" dirty="0" smtClean="0"/>
              <a:t>bridge</a:t>
            </a:r>
            <a:r>
              <a:rPr lang="ru-RU" baseline="0" dirty="0" smtClean="0"/>
              <a:t>. Если персональном, то при наличии данной функции на ОНТ режим </a:t>
            </a:r>
            <a:r>
              <a:rPr lang="en-US" baseline="0" dirty="0" err="1" smtClean="0"/>
              <a:t>nat</a:t>
            </a:r>
            <a:r>
              <a:rPr lang="en-US" baseline="0" dirty="0" smtClean="0"/>
              <a:t> </a:t>
            </a:r>
            <a:r>
              <a:rPr lang="ru-RU" baseline="0" dirty="0" smtClean="0"/>
              <a:t>позволить получить минимизировать кол-во устройств между клиентом и оператором, что упростит эксплуатацию и диагностику в случае возникновения проблем, уменьшит количество точек отказа.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Схема с </a:t>
            </a:r>
            <a:r>
              <a:rPr lang="en-US" dirty="0" smtClean="0"/>
              <a:t>SIP </a:t>
            </a:r>
            <a:r>
              <a:rPr lang="ru-RU" dirty="0" smtClean="0"/>
              <a:t>шлюзом приведена сразу с </a:t>
            </a:r>
            <a:r>
              <a:rPr lang="en-US" dirty="0" smtClean="0"/>
              <a:t>CPE </a:t>
            </a:r>
            <a:r>
              <a:rPr lang="ru-RU" dirty="0" smtClean="0"/>
              <a:t>для</a:t>
            </a:r>
            <a:r>
              <a:rPr lang="ru-RU" baseline="0" dirty="0" smtClean="0"/>
              <a:t> возможности сравнивать равные по функционалу предложения.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Выбор активного оборудования всегда является непростой</a:t>
            </a:r>
            <a:r>
              <a:rPr lang="ru-RU" baseline="0" dirty="0" smtClean="0"/>
              <a:t> и ответственной задачей. В рамках построения сетей в частном секторе отличным решением по соотношению цена</a:t>
            </a:r>
            <a:r>
              <a:rPr lang="en-US" baseline="0" dirty="0" smtClean="0"/>
              <a:t>/</a:t>
            </a:r>
            <a:r>
              <a:rPr lang="ru-RU" baseline="0" dirty="0" smtClean="0"/>
              <a:t>качество является вариант </a:t>
            </a:r>
            <a:r>
              <a:rPr lang="en-US" baseline="0" dirty="0" smtClean="0"/>
              <a:t>EPON </a:t>
            </a:r>
            <a:r>
              <a:rPr lang="ru-RU" baseline="0" dirty="0" smtClean="0"/>
              <a:t>от </a:t>
            </a:r>
            <a:r>
              <a:rPr lang="en-US" baseline="0" dirty="0" smtClean="0"/>
              <a:t>BDCOM</a:t>
            </a:r>
            <a:r>
              <a:rPr lang="ru-RU" baseline="0" dirty="0" smtClean="0"/>
              <a:t>. Те, кто сталкивались с их коммутаторами доступа, думаю не верили, что линейка </a:t>
            </a:r>
            <a:r>
              <a:rPr lang="en-US" baseline="0" dirty="0" smtClean="0"/>
              <a:t>EPON </a:t>
            </a:r>
            <a:r>
              <a:rPr lang="ru-RU" baseline="0" dirty="0" smtClean="0"/>
              <a:t>может получится весьма удачной. Но во многом благодаря отважным украинским операторам за несколько лет было выявлено множество недочетов в ПО, а </a:t>
            </a:r>
            <a:r>
              <a:rPr lang="en-US" baseline="0" dirty="0" smtClean="0"/>
              <a:t>R&amp;D</a:t>
            </a:r>
            <a:r>
              <a:rPr lang="ru-RU" baseline="0" dirty="0" smtClean="0"/>
              <a:t> BDCOM</a:t>
            </a:r>
            <a:r>
              <a:rPr lang="en-US" baseline="0" dirty="0" smtClean="0"/>
              <a:t> </a:t>
            </a:r>
            <a:r>
              <a:rPr lang="ru-RU" baseline="0" dirty="0" smtClean="0"/>
              <a:t>их успешно </a:t>
            </a:r>
            <a:r>
              <a:rPr lang="ru-RU" baseline="0" dirty="0" err="1" smtClean="0"/>
              <a:t>пофиксили</a:t>
            </a:r>
            <a:r>
              <a:rPr lang="ru-RU" baseline="0" dirty="0" smtClean="0"/>
              <a:t>. Сегодня это надежное и проверенное решение по очень привлекательной цене, имеющее огромное число инсталляций.</a:t>
            </a:r>
            <a:r>
              <a:rPr lang="en-US" baseline="0" dirty="0" smtClean="0"/>
              <a:t> </a:t>
            </a:r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Далее немного про </a:t>
            </a:r>
            <a:r>
              <a:rPr lang="en-US" baseline="0" dirty="0" smtClean="0"/>
              <a:t>OLT…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Выбор активного оборудования всегда является непростой</a:t>
            </a:r>
            <a:r>
              <a:rPr lang="ru-RU" baseline="0" dirty="0" smtClean="0"/>
              <a:t> и ответственной задачей. В рамках построения сетей в частном секторе отличным решением по соотношению цена</a:t>
            </a:r>
            <a:r>
              <a:rPr lang="en-US" baseline="0" dirty="0" smtClean="0"/>
              <a:t>/</a:t>
            </a:r>
            <a:r>
              <a:rPr lang="ru-RU" baseline="0" dirty="0" smtClean="0"/>
              <a:t>качество является вариант </a:t>
            </a:r>
            <a:r>
              <a:rPr lang="en-US" baseline="0" dirty="0" smtClean="0"/>
              <a:t>EPON </a:t>
            </a:r>
            <a:r>
              <a:rPr lang="ru-RU" baseline="0" dirty="0" smtClean="0"/>
              <a:t>от </a:t>
            </a:r>
            <a:r>
              <a:rPr lang="en-US" baseline="0" dirty="0" smtClean="0"/>
              <a:t>BDCOM</a:t>
            </a:r>
            <a:r>
              <a:rPr lang="ru-RU" baseline="0" dirty="0" smtClean="0"/>
              <a:t>. Те, кто сталкивались с их коммутаторами доступа, думаю не верили, что линейка </a:t>
            </a:r>
            <a:r>
              <a:rPr lang="en-US" baseline="0" dirty="0" smtClean="0"/>
              <a:t>EPON </a:t>
            </a:r>
            <a:r>
              <a:rPr lang="ru-RU" baseline="0" dirty="0" smtClean="0"/>
              <a:t>может получится весьма удачной. Но во многом благодаря отважным украинским операторам за несколько лет было выявлено множество недочетов в ПО, а </a:t>
            </a:r>
            <a:r>
              <a:rPr lang="en-US" baseline="0" dirty="0" smtClean="0"/>
              <a:t>R&amp;D</a:t>
            </a:r>
            <a:r>
              <a:rPr lang="ru-RU" baseline="0" dirty="0" smtClean="0"/>
              <a:t> BDCOM</a:t>
            </a:r>
            <a:r>
              <a:rPr lang="en-US" baseline="0" dirty="0" smtClean="0"/>
              <a:t> </a:t>
            </a:r>
            <a:r>
              <a:rPr lang="ru-RU" baseline="0" dirty="0" smtClean="0"/>
              <a:t>их успешно </a:t>
            </a:r>
            <a:r>
              <a:rPr lang="ru-RU" baseline="0" dirty="0" err="1" smtClean="0"/>
              <a:t>пофиксили</a:t>
            </a:r>
            <a:r>
              <a:rPr lang="ru-RU" baseline="0" dirty="0" smtClean="0"/>
              <a:t>. Сегодня это надежное и проверенное решение по очень привлекательной цене, имеющее огромное число инсталляций.</a:t>
            </a:r>
            <a:r>
              <a:rPr lang="en-US" baseline="0" dirty="0" smtClean="0"/>
              <a:t> </a:t>
            </a:r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Далее немного про </a:t>
            </a:r>
            <a:r>
              <a:rPr lang="en-US" baseline="0" dirty="0" smtClean="0"/>
              <a:t>OLT…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Выбор абонентских устройств у BDCOM весьма</a:t>
            </a:r>
            <a:r>
              <a:rPr lang="ru-RU" baseline="0" dirty="0" smtClean="0"/>
              <a:t> небольшой.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Пару слов о двух моделях.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Здесь вы не найдете моделей с </a:t>
            </a:r>
            <a:r>
              <a:rPr lang="en-US" baseline="0" dirty="0" err="1" smtClean="0"/>
              <a:t>WiFi</a:t>
            </a:r>
            <a:r>
              <a:rPr lang="en-US" baseline="0" dirty="0" smtClean="0"/>
              <a:t>, RF, FXS,</a:t>
            </a:r>
            <a:r>
              <a:rPr lang="ru-RU" baseline="0" dirty="0" smtClean="0"/>
              <a:t> но зато найдете в новых моделях пластиковый корпус вместо металлического, теперь их совсем не стыдно устанавливать у абонента ) </a:t>
            </a:r>
            <a:r>
              <a:rPr lang="en-US" baseline="0" dirty="0" smtClean="0"/>
              <a:t> </a:t>
            </a:r>
            <a:r>
              <a:rPr lang="ru-RU" baseline="0" dirty="0" smtClean="0"/>
              <a:t>Т.о. имеем </a:t>
            </a:r>
            <a:r>
              <a:rPr lang="en-US" baseline="0" dirty="0" smtClean="0"/>
              <a:t>ONU, </a:t>
            </a:r>
            <a:r>
              <a:rPr lang="ru-RU" baseline="0" dirty="0" smtClean="0"/>
              <a:t>которая работает в режиме </a:t>
            </a:r>
            <a:r>
              <a:rPr lang="en-US" baseline="0" dirty="0" smtClean="0"/>
              <a:t>bridge, </a:t>
            </a:r>
            <a:r>
              <a:rPr lang="ru-RU" baseline="0" dirty="0" smtClean="0"/>
              <a:t>значит потребуется дополнительная установка </a:t>
            </a:r>
            <a:r>
              <a:rPr lang="en-US" baseline="0" dirty="0" smtClean="0"/>
              <a:t>CPE</a:t>
            </a:r>
            <a:r>
              <a:rPr lang="ru-RU" baseline="0" dirty="0" smtClean="0"/>
              <a:t>. </a:t>
            </a:r>
          </a:p>
          <a:p>
            <a:r>
              <a:rPr lang="ru-RU" baseline="0" dirty="0" smtClean="0"/>
              <a:t>Несмотря на все это, ц</a:t>
            </a:r>
            <a:r>
              <a:rPr lang="ru-RU" dirty="0" smtClean="0"/>
              <a:t>енник</a:t>
            </a:r>
            <a:r>
              <a:rPr lang="ru-RU" baseline="0" dirty="0" smtClean="0"/>
              <a:t> на абонентские устройства остается весьма демократичным.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Модельный</a:t>
            </a:r>
            <a:r>
              <a:rPr lang="ru-RU" baseline="0" dirty="0" smtClean="0"/>
              <a:t> ряд</a:t>
            </a:r>
            <a:r>
              <a:rPr lang="ru-RU" dirty="0" smtClean="0"/>
              <a:t> абонентских устройств у </a:t>
            </a:r>
            <a:r>
              <a:rPr lang="en-US" dirty="0" smtClean="0"/>
              <a:t>Orion </a:t>
            </a:r>
            <a:r>
              <a:rPr lang="ru-RU" dirty="0" smtClean="0"/>
              <a:t>гораздо</a:t>
            </a:r>
            <a:r>
              <a:rPr lang="ru-RU" baseline="0" dirty="0" smtClean="0"/>
              <a:t> богаче. Есть варианты с одним или несколькими </a:t>
            </a:r>
            <a:r>
              <a:rPr lang="en-US" baseline="0" dirty="0" smtClean="0"/>
              <a:t>GE-</a:t>
            </a:r>
            <a:r>
              <a:rPr lang="ru-RU" baseline="0" dirty="0" smtClean="0"/>
              <a:t>портами, </a:t>
            </a:r>
            <a:r>
              <a:rPr lang="en-US" baseline="0" dirty="0" smtClean="0"/>
              <a:t>FXS, </a:t>
            </a:r>
            <a:r>
              <a:rPr lang="en-US" baseline="0" dirty="0" err="1" smtClean="0"/>
              <a:t>WiFi</a:t>
            </a:r>
            <a:r>
              <a:rPr lang="en-US" baseline="0" smtClean="0"/>
              <a:t>, USB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75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38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733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771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2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308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403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720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644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515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750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9AE9F-F310-4FA4-B358-E8C10CCF9F1A}" type="datetimeFigureOut">
              <a:rPr lang="ru-RU" smtClean="0"/>
              <a:pPr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34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9.jpe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9525" y="5085184"/>
            <a:ext cx="9144000" cy="1772816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9525" y="2653"/>
            <a:ext cx="9144000" cy="4146427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7655290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Century Gothic" pitchFamily="34" charset="0"/>
              </a:rPr>
              <a:t>PON</a:t>
            </a:r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</a:rPr>
              <a:t>:</a:t>
            </a:r>
            <a:r>
              <a:rPr lang="en-US" sz="20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Century Gothic" pitchFamily="34" charset="0"/>
              </a:rPr>
              <a:t>садим денежное дерево</a:t>
            </a:r>
            <a:r>
              <a:rPr lang="en-US" sz="20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endParaRPr lang="ru-RU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5373216"/>
            <a:ext cx="381642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chemeClr val="tx2"/>
                </a:solidFill>
                <a:latin typeface="Century Gothic" pitchFamily="34" charset="0"/>
              </a:rPr>
              <a:t>Андрей Антропов</a:t>
            </a:r>
          </a:p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chemeClr val="tx2"/>
                </a:solidFill>
                <a:latin typeface="Century Gothic" pitchFamily="34" charset="0"/>
              </a:rPr>
              <a:t>Евгений Зыков</a:t>
            </a:r>
            <a:endParaRPr lang="ru-RU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8" name="Рисунок 7" descr="money-tre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620688"/>
            <a:ext cx="3014464" cy="3014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487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9643" y="1409642"/>
            <a:ext cx="9156399" cy="544835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Эволюция </a:t>
            </a:r>
            <a:r>
              <a:rPr lang="en-US" sz="2400" dirty="0" smtClean="0"/>
              <a:t>PON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3717032"/>
            <a:ext cx="856895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- 1995г. создание организации </a:t>
            </a:r>
            <a:r>
              <a:rPr lang="en-US" sz="1600" dirty="0" smtClean="0"/>
              <a:t>FSAN</a:t>
            </a:r>
            <a:endParaRPr lang="ru-RU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- 1998-1999гг. рекомендации </a:t>
            </a:r>
            <a:r>
              <a:rPr lang="en-US" sz="1600" dirty="0" smtClean="0"/>
              <a:t>ITU-T </a:t>
            </a:r>
            <a:r>
              <a:rPr lang="en-US" sz="1600" i="1" dirty="0" smtClean="0"/>
              <a:t>G.983.x</a:t>
            </a:r>
            <a:r>
              <a:rPr lang="en-US" sz="1600" dirty="0" smtClean="0"/>
              <a:t> </a:t>
            </a: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- 2001</a:t>
            </a:r>
            <a:r>
              <a:rPr lang="ru-RU" sz="1600" dirty="0" smtClean="0"/>
              <a:t>г. формирование комиссии </a:t>
            </a:r>
            <a:r>
              <a:rPr lang="en-US" sz="1600" dirty="0" smtClean="0"/>
              <a:t>EFM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- 2001г. FSAN начинает работу над GPON</a:t>
            </a: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- 2003г. рекомендаций </a:t>
            </a:r>
            <a:r>
              <a:rPr lang="en-US" sz="1600" dirty="0" smtClean="0"/>
              <a:t>ITU-T </a:t>
            </a:r>
            <a:r>
              <a:rPr lang="ru-RU" sz="1600" dirty="0" smtClean="0"/>
              <a:t>G.984.x </a:t>
            </a: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- 2004г. стандарт 802.3ah (EPON или GEPON)</a:t>
            </a:r>
            <a:endParaRPr lang="en-US" sz="1600" dirty="0" smtClean="0"/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146" name="Picture 2" descr="https://lh4.googleusercontent.com/TIEk7TFkQHHNIUiM2OpXER8JXNRvqLmJ5cj4mhqezSg4dX2CW3SrixA_9JpcAW0YE4Mac4KtIw3-ABK9yO1F2Whz3K0AwCmVbT4jqh2J5WlifF9cQAMwGDp3IUAwzTDrJQ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556792"/>
            <a:ext cx="8645568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Принятые стандарты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4527698"/>
            <a:ext cx="856895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600" dirty="0" smtClean="0"/>
              <a:t>ITU-T G.983.x – APON (ATM PON) </a:t>
            </a:r>
            <a:r>
              <a:rPr lang="ru-RU" sz="1600" dirty="0" smtClean="0"/>
              <a:t>и </a:t>
            </a:r>
            <a:r>
              <a:rPr lang="en-US" sz="1600" dirty="0" smtClean="0"/>
              <a:t>BPON (Broadband PON);</a:t>
            </a:r>
            <a:endParaRPr lang="ru-RU" sz="1600" dirty="0" smtClean="0"/>
          </a:p>
          <a:p>
            <a:pPr fontAlgn="base"/>
            <a:endParaRPr lang="en-US" sz="1600" dirty="0" smtClean="0"/>
          </a:p>
          <a:p>
            <a:pPr fontAlgn="base"/>
            <a:r>
              <a:rPr lang="en-US" sz="1600" b="1" dirty="0" smtClean="0"/>
              <a:t>ITU-T G.984.x – GPON (Gigabit PON);</a:t>
            </a:r>
            <a:endParaRPr lang="ru-RU" sz="1600" b="1" dirty="0" smtClean="0"/>
          </a:p>
          <a:p>
            <a:pPr fontAlgn="base"/>
            <a:endParaRPr lang="en-US" sz="1600" b="1" dirty="0" smtClean="0"/>
          </a:p>
          <a:p>
            <a:pPr fontAlgn="base"/>
            <a:r>
              <a:rPr lang="en-US" sz="1600" dirty="0" smtClean="0"/>
              <a:t>ITU-T G.987.x – XGPON (10 Gigabit PON) (2011</a:t>
            </a:r>
            <a:r>
              <a:rPr lang="ru-RU" sz="1600" dirty="0" smtClean="0"/>
              <a:t>г.);</a:t>
            </a:r>
          </a:p>
          <a:p>
            <a:pPr fontAlgn="base"/>
            <a:endParaRPr lang="ru-RU" sz="1600" dirty="0" smtClean="0"/>
          </a:p>
          <a:p>
            <a:pPr fontAlgn="base"/>
            <a:r>
              <a:rPr lang="en-US" sz="1600" b="1" dirty="0" smtClean="0"/>
              <a:t>IEEE 802.3ah – EPON </a:t>
            </a:r>
            <a:r>
              <a:rPr lang="ru-RU" sz="1600" b="1" dirty="0" smtClean="0"/>
              <a:t>или </a:t>
            </a:r>
            <a:r>
              <a:rPr lang="en-US" sz="1600" b="1" dirty="0" smtClean="0"/>
              <a:t>GEPON (Ethernet PON)</a:t>
            </a:r>
            <a:endParaRPr lang="ru-RU" sz="1600" b="1" dirty="0" smtClean="0"/>
          </a:p>
          <a:p>
            <a:pPr fontAlgn="base"/>
            <a:endParaRPr lang="en-US" sz="1600" b="1" dirty="0" smtClean="0"/>
          </a:p>
          <a:p>
            <a:pPr fontAlgn="base"/>
            <a:r>
              <a:rPr lang="en-US" sz="1600" dirty="0" smtClean="0"/>
              <a:t>IEEE 802.3av – 10GEPON (10 Gigabit Ethernet PON) (2009</a:t>
            </a:r>
            <a:r>
              <a:rPr lang="ru-RU" sz="1600" dirty="0" smtClean="0"/>
              <a:t>г.).</a:t>
            </a: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8" name="Рисунок 7" descr="epon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1720" y="1628800"/>
            <a:ext cx="496168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5796553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600" dirty="0" smtClean="0"/>
              <a:t> Структура кадров;</a:t>
            </a:r>
          </a:p>
          <a:p>
            <a:pPr>
              <a:buFontTx/>
              <a:buChar char="-"/>
            </a:pPr>
            <a:r>
              <a:rPr lang="ru-RU" sz="1600" dirty="0" smtClean="0"/>
              <a:t> Полоса пропускания;</a:t>
            </a:r>
          </a:p>
          <a:p>
            <a:pPr>
              <a:buFontTx/>
              <a:buChar char="-"/>
            </a:pPr>
            <a:r>
              <a:rPr lang="ru-RU" sz="1600" dirty="0"/>
              <a:t> </a:t>
            </a:r>
            <a:r>
              <a:rPr lang="ru-RU" sz="1600" dirty="0" smtClean="0"/>
              <a:t>Особенности конфигурирования.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GPON </a:t>
            </a:r>
            <a:r>
              <a:rPr lang="en-US" sz="2400" dirty="0" err="1" smtClean="0"/>
              <a:t>vs</a:t>
            </a:r>
            <a:r>
              <a:rPr lang="en-US" sz="2400" dirty="0" smtClean="0"/>
              <a:t> GEPON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1772816"/>
            <a:ext cx="9069803" cy="371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GPON </a:t>
            </a:r>
            <a:r>
              <a:rPr lang="en-US" sz="2400" dirty="0" err="1" smtClean="0"/>
              <a:t>vs</a:t>
            </a:r>
            <a:r>
              <a:rPr lang="en-US" sz="2400" dirty="0" smtClean="0"/>
              <a:t> GEPON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1630332"/>
              </p:ext>
            </p:extLst>
          </p:nvPr>
        </p:nvGraphicFramePr>
        <p:xfrm>
          <a:off x="1187624" y="1547481"/>
          <a:ext cx="6768752" cy="5121879"/>
        </p:xfrm>
        <a:graphic>
          <a:graphicData uri="http://schemas.openxmlformats.org/drawingml/2006/table">
            <a:tbl>
              <a:tblPr/>
              <a:tblGrid>
                <a:gridCol w="1944216"/>
                <a:gridCol w="2331346"/>
                <a:gridCol w="2493190"/>
              </a:tblGrid>
              <a:tr h="385282">
                <a:tc>
                  <a:txBody>
                    <a:bodyPr/>
                    <a:lstStyle/>
                    <a:p>
                      <a:pPr fontAlgn="t"/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GPON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GEPON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550405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Услуги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полный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пакет услуг (интернет, телефония, ТВ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ru-RU" sz="500" dirty="0"/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610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Структура уровней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ячейки ATM и кадры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GEM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включающие кадры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Ethernet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кадры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Ethernet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включающие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TDM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20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Скорость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передачи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2,4Gbps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1,2Gbps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1Gbps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1Gbps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652774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Максимальное число ONT (ONU) на 1 порт OLT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(128)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(64)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8115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Доступ к среде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множественный доступ с временным уплотнением; осуществляется с помощью управляющих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кадров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ru-RU" sz="500" dirty="0"/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61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Обнаружение и активация ONT (ONU)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автоматическое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обнаружение новых ONT (ONU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ru-RU" sz="500" dirty="0"/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857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Несущие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длины волн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1480–1500нм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US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: 1260–1360нм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1550нм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резервируется для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CATV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ru-RU" sz="500" dirty="0"/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115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Прямая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к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оррекция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ошибок (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FEC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Возможна, позволяет работать на меньшем уровне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чувствительности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приемника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ru-RU" sz="500" dirty="0"/>
                    </a:p>
                  </a:txBody>
                  <a:tcPr marL="19625" marR="19625" marT="13457" marB="13457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162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41324"/>
            <a:ext cx="9156399" cy="5416675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4703564"/>
            <a:ext cx="856895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600" dirty="0" smtClean="0"/>
              <a:t> </a:t>
            </a:r>
            <a:r>
              <a:rPr lang="en-US" sz="1600" dirty="0" smtClean="0"/>
              <a:t>OLT / ONT</a:t>
            </a:r>
            <a:r>
              <a:rPr lang="ru-RU" sz="1600" dirty="0" smtClean="0"/>
              <a:t>;</a:t>
            </a:r>
          </a:p>
          <a:p>
            <a:pPr>
              <a:buFontTx/>
              <a:buChar char="-"/>
            </a:pPr>
            <a:r>
              <a:rPr lang="ru-RU" sz="1600" dirty="0" smtClean="0"/>
              <a:t> пассивная оптическая сеть;</a:t>
            </a:r>
          </a:p>
          <a:p>
            <a:pPr>
              <a:buFontTx/>
              <a:buChar char="-"/>
            </a:pPr>
            <a:r>
              <a:rPr lang="ru-RU" sz="1600" dirty="0" smtClean="0"/>
              <a:t> </a:t>
            </a:r>
            <a:r>
              <a:rPr lang="en-US" sz="1600" dirty="0" smtClean="0"/>
              <a:t>PLC/FBT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>
              <a:buFontTx/>
              <a:buChar char="-"/>
            </a:pPr>
            <a:r>
              <a:rPr lang="en-US" sz="1600" dirty="0" smtClean="0"/>
              <a:t> </a:t>
            </a:r>
            <a:r>
              <a:rPr lang="ru-RU" sz="1600" dirty="0" smtClean="0"/>
              <a:t>64</a:t>
            </a:r>
            <a:r>
              <a:rPr lang="en-US" sz="1600" dirty="0" err="1" smtClean="0"/>
              <a:t>xONT</a:t>
            </a:r>
            <a:r>
              <a:rPr lang="ru-RU" sz="1600" dirty="0" smtClean="0"/>
              <a:t> на ветку</a:t>
            </a:r>
            <a:r>
              <a:rPr lang="en-US" sz="1600" dirty="0" smtClean="0"/>
              <a:t>;</a:t>
            </a:r>
          </a:p>
          <a:p>
            <a:pPr>
              <a:buFontTx/>
              <a:buChar char="-"/>
            </a:pPr>
            <a:r>
              <a:rPr lang="en-US" sz="1600" dirty="0" smtClean="0"/>
              <a:t>TDMA;</a:t>
            </a:r>
          </a:p>
          <a:p>
            <a:pPr>
              <a:buFontTx/>
              <a:buChar char="-"/>
            </a:pPr>
            <a:r>
              <a:rPr lang="en-US" sz="1600" dirty="0" smtClean="0"/>
              <a:t>WDM-</a:t>
            </a:r>
            <a:r>
              <a:rPr lang="ru-RU" sz="1600" dirty="0" smtClean="0"/>
              <a:t>трансиверы </a:t>
            </a:r>
            <a:r>
              <a:rPr lang="en-US" sz="1600" dirty="0" smtClean="0"/>
              <a:t>1490/1310</a:t>
            </a:r>
            <a:r>
              <a:rPr lang="ru-RU" sz="1600" dirty="0" smtClean="0"/>
              <a:t>нм</a:t>
            </a:r>
            <a:r>
              <a:rPr lang="en-US" sz="1600" dirty="0" smtClean="0"/>
              <a:t>;</a:t>
            </a:r>
          </a:p>
          <a:p>
            <a:r>
              <a:rPr lang="en-US" sz="1600" dirty="0" smtClean="0"/>
              <a:t>- CATV</a:t>
            </a:r>
            <a:r>
              <a:rPr lang="ru-RU" sz="1600" dirty="0" smtClean="0"/>
              <a:t> по той же кабельной инфраструктуре;</a:t>
            </a:r>
          </a:p>
          <a:p>
            <a:r>
              <a:rPr lang="ru-RU" sz="1600" dirty="0" smtClean="0"/>
              <a:t>- Полный пакет услуг. </a:t>
            </a: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Принципиальная схема работы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1494898"/>
            <a:ext cx="5820891" cy="351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41324"/>
            <a:ext cx="9156399" cy="5416675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Стоит ли выбор между </a:t>
            </a:r>
            <a:r>
              <a:rPr lang="en-US" sz="2400" dirty="0" smtClean="0"/>
              <a:t>PLC / FBT?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16427461"/>
              </p:ext>
            </p:extLst>
          </p:nvPr>
        </p:nvGraphicFramePr>
        <p:xfrm>
          <a:off x="1403648" y="1700808"/>
          <a:ext cx="6336704" cy="2257296"/>
        </p:xfrm>
        <a:graphic>
          <a:graphicData uri="http://schemas.openxmlformats.org/drawingml/2006/table">
            <a:tbl>
              <a:tblPr/>
              <a:tblGrid>
                <a:gridCol w="995959"/>
                <a:gridCol w="1529228"/>
                <a:gridCol w="2155333"/>
                <a:gridCol w="1656184"/>
              </a:tblGrid>
              <a:tr h="4862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Коэф</a:t>
                      </a:r>
                      <a:r>
                        <a:rPr lang="en-US" sz="16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деления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Максимальные вносимые потери, дБ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Ценовое соотношение, %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PLC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FBT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15,30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1×2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3,80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3,90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r>
                        <a:rPr lang="ru-RU" sz="1600" dirty="0" smtClean="0"/>
                        <a:t>50</a:t>
                      </a:r>
                      <a:endParaRPr lang="ru-RU" sz="1600" dirty="0"/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1×4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7,40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7,50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170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1×8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10,70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11,40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1×16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13,80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15,00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296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1×32 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16,80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18,50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351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1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1×64</a:t>
                      </a: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20,40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24,6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842" marR="7842" marT="784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51520" y="5157192"/>
            <a:ext cx="2952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PLC</a:t>
            </a:r>
            <a:r>
              <a:rPr lang="ru-RU" sz="1600" b="1" dirty="0" smtClean="0"/>
              <a:t>:</a:t>
            </a:r>
          </a:p>
          <a:p>
            <a:r>
              <a:rPr lang="ru-RU" sz="1600" dirty="0" smtClean="0"/>
              <a:t>-</a:t>
            </a:r>
            <a:r>
              <a:rPr lang="en-US" sz="1600" dirty="0" smtClean="0"/>
              <a:t> </a:t>
            </a:r>
            <a:r>
              <a:rPr lang="ru-RU" sz="1600" dirty="0" smtClean="0"/>
              <a:t>Ниже стоимость (кроме 1</a:t>
            </a:r>
            <a:r>
              <a:rPr lang="en-US" sz="1600" dirty="0" smtClean="0"/>
              <a:t>x2</a:t>
            </a:r>
            <a:r>
              <a:rPr lang="ru-RU" sz="1600" dirty="0" smtClean="0"/>
              <a:t>);</a:t>
            </a:r>
            <a:endParaRPr lang="en-US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 Меньше вносимые потери</a:t>
            </a:r>
            <a:r>
              <a:rPr lang="en-US" sz="1600" dirty="0" smtClean="0"/>
              <a:t>;</a:t>
            </a:r>
          </a:p>
          <a:p>
            <a:pPr>
              <a:buFontTx/>
              <a:buChar char="-"/>
            </a:pPr>
            <a:r>
              <a:rPr lang="ru-RU" sz="1600" dirty="0" smtClean="0"/>
              <a:t> </a:t>
            </a:r>
            <a:r>
              <a:rPr lang="en-US" sz="1600" dirty="0" smtClean="0"/>
              <a:t>1260..1650</a:t>
            </a:r>
            <a:r>
              <a:rPr lang="ru-RU" sz="1600" dirty="0" smtClean="0"/>
              <a:t>нм.</a:t>
            </a:r>
            <a:endParaRPr lang="ru-RU" dirty="0"/>
          </a:p>
        </p:txBody>
      </p:sp>
      <p:pic>
        <p:nvPicPr>
          <p:cNvPr id="21" name="Рисунок 20" descr="плюс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4509120"/>
            <a:ext cx="577476" cy="577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/>
          <p:nvPr/>
        </p:nvSpPr>
        <p:spPr>
          <a:xfrm>
            <a:off x="6588224" y="5157192"/>
            <a:ext cx="2736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FBT</a:t>
            </a:r>
            <a:r>
              <a:rPr lang="ru-RU" sz="1600" b="1" dirty="0" smtClean="0"/>
              <a:t>:</a:t>
            </a:r>
          </a:p>
          <a:p>
            <a:r>
              <a:rPr lang="ru-RU" sz="1600" dirty="0" smtClean="0"/>
              <a:t>-</a:t>
            </a:r>
            <a:r>
              <a:rPr lang="en-US" sz="1600" dirty="0" smtClean="0"/>
              <a:t> 1x3, 1x5, …</a:t>
            </a:r>
          </a:p>
          <a:p>
            <a:pPr>
              <a:buFontTx/>
              <a:buChar char="-"/>
            </a:pPr>
            <a:r>
              <a:rPr lang="en-US" sz="1600" dirty="0" smtClean="0"/>
              <a:t>1x2: 5/95%, 10/90%, …</a:t>
            </a: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1310</a:t>
            </a:r>
            <a:r>
              <a:rPr lang="en-US" sz="1600" dirty="0" smtClean="0"/>
              <a:t>/1490/1550</a:t>
            </a:r>
            <a:r>
              <a:rPr lang="ru-RU" sz="1600" dirty="0" smtClean="0"/>
              <a:t>нм.</a:t>
            </a:r>
            <a:endParaRPr lang="ru-RU" dirty="0"/>
          </a:p>
        </p:txBody>
      </p:sp>
      <p:pic>
        <p:nvPicPr>
          <p:cNvPr id="23" name="Рисунок 22" descr="плюс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4509120"/>
            <a:ext cx="577476" cy="577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49662"/>
            <a:ext cx="33623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2" y="1474754"/>
            <a:ext cx="9156399" cy="5383244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Выбор топологии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412776"/>
            <a:ext cx="856895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«Дерево»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en-US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r>
              <a:rPr lang="ru-RU" sz="1600" b="1" dirty="0" smtClean="0"/>
              <a:t>«Шина»</a:t>
            </a:r>
            <a:r>
              <a:rPr lang="ru-RU" sz="1600" dirty="0" smtClean="0"/>
              <a:t>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2437296" y="1556792"/>
          <a:ext cx="4006912" cy="2531450"/>
        </p:xfrm>
        <a:graphic>
          <a:graphicData uri="http://schemas.openxmlformats.org/presentationml/2006/ole">
            <p:oleObj spid="_x0000_s3074" name="Visio" r:id="rId6" imgW="37781451" imgH="23870821" progId="Visio.Drawing.11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1907704" y="4405807"/>
          <a:ext cx="5796136" cy="2335561"/>
        </p:xfrm>
        <a:graphic>
          <a:graphicData uri="http://schemas.openxmlformats.org/presentationml/2006/ole">
            <p:oleObj spid="_x0000_s3076" name="Visio" r:id="rId7" imgW="51173748" imgH="20623659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41324"/>
            <a:ext cx="9156399" cy="5416675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Классическая сосна 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628800"/>
            <a:ext cx="255577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Деление </a:t>
            </a:r>
            <a:r>
              <a:rPr lang="en-US" sz="1600" b="1" dirty="0" smtClean="0"/>
              <a:t>x64:</a:t>
            </a:r>
          </a:p>
          <a:p>
            <a:endParaRPr lang="en-US" sz="1600" dirty="0" smtClean="0"/>
          </a:p>
          <a:p>
            <a:pPr>
              <a:buFontTx/>
              <a:buChar char="-"/>
            </a:pPr>
            <a:r>
              <a:rPr lang="en-US" sz="1600" dirty="0" smtClean="0"/>
              <a:t>x8/x8</a:t>
            </a:r>
            <a:r>
              <a:rPr lang="ru-RU" sz="1600" dirty="0" smtClean="0"/>
              <a:t> – 24.0</a:t>
            </a:r>
            <a:r>
              <a:rPr lang="en-US" sz="1600" dirty="0" smtClean="0"/>
              <a:t>dB</a:t>
            </a:r>
          </a:p>
          <a:p>
            <a:pPr>
              <a:buFontTx/>
              <a:buChar char="-"/>
            </a:pPr>
            <a:r>
              <a:rPr lang="en-US" sz="1600" dirty="0" smtClean="0"/>
              <a:t>x4/x16</a:t>
            </a:r>
            <a:r>
              <a:rPr lang="ru-RU" sz="1600" dirty="0" smtClean="0"/>
              <a:t> – 2</a:t>
            </a:r>
            <a:r>
              <a:rPr lang="en-US" sz="1600" dirty="0" smtClean="0"/>
              <a:t>4.1dB</a:t>
            </a:r>
          </a:p>
          <a:p>
            <a:pPr>
              <a:buFontTx/>
              <a:buChar char="-"/>
            </a:pPr>
            <a:r>
              <a:rPr lang="en-US" sz="1600" dirty="0" smtClean="0"/>
              <a:t>x4/x4/x4</a:t>
            </a:r>
            <a:r>
              <a:rPr lang="ru-RU" sz="1600" dirty="0" smtClean="0"/>
              <a:t> – 26.2</a:t>
            </a:r>
            <a:r>
              <a:rPr lang="en-US" sz="1600" dirty="0" smtClean="0"/>
              <a:t>dB</a:t>
            </a:r>
          </a:p>
          <a:p>
            <a:pPr>
              <a:buFontTx/>
              <a:buChar char="-"/>
            </a:pPr>
            <a:r>
              <a:rPr lang="en-US" sz="1600" dirty="0" smtClean="0"/>
              <a:t>x2/x4/x8</a:t>
            </a:r>
            <a:r>
              <a:rPr lang="ru-RU" sz="1600" dirty="0" smtClean="0"/>
              <a:t> – 25.9</a:t>
            </a:r>
            <a:r>
              <a:rPr lang="en-US" sz="1600" dirty="0" smtClean="0"/>
              <a:t>dB</a:t>
            </a:r>
          </a:p>
          <a:p>
            <a:endParaRPr lang="en-US" sz="1600" dirty="0" smtClean="0"/>
          </a:p>
          <a:p>
            <a:r>
              <a:rPr lang="ru-RU" sz="1600" b="1" dirty="0" smtClean="0"/>
              <a:t>Делители на разъемах:</a:t>
            </a:r>
          </a:p>
          <a:p>
            <a:endParaRPr lang="ru-RU" sz="1600" dirty="0" smtClean="0"/>
          </a:p>
          <a:p>
            <a:r>
              <a:rPr lang="ru-RU" sz="1600" dirty="0" smtClean="0"/>
              <a:t>+Эксплуатация;</a:t>
            </a:r>
          </a:p>
          <a:p>
            <a:r>
              <a:rPr lang="ru-RU" sz="1600" dirty="0" smtClean="0"/>
              <a:t>+Подключения;</a:t>
            </a:r>
          </a:p>
          <a:p>
            <a:r>
              <a:rPr lang="ru-RU" sz="1600" dirty="0" smtClean="0"/>
              <a:t>+Гибкость;</a:t>
            </a:r>
          </a:p>
          <a:p>
            <a:pPr>
              <a:buFontTx/>
              <a:buChar char="-"/>
            </a:pPr>
            <a:r>
              <a:rPr lang="ru-RU" sz="1600" dirty="0" smtClean="0"/>
              <a:t>Затухания.</a:t>
            </a:r>
            <a:endParaRPr lang="en-US" sz="1600" dirty="0" smtClean="0"/>
          </a:p>
          <a:p>
            <a:pPr algn="ctr">
              <a:buFontTx/>
              <a:buChar char="-"/>
            </a:pPr>
            <a:endParaRPr lang="en-US" sz="1600" b="1" dirty="0" smtClean="0"/>
          </a:p>
          <a:p>
            <a:pPr algn="ctr">
              <a:buFontTx/>
              <a:buChar char="-"/>
            </a:pP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en-US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r>
              <a:rPr lang="en-US" sz="1600" dirty="0" smtClean="0"/>
              <a:t/>
            </a:r>
            <a:br>
              <a:rPr lang="en-US" sz="1600" dirty="0" smtClean="0"/>
            </a:b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graphicFrame>
        <p:nvGraphicFramePr>
          <p:cNvPr id="20" name="Объект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2487705"/>
              </p:ext>
            </p:extLst>
          </p:nvPr>
        </p:nvGraphicFramePr>
        <p:xfrm>
          <a:off x="1293986" y="1412776"/>
          <a:ext cx="7814518" cy="5445224"/>
        </p:xfrm>
        <a:graphic>
          <a:graphicData uri="http://schemas.openxmlformats.org/presentationml/2006/ole">
            <p:oleObj spid="_x0000_s1060" name="Visio" r:id="rId6" imgW="61891164" imgH="47138034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128</a:t>
            </a:r>
            <a:r>
              <a:rPr lang="en-US" sz="2400" dirty="0" err="1" smtClean="0"/>
              <a:t>xONU</a:t>
            </a:r>
            <a:r>
              <a:rPr lang="en-US" sz="2400" dirty="0" smtClean="0"/>
              <a:t> </a:t>
            </a:r>
            <a:r>
              <a:rPr lang="ru-RU" sz="2400" dirty="0" smtClean="0"/>
              <a:t>на порт это реально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1412776"/>
            <a:ext cx="8568952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х8/х16:</a:t>
            </a:r>
            <a:endParaRPr lang="ru-RU" sz="1600" b="1" dirty="0" smtClean="0"/>
          </a:p>
          <a:p>
            <a:pPr lvl="1"/>
            <a:r>
              <a:rPr lang="ru-RU" dirty="0" smtClean="0"/>
              <a:t>6 разъемных соединений ~0.5дБ/шт.</a:t>
            </a:r>
            <a:endParaRPr lang="ru-RU" sz="1600" dirty="0" smtClean="0"/>
          </a:p>
          <a:p>
            <a:pPr lvl="1"/>
            <a:r>
              <a:rPr lang="ru-RU" dirty="0" smtClean="0"/>
              <a:t>PLC-делитель 1х16 – 13,7 дБ/шт.</a:t>
            </a:r>
            <a:endParaRPr lang="ru-RU" sz="1600" dirty="0" smtClean="0"/>
          </a:p>
          <a:p>
            <a:pPr lvl="1"/>
            <a:r>
              <a:rPr lang="ru-RU" dirty="0" smtClean="0"/>
              <a:t>PLC-делитель 1х8 – 10,5 дБ/шт.</a:t>
            </a:r>
            <a:endParaRPr lang="ru-RU" sz="1600" dirty="0" smtClean="0"/>
          </a:p>
          <a:p>
            <a:r>
              <a:rPr lang="ru-RU" b="1" dirty="0" smtClean="0"/>
              <a:t>Итого:</a:t>
            </a:r>
            <a:r>
              <a:rPr lang="ru-RU" dirty="0" smtClean="0"/>
              <a:t> 6*0,5 + 13,7 + 10,5=</a:t>
            </a:r>
            <a:r>
              <a:rPr lang="ru-RU" b="1" dirty="0" smtClean="0"/>
              <a:t>27,2дБ.  </a:t>
            </a:r>
            <a:endParaRPr lang="en-US" b="1" dirty="0" smtClean="0"/>
          </a:p>
          <a:p>
            <a:endParaRPr lang="ru-RU" sz="1600" dirty="0" smtClean="0"/>
          </a:p>
          <a:p>
            <a:pPr lvl="0"/>
            <a:r>
              <a:rPr lang="ru-RU" b="1" dirty="0" smtClean="0"/>
              <a:t>х4/х32:</a:t>
            </a:r>
            <a:endParaRPr lang="ru-RU" sz="1600" b="1" dirty="0" smtClean="0"/>
          </a:p>
          <a:p>
            <a:pPr lvl="1"/>
            <a:r>
              <a:rPr lang="ru-RU" dirty="0" smtClean="0"/>
              <a:t>6 разъемных соединений ~0.5дБ/шт.</a:t>
            </a:r>
            <a:endParaRPr lang="ru-RU" sz="1600" dirty="0" smtClean="0"/>
          </a:p>
          <a:p>
            <a:pPr lvl="1"/>
            <a:r>
              <a:rPr lang="ru-RU" dirty="0" smtClean="0"/>
              <a:t>PLC-делитель 1х4 – 7,4 дБ/шт.</a:t>
            </a:r>
            <a:endParaRPr lang="ru-RU" sz="1600" dirty="0" smtClean="0"/>
          </a:p>
          <a:p>
            <a:pPr lvl="1"/>
            <a:r>
              <a:rPr lang="ru-RU" dirty="0" smtClean="0"/>
              <a:t>PLC-делитель 1х32 – 16,7 дБ/шт.</a:t>
            </a:r>
            <a:endParaRPr lang="ru-RU" sz="1600" dirty="0" smtClean="0"/>
          </a:p>
          <a:p>
            <a:r>
              <a:rPr lang="ru-RU" b="1" dirty="0" smtClean="0"/>
              <a:t>Итого:</a:t>
            </a:r>
            <a:r>
              <a:rPr lang="ru-RU" dirty="0" smtClean="0"/>
              <a:t> 6*0,5+7,4+16,7=</a:t>
            </a:r>
            <a:r>
              <a:rPr lang="ru-RU" b="1" dirty="0" smtClean="0"/>
              <a:t>27,1дБ. </a:t>
            </a:r>
            <a:endParaRPr lang="ru-RU" sz="1600" b="1" dirty="0" smtClean="0"/>
          </a:p>
          <a:p>
            <a:r>
              <a:rPr lang="ru-RU" dirty="0" smtClean="0"/>
              <a:t> </a:t>
            </a:r>
            <a:endParaRPr lang="en-US" dirty="0" smtClean="0"/>
          </a:p>
          <a:p>
            <a:endParaRPr lang="ru-RU" sz="1600" dirty="0" smtClean="0"/>
          </a:p>
          <a:p>
            <a:pPr lvl="0"/>
            <a:r>
              <a:rPr lang="en-US" b="1" dirty="0" smtClean="0"/>
              <a:t>x</a:t>
            </a:r>
            <a:r>
              <a:rPr lang="ru-RU" b="1" dirty="0" smtClean="0"/>
              <a:t>2/х64:</a:t>
            </a:r>
            <a:endParaRPr lang="ru-RU" sz="1600" b="1" dirty="0" smtClean="0"/>
          </a:p>
          <a:p>
            <a:pPr lvl="1"/>
            <a:r>
              <a:rPr lang="ru-RU" dirty="0" smtClean="0"/>
              <a:t>6 разъемных соединений ~0.5дБ/шт.</a:t>
            </a:r>
            <a:endParaRPr lang="ru-RU" sz="1600" dirty="0" smtClean="0"/>
          </a:p>
          <a:p>
            <a:pPr lvl="1"/>
            <a:r>
              <a:rPr lang="ru-RU" dirty="0" smtClean="0"/>
              <a:t>PLC-делитель 1х2 – 4 дБ/шт.</a:t>
            </a:r>
            <a:endParaRPr lang="ru-RU" sz="1600" dirty="0" smtClean="0"/>
          </a:p>
          <a:p>
            <a:pPr lvl="1"/>
            <a:r>
              <a:rPr lang="ru-RU" dirty="0" smtClean="0"/>
              <a:t>PLC-делитель 1х64 – 21 дБ/шт.</a:t>
            </a:r>
            <a:endParaRPr lang="ru-RU" sz="1600" dirty="0" smtClean="0"/>
          </a:p>
          <a:p>
            <a:r>
              <a:rPr lang="ru-RU" b="1" dirty="0" smtClean="0"/>
              <a:t>Итого:</a:t>
            </a:r>
            <a:r>
              <a:rPr lang="ru-RU" dirty="0" smtClean="0"/>
              <a:t> 6*0,5+4+21=</a:t>
            </a:r>
            <a:r>
              <a:rPr lang="ru-RU" b="1" dirty="0" smtClean="0"/>
              <a:t>28дБ. </a:t>
            </a:r>
            <a:endParaRPr lang="ru-RU" sz="1600" b="1" dirty="0" smtClean="0"/>
          </a:p>
          <a:p>
            <a:pPr>
              <a:buFontTx/>
              <a:buChar char="-"/>
            </a:pPr>
            <a:endParaRPr lang="ru-RU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4595688" y="5013176"/>
          <a:ext cx="2350443" cy="1844824"/>
        </p:xfrm>
        <a:graphic>
          <a:graphicData uri="http://schemas.openxmlformats.org/presentationml/2006/ole">
            <p:oleObj spid="_x0000_s80898" name="Visio" r:id="rId6" imgW="18205311" imgH="14288813" progId="Visio.Drawing.11">
              <p:embed/>
            </p:oleObj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6516216" y="3168302"/>
          <a:ext cx="2304256" cy="1817489"/>
        </p:xfrm>
        <a:graphic>
          <a:graphicData uri="http://schemas.openxmlformats.org/presentationml/2006/ole">
            <p:oleObj spid="_x0000_s80899" name="Visio" r:id="rId7" imgW="18709117" imgH="14756980" progId="Visio.Drawing.11">
              <p:embed/>
            </p:oleObj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4572000" y="1484784"/>
          <a:ext cx="2592288" cy="1796599"/>
        </p:xfrm>
        <a:graphic>
          <a:graphicData uri="http://schemas.openxmlformats.org/presentationml/2006/ole">
            <p:oleObj spid="_x0000_s80900" name="Visio" r:id="rId8" imgW="21291835" imgH="14756980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64</a:t>
            </a:r>
            <a:r>
              <a:rPr lang="en-US" sz="2400" dirty="0" err="1" smtClean="0"/>
              <a:t>xONU</a:t>
            </a:r>
            <a:r>
              <a:rPr lang="en-US" sz="2400" dirty="0" smtClean="0"/>
              <a:t> </a:t>
            </a:r>
            <a:r>
              <a:rPr lang="ru-RU" sz="2400" dirty="0" smtClean="0"/>
              <a:t>по 1 волокну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331640" y="4941168"/>
          <a:ext cx="7128792" cy="1800200"/>
        </p:xfrm>
        <a:graphic>
          <a:graphicData uri="http://schemas.openxmlformats.org/drawingml/2006/table">
            <a:tbl>
              <a:tblPr/>
              <a:tblGrid>
                <a:gridCol w="1449424"/>
                <a:gridCol w="709921"/>
                <a:gridCol w="709921"/>
                <a:gridCol w="709921"/>
                <a:gridCol w="709921"/>
                <a:gridCol w="709921"/>
                <a:gridCol w="709921"/>
                <a:gridCol w="709921"/>
                <a:gridCol w="709921"/>
              </a:tblGrid>
              <a:tr h="301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№ отвода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301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FBT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5/95%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5/95%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/95%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/9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10/90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10/90%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90%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ATT 10dB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Уровень сигнала на выходе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FBT,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dBm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-11.20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-12.02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-12.84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-13.66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-10.86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-11.85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-12.84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94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Уровень сигнала на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выходе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PLC, 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dBm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-22.90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-23.72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-24.54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-25.36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-22.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Calibri"/>
                          <a:ea typeface="Calibri"/>
                          <a:cs typeface="Times New Roman"/>
                        </a:rPr>
                        <a:t>-23.55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-24.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-21.93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2" marR="5695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187624" y="1484784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/>
              <a:t>«шина»;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Небольшое количество протяженных улиц;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1 оптическое волокно;</a:t>
            </a:r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FBT 1x2+ PLC 1x8</a:t>
            </a:r>
            <a:r>
              <a:rPr lang="ru-RU" sz="1600" dirty="0" smtClean="0"/>
              <a:t>.</a:t>
            </a: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1403648" y="2276872"/>
          <a:ext cx="6372200" cy="2567686"/>
        </p:xfrm>
        <a:graphic>
          <a:graphicData uri="http://schemas.openxmlformats.org/presentationml/2006/ole">
            <p:oleObj spid="_x0000_s74753" name="Visio" r:id="rId6" imgW="51173748" imgH="20623659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Увеличиваем бюджет в 2 раза за </a:t>
            </a:r>
            <a:r>
              <a:rPr lang="en-US" sz="2400" dirty="0" smtClean="0"/>
              <a:t>&lt;</a:t>
            </a:r>
            <a:r>
              <a:rPr lang="ru-RU" sz="2400" dirty="0" smtClean="0"/>
              <a:t>1</a:t>
            </a:r>
            <a:r>
              <a:rPr lang="ru-RU" sz="2400" dirty="0" smtClean="0"/>
              <a:t>%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4056" y="1628800"/>
            <a:ext cx="2915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SFP B+:	</a:t>
            </a:r>
            <a:endParaRPr lang="ru-RU" dirty="0" smtClean="0"/>
          </a:p>
          <a:p>
            <a:r>
              <a:rPr lang="ru-RU" dirty="0" err="1" smtClean="0"/>
              <a:t>Tx</a:t>
            </a:r>
            <a:r>
              <a:rPr lang="ru-RU" dirty="0" smtClean="0"/>
              <a:t> </a:t>
            </a:r>
            <a:r>
              <a:rPr lang="ru-RU" dirty="0" err="1" smtClean="0"/>
              <a:t>Power</a:t>
            </a:r>
            <a:r>
              <a:rPr lang="ru-RU" dirty="0" smtClean="0"/>
              <a:t>: 0..+5</a:t>
            </a:r>
            <a:r>
              <a:rPr lang="en-US" dirty="0" smtClean="0"/>
              <a:t>d</a:t>
            </a:r>
            <a:r>
              <a:rPr lang="ru-RU" dirty="0" err="1" smtClean="0"/>
              <a:t>Bm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Rx</a:t>
            </a:r>
            <a:r>
              <a:rPr lang="ru-RU" dirty="0" smtClean="0"/>
              <a:t> </a:t>
            </a:r>
            <a:r>
              <a:rPr lang="ru-RU" dirty="0" err="1" smtClean="0"/>
              <a:t>Sensitivity</a:t>
            </a:r>
            <a:r>
              <a:rPr lang="ru-RU" dirty="0" smtClean="0"/>
              <a:t>: -27</a:t>
            </a:r>
            <a:r>
              <a:rPr lang="en-US" dirty="0" smtClean="0"/>
              <a:t>d</a:t>
            </a:r>
            <a:r>
              <a:rPr lang="ru-RU" dirty="0" err="1" smtClean="0"/>
              <a:t>Bm</a:t>
            </a:r>
            <a:endParaRPr lang="en-US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Оптический бюджет:</a:t>
            </a:r>
            <a:br>
              <a:rPr lang="ru-RU" dirty="0" smtClean="0"/>
            </a:br>
            <a:r>
              <a:rPr lang="en-US" dirty="0" smtClean="0"/>
              <a:t>D</a:t>
            </a:r>
            <a:r>
              <a:rPr lang="ru-RU" dirty="0" smtClean="0"/>
              <a:t>S/US: 0 – (-27) </a:t>
            </a:r>
            <a:r>
              <a:rPr lang="en-US" dirty="0" smtClean="0"/>
              <a:t>d</a:t>
            </a:r>
            <a:r>
              <a:rPr lang="ru-RU" dirty="0" smtClean="0"/>
              <a:t>B = </a:t>
            </a:r>
            <a:r>
              <a:rPr lang="ru-RU" b="1" dirty="0" smtClean="0"/>
              <a:t>27</a:t>
            </a:r>
            <a:r>
              <a:rPr lang="en-US" b="1" dirty="0" smtClean="0"/>
              <a:t>d</a:t>
            </a:r>
            <a:r>
              <a:rPr lang="ru-RU" b="1" dirty="0" smtClean="0"/>
              <a:t>B</a:t>
            </a:r>
            <a:endParaRPr lang="en-US" b="1" dirty="0" smtClean="0"/>
          </a:p>
          <a:p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628800"/>
            <a:ext cx="457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SFP C+:</a:t>
            </a:r>
            <a:endParaRPr lang="ru-RU" dirty="0" smtClean="0"/>
          </a:p>
          <a:p>
            <a:r>
              <a:rPr lang="ru-RU" dirty="0" err="1" smtClean="0"/>
              <a:t>Tx</a:t>
            </a:r>
            <a:r>
              <a:rPr lang="ru-RU" dirty="0" smtClean="0"/>
              <a:t> </a:t>
            </a:r>
            <a:r>
              <a:rPr lang="ru-RU" dirty="0" err="1" smtClean="0"/>
              <a:t>Power</a:t>
            </a:r>
            <a:r>
              <a:rPr lang="ru-RU" dirty="0" smtClean="0"/>
              <a:t>: +3…+7</a:t>
            </a:r>
            <a:r>
              <a:rPr lang="en-US" dirty="0" smtClean="0"/>
              <a:t>d</a:t>
            </a:r>
            <a:r>
              <a:rPr lang="ru-RU" dirty="0" err="1" smtClean="0"/>
              <a:t>Bm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Rx</a:t>
            </a:r>
            <a:r>
              <a:rPr lang="ru-RU" dirty="0" smtClean="0"/>
              <a:t> </a:t>
            </a:r>
            <a:r>
              <a:rPr lang="ru-RU" dirty="0" err="1" smtClean="0"/>
              <a:t>Sensitivity</a:t>
            </a:r>
            <a:r>
              <a:rPr lang="ru-RU" dirty="0" smtClean="0"/>
              <a:t>: -32</a:t>
            </a:r>
            <a:r>
              <a:rPr lang="en-US" dirty="0" smtClean="0"/>
              <a:t>d</a:t>
            </a:r>
            <a:r>
              <a:rPr lang="ru-RU" dirty="0" err="1" smtClean="0"/>
              <a:t>Bm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Оптический бюджет:</a:t>
            </a:r>
            <a:br>
              <a:rPr lang="ru-RU" dirty="0" smtClean="0"/>
            </a:br>
            <a:r>
              <a:rPr lang="en-US" dirty="0" smtClean="0"/>
              <a:t>D</a:t>
            </a:r>
            <a:r>
              <a:rPr lang="ru-RU" dirty="0" smtClean="0"/>
              <a:t>S: 3-(-27)</a:t>
            </a:r>
            <a:r>
              <a:rPr lang="en-US" dirty="0" smtClean="0"/>
              <a:t>d</a:t>
            </a:r>
            <a:r>
              <a:rPr lang="ru-RU" dirty="0" smtClean="0"/>
              <a:t>B = </a:t>
            </a:r>
            <a:r>
              <a:rPr lang="ru-RU" b="1" dirty="0" smtClean="0"/>
              <a:t>30</a:t>
            </a:r>
            <a:r>
              <a:rPr lang="en-US" b="1" dirty="0" smtClean="0"/>
              <a:t>d</a:t>
            </a:r>
            <a:r>
              <a:rPr lang="ru-RU" b="1" dirty="0" smtClean="0"/>
              <a:t>B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US: 0-(-32)</a:t>
            </a:r>
            <a:r>
              <a:rPr lang="en-US" dirty="0" smtClean="0"/>
              <a:t>d</a:t>
            </a:r>
            <a:r>
              <a:rPr lang="ru-RU" dirty="0" smtClean="0"/>
              <a:t>B = 32</a:t>
            </a:r>
            <a:r>
              <a:rPr lang="en-US" dirty="0" smtClean="0"/>
              <a:t>d</a:t>
            </a:r>
            <a:r>
              <a:rPr lang="ru-RU" dirty="0" smtClean="0"/>
              <a:t>B</a:t>
            </a:r>
          </a:p>
        </p:txBody>
      </p:sp>
      <p:pic>
        <p:nvPicPr>
          <p:cNvPr id="11" name="Рисунок 10" descr="meshok-s-dengami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616" y="3645024"/>
            <a:ext cx="1656184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088232" y="53732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~20</a:t>
            </a:r>
            <a:r>
              <a:rPr lang="ru-RU" dirty="0" smtClean="0"/>
              <a:t>% разница в цене трансиверов</a:t>
            </a:r>
            <a:r>
              <a:rPr lang="en-US" dirty="0" smtClean="0"/>
              <a:t>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&lt;</a:t>
            </a:r>
            <a:r>
              <a:rPr lang="ru-RU" dirty="0" smtClean="0"/>
              <a:t>1% разница в </a:t>
            </a:r>
            <a:r>
              <a:rPr lang="en-US" dirty="0" smtClean="0"/>
              <a:t>CAPEX;</a:t>
            </a:r>
            <a:r>
              <a:rPr lang="ru-RU" dirty="0" smtClean="0"/>
              <a:t>  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Выигрыш по бюджету в </a:t>
            </a:r>
            <a:r>
              <a:rPr lang="en-US" dirty="0" smtClean="0"/>
              <a:t>~</a:t>
            </a:r>
            <a:r>
              <a:rPr lang="ru-RU" dirty="0" smtClean="0"/>
              <a:t>2 раза</a:t>
            </a:r>
            <a:r>
              <a:rPr lang="en-US" dirty="0" smtClean="0"/>
              <a:t>!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</p:txBody>
      </p:sp>
      <p:pic>
        <p:nvPicPr>
          <p:cNvPr id="13" name="Рисунок 12" descr="рост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79354" y="3717032"/>
            <a:ext cx="3028950" cy="151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-18940" y="1474754"/>
            <a:ext cx="9156399" cy="5383245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3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Выбор сервисной модели</a:t>
            </a:r>
            <a:endParaRPr lang="ru-RU" sz="2400" dirty="0"/>
          </a:p>
        </p:txBody>
      </p:sp>
      <p:pic>
        <p:nvPicPr>
          <p:cNvPr id="16" name="Рисунок 15" descr="схема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1857364"/>
            <a:ext cx="4429156" cy="1657350"/>
          </a:xfrm>
          <a:prstGeom prst="rect">
            <a:avLst/>
          </a:prstGeom>
        </p:spPr>
      </p:pic>
      <p:pic>
        <p:nvPicPr>
          <p:cNvPr id="19" name="Рисунок 18" descr="схема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4071942"/>
            <a:ext cx="4071966" cy="264318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2844" y="1500174"/>
            <a:ext cx="6357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Вариант 1  - Отдельно стоящий поселок подключается к стороннему оператору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214282" y="3643314"/>
            <a:ext cx="6357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Вариант 2  - Подключение к собственной инфраструктуре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857752" y="1857364"/>
            <a:ext cx="40446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Vlan</a:t>
            </a:r>
            <a:r>
              <a:rPr lang="en-US" sz="1600" b="1" dirty="0" smtClean="0"/>
              <a:t>  </a:t>
            </a:r>
            <a:r>
              <a:rPr lang="ru-RU" sz="1600" b="1" dirty="0" smtClean="0"/>
              <a:t>на клиента(</a:t>
            </a:r>
            <a:r>
              <a:rPr lang="en-US" sz="1600" b="1" dirty="0" err="1" smtClean="0"/>
              <a:t>IPoE</a:t>
            </a:r>
            <a:r>
              <a:rPr lang="en-US" sz="1600" b="1" dirty="0" smtClean="0"/>
              <a:t>)</a:t>
            </a:r>
            <a:endParaRPr lang="ru-RU" sz="1600" b="1" dirty="0" smtClean="0"/>
          </a:p>
          <a:p>
            <a:r>
              <a:rPr lang="ru-RU" sz="1600" dirty="0" smtClean="0"/>
              <a:t>Плюсы: не выявлены</a:t>
            </a:r>
          </a:p>
          <a:p>
            <a:r>
              <a:rPr lang="ru-RU" sz="1600" dirty="0" smtClean="0"/>
              <a:t>Минусы: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Необходимость создавать много профилей</a:t>
            </a:r>
          </a:p>
          <a:p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4829293" y="5000636"/>
            <a:ext cx="43147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Vlan</a:t>
            </a:r>
            <a:r>
              <a:rPr lang="en-US" sz="1600" b="1" dirty="0" smtClean="0"/>
              <a:t>  </a:t>
            </a:r>
            <a:r>
              <a:rPr lang="ru-RU" sz="1600" b="1" dirty="0" smtClean="0"/>
              <a:t>на сервис</a:t>
            </a:r>
            <a:r>
              <a:rPr lang="en-US" sz="1600" b="1" dirty="0" smtClean="0"/>
              <a:t> (</a:t>
            </a:r>
            <a:r>
              <a:rPr lang="en-US" sz="1600" b="1" dirty="0" err="1" smtClean="0"/>
              <a:t>IPoE</a:t>
            </a:r>
            <a:r>
              <a:rPr lang="en-US" sz="1600" b="1" dirty="0" smtClean="0"/>
              <a:t>, PPTP, </a:t>
            </a:r>
            <a:r>
              <a:rPr lang="en-US" sz="1600" b="1" dirty="0" err="1" smtClean="0"/>
              <a:t>PPPoE</a:t>
            </a:r>
            <a:r>
              <a:rPr lang="en-US" sz="1600" b="1" dirty="0" smtClean="0"/>
              <a:t>)</a:t>
            </a:r>
            <a:endParaRPr lang="ru-RU" sz="1600" b="1" dirty="0" smtClean="0"/>
          </a:p>
          <a:p>
            <a:r>
              <a:rPr lang="ru-RU" sz="1600" dirty="0" smtClean="0"/>
              <a:t>Плюсы: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Максимальное упрощение конфигурации ОЛТ</a:t>
            </a:r>
          </a:p>
          <a:p>
            <a:r>
              <a:rPr lang="ru-RU" sz="1600" dirty="0" smtClean="0"/>
              <a:t>Минусы:</a:t>
            </a:r>
          </a:p>
          <a:p>
            <a:r>
              <a:rPr lang="ru-RU" sz="1600" dirty="0" smtClean="0"/>
              <a:t>Увеличения </a:t>
            </a:r>
            <a:r>
              <a:rPr lang="en-US" sz="1600" dirty="0" smtClean="0"/>
              <a:t>broadcast </a:t>
            </a:r>
            <a:r>
              <a:rPr lang="ru-RU" sz="1600" dirty="0" smtClean="0"/>
              <a:t>трафика</a:t>
            </a:r>
            <a:endParaRPr lang="ru-RU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929190" y="3357563"/>
            <a:ext cx="392909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Vlan</a:t>
            </a:r>
            <a:r>
              <a:rPr lang="en-US" sz="1600" b="1" dirty="0" smtClean="0"/>
              <a:t>  </a:t>
            </a:r>
            <a:r>
              <a:rPr lang="ru-RU" sz="1600" b="1" dirty="0" smtClean="0"/>
              <a:t>на дерево</a:t>
            </a:r>
            <a:r>
              <a:rPr lang="en-US" sz="1600" b="1" dirty="0" smtClean="0"/>
              <a:t>(</a:t>
            </a:r>
            <a:r>
              <a:rPr lang="en-US" sz="1600" b="1" dirty="0" err="1" smtClean="0"/>
              <a:t>IPoE</a:t>
            </a:r>
            <a:r>
              <a:rPr lang="en-US" sz="1600" b="1" dirty="0" smtClean="0"/>
              <a:t>, PPTP/</a:t>
            </a:r>
            <a:r>
              <a:rPr lang="en-US" sz="1600" b="1" dirty="0" err="1" smtClean="0"/>
              <a:t>PPPoE</a:t>
            </a:r>
            <a:r>
              <a:rPr lang="en-US" sz="1600" b="1" dirty="0" smtClean="0"/>
              <a:t>)</a:t>
            </a:r>
            <a:endParaRPr lang="ru-RU" sz="1600" b="1" dirty="0" smtClean="0"/>
          </a:p>
          <a:p>
            <a:r>
              <a:rPr lang="ru-RU" sz="1600" dirty="0" smtClean="0"/>
              <a:t>Плюсы: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унификация конфигурации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уменьшение </a:t>
            </a:r>
            <a:r>
              <a:rPr lang="en-US" sz="1600" dirty="0" smtClean="0"/>
              <a:t>broadcast </a:t>
            </a:r>
            <a:r>
              <a:rPr lang="ru-RU" sz="1600" dirty="0" smtClean="0"/>
              <a:t>трафика</a:t>
            </a:r>
          </a:p>
          <a:p>
            <a:r>
              <a:rPr lang="ru-RU" sz="1600" dirty="0" smtClean="0"/>
              <a:t>Минусы: не выявлены</a:t>
            </a:r>
          </a:p>
          <a:p>
            <a:endParaRPr lang="ru-RU" sz="1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2894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bridge </a:t>
            </a:r>
            <a:r>
              <a:rPr lang="ru-RU" sz="2400" dirty="0" smtClean="0"/>
              <a:t>или </a:t>
            </a:r>
            <a:r>
              <a:rPr lang="en-US" sz="2400" dirty="0" smtClean="0"/>
              <a:t>NAT 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1643050"/>
            <a:ext cx="35004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Работа </a:t>
            </a:r>
            <a:r>
              <a:rPr lang="en-US" b="1" dirty="0" smtClean="0"/>
              <a:t>ONT </a:t>
            </a:r>
            <a:r>
              <a:rPr lang="ru-RU" b="1" dirty="0" smtClean="0"/>
              <a:t>в режиме </a:t>
            </a:r>
            <a:r>
              <a:rPr lang="en-US" b="1" dirty="0" smtClean="0"/>
              <a:t>NAT</a:t>
            </a:r>
            <a:r>
              <a:rPr lang="ru-RU" b="1" dirty="0" smtClean="0"/>
              <a:t>(индивидуальное)</a:t>
            </a:r>
            <a:endParaRPr lang="en-US" b="1" dirty="0" smtClean="0"/>
          </a:p>
          <a:p>
            <a:r>
              <a:rPr lang="ru-RU" dirty="0" smtClean="0"/>
              <a:t>Плюсы: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Нет необходимости устанавливать </a:t>
            </a:r>
            <a:r>
              <a:rPr lang="en-US" dirty="0" smtClean="0"/>
              <a:t>CPE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Одна конфигурация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Более  легкая диагностика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Уменьшение точек отказа</a:t>
            </a:r>
            <a:endParaRPr lang="en-US" dirty="0" smtClean="0"/>
          </a:p>
          <a:p>
            <a:r>
              <a:rPr lang="ru-RU" dirty="0" smtClean="0"/>
              <a:t>Минусы: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Высокая цена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Невозможность использования в коллективном режиме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28596" y="1643050"/>
            <a:ext cx="3286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Работа </a:t>
            </a:r>
            <a:r>
              <a:rPr lang="en-US" b="1" dirty="0" smtClean="0"/>
              <a:t>ONT </a:t>
            </a:r>
            <a:r>
              <a:rPr lang="ru-RU" b="1" dirty="0" smtClean="0"/>
              <a:t>в режиме </a:t>
            </a:r>
            <a:r>
              <a:rPr lang="en-US" b="1" dirty="0" smtClean="0"/>
              <a:t>bridge</a:t>
            </a:r>
            <a:r>
              <a:rPr lang="ru-RU" b="1" dirty="0" smtClean="0"/>
              <a:t> (индивидуальное, коллективное)</a:t>
            </a:r>
          </a:p>
          <a:p>
            <a:r>
              <a:rPr lang="ru-RU" dirty="0" smtClean="0"/>
              <a:t>Плюсы: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Возможно использовать в коллективном режиме</a:t>
            </a:r>
          </a:p>
          <a:p>
            <a:r>
              <a:rPr lang="ru-RU" dirty="0" smtClean="0"/>
              <a:t>Минусы:</a:t>
            </a:r>
          </a:p>
          <a:p>
            <a:r>
              <a:rPr lang="ru-RU" dirty="0" smtClean="0"/>
              <a:t>Необходимость дополнительной установки </a:t>
            </a:r>
            <a:r>
              <a:rPr lang="en-US" dirty="0" smtClean="0"/>
              <a:t>CPE</a:t>
            </a:r>
            <a:endParaRPr lang="ru-RU" dirty="0"/>
          </a:p>
        </p:txBody>
      </p:sp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4725144"/>
            <a:ext cx="2520280" cy="2066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509120"/>
            <a:ext cx="2592288" cy="127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1005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VoIP. ONT </a:t>
            </a:r>
            <a:r>
              <a:rPr lang="ru-RU" sz="2400" dirty="0" smtClean="0"/>
              <a:t>с </a:t>
            </a:r>
            <a:r>
              <a:rPr lang="en-US" sz="2400" dirty="0" smtClean="0"/>
              <a:t>FXS </a:t>
            </a:r>
            <a:r>
              <a:rPr lang="ru-RU" sz="2400" dirty="0" smtClean="0"/>
              <a:t>или отдельный </a:t>
            </a:r>
            <a:r>
              <a:rPr lang="en-US" sz="2400" dirty="0" smtClean="0"/>
              <a:t>SIP</a:t>
            </a:r>
            <a:r>
              <a:rPr lang="ru-RU" sz="2400" dirty="0" smtClean="0"/>
              <a:t> шлюз?</a:t>
            </a:r>
            <a:endParaRPr lang="ru-RU" sz="2400" dirty="0"/>
          </a:p>
        </p:txBody>
      </p:sp>
      <p:pic>
        <p:nvPicPr>
          <p:cNvPr id="9" name="Рисунок 8" descr="Схема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3" y="1785926"/>
            <a:ext cx="3786213" cy="2139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1857364"/>
            <a:ext cx="4406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ONT c FXS</a:t>
            </a:r>
          </a:p>
          <a:p>
            <a:r>
              <a:rPr lang="ru-RU" dirty="0" smtClean="0"/>
              <a:t>Плюсы: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Одна конфигурация на все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Одно активное устройство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Более легкая диагностика</a:t>
            </a:r>
          </a:p>
          <a:p>
            <a:r>
              <a:rPr lang="ru-RU" dirty="0" smtClean="0"/>
              <a:t>Минусы: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Высокая цена</a:t>
            </a:r>
            <a:endParaRPr lang="ru-RU" dirty="0"/>
          </a:p>
        </p:txBody>
      </p:sp>
      <p:pic>
        <p:nvPicPr>
          <p:cNvPr id="12" name="Рисунок 11" descr="схема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1" y="4357694"/>
            <a:ext cx="4357719" cy="19240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0" y="4357694"/>
            <a:ext cx="4406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ONT </a:t>
            </a:r>
            <a:r>
              <a:rPr lang="ru-RU" b="1" dirty="0" smtClean="0"/>
              <a:t>+ </a:t>
            </a:r>
            <a:r>
              <a:rPr lang="en-US" b="1" dirty="0" smtClean="0"/>
              <a:t>SIP </a:t>
            </a:r>
            <a:r>
              <a:rPr lang="ru-RU" b="1" dirty="0" smtClean="0"/>
              <a:t>шлюз</a:t>
            </a:r>
          </a:p>
          <a:p>
            <a:r>
              <a:rPr lang="ru-RU" dirty="0" smtClean="0"/>
              <a:t>Плюсы: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Более низкая цена</a:t>
            </a:r>
          </a:p>
          <a:p>
            <a:r>
              <a:rPr lang="ru-RU" dirty="0" smtClean="0"/>
              <a:t>Минусы: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Три активных устройства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Увеличение точек отказа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Необходимость конфигурировать несколько устройств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4625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3" y="1412775"/>
            <a:ext cx="9156399" cy="5445224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Модели </a:t>
            </a:r>
            <a:r>
              <a:rPr lang="en-US" sz="2400" dirty="0" smtClean="0"/>
              <a:t>OLT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https://lh5.googleusercontent.com/GRCYX6BMvmgm7iieu48RwtpfMLaKQawaJiBIhIKMfJmGiX0hiAq8ZUlExFz9l-nuE79AEcSxZXt2E7Bc2YcmOLLp7iORIGtYW3QC2HGUB5OLw6CoqQ8ZDtYrXSE8wwaB7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9058" y="2060848"/>
            <a:ext cx="4752528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115705" y="1628800"/>
            <a:ext cx="9316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P3310B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62017" y="5445224"/>
            <a:ext cx="4873585" cy="112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1554" y="3645024"/>
            <a:ext cx="4968552" cy="1229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3172643" y="5013176"/>
            <a:ext cx="8747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LTE-8X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3255282" y="3284984"/>
            <a:ext cx="5838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GL8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c_logo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3633" y="2132856"/>
            <a:ext cx="1800201" cy="757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Orion networks logo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7778" y="3933056"/>
            <a:ext cx="1666056" cy="531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9658" y="5733256"/>
            <a:ext cx="1604750" cy="360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5510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2" y="1484783"/>
            <a:ext cx="9156399" cy="532859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Модели </a:t>
            </a:r>
            <a:r>
              <a:rPr lang="en-US" sz="2400" dirty="0" smtClean="0"/>
              <a:t>OLT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1556792"/>
          <a:ext cx="9144000" cy="5184576"/>
        </p:xfrm>
        <a:graphic>
          <a:graphicData uri="http://schemas.openxmlformats.org/drawingml/2006/table">
            <a:tbl>
              <a:tblPr/>
              <a:tblGrid>
                <a:gridCol w="1619672"/>
                <a:gridCol w="2304256"/>
                <a:gridCol w="2592288"/>
                <a:gridCol w="2627784"/>
              </a:tblGrid>
              <a:tr h="52101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Производитель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63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Модель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P3310B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Gamma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GL8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LTE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03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Основные характеристики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dirty="0" smtClean="0">
                          <a:latin typeface="Calibri" pitchFamily="34" charset="0"/>
                          <a:cs typeface="Times New Roman" pitchFamily="18" charset="0"/>
                        </a:rPr>
                        <a:t>1RU;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4xGEPON-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порта</a:t>
                      </a:r>
                      <a:r>
                        <a:rPr kumimoji="0" lang="ru-RU" sz="1800" b="0" i="0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800" b="0" i="0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SFP</a:t>
                      </a:r>
                      <a:r>
                        <a:rPr kumimoji="0" lang="ru-RU" sz="1800" b="0" i="0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800" b="0" i="0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sz="18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1800" dirty="0" smtClean="0">
                          <a:latin typeface="Calibri" pitchFamily="34" charset="0"/>
                          <a:cs typeface="Times New Roman" pitchFamily="18" charset="0"/>
                        </a:rPr>
                        <a:t>6xGE Uplink (SFP/RJ45);</a:t>
                      </a:r>
                    </a:p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Скорость работы: 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DS/US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 1.25G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Максимальное количество ON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 на 1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GE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PON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порт: 64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ru-RU" sz="1800" dirty="0" smtClean="0">
                          <a:latin typeface="Calibri" pitchFamily="34" charset="0"/>
                          <a:cs typeface="Times New Roman" pitchFamily="18" charset="0"/>
                        </a:rPr>
                        <a:t>Два блока питания </a:t>
                      </a:r>
                      <a:r>
                        <a:rPr lang="en-US" sz="1800" dirty="0" smtClean="0">
                          <a:latin typeface="Calibri" pitchFamily="34" charset="0"/>
                          <a:cs typeface="Times New Roman" pitchFamily="18" charset="0"/>
                        </a:rPr>
                        <a:t>AC/DC;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1RU;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8xGPON-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портов (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SFP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endParaRPr lang="en-US" sz="1800" dirty="0" smtClean="0">
                        <a:latin typeface="Calibri" pitchFamily="34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2x10GE (SFP+) &amp; 2xGE (SFP/RJ45) Uplink;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Скорость работы: 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DS/US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 2.5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/1.25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G;</a:t>
                      </a:r>
                      <a:endParaRPr lang="ru-RU" sz="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Максимальное количество ONT на 1 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G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PON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порт: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128</a:t>
                      </a:r>
                      <a:endParaRPr lang="en-US" sz="1800" dirty="0" smtClean="0">
                        <a:latin typeface="Calibri" pitchFamily="34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Два блока питания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AC/DC;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Модульная архитектура;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1RU;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8xTurboGEPON-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портов (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SFP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2x10GE (SFP+) &amp; 2xGE (SFP/RJ45) Uplink;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Скорость работы: 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DS/US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 2.5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/1.25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G;</a:t>
                      </a:r>
                      <a:endParaRPr lang="ru-RU" sz="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Максимальное количество ONT на 1 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GE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PON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порт:</a:t>
                      </a:r>
                      <a:r>
                        <a:rPr lang="en-US" sz="1800" dirty="0" smtClean="0">
                          <a:latin typeface="Calibri" pitchFamily="34" charset="0"/>
                          <a:ea typeface="Times New Roman" pitchFamily="18" charset="0"/>
                          <a:cs typeface="Times New Roman" pitchFamily="18" charset="0"/>
                        </a:rPr>
                        <a:t> 64</a:t>
                      </a:r>
                    </a:p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Два блока питания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AC/DC;</a:t>
                      </a:r>
                    </a:p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Стоимость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00$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2700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4700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$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Рисунок 14" descr="c_log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7704" y="1446885"/>
            <a:ext cx="1800201" cy="757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Orion networks logo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5976" y="1556792"/>
            <a:ext cx="1666056" cy="531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1628800"/>
            <a:ext cx="1604750" cy="360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5510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412776"/>
            <a:ext cx="9156399" cy="544522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Абонентские устройства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251520" y="1556792"/>
            <a:ext cx="10374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P1501C1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3628181"/>
            <a:ext cx="478802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1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порт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GEPON (SC/PC),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1 порт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GE (RJ45)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Скорость работы :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DS/US: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1.25G;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1200" dirty="0" smtClean="0">
                <a:latin typeface="Calibri" pitchFamily="34" charset="0"/>
                <a:cs typeface="Times New Roman" pitchFamily="18" charset="0"/>
              </a:rPr>
              <a:t>Bridge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Поддерживаемые технологии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IEEE 802.3ah, PRC Community Industry Standard (YD/T 1475-2006), IEEE 802.1d, Spanning Tree, IEEE 802.1Q, VLAN, IEEE 802.1w, RSTP, Ethernet — II, Ethernet-SNAP;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4932040" y="1628800"/>
            <a:ext cx="10374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P1004C1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3635896" y="5578207"/>
            <a:ext cx="43924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Совместимость с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BDCOM;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Скорость 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работы :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DS/US: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1.25G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/1.25G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en-US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</a:t>
            </a:r>
            <a:endParaRPr lang="en-US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 descr="c_logo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4288" y="1484784"/>
            <a:ext cx="1800201" cy="757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2158818"/>
            <a:ext cx="3563889" cy="1284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цена_BDCOM_ONU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1916832"/>
            <a:ext cx="792088" cy="792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2204864"/>
            <a:ext cx="3785988" cy="1263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 descr="цена_BDCOM_ONU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48" y="1988840"/>
            <a:ext cx="792088" cy="792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5587107"/>
            <a:ext cx="1509910" cy="1226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555776" y="5301208"/>
            <a:ext cx="9973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SFP ONU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4940424" y="3780581"/>
            <a:ext cx="43924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200" dirty="0" smtClean="0">
                <a:cs typeface="Arial" pitchFamily="34" charset="0"/>
              </a:rPr>
              <a:t>1</a:t>
            </a:r>
            <a:r>
              <a:rPr lang="ru-RU" sz="1200" dirty="0" smtClean="0">
                <a:cs typeface="Arial" pitchFamily="34" charset="0"/>
              </a:rPr>
              <a:t> порт </a:t>
            </a:r>
            <a:r>
              <a:rPr lang="en-US" sz="1200" dirty="0" smtClean="0">
                <a:cs typeface="Arial" pitchFamily="34" charset="0"/>
              </a:rPr>
              <a:t>GEPON (SC/PC), 4</a:t>
            </a:r>
            <a:r>
              <a:rPr lang="ru-RU" sz="1200" dirty="0" smtClean="0">
                <a:cs typeface="Arial" pitchFamily="34" charset="0"/>
              </a:rPr>
              <a:t> порта </a:t>
            </a:r>
            <a:r>
              <a:rPr lang="en-US" sz="1200" dirty="0" smtClean="0">
                <a:cs typeface="Arial" pitchFamily="34" charset="0"/>
              </a:rPr>
              <a:t>FE (RJ45)</a:t>
            </a:r>
            <a:endParaRPr lang="ru-RU" sz="12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Скорость работы :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DS/US: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1.25G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/155Mbps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en-US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200" dirty="0" smtClean="0">
                <a:latin typeface="Calibri" pitchFamily="34" charset="0"/>
                <a:cs typeface="Times New Roman" pitchFamily="18" charset="0"/>
              </a:rPr>
              <a:t>Bridge</a:t>
            </a:r>
            <a:endParaRPr lang="ru-RU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Поддерживаемые технологии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</a:t>
            </a:r>
            <a:endParaRPr lang="ru-RU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IEEE 802.3ah, PRC Community Industry Standard (YD/T 1475-2006), IEEE 802.1d, Spanning Tree, IEEE 802.1Q, VLAN, IEEE 802.1w, RSTP, Ethernet — II, Ethernet-SNAP;</a:t>
            </a:r>
            <a:endParaRPr lang="ru-RU" sz="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Абонентские устройства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971600" y="1412776"/>
            <a:ext cx="562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Gn1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3596823"/>
            <a:ext cx="39239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200" dirty="0" smtClean="0">
                <a:latin typeface="+mj-lt"/>
                <a:cs typeface="Arial" pitchFamily="34" charset="0"/>
              </a:rPr>
              <a:t>1</a:t>
            </a:r>
            <a:r>
              <a:rPr lang="ru-RU" sz="1200" dirty="0" smtClean="0">
                <a:latin typeface="+mj-lt"/>
                <a:cs typeface="Arial" pitchFamily="34" charset="0"/>
              </a:rPr>
              <a:t> порт </a:t>
            </a:r>
            <a:r>
              <a:rPr lang="en-US" sz="1200" dirty="0" smtClean="0">
                <a:latin typeface="+mj-lt"/>
                <a:cs typeface="Arial" pitchFamily="34" charset="0"/>
              </a:rPr>
              <a:t>GPON (SC/APC), </a:t>
            </a:r>
            <a:r>
              <a:rPr lang="ru-RU" sz="1200" dirty="0" smtClean="0">
                <a:latin typeface="+mj-lt"/>
                <a:cs typeface="Arial" pitchFamily="34" charset="0"/>
              </a:rPr>
              <a:t>1 порт </a:t>
            </a:r>
            <a:r>
              <a:rPr lang="en-US" sz="1200" dirty="0" smtClean="0">
                <a:latin typeface="+mj-lt"/>
                <a:cs typeface="Arial" pitchFamily="34" charset="0"/>
              </a:rPr>
              <a:t>GE (RJ45)</a:t>
            </a:r>
            <a:endParaRPr lang="ru-RU" sz="1200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+mj-lt"/>
                <a:ea typeface="Times New Roman" pitchFamily="18" charset="0"/>
                <a:cs typeface="Times New Roman" pitchFamily="18" charset="0"/>
              </a:rPr>
              <a:t>Скорость работы : </a:t>
            </a:r>
            <a:r>
              <a:rPr lang="en-US" sz="1200" dirty="0" smtClean="0">
                <a:latin typeface="+mj-lt"/>
                <a:ea typeface="Times New Roman" pitchFamily="18" charset="0"/>
                <a:cs typeface="Times New Roman" pitchFamily="18" charset="0"/>
              </a:rPr>
              <a:t>DS/US:</a:t>
            </a:r>
            <a:r>
              <a:rPr lang="ru-RU" sz="1200" dirty="0" smtClean="0"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+mj-lt"/>
                <a:ea typeface="Times New Roman" pitchFamily="18" charset="0"/>
                <a:cs typeface="Times New Roman" pitchFamily="18" charset="0"/>
              </a:rPr>
              <a:t>2.5/</a:t>
            </a:r>
            <a:r>
              <a:rPr lang="ru-RU" sz="1200" dirty="0" smtClean="0">
                <a:latin typeface="+mj-lt"/>
                <a:ea typeface="Times New Roman" pitchFamily="18" charset="0"/>
                <a:cs typeface="Times New Roman" pitchFamily="18" charset="0"/>
              </a:rPr>
              <a:t>1.25G;</a:t>
            </a:r>
            <a:endParaRPr lang="en-US" sz="1200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Скорость работы : нисходящая 2.5G, восходящая 1.25G;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Поддерживает технологии: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HCP,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NS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relay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/ NAT / NAPT, VPN,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Firewall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ALG,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MZ,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DD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NS, NTP, IGMP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Proxy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IPv6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5004048" y="1556792"/>
            <a:ext cx="8867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Gn4WP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3887416" y="3573016"/>
            <a:ext cx="52565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200" dirty="0" smtClean="0">
                <a:cs typeface="Arial" pitchFamily="34" charset="0"/>
              </a:rPr>
              <a:t>1</a:t>
            </a:r>
            <a:r>
              <a:rPr lang="ru-RU" sz="1200" dirty="0" smtClean="0">
                <a:cs typeface="Arial" pitchFamily="34" charset="0"/>
              </a:rPr>
              <a:t> порт </a:t>
            </a:r>
            <a:r>
              <a:rPr lang="en-US" sz="1200" dirty="0" smtClean="0">
                <a:cs typeface="Arial" pitchFamily="34" charset="0"/>
              </a:rPr>
              <a:t>GPON (SC/APC), 4</a:t>
            </a:r>
            <a:r>
              <a:rPr lang="ru-RU" sz="1200" dirty="0" smtClean="0">
                <a:cs typeface="Arial" pitchFamily="34" charset="0"/>
              </a:rPr>
              <a:t> порта </a:t>
            </a:r>
            <a:r>
              <a:rPr lang="en-US" sz="1200" dirty="0" smtClean="0">
                <a:cs typeface="Arial" pitchFamily="34" charset="0"/>
              </a:rPr>
              <a:t>GE (RJ45), </a:t>
            </a:r>
            <a:r>
              <a:rPr lang="ru-RU" sz="1200" dirty="0" smtClean="0">
                <a:cs typeface="Arial" pitchFamily="34" charset="0"/>
              </a:rPr>
              <a:t>2 порта </a:t>
            </a:r>
            <a:r>
              <a:rPr lang="en-US" sz="1200" dirty="0" smtClean="0">
                <a:cs typeface="Arial" pitchFamily="34" charset="0"/>
              </a:rPr>
              <a:t>FXS;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WiFi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802.11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12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ea typeface="Times New Roman" pitchFamily="18" charset="0"/>
                <a:cs typeface="Times New Roman" pitchFamily="18" charset="0"/>
              </a:rPr>
              <a:t>Скорость работы : </a:t>
            </a:r>
            <a:r>
              <a:rPr lang="en-US" sz="1200" dirty="0" smtClean="0">
                <a:ea typeface="Times New Roman" pitchFamily="18" charset="0"/>
                <a:cs typeface="Times New Roman" pitchFamily="18" charset="0"/>
              </a:rPr>
              <a:t>DS/US:</a:t>
            </a:r>
            <a:r>
              <a:rPr lang="ru-RU" sz="1200" dirty="0" smtClean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ea typeface="Times New Roman" pitchFamily="18" charset="0"/>
                <a:cs typeface="Times New Roman" pitchFamily="18" charset="0"/>
              </a:rPr>
              <a:t>2.5/</a:t>
            </a:r>
            <a:r>
              <a:rPr lang="ru-RU" sz="1200" dirty="0" smtClean="0">
                <a:ea typeface="Times New Roman" pitchFamily="18" charset="0"/>
                <a:cs typeface="Times New Roman" pitchFamily="18" charset="0"/>
              </a:rPr>
              <a:t>1.25G;</a:t>
            </a:r>
            <a:endParaRPr lang="en-US" sz="12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Поддерживает технологии:</a:t>
            </a:r>
            <a:endParaRPr lang="en-US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HCP,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NS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relay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/ NAT / NAPT, VPN,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Firewall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ALG,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MZ,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NS, NTP, IGMP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Proxy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IPv6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5085184"/>
            <a:ext cx="2736304" cy="1692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1700808"/>
            <a:ext cx="2950561" cy="1772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844824"/>
            <a:ext cx="2153249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 descr="Orion networks logo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8304" y="1484784"/>
            <a:ext cx="1666056" cy="531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3116915" y="4941168"/>
            <a:ext cx="10230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Gn4W</a:t>
            </a:r>
            <a:r>
              <a:rPr kumimoji="0" lang="en-US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P</a:t>
            </a:r>
            <a:endParaRPr kumimoji="0" lang="ru-RU" sz="16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3707904" y="5445224"/>
            <a:ext cx="52565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1200" dirty="0" smtClean="0">
                <a:cs typeface="Arial" pitchFamily="34" charset="0"/>
              </a:rPr>
              <a:t>1</a:t>
            </a:r>
            <a:r>
              <a:rPr lang="ru-RU" sz="1200" dirty="0" smtClean="0">
                <a:cs typeface="Arial" pitchFamily="34" charset="0"/>
              </a:rPr>
              <a:t> порт </a:t>
            </a:r>
            <a:r>
              <a:rPr lang="en-US" sz="1200" dirty="0" smtClean="0">
                <a:cs typeface="Arial" pitchFamily="34" charset="0"/>
              </a:rPr>
              <a:t>GPON (SC/APC), 4</a:t>
            </a:r>
            <a:r>
              <a:rPr lang="ru-RU" sz="1200" dirty="0" smtClean="0">
                <a:cs typeface="Arial" pitchFamily="34" charset="0"/>
              </a:rPr>
              <a:t> порта </a:t>
            </a:r>
            <a:r>
              <a:rPr lang="en-US" sz="1200" dirty="0" smtClean="0">
                <a:cs typeface="Arial" pitchFamily="34" charset="0"/>
              </a:rPr>
              <a:t>GE (RJ45), </a:t>
            </a:r>
            <a:r>
              <a:rPr lang="ru-RU" sz="1200" dirty="0" smtClean="0">
                <a:cs typeface="Arial" pitchFamily="34" charset="0"/>
              </a:rPr>
              <a:t>2 порта </a:t>
            </a:r>
            <a:r>
              <a:rPr lang="en-US" sz="1200" dirty="0" smtClean="0">
                <a:cs typeface="Arial" pitchFamily="34" charset="0"/>
              </a:rPr>
              <a:t>FXS, RF;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WiFi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802.11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12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ea typeface="Times New Roman" pitchFamily="18" charset="0"/>
                <a:cs typeface="Times New Roman" pitchFamily="18" charset="0"/>
              </a:rPr>
              <a:t>Скорость работы : </a:t>
            </a:r>
            <a:r>
              <a:rPr lang="en-US" sz="1200" dirty="0" smtClean="0">
                <a:ea typeface="Times New Roman" pitchFamily="18" charset="0"/>
                <a:cs typeface="Times New Roman" pitchFamily="18" charset="0"/>
              </a:rPr>
              <a:t>DS/US:</a:t>
            </a:r>
            <a:r>
              <a:rPr lang="ru-RU" sz="1200" dirty="0" smtClean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ea typeface="Times New Roman" pitchFamily="18" charset="0"/>
                <a:cs typeface="Times New Roman" pitchFamily="18" charset="0"/>
              </a:rPr>
              <a:t>2.5/</a:t>
            </a:r>
            <a:r>
              <a:rPr lang="ru-RU" sz="1200" dirty="0" smtClean="0">
                <a:ea typeface="Times New Roman" pitchFamily="18" charset="0"/>
                <a:cs typeface="Times New Roman" pitchFamily="18" charset="0"/>
              </a:rPr>
              <a:t>1.25G;</a:t>
            </a:r>
            <a:endParaRPr lang="en-US" sz="12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Поддерживает технологии:</a:t>
            </a:r>
            <a:endParaRPr lang="en-US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HCP,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NS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relay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/ NAT / NAPT, VPN,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Firewall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ALG,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MZ, </a:t>
            </a:r>
            <a:r>
              <a:rPr lang="en-US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DD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NS, NTP, IGMP </a:t>
            </a:r>
            <a:r>
              <a:rPr lang="ru-RU" sz="12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Proxy</a:t>
            </a:r>
            <a:r>
              <a:rPr lang="ru-RU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IPv6</a:t>
            </a:r>
            <a:endParaRPr lang="en-US" sz="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Реальный объект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107504" y="1989995"/>
            <a:ext cx="252028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err="1" smtClean="0">
                <a:cs typeface="Arial" pitchFamily="34" charset="0"/>
              </a:rPr>
              <a:t>Коттеджный</a:t>
            </a:r>
            <a:r>
              <a:rPr lang="ru-RU" dirty="0" smtClean="0">
                <a:cs typeface="Arial" pitchFamily="34" charset="0"/>
              </a:rPr>
              <a:t> поселок;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Arial" pitchFamily="34" charset="0"/>
              </a:rPr>
              <a:t>160 </a:t>
            </a:r>
            <a:r>
              <a:rPr lang="ru-RU" dirty="0" smtClean="0">
                <a:latin typeface="+mj-lt"/>
                <a:cs typeface="Arial" pitchFamily="34" charset="0"/>
              </a:rPr>
              <a:t>домохозяйств;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100% и 50% проникновение;</a:t>
            </a:r>
            <a:endParaRPr lang="en-US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Arial" pitchFamily="34" charset="0"/>
              </a:rPr>
              <a:t>Internet &amp; IPTV;</a:t>
            </a: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Расчет </a:t>
            </a:r>
            <a:r>
              <a:rPr lang="en-US" dirty="0" smtClean="0">
                <a:latin typeface="+mj-lt"/>
                <a:cs typeface="Arial" pitchFamily="34" charset="0"/>
              </a:rPr>
              <a:t>CAPEX </a:t>
            </a:r>
            <a:r>
              <a:rPr lang="ru-RU" dirty="0" smtClean="0">
                <a:latin typeface="+mj-lt"/>
                <a:cs typeface="Arial" pitchFamily="34" charset="0"/>
              </a:rPr>
              <a:t>и срока окупаемости;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Arial" pitchFamily="34" charset="0"/>
              </a:rPr>
              <a:t>GEPON &amp; GPON;</a:t>
            </a: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latin typeface="+mj-lt"/>
                <a:cs typeface="Arial" pitchFamily="34" charset="0"/>
              </a:rPr>
              <a:t>64xONU </a:t>
            </a:r>
            <a:r>
              <a:rPr lang="ru-RU" dirty="0" smtClean="0">
                <a:latin typeface="+mj-lt"/>
                <a:cs typeface="Arial" pitchFamily="34" charset="0"/>
              </a:rPr>
              <a:t>на ветку.</a:t>
            </a:r>
          </a:p>
        </p:txBody>
      </p:sp>
      <p:pic>
        <p:nvPicPr>
          <p:cNvPr id="11" name="Рисунок 10" descr="Макет_коттеджного_поселк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1412776"/>
            <a:ext cx="6444208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100% </a:t>
            </a:r>
            <a:r>
              <a:rPr lang="ru-RU" sz="2400" dirty="0" smtClean="0"/>
              <a:t>проникновение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144016" y="1469505"/>
          <a:ext cx="8892480" cy="5631903"/>
        </p:xfrm>
        <a:graphic>
          <a:graphicData uri="http://schemas.openxmlformats.org/presentationml/2006/ole">
            <p:oleObj spid="_x0000_s54301" name="Visio" r:id="rId6" imgW="10650910" imgH="7031960" progId="Visio.Drawing.11">
              <p:embed/>
            </p:oleObj>
          </a:graphicData>
        </a:graphic>
      </p:graphicFrame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23528" y="3933055"/>
            <a:ext cx="39604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PLC 8x8 </a:t>
            </a:r>
            <a:r>
              <a:rPr lang="ru-RU" dirty="0" smtClean="0">
                <a:cs typeface="Arial" pitchFamily="34" charset="0"/>
              </a:rPr>
              <a:t>с разъемами;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3 </a:t>
            </a:r>
            <a:r>
              <a:rPr lang="ru-RU" dirty="0" smtClean="0">
                <a:cs typeface="Arial" pitchFamily="34" charset="0"/>
              </a:rPr>
              <a:t>порта </a:t>
            </a:r>
            <a:r>
              <a:rPr lang="en-US" dirty="0" smtClean="0">
                <a:cs typeface="Arial" pitchFamily="34" charset="0"/>
              </a:rPr>
              <a:t>PON; </a:t>
            </a:r>
            <a:endParaRPr lang="ru-RU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cs typeface="Arial" pitchFamily="34" charset="0"/>
              </a:rPr>
              <a:t>1 активный узел;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cs typeface="Arial" pitchFamily="34" charset="0"/>
              </a:rPr>
              <a:t>Макс. кабель на 8 ОВ.</a:t>
            </a:r>
            <a:endParaRPr lang="en-US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dirty="0" smtClean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5</a:t>
            </a:r>
            <a:r>
              <a:rPr lang="en-US" sz="2400" dirty="0" smtClean="0"/>
              <a:t>0% </a:t>
            </a:r>
            <a:r>
              <a:rPr lang="ru-RU" sz="2400" dirty="0" smtClean="0"/>
              <a:t>проникновение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23528" y="3933056"/>
            <a:ext cx="39604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PLC 8x</a:t>
            </a:r>
            <a:r>
              <a:rPr lang="ru-RU" dirty="0" smtClean="0">
                <a:cs typeface="Arial" pitchFamily="34" charset="0"/>
              </a:rPr>
              <a:t>4 </a:t>
            </a:r>
            <a:r>
              <a:rPr lang="en-US" dirty="0" smtClean="0">
                <a:cs typeface="Arial" pitchFamily="34" charset="0"/>
              </a:rPr>
              <a:t>&amp; 8x8 </a:t>
            </a:r>
            <a:r>
              <a:rPr lang="ru-RU" dirty="0" smtClean="0">
                <a:cs typeface="Arial" pitchFamily="34" charset="0"/>
              </a:rPr>
              <a:t>с разъемами;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2 </a:t>
            </a:r>
            <a:r>
              <a:rPr lang="ru-RU" dirty="0" smtClean="0">
                <a:cs typeface="Arial" pitchFamily="34" charset="0"/>
              </a:rPr>
              <a:t>порта </a:t>
            </a:r>
            <a:r>
              <a:rPr lang="en-US" dirty="0" smtClean="0">
                <a:cs typeface="Arial" pitchFamily="34" charset="0"/>
              </a:rPr>
              <a:t>PON; </a:t>
            </a:r>
            <a:endParaRPr lang="ru-RU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1 активный узел;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Макс. кабель на </a:t>
            </a:r>
            <a:r>
              <a:rPr lang="en-US" dirty="0" smtClean="0">
                <a:latin typeface="+mj-lt"/>
                <a:cs typeface="Arial" pitchFamily="34" charset="0"/>
              </a:rPr>
              <a:t>6</a:t>
            </a:r>
            <a:r>
              <a:rPr lang="ru-RU" dirty="0" smtClean="0">
                <a:latin typeface="+mj-lt"/>
                <a:cs typeface="Arial" pitchFamily="34" charset="0"/>
              </a:rPr>
              <a:t> ОВ.</a:t>
            </a:r>
            <a:endParaRPr lang="en-US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dirty="0" smtClean="0">
              <a:latin typeface="+mj-lt"/>
              <a:cs typeface="Arial" pitchFamily="34" charset="0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36512" y="1484784"/>
          <a:ext cx="9144000" cy="5472608"/>
        </p:xfrm>
        <a:graphic>
          <a:graphicData uri="http://schemas.openxmlformats.org/presentationml/2006/ole">
            <p:oleObj spid="_x0000_s55328" name="Visio" r:id="rId6" imgW="10608004" imgH="6602987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1369316"/>
            <a:ext cx="9156399" cy="5488683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Экономика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3" y="2204864"/>
          <a:ext cx="8784975" cy="3528392"/>
        </p:xfrm>
        <a:graphic>
          <a:graphicData uri="http://schemas.openxmlformats.org/drawingml/2006/table">
            <a:tbl>
              <a:tblPr/>
              <a:tblGrid>
                <a:gridCol w="1512167"/>
                <a:gridCol w="2160240"/>
                <a:gridCol w="1656184"/>
                <a:gridCol w="1784732"/>
                <a:gridCol w="1671652"/>
              </a:tblGrid>
              <a:tr h="3929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Проникновение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Оборудование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CAPEX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Стоимость подключения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Срок окупаемости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4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BDCOM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P1004C1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BDCOM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P1004C1 + CPE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Orion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Gn1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Orion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Gn1 + CPE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Orion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Gn4WP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BDCOM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P1004C1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BDCOM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P1004C1 + CPE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Orion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Gn1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Orion 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Gn1 + CPE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Orion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Gn4WP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/>
              <a:t>Миф или реальность?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107504" y="2609331"/>
            <a:ext cx="39239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err="1" smtClean="0">
                <a:latin typeface="+mj-lt"/>
                <a:cs typeface="Arial" pitchFamily="34" charset="0"/>
              </a:rPr>
              <a:t>Медиаконвертер</a:t>
            </a:r>
            <a:r>
              <a:rPr lang="ru-RU" dirty="0" smtClean="0">
                <a:latin typeface="+mj-lt"/>
                <a:cs typeface="Arial" pitchFamily="34" charset="0"/>
              </a:rPr>
              <a:t> в дереве;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Разница уровней у абонентов;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Совместимость оборудования;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 smtClean="0"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 smtClean="0">
                <a:latin typeface="+mj-lt"/>
                <a:cs typeface="Arial" pitchFamily="34" charset="0"/>
              </a:rPr>
              <a:t>128</a:t>
            </a:r>
            <a:r>
              <a:rPr lang="en-US" dirty="0" err="1" smtClean="0">
                <a:latin typeface="+mj-lt"/>
                <a:cs typeface="Arial" pitchFamily="34" charset="0"/>
              </a:rPr>
              <a:t>xONU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ru-RU" dirty="0" smtClean="0">
                <a:latin typeface="+mj-lt"/>
                <a:cs typeface="Arial" pitchFamily="34" charset="0"/>
              </a:rPr>
              <a:t>на ветку.</a:t>
            </a:r>
          </a:p>
        </p:txBody>
      </p:sp>
      <p:pic>
        <p:nvPicPr>
          <p:cNvPr id="14" name="Рисунок 13" descr="реальност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2492896"/>
            <a:ext cx="378042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3485" y="5570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PON</a:t>
            </a:r>
            <a:r>
              <a:rPr lang="ru-RU" sz="2400" dirty="0" smtClean="0"/>
              <a:t> или </a:t>
            </a:r>
            <a:r>
              <a:rPr lang="en-US" sz="2400" dirty="0" smtClean="0"/>
              <a:t>Ethernet</a:t>
            </a:r>
            <a:r>
              <a:rPr lang="ru-RU" sz="2400" dirty="0" smtClean="0"/>
              <a:t>?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610791"/>
            <a:ext cx="90364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+ниже </a:t>
            </a:r>
            <a:r>
              <a:rPr lang="en-US" sz="1600" dirty="0" smtClean="0"/>
              <a:t>CAPEX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+полностью пассивная оптическая сеть; </a:t>
            </a:r>
            <a:endParaRPr lang="en-US" sz="1600" dirty="0" smtClean="0"/>
          </a:p>
          <a:p>
            <a:r>
              <a:rPr lang="en-US" sz="1600" dirty="0" smtClean="0"/>
              <a:t>+</a:t>
            </a:r>
            <a:r>
              <a:rPr lang="ru-RU" sz="1600" dirty="0" smtClean="0"/>
              <a:t>меньше активных узлов;</a:t>
            </a:r>
          </a:p>
          <a:p>
            <a:r>
              <a:rPr lang="ru-RU" sz="1600" dirty="0" smtClean="0"/>
              <a:t>+возможность установки </a:t>
            </a:r>
            <a:r>
              <a:rPr lang="en-US" sz="1600" dirty="0" smtClean="0"/>
              <a:t>OLT </a:t>
            </a:r>
            <a:r>
              <a:rPr lang="ru-RU" sz="1600" dirty="0" smtClean="0"/>
              <a:t>вдали от поселка; </a:t>
            </a:r>
            <a:br>
              <a:rPr lang="ru-RU" sz="1600" dirty="0" smtClean="0"/>
            </a:br>
            <a:r>
              <a:rPr lang="ru-RU" sz="1600" dirty="0" smtClean="0"/>
              <a:t>+ниже энергопотребление;</a:t>
            </a:r>
          </a:p>
          <a:p>
            <a:r>
              <a:rPr lang="ru-RU" sz="1600" dirty="0" smtClean="0"/>
              <a:t>+ниже трудозатраты по восстановлению кабельной инфраструктуры;</a:t>
            </a:r>
            <a:br>
              <a:rPr lang="ru-RU" sz="1600" dirty="0" smtClean="0"/>
            </a:br>
            <a:r>
              <a:rPr lang="ru-RU" sz="1600" dirty="0" smtClean="0"/>
              <a:t>+ оборудование занимает значительно меньше </a:t>
            </a:r>
            <a:r>
              <a:rPr lang="ru-RU" sz="1600" dirty="0" err="1" smtClean="0"/>
              <a:t>юнитов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-</a:t>
            </a:r>
            <a:r>
              <a:rPr lang="ru-RU" sz="1600" dirty="0" smtClean="0"/>
              <a:t> больше </a:t>
            </a:r>
            <a:r>
              <a:rPr lang="en-US" sz="1600" dirty="0" smtClean="0"/>
              <a:t>CAPEX</a:t>
            </a:r>
            <a:r>
              <a:rPr lang="ru-RU" sz="1600" dirty="0" smtClean="0"/>
              <a:t> при небольшом количестве домохозяйств;</a:t>
            </a:r>
            <a:br>
              <a:rPr lang="ru-RU" sz="1600" dirty="0" smtClean="0"/>
            </a:br>
            <a:r>
              <a:rPr lang="en-US" sz="1600" dirty="0" smtClean="0"/>
              <a:t>-</a:t>
            </a:r>
            <a:r>
              <a:rPr lang="ru-RU" sz="1600" dirty="0" smtClean="0"/>
              <a:t> привязанность к одному производителю;</a:t>
            </a:r>
            <a:br>
              <a:rPr lang="ru-RU" sz="1600" dirty="0" smtClean="0"/>
            </a:br>
            <a:r>
              <a:rPr lang="en-US" sz="1600" dirty="0" smtClean="0"/>
              <a:t>-</a:t>
            </a:r>
            <a:r>
              <a:rPr lang="ru-RU" sz="1600" dirty="0" smtClean="0"/>
              <a:t> сложнее на этапе проектирования;</a:t>
            </a:r>
            <a:br>
              <a:rPr lang="ru-RU" sz="1600" dirty="0" smtClean="0"/>
            </a:br>
            <a:r>
              <a:rPr lang="en-US" sz="1600" dirty="0" smtClean="0"/>
              <a:t>-</a:t>
            </a:r>
            <a:r>
              <a:rPr lang="ru-RU" sz="1600" dirty="0" smtClean="0"/>
              <a:t> сравнительно небольшой выбор оборудования;</a:t>
            </a:r>
            <a:br>
              <a:rPr lang="ru-RU" sz="1600" dirty="0" smtClean="0"/>
            </a:br>
            <a:r>
              <a:rPr lang="ru-RU" sz="1600" dirty="0" smtClean="0"/>
              <a:t>- меньше </a:t>
            </a:r>
            <a:r>
              <a:rPr lang="en-US" sz="1600" dirty="0" smtClean="0"/>
              <a:t>community</a:t>
            </a:r>
            <a:r>
              <a:rPr lang="ru-RU" sz="1600" dirty="0" smtClean="0"/>
              <a:t>;</a:t>
            </a:r>
            <a:br>
              <a:rPr lang="ru-RU" sz="1600" dirty="0" smtClean="0"/>
            </a:br>
            <a:r>
              <a:rPr lang="ru-RU" sz="1600" dirty="0" smtClean="0"/>
              <a:t>- 1 абонент может повлиять на качество услуг других абонентов;</a:t>
            </a:r>
            <a:br>
              <a:rPr lang="ru-RU" sz="1600" dirty="0" smtClean="0"/>
            </a:br>
            <a:r>
              <a:rPr lang="ru-RU" sz="1600" dirty="0" smtClean="0"/>
              <a:t>- высокие требования к качеству кабельной инфраструктуры.</a:t>
            </a:r>
            <a:endParaRPr lang="ru-RU" sz="1600" dirty="0"/>
          </a:p>
        </p:txBody>
      </p:sp>
      <p:pic>
        <p:nvPicPr>
          <p:cNvPr id="9" name="Рисунок 8" descr="Plus-and-Min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3645024"/>
            <a:ext cx="2897066" cy="252028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softEdge rad="112500"/>
          </a:effectLst>
        </p:spPr>
      </p:pic>
      <p:pic>
        <p:nvPicPr>
          <p:cNvPr id="11" name="Рисунок 10" descr="плюс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1484784"/>
            <a:ext cx="577476" cy="577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минус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504" y="4005064"/>
            <a:ext cx="576064" cy="5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2765</Words>
  <Application>Microsoft Office PowerPoint</Application>
  <PresentationFormat>Экран (4:3)</PresentationFormat>
  <Paragraphs>565</Paragraphs>
  <Slides>25</Slides>
  <Notes>25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Visio</vt:lpstr>
      <vt:lpstr> PON: садим денежное дерево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Волков</dc:creator>
  <cp:lastModifiedBy>cygnus</cp:lastModifiedBy>
  <cp:revision>356</cp:revision>
  <dcterms:created xsi:type="dcterms:W3CDTF">2014-04-10T05:27:35Z</dcterms:created>
  <dcterms:modified xsi:type="dcterms:W3CDTF">2014-05-19T15:15:13Z</dcterms:modified>
</cp:coreProperties>
</file>