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58" r:id="rId3"/>
    <p:sldId id="272" r:id="rId4"/>
    <p:sldId id="273" r:id="rId5"/>
    <p:sldId id="328" r:id="rId6"/>
    <p:sldId id="277" r:id="rId7"/>
    <p:sldId id="329" r:id="rId8"/>
    <p:sldId id="330" r:id="rId9"/>
    <p:sldId id="331" r:id="rId10"/>
    <p:sldId id="332" r:id="rId11"/>
    <p:sldId id="333" r:id="rId12"/>
    <p:sldId id="335" r:id="rId13"/>
    <p:sldId id="334" r:id="rId14"/>
    <p:sldId id="346" r:id="rId15"/>
    <p:sldId id="338" r:id="rId16"/>
    <p:sldId id="339" r:id="rId17"/>
    <p:sldId id="340" r:id="rId18"/>
    <p:sldId id="341" r:id="rId19"/>
    <p:sldId id="342" r:id="rId20"/>
    <p:sldId id="343" r:id="rId21"/>
    <p:sldId id="347" r:id="rId22"/>
    <p:sldId id="348" r:id="rId23"/>
    <p:sldId id="311" r:id="rId24"/>
    <p:sldId id="349" r:id="rId25"/>
    <p:sldId id="350" r:id="rId26"/>
    <p:sldId id="344" r:id="rId27"/>
    <p:sldId id="345" r:id="rId28"/>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Темный стиль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89" autoAdjust="0"/>
    <p:restoredTop sz="85645" autoAdjust="0"/>
  </p:normalViewPr>
  <p:slideViewPr>
    <p:cSldViewPr>
      <p:cViewPr>
        <p:scale>
          <a:sx n="100" d="100"/>
          <a:sy n="100" d="100"/>
        </p:scale>
        <p:origin x="-2136" y="37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interSettings" Target="printerSettings/printerSettings1.bin"/><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Dmitry:Documents:&#1040;&#1082;&#1072;&#1076;&#1077;&#1084;&#1080;&#1103;%20&#1053;&#1040;&#1043;.%20&#1069;&#1082;&#1086;&#1085;&#1086;&#1084;&#1080;&#1095;&#1077;&#1089;&#1082;&#1072;&#1103;%20&#1084;&#1086;&#1076;&#1077;&#1083;&#1100;.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Dmitry:Documents:&#1040;&#1082;&#1072;&#1076;&#1077;&#1084;&#1080;&#1103;%20&#1053;&#1040;&#1043;.%20&#1069;&#1082;&#1086;&#1085;&#1086;&#1084;&#1080;&#1095;&#1077;&#1089;&#1082;&#1072;&#1103;%20&#1084;&#1086;&#1076;&#1077;&#1083;&#110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Cash Flow</a:t>
            </a:r>
            <a:endParaRPr lang="ru-RU"/>
          </a:p>
        </c:rich>
      </c:tx>
      <c:layout/>
      <c:overlay val="0"/>
    </c:title>
    <c:autoTitleDeleted val="0"/>
    <c:plotArea>
      <c:layout/>
      <c:lineChart>
        <c:grouping val="standard"/>
        <c:varyColors val="0"/>
        <c:ser>
          <c:idx val="0"/>
          <c:order val="0"/>
          <c:tx>
            <c:v>CF дисконтированный</c:v>
          </c:tx>
          <c:marker>
            <c:symbol val="none"/>
          </c:marker>
          <c:cat>
            <c:numRef>
              <c:f>'Денежный поток'!$E$2:$K$2</c:f>
              <c:numCache>
                <c:formatCode>General</c:formatCode>
                <c:ptCount val="7"/>
                <c:pt idx="0">
                  <c:v>2014.0</c:v>
                </c:pt>
                <c:pt idx="1">
                  <c:v>2015.0</c:v>
                </c:pt>
                <c:pt idx="2">
                  <c:v>2016.0</c:v>
                </c:pt>
                <c:pt idx="3">
                  <c:v>2017.0</c:v>
                </c:pt>
                <c:pt idx="4">
                  <c:v>2018.0</c:v>
                </c:pt>
                <c:pt idx="5">
                  <c:v>2019.0</c:v>
                </c:pt>
                <c:pt idx="6">
                  <c:v>2020.0</c:v>
                </c:pt>
              </c:numCache>
            </c:numRef>
          </c:cat>
          <c:val>
            <c:numRef>
              <c:f>'Денежный поток'!$E$23:$K$23</c:f>
              <c:numCache>
                <c:formatCode>#\ ##0;\(#\ ##0\)</c:formatCode>
                <c:ptCount val="7"/>
                <c:pt idx="0">
                  <c:v>-731683.2882530002</c:v>
                </c:pt>
                <c:pt idx="1">
                  <c:v>-410079.4194590871</c:v>
                </c:pt>
                <c:pt idx="2">
                  <c:v>-144507.1609237372</c:v>
                </c:pt>
                <c:pt idx="3">
                  <c:v>67205.8156884104</c:v>
                </c:pt>
                <c:pt idx="4">
                  <c:v>232333.2876298057</c:v>
                </c:pt>
                <c:pt idx="5">
                  <c:v>353710.1738913066</c:v>
                </c:pt>
                <c:pt idx="6">
                  <c:v>440362.8802412306</c:v>
                </c:pt>
              </c:numCache>
            </c:numRef>
          </c:val>
          <c:smooth val="0"/>
        </c:ser>
        <c:ser>
          <c:idx val="1"/>
          <c:order val="1"/>
          <c:tx>
            <c:v>CF недисконтированный</c:v>
          </c:tx>
          <c:marker>
            <c:symbol val="none"/>
          </c:marker>
          <c:cat>
            <c:numRef>
              <c:f>'Денежный поток'!$E$2:$K$2</c:f>
              <c:numCache>
                <c:formatCode>General</c:formatCode>
                <c:ptCount val="7"/>
                <c:pt idx="0">
                  <c:v>2014.0</c:v>
                </c:pt>
                <c:pt idx="1">
                  <c:v>2015.0</c:v>
                </c:pt>
                <c:pt idx="2">
                  <c:v>2016.0</c:v>
                </c:pt>
                <c:pt idx="3">
                  <c:v>2017.0</c:v>
                </c:pt>
                <c:pt idx="4">
                  <c:v>2018.0</c:v>
                </c:pt>
                <c:pt idx="5">
                  <c:v>2019.0</c:v>
                </c:pt>
                <c:pt idx="6">
                  <c:v>2020.0</c:v>
                </c:pt>
              </c:numCache>
            </c:numRef>
          </c:cat>
          <c:val>
            <c:numRef>
              <c:f>'Денежный поток'!$E$24:$K$24</c:f>
              <c:numCache>
                <c:formatCode>#\ ##0;\(#\ ##0\)</c:formatCode>
                <c:ptCount val="7"/>
                <c:pt idx="0">
                  <c:v>-731683.2882530002</c:v>
                </c:pt>
                <c:pt idx="1">
                  <c:v>-361838.8391400001</c:v>
                </c:pt>
                <c:pt idx="2">
                  <c:v>-10619.52722699998</c:v>
                </c:pt>
                <c:pt idx="3">
                  <c:v>311369.4460779999</c:v>
                </c:pt>
                <c:pt idx="4">
                  <c:v>600178.4265501997</c:v>
                </c:pt>
                <c:pt idx="5">
                  <c:v>844310.6991286397</c:v>
                </c:pt>
                <c:pt idx="6">
                  <c:v>1.04474367442187E6</c:v>
                </c:pt>
              </c:numCache>
            </c:numRef>
          </c:val>
          <c:smooth val="0"/>
        </c:ser>
        <c:dLbls>
          <c:showLegendKey val="0"/>
          <c:showVal val="0"/>
          <c:showCatName val="0"/>
          <c:showSerName val="0"/>
          <c:showPercent val="0"/>
          <c:showBubbleSize val="0"/>
        </c:dLbls>
        <c:marker val="1"/>
        <c:smooth val="0"/>
        <c:axId val="2091350568"/>
        <c:axId val="-2095675976"/>
      </c:lineChart>
      <c:catAx>
        <c:axId val="2091350568"/>
        <c:scaling>
          <c:orientation val="minMax"/>
        </c:scaling>
        <c:delete val="0"/>
        <c:axPos val="b"/>
        <c:numFmt formatCode="General" sourceLinked="1"/>
        <c:majorTickMark val="none"/>
        <c:minorTickMark val="none"/>
        <c:tickLblPos val="nextTo"/>
        <c:crossAx val="-2095675976"/>
        <c:crosses val="autoZero"/>
        <c:auto val="1"/>
        <c:lblAlgn val="ctr"/>
        <c:lblOffset val="100"/>
        <c:noMultiLvlLbl val="0"/>
      </c:catAx>
      <c:valAx>
        <c:axId val="-2095675976"/>
        <c:scaling>
          <c:orientation val="minMax"/>
        </c:scaling>
        <c:delete val="0"/>
        <c:axPos val="l"/>
        <c:majorGridlines/>
        <c:title>
          <c:layout/>
          <c:overlay val="0"/>
        </c:title>
        <c:numFmt formatCode="#\ ##0;\(#\ ##0\)" sourceLinked="1"/>
        <c:majorTickMark val="none"/>
        <c:minorTickMark val="none"/>
        <c:tickLblPos val="nextTo"/>
        <c:crossAx val="2091350568"/>
        <c:crossesAt val="1.0"/>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Cash Flow</a:t>
            </a:r>
            <a:endParaRPr lang="ru-RU"/>
          </a:p>
        </c:rich>
      </c:tx>
      <c:layout/>
      <c:overlay val="0"/>
    </c:title>
    <c:autoTitleDeleted val="0"/>
    <c:plotArea>
      <c:layout/>
      <c:lineChart>
        <c:grouping val="standard"/>
        <c:varyColors val="0"/>
        <c:ser>
          <c:idx val="0"/>
          <c:order val="0"/>
          <c:tx>
            <c:v>CF дисконтированный</c:v>
          </c:tx>
          <c:marker>
            <c:symbol val="none"/>
          </c:marker>
          <c:cat>
            <c:numRef>
              <c:f>'Денежный поток'!$E$2:$K$2</c:f>
              <c:numCache>
                <c:formatCode>General</c:formatCode>
                <c:ptCount val="7"/>
                <c:pt idx="0">
                  <c:v>2014.0</c:v>
                </c:pt>
                <c:pt idx="1">
                  <c:v>2015.0</c:v>
                </c:pt>
                <c:pt idx="2">
                  <c:v>2016.0</c:v>
                </c:pt>
                <c:pt idx="3">
                  <c:v>2017.0</c:v>
                </c:pt>
                <c:pt idx="4">
                  <c:v>2018.0</c:v>
                </c:pt>
                <c:pt idx="5">
                  <c:v>2019.0</c:v>
                </c:pt>
                <c:pt idx="6">
                  <c:v>2020.0</c:v>
                </c:pt>
              </c:numCache>
            </c:numRef>
          </c:cat>
          <c:val>
            <c:numRef>
              <c:f>'Денежный поток'!$E$23:$K$23</c:f>
              <c:numCache>
                <c:formatCode>#\ ##0;\(#\ ##0\)</c:formatCode>
                <c:ptCount val="7"/>
                <c:pt idx="0">
                  <c:v>-731683.2882530002</c:v>
                </c:pt>
                <c:pt idx="1">
                  <c:v>-410079.4194590871</c:v>
                </c:pt>
                <c:pt idx="2">
                  <c:v>-144507.1609237372</c:v>
                </c:pt>
                <c:pt idx="3">
                  <c:v>67205.8156884104</c:v>
                </c:pt>
                <c:pt idx="4">
                  <c:v>232333.2876298057</c:v>
                </c:pt>
                <c:pt idx="5">
                  <c:v>353710.1738913066</c:v>
                </c:pt>
                <c:pt idx="6">
                  <c:v>440362.8802412306</c:v>
                </c:pt>
              </c:numCache>
            </c:numRef>
          </c:val>
          <c:smooth val="0"/>
        </c:ser>
        <c:ser>
          <c:idx val="1"/>
          <c:order val="1"/>
          <c:tx>
            <c:v>CF недисконтированный</c:v>
          </c:tx>
          <c:marker>
            <c:symbol val="none"/>
          </c:marker>
          <c:cat>
            <c:numRef>
              <c:f>'Денежный поток'!$E$2:$K$2</c:f>
              <c:numCache>
                <c:formatCode>General</c:formatCode>
                <c:ptCount val="7"/>
                <c:pt idx="0">
                  <c:v>2014.0</c:v>
                </c:pt>
                <c:pt idx="1">
                  <c:v>2015.0</c:v>
                </c:pt>
                <c:pt idx="2">
                  <c:v>2016.0</c:v>
                </c:pt>
                <c:pt idx="3">
                  <c:v>2017.0</c:v>
                </c:pt>
                <c:pt idx="4">
                  <c:v>2018.0</c:v>
                </c:pt>
                <c:pt idx="5">
                  <c:v>2019.0</c:v>
                </c:pt>
                <c:pt idx="6">
                  <c:v>2020.0</c:v>
                </c:pt>
              </c:numCache>
            </c:numRef>
          </c:cat>
          <c:val>
            <c:numRef>
              <c:f>'Денежный поток'!$E$24:$K$24</c:f>
              <c:numCache>
                <c:formatCode>#\ ##0;\(#\ ##0\)</c:formatCode>
                <c:ptCount val="7"/>
                <c:pt idx="0">
                  <c:v>-731683.2882530002</c:v>
                </c:pt>
                <c:pt idx="1">
                  <c:v>-361838.8391400001</c:v>
                </c:pt>
                <c:pt idx="2">
                  <c:v>-10619.52722699998</c:v>
                </c:pt>
                <c:pt idx="3">
                  <c:v>311369.4460779999</c:v>
                </c:pt>
                <c:pt idx="4">
                  <c:v>600178.4265501997</c:v>
                </c:pt>
                <c:pt idx="5">
                  <c:v>844310.6991286397</c:v>
                </c:pt>
                <c:pt idx="6">
                  <c:v>1.04474367442187E6</c:v>
                </c:pt>
              </c:numCache>
            </c:numRef>
          </c:val>
          <c:smooth val="0"/>
        </c:ser>
        <c:dLbls>
          <c:showLegendKey val="0"/>
          <c:showVal val="0"/>
          <c:showCatName val="0"/>
          <c:showSerName val="0"/>
          <c:showPercent val="0"/>
          <c:showBubbleSize val="0"/>
        </c:dLbls>
        <c:marker val="1"/>
        <c:smooth val="0"/>
        <c:axId val="-2073698152"/>
        <c:axId val="2142928680"/>
      </c:lineChart>
      <c:catAx>
        <c:axId val="-2073698152"/>
        <c:scaling>
          <c:orientation val="minMax"/>
        </c:scaling>
        <c:delete val="0"/>
        <c:axPos val="b"/>
        <c:numFmt formatCode="General" sourceLinked="1"/>
        <c:majorTickMark val="none"/>
        <c:minorTickMark val="none"/>
        <c:tickLblPos val="nextTo"/>
        <c:crossAx val="2142928680"/>
        <c:crosses val="autoZero"/>
        <c:auto val="1"/>
        <c:lblAlgn val="ctr"/>
        <c:lblOffset val="100"/>
        <c:noMultiLvlLbl val="0"/>
      </c:catAx>
      <c:valAx>
        <c:axId val="2142928680"/>
        <c:scaling>
          <c:orientation val="minMax"/>
        </c:scaling>
        <c:delete val="0"/>
        <c:axPos val="l"/>
        <c:majorGridlines/>
        <c:title>
          <c:layout/>
          <c:overlay val="0"/>
        </c:title>
        <c:numFmt formatCode="#\ ##0;\(#\ ##0\)" sourceLinked="1"/>
        <c:majorTickMark val="none"/>
        <c:minorTickMark val="none"/>
        <c:tickLblPos val="nextTo"/>
        <c:crossAx val="-2073698152"/>
        <c:crossesAt val="1.0"/>
        <c:crossBetween val="between"/>
      </c:valAx>
    </c:plotArea>
    <c:legend>
      <c:legendPos val="r"/>
      <c:layout/>
      <c:overlay val="0"/>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3D3BEB-9392-4D75-BD2C-0BBB1AC61329}" type="datetimeFigureOut">
              <a:rPr lang="ru-RU" smtClean="0"/>
              <a:t>18.05.14</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9D7114-1C72-4792-BEAC-61347956F924}" type="slidenum">
              <a:rPr lang="ru-RU" smtClean="0"/>
              <a:t>‹#›</a:t>
            </a:fld>
            <a:endParaRPr lang="ru-RU"/>
          </a:p>
        </p:txBody>
      </p:sp>
    </p:spTree>
    <p:extLst>
      <p:ext uri="{BB962C8B-B14F-4D97-AF65-F5344CB8AC3E}">
        <p14:creationId xmlns:p14="http://schemas.microsoft.com/office/powerpoint/2010/main" val="1215067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Добрый</a:t>
            </a:r>
            <a:r>
              <a:rPr lang="ru-RU" baseline="0" dirty="0" smtClean="0"/>
              <a:t> день, Дамы и Господа.</a:t>
            </a:r>
          </a:p>
          <a:p>
            <a:r>
              <a:rPr lang="ru-RU" baseline="0" dirty="0" smtClean="0"/>
              <a:t>Меня зовут Дмитрий </a:t>
            </a:r>
            <a:r>
              <a:rPr lang="ru-RU" baseline="0" dirty="0" err="1" smtClean="0"/>
              <a:t>Самоделко</a:t>
            </a:r>
            <a:r>
              <a:rPr lang="ru-RU" baseline="0" dirty="0" smtClean="0"/>
              <a:t> – я технический директор в компании НАГ. </a:t>
            </a:r>
            <a:r>
              <a:rPr lang="ru-RU" b="1" baseline="0" dirty="0" smtClean="0"/>
              <a:t>Кто-то меня уже знает – со всеми остальными приятно познакомиться =)</a:t>
            </a:r>
          </a:p>
          <a:p>
            <a:r>
              <a:rPr lang="ru-RU" baseline="0" dirty="0" smtClean="0"/>
              <a:t>Мы рады приветствовать вас на нашем мероприятии под названием Академия НАГ.</a:t>
            </a:r>
          </a:p>
          <a:p>
            <a:r>
              <a:rPr lang="ru-RU" dirty="0" smtClean="0"/>
              <a:t>Это</a:t>
            </a:r>
            <a:r>
              <a:rPr lang="ru-RU" baseline="0" dirty="0" smtClean="0"/>
              <a:t> уже второе регулярное техническое мероприятие. Прошлый раз мы собирались в Ноябре 2013 года. Сегодня мы состыковали Академию и КРОС. </a:t>
            </a:r>
          </a:p>
          <a:p>
            <a:r>
              <a:rPr lang="ru-RU" baseline="0" dirty="0" smtClean="0"/>
              <a:t>Я надеюсь вы заметили, что у Академии появился собственный </a:t>
            </a:r>
            <a:r>
              <a:rPr lang="ru-RU" b="1" baseline="0" dirty="0" smtClean="0"/>
              <a:t>сайт </a:t>
            </a:r>
            <a:r>
              <a:rPr lang="en-US" b="1" baseline="0" dirty="0" err="1" smtClean="0"/>
              <a:t>academy.nag.ru</a:t>
            </a:r>
            <a:r>
              <a:rPr lang="en-US" baseline="0" dirty="0" smtClean="0"/>
              <a:t>, </a:t>
            </a:r>
            <a:r>
              <a:rPr lang="ru-RU" baseline="0" dirty="0" smtClean="0"/>
              <a:t>где будут публиковаться календарь мероприятий, материалы и доклады, а так же вся сопутствующая информация.</a:t>
            </a:r>
          </a:p>
          <a:p>
            <a:r>
              <a:rPr lang="ru-RU" b="1" baseline="0" dirty="0" smtClean="0"/>
              <a:t>Пару слов о регламенте</a:t>
            </a:r>
            <a:r>
              <a:rPr lang="ru-RU" baseline="0" dirty="0" smtClean="0"/>
              <a:t>: у вас есть программа мероприятия. Мы начали в 10-00 и закончим к 18-00 после чего нас ждет шашлык и традиционный вечер знакомства и встречи перед КРОС. </a:t>
            </a:r>
          </a:p>
          <a:p>
            <a:r>
              <a:rPr lang="ru-RU" baseline="0" dirty="0" smtClean="0"/>
              <a:t>У нас будет перерыв на обед и пара кофе-брейков – пропустить интересное будет сложно =)</a:t>
            </a:r>
          </a:p>
          <a:p>
            <a:endParaRPr lang="ru-RU" baseline="0" dirty="0" smtClean="0"/>
          </a:p>
          <a:p>
            <a:r>
              <a:rPr lang="ru-RU" dirty="0" smtClean="0"/>
              <a:t>Да,</a:t>
            </a:r>
            <a:r>
              <a:rPr lang="ru-RU" baseline="0" dirty="0" smtClean="0"/>
              <a:t> хотел бы еще </a:t>
            </a:r>
            <a:r>
              <a:rPr lang="ru-RU" b="1" baseline="0" dirty="0" smtClean="0"/>
              <a:t>добавить пару слов о формате мероприяти</a:t>
            </a:r>
            <a:r>
              <a:rPr lang="ru-RU" baseline="0" dirty="0" smtClean="0"/>
              <a:t>я. Мы проповедуем формат в виде </a:t>
            </a:r>
            <a:r>
              <a:rPr lang="ru-RU" b="1" baseline="0" dirty="0" smtClean="0"/>
              <a:t>форума</a:t>
            </a:r>
            <a:r>
              <a:rPr lang="ru-RU" baseline="0" dirty="0" smtClean="0"/>
              <a:t>. Т.е. хотелось бы в процессе докладов слышать не гробовую тишину, а вопросы по ходу. В обсуждениях таится чуть ли не больше, чем в самом повествовании.</a:t>
            </a:r>
          </a:p>
          <a:p>
            <a:r>
              <a:rPr lang="ru-RU" baseline="0" dirty="0" smtClean="0"/>
              <a:t>Чем больше мнений и вопросов – тем мероприятие будет продуктивнее для вас. Поэтому не стесняйтесь, поднимайте руки, задавайте вопросы.</a:t>
            </a:r>
          </a:p>
          <a:p>
            <a:endParaRPr lang="ru-RU" baseline="0" dirty="0" smtClean="0"/>
          </a:p>
          <a:p>
            <a:r>
              <a:rPr lang="ru-RU" baseline="0" dirty="0" smtClean="0"/>
              <a:t>Безусловно любой из наших сегодняшних докладчиков кроме самих докладов готов будет ответить на ваши вопросы и в кулуарах.</a:t>
            </a:r>
          </a:p>
          <a:p>
            <a:endParaRPr lang="ru-RU" baseline="0" dirty="0" smtClean="0"/>
          </a:p>
          <a:p>
            <a:r>
              <a:rPr lang="ru-RU" b="1" baseline="0" dirty="0" smtClean="0"/>
              <a:t>Тема сегодняшнего мероприятия звучит как «Интернет в коттеджном поселке». </a:t>
            </a:r>
            <a:r>
              <a:rPr lang="ru-RU" baseline="0" dirty="0" smtClean="0"/>
              <a:t>Я думаю тема очень актуальная и интересная судя по тому сколько человек сегодня присутствует здесь =). Тем не менее</a:t>
            </a:r>
            <a:r>
              <a:rPr lang="ru-RU" b="1" baseline="0" dirty="0" smtClean="0"/>
              <a:t>, для многих тема не нова</a:t>
            </a:r>
            <a:r>
              <a:rPr lang="ru-RU" baseline="0" dirty="0" smtClean="0"/>
              <a:t>. При подготовке к мероприятию </a:t>
            </a:r>
            <a:r>
              <a:rPr lang="ru-RU" b="1" baseline="0" dirty="0" smtClean="0"/>
              <a:t>мы постарались </a:t>
            </a:r>
            <a:r>
              <a:rPr lang="ru-RU" b="1" baseline="0" dirty="0" err="1" smtClean="0"/>
              <a:t>саккумулировать</a:t>
            </a:r>
            <a:r>
              <a:rPr lang="ru-RU" b="1" baseline="0" dirty="0" smtClean="0"/>
              <a:t> опыт </a:t>
            </a:r>
            <a:r>
              <a:rPr lang="ru-RU" baseline="0" dirty="0" smtClean="0"/>
              <a:t>«бывалых» операторов – ведь всегда лучше и проще учиться на чужом опыте, чем «протаптывать тропинку» первым =)</a:t>
            </a:r>
          </a:p>
          <a:p>
            <a:endParaRPr lang="ru-RU" baseline="0" dirty="0" smtClean="0"/>
          </a:p>
          <a:p>
            <a:r>
              <a:rPr lang="ru-RU" b="1" baseline="0" dirty="0" smtClean="0"/>
              <a:t>Некоторые из вас помогали нам </a:t>
            </a:r>
            <a:r>
              <a:rPr lang="ru-RU" baseline="0" dirty="0" smtClean="0"/>
              <a:t>и давали интервью, кто-то увидит в практическом примере до боли знакомый коттеджный поселок, который строил. На этом мероприятии не будет мировой революции, но будут отражены технические, экономические, проектные на основе нашей аналитики.</a:t>
            </a:r>
          </a:p>
          <a:p>
            <a:endParaRPr lang="ru-RU" baseline="0" dirty="0" smtClean="0"/>
          </a:p>
          <a:p>
            <a:r>
              <a:rPr lang="ru-RU" baseline="0" dirty="0" smtClean="0"/>
              <a:t>Поднимите руки, кто уже «окучивал» коттеджные поселки и районы с частным сектором?</a:t>
            </a:r>
          </a:p>
          <a:p>
            <a:r>
              <a:rPr lang="ru-RU" baseline="0" dirty="0" smtClean="0"/>
              <a:t>Отлично!</a:t>
            </a:r>
          </a:p>
          <a:p>
            <a:endParaRPr lang="ru-RU" baseline="0" dirty="0" smtClean="0"/>
          </a:p>
          <a:p>
            <a:r>
              <a:rPr lang="ru-RU" baseline="0" dirty="0" smtClean="0"/>
              <a:t>И так – начнем =)</a:t>
            </a:r>
          </a:p>
          <a:p>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a:t>
            </a:fld>
            <a:endParaRPr lang="ru-RU"/>
          </a:p>
        </p:txBody>
      </p:sp>
    </p:spTree>
    <p:extLst>
      <p:ext uri="{BB962C8B-B14F-4D97-AF65-F5344CB8AC3E}">
        <p14:creationId xmlns:p14="http://schemas.microsoft.com/office/powerpoint/2010/main" val="1964448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baseline="0" dirty="0" smtClean="0"/>
              <a:t>И так. Я сегодня постараюсь раскрыть в своем выступлении такие пункты как:</a:t>
            </a:r>
          </a:p>
          <a:p>
            <a:pPr marL="171450" indent="-171450">
              <a:buFont typeface="Arial"/>
              <a:buChar char="•"/>
            </a:pPr>
            <a:r>
              <a:rPr lang="ru-RU" baseline="0" dirty="0" smtClean="0"/>
              <a:t>Предпосылки для «вхождения в КП»</a:t>
            </a:r>
          </a:p>
          <a:p>
            <a:pPr marL="171450" indent="-171450">
              <a:buFont typeface="Arial"/>
              <a:buChar char="•"/>
            </a:pPr>
            <a:r>
              <a:rPr lang="ru-RU" baseline="0" dirty="0" smtClean="0"/>
              <a:t>Аналитику рынка КП и статистику по городам с небольшим населением</a:t>
            </a:r>
          </a:p>
          <a:p>
            <a:pPr marL="171450" lvl="0" indent="-171450">
              <a:buFont typeface="Arial"/>
              <a:buChar char="•"/>
            </a:pPr>
            <a:r>
              <a:rPr lang="ru-RU" baseline="0" dirty="0" smtClean="0"/>
              <a:t>Расскажу про альтернативные цели входа в КП</a:t>
            </a:r>
          </a:p>
          <a:p>
            <a:pPr marL="171450" lvl="0" indent="-171450">
              <a:buFont typeface="Arial"/>
              <a:buChar char="•"/>
            </a:pPr>
            <a:r>
              <a:rPr lang="ru-RU" baseline="0" dirty="0" smtClean="0"/>
              <a:t>Проектный подход к вопросу оценки целесообразности и создания </a:t>
            </a:r>
            <a:r>
              <a:rPr lang="ru-RU" baseline="0" dirty="0" err="1" smtClean="0"/>
              <a:t>бизнесс</a:t>
            </a:r>
            <a:r>
              <a:rPr lang="ru-RU" baseline="0" dirty="0" smtClean="0"/>
              <a:t>-плана</a:t>
            </a:r>
          </a:p>
          <a:p>
            <a:pPr marL="171450" lvl="0" indent="-171450">
              <a:buFont typeface="Arial"/>
              <a:buChar char="•"/>
            </a:pPr>
            <a:r>
              <a:rPr lang="ru-RU" baseline="0" dirty="0" smtClean="0"/>
              <a:t>Покажу реальную экономическую модель для расчета срока окупаемости и других сопутствующих </a:t>
            </a:r>
            <a:r>
              <a:rPr lang="ru-RU" baseline="0" dirty="0" err="1" smtClean="0"/>
              <a:t>показетелей</a:t>
            </a:r>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baseline="0" dirty="0" smtClean="0"/>
              <a:t>Как мы видим - в зале собралось достаточно опытных операторов, которые уже имеют большой и не очень опыт построения сетей в поселках.</a:t>
            </a:r>
          </a:p>
          <a:p>
            <a:r>
              <a:rPr lang="ru-RU" baseline="0" dirty="0" smtClean="0"/>
              <a:t>Кроме того есть те, кто никак не может решиться.</a:t>
            </a:r>
          </a:p>
          <a:p>
            <a:r>
              <a:rPr lang="ru-RU" baseline="0" dirty="0" smtClean="0"/>
              <a:t>Для начала давайте постараемся разобраться:</a:t>
            </a:r>
            <a:r>
              <a:rPr lang="ru-RU" b="1" baseline="0" dirty="0" smtClean="0"/>
              <a:t> стоит ли игра свеч? Так ли очевидна необходимость </a:t>
            </a:r>
            <a:r>
              <a:rPr lang="ru-RU" baseline="0" dirty="0" smtClean="0"/>
              <a:t>захода в поселки? </a:t>
            </a:r>
            <a:r>
              <a:rPr lang="ru-RU" b="1" baseline="0" dirty="0" smtClean="0"/>
              <a:t>Безоблачна ли последующая эксплуатация такой сети? Какой срок окупаемости будет и как его посчитать? </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3</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indent="0">
              <a:buFont typeface="Arial"/>
              <a:buNone/>
            </a:pPr>
            <a:r>
              <a:rPr lang="ru-RU" baseline="0" dirty="0" smtClean="0"/>
              <a:t>Сразу следует упомянуть, что </a:t>
            </a:r>
            <a:r>
              <a:rPr lang="ru-RU" b="1" baseline="0" dirty="0" smtClean="0"/>
              <a:t>мы имеем в виду новые, недавно построенные</a:t>
            </a:r>
            <a:r>
              <a:rPr lang="ru-RU" baseline="0" dirty="0" smtClean="0"/>
              <a:t> населенные пункты, где существует ощутимый </a:t>
            </a:r>
            <a:r>
              <a:rPr lang="ru-RU" b="1" baseline="0" dirty="0" smtClean="0"/>
              <a:t>дефицит предложения </a:t>
            </a:r>
            <a:r>
              <a:rPr lang="ru-RU" baseline="0" dirty="0" smtClean="0"/>
              <a:t>по «интернет-услугам» (так назовем их). </a:t>
            </a:r>
            <a:r>
              <a:rPr lang="ru-RU" b="1" baseline="0" dirty="0" smtClean="0"/>
              <a:t>Тут всплывает следующий нюанс</a:t>
            </a:r>
            <a:r>
              <a:rPr lang="ru-RU" baseline="0" dirty="0" smtClean="0"/>
              <a:t>, который можно назвать как достоинством, так и недостатком коттеджного формата строительства</a:t>
            </a:r>
            <a:r>
              <a:rPr lang="ru-RU" b="1" baseline="0" dirty="0" smtClean="0"/>
              <a:t>: высокая инертность абонентской базы</a:t>
            </a:r>
            <a:r>
              <a:rPr lang="ru-RU" baseline="0" dirty="0" smtClean="0"/>
              <a:t>. Назовем это так. Я имею в виду то, что </a:t>
            </a:r>
            <a:r>
              <a:rPr lang="ru-RU" b="1" baseline="0" dirty="0" smtClean="0"/>
              <a:t>единожды войдя </a:t>
            </a:r>
            <a:r>
              <a:rPr lang="ru-RU" baseline="0" dirty="0" smtClean="0"/>
              <a:t>в КП вы </a:t>
            </a:r>
            <a:r>
              <a:rPr lang="ru-RU" b="1" baseline="0" dirty="0" smtClean="0"/>
              <a:t>практически привязываете к себе абонентскую базу</a:t>
            </a:r>
            <a:r>
              <a:rPr lang="ru-RU" baseline="0" dirty="0" smtClean="0"/>
              <a:t> (даже если вы «вошли» без договора</a:t>
            </a:r>
            <a:r>
              <a:rPr lang="en-US" baseline="0" dirty="0" smtClean="0"/>
              <a:t>/</a:t>
            </a:r>
            <a:r>
              <a:rPr lang="ru-RU" baseline="0" dirty="0" smtClean="0"/>
              <a:t>протекции администрации КП. Контингенту владельцев коттеджей </a:t>
            </a:r>
            <a:r>
              <a:rPr lang="ru-RU" b="1" baseline="0" dirty="0" smtClean="0"/>
              <a:t>не свойственно метаться </a:t>
            </a:r>
            <a:r>
              <a:rPr lang="ru-RU" baseline="0" dirty="0" smtClean="0"/>
              <a:t>от одного оператора к другому (в погоне за лишним 10мс </a:t>
            </a:r>
            <a:r>
              <a:rPr lang="ru-RU" baseline="0" dirty="0" err="1" smtClean="0"/>
              <a:t>пинга</a:t>
            </a:r>
            <a:r>
              <a:rPr lang="ru-RU" baseline="0" dirty="0" smtClean="0"/>
              <a:t> или экономией в 50р за 10мбит) более того: решиться сделать еще несколько дырок в своем фасаде или еще хуже того повредить внутреннюю отделку – маловероятно.</a:t>
            </a:r>
          </a:p>
          <a:p>
            <a:pPr marL="0" indent="0">
              <a:buFont typeface="Arial"/>
              <a:buNone/>
            </a:pPr>
            <a:endParaRPr lang="ru-RU" baseline="0" dirty="0" smtClean="0"/>
          </a:p>
          <a:p>
            <a:pPr marL="0" indent="0">
              <a:buFont typeface="Arial"/>
              <a:buNone/>
            </a:pPr>
            <a:r>
              <a:rPr lang="ru-RU" baseline="0" dirty="0" smtClean="0"/>
              <a:t>Я думаю для большинства из вас </a:t>
            </a:r>
            <a:r>
              <a:rPr lang="ru-RU" b="1" baseline="0" dirty="0" smtClean="0"/>
              <a:t>очевидна такая предпосылка</a:t>
            </a:r>
            <a:r>
              <a:rPr lang="ru-RU" baseline="0" dirty="0" smtClean="0"/>
              <a:t>, как </a:t>
            </a:r>
            <a:r>
              <a:rPr lang="ru-RU" b="1" baseline="0" dirty="0" smtClean="0"/>
              <a:t>– Увеличение выручки</a:t>
            </a:r>
            <a:endParaRPr lang="ru-RU" baseline="0" dirty="0" smtClean="0"/>
          </a:p>
          <a:p>
            <a:pPr marL="0" indent="0">
              <a:buFont typeface="Arial"/>
              <a:buNone/>
            </a:pPr>
            <a:r>
              <a:rPr lang="ru-RU" baseline="0" dirty="0" smtClean="0"/>
              <a:t>Я вижу с ходу в 2-х направлениях: </a:t>
            </a:r>
          </a:p>
          <a:p>
            <a:pPr marL="171450" indent="-171450">
              <a:buFont typeface="Arial"/>
              <a:buChar char="•"/>
            </a:pPr>
            <a:r>
              <a:rPr lang="ru-RU" baseline="0" dirty="0" smtClean="0"/>
              <a:t>Новые абоненты – новые договора = доход</a:t>
            </a:r>
          </a:p>
          <a:p>
            <a:pPr marL="171450" indent="-171450">
              <a:buFont typeface="Arial"/>
              <a:buChar char="•"/>
            </a:pPr>
            <a:r>
              <a:rPr lang="ru-RU" baseline="0" dirty="0" smtClean="0"/>
              <a:t>Дефицит спроса в КП позволяет диктовать свои правила операторам. Одним из правил может быть более высокие тарифы для КП. А почему нет? Соответственно, </a:t>
            </a:r>
            <a:r>
              <a:rPr lang="en-US" baseline="0" dirty="0" smtClean="0"/>
              <a:t>ARPU </a:t>
            </a:r>
            <a:r>
              <a:rPr lang="ru-RU" baseline="0" dirty="0" smtClean="0"/>
              <a:t>в КП вы можете иметь выше.</a:t>
            </a:r>
          </a:p>
          <a:p>
            <a:pPr marL="171450" indent="-171450">
              <a:buFont typeface="Arial"/>
              <a:buChar char="•"/>
            </a:pPr>
            <a:endParaRPr lang="ru-RU" baseline="0" dirty="0" smtClean="0"/>
          </a:p>
          <a:p>
            <a:pPr marL="0" indent="0">
              <a:buFont typeface="Arial"/>
              <a:buNone/>
            </a:pPr>
            <a:r>
              <a:rPr lang="ru-RU" b="1" baseline="0" dirty="0" smtClean="0"/>
              <a:t>Поднимите руки </a:t>
            </a:r>
            <a:r>
              <a:rPr lang="ru-RU" baseline="0" dirty="0" smtClean="0"/>
              <a:t>кто знает еще инструменты</a:t>
            </a:r>
            <a:r>
              <a:rPr lang="en-US" baseline="0" dirty="0" smtClean="0"/>
              <a:t>/</a:t>
            </a:r>
            <a:r>
              <a:rPr lang="ru-RU" baseline="0" dirty="0" smtClean="0"/>
              <a:t>направления для увеличения выручки при входе в КП?</a:t>
            </a:r>
          </a:p>
          <a:p>
            <a:pPr marL="0" indent="0">
              <a:buFont typeface="Arial"/>
              <a:buNone/>
            </a:pPr>
            <a:endParaRPr lang="ru-RU" baseline="0" dirty="0" smtClean="0"/>
          </a:p>
          <a:p>
            <a:pPr marL="0" indent="0">
              <a:buFont typeface="Arial"/>
              <a:buNone/>
            </a:pPr>
            <a:r>
              <a:rPr lang="ru-RU" baseline="0" dirty="0" smtClean="0"/>
              <a:t>Кроме группы «Увеличение выручки» я вижу </a:t>
            </a:r>
            <a:r>
              <a:rPr lang="ru-RU" b="1" baseline="0" dirty="0" smtClean="0"/>
              <a:t>еще одну группу предпосылок</a:t>
            </a:r>
            <a:r>
              <a:rPr lang="ru-RU" baseline="0" dirty="0" smtClean="0"/>
              <a:t>: «Снижение издержек». Не всегда очевидно, что незагруженный трудовой ресурс – повышает издержки компании. Это действительно так. Одной из мер борьбы с этой издержкой (ну кроме очевидной – сокращением персонала) является дополнительные работы по загрузке. Строительство коттеджных поселков – яркий пример.</a:t>
            </a:r>
          </a:p>
          <a:p>
            <a:pPr marL="0" indent="0">
              <a:buFont typeface="Arial"/>
              <a:buNone/>
            </a:pPr>
            <a:r>
              <a:rPr lang="ru-RU" baseline="0" dirty="0" smtClean="0"/>
              <a:t>Если вернуться к «диктованию своих правил» для абонентов в КП – то можно добавить к </a:t>
            </a:r>
            <a:r>
              <a:rPr lang="ru-RU" baseline="0" dirty="0" err="1" smtClean="0"/>
              <a:t>сокращениею</a:t>
            </a:r>
            <a:r>
              <a:rPr lang="ru-RU" baseline="0" dirty="0" smtClean="0"/>
              <a:t> издержек еще один пункт в виде высокой стоимости подключения. Если рассматривать капитальные затраты, как издержки, то смело статью доходом «плата за подключение» можно смело вычитать из САРЕХ.</a:t>
            </a:r>
          </a:p>
          <a:p>
            <a:pPr marL="0" indent="0">
              <a:buFont typeface="Arial"/>
              <a:buNone/>
            </a:pPr>
            <a:endParaRPr lang="ru-RU" baseline="0" dirty="0" smtClean="0"/>
          </a:p>
          <a:p>
            <a:r>
              <a:rPr lang="ru-RU" baseline="0" dirty="0" smtClean="0"/>
              <a:t>Может есть еще скрытые аргументы как за, так и против?</a:t>
            </a:r>
          </a:p>
          <a:p>
            <a:r>
              <a:rPr lang="ru-RU" baseline="0" dirty="0" smtClean="0"/>
              <a:t>Есть мнения?</a:t>
            </a:r>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4</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baseline="0" dirty="0" smtClean="0"/>
              <a:t>Итак, с предпосылками немного разобрались. Но одних предпосылок мало. Давайте теперь коснемся немного аналитики. Я имею в виду оценки конкуренции, насыщенности и краткосрочных перспектив этого направления в будущем. Т.е., что вас может ждать и с кем придется столкнуться.</a:t>
            </a:r>
          </a:p>
          <a:p>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5</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Обратимся</a:t>
            </a:r>
            <a:r>
              <a:rPr lang="ru-RU" baseline="0" dirty="0" smtClean="0"/>
              <a:t> к данным, которые можно найти в свободном доступе:</a:t>
            </a:r>
            <a:endParaRPr lang="en-US" baseline="0" dirty="0" smtClean="0"/>
          </a:p>
          <a:p>
            <a:r>
              <a:rPr lang="ru-RU" baseline="0" dirty="0" smtClean="0"/>
              <a:t>И так:</a:t>
            </a:r>
          </a:p>
          <a:p>
            <a:pPr marL="171450" indent="-171450">
              <a:buFont typeface="Arial"/>
              <a:buChar char="•"/>
            </a:pPr>
            <a:r>
              <a:rPr lang="ru-RU" baseline="0" dirty="0" smtClean="0"/>
              <a:t>Каждый год строится более 1000 новых коттеджных поселков. А несколько сотен тысяч домохозяйств. Кроме миграции от элитного жилья в сторону более экономичного на рынке недвижимости КП появился новый тренд: рост числа </a:t>
            </a:r>
            <a:r>
              <a:rPr lang="ru-RU" baseline="0" dirty="0" err="1" smtClean="0"/>
              <a:t>таун-хаусов</a:t>
            </a:r>
            <a:r>
              <a:rPr lang="ru-RU" baseline="0" dirty="0" smtClean="0"/>
              <a:t>. Для операторов – это хороший знаком. На единицу площади количество абонентов растет. При этом все правила игры (технологии, тарифы, стоимость подключения) остаются прежними из-за дефицита предложения.</a:t>
            </a:r>
          </a:p>
          <a:p>
            <a:pPr marL="0" indent="0">
              <a:buFontTx/>
              <a:buNone/>
            </a:pPr>
            <a:endParaRPr lang="ru-RU" baseline="0" dirty="0" smtClean="0"/>
          </a:p>
          <a:p>
            <a:pPr marL="0" indent="0">
              <a:buFontTx/>
              <a:buNone/>
            </a:pPr>
            <a:r>
              <a:rPr lang="ru-RU" baseline="0" dirty="0" smtClean="0"/>
              <a:t>Если свой взор обратить не только на КП, но и просто на частный сектор, то Минсвязи приводит такие цифры:</a:t>
            </a:r>
          </a:p>
          <a:p>
            <a:pPr marL="171450" indent="-171450">
              <a:buFont typeface="Arial"/>
              <a:buChar char="•"/>
            </a:pPr>
            <a:r>
              <a:rPr lang="ru-RU" baseline="0" dirty="0" smtClean="0"/>
              <a:t>В России существует более 11000 населенных пунктов с населением от 250 до 500 человек. Несмотря на то, что эти люди скорее всего далеко от крупных федеральных центров и городов – люди там есть и им нужен интернет. При этом они не избалованы предложением.</a:t>
            </a:r>
          </a:p>
          <a:p>
            <a:pPr marL="171450" indent="-171450">
              <a:buFont typeface="Arial"/>
              <a:buChar char="•"/>
            </a:pPr>
            <a:r>
              <a:rPr lang="ru-RU" baseline="0" dirty="0" smtClean="0"/>
              <a:t>В России существует более 1100 поселков городского типа с населением более 1000 человек. Такие поселки так же представляют </a:t>
            </a:r>
            <a:r>
              <a:rPr lang="ru-RU" baseline="0" dirty="0" err="1" smtClean="0"/>
              <a:t>инетерес</a:t>
            </a:r>
            <a:r>
              <a:rPr lang="ru-RU" baseline="0" dirty="0" smtClean="0"/>
              <a:t>.</a:t>
            </a:r>
          </a:p>
          <a:p>
            <a:pPr marL="171450" indent="-171450">
              <a:buFont typeface="Arial"/>
              <a:buChar char="•"/>
            </a:pPr>
            <a:endParaRPr lang="ru-RU" baseline="0" dirty="0" smtClean="0"/>
          </a:p>
          <a:p>
            <a:pPr marL="0" indent="0">
              <a:buFont typeface="Arial"/>
              <a:buNone/>
            </a:pPr>
            <a:r>
              <a:rPr lang="ru-RU" baseline="0" dirty="0" smtClean="0"/>
              <a:t>По данным </a:t>
            </a:r>
            <a:r>
              <a:rPr lang="ru-RU" baseline="0" dirty="0" err="1" smtClean="0"/>
              <a:t>минсвязи</a:t>
            </a:r>
            <a:r>
              <a:rPr lang="ru-RU" baseline="0" dirty="0" smtClean="0"/>
              <a:t> без ШПИ остаются более 7000 пунктов при этом еще 1300 остаются и без мобильной голосовой связи.</a:t>
            </a:r>
          </a:p>
        </p:txBody>
      </p:sp>
      <p:sp>
        <p:nvSpPr>
          <p:cNvPr id="4" name="Номер слайда 3"/>
          <p:cNvSpPr>
            <a:spLocks noGrp="1"/>
          </p:cNvSpPr>
          <p:nvPr>
            <p:ph type="sldNum" sz="quarter" idx="10"/>
          </p:nvPr>
        </p:nvSpPr>
        <p:spPr/>
        <p:txBody>
          <a:bodyPr/>
          <a:lstStyle/>
          <a:p>
            <a:fld id="{CE9D7114-1C72-4792-BEAC-61347956F924}" type="slidenum">
              <a:rPr lang="ru-RU" smtClean="0"/>
              <a:t>6</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Идем дальше. </a:t>
            </a:r>
          </a:p>
          <a:p>
            <a:r>
              <a:rPr lang="ru-RU" dirty="0" smtClean="0"/>
              <a:t>Обратим внимание на статистику по аудитории и</a:t>
            </a:r>
            <a:r>
              <a:rPr lang="ru-RU" baseline="0" dirty="0" smtClean="0"/>
              <a:t> проникновении интернета в населенных пунктах разного типа. </a:t>
            </a:r>
          </a:p>
          <a:p>
            <a:endParaRPr lang="ru-RU" baseline="0" dirty="0" smtClean="0"/>
          </a:p>
          <a:p>
            <a:r>
              <a:rPr lang="ru-RU" baseline="0" dirty="0" smtClean="0"/>
              <a:t>На слайде показана численность аудитории в миллионах человек.</a:t>
            </a:r>
          </a:p>
          <a:p>
            <a:endParaRPr lang="ru-RU" baseline="0" dirty="0" smtClean="0"/>
          </a:p>
          <a:p>
            <a:r>
              <a:rPr lang="ru-RU" dirty="0" smtClean="0"/>
              <a:t>Более трети новых пользователей интернета — это жители сельской местности. По сравнению с прошлым годом их стало больше на 18%, или примерно на 2 миллиона человек. Это самый высокий показатель роста среди всех типов населенных пунктов, как в абсолютных, так и в относительных цифрах.</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7</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А</a:t>
            </a:r>
            <a:r>
              <a:rPr lang="ru-RU" baseline="0" dirty="0" smtClean="0"/>
              <a:t> это уже проникновение в %</a:t>
            </a:r>
            <a:endParaRPr lang="ru-RU" dirty="0" smtClean="0"/>
          </a:p>
          <a:p>
            <a:endParaRPr lang="ru-RU" dirty="0" smtClean="0"/>
          </a:p>
          <a:p>
            <a:r>
              <a:rPr lang="ru-RU" dirty="0" smtClean="0"/>
              <a:t>Еще пять лет назад во всех российских селах проживало меньше пользователей интернета, чем в одной Москве. Сегодня численность сельской аудитории интернета уже на четверть больше, чем в обеих российских столицах вместе взятых. Если в ближайшие годы проникновение интернета в сельской местности достигнет сегодняшнего уровня городов с населением менее 100 тысяч человек, то там появится еще около 3,5 миллиона новых пользователей.</a:t>
            </a:r>
          </a:p>
          <a:p>
            <a:endParaRPr lang="ru-RU" dirty="0" smtClean="0"/>
          </a:p>
          <a:p>
            <a:r>
              <a:rPr lang="ru-RU" dirty="0" smtClean="0"/>
              <a:t>3.5 миллиона….</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8</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dirty="0" smtClean="0"/>
              <a:t>Глядя на предыдущие данные сразу напрашивается вывод? =)</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9</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У</a:t>
            </a:r>
            <a:r>
              <a:rPr lang="ru-RU" baseline="0" dirty="0" smtClean="0"/>
              <a:t> меня есть к вам вопрос.</a:t>
            </a:r>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Дефицит предложения в коттеджных поселках есть? Есть – это ф</a:t>
            </a:r>
            <a:r>
              <a:rPr lang="ru-RU" dirty="0" smtClean="0"/>
              <a:t>акт.</a:t>
            </a:r>
          </a:p>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Но, на сколько он острый? На какие типы услуг или сервисов он распространяется?</a:t>
            </a:r>
          </a:p>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На</a:t>
            </a:r>
            <a:r>
              <a:rPr lang="ru-RU" baseline="0" dirty="0" smtClean="0"/>
              <a:t> чем можно заработать, а где уже поздно? </a:t>
            </a:r>
            <a:r>
              <a:rPr lang="ru-RU" dirty="0" smtClean="0"/>
              <a:t>Сколько времени еще есть? </a:t>
            </a:r>
          </a:p>
          <a:p>
            <a:pPr marL="0" marR="0" indent="0" algn="l" defTabSz="457200" rtl="0" eaLnBrk="1" fontAlgn="auto" latinLnBrk="0" hangingPunct="1">
              <a:lnSpc>
                <a:spcPct val="100000"/>
              </a:lnSpc>
              <a:spcBef>
                <a:spcPts val="0"/>
              </a:spcBef>
              <a:spcAft>
                <a:spcPts val="0"/>
              </a:spcAft>
              <a:buClrTx/>
              <a:buSzTx/>
              <a:buFontTx/>
              <a:buNone/>
              <a:tabLst/>
              <a:defRPr/>
            </a:pPr>
            <a:endParaRPr lang="ru-RU"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Давайте</a:t>
            </a:r>
            <a:r>
              <a:rPr lang="ru-RU" baseline="0" dirty="0" smtClean="0"/>
              <a:t> попробуем разобраться. Без ответов на эти вопросы дальнейшее планирование будет затруднено или будет с большой погрешностью.</a:t>
            </a:r>
            <a:endParaRPr lang="ru-RU"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ru-RU"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Давайте проведем простой социологический опрос. Надеюсь количества респондентов нам хватит и выборка будет достаточная. Поднимите руки у кого есть коттедж, дом</a:t>
            </a:r>
            <a:r>
              <a:rPr lang="ru-RU" baseline="0" dirty="0" smtClean="0"/>
              <a:t> или дача? А теперь опустите руки те, </a:t>
            </a:r>
            <a:r>
              <a:rPr lang="ru-RU" b="1" baseline="0" dirty="0" smtClean="0"/>
              <a:t>у кого есть </a:t>
            </a:r>
            <a:r>
              <a:rPr lang="ru-RU" baseline="0" dirty="0" smtClean="0"/>
              <a:t>спутниковая тарелка в нем. Мы видим, что у большинства есть уже цифровое телевидение в частном доме. Если представить вместо контингента </a:t>
            </a:r>
            <a:r>
              <a:rPr lang="en-US" baseline="0" dirty="0" smtClean="0"/>
              <a:t>IT’</a:t>
            </a:r>
            <a:r>
              <a:rPr lang="ru-RU" baseline="0" dirty="0" err="1" smtClean="0"/>
              <a:t>шников</a:t>
            </a:r>
            <a:r>
              <a:rPr lang="ru-RU" baseline="0" dirty="0" smtClean="0"/>
              <a:t> простых хозяев и домохозяек, то вряд ли им понадобиться </a:t>
            </a:r>
            <a:r>
              <a:rPr lang="ru-RU" baseline="0" dirty="0" err="1" smtClean="0"/>
              <a:t>интерактив</a:t>
            </a:r>
            <a:r>
              <a:rPr lang="ru-RU" baseline="0" dirty="0" smtClean="0"/>
              <a:t> в виде </a:t>
            </a:r>
            <a:r>
              <a:rPr lang="en-US" baseline="0" dirty="0" err="1" smtClean="0"/>
              <a:t>VoD</a:t>
            </a:r>
            <a:r>
              <a:rPr lang="en-US" baseline="0" dirty="0" smtClean="0"/>
              <a:t>, </a:t>
            </a:r>
            <a:r>
              <a:rPr lang="en-US" baseline="0" dirty="0" err="1" smtClean="0"/>
              <a:t>Timeshift</a:t>
            </a:r>
            <a:r>
              <a:rPr lang="en-US" baseline="0" dirty="0" smtClean="0"/>
              <a:t> </a:t>
            </a:r>
            <a:r>
              <a:rPr lang="ru-RU" baseline="0" dirty="0" smtClean="0"/>
              <a:t>и т.д. Соответственно не надо питать </a:t>
            </a:r>
            <a:r>
              <a:rPr lang="ru-RU" baseline="0" dirty="0" err="1" smtClean="0"/>
              <a:t>иллюзей</a:t>
            </a:r>
            <a:r>
              <a:rPr lang="ru-RU" baseline="0" dirty="0" smtClean="0"/>
              <a:t> по поводу абонентской базы в КП по услуге ТВ</a:t>
            </a:r>
            <a:r>
              <a:rPr lang="en-US" baseline="0" dirty="0" smtClean="0"/>
              <a:t>/IPTV. </a:t>
            </a:r>
            <a:r>
              <a:rPr lang="ru-RU" baseline="0" dirty="0" smtClean="0"/>
              <a:t>Безусловно абоненты с ТВ пакетами будут!</a:t>
            </a:r>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Но их % будет очень далек от 100%.</a:t>
            </a:r>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Самый популярный оператор спутникового ТВ – </a:t>
            </a:r>
            <a:r>
              <a:rPr lang="ru-RU" baseline="0" dirty="0" err="1" smtClean="0"/>
              <a:t>Триколор</a:t>
            </a:r>
            <a:r>
              <a:rPr lang="ru-RU" baseline="0" dirty="0" smtClean="0"/>
              <a:t>. Стоимость подключения от 6000 за стартовый комплект и порядка 10000 за комплект для приема </a:t>
            </a:r>
            <a:r>
              <a:rPr lang="en-US" baseline="0" dirty="0" smtClean="0"/>
              <a:t>HD </a:t>
            </a:r>
            <a:r>
              <a:rPr lang="ru-RU" baseline="0" dirty="0" smtClean="0"/>
              <a:t>каналов. Подписки в год стоят от 600 до 1000р. Отличие только в тройке взрослых каналов =)</a:t>
            </a:r>
          </a:p>
          <a:p>
            <a:pPr marL="0" marR="0" indent="0" algn="l" defTabSz="457200" rtl="0" eaLnBrk="1" fontAlgn="auto" latinLnBrk="0" hangingPunct="1">
              <a:lnSpc>
                <a:spcPct val="100000"/>
              </a:lnSpc>
              <a:spcBef>
                <a:spcPts val="0"/>
              </a:spcBef>
              <a:spcAft>
                <a:spcPts val="0"/>
              </a:spcAft>
              <a:buClrTx/>
              <a:buSzTx/>
              <a:buFontTx/>
              <a:buNone/>
              <a:tabLst/>
              <a:defRPr/>
            </a:pPr>
            <a:endParaRPr lang="ru-RU"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Телефония. </a:t>
            </a:r>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Тут на мой взгляд все просто – если в КП есть мобильное покрытие – </a:t>
            </a:r>
            <a:r>
              <a:rPr lang="en-US" baseline="0" dirty="0" smtClean="0"/>
              <a:t>VoIP </a:t>
            </a:r>
            <a:r>
              <a:rPr lang="ru-RU" baseline="0" dirty="0" smtClean="0"/>
              <a:t>продать будет нереально. Если мобильной связи нет – то она скоро появится.</a:t>
            </a:r>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Рассчитывать на продажу </a:t>
            </a:r>
            <a:r>
              <a:rPr lang="en-US" baseline="0" dirty="0" smtClean="0"/>
              <a:t>VoIP</a:t>
            </a:r>
            <a:r>
              <a:rPr lang="ru-RU" baseline="0" dirty="0" smtClean="0"/>
              <a:t> в 99 случаях из ста опрометчиво. </a:t>
            </a:r>
          </a:p>
          <a:p>
            <a:pPr marL="0" marR="0" indent="0" algn="l" defTabSz="457200" rtl="0" eaLnBrk="1" fontAlgn="auto" latinLnBrk="0" hangingPunct="1">
              <a:lnSpc>
                <a:spcPct val="100000"/>
              </a:lnSpc>
              <a:spcBef>
                <a:spcPts val="0"/>
              </a:spcBef>
              <a:spcAft>
                <a:spcPts val="0"/>
              </a:spcAft>
              <a:buClrTx/>
              <a:buSzTx/>
              <a:buFontTx/>
              <a:buNone/>
              <a:tabLst/>
              <a:defRPr/>
            </a:pPr>
            <a:endParaRPr lang="ru-RU"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Интернет.</a:t>
            </a:r>
          </a:p>
          <a:p>
            <a:pPr marL="0" marR="0" indent="0" algn="l" defTabSz="457200" rtl="0" eaLnBrk="1" fontAlgn="auto" latinLnBrk="0" hangingPunct="1">
              <a:lnSpc>
                <a:spcPct val="100000"/>
              </a:lnSpc>
              <a:spcBef>
                <a:spcPts val="0"/>
              </a:spcBef>
              <a:spcAft>
                <a:spcPts val="0"/>
              </a:spcAft>
              <a:buClrTx/>
              <a:buSzTx/>
              <a:buFontTx/>
              <a:buNone/>
              <a:tabLst/>
              <a:defRPr/>
            </a:pPr>
            <a:r>
              <a:rPr lang="ru-RU" dirty="0" smtClean="0"/>
              <a:t>Немного</a:t>
            </a:r>
            <a:r>
              <a:rPr lang="ru-RU" baseline="0" dirty="0" smtClean="0"/>
              <a:t> в сторону от КП. Ростелеком в этом году объявил о старте программы под названием «Цифровое неравенство». Смысл в том, что РТ пообещал подключить населенные пункты с населением от 200 до 500 человек к Интернет. При этом в «работу» пошли 2 схемы. Обе завязаны на </a:t>
            </a:r>
            <a:r>
              <a:rPr lang="en-US" baseline="0" dirty="0" err="1" smtClean="0"/>
              <a:t>Wifi</a:t>
            </a:r>
            <a:r>
              <a:rPr lang="en-US" baseline="0" dirty="0" smtClean="0"/>
              <a:t>. </a:t>
            </a:r>
            <a:r>
              <a:rPr lang="ru-RU" baseline="0" dirty="0" smtClean="0"/>
              <a:t>Я думаю этого боятся не стоит в плане конкуренции и уменьшения пирога:</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ru-RU" baseline="0" dirty="0" smtClean="0"/>
              <a:t> Населенные пункты от 200 до 500 человек не такие и лакомые</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r>
              <a:rPr lang="ru-RU" baseline="0" dirty="0" smtClean="0"/>
              <a:t>РТ подключит их всех по волокну, а значит в теории сможет продавать там каналы. Значит у </a:t>
            </a:r>
            <a:r>
              <a:rPr lang="ru-RU" baseline="0" dirty="0" err="1" smtClean="0"/>
              <a:t>альтернативщиков</a:t>
            </a:r>
            <a:r>
              <a:rPr lang="ru-RU" baseline="0" dirty="0" smtClean="0"/>
              <a:t> появится хорошая возможность «зайти» и в них. Конкуренции с РТ я думаю никто сильно не боится =)</a:t>
            </a:r>
          </a:p>
          <a:p>
            <a:pPr marL="228600" marR="0" indent="-228600" algn="l" defTabSz="457200" rtl="0" eaLnBrk="1" fontAlgn="auto" latinLnBrk="0" hangingPunct="1">
              <a:lnSpc>
                <a:spcPct val="100000"/>
              </a:lnSpc>
              <a:spcBef>
                <a:spcPts val="0"/>
              </a:spcBef>
              <a:spcAft>
                <a:spcPts val="0"/>
              </a:spcAft>
              <a:buClrTx/>
              <a:buSzTx/>
              <a:buFont typeface="+mj-lt"/>
              <a:buAutoNum type="arabicPeriod"/>
              <a:tabLst/>
              <a:defRPr/>
            </a:pPr>
            <a:endParaRPr lang="ru-RU" baseline="0" dirty="0" smtClean="0"/>
          </a:p>
          <a:p>
            <a:pPr marL="0" marR="0" indent="0" algn="l" defTabSz="457200" rtl="0" eaLnBrk="1" fontAlgn="auto" latinLnBrk="0" hangingPunct="1">
              <a:lnSpc>
                <a:spcPct val="100000"/>
              </a:lnSpc>
              <a:spcBef>
                <a:spcPts val="0"/>
              </a:spcBef>
              <a:spcAft>
                <a:spcPts val="0"/>
              </a:spcAft>
              <a:buClrTx/>
              <a:buSzTx/>
              <a:buFont typeface="+mj-lt"/>
              <a:buNone/>
              <a:tabLst/>
              <a:defRPr/>
            </a:pPr>
            <a:r>
              <a:rPr lang="ru-RU" baseline="0" dirty="0" smtClean="0"/>
              <a:t>Это было небольшое лирическое отступление. Что же в коттеджных поселках в плане конкуренции по услуге «интернет»?</a:t>
            </a:r>
          </a:p>
          <a:p>
            <a:pPr marL="0" marR="0" indent="0" algn="l" defTabSz="457200" rtl="0" eaLnBrk="1" fontAlgn="auto" latinLnBrk="0" hangingPunct="1">
              <a:lnSpc>
                <a:spcPct val="100000"/>
              </a:lnSpc>
              <a:spcBef>
                <a:spcPts val="0"/>
              </a:spcBef>
              <a:spcAft>
                <a:spcPts val="0"/>
              </a:spcAft>
              <a:buClrTx/>
              <a:buSzTx/>
              <a:buFont typeface="+mj-lt"/>
              <a:buNone/>
              <a:tabLst/>
              <a:defRPr/>
            </a:pPr>
            <a:r>
              <a:rPr lang="ru-RU" dirty="0" smtClean="0"/>
              <a:t>Ответ</a:t>
            </a:r>
            <a:r>
              <a:rPr lang="ru-RU" baseline="0" dirty="0" smtClean="0"/>
              <a:t> прост – мобильный интернет. </a:t>
            </a:r>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10</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Как вам цифры?</a:t>
            </a:r>
          </a:p>
          <a:p>
            <a:endParaRPr lang="ru-RU" dirty="0" smtClean="0"/>
          </a:p>
          <a:p>
            <a:r>
              <a:rPr lang="ru-RU" dirty="0" smtClean="0"/>
              <a:t>Новые</a:t>
            </a:r>
            <a:r>
              <a:rPr lang="ru-RU" baseline="0" dirty="0" smtClean="0"/>
              <a:t> стандарты мобильной связи и благодаря им новые скорости мобильного интернета, постоянное снижение его удельной стоимости. Все это способствует его бурному распространению на просторах нашей страны. Безусловно нельзя говорить, что абонент мобильного интернета не может стать абонентом фиксированного. Но корреляция между проникновением мобильного интернета и дефицитом предложения непосредственная. </a:t>
            </a:r>
          </a:p>
          <a:p>
            <a:r>
              <a:rPr lang="ru-RU" baseline="0" dirty="0" smtClean="0"/>
              <a:t>Корреляция станет тогда сильнее когда «честные» скорости мобильного интернета достигнут зоны комфорты среднестатистического пользователя. Соответственно мы видим еще один временной лимит.</a:t>
            </a:r>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11</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Основной</a:t>
            </a:r>
            <a:r>
              <a:rPr lang="ru-RU" baseline="0" dirty="0" smtClean="0"/>
              <a:t> лимит, который перед вами стоит – время.</a:t>
            </a:r>
          </a:p>
          <a:p>
            <a:pPr marL="0" marR="0" indent="0" algn="l" defTabSz="457200" rtl="0" eaLnBrk="1" fontAlgn="auto" latinLnBrk="0" hangingPunct="1">
              <a:lnSpc>
                <a:spcPct val="100000"/>
              </a:lnSpc>
              <a:spcBef>
                <a:spcPts val="0"/>
              </a:spcBef>
              <a:spcAft>
                <a:spcPts val="0"/>
              </a:spcAft>
              <a:buClrTx/>
              <a:buSzTx/>
              <a:buFontTx/>
              <a:buNone/>
              <a:tabLst/>
              <a:defRPr/>
            </a:pPr>
            <a:r>
              <a:rPr lang="ru-RU" baseline="0" dirty="0" smtClean="0"/>
              <a:t>Существующие поселки, частный сектор в городах, отдалённые районы – на это все есть 2-3 года. После этого мобильные операторы и «национальный чемпион» доведут % проникновения до уровня больших городов. Что касается строящегося жилья – надо успевать захватывать и входить первыми с наработанным опытом и технологиями.</a:t>
            </a:r>
          </a:p>
          <a:p>
            <a:pPr marL="0" marR="0" indent="0" algn="l" defTabSz="457200" rtl="0" eaLnBrk="1" fontAlgn="auto" latinLnBrk="0" hangingPunct="1">
              <a:lnSpc>
                <a:spcPct val="100000"/>
              </a:lnSpc>
              <a:spcBef>
                <a:spcPts val="0"/>
              </a:spcBef>
              <a:spcAft>
                <a:spcPts val="0"/>
              </a:spcAft>
              <a:buClrTx/>
              <a:buSzTx/>
              <a:buFontTx/>
              <a:buNone/>
              <a:tabLst/>
              <a:defRPr/>
            </a:pPr>
            <a:endParaRPr lang="ru-RU" baseline="0" dirty="0" smtClean="0"/>
          </a:p>
          <a:p>
            <a:r>
              <a:rPr lang="ru-RU" baseline="0" dirty="0" smtClean="0"/>
              <a:t>Больше нет времени на раскачку и долгую разработку типового решения. Решение, все бизнес-процессы процессы и документы должны быть разработаны и выработаны в ближайшее время. </a:t>
            </a:r>
          </a:p>
          <a:p>
            <a:endParaRPr lang="ru-RU" baseline="0"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12</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В рамках своего </a:t>
            </a:r>
            <a:r>
              <a:rPr lang="ru-RU" sz="1200" kern="1200" dirty="0" err="1" smtClean="0">
                <a:solidFill>
                  <a:schemeClr val="tx1"/>
                </a:solidFill>
                <a:latin typeface="+mn-lt"/>
                <a:ea typeface="+mn-ea"/>
                <a:cs typeface="+mn-cs"/>
              </a:rPr>
              <a:t>выступения</a:t>
            </a:r>
            <a:r>
              <a:rPr lang="ru-RU" sz="1200" kern="1200" baseline="0" dirty="0" smtClean="0">
                <a:solidFill>
                  <a:schemeClr val="tx1"/>
                </a:solidFill>
                <a:latin typeface="+mn-lt"/>
                <a:ea typeface="+mn-ea"/>
                <a:cs typeface="+mn-cs"/>
              </a:rPr>
              <a:t> я бы хотел затронуть, на мой взгляд, интересную тему. Тему проекта, или сопровождения проекта или говоря иностранным языком </a:t>
            </a:r>
            <a:r>
              <a:rPr lang="en-US" sz="1200" kern="1200" baseline="0" dirty="0" smtClean="0">
                <a:solidFill>
                  <a:schemeClr val="tx1"/>
                </a:solidFill>
                <a:latin typeface="+mn-lt"/>
                <a:ea typeface="+mn-ea"/>
                <a:cs typeface="+mn-cs"/>
              </a:rPr>
              <a:t>project </a:t>
            </a:r>
            <a:r>
              <a:rPr lang="en-US" sz="1200" kern="1200" baseline="0" dirty="0" err="1" smtClean="0">
                <a:solidFill>
                  <a:schemeClr val="tx1"/>
                </a:solidFill>
                <a:latin typeface="+mn-lt"/>
                <a:ea typeface="+mn-ea"/>
                <a:cs typeface="+mn-cs"/>
              </a:rPr>
              <a:t>manamement</a:t>
            </a:r>
            <a:r>
              <a:rPr lang="en-US" sz="1200" kern="1200" baseline="0" dirty="0" smtClean="0">
                <a:solidFill>
                  <a:schemeClr val="tx1"/>
                </a:solidFill>
                <a:latin typeface="+mn-lt"/>
                <a:ea typeface="+mn-ea"/>
                <a:cs typeface="+mn-cs"/>
              </a:rPr>
              <a:t>’</a:t>
            </a:r>
            <a:r>
              <a:rPr lang="ru-RU" sz="1200" kern="1200" baseline="0" dirty="0" smtClean="0">
                <a:solidFill>
                  <a:schemeClr val="tx1"/>
                </a:solidFill>
                <a:latin typeface="+mn-lt"/>
                <a:ea typeface="+mn-ea"/>
                <a:cs typeface="+mn-cs"/>
              </a:rPr>
              <a:t>а. Почему?</a:t>
            </a:r>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Жизнь не стоит на месте. Необходимо эволюционировать вместе с отраслью. Можно работать по старинке:</a:t>
            </a:r>
            <a:r>
              <a:rPr lang="ru-RU" sz="1200" kern="1200" baseline="0" dirty="0" smtClean="0">
                <a:solidFill>
                  <a:schemeClr val="tx1"/>
                </a:solidFill>
                <a:latin typeface="+mn-lt"/>
                <a:ea typeface="+mn-ea"/>
                <a:cs typeface="+mn-cs"/>
              </a:rPr>
              <a:t> </a:t>
            </a:r>
            <a:r>
              <a:rPr lang="ru-RU" sz="1200" kern="1200" dirty="0" smtClean="0">
                <a:solidFill>
                  <a:schemeClr val="tx1"/>
                </a:solidFill>
                <a:latin typeface="+mn-lt"/>
                <a:ea typeface="+mn-ea"/>
                <a:cs typeface="+mn-cs"/>
              </a:rPr>
              <a:t>т.е., условно говоря, </a:t>
            </a:r>
            <a:r>
              <a:rPr lang="ru-RU" sz="1200" kern="1200" baseline="0" dirty="0" smtClean="0">
                <a:solidFill>
                  <a:schemeClr val="tx1"/>
                </a:solidFill>
                <a:latin typeface="+mn-lt"/>
                <a:ea typeface="+mn-ea"/>
                <a:cs typeface="+mn-cs"/>
              </a:rPr>
              <a:t> полагаясь на интуицию, оценивая срок окупаемости на глаз и т.д. </a:t>
            </a:r>
            <a:r>
              <a:rPr lang="ru-RU" sz="1200" kern="1200" dirty="0" smtClean="0">
                <a:solidFill>
                  <a:schemeClr val="tx1"/>
                </a:solidFill>
                <a:latin typeface="+mn-lt"/>
                <a:ea typeface="+mn-ea"/>
                <a:cs typeface="+mn-cs"/>
              </a:rPr>
              <a:t>Но велик риск ошибиться и остаться позади более передовых/щепетильных/дотошных конкурентов.</a:t>
            </a:r>
          </a:p>
          <a:p>
            <a:r>
              <a:rPr lang="ru-RU" sz="1200" kern="1200" dirty="0" smtClean="0">
                <a:solidFill>
                  <a:schemeClr val="tx1"/>
                </a:solidFill>
                <a:latin typeface="+mn-lt"/>
                <a:ea typeface="+mn-ea"/>
                <a:cs typeface="+mn-cs"/>
              </a:rPr>
              <a:t>Чтобы повысить % успешности</a:t>
            </a:r>
            <a:r>
              <a:rPr lang="ru-RU" sz="1200" kern="1200" baseline="0" dirty="0" smtClean="0">
                <a:solidFill>
                  <a:schemeClr val="tx1"/>
                </a:solidFill>
                <a:latin typeface="+mn-lt"/>
                <a:ea typeface="+mn-ea"/>
                <a:cs typeface="+mn-cs"/>
              </a:rPr>
              <a:t> (или % вероятности успеха) проектов была и разработана дисциплина – управление проектами</a:t>
            </a:r>
            <a:endParaRPr lang="ru-RU" sz="1200" kern="1200" dirty="0" smtClean="0">
              <a:solidFill>
                <a:schemeClr val="tx1"/>
              </a:solidFill>
              <a:latin typeface="+mn-lt"/>
              <a:ea typeface="+mn-ea"/>
              <a:cs typeface="+mn-cs"/>
            </a:endParaRPr>
          </a:p>
          <a:p>
            <a:endParaRPr lang="ru-RU" sz="1200" kern="1200" dirty="0" smtClean="0">
              <a:solidFill>
                <a:schemeClr val="tx1"/>
              </a:solidFill>
              <a:latin typeface="+mn-lt"/>
              <a:ea typeface="+mn-ea"/>
              <a:cs typeface="+mn-cs"/>
            </a:endParaRPr>
          </a:p>
          <a:p>
            <a:r>
              <a:rPr lang="ru-RU" sz="1200" kern="1200" dirty="0" smtClean="0">
                <a:solidFill>
                  <a:schemeClr val="tx1"/>
                </a:solidFill>
                <a:latin typeface="+mn-lt"/>
                <a:ea typeface="+mn-ea"/>
                <a:cs typeface="+mn-cs"/>
              </a:rPr>
              <a:t>Итак, я хочу вам показать немного из раздела управления проектами. Вы сами сможете оценить на сколько вы знакомы с этим направлением. И оценить на</a:t>
            </a:r>
            <a:r>
              <a:rPr lang="ru-RU" sz="1200" kern="1200" baseline="0" dirty="0" smtClean="0">
                <a:solidFill>
                  <a:schemeClr val="tx1"/>
                </a:solidFill>
                <a:latin typeface="+mn-lt"/>
                <a:ea typeface="+mn-ea"/>
                <a:cs typeface="+mn-cs"/>
              </a:rPr>
              <a:t> сколько интересно и </a:t>
            </a:r>
            <a:r>
              <a:rPr lang="ru-RU" sz="1200" kern="1200" baseline="0" dirty="0" err="1" smtClean="0">
                <a:solidFill>
                  <a:schemeClr val="tx1"/>
                </a:solidFill>
                <a:latin typeface="+mn-lt"/>
                <a:ea typeface="+mn-ea"/>
                <a:cs typeface="+mn-cs"/>
              </a:rPr>
              <a:t>приминимо</a:t>
            </a:r>
            <a:r>
              <a:rPr lang="ru-RU" sz="1200" kern="1200" baseline="0" dirty="0" smtClean="0">
                <a:solidFill>
                  <a:schemeClr val="tx1"/>
                </a:solidFill>
                <a:latin typeface="+mn-lt"/>
                <a:ea typeface="+mn-ea"/>
                <a:cs typeface="+mn-cs"/>
              </a:rPr>
              <a:t> это может быть в вашей работе.</a:t>
            </a:r>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13</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sz="1200" kern="1200" dirty="0" smtClean="0">
                <a:solidFill>
                  <a:schemeClr val="tx1"/>
                </a:solidFill>
                <a:latin typeface="+mn-lt"/>
                <a:ea typeface="+mn-ea"/>
                <a:cs typeface="+mn-cs"/>
              </a:rPr>
              <a:t>Поднимите руки кто в рамках своего бизнеса подходит к проектам вооружившись инструментами и знаниями по управлению проектами? Вообще кто может ответить на (казалось бы) простой вопрос - что такое проект? Ведь любое строительство</a:t>
            </a:r>
            <a:r>
              <a:rPr lang="ru-RU" sz="1200" kern="1200" baseline="0" dirty="0" smtClean="0">
                <a:solidFill>
                  <a:schemeClr val="tx1"/>
                </a:solidFill>
                <a:latin typeface="+mn-lt"/>
                <a:ea typeface="+mn-ea"/>
                <a:cs typeface="+mn-cs"/>
              </a:rPr>
              <a:t> нового участка сети – это проект с определенными инвестициями. Т.е. инвестиционный проект.</a:t>
            </a:r>
          </a:p>
          <a:p>
            <a:endParaRPr lang="ru-RU" sz="1200" kern="1200" baseline="0" dirty="0" smtClean="0">
              <a:solidFill>
                <a:schemeClr val="tx1"/>
              </a:solidFill>
              <a:latin typeface="+mn-lt"/>
              <a:ea typeface="+mn-ea"/>
              <a:cs typeface="+mn-cs"/>
            </a:endParaRPr>
          </a:p>
          <a:p>
            <a:r>
              <a:rPr lang="ru-RU" sz="1200" kern="1200" baseline="0" dirty="0" smtClean="0">
                <a:solidFill>
                  <a:schemeClr val="tx1"/>
                </a:solidFill>
                <a:latin typeface="+mn-lt"/>
                <a:ea typeface="+mn-ea"/>
                <a:cs typeface="+mn-cs"/>
              </a:rPr>
              <a:t>Давайте отметим </a:t>
            </a:r>
            <a:r>
              <a:rPr lang="ru-RU" sz="1200" b="1" kern="1200" baseline="0" dirty="0" smtClean="0">
                <a:solidFill>
                  <a:schemeClr val="tx1"/>
                </a:solidFill>
                <a:latin typeface="+mn-lt"/>
                <a:ea typeface="+mn-ea"/>
                <a:cs typeface="+mn-cs"/>
              </a:rPr>
              <a:t>основные характеристики </a:t>
            </a:r>
            <a:r>
              <a:rPr lang="ru-RU" sz="1200" kern="1200" baseline="0" dirty="0" smtClean="0">
                <a:solidFill>
                  <a:schemeClr val="tx1"/>
                </a:solidFill>
                <a:latin typeface="+mn-lt"/>
                <a:ea typeface="+mn-ea"/>
                <a:cs typeface="+mn-cs"/>
              </a:rPr>
              <a:t>проектного подхода</a:t>
            </a:r>
          </a:p>
          <a:p>
            <a:pPr marL="171450" indent="-171450">
              <a:buFont typeface="Arial" pitchFamily="34" charset="0"/>
              <a:buChar char="•"/>
            </a:pPr>
            <a:r>
              <a:rPr lang="ru-RU" sz="1200" kern="1200" baseline="0" dirty="0" smtClean="0">
                <a:solidFill>
                  <a:schemeClr val="tx1"/>
                </a:solidFill>
                <a:latin typeface="+mn-lt"/>
                <a:ea typeface="+mn-ea"/>
                <a:cs typeface="+mn-cs"/>
              </a:rPr>
              <a:t>Оценка проекта на предварительной фазе</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На фазе инициации проекта рассчитывается экономическая модель</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которая является основанием для запуска проекта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Типичным проектным правилом является использование такого обоснования в качестве приложения к Уставу проекта</a:t>
            </a:r>
            <a:r>
              <a:rPr lang="en-US" sz="1200" b="1"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Устав проекта – основной документ</a:t>
            </a:r>
            <a:r>
              <a:rPr lang="en-US" sz="1200" b="1"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который готовится на фазе инициации</a:t>
            </a:r>
            <a:r>
              <a:rPr lang="en-US" sz="1200" b="1"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Его основная задача – «легализация» проекта внутри компании и назначение руководителя проекта</a:t>
            </a:r>
            <a:r>
              <a:rPr lang="en-US" sz="1200" kern="1200" baseline="0" dirty="0" smtClean="0">
                <a:solidFill>
                  <a:schemeClr val="tx1"/>
                </a:solidFill>
                <a:latin typeface="+mn-lt"/>
                <a:ea typeface="+mn-ea"/>
                <a:cs typeface="+mn-cs"/>
              </a:rPr>
              <a:t>.</a:t>
            </a:r>
          </a:p>
          <a:p>
            <a:pPr marL="171450" indent="-171450">
              <a:buFont typeface="Arial" pitchFamily="34" charset="0"/>
              <a:buChar char="•"/>
            </a:pPr>
            <a:r>
              <a:rPr lang="en-US" sz="1200" kern="1200" baseline="0" dirty="0" smtClean="0">
                <a:solidFill>
                  <a:schemeClr val="tx1"/>
                </a:solidFill>
                <a:latin typeface="+mn-lt"/>
                <a:ea typeface="+mn-ea"/>
                <a:cs typeface="+mn-cs"/>
              </a:rPr>
              <a:t>SMART</a:t>
            </a:r>
            <a:r>
              <a:rPr lang="ru-RU" sz="1200" kern="1200" baseline="0" dirty="0" smtClean="0">
                <a:solidFill>
                  <a:schemeClr val="tx1"/>
                </a:solidFill>
                <a:latin typeface="+mn-lt"/>
                <a:ea typeface="+mn-ea"/>
                <a:cs typeface="+mn-cs"/>
              </a:rPr>
              <a:t>-целеполагание проекта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Очень важно установить четкие цели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Для проектной методологии очень удобно использовать </a:t>
            </a:r>
            <a:r>
              <a:rPr lang="en-US" sz="1200" kern="1200" baseline="0" dirty="0" smtClean="0">
                <a:solidFill>
                  <a:schemeClr val="tx1"/>
                </a:solidFill>
                <a:latin typeface="+mn-lt"/>
                <a:ea typeface="+mn-ea"/>
                <a:cs typeface="+mn-cs"/>
              </a:rPr>
              <a:t>SMART</a:t>
            </a:r>
            <a:r>
              <a:rPr lang="ru-RU" sz="1200" kern="1200" baseline="0" dirty="0" smtClean="0">
                <a:solidFill>
                  <a:schemeClr val="tx1"/>
                </a:solidFill>
                <a:latin typeface="+mn-lt"/>
                <a:ea typeface="+mn-ea"/>
                <a:cs typeface="+mn-cs"/>
              </a:rPr>
              <a:t>-подход</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который обозначает по первым английским буквам Пять важных характеристик цели проекта </a:t>
            </a:r>
            <a:r>
              <a:rPr lang="ru-RU" sz="1200" b="1" kern="1200" baseline="0" dirty="0" smtClean="0">
                <a:solidFill>
                  <a:schemeClr val="tx1"/>
                </a:solidFill>
                <a:latin typeface="+mn-lt"/>
                <a:ea typeface="+mn-ea"/>
                <a:cs typeface="+mn-cs"/>
              </a:rPr>
              <a:t>(</a:t>
            </a:r>
            <a:r>
              <a:rPr lang="en-US" sz="1200" b="1" kern="1200" baseline="0" dirty="0" smtClean="0">
                <a:solidFill>
                  <a:schemeClr val="tx1"/>
                </a:solidFill>
                <a:latin typeface="+mn-lt"/>
                <a:ea typeface="+mn-ea"/>
                <a:cs typeface="+mn-cs"/>
              </a:rPr>
              <a:t>S – specific </a:t>
            </a:r>
            <a:r>
              <a:rPr lang="ru-RU" sz="1200" b="1" kern="1200" baseline="0" dirty="0" smtClean="0">
                <a:solidFill>
                  <a:schemeClr val="tx1"/>
                </a:solidFill>
                <a:latin typeface="+mn-lt"/>
                <a:ea typeface="+mn-ea"/>
                <a:cs typeface="+mn-cs"/>
              </a:rPr>
              <a:t>(конкретность)</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M (measurable) </a:t>
            </a:r>
            <a:r>
              <a:rPr lang="ru-RU" sz="1200"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измеримость</a:t>
            </a:r>
            <a:r>
              <a:rPr lang="en-US" sz="1200" b="1" kern="1200" baseline="0" dirty="0" smtClean="0">
                <a:solidFill>
                  <a:schemeClr val="tx1"/>
                </a:solidFill>
                <a:latin typeface="+mn-lt"/>
                <a:ea typeface="+mn-ea"/>
                <a:cs typeface="+mn-cs"/>
              </a:rPr>
              <a:t>, A (attainable) </a:t>
            </a:r>
            <a:r>
              <a:rPr lang="ru-RU" sz="1200" b="1" kern="1200" baseline="0" dirty="0" smtClean="0">
                <a:solidFill>
                  <a:schemeClr val="tx1"/>
                </a:solidFill>
                <a:latin typeface="+mn-lt"/>
                <a:ea typeface="+mn-ea"/>
                <a:cs typeface="+mn-cs"/>
              </a:rPr>
              <a:t>– достижимость</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R (realistic) </a:t>
            </a:r>
            <a:r>
              <a:rPr lang="ru-RU" sz="1200" b="1" kern="1200" baseline="0" dirty="0" smtClean="0">
                <a:solidFill>
                  <a:schemeClr val="tx1"/>
                </a:solidFill>
                <a:latin typeface="+mn-lt"/>
                <a:ea typeface="+mn-ea"/>
                <a:cs typeface="+mn-cs"/>
              </a:rPr>
              <a:t>– реалистичность</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T (time-framed</a:t>
            </a:r>
            <a:r>
              <a:rPr lang="ru-RU" sz="1200" b="1" kern="1200" baseline="0" dirty="0" smtClean="0">
                <a:solidFill>
                  <a:schemeClr val="tx1"/>
                </a:solidFill>
                <a:latin typeface="+mn-lt"/>
                <a:ea typeface="+mn-ea"/>
                <a:cs typeface="+mn-cs"/>
              </a:rPr>
              <a:t>) – определенная во времени</a:t>
            </a:r>
            <a:r>
              <a:rPr lang="en-US" sz="1200" kern="1200" baseline="0" dirty="0" smtClean="0">
                <a:solidFill>
                  <a:schemeClr val="tx1"/>
                </a:solidFill>
                <a:latin typeface="+mn-lt"/>
                <a:ea typeface="+mn-ea"/>
                <a:cs typeface="+mn-cs"/>
              </a:rPr>
              <a:t>.</a:t>
            </a:r>
            <a:endParaRPr lang="ru-RU" sz="1200" kern="1200" baseline="0" dirty="0" smtClean="0">
              <a:solidFill>
                <a:schemeClr val="tx1"/>
              </a:solidFill>
              <a:latin typeface="+mn-lt"/>
              <a:ea typeface="+mn-ea"/>
              <a:cs typeface="+mn-cs"/>
            </a:endParaRPr>
          </a:p>
          <a:p>
            <a:pPr marL="171450" indent="-171450">
              <a:buFont typeface="Arial" pitchFamily="34" charset="0"/>
              <a:buChar char="•"/>
            </a:pPr>
            <a:r>
              <a:rPr lang="ru-RU" sz="1200" kern="1200" baseline="0" dirty="0" smtClean="0">
                <a:solidFill>
                  <a:schemeClr val="tx1"/>
                </a:solidFill>
                <a:latin typeface="+mn-lt"/>
                <a:ea typeface="+mn-ea"/>
                <a:cs typeface="+mn-cs"/>
              </a:rPr>
              <a:t>Назначение руководителя проекта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то есть менеджера с определенными полномочиями и ответственностью за проект</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Как правило</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это сильный менеджер</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который уполномочен принимать решения в рамках своей зоны ответственности и знает проектную методологию.</a:t>
            </a:r>
          </a:p>
          <a:p>
            <a:pPr marL="171450" indent="-171450">
              <a:buFont typeface="Arial" pitchFamily="34" charset="0"/>
              <a:buChar char="•"/>
            </a:pPr>
            <a:r>
              <a:rPr lang="ru-RU" sz="1200" b="1" kern="1200" baseline="0" dirty="0" smtClean="0">
                <a:solidFill>
                  <a:schemeClr val="tx1"/>
                </a:solidFill>
                <a:latin typeface="+mn-lt"/>
                <a:ea typeface="+mn-ea"/>
                <a:cs typeface="+mn-cs"/>
              </a:rPr>
              <a:t>Любой проект связан с рисками</a:t>
            </a:r>
            <a:r>
              <a:rPr lang="en-US" sz="1200"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Риск – это неопределенное событие</a:t>
            </a:r>
            <a:r>
              <a:rPr lang="en-US" sz="1200" b="1"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которое может принести убыток проекту</a:t>
            </a:r>
            <a:r>
              <a:rPr lang="en-US" sz="1200" b="1"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Если не управлять рисками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то нам </a:t>
            </a:r>
            <a:r>
              <a:rPr lang="ru-RU" sz="1200" b="1" kern="1200" baseline="0" dirty="0" smtClean="0">
                <a:solidFill>
                  <a:schemeClr val="tx1"/>
                </a:solidFill>
                <a:latin typeface="+mn-lt"/>
                <a:ea typeface="+mn-ea"/>
                <a:cs typeface="+mn-cs"/>
              </a:rPr>
              <a:t>придется управлять проблемами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а как правило</a:t>
            </a:r>
            <a:r>
              <a:rPr lang="en-US" sz="1200" b="1" kern="1200" baseline="0" dirty="0" smtClean="0">
                <a:solidFill>
                  <a:schemeClr val="tx1"/>
                </a:solidFill>
                <a:latin typeface="+mn-lt"/>
                <a:ea typeface="+mn-ea"/>
                <a:cs typeface="+mn-cs"/>
              </a:rPr>
              <a:t>, </a:t>
            </a:r>
            <a:r>
              <a:rPr lang="ru-RU" sz="1200" b="1" kern="1200" baseline="0" dirty="0" smtClean="0">
                <a:solidFill>
                  <a:schemeClr val="tx1"/>
                </a:solidFill>
                <a:latin typeface="+mn-lt"/>
                <a:ea typeface="+mn-ea"/>
                <a:cs typeface="+mn-cs"/>
              </a:rPr>
              <a:t>это значительно дороже</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Поэтому руководитель проекта должен применять активное управление рисками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что подразумевает </a:t>
            </a:r>
            <a:r>
              <a:rPr lang="ru-RU" sz="1200" kern="1200" baseline="0" dirty="0" err="1" smtClean="0">
                <a:solidFill>
                  <a:schemeClr val="tx1"/>
                </a:solidFill>
                <a:latin typeface="+mn-lt"/>
                <a:ea typeface="+mn-ea"/>
                <a:cs typeface="+mn-cs"/>
              </a:rPr>
              <a:t>проактивную</a:t>
            </a:r>
            <a:r>
              <a:rPr lang="ru-RU" sz="1200" kern="1200" baseline="0" dirty="0" smtClean="0">
                <a:solidFill>
                  <a:schemeClr val="tx1"/>
                </a:solidFill>
                <a:latin typeface="+mn-lt"/>
                <a:ea typeface="+mn-ea"/>
                <a:cs typeface="+mn-cs"/>
              </a:rPr>
              <a:t> работу по определению рисков</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их </a:t>
            </a:r>
            <a:r>
              <a:rPr lang="ru-RU" sz="1200" kern="1200" baseline="0" dirty="0" err="1" smtClean="0">
                <a:solidFill>
                  <a:schemeClr val="tx1"/>
                </a:solidFill>
                <a:latin typeface="+mn-lt"/>
                <a:ea typeface="+mn-ea"/>
                <a:cs typeface="+mn-cs"/>
              </a:rPr>
              <a:t>приоритезации</a:t>
            </a:r>
            <a:r>
              <a:rPr lang="ru-RU" sz="1200" kern="1200" baseline="0" dirty="0" smtClean="0">
                <a:solidFill>
                  <a:schemeClr val="tx1"/>
                </a:solidFill>
                <a:latin typeface="+mn-lt"/>
                <a:ea typeface="+mn-ea"/>
                <a:cs typeface="+mn-cs"/>
              </a:rPr>
              <a:t> и использованию тех или иных стратегий по реагированию на риски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Обще известно</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что управление рисками повышает вероятность успешного завершения проекта</a:t>
            </a:r>
            <a:r>
              <a:rPr lang="en-US" sz="1200" kern="1200" baseline="0" dirty="0" smtClean="0">
                <a:solidFill>
                  <a:schemeClr val="tx1"/>
                </a:solidFill>
                <a:latin typeface="+mn-lt"/>
                <a:ea typeface="+mn-ea"/>
                <a:cs typeface="+mn-cs"/>
              </a:rPr>
              <a:t>.</a:t>
            </a:r>
            <a:endParaRPr lang="ru-RU" sz="1200" kern="1200" baseline="0" dirty="0" smtClean="0">
              <a:solidFill>
                <a:schemeClr val="tx1"/>
              </a:solidFill>
              <a:latin typeface="+mn-lt"/>
              <a:ea typeface="+mn-ea"/>
              <a:cs typeface="+mn-cs"/>
            </a:endParaRPr>
          </a:p>
          <a:p>
            <a:pPr marL="171450" indent="-171450">
              <a:buFont typeface="Arial" pitchFamily="34" charset="0"/>
              <a:buChar char="•"/>
            </a:pPr>
            <a:r>
              <a:rPr lang="ru-RU" sz="1200" kern="1200" baseline="0" dirty="0" smtClean="0">
                <a:solidFill>
                  <a:schemeClr val="tx1"/>
                </a:solidFill>
                <a:latin typeface="+mn-lt"/>
                <a:ea typeface="+mn-ea"/>
                <a:cs typeface="+mn-cs"/>
              </a:rPr>
              <a:t>Хороший руководитель проекта должен построить правильные коммуникации со всеми заинтересованными сторонами проекта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Это</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как правило</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люди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которые обладают каким-либо влиянием на проект и</a:t>
            </a:r>
            <a:r>
              <a:rPr lang="en-US" sz="1200" kern="1200" baseline="0" dirty="0" smtClean="0">
                <a:solidFill>
                  <a:schemeClr val="tx1"/>
                </a:solidFill>
                <a:latin typeface="+mn-lt"/>
                <a:ea typeface="+mn-ea"/>
                <a:cs typeface="+mn-cs"/>
              </a:rPr>
              <a:t>/</a:t>
            </a:r>
            <a:r>
              <a:rPr lang="ru-RU" sz="1200" kern="1200" baseline="0" dirty="0" smtClean="0">
                <a:solidFill>
                  <a:schemeClr val="tx1"/>
                </a:solidFill>
                <a:latin typeface="+mn-lt"/>
                <a:ea typeface="+mn-ea"/>
                <a:cs typeface="+mn-cs"/>
              </a:rPr>
              <a:t>или каким-либо интересом к проекту</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Правильные коммуникации с заинтересованными сторонами позволят значительно повысить шансы проекта на успешное завершение</a:t>
            </a:r>
            <a:r>
              <a:rPr lang="en-US" sz="1200" kern="1200" baseline="0" dirty="0" smtClean="0">
                <a:solidFill>
                  <a:schemeClr val="tx1"/>
                </a:solidFill>
                <a:latin typeface="+mn-lt"/>
                <a:ea typeface="+mn-ea"/>
                <a:cs typeface="+mn-cs"/>
              </a:rPr>
              <a:t>.</a:t>
            </a:r>
            <a:endParaRPr lang="ru-RU" sz="1200" kern="1200" baseline="0" dirty="0" smtClean="0">
              <a:solidFill>
                <a:schemeClr val="tx1"/>
              </a:solidFill>
              <a:latin typeface="+mn-lt"/>
              <a:ea typeface="+mn-ea"/>
              <a:cs typeface="+mn-cs"/>
            </a:endParaRPr>
          </a:p>
          <a:p>
            <a:pPr marL="171450" indent="-171450">
              <a:buFont typeface="Arial" pitchFamily="34" charset="0"/>
              <a:buChar char="•"/>
            </a:pPr>
            <a:r>
              <a:rPr lang="ru-RU" sz="1200" kern="1200" baseline="0" dirty="0" smtClean="0">
                <a:solidFill>
                  <a:schemeClr val="tx1"/>
                </a:solidFill>
                <a:latin typeface="+mn-lt"/>
                <a:ea typeface="+mn-ea"/>
                <a:cs typeface="+mn-cs"/>
              </a:rPr>
              <a:t>В проекте обязательно присутствует проектная команда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Ее особенность – временный характер работы</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Люди собрались здесь</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чтобы совместными усилиями в рамках срока проекта достичь определенного результата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Вам нужна высокоорганизованная мотивированная самостоятельная команда</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Если вы сможете сформировать такую</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то такая команда сама будет решать 80% всех проблем по проекту</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оставляю Вам только 20% самых важных</a:t>
            </a:r>
            <a:r>
              <a:rPr lang="en-US" sz="1200" kern="1200" baseline="0" dirty="0" smtClean="0">
                <a:solidFill>
                  <a:schemeClr val="tx1"/>
                </a:solidFill>
                <a:latin typeface="+mn-lt"/>
                <a:ea typeface="+mn-ea"/>
                <a:cs typeface="+mn-cs"/>
              </a:rPr>
              <a:t>.</a:t>
            </a:r>
            <a:endParaRPr lang="ru-RU" sz="1200" kern="1200" baseline="0" dirty="0" smtClean="0">
              <a:solidFill>
                <a:schemeClr val="tx1"/>
              </a:solidFill>
              <a:latin typeface="+mn-lt"/>
              <a:ea typeface="+mn-ea"/>
              <a:cs typeface="+mn-cs"/>
            </a:endParaRPr>
          </a:p>
          <a:p>
            <a:pPr marL="171450" indent="-171450">
              <a:buFont typeface="Arial" pitchFamily="34" charset="0"/>
              <a:buChar char="•"/>
            </a:pPr>
            <a:r>
              <a:rPr lang="ru-RU" sz="1200" kern="1200" baseline="0" dirty="0" smtClean="0">
                <a:solidFill>
                  <a:schemeClr val="tx1"/>
                </a:solidFill>
                <a:latin typeface="+mn-lt"/>
                <a:ea typeface="+mn-ea"/>
                <a:cs typeface="+mn-cs"/>
              </a:rPr>
              <a:t>Регулярный менеджмент</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Работа в проекте для руководителя проекта представляет собой регулярный процесс</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состоящий из организации исполнения проекта (делегирование</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постановка задач</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указания) и мониторинга и контроля (совещания по оценке текущего состояния</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отчетность</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достижение показателей)</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Залог победы в порядке менеджмента</a:t>
            </a:r>
            <a:r>
              <a:rPr lang="en-US" sz="1200" kern="1200" baseline="0" dirty="0" smtClean="0">
                <a:solidFill>
                  <a:schemeClr val="tx1"/>
                </a:solidFill>
                <a:latin typeface="+mn-lt"/>
                <a:ea typeface="+mn-ea"/>
                <a:cs typeface="+mn-cs"/>
              </a:rPr>
              <a:t>.</a:t>
            </a:r>
            <a:endParaRPr lang="ru-RU" sz="1200" kern="1200" baseline="0" dirty="0" smtClean="0">
              <a:solidFill>
                <a:schemeClr val="tx1"/>
              </a:solidFill>
              <a:latin typeface="+mn-lt"/>
              <a:ea typeface="+mn-ea"/>
              <a:cs typeface="+mn-cs"/>
            </a:endParaRPr>
          </a:p>
          <a:p>
            <a:pPr marL="171450" indent="-171450">
              <a:buFont typeface="Arial" pitchFamily="34" charset="0"/>
              <a:buChar char="•"/>
            </a:pPr>
            <a:r>
              <a:rPr lang="ru-RU" sz="1200" kern="1200" baseline="0" dirty="0" smtClean="0">
                <a:solidFill>
                  <a:schemeClr val="tx1"/>
                </a:solidFill>
                <a:latin typeface="+mn-lt"/>
                <a:ea typeface="+mn-ea"/>
                <a:cs typeface="+mn-cs"/>
              </a:rPr>
              <a:t>Ситуация в проекте должна быть прозрачна для основных заинтересованных сторон (Заказчик</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Спонсор</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Руководство)</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Для достижения этого в рамках проекта выполняется необходимое количество отчетов</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включая автоматизированные отчеты из информационной системы управления проектами</a:t>
            </a:r>
            <a:r>
              <a:rPr lang="en-US" sz="1200" kern="1200" baseline="0" dirty="0" smtClean="0">
                <a:solidFill>
                  <a:schemeClr val="tx1"/>
                </a:solidFill>
                <a:latin typeface="+mn-lt"/>
                <a:ea typeface="+mn-ea"/>
                <a:cs typeface="+mn-cs"/>
              </a:rPr>
              <a:t>.</a:t>
            </a:r>
          </a:p>
          <a:p>
            <a:pPr marL="171450" indent="-171450">
              <a:buFont typeface="Arial" pitchFamily="34" charset="0"/>
              <a:buChar char="•"/>
            </a:pPr>
            <a:r>
              <a:rPr lang="ru-RU" sz="1200" kern="1200" dirty="0" smtClean="0">
                <a:solidFill>
                  <a:schemeClr val="tx1"/>
                </a:solidFill>
                <a:latin typeface="+mn-lt"/>
                <a:ea typeface="+mn-ea"/>
                <a:cs typeface="+mn-cs"/>
              </a:rPr>
              <a:t>Любой проект (даже самый неудачный) должен заканчиваться подведением итогов и анализом результативности</a:t>
            </a:r>
            <a:r>
              <a:rPr lang="en-US" sz="1200" kern="1200" dirty="0" smtClean="0">
                <a:solidFill>
                  <a:schemeClr val="tx1"/>
                </a:solidFill>
                <a:latin typeface="+mn-lt"/>
                <a:ea typeface="+mn-ea"/>
                <a:cs typeface="+mn-cs"/>
              </a:rPr>
              <a:t>. </a:t>
            </a:r>
            <a:r>
              <a:rPr lang="ru-RU" sz="1200" kern="1200" dirty="0" smtClean="0">
                <a:solidFill>
                  <a:schemeClr val="tx1"/>
                </a:solidFill>
                <a:latin typeface="+mn-lt"/>
                <a:ea typeface="+mn-ea"/>
                <a:cs typeface="+mn-cs"/>
              </a:rPr>
              <a:t>Удачные проекты</a:t>
            </a:r>
            <a:r>
              <a:rPr lang="ru-RU" sz="1200" kern="1200" baseline="0" dirty="0" smtClean="0">
                <a:solidFill>
                  <a:schemeClr val="tx1"/>
                </a:solidFill>
                <a:latin typeface="+mn-lt"/>
                <a:ea typeface="+mn-ea"/>
                <a:cs typeface="+mn-cs"/>
              </a:rPr>
              <a:t> – приносят деньги</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неудачные проекты должны приносится сегодня опыт</a:t>
            </a:r>
            <a:r>
              <a:rPr lang="en-US" sz="1200" kern="1200" baseline="0" dirty="0" smtClean="0">
                <a:solidFill>
                  <a:schemeClr val="tx1"/>
                </a:solidFill>
                <a:latin typeface="+mn-lt"/>
                <a:ea typeface="+mn-ea"/>
                <a:cs typeface="+mn-cs"/>
              </a:rPr>
              <a:t>, </a:t>
            </a:r>
            <a:r>
              <a:rPr lang="ru-RU" sz="1200" kern="1200" baseline="0" dirty="0" smtClean="0">
                <a:solidFill>
                  <a:schemeClr val="tx1"/>
                </a:solidFill>
                <a:latin typeface="+mn-lt"/>
                <a:ea typeface="+mn-ea"/>
                <a:cs typeface="+mn-cs"/>
              </a:rPr>
              <a:t>а их анализ завтра принесет деньги</a:t>
            </a:r>
            <a:r>
              <a:rPr lang="en-US" sz="1200" kern="1200" baseline="0" dirty="0" smtClean="0">
                <a:solidFill>
                  <a:schemeClr val="tx1"/>
                </a:solidFill>
                <a:latin typeface="+mn-lt"/>
                <a:ea typeface="+mn-ea"/>
                <a:cs typeface="+mn-cs"/>
              </a:rPr>
              <a:t>.</a:t>
            </a:r>
            <a:endParaRPr lang="ru-RU" sz="1200" kern="1200" dirty="0" smtClean="0">
              <a:solidFill>
                <a:schemeClr val="tx1"/>
              </a:solidFill>
              <a:latin typeface="+mn-lt"/>
              <a:ea typeface="+mn-ea"/>
              <a:cs typeface="+mn-cs"/>
            </a:endParaRPr>
          </a:p>
        </p:txBody>
      </p:sp>
      <p:sp>
        <p:nvSpPr>
          <p:cNvPr id="4" name="Номер слайда 3"/>
          <p:cNvSpPr>
            <a:spLocks noGrp="1"/>
          </p:cNvSpPr>
          <p:nvPr>
            <p:ph type="sldNum" sz="quarter" idx="10"/>
          </p:nvPr>
        </p:nvSpPr>
        <p:spPr/>
        <p:txBody>
          <a:bodyPr/>
          <a:lstStyle/>
          <a:p>
            <a:fld id="{CE9D7114-1C72-4792-BEAC-61347956F924}" type="slidenum">
              <a:rPr lang="ru-RU" smtClean="0"/>
              <a:t>14</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Итак.</a:t>
            </a:r>
          </a:p>
          <a:p>
            <a:r>
              <a:rPr lang="ru-RU" dirty="0" smtClean="0"/>
              <a:t>Мы определились</a:t>
            </a:r>
            <a:r>
              <a:rPr lang="ru-RU" baseline="0" dirty="0" smtClean="0"/>
              <a:t> с предпосылками. Посмотрели на рынок и оценили свой лимит времени.</a:t>
            </a:r>
          </a:p>
          <a:p>
            <a:r>
              <a:rPr lang="ru-RU" baseline="0" dirty="0" smtClean="0"/>
              <a:t>Так же определились, что для инвестиционного проекта по строительству сети в КП необходим проектный подход.</a:t>
            </a:r>
          </a:p>
          <a:p>
            <a:endParaRPr lang="ru-RU" baseline="0" dirty="0" smtClean="0"/>
          </a:p>
          <a:p>
            <a:r>
              <a:rPr lang="ru-RU" baseline="0" dirty="0" smtClean="0"/>
              <a:t>Пора наверное спросить себя. А зачем строить эту сеть в конечном итоге? Самоцель ли повышение выручки или есть более далекая, но концептуально более правильная цель?</a:t>
            </a:r>
          </a:p>
          <a:p>
            <a:r>
              <a:rPr lang="ru-RU" baseline="0" dirty="0" smtClean="0"/>
              <a:t>Я имею в виду продажу сети. Интересна ли покупателю ваша малоэтажная абонентская база?</a:t>
            </a:r>
          </a:p>
          <a:p>
            <a:endParaRPr lang="ru-RU" baseline="0" dirty="0" smtClean="0"/>
          </a:p>
          <a:p>
            <a:r>
              <a:rPr lang="ru-RU" baseline="0" dirty="0" smtClean="0"/>
              <a:t>Если говорить о небольших КП – то их необходимо подключить достаточно много, чтобы количество абонентов составляло хоть какой-то существенный % от вашей текущей абонентской базы. А вот если говорить о частном секторе в населенных пунктах – это прямой интерес потенциального покупателя.</a:t>
            </a:r>
          </a:p>
          <a:p>
            <a:endParaRPr lang="ru-RU" baseline="0" dirty="0" smtClean="0"/>
          </a:p>
          <a:p>
            <a:r>
              <a:rPr lang="ru-RU" baseline="0" dirty="0" smtClean="0"/>
              <a:t>В итоге определим 2 цели: </a:t>
            </a:r>
            <a:endParaRPr lang="ru-RU" dirty="0" smtClean="0"/>
          </a:p>
          <a:p>
            <a:pPr marL="171450" indent="-171450">
              <a:buFont typeface="Arial"/>
              <a:buChar char="•"/>
            </a:pPr>
            <a:r>
              <a:rPr lang="ru-RU" dirty="0" smtClean="0"/>
              <a:t>Заработать денег</a:t>
            </a:r>
          </a:p>
          <a:p>
            <a:pPr marL="171450" indent="-171450">
              <a:buFont typeface="Arial"/>
              <a:buChar char="•"/>
            </a:pPr>
            <a:r>
              <a:rPr lang="ru-RU" dirty="0" smtClean="0"/>
              <a:t>Построить инфраструктуру, получить </a:t>
            </a:r>
            <a:r>
              <a:rPr lang="ru-RU" dirty="0" err="1" smtClean="0"/>
              <a:t>абонбазу</a:t>
            </a:r>
            <a:r>
              <a:rPr lang="ru-RU" dirty="0" smtClean="0"/>
              <a:t>, которую можно продать</a:t>
            </a:r>
          </a:p>
        </p:txBody>
      </p:sp>
      <p:sp>
        <p:nvSpPr>
          <p:cNvPr id="4" name="Номер слайда 3"/>
          <p:cNvSpPr>
            <a:spLocks noGrp="1"/>
          </p:cNvSpPr>
          <p:nvPr>
            <p:ph type="sldNum" sz="quarter" idx="10"/>
          </p:nvPr>
        </p:nvSpPr>
        <p:spPr/>
        <p:txBody>
          <a:bodyPr/>
          <a:lstStyle/>
          <a:p>
            <a:fld id="{CE9D7114-1C72-4792-BEAC-61347956F924}" type="slidenum">
              <a:rPr lang="ru-RU" smtClean="0"/>
              <a:t>15</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 плане зарабатывания денег от</a:t>
            </a:r>
            <a:r>
              <a:rPr lang="ru-RU" baseline="0" dirty="0" smtClean="0"/>
              <a:t> абонентов я думаю специалистов лучше, чем вы нет. Я не открою вам Америку и не буду учить =)</a:t>
            </a:r>
          </a:p>
          <a:p>
            <a:r>
              <a:rPr lang="ru-RU" baseline="0" dirty="0" smtClean="0"/>
              <a:t>Могу отметить только то, </a:t>
            </a:r>
            <a:r>
              <a:rPr lang="ru-RU" b="1" baseline="0" dirty="0" smtClean="0"/>
              <a:t>что для зарабатывания денег надо четко определить дефицитные сервисы у абонентов. </a:t>
            </a:r>
            <a:r>
              <a:rPr lang="ru-RU" baseline="0" dirty="0" smtClean="0"/>
              <a:t>Нет смысла закладываться в </a:t>
            </a:r>
            <a:r>
              <a:rPr lang="en-US" baseline="0" dirty="0" smtClean="0"/>
              <a:t>100% triple play </a:t>
            </a:r>
            <a:r>
              <a:rPr lang="ru-RU" baseline="0" dirty="0" smtClean="0"/>
              <a:t>сеть (к примеру строить 100% покрытие кабельного ТВ), если 90% жителей используют тарелки. Вполне может оказаться, что </a:t>
            </a:r>
            <a:r>
              <a:rPr lang="en-US" baseline="0" dirty="0" err="1" smtClean="0"/>
              <a:t>wifi</a:t>
            </a:r>
            <a:r>
              <a:rPr lang="en-US" baseline="0" dirty="0" smtClean="0"/>
              <a:t> (</a:t>
            </a:r>
            <a:r>
              <a:rPr lang="ru-RU" baseline="0" dirty="0" smtClean="0"/>
              <a:t>к примеру) может оказаться самой экономически-эффективной технологией для предоставления только 1 сервиса. </a:t>
            </a:r>
          </a:p>
          <a:p>
            <a:r>
              <a:rPr lang="ru-RU" baseline="0" dirty="0" smtClean="0"/>
              <a:t>Т.е. когда мы ставим </a:t>
            </a:r>
            <a:r>
              <a:rPr lang="ru-RU" b="1" baseline="0" dirty="0" smtClean="0"/>
              <a:t>цель заработать денег – надо все посчитать </a:t>
            </a:r>
            <a:r>
              <a:rPr lang="ru-RU" baseline="0" dirty="0" smtClean="0"/>
              <a:t>и, возможно, снисходительно отнестись к той или иной технической реализации проекта, если качество сервиса от этого не пострадает.</a:t>
            </a:r>
          </a:p>
          <a:p>
            <a:endParaRPr lang="ru-RU" baseline="0" dirty="0" smtClean="0"/>
          </a:p>
          <a:p>
            <a:r>
              <a:rPr lang="ru-RU" baseline="0" dirty="0" smtClean="0"/>
              <a:t>Если мы строимся, чтобы продаться, то надо делать «все по взрослому». </a:t>
            </a:r>
          </a:p>
          <a:p>
            <a:pPr marL="171450" indent="-171450">
              <a:buFont typeface="Arial"/>
              <a:buChar char="•"/>
            </a:pPr>
            <a:r>
              <a:rPr lang="ru-RU" baseline="0" dirty="0" smtClean="0"/>
              <a:t>Никакого </a:t>
            </a:r>
            <a:r>
              <a:rPr lang="en-US" baseline="0" dirty="0" err="1" smtClean="0"/>
              <a:t>wifi</a:t>
            </a:r>
            <a:r>
              <a:rPr lang="en-US" baseline="0" dirty="0" smtClean="0"/>
              <a:t> </a:t>
            </a:r>
            <a:r>
              <a:rPr lang="ru-RU" baseline="0" dirty="0" smtClean="0"/>
              <a:t>и использования </a:t>
            </a:r>
            <a:r>
              <a:rPr lang="ru-RU" baseline="0" dirty="0" err="1" smtClean="0"/>
              <a:t>нелицензируемых</a:t>
            </a:r>
            <a:r>
              <a:rPr lang="ru-RU" baseline="0" dirty="0" smtClean="0"/>
              <a:t> диапазонов и мощностей, </a:t>
            </a:r>
          </a:p>
          <a:p>
            <a:pPr marL="171450" indent="-171450">
              <a:buFont typeface="Arial"/>
              <a:buChar char="•"/>
            </a:pPr>
            <a:r>
              <a:rPr lang="ru-RU" baseline="0" dirty="0" smtClean="0"/>
              <a:t>Никаких неуправляемых мыльниц</a:t>
            </a:r>
          </a:p>
          <a:p>
            <a:pPr marL="171450" indent="-171450">
              <a:buFont typeface="Arial"/>
              <a:buChar char="•"/>
            </a:pPr>
            <a:r>
              <a:rPr lang="ru-RU" baseline="0" dirty="0" smtClean="0"/>
              <a:t>Никакого размещения станционного оборудования у абонентов или на узлах с ограниченным доступом и т.д.</a:t>
            </a:r>
          </a:p>
          <a:p>
            <a:pPr marL="171450" indent="-171450">
              <a:buFont typeface="Arial"/>
              <a:buChar char="•"/>
            </a:pPr>
            <a:endParaRPr lang="ru-RU" baseline="0" dirty="0" smtClean="0"/>
          </a:p>
          <a:p>
            <a:pPr marL="0" indent="0">
              <a:buFont typeface="Arial"/>
              <a:buNone/>
            </a:pPr>
            <a:r>
              <a:rPr lang="ru-RU" baseline="0" dirty="0" smtClean="0"/>
              <a:t>Необходимо строить сеть, которая позволит предоставить абоненту 3 услуги: интернет, </a:t>
            </a:r>
            <a:r>
              <a:rPr lang="ru-RU" baseline="0" dirty="0" err="1" smtClean="0"/>
              <a:t>тв</a:t>
            </a:r>
            <a:r>
              <a:rPr lang="ru-RU" baseline="0" dirty="0" smtClean="0"/>
              <a:t>, телефон. </a:t>
            </a:r>
            <a:r>
              <a:rPr lang="en-US" baseline="0" dirty="0" smtClean="0"/>
              <a:t>100% triple play.</a:t>
            </a:r>
            <a:r>
              <a:rPr lang="ru-RU" baseline="0" dirty="0" smtClean="0"/>
              <a:t> При этом</a:t>
            </a:r>
            <a:r>
              <a:rPr lang="en-US" baseline="0" dirty="0" smtClean="0"/>
              <a:t> </a:t>
            </a:r>
            <a:r>
              <a:rPr lang="ru-RU" baseline="0" dirty="0" smtClean="0"/>
              <a:t>если говорить о ТВ, то кабельная параллельная сеть не нужна. Достаточно будет или </a:t>
            </a:r>
            <a:r>
              <a:rPr lang="en-US" baseline="0" dirty="0" smtClean="0"/>
              <a:t>IPTV </a:t>
            </a:r>
            <a:r>
              <a:rPr lang="ru-RU" baseline="0" dirty="0" smtClean="0"/>
              <a:t>для </a:t>
            </a:r>
            <a:r>
              <a:rPr lang="en-US" baseline="0" dirty="0" smtClean="0"/>
              <a:t>Ethernet </a:t>
            </a:r>
            <a:r>
              <a:rPr lang="ru-RU" baseline="0" dirty="0" smtClean="0"/>
              <a:t>или </a:t>
            </a:r>
            <a:r>
              <a:rPr lang="en-US" baseline="0" dirty="0" smtClean="0"/>
              <a:t>PON </a:t>
            </a:r>
            <a:r>
              <a:rPr lang="ru-RU" baseline="0" dirty="0" smtClean="0"/>
              <a:t>с 1550ТВ сигналом.</a:t>
            </a:r>
          </a:p>
          <a:p>
            <a:pPr marL="0" indent="0">
              <a:buFont typeface="Arial"/>
              <a:buNone/>
            </a:pPr>
            <a:endParaRPr lang="ru-RU" baseline="0" dirty="0" smtClean="0"/>
          </a:p>
          <a:p>
            <a:pPr marL="0" indent="0">
              <a:buFont typeface="Arial"/>
              <a:buNone/>
            </a:pPr>
            <a:r>
              <a:rPr lang="ru-RU" baseline="0" dirty="0" smtClean="0"/>
              <a:t>Я думаю тезис о том, что все должно быть задокументировано и легализовано в этом случае всем понятен, но все-таки про него упомяну =)</a:t>
            </a:r>
          </a:p>
          <a:p>
            <a:pPr marL="0" indent="0">
              <a:buFont typeface="Arial"/>
              <a:buNone/>
            </a:pPr>
            <a:endParaRPr lang="ru-RU" baseline="0" dirty="0" smtClean="0"/>
          </a:p>
          <a:p>
            <a:pPr marL="0" indent="0">
              <a:buFont typeface="Arial"/>
              <a:buNone/>
            </a:pPr>
            <a:r>
              <a:rPr lang="ru-RU" baseline="0" dirty="0" smtClean="0"/>
              <a:t>Расклад примерно такой. Каждый выбирает для себя. Но в мире больших денег обычно обращают внимание на более глобальные показатели, чем выручка и квартальная прибыль, например. В ход идут капитализация, емкость абонентской базы и т.д. </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16</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Вот мы определились с целью</a:t>
            </a:r>
            <a:r>
              <a:rPr lang="ru-RU" baseline="0" dirty="0" smtClean="0"/>
              <a:t> конечной. Так же определились и с сервисной моделью. Какие, сколько, где, когда мы будем предоставлять сервисы в КП.</a:t>
            </a:r>
          </a:p>
          <a:p>
            <a:r>
              <a:rPr lang="ru-RU" dirty="0" smtClean="0"/>
              <a:t>Под</a:t>
            </a:r>
            <a:r>
              <a:rPr lang="ru-RU" baseline="0" dirty="0" smtClean="0"/>
              <a:t> сервисную модель считаем, что уже выбрали и техническое решение (благо это не самая сложная часть). Осталось посчитать экономику нашего инвестиционного проекта.</a:t>
            </a:r>
          </a:p>
          <a:p>
            <a:endParaRPr lang="ru-RU" baseline="0" dirty="0" smtClean="0"/>
          </a:p>
          <a:p>
            <a:r>
              <a:rPr lang="ru-RU" baseline="0" dirty="0" smtClean="0"/>
              <a:t>Когда окупится, какова будет </a:t>
            </a:r>
            <a:r>
              <a:rPr lang="ru-RU" baseline="0" dirty="0" err="1" smtClean="0"/>
              <a:t>постпрогнозная</a:t>
            </a:r>
            <a:r>
              <a:rPr lang="ru-RU" baseline="0" dirty="0" smtClean="0"/>
              <a:t> стоимость, какой будет денежный поток.</a:t>
            </a:r>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17</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Те кто немного знаком с финансами</a:t>
            </a:r>
            <a:r>
              <a:rPr lang="ru-RU" baseline="0" dirty="0" smtClean="0"/>
              <a:t> конечно знает что такое доходы, расходы.</a:t>
            </a:r>
          </a:p>
          <a:p>
            <a:r>
              <a:rPr lang="ru-RU" baseline="0" dirty="0" smtClean="0"/>
              <a:t>Может даже знаете анекдот про «дебет и кредит» =) Если будет время и интерес я потом расскажу. </a:t>
            </a:r>
          </a:p>
          <a:p>
            <a:endParaRPr lang="ru-RU" baseline="0" dirty="0" smtClean="0"/>
          </a:p>
          <a:p>
            <a:r>
              <a:rPr lang="ru-RU" baseline="0" dirty="0" smtClean="0"/>
              <a:t>Новомодные слова САРЕХ и ОРЕХ (капитальные и операционные затраты) тоже вошли в обиход.</a:t>
            </a:r>
          </a:p>
          <a:p>
            <a:r>
              <a:rPr lang="ru-RU" baseline="0" dirty="0" smtClean="0"/>
              <a:t>Амортизация из курса экономики в университете. </a:t>
            </a:r>
          </a:p>
          <a:p>
            <a:endParaRPr lang="ru-RU" baseline="0" dirty="0" smtClean="0"/>
          </a:p>
          <a:p>
            <a:r>
              <a:rPr lang="ru-RU" baseline="0" dirty="0" smtClean="0"/>
              <a:t>В общем финансисту обычно не сложно прикинуть все эти величины и посчитать срок окупаемости, к примеру. Что делать если вы не учились на экономической специальности, а фин. директор отвечает в стиле другого анекдота «где-то </a:t>
            </a:r>
            <a:r>
              <a:rPr lang="ru-RU" baseline="0" dirty="0" err="1" smtClean="0"/>
              <a:t>семЪ</a:t>
            </a:r>
            <a:r>
              <a:rPr lang="ru-RU" baseline="0" dirty="0" smtClean="0"/>
              <a:t>, </a:t>
            </a:r>
            <a:r>
              <a:rPr lang="ru-RU" baseline="0" dirty="0" err="1" smtClean="0"/>
              <a:t>восемЪ</a:t>
            </a:r>
            <a:r>
              <a:rPr lang="ru-RU" baseline="0" dirty="0" smtClean="0"/>
              <a:t>». А самое страшное не знает, что такое дисконтируемый денежный поток.</a:t>
            </a:r>
          </a:p>
          <a:p>
            <a:endParaRPr lang="ru-RU" baseline="0" dirty="0" smtClean="0"/>
          </a:p>
          <a:p>
            <a:r>
              <a:rPr lang="ru-RU" baseline="0" dirty="0" smtClean="0"/>
              <a:t>В итоге срок окупаемости на бумаге 3 года, а с учетом дисконтируемого потока – все 7 лет.</a:t>
            </a:r>
          </a:p>
          <a:p>
            <a:r>
              <a:rPr lang="ru-RU" baseline="0" dirty="0" smtClean="0"/>
              <a:t>У нас есть небольшая шпаргалка для вас. =)</a:t>
            </a:r>
            <a:endParaRPr lang="ru-RU"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18</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dirty="0" smtClean="0"/>
              <a:t>Шпаргалка</a:t>
            </a:r>
            <a:r>
              <a:rPr lang="ru-RU" baseline="0" dirty="0" smtClean="0"/>
              <a:t> не сложная. </a:t>
            </a:r>
          </a:p>
          <a:p>
            <a:r>
              <a:rPr lang="ru-RU" baseline="0" dirty="0" smtClean="0"/>
              <a:t>Для финансистов она может показаться излишне упрощенной, но тем не </a:t>
            </a:r>
            <a:r>
              <a:rPr lang="ru-RU" b="1" baseline="0" dirty="0" smtClean="0"/>
              <a:t>менее позволяет рассчитать основные финансовые показатели проекта.</a:t>
            </a:r>
          </a:p>
          <a:p>
            <a:r>
              <a:rPr lang="ru-RU" baseline="0" dirty="0" smtClean="0"/>
              <a:t>Сейчас мы ее откроем. Я покажу пару интересных моментов в ней. Ведь именно по ней и был произведен экономический расчет каждой из моделей, о которых мои коллеги </a:t>
            </a:r>
            <a:r>
              <a:rPr lang="ru-RU" baseline="0" dirty="0" err="1" smtClean="0"/>
              <a:t>раскажут</a:t>
            </a:r>
            <a:r>
              <a:rPr lang="ru-RU" baseline="0" dirty="0" smtClean="0"/>
              <a:t> немного позднее. Я имею в виду расчет срока окупаемости и других параметров для технологий </a:t>
            </a:r>
            <a:r>
              <a:rPr lang="en-US" baseline="0" dirty="0" smtClean="0"/>
              <a:t>Ethernet FTTH, PON </a:t>
            </a:r>
            <a:r>
              <a:rPr lang="ru-RU" baseline="0" dirty="0" smtClean="0"/>
              <a:t>и </a:t>
            </a:r>
            <a:r>
              <a:rPr lang="en-US" baseline="0" dirty="0" err="1" smtClean="0"/>
              <a:t>WiFi</a:t>
            </a:r>
            <a:r>
              <a:rPr lang="ru-RU" baseline="0" dirty="0" smtClean="0"/>
              <a:t>. Технологии применялись к одному реальному поселку в Московской области. </a:t>
            </a:r>
          </a:p>
          <a:p>
            <a:endParaRPr lang="ru-RU" baseline="0" dirty="0" smtClean="0"/>
          </a:p>
          <a:p>
            <a:r>
              <a:rPr lang="ru-RU" baseline="0" dirty="0" smtClean="0"/>
              <a:t>Человек, который его застраивал сидит в этой аудитории =) и сможет сравнить то, что получалось у него с тем, что получилось у нас.</a:t>
            </a:r>
          </a:p>
          <a:p>
            <a:r>
              <a:rPr lang="ru-RU" baseline="0" dirty="0" smtClean="0"/>
              <a:t>И так. Перейдем к </a:t>
            </a:r>
            <a:r>
              <a:rPr lang="ru-RU" baseline="0" dirty="0" err="1" smtClean="0"/>
              <a:t>фаулику</a:t>
            </a:r>
            <a:r>
              <a:rPr lang="ru-RU" baseline="0" dirty="0" smtClean="0"/>
              <a:t>.</a:t>
            </a:r>
          </a:p>
          <a:p>
            <a:pPr marL="0" lvl="0" indent="0">
              <a:buFont typeface="Arial"/>
              <a:buNone/>
            </a:pPr>
            <a:endParaRPr lang="en-US" baseline="0" dirty="0" smtClean="0"/>
          </a:p>
          <a:p>
            <a:pPr marL="0" lvl="0" indent="0">
              <a:buFont typeface="Arial"/>
              <a:buNone/>
            </a:pPr>
            <a:r>
              <a:rPr lang="ru-RU" baseline="0" dirty="0" smtClean="0"/>
              <a:t>В файле мы видим основные вкладки:</a:t>
            </a:r>
          </a:p>
          <a:p>
            <a:pPr marL="171450" lvl="0" indent="-171450">
              <a:buFont typeface="Arial"/>
              <a:buChar char="•"/>
            </a:pPr>
            <a:r>
              <a:rPr lang="ru-RU" b="1" baseline="0" dirty="0" smtClean="0"/>
              <a:t>Персонал</a:t>
            </a:r>
            <a:r>
              <a:rPr lang="ru-RU" baseline="0" dirty="0" smtClean="0"/>
              <a:t> – для последующего учета затрат на заработную плату персонала (в связи с </a:t>
            </a:r>
            <a:r>
              <a:rPr lang="ru-RU" baseline="0" dirty="0" err="1" smtClean="0"/>
              <a:t>наими</a:t>
            </a:r>
            <a:r>
              <a:rPr lang="ru-RU" baseline="0" dirty="0" smtClean="0"/>
              <a:t> допущениями везде стоят нули)</a:t>
            </a:r>
          </a:p>
          <a:p>
            <a:pPr marL="171450" lvl="0" indent="-171450">
              <a:buFont typeface="Arial"/>
              <a:buChar char="•"/>
            </a:pPr>
            <a:r>
              <a:rPr lang="ru-RU" b="1" baseline="0" dirty="0" smtClean="0"/>
              <a:t>САРЕХ</a:t>
            </a:r>
            <a:r>
              <a:rPr lang="ru-RU" baseline="0" dirty="0" smtClean="0"/>
              <a:t> – капитальные затраты. Здесь обозначены все статьи затрат, которые мы считаем капитальными. В нашей модели </a:t>
            </a:r>
            <a:r>
              <a:rPr lang="ru-RU" baseline="0" dirty="0" err="1" smtClean="0"/>
              <a:t>сиюда</a:t>
            </a:r>
            <a:r>
              <a:rPr lang="ru-RU" baseline="0" dirty="0" smtClean="0"/>
              <a:t> не попадает оборудование и материалы для абонентских подключения, но попадает закладываемый ЗИП по оборудованию</a:t>
            </a:r>
          </a:p>
          <a:p>
            <a:pPr marL="171450" lvl="0" indent="-171450">
              <a:buFont typeface="Arial"/>
              <a:buChar char="•"/>
            </a:pPr>
            <a:r>
              <a:rPr lang="ru-RU" b="1" baseline="0" dirty="0" smtClean="0"/>
              <a:t>Бизнес-план </a:t>
            </a:r>
            <a:r>
              <a:rPr lang="ru-RU" baseline="0" dirty="0" smtClean="0"/>
              <a:t>– вкладка со всеми планируемыми доходами и расходами. Для 3-х видов услуг. Телефония по нулям, т.к. в наших допущениях такую услугу мы не оказываем. Во вкладке мы видим </a:t>
            </a:r>
          </a:p>
          <a:p>
            <a:pPr marL="628650" lvl="1" indent="-171450">
              <a:buFont typeface="Arial"/>
              <a:buChar char="•"/>
            </a:pPr>
            <a:r>
              <a:rPr lang="ru-RU" b="1" baseline="0" dirty="0" smtClean="0"/>
              <a:t>Выручку</a:t>
            </a:r>
          </a:p>
          <a:p>
            <a:pPr marL="628650" lvl="1" indent="-171450">
              <a:buFont typeface="Arial"/>
              <a:buChar char="•"/>
            </a:pPr>
            <a:r>
              <a:rPr lang="ru-RU" b="1" baseline="0" dirty="0" smtClean="0"/>
              <a:t>Прямые и не прямые расходы</a:t>
            </a:r>
          </a:p>
          <a:p>
            <a:pPr marL="628650" lvl="1" indent="-171450">
              <a:buFont typeface="Arial"/>
              <a:buChar char="•"/>
            </a:pPr>
            <a:r>
              <a:rPr lang="en-US" b="1" baseline="0" dirty="0" smtClean="0"/>
              <a:t>EBIDTA </a:t>
            </a:r>
            <a:r>
              <a:rPr lang="ru-RU" b="1" baseline="0" dirty="0" smtClean="0"/>
              <a:t>как результат</a:t>
            </a:r>
          </a:p>
          <a:p>
            <a:pPr marL="171450" lvl="0" indent="-171450">
              <a:buFont typeface="Arial"/>
              <a:buChar char="•"/>
            </a:pPr>
            <a:r>
              <a:rPr lang="ru-RU" b="1" baseline="0" dirty="0" smtClean="0"/>
              <a:t>Самая интересная вкладка</a:t>
            </a:r>
            <a:r>
              <a:rPr lang="ru-RU" baseline="0" dirty="0" smtClean="0"/>
              <a:t>. Собственно итог, который аккумулирует в себе все вкладки – денежный поток. Здесь можно видеть такие параметры, как </a:t>
            </a:r>
          </a:p>
          <a:p>
            <a:pPr marL="685800" lvl="1" indent="-228600">
              <a:buFont typeface="+mj-lt"/>
              <a:buAutoNum type="arabicPeriod"/>
            </a:pPr>
            <a:r>
              <a:rPr lang="ru-RU" baseline="0" dirty="0" smtClean="0"/>
              <a:t>Денежный поток и дисконтируемый денежный поток</a:t>
            </a:r>
          </a:p>
          <a:p>
            <a:pPr marL="685800" lvl="1" indent="-228600">
              <a:buFont typeface="+mj-lt"/>
              <a:buAutoNum type="arabicPeriod"/>
            </a:pPr>
            <a:r>
              <a:rPr lang="ru-RU" baseline="0" dirty="0" smtClean="0"/>
              <a:t>Срок окупаемости и дисконтируемый срок окупаемости</a:t>
            </a:r>
          </a:p>
          <a:p>
            <a:pPr marL="685800" lvl="1" indent="-228600">
              <a:buFont typeface="+mj-lt"/>
              <a:buAutoNum type="arabicPeriod"/>
            </a:pPr>
            <a:r>
              <a:rPr lang="ru-RU" baseline="0" dirty="0" smtClean="0"/>
              <a:t>Дисконтируемая </a:t>
            </a:r>
            <a:r>
              <a:rPr lang="ru-RU" baseline="0" dirty="0" err="1" smtClean="0"/>
              <a:t>постпрогнозная</a:t>
            </a:r>
            <a:r>
              <a:rPr lang="ru-RU" baseline="0" dirty="0" smtClean="0"/>
              <a:t> стоимости</a:t>
            </a:r>
          </a:p>
          <a:p>
            <a:pPr marL="171450" lvl="0" indent="-171450">
              <a:buFont typeface="Arial"/>
              <a:buChar char="•"/>
            </a:pPr>
            <a:endParaRPr lang="ru-RU" baseline="0" dirty="0" smtClean="0"/>
          </a:p>
          <a:p>
            <a:pPr marL="0" lvl="0" indent="0">
              <a:buFont typeface="Arial"/>
              <a:buNone/>
            </a:pPr>
            <a:r>
              <a:rPr lang="ru-RU" baseline="0" dirty="0" smtClean="0"/>
              <a:t>В общем, сами посмотрите, разберетесь.</a:t>
            </a:r>
          </a:p>
          <a:p>
            <a:pPr marL="0" lvl="0" indent="0">
              <a:buFont typeface="Arial"/>
              <a:buNone/>
            </a:pPr>
            <a:r>
              <a:rPr lang="ru-RU" baseline="0" dirty="0" smtClean="0"/>
              <a:t>Будем рады, если для кого-то окажется полезным материалом и подспорьем.</a:t>
            </a:r>
          </a:p>
        </p:txBody>
      </p:sp>
      <p:sp>
        <p:nvSpPr>
          <p:cNvPr id="4" name="Номер слайда 3"/>
          <p:cNvSpPr>
            <a:spLocks noGrp="1"/>
          </p:cNvSpPr>
          <p:nvPr>
            <p:ph type="sldNum" sz="quarter" idx="10"/>
          </p:nvPr>
        </p:nvSpPr>
        <p:spPr/>
        <p:txBody>
          <a:bodyPr/>
          <a:lstStyle/>
          <a:p>
            <a:fld id="{CE9D7114-1C72-4792-BEAC-61347956F924}" type="slidenum">
              <a:rPr lang="ru-RU" smtClean="0"/>
              <a:t>19</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r>
              <a:rPr lang="ru-RU" b="1" baseline="0" dirty="0" smtClean="0"/>
              <a:t>Хочу отметить, </a:t>
            </a:r>
            <a:r>
              <a:rPr lang="ru-RU" baseline="0" dirty="0" smtClean="0"/>
              <a:t>что для любого экономического моделирования (как и для любого проекта, кстати) </a:t>
            </a:r>
            <a:r>
              <a:rPr lang="ru-RU" b="1" baseline="0" dirty="0" smtClean="0"/>
              <a:t>необходимо определиться с теми допущениями</a:t>
            </a:r>
            <a:r>
              <a:rPr lang="ru-RU" baseline="0" dirty="0" smtClean="0"/>
              <a:t>, которые мы примем.</a:t>
            </a:r>
          </a:p>
          <a:p>
            <a:r>
              <a:rPr lang="ru-RU" baseline="0" dirty="0" smtClean="0"/>
              <a:t>Мы со своей стороны принимали такие допущения:</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ru-RU" baseline="0" dirty="0" smtClean="0"/>
              <a:t>Подключение абонентов и продажа услуг в период строительства будут осуществляться на базе существующего персонала головного офиса</a:t>
            </a:r>
          </a:p>
          <a:p>
            <a:pPr marL="171450" indent="-171450">
              <a:buFont typeface="Arial"/>
              <a:buChar char="•"/>
            </a:pPr>
            <a:r>
              <a:rPr lang="ru-RU" baseline="0" dirty="0" smtClean="0"/>
              <a:t>Обслуживание абонентов будет осуществляться на базе существующего персонала головного офиса</a:t>
            </a:r>
          </a:p>
          <a:p>
            <a:pPr marL="171450" indent="-171450">
              <a:buFont typeface="Arial"/>
              <a:buChar char="•"/>
            </a:pPr>
            <a:r>
              <a:rPr lang="ru-RU" baseline="0" dirty="0" smtClean="0"/>
              <a:t>Сети на базе технологий </a:t>
            </a:r>
            <a:r>
              <a:rPr lang="en-US" baseline="0" dirty="0" smtClean="0"/>
              <a:t>Ethernet </a:t>
            </a:r>
            <a:r>
              <a:rPr lang="ru-RU" baseline="0" dirty="0" smtClean="0"/>
              <a:t>и </a:t>
            </a:r>
            <a:r>
              <a:rPr lang="en-US" baseline="0" dirty="0" smtClean="0"/>
              <a:t>PON </a:t>
            </a:r>
            <a:r>
              <a:rPr lang="ru-RU" baseline="0" dirty="0" smtClean="0"/>
              <a:t>предполагают наличие только 2-х услуг: ТВ (на базе </a:t>
            </a:r>
            <a:r>
              <a:rPr lang="en-US" baseline="0" dirty="0" smtClean="0"/>
              <a:t>IPTV) </a:t>
            </a:r>
            <a:r>
              <a:rPr lang="ru-RU" baseline="0" dirty="0" smtClean="0"/>
              <a:t>и интернет</a:t>
            </a:r>
          </a:p>
          <a:p>
            <a:pPr marL="171450" indent="-171450">
              <a:buFont typeface="Arial"/>
              <a:buChar char="•"/>
            </a:pPr>
            <a:r>
              <a:rPr lang="ru-RU" baseline="0" dirty="0" smtClean="0"/>
              <a:t>Рассматриваем поселок 161 дом</a:t>
            </a:r>
          </a:p>
          <a:p>
            <a:pPr marL="171450" indent="-171450">
              <a:buFont typeface="Arial"/>
              <a:buChar char="•"/>
            </a:pPr>
            <a:r>
              <a:rPr lang="ru-RU" baseline="0" dirty="0" smtClean="0"/>
              <a:t>Строим сеть с охватом в двух случаях:</a:t>
            </a:r>
          </a:p>
          <a:p>
            <a:pPr marL="628650" lvl="1" indent="-171450">
              <a:buFont typeface="Arial"/>
              <a:buChar char="•"/>
            </a:pPr>
            <a:r>
              <a:rPr lang="ru-RU" baseline="0" dirty="0" smtClean="0"/>
              <a:t>50% охват (для плановых 20% проникновения)</a:t>
            </a:r>
          </a:p>
          <a:p>
            <a:pPr marL="628650" lvl="1" indent="-171450">
              <a:buFont typeface="Arial"/>
              <a:buChar char="•"/>
            </a:pPr>
            <a:r>
              <a:rPr lang="ru-RU" baseline="0" dirty="0" smtClean="0"/>
              <a:t>100% охват (для планового 80% проникновения)</a:t>
            </a:r>
          </a:p>
          <a:p>
            <a:pPr marL="0" lvl="0" indent="0">
              <a:buFont typeface="Arial"/>
              <a:buNone/>
            </a:pPr>
            <a:endParaRPr lang="ru-RU" baseline="0" dirty="0" smtClean="0"/>
          </a:p>
          <a:p>
            <a:pPr marL="0" lvl="0" indent="0">
              <a:buFont typeface="Arial"/>
              <a:buNone/>
            </a:pPr>
            <a:r>
              <a:rPr lang="ru-RU" baseline="0" dirty="0" smtClean="0"/>
              <a:t>Подробнее об экономике каждого из вариантов расскажут коллеги в рамках своих докладов по </a:t>
            </a:r>
            <a:r>
              <a:rPr lang="ru-RU" baseline="0" dirty="0" err="1" smtClean="0"/>
              <a:t>разичным</a:t>
            </a:r>
            <a:r>
              <a:rPr lang="ru-RU" baseline="0" dirty="0" smtClean="0"/>
              <a:t> технологиям: </a:t>
            </a:r>
            <a:r>
              <a:rPr lang="en-US" baseline="0" dirty="0" smtClean="0"/>
              <a:t>Ethernet, PON , </a:t>
            </a:r>
            <a:r>
              <a:rPr lang="en-US" baseline="0" dirty="0" err="1" smtClean="0"/>
              <a:t>WiFi</a:t>
            </a:r>
            <a:endParaRPr lang="en-US" baseline="0" dirty="0" smtClean="0"/>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20</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21</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22</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23</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24</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25</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lvl="0" indent="0">
              <a:buFont typeface="Arial"/>
              <a:buNone/>
            </a:pPr>
            <a:endParaRPr lang="ru-RU" baseline="0" dirty="0" smtClean="0"/>
          </a:p>
          <a:p>
            <a:pPr marL="0" lvl="0" indent="0">
              <a:buFont typeface="Arial"/>
              <a:buNone/>
            </a:pPr>
            <a:r>
              <a:rPr lang="ru-RU" baseline="0" dirty="0" smtClean="0"/>
              <a:t>На этом у меня все.</a:t>
            </a:r>
          </a:p>
          <a:p>
            <a:pPr marL="0" lvl="0" indent="0">
              <a:buFont typeface="Arial"/>
              <a:buNone/>
            </a:pPr>
            <a:r>
              <a:rPr lang="ru-RU" baseline="0" dirty="0" smtClean="0"/>
              <a:t>Давайте подведем небольшое резюме тому, что я сказал:</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26</a:t>
            </a:fld>
            <a:endParaRPr lang="ru-RU"/>
          </a:p>
        </p:txBody>
      </p:sp>
    </p:spTree>
    <p:extLst>
      <p:ext uri="{BB962C8B-B14F-4D97-AF65-F5344CB8AC3E}">
        <p14:creationId xmlns:p14="http://schemas.microsoft.com/office/powerpoint/2010/main" val="24417560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81000" y="685800"/>
            <a:ext cx="6096000" cy="3429000"/>
          </a:xfrm>
        </p:spPr>
      </p:sp>
      <p:sp>
        <p:nvSpPr>
          <p:cNvPr id="3" name="Заметки 2"/>
          <p:cNvSpPr>
            <a:spLocks noGrp="1"/>
          </p:cNvSpPr>
          <p:nvPr>
            <p:ph type="body" idx="1"/>
          </p:nvPr>
        </p:nvSpPr>
        <p:spPr/>
        <p:txBody>
          <a:bodyPr/>
          <a:lstStyle/>
          <a:p>
            <a:pPr marL="0" lvl="0" indent="0">
              <a:buFont typeface="Arial"/>
              <a:buNone/>
            </a:pPr>
            <a:endParaRPr lang="ru-RU" baseline="0" dirty="0" smtClean="0"/>
          </a:p>
          <a:p>
            <a:pPr marL="0" lvl="0" indent="0">
              <a:buFont typeface="Arial"/>
              <a:buNone/>
            </a:pPr>
            <a:r>
              <a:rPr lang="ru-RU" baseline="0" dirty="0" smtClean="0"/>
              <a:t>На этом у меня все.</a:t>
            </a:r>
          </a:p>
          <a:p>
            <a:pPr marL="0" lvl="0" indent="0">
              <a:buFont typeface="Arial"/>
              <a:buNone/>
            </a:pPr>
            <a:r>
              <a:rPr lang="ru-RU" baseline="0" dirty="0" smtClean="0"/>
              <a:t>Давайте подведем небольшое резюме тому, что я сказал:</a:t>
            </a:r>
          </a:p>
          <a:p>
            <a:endParaRPr lang="ru-RU" dirty="0"/>
          </a:p>
        </p:txBody>
      </p:sp>
      <p:sp>
        <p:nvSpPr>
          <p:cNvPr id="4" name="Номер слайда 3"/>
          <p:cNvSpPr>
            <a:spLocks noGrp="1"/>
          </p:cNvSpPr>
          <p:nvPr>
            <p:ph type="sldNum" sz="quarter" idx="10"/>
          </p:nvPr>
        </p:nvSpPr>
        <p:spPr/>
        <p:txBody>
          <a:bodyPr/>
          <a:lstStyle/>
          <a:p>
            <a:fld id="{CE9D7114-1C72-4792-BEAC-61347956F924}" type="slidenum">
              <a:rPr lang="ru-RU" smtClean="0"/>
              <a:t>27</a:t>
            </a:fld>
            <a:endParaRPr lang="ru-RU"/>
          </a:p>
        </p:txBody>
      </p:sp>
    </p:spTree>
    <p:extLst>
      <p:ext uri="{BB962C8B-B14F-4D97-AF65-F5344CB8AC3E}">
        <p14:creationId xmlns:p14="http://schemas.microsoft.com/office/powerpoint/2010/main" val="244175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1597820"/>
            <a:ext cx="7772400" cy="1102519"/>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599AE9F-F310-4FA4-B358-E8C10CCF9F1A}" type="datetimeFigureOut">
              <a:rPr lang="ru-RU" smtClean="0"/>
              <a:t>18.05.14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21843880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99AE9F-F310-4FA4-B358-E8C10CCF9F1A}" type="datetimeFigureOut">
              <a:rPr lang="ru-RU" smtClean="0"/>
              <a:t>18.05.14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1197335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3305176"/>
            <a:ext cx="7772400" cy="1021556"/>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599AE9F-F310-4FA4-B358-E8C10CCF9F1A}" type="datetimeFigureOut">
              <a:rPr lang="ru-RU" smtClean="0"/>
              <a:t>18.05.14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697717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599AE9F-F310-4FA4-B358-E8C10CCF9F1A}" type="datetimeFigureOut">
              <a:rPr lang="ru-RU" smtClean="0"/>
              <a:t>18.05.14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38435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599AE9F-F310-4FA4-B358-E8C10CCF9F1A}" type="datetimeFigureOut">
              <a:rPr lang="ru-RU" smtClean="0"/>
              <a:t>18.05.14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140528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599AE9F-F310-4FA4-B358-E8C10CCF9F1A}" type="datetimeFigureOut">
              <a:rPr lang="ru-RU" smtClean="0"/>
              <a:t>18.05.14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3863082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599AE9F-F310-4FA4-B358-E8C10CCF9F1A}" type="datetimeFigureOut">
              <a:rPr lang="ru-RU" smtClean="0"/>
              <a:t>18.05.14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2554030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3" y="204787"/>
            <a:ext cx="3008313" cy="871538"/>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599AE9F-F310-4FA4-B358-E8C10CCF9F1A}" type="datetimeFigureOut">
              <a:rPr lang="ru-RU" smtClean="0"/>
              <a:t>18.05.14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2887206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1"/>
            <a:ext cx="5486400" cy="425054"/>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599AE9F-F310-4FA4-B358-E8C10CCF9F1A}" type="datetimeFigureOut">
              <a:rPr lang="ru-RU" smtClean="0"/>
              <a:t>18.05.14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2996441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99AE9F-F310-4FA4-B358-E8C10CCF9F1A}" type="datetimeFigureOut">
              <a:rPr lang="ru-RU" smtClean="0"/>
              <a:t>18.05.14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3005153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05980"/>
            <a:ext cx="2057400" cy="4388644"/>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05980"/>
            <a:ext cx="6019800" cy="43886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599AE9F-F310-4FA4-B358-E8C10CCF9F1A}" type="datetimeFigureOut">
              <a:rPr lang="ru-RU" smtClean="0"/>
              <a:t>18.05.14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CDFDAB0-96E1-4D52-8B68-F27176B2B02C}" type="slidenum">
              <a:rPr lang="ru-RU" smtClean="0"/>
              <a:t>‹#›</a:t>
            </a:fld>
            <a:endParaRPr lang="ru-RU"/>
          </a:p>
        </p:txBody>
      </p:sp>
    </p:spTree>
    <p:extLst>
      <p:ext uri="{BB962C8B-B14F-4D97-AF65-F5344CB8AC3E}">
        <p14:creationId xmlns:p14="http://schemas.microsoft.com/office/powerpoint/2010/main" val="68750832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599AE9F-F310-4FA4-B358-E8C10CCF9F1A}" type="datetimeFigureOut">
              <a:rPr lang="ru-RU" smtClean="0"/>
              <a:t>18.05.14</a:t>
            </a:fld>
            <a:endParaRPr lang="ru-RU"/>
          </a:p>
        </p:txBody>
      </p:sp>
      <p:sp>
        <p:nvSpPr>
          <p:cNvPr id="5" name="Нижний колонтитул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CDFDAB0-96E1-4D52-8B68-F27176B2B02C}" type="slidenum">
              <a:rPr lang="ru-RU" smtClean="0"/>
              <a:t>‹#›</a:t>
            </a:fld>
            <a:endParaRPr lang="ru-RU"/>
          </a:p>
        </p:txBody>
      </p:sp>
    </p:spTree>
    <p:extLst>
      <p:ext uri="{BB962C8B-B14F-4D97-AF65-F5344CB8AC3E}">
        <p14:creationId xmlns:p14="http://schemas.microsoft.com/office/powerpoint/2010/main" val="2443408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9.jpeg"/><Relationship Id="rId6" Type="http://schemas.microsoft.com/office/2007/relationships/hdphoto" Target="../media/hdphoto1.wdp"/><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hart" Target="../charts/chart1.xml"/><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chart" Target="../charts/chart2.xml"/><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3.png"/><Relationship Id="rId5"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Прямоугольник 11"/>
          <p:cNvSpPr/>
          <p:nvPr/>
        </p:nvSpPr>
        <p:spPr>
          <a:xfrm>
            <a:off x="0" y="3795886"/>
            <a:ext cx="2699792" cy="774084"/>
          </a:xfrm>
          <a:prstGeom prst="rect">
            <a:avLst/>
          </a:prstGeom>
          <a:solidFill>
            <a:srgbClr val="DD8047">
              <a:alpha val="39000"/>
            </a:srgb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5" name="Прямоугольник 4"/>
          <p:cNvSpPr/>
          <p:nvPr/>
        </p:nvSpPr>
        <p:spPr>
          <a:xfrm>
            <a:off x="2843808" y="3813890"/>
            <a:ext cx="6300192" cy="774084"/>
          </a:xfrm>
          <a:prstGeom prst="rect">
            <a:avLst/>
          </a:prstGeom>
          <a:solidFill>
            <a:schemeClr val="bg1">
              <a:alpha val="6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 name="Заголовок 1"/>
          <p:cNvSpPr>
            <a:spLocks noGrp="1"/>
          </p:cNvSpPr>
          <p:nvPr>
            <p:ph type="ctrTitle"/>
          </p:nvPr>
        </p:nvSpPr>
        <p:spPr>
          <a:xfrm>
            <a:off x="2843808" y="3795886"/>
            <a:ext cx="7655290" cy="756084"/>
          </a:xfrm>
        </p:spPr>
        <p:txBody>
          <a:bodyPr>
            <a:normAutofit fontScale="90000"/>
          </a:bodyPr>
          <a:lstStyle/>
          <a:p>
            <a:pPr algn="l"/>
            <a:r>
              <a:rPr lang="ru-RU" sz="2400" dirty="0">
                <a:solidFill>
                  <a:schemeClr val="tx2">
                    <a:lumMod val="60000"/>
                    <a:lumOff val="40000"/>
                  </a:schemeClr>
                </a:solidFill>
              </a:rPr>
              <a:t>Малоэтажное </a:t>
            </a:r>
            <a:r>
              <a:rPr lang="ru-RU" sz="2400" dirty="0" smtClean="0">
                <a:solidFill>
                  <a:schemeClr val="tx2">
                    <a:lumMod val="60000"/>
                    <a:lumOff val="40000"/>
                  </a:schemeClr>
                </a:solidFill>
              </a:rPr>
              <a:t>строительство</a:t>
            </a:r>
            <a:br>
              <a:rPr lang="ru-RU" sz="2400" dirty="0" smtClean="0">
                <a:solidFill>
                  <a:schemeClr val="tx2">
                    <a:lumMod val="60000"/>
                    <a:lumOff val="40000"/>
                  </a:schemeClr>
                </a:solidFill>
              </a:rPr>
            </a:br>
            <a:r>
              <a:rPr lang="ru-RU" sz="2400" dirty="0" smtClean="0">
                <a:solidFill>
                  <a:schemeClr val="tx2">
                    <a:lumMod val="60000"/>
                    <a:lumOff val="40000"/>
                  </a:schemeClr>
                </a:solidFill>
              </a:rPr>
              <a:t>Предпосылки</a:t>
            </a:r>
            <a:r>
              <a:rPr lang="ru-RU" sz="2400" dirty="0">
                <a:solidFill>
                  <a:schemeClr val="tx2">
                    <a:lumMod val="60000"/>
                    <a:lumOff val="40000"/>
                  </a:schemeClr>
                </a:solidFill>
              </a:rPr>
              <a:t>, аналитика, </a:t>
            </a:r>
            <a:r>
              <a:rPr lang="ru-RU" sz="2400" dirty="0" smtClean="0">
                <a:solidFill>
                  <a:schemeClr val="tx2">
                    <a:lumMod val="60000"/>
                    <a:lumOff val="40000"/>
                  </a:schemeClr>
                </a:solidFill>
              </a:rPr>
              <a:t>экономика</a:t>
            </a:r>
            <a:endParaRPr lang="ru-RU" sz="2400" dirty="0">
              <a:solidFill>
                <a:schemeClr val="tx2">
                  <a:lumMod val="60000"/>
                  <a:lumOff val="40000"/>
                </a:schemeClr>
              </a:solidFill>
            </a:endParaRPr>
          </a:p>
        </p:txBody>
      </p:sp>
      <p:sp>
        <p:nvSpPr>
          <p:cNvPr id="7" name="TextBox 6"/>
          <p:cNvSpPr txBox="1"/>
          <p:nvPr/>
        </p:nvSpPr>
        <p:spPr>
          <a:xfrm>
            <a:off x="323528" y="4653448"/>
            <a:ext cx="2376264" cy="438582"/>
          </a:xfrm>
          <a:prstGeom prst="rect">
            <a:avLst/>
          </a:prstGeom>
          <a:noFill/>
        </p:spPr>
        <p:txBody>
          <a:bodyPr wrap="square" rtlCol="0">
            <a:spAutoFit/>
          </a:bodyPr>
          <a:lstStyle/>
          <a:p>
            <a:pPr algn="r">
              <a:lnSpc>
                <a:spcPct val="130000"/>
              </a:lnSpc>
            </a:pPr>
            <a:r>
              <a:rPr lang="ru-RU" b="1" dirty="0" err="1" smtClean="0">
                <a:solidFill>
                  <a:schemeClr val="bg1"/>
                </a:solidFill>
              </a:rPr>
              <a:t>Самоделко</a:t>
            </a:r>
            <a:r>
              <a:rPr lang="ru-RU" b="1" dirty="0" smtClean="0">
                <a:solidFill>
                  <a:schemeClr val="bg1"/>
                </a:solidFill>
              </a:rPr>
              <a:t> Дмитрий</a:t>
            </a:r>
            <a:endParaRPr lang="en-US" b="1" dirty="0" smtClean="0">
              <a:solidFill>
                <a:schemeClr val="bg1"/>
              </a:solidFill>
            </a:endParaRPr>
          </a:p>
        </p:txBody>
      </p:sp>
      <p:pic>
        <p:nvPicPr>
          <p:cNvPr id="10" name="Изображение 9"/>
          <p:cNvPicPr>
            <a:picLocks noChangeAspect="1"/>
          </p:cNvPicPr>
          <p:nvPr/>
        </p:nvPicPr>
        <p:blipFill>
          <a:blip r:embed="rId3"/>
          <a:stretch>
            <a:fillRect/>
          </a:stretch>
        </p:blipFill>
        <p:spPr>
          <a:xfrm>
            <a:off x="-1" y="0"/>
            <a:ext cx="9144001" cy="3723878"/>
          </a:xfrm>
          <a:prstGeom prst="rect">
            <a:avLst/>
          </a:prstGeom>
          <a:ln>
            <a:noFill/>
          </a:ln>
          <a:effectLst>
            <a:outerShdw blurRad="292100" dist="139700" dir="2700000" algn="tl" rotWithShape="0">
              <a:srgbClr val="333333">
                <a:alpha val="65000"/>
              </a:srgbClr>
            </a:outerShdw>
          </a:effectLst>
        </p:spPr>
      </p:pic>
      <p:pic>
        <p:nvPicPr>
          <p:cNvPr id="11"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0" y="3939902"/>
            <a:ext cx="2699792" cy="523220"/>
          </a:xfrm>
          <a:prstGeom prst="rect">
            <a:avLst/>
          </a:prstGeom>
        </p:spPr>
        <p:txBody>
          <a:bodyPr wrap="square">
            <a:spAutoFit/>
          </a:bodyPr>
          <a:lstStyle/>
          <a:p>
            <a:pPr algn="r"/>
            <a:r>
              <a:rPr lang="en-US" sz="2800" dirty="0">
                <a:solidFill>
                  <a:schemeClr val="accent6">
                    <a:lumMod val="40000"/>
                    <a:lumOff val="60000"/>
                  </a:schemeClr>
                </a:solidFill>
              </a:rPr>
              <a:t>NAG </a:t>
            </a:r>
            <a:r>
              <a:rPr lang="ru-RU" sz="2800" dirty="0">
                <a:solidFill>
                  <a:schemeClr val="accent6">
                    <a:lumMod val="40000"/>
                    <a:lumOff val="60000"/>
                  </a:schemeClr>
                </a:solidFill>
              </a:rPr>
              <a:t>АКАДЕМИЯ</a:t>
            </a:r>
          </a:p>
        </p:txBody>
      </p:sp>
      <p:sp>
        <p:nvSpPr>
          <p:cNvPr id="15" name="TextBox 14"/>
          <p:cNvSpPr txBox="1"/>
          <p:nvPr/>
        </p:nvSpPr>
        <p:spPr>
          <a:xfrm>
            <a:off x="2843808" y="4653448"/>
            <a:ext cx="2376264" cy="438582"/>
          </a:xfrm>
          <a:prstGeom prst="rect">
            <a:avLst/>
          </a:prstGeom>
          <a:noFill/>
        </p:spPr>
        <p:txBody>
          <a:bodyPr wrap="square" rtlCol="0">
            <a:spAutoFit/>
          </a:bodyPr>
          <a:lstStyle/>
          <a:p>
            <a:pPr>
              <a:lnSpc>
                <a:spcPct val="130000"/>
              </a:lnSpc>
            </a:pPr>
            <a:r>
              <a:rPr lang="en-US" b="1" dirty="0" err="1" smtClean="0">
                <a:solidFill>
                  <a:srgbClr val="C6D9F1"/>
                </a:solidFill>
              </a:rPr>
              <a:t>d.samodelko@nag.ru</a:t>
            </a:r>
            <a:endParaRPr lang="en-US" b="1" dirty="0" smtClean="0">
              <a:solidFill>
                <a:srgbClr val="C6D9F1"/>
              </a:solidFill>
            </a:endParaRPr>
          </a:p>
        </p:txBody>
      </p:sp>
    </p:spTree>
    <p:extLst>
      <p:ext uri="{BB962C8B-B14F-4D97-AF65-F5344CB8AC3E}">
        <p14:creationId xmlns:p14="http://schemas.microsoft.com/office/powerpoint/2010/main" val="294871472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Прямоугольник 17"/>
          <p:cNvSpPr/>
          <p:nvPr/>
        </p:nvSpPr>
        <p:spPr>
          <a:xfrm rot="10800000">
            <a:off x="-36512" y="951570"/>
            <a:ext cx="9156399" cy="4201950"/>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20"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7"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Содержание</a:t>
            </a:r>
            <a:endParaRPr lang="ru-RU" dirty="0">
              <a:solidFill>
                <a:srgbClr val="C6D9F1"/>
              </a:solidFill>
            </a:endParaRPr>
          </a:p>
        </p:txBody>
      </p:sp>
      <p:sp>
        <p:nvSpPr>
          <p:cNvPr id="9" name="Содержимое 2"/>
          <p:cNvSpPr txBox="1">
            <a:spLocks/>
          </p:cNvSpPr>
          <p:nvPr/>
        </p:nvSpPr>
        <p:spPr>
          <a:xfrm>
            <a:off x="611560" y="1131590"/>
            <a:ext cx="8153400" cy="44958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Clr>
                <a:schemeClr val="accent6">
                  <a:lumMod val="75000"/>
                </a:schemeClr>
              </a:buClr>
              <a:buSzPct val="50000"/>
              <a:buFont typeface="Wingdings" charset="2"/>
              <a:buChar char=""/>
            </a:pPr>
            <a:r>
              <a:rPr lang="ru-RU" dirty="0" smtClean="0">
                <a:solidFill>
                  <a:schemeClr val="tx2"/>
                </a:solidFill>
              </a:rPr>
              <a:t>Предпосылки</a:t>
            </a:r>
          </a:p>
          <a:p>
            <a:pPr marL="457200" indent="-457200" algn="l">
              <a:buClr>
                <a:schemeClr val="accent6">
                  <a:lumMod val="75000"/>
                </a:schemeClr>
              </a:buClr>
              <a:buSzPct val="50000"/>
              <a:buFont typeface="Wingdings" charset="2"/>
              <a:buChar char=""/>
            </a:pPr>
            <a:r>
              <a:rPr lang="ru-RU" dirty="0">
                <a:solidFill>
                  <a:schemeClr val="tx2"/>
                </a:solidFill>
              </a:rPr>
              <a:t>Аналитика рынка</a:t>
            </a:r>
          </a:p>
          <a:p>
            <a:pPr marL="457200" indent="-457200" algn="l">
              <a:buClr>
                <a:schemeClr val="accent6">
                  <a:lumMod val="75000"/>
                </a:schemeClr>
              </a:buClr>
              <a:buSzPct val="50000"/>
              <a:buFont typeface="Wingdings" charset="2"/>
              <a:buChar char=""/>
            </a:pPr>
            <a:r>
              <a:rPr lang="ru-RU" dirty="0">
                <a:solidFill>
                  <a:schemeClr val="tx2"/>
                </a:solidFill>
              </a:rPr>
              <a:t>Проектный подход</a:t>
            </a:r>
          </a:p>
          <a:p>
            <a:pPr marL="457200" indent="-457200" algn="l">
              <a:buClr>
                <a:schemeClr val="accent6">
                  <a:lumMod val="75000"/>
                </a:schemeClr>
              </a:buClr>
              <a:buSzPct val="50000"/>
              <a:buFont typeface="Wingdings" charset="2"/>
              <a:buChar char=""/>
            </a:pPr>
            <a:r>
              <a:rPr lang="ru-RU" dirty="0">
                <a:solidFill>
                  <a:schemeClr val="tx2"/>
                </a:solidFill>
              </a:rPr>
              <a:t>Цель</a:t>
            </a:r>
          </a:p>
          <a:p>
            <a:pPr marL="457200" indent="-457200" algn="l">
              <a:buClr>
                <a:schemeClr val="accent6">
                  <a:lumMod val="75000"/>
                </a:schemeClr>
              </a:buClr>
              <a:buSzPct val="50000"/>
              <a:buFont typeface="Wingdings" charset="2"/>
              <a:buChar char=""/>
            </a:pPr>
            <a:r>
              <a:rPr lang="ru-RU" dirty="0">
                <a:solidFill>
                  <a:schemeClr val="tx2"/>
                </a:solidFill>
              </a:rPr>
              <a:t>Экономика</a:t>
            </a:r>
          </a:p>
          <a:p>
            <a:pPr marL="457200" indent="-457200" algn="l">
              <a:buClr>
                <a:schemeClr val="accent6">
                  <a:lumMod val="75000"/>
                </a:schemeClr>
              </a:buClr>
              <a:buSzPct val="50000"/>
              <a:buFont typeface="Wingdings" charset="2"/>
              <a:buChar char=""/>
            </a:pPr>
            <a:r>
              <a:rPr lang="ru-RU" dirty="0">
                <a:solidFill>
                  <a:schemeClr val="tx2"/>
                </a:solidFill>
              </a:rPr>
              <a:t>Выводы</a:t>
            </a:r>
            <a:endParaRPr lang="ru-RU" dirty="0">
              <a:solidFill>
                <a:schemeClr val="tx2"/>
              </a:solidFill>
            </a:endParaRPr>
          </a:p>
        </p:txBody>
      </p:sp>
      <p:pic>
        <p:nvPicPr>
          <p:cNvPr id="11"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165790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2843808" y="933570"/>
            <a:ext cx="6300192" cy="774084"/>
          </a:xfrm>
          <a:prstGeom prst="rect">
            <a:avLst/>
          </a:prstGeom>
          <a:solidFill>
            <a:schemeClr val="bg1">
              <a:alpha val="6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Текст 4"/>
          <p:cNvSpPr txBox="1">
            <a:spLocks/>
          </p:cNvSpPr>
          <p:nvPr/>
        </p:nvSpPr>
        <p:spPr>
          <a:xfrm>
            <a:off x="2843808" y="1779662"/>
            <a:ext cx="6552726" cy="167322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800" dirty="0" smtClean="0">
                <a:solidFill>
                  <a:schemeClr val="bg2">
                    <a:lumMod val="50000"/>
                  </a:schemeClr>
                </a:solidFill>
              </a:rPr>
              <a:t>Зачем и почему</a:t>
            </a:r>
            <a:endParaRPr lang="ru-RU" sz="2800" dirty="0">
              <a:solidFill>
                <a:schemeClr val="bg2">
                  <a:lumMod val="50000"/>
                </a:schemeClr>
              </a:solidFill>
            </a:endParaRPr>
          </a:p>
        </p:txBody>
      </p:sp>
      <p:sp>
        <p:nvSpPr>
          <p:cNvPr id="13" name="Название 3"/>
          <p:cNvSpPr txBox="1">
            <a:spLocks/>
          </p:cNvSpPr>
          <p:nvPr/>
        </p:nvSpPr>
        <p:spPr>
          <a:xfrm>
            <a:off x="2843808" y="843558"/>
            <a:ext cx="5891808"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a:solidFill>
                  <a:schemeClr val="tx2">
                    <a:lumMod val="60000"/>
                    <a:lumOff val="40000"/>
                  </a:schemeClr>
                </a:solidFill>
              </a:rPr>
              <a:t>Предпосылки</a:t>
            </a:r>
            <a:endParaRPr lang="ru-RU" dirty="0">
              <a:solidFill>
                <a:schemeClr val="tx2">
                  <a:lumMod val="60000"/>
                  <a:lumOff val="40000"/>
                </a:schemeClr>
              </a:solidFill>
            </a:endParaRPr>
          </a:p>
        </p:txBody>
      </p:sp>
      <p:sp>
        <p:nvSpPr>
          <p:cNvPr id="16" name="Прямоугольник 15"/>
          <p:cNvSpPr/>
          <p:nvPr/>
        </p:nvSpPr>
        <p:spPr>
          <a:xfrm>
            <a:off x="0" y="915566"/>
            <a:ext cx="2699792" cy="774084"/>
          </a:xfrm>
          <a:prstGeom prst="rect">
            <a:avLst/>
          </a:prstGeom>
          <a:solidFill>
            <a:srgbClr val="DD8047">
              <a:alpha val="39000"/>
            </a:srgb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9" name="Picture 2" descr="D:\NAG\NAG\SNR Новый лого\SNR_logo_new\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00196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4" name="Прямоугольник 23"/>
          <p:cNvSpPr/>
          <p:nvPr/>
        </p:nvSpPr>
        <p:spPr>
          <a:xfrm>
            <a:off x="4716016" y="1053922"/>
            <a:ext cx="3888432" cy="630068"/>
          </a:xfrm>
          <a:prstGeom prst="rect">
            <a:avLst/>
          </a:prstGeom>
          <a:solidFill>
            <a:schemeClr val="accent6">
              <a:lumMod val="75000"/>
              <a:alpha val="3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3" name="Прямоугольник 22"/>
          <p:cNvSpPr/>
          <p:nvPr/>
        </p:nvSpPr>
        <p:spPr>
          <a:xfrm>
            <a:off x="611560" y="1053922"/>
            <a:ext cx="3888432" cy="630068"/>
          </a:xfrm>
          <a:prstGeom prst="rect">
            <a:avLst/>
          </a:prstGeom>
          <a:solidFill>
            <a:schemeClr val="accent3">
              <a:alpha val="3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3" name="Содержимое 2"/>
          <p:cNvSpPr txBox="1">
            <a:spLocks/>
          </p:cNvSpPr>
          <p:nvPr/>
        </p:nvSpPr>
        <p:spPr>
          <a:xfrm>
            <a:off x="611560" y="1779663"/>
            <a:ext cx="3888432" cy="2592287"/>
          </a:xfrm>
          <a:prstGeom prst="rect">
            <a:avLst/>
          </a:prstGeom>
        </p:spPr>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6">
                  <a:lumMod val="75000"/>
                </a:schemeClr>
              </a:buClr>
              <a:buSzPct val="50000"/>
              <a:buFont typeface="Wingdings" charset="2"/>
              <a:buChar char=""/>
            </a:pPr>
            <a:r>
              <a:rPr lang="ru-RU" sz="2600" dirty="0" smtClean="0">
                <a:solidFill>
                  <a:schemeClr val="tx2"/>
                </a:solidFill>
              </a:rPr>
              <a:t>Города застроены</a:t>
            </a:r>
          </a:p>
          <a:p>
            <a:pPr lvl="1">
              <a:lnSpc>
                <a:spcPct val="80000"/>
              </a:lnSpc>
              <a:buClr>
                <a:schemeClr val="tx2">
                  <a:lumMod val="75000"/>
                </a:schemeClr>
              </a:buClr>
              <a:buSzPct val="50000"/>
              <a:buFont typeface="Wingdings" charset="2"/>
              <a:buChar char=""/>
            </a:pPr>
            <a:r>
              <a:rPr lang="ru-RU" sz="2200" dirty="0" smtClean="0">
                <a:solidFill>
                  <a:schemeClr val="tx2"/>
                </a:solidFill>
              </a:rPr>
              <a:t>Котте</a:t>
            </a:r>
            <a:r>
              <a:rPr lang="ru-RU" sz="2200" dirty="0">
                <a:solidFill>
                  <a:schemeClr val="tx2"/>
                </a:solidFill>
              </a:rPr>
              <a:t>джные поселки – </a:t>
            </a:r>
            <a:r>
              <a:rPr lang="ru-RU" sz="2200" dirty="0">
                <a:solidFill>
                  <a:schemeClr val="tx2"/>
                </a:solidFill>
              </a:rPr>
              <a:t>новые неосвоенные </a:t>
            </a:r>
            <a:r>
              <a:rPr lang="ru-RU" sz="2200" dirty="0">
                <a:solidFill>
                  <a:schemeClr val="tx2"/>
                </a:solidFill>
              </a:rPr>
              <a:t>территории с новой абонентской базой</a:t>
            </a:r>
          </a:p>
          <a:p>
            <a:pPr>
              <a:buClr>
                <a:schemeClr val="accent6">
                  <a:lumMod val="75000"/>
                </a:schemeClr>
              </a:buClr>
              <a:buSzPct val="50000"/>
              <a:buFont typeface="Wingdings" charset="2"/>
              <a:buChar char=""/>
            </a:pPr>
            <a:r>
              <a:rPr lang="en-US" sz="2600" dirty="0">
                <a:solidFill>
                  <a:schemeClr val="tx2"/>
                </a:solidFill>
              </a:rPr>
              <a:t>ARPU</a:t>
            </a:r>
          </a:p>
          <a:p>
            <a:pPr lvl="1">
              <a:lnSpc>
                <a:spcPct val="80000"/>
              </a:lnSpc>
              <a:buClr>
                <a:schemeClr val="tx2">
                  <a:lumMod val="75000"/>
                </a:schemeClr>
              </a:buClr>
              <a:buSzPct val="50000"/>
              <a:buFont typeface="Wingdings" charset="2"/>
              <a:buChar char=""/>
            </a:pPr>
            <a:r>
              <a:rPr lang="ru-RU" sz="2200" dirty="0">
                <a:solidFill>
                  <a:schemeClr val="tx2"/>
                </a:solidFill>
              </a:rPr>
              <a:t>Дефицит предложения в поселках – аргумент для более высокого </a:t>
            </a:r>
            <a:r>
              <a:rPr lang="en-US" sz="2200" dirty="0">
                <a:solidFill>
                  <a:schemeClr val="tx2"/>
                </a:solidFill>
              </a:rPr>
              <a:t>ARPU</a:t>
            </a:r>
          </a:p>
        </p:txBody>
      </p:sp>
      <p:sp>
        <p:nvSpPr>
          <p:cNvPr id="16" name="Содержимое 7"/>
          <p:cNvSpPr txBox="1">
            <a:spLocks/>
          </p:cNvSpPr>
          <p:nvPr/>
        </p:nvSpPr>
        <p:spPr>
          <a:xfrm>
            <a:off x="4716016" y="1779663"/>
            <a:ext cx="4427984" cy="2592288"/>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6">
                  <a:lumMod val="75000"/>
                </a:schemeClr>
              </a:buClr>
              <a:buSzPct val="50000"/>
              <a:buFont typeface="Wingdings" charset="2"/>
              <a:buChar char=""/>
            </a:pPr>
            <a:r>
              <a:rPr lang="ru-RU" sz="3800" dirty="0">
                <a:solidFill>
                  <a:schemeClr val="tx2"/>
                </a:solidFill>
              </a:rPr>
              <a:t>Города </a:t>
            </a:r>
            <a:r>
              <a:rPr lang="ru-RU" sz="3800" dirty="0">
                <a:solidFill>
                  <a:schemeClr val="tx2"/>
                </a:solidFill>
              </a:rPr>
              <a:t>застроены</a:t>
            </a:r>
          </a:p>
          <a:p>
            <a:pPr lvl="1">
              <a:buClr>
                <a:schemeClr val="tx2">
                  <a:lumMod val="75000"/>
                </a:schemeClr>
              </a:buClr>
              <a:buSzPct val="50000"/>
              <a:buFont typeface="Wingdings" charset="2"/>
              <a:buChar char=""/>
            </a:pPr>
            <a:r>
              <a:rPr lang="ru-RU" sz="3200" dirty="0">
                <a:solidFill>
                  <a:schemeClr val="tx2"/>
                </a:solidFill>
              </a:rPr>
              <a:t>Привычный процесс подключения хочется продолжать, чтобы загружать монтажные бригады</a:t>
            </a:r>
          </a:p>
          <a:p>
            <a:pPr>
              <a:buClr>
                <a:schemeClr val="accent6">
                  <a:lumMod val="75000"/>
                </a:schemeClr>
              </a:buClr>
              <a:buSzPct val="50000"/>
              <a:buFont typeface="Wingdings" charset="2"/>
              <a:buChar char=""/>
            </a:pPr>
            <a:r>
              <a:rPr lang="en-US" sz="3800" dirty="0">
                <a:solidFill>
                  <a:schemeClr val="tx2"/>
                </a:solidFill>
              </a:rPr>
              <a:t>ARPU</a:t>
            </a:r>
          </a:p>
          <a:p>
            <a:pPr lvl="1">
              <a:buClr>
                <a:schemeClr val="tx2">
                  <a:lumMod val="75000"/>
                </a:schemeClr>
              </a:buClr>
              <a:buSzPct val="50000"/>
              <a:buFont typeface="Wingdings" charset="2"/>
              <a:buChar char=""/>
            </a:pPr>
            <a:r>
              <a:rPr lang="ru-RU" sz="3200" dirty="0">
                <a:solidFill>
                  <a:schemeClr val="tx2"/>
                </a:solidFill>
              </a:rPr>
              <a:t>С помощью высокой стоимости подключения можно сразу «отбивать» САРЕХ</a:t>
            </a:r>
          </a:p>
          <a:p>
            <a:endParaRPr lang="ru-RU" dirty="0"/>
          </a:p>
        </p:txBody>
      </p:sp>
      <p:sp>
        <p:nvSpPr>
          <p:cNvPr id="17" name="Текст 5"/>
          <p:cNvSpPr txBox="1">
            <a:spLocks/>
          </p:cNvSpPr>
          <p:nvPr/>
        </p:nvSpPr>
        <p:spPr>
          <a:xfrm>
            <a:off x="609600" y="1125930"/>
            <a:ext cx="3886200" cy="640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2800" dirty="0" smtClean="0">
                <a:solidFill>
                  <a:schemeClr val="bg1"/>
                </a:solidFill>
              </a:rPr>
              <a:t>Увеличение выручки</a:t>
            </a:r>
            <a:endParaRPr lang="ru-RU" sz="2800" dirty="0">
              <a:solidFill>
                <a:schemeClr val="bg1"/>
              </a:solidFill>
            </a:endParaRPr>
          </a:p>
        </p:txBody>
      </p:sp>
      <p:sp>
        <p:nvSpPr>
          <p:cNvPr id="18" name="Текст 6"/>
          <p:cNvSpPr txBox="1">
            <a:spLocks/>
          </p:cNvSpPr>
          <p:nvPr/>
        </p:nvSpPr>
        <p:spPr>
          <a:xfrm>
            <a:off x="4716016" y="1125930"/>
            <a:ext cx="3886200" cy="64008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sz="2800" dirty="0" smtClean="0">
                <a:solidFill>
                  <a:srgbClr val="FFFFFF"/>
                </a:solidFill>
              </a:rPr>
              <a:t>Снижение издержек</a:t>
            </a:r>
            <a:endParaRPr lang="ru-RU" sz="2800" dirty="0">
              <a:solidFill>
                <a:srgbClr val="FFFFFF"/>
              </a:solidFill>
            </a:endParaRPr>
          </a:p>
        </p:txBody>
      </p:sp>
      <p:sp>
        <p:nvSpPr>
          <p:cNvPr id="19" name="TextBox 18"/>
          <p:cNvSpPr txBox="1"/>
          <p:nvPr/>
        </p:nvSpPr>
        <p:spPr>
          <a:xfrm>
            <a:off x="0" y="4590296"/>
            <a:ext cx="9144000" cy="861774"/>
          </a:xfrm>
          <a:prstGeom prst="rect">
            <a:avLst/>
          </a:prstGeom>
          <a:noFill/>
        </p:spPr>
        <p:txBody>
          <a:bodyPr wrap="square" rtlCol="0">
            <a:spAutoFit/>
          </a:bodyPr>
          <a:lstStyle/>
          <a:p>
            <a:pPr algn="ctr"/>
            <a:r>
              <a:rPr lang="ru-RU" sz="1600" dirty="0">
                <a:solidFill>
                  <a:schemeClr val="tx2"/>
                </a:solidFill>
              </a:rPr>
              <a:t>Есть ли еще аргументы? Что на счет подводных камней?</a:t>
            </a:r>
          </a:p>
          <a:p>
            <a:pPr algn="ctr"/>
            <a:r>
              <a:rPr lang="ru-RU" sz="1600" dirty="0">
                <a:solidFill>
                  <a:schemeClr val="tx2"/>
                </a:solidFill>
              </a:rPr>
              <a:t>В любом случае </a:t>
            </a:r>
            <a:r>
              <a:rPr lang="ru-RU" sz="1600" b="1" dirty="0">
                <a:solidFill>
                  <a:srgbClr val="FF6600"/>
                </a:solidFill>
              </a:rPr>
              <a:t>необходим анализ</a:t>
            </a:r>
          </a:p>
          <a:p>
            <a:endParaRPr lang="ru-RU" dirty="0"/>
          </a:p>
        </p:txBody>
      </p:sp>
      <p:pic>
        <p:nvPicPr>
          <p:cNvPr id="21"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2"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Предпосылки</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26808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2843808" y="933570"/>
            <a:ext cx="6300192" cy="774084"/>
          </a:xfrm>
          <a:prstGeom prst="rect">
            <a:avLst/>
          </a:prstGeom>
          <a:solidFill>
            <a:schemeClr val="bg1">
              <a:alpha val="6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Текст 4"/>
          <p:cNvSpPr txBox="1">
            <a:spLocks/>
          </p:cNvSpPr>
          <p:nvPr/>
        </p:nvSpPr>
        <p:spPr>
          <a:xfrm>
            <a:off x="2843808" y="1779662"/>
            <a:ext cx="6552726" cy="167322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800" dirty="0" smtClean="0">
                <a:solidFill>
                  <a:schemeClr val="bg2">
                    <a:lumMod val="50000"/>
                  </a:schemeClr>
                </a:solidFill>
              </a:rPr>
              <a:t>Кто и где</a:t>
            </a:r>
            <a:endParaRPr lang="ru-RU" sz="2800" dirty="0">
              <a:solidFill>
                <a:schemeClr val="bg2">
                  <a:lumMod val="50000"/>
                </a:schemeClr>
              </a:solidFill>
            </a:endParaRPr>
          </a:p>
        </p:txBody>
      </p:sp>
      <p:sp>
        <p:nvSpPr>
          <p:cNvPr id="13" name="Название 3"/>
          <p:cNvSpPr txBox="1">
            <a:spLocks/>
          </p:cNvSpPr>
          <p:nvPr/>
        </p:nvSpPr>
        <p:spPr>
          <a:xfrm>
            <a:off x="2843808" y="843558"/>
            <a:ext cx="5891808"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chemeClr val="tx2">
                    <a:lumMod val="60000"/>
                    <a:lumOff val="40000"/>
                  </a:schemeClr>
                </a:solidFill>
              </a:rPr>
              <a:t>Анализ рынка</a:t>
            </a:r>
            <a:endParaRPr lang="ru-RU" dirty="0">
              <a:solidFill>
                <a:schemeClr val="tx2">
                  <a:lumMod val="60000"/>
                  <a:lumOff val="40000"/>
                </a:schemeClr>
              </a:solidFill>
            </a:endParaRPr>
          </a:p>
        </p:txBody>
      </p:sp>
      <p:sp>
        <p:nvSpPr>
          <p:cNvPr id="16" name="Прямоугольник 15"/>
          <p:cNvSpPr/>
          <p:nvPr/>
        </p:nvSpPr>
        <p:spPr>
          <a:xfrm>
            <a:off x="0" y="915566"/>
            <a:ext cx="2699792" cy="774084"/>
          </a:xfrm>
          <a:prstGeom prst="rect">
            <a:avLst/>
          </a:prstGeom>
          <a:solidFill>
            <a:srgbClr val="DD8047">
              <a:alpha val="39000"/>
            </a:srgb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9" name="Picture 2" descr="D:\NAG\NAG\SNR Новый лого\SNR_logo_new\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324028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1" name="Содержимое 2"/>
          <p:cNvSpPr txBox="1">
            <a:spLocks/>
          </p:cNvSpPr>
          <p:nvPr/>
        </p:nvSpPr>
        <p:spPr>
          <a:xfrm>
            <a:off x="611560" y="1131590"/>
            <a:ext cx="8352928" cy="4320479"/>
          </a:xfrm>
          <a:prstGeom prst="rect">
            <a:avLst/>
          </a:prstGeom>
        </p:spPr>
        <p:txBody>
          <a:bodyPr vert="horz" lIns="91440" tIns="45720" rIns="91440" bIns="45720" rtlCol="0">
            <a:normAutofit fontScale="5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Clr>
                <a:schemeClr val="accent6">
                  <a:lumMod val="75000"/>
                </a:schemeClr>
              </a:buClr>
              <a:buSzPct val="50000"/>
              <a:buFont typeface="Wingdings" charset="2"/>
              <a:buChar char=""/>
            </a:pPr>
            <a:r>
              <a:rPr lang="ru-RU" sz="3400" dirty="0">
                <a:solidFill>
                  <a:schemeClr val="tx2"/>
                </a:solidFill>
              </a:rPr>
              <a:t>Каждый год строится более 1000 новых коттеджных поселков </a:t>
            </a:r>
          </a:p>
          <a:p>
            <a:pPr marL="742950" lvl="1" indent="-285750" algn="l">
              <a:buClr>
                <a:schemeClr val="tx2">
                  <a:lumMod val="75000"/>
                </a:schemeClr>
              </a:buClr>
              <a:buSzPct val="50000"/>
              <a:buFont typeface="Wingdings" charset="2"/>
              <a:buChar char=""/>
            </a:pPr>
            <a:r>
              <a:rPr lang="ru-RU" sz="2900" dirty="0">
                <a:solidFill>
                  <a:schemeClr val="tx2"/>
                </a:solidFill>
              </a:rPr>
              <a:t>Элитных становится меньше</a:t>
            </a:r>
          </a:p>
          <a:p>
            <a:pPr marL="742950" lvl="1" indent="-285750" algn="l">
              <a:buClr>
                <a:schemeClr val="tx2">
                  <a:lumMod val="75000"/>
                </a:schemeClr>
              </a:buClr>
              <a:buSzPct val="50000"/>
              <a:buFont typeface="Wingdings" charset="2"/>
              <a:buChar char=""/>
            </a:pPr>
            <a:r>
              <a:rPr lang="ru-RU" sz="2900" dirty="0">
                <a:solidFill>
                  <a:schemeClr val="tx2"/>
                </a:solidFill>
              </a:rPr>
              <a:t>Бюджетных становится больше</a:t>
            </a:r>
          </a:p>
          <a:p>
            <a:pPr marL="742950" lvl="1" indent="-285750" algn="l">
              <a:buClr>
                <a:schemeClr val="tx2">
                  <a:lumMod val="75000"/>
                </a:schemeClr>
              </a:buClr>
              <a:buSzPct val="50000"/>
              <a:buFont typeface="Wingdings" charset="2"/>
              <a:buChar char=""/>
            </a:pPr>
            <a:r>
              <a:rPr lang="ru-RU" sz="2900" dirty="0">
                <a:solidFill>
                  <a:schemeClr val="tx2"/>
                </a:solidFill>
              </a:rPr>
              <a:t>Девелоперы стараются заменить дома на </a:t>
            </a:r>
            <a:r>
              <a:rPr lang="ru-RU" sz="2900" dirty="0" err="1">
                <a:solidFill>
                  <a:schemeClr val="tx2"/>
                </a:solidFill>
              </a:rPr>
              <a:t>таун-хаусы</a:t>
            </a:r>
            <a:endParaRPr lang="ru-RU" sz="2900" dirty="0">
              <a:solidFill>
                <a:schemeClr val="tx2"/>
              </a:solidFill>
            </a:endParaRPr>
          </a:p>
          <a:p>
            <a:pPr marL="342900" indent="-342900" algn="l">
              <a:buClr>
                <a:schemeClr val="accent6">
                  <a:lumMod val="75000"/>
                </a:schemeClr>
              </a:buClr>
              <a:buSzPct val="50000"/>
              <a:buFont typeface="Wingdings" charset="2"/>
              <a:buChar char=""/>
            </a:pPr>
            <a:r>
              <a:rPr lang="ru-RU" sz="3400" dirty="0">
                <a:solidFill>
                  <a:schemeClr val="tx2"/>
                </a:solidFill>
              </a:rPr>
              <a:t>Более 11000 сельских населенных пунктов с </a:t>
            </a:r>
            <a:r>
              <a:rPr lang="ru-RU" sz="3400" dirty="0" smtClean="0">
                <a:solidFill>
                  <a:schemeClr val="tx2"/>
                </a:solidFill>
              </a:rPr>
              <a:t>населением </a:t>
            </a:r>
            <a:r>
              <a:rPr lang="ru-RU" sz="3400" dirty="0">
                <a:solidFill>
                  <a:schemeClr val="tx2"/>
                </a:solidFill>
              </a:rPr>
              <a:t>от 250 до 500 человек</a:t>
            </a:r>
          </a:p>
          <a:p>
            <a:pPr marL="342900" indent="-342900" algn="l">
              <a:buClr>
                <a:schemeClr val="accent6">
                  <a:lumMod val="75000"/>
                </a:schemeClr>
              </a:buClr>
              <a:buSzPct val="50000"/>
              <a:buFont typeface="Wingdings" charset="2"/>
              <a:buChar char=""/>
            </a:pPr>
            <a:r>
              <a:rPr lang="ru-RU" sz="3400" dirty="0">
                <a:solidFill>
                  <a:schemeClr val="tx2"/>
                </a:solidFill>
              </a:rPr>
              <a:t>Более 1100 поселков городского типа с населением более 1000 человек</a:t>
            </a:r>
          </a:p>
          <a:p>
            <a:pPr algn="l"/>
            <a:endParaRPr lang="ru-RU" dirty="0" smtClean="0"/>
          </a:p>
          <a:p>
            <a:pPr algn="l"/>
            <a:r>
              <a:rPr lang="ru-RU" dirty="0" smtClean="0">
                <a:solidFill>
                  <a:srgbClr val="1F497D"/>
                </a:solidFill>
              </a:rPr>
              <a:t>Из них:</a:t>
            </a:r>
          </a:p>
          <a:p>
            <a:pPr algn="l"/>
            <a:endParaRPr lang="ru-RU" dirty="0" smtClean="0"/>
          </a:p>
          <a:p>
            <a:pPr marL="342900" indent="-342900" algn="l">
              <a:buClr>
                <a:schemeClr val="accent6">
                  <a:lumMod val="75000"/>
                </a:schemeClr>
              </a:buClr>
              <a:buSzPct val="50000"/>
              <a:buFont typeface="Wingdings" charset="2"/>
              <a:buChar char=""/>
            </a:pPr>
            <a:r>
              <a:rPr lang="ru-RU" sz="3500" dirty="0">
                <a:solidFill>
                  <a:schemeClr val="tx2"/>
                </a:solidFill>
              </a:rPr>
              <a:t>Более 7000 городов и сел остаются без доступа к широкополосному интернету</a:t>
            </a:r>
          </a:p>
          <a:p>
            <a:pPr marL="342900" indent="-342900" algn="l">
              <a:buClr>
                <a:schemeClr val="accent6">
                  <a:lumMod val="75000"/>
                </a:schemeClr>
              </a:buClr>
              <a:buSzPct val="50000"/>
              <a:buFont typeface="Wingdings" charset="2"/>
              <a:buChar char=""/>
            </a:pPr>
            <a:r>
              <a:rPr lang="ru-RU" sz="3500" dirty="0">
                <a:solidFill>
                  <a:schemeClr val="tx2"/>
                </a:solidFill>
              </a:rPr>
              <a:t>Более 1300 населенных пунктов остаются без мобильной голосовой связи (с населением от 500 до 10000 человек</a:t>
            </a:r>
            <a:endParaRPr lang="en-US" sz="3500" dirty="0">
              <a:solidFill>
                <a:schemeClr val="tx2"/>
              </a:solidFill>
            </a:endParaRPr>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Аналитика рынка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858831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Аналитика рынка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 name="Изображение 7"/>
          <p:cNvPicPr>
            <a:picLocks noChangeAspect="1"/>
          </p:cNvPicPr>
          <p:nvPr/>
        </p:nvPicPr>
        <p:blipFill>
          <a:blip r:embed="rId5"/>
          <a:stretch>
            <a:fillRect/>
          </a:stretch>
        </p:blipFill>
        <p:spPr>
          <a:xfrm>
            <a:off x="1187624" y="983435"/>
            <a:ext cx="6768752" cy="4160065"/>
          </a:xfrm>
          <a:prstGeom prst="rect">
            <a:avLst/>
          </a:prstGeom>
        </p:spPr>
      </p:pic>
    </p:spTree>
    <p:extLst>
      <p:ext uri="{BB962C8B-B14F-4D97-AF65-F5344CB8AC3E}">
        <p14:creationId xmlns:p14="http://schemas.microsoft.com/office/powerpoint/2010/main" val="3674103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Аналитика рынка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Изображение 8"/>
          <p:cNvPicPr>
            <a:picLocks noChangeAspect="1"/>
          </p:cNvPicPr>
          <p:nvPr/>
        </p:nvPicPr>
        <p:blipFill>
          <a:blip r:embed="rId5"/>
          <a:stretch>
            <a:fillRect/>
          </a:stretch>
        </p:blipFill>
        <p:spPr>
          <a:xfrm>
            <a:off x="1115616" y="987575"/>
            <a:ext cx="6916429" cy="4155925"/>
          </a:xfrm>
          <a:prstGeom prst="rect">
            <a:avLst/>
          </a:prstGeom>
        </p:spPr>
      </p:pic>
    </p:spTree>
    <p:extLst>
      <p:ext uri="{BB962C8B-B14F-4D97-AF65-F5344CB8AC3E}">
        <p14:creationId xmlns:p14="http://schemas.microsoft.com/office/powerpoint/2010/main" val="368704258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6408712" cy="787276"/>
          </a:xfrm>
          <a:prstGeom prst="rect">
            <a:avLst/>
          </a:prstGeom>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a:solidFill>
                  <a:schemeClr val="tx2">
                    <a:lumMod val="20000"/>
                    <a:lumOff val="80000"/>
                  </a:schemeClr>
                </a:solidFill>
              </a:rPr>
              <a:t>Золотое время </a:t>
            </a:r>
            <a:r>
              <a:rPr lang="ru-RU" dirty="0" err="1">
                <a:solidFill>
                  <a:schemeClr val="tx2">
                    <a:lumMod val="20000"/>
                    <a:lumOff val="80000"/>
                  </a:schemeClr>
                </a:solidFill>
              </a:rPr>
              <a:t>провайдинга</a:t>
            </a:r>
            <a:r>
              <a:rPr lang="ru-RU" dirty="0">
                <a:solidFill>
                  <a:schemeClr val="tx2">
                    <a:lumMod val="20000"/>
                    <a:lumOff val="80000"/>
                  </a:schemeClr>
                </a:solidFill>
              </a:rPr>
              <a:t> – в малоэтажной застройке</a:t>
            </a: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8" name="Содержимое 2"/>
          <p:cNvSpPr txBox="1">
            <a:spLocks/>
          </p:cNvSpPr>
          <p:nvPr/>
        </p:nvSpPr>
        <p:spPr>
          <a:xfrm>
            <a:off x="611560" y="1064560"/>
            <a:ext cx="8153400" cy="407894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2400" dirty="0" smtClean="0">
                <a:solidFill>
                  <a:schemeClr val="tx2"/>
                </a:solidFill>
              </a:rPr>
              <a:t>Есть ли подводные камни?</a:t>
            </a:r>
          </a:p>
          <a:p>
            <a:endParaRPr lang="ru-RU" dirty="0" smtClean="0"/>
          </a:p>
        </p:txBody>
      </p:sp>
      <p:pic>
        <p:nvPicPr>
          <p:cNvPr id="10" name="Изображение 9"/>
          <p:cNvPicPr>
            <a:picLocks noChangeAspect="1"/>
          </p:cNvPicPr>
          <p:nvPr/>
        </p:nvPicPr>
        <p:blipFill>
          <a:blip r:embed="rId5"/>
          <a:stretch>
            <a:fillRect/>
          </a:stretch>
        </p:blipFill>
        <p:spPr>
          <a:xfrm>
            <a:off x="2627784" y="1601606"/>
            <a:ext cx="4116444" cy="3531476"/>
          </a:xfrm>
          <a:prstGeom prst="rect">
            <a:avLst/>
          </a:prstGeom>
        </p:spPr>
      </p:pic>
    </p:spTree>
    <p:extLst>
      <p:ext uri="{BB962C8B-B14F-4D97-AF65-F5344CB8AC3E}">
        <p14:creationId xmlns:p14="http://schemas.microsoft.com/office/powerpoint/2010/main" val="97897350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Аналитика рынка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2"/>
          <p:cNvSpPr txBox="1">
            <a:spLocks/>
          </p:cNvSpPr>
          <p:nvPr/>
        </p:nvSpPr>
        <p:spPr>
          <a:xfrm>
            <a:off x="611560" y="1059582"/>
            <a:ext cx="8153400" cy="4083918"/>
          </a:xfrm>
          <a:prstGeom prst="rect">
            <a:avLst/>
          </a:prstGeom>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buClr>
                <a:schemeClr val="accent6">
                  <a:lumMod val="75000"/>
                </a:schemeClr>
              </a:buClr>
              <a:buSzPct val="50000"/>
            </a:pPr>
            <a:r>
              <a:rPr lang="ru-RU" sz="2500" dirty="0">
                <a:solidFill>
                  <a:schemeClr val="tx2"/>
                </a:solidFill>
              </a:rPr>
              <a:t>Дефицитный дефицит?</a:t>
            </a:r>
          </a:p>
          <a:p>
            <a:endParaRPr lang="ru-RU" dirty="0" smtClean="0"/>
          </a:p>
          <a:p>
            <a:pPr marL="342900" indent="-342900" algn="l">
              <a:buClr>
                <a:schemeClr val="accent6">
                  <a:lumMod val="75000"/>
                </a:schemeClr>
              </a:buClr>
              <a:buSzPct val="50000"/>
              <a:buFont typeface="Wingdings" charset="2"/>
              <a:buChar char=""/>
            </a:pPr>
            <a:r>
              <a:rPr lang="ru-RU" sz="2500" dirty="0">
                <a:solidFill>
                  <a:schemeClr val="tx2"/>
                </a:solidFill>
              </a:rPr>
              <a:t>ТВ: </a:t>
            </a:r>
            <a:r>
              <a:rPr lang="ru-RU" sz="2500" dirty="0" err="1">
                <a:solidFill>
                  <a:schemeClr val="tx2"/>
                </a:solidFill>
              </a:rPr>
              <a:t>Триколор</a:t>
            </a:r>
            <a:r>
              <a:rPr lang="ru-RU" sz="2500" dirty="0">
                <a:solidFill>
                  <a:schemeClr val="tx2"/>
                </a:solidFill>
              </a:rPr>
              <a:t> шагает по стране. Более 14 млн абонентов. Продать услугу ТВ все сложнее. </a:t>
            </a:r>
            <a:r>
              <a:rPr lang="ru-RU" sz="2500" dirty="0" err="1">
                <a:solidFill>
                  <a:schemeClr val="tx2"/>
                </a:solidFill>
              </a:rPr>
              <a:t>Триколор</a:t>
            </a:r>
            <a:r>
              <a:rPr lang="ru-RU" sz="2500" dirty="0">
                <a:solidFill>
                  <a:schemeClr val="tx2"/>
                </a:solidFill>
              </a:rPr>
              <a:t> в поселках – очень популярен.</a:t>
            </a:r>
          </a:p>
          <a:p>
            <a:pPr marL="342900" indent="-342900" algn="l">
              <a:buClr>
                <a:schemeClr val="accent6">
                  <a:lumMod val="75000"/>
                </a:schemeClr>
              </a:buClr>
              <a:buSzPct val="50000"/>
              <a:buFont typeface="Wingdings" charset="2"/>
              <a:buChar char=""/>
            </a:pPr>
            <a:r>
              <a:rPr lang="ru-RU" sz="2500" dirty="0">
                <a:solidFill>
                  <a:schemeClr val="tx2"/>
                </a:solidFill>
              </a:rPr>
              <a:t>Телефония: стационарный телефон уходит в прошлое, мобильная связь займет подавляющее место на рынке.</a:t>
            </a:r>
          </a:p>
          <a:p>
            <a:pPr marL="342900" indent="-342900" algn="l">
              <a:buClr>
                <a:schemeClr val="accent6">
                  <a:lumMod val="75000"/>
                </a:schemeClr>
              </a:buClr>
              <a:buSzPct val="50000"/>
              <a:buFont typeface="Wingdings" charset="2"/>
              <a:buChar char=""/>
            </a:pPr>
            <a:r>
              <a:rPr lang="ru-RU" sz="2500" dirty="0">
                <a:solidFill>
                  <a:schemeClr val="tx2"/>
                </a:solidFill>
              </a:rPr>
              <a:t>Интернет: Ростелеком с проектом «Цифровое неравенство» грозится покрыть все населенные пункты от с населением от 200 человек</a:t>
            </a:r>
            <a:br>
              <a:rPr lang="ru-RU" sz="2500" dirty="0">
                <a:solidFill>
                  <a:schemeClr val="tx2"/>
                </a:solidFill>
              </a:rPr>
            </a:br>
            <a:r>
              <a:rPr lang="ru-RU" dirty="0" smtClean="0"/>
              <a:t/>
            </a:r>
            <a:br>
              <a:rPr lang="ru-RU" dirty="0" smtClean="0"/>
            </a:br>
            <a:r>
              <a:rPr lang="ru-RU" sz="2500" dirty="0">
                <a:solidFill>
                  <a:schemeClr val="tx2"/>
                </a:solidFill>
              </a:rPr>
              <a:t>А так же проникновение мобильного интернета нагнетает обстановку:</a:t>
            </a:r>
            <a:endParaRPr lang="ru-RU" sz="2500" dirty="0">
              <a:solidFill>
                <a:schemeClr val="tx2"/>
              </a:solidFill>
            </a:endParaRPr>
          </a:p>
        </p:txBody>
      </p:sp>
    </p:spTree>
    <p:extLst>
      <p:ext uri="{BB962C8B-B14F-4D97-AF65-F5344CB8AC3E}">
        <p14:creationId xmlns:p14="http://schemas.microsoft.com/office/powerpoint/2010/main" val="202772465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Аналитика рынка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9" name="Содержимое 4"/>
          <p:cNvPicPr>
            <a:picLocks noChangeAspect="1"/>
          </p:cNvPicPr>
          <p:nvPr/>
        </p:nvPicPr>
        <p:blipFill>
          <a:blip r:embed="rId5"/>
          <a:srcRect l="674" r="674"/>
          <a:stretch>
            <a:fillRect/>
          </a:stretch>
        </p:blipFill>
        <p:spPr>
          <a:xfrm>
            <a:off x="755576" y="994977"/>
            <a:ext cx="7560840" cy="4169061"/>
          </a:xfrm>
          <a:prstGeom prst="rect">
            <a:avLst/>
          </a:prstGeom>
        </p:spPr>
      </p:pic>
    </p:spTree>
    <p:extLst>
      <p:ext uri="{BB962C8B-B14F-4D97-AF65-F5344CB8AC3E}">
        <p14:creationId xmlns:p14="http://schemas.microsoft.com/office/powerpoint/2010/main" val="25752775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Аналитика рынка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8" name="Изображение 7"/>
          <p:cNvPicPr>
            <a:picLocks noChangeAspect="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4788024" y="1131590"/>
            <a:ext cx="3949394" cy="3890153"/>
          </a:xfrm>
          <a:prstGeom prst="rect">
            <a:avLst/>
          </a:prstGeom>
        </p:spPr>
      </p:pic>
      <p:sp>
        <p:nvSpPr>
          <p:cNvPr id="10" name="Содержимое 2"/>
          <p:cNvSpPr txBox="1">
            <a:spLocks/>
          </p:cNvSpPr>
          <p:nvPr/>
        </p:nvSpPr>
        <p:spPr>
          <a:xfrm>
            <a:off x="611560" y="1923678"/>
            <a:ext cx="4536504" cy="2304256"/>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Clr>
                <a:schemeClr val="accent6">
                  <a:lumMod val="75000"/>
                </a:schemeClr>
              </a:buClr>
              <a:buSzPct val="50000"/>
              <a:buFont typeface="Wingdings" charset="2"/>
              <a:buChar char=""/>
            </a:pPr>
            <a:r>
              <a:rPr lang="ru-RU" sz="3400" dirty="0" smtClean="0">
                <a:solidFill>
                  <a:schemeClr val="tx2"/>
                </a:solidFill>
              </a:rPr>
              <a:t>Основной </a:t>
            </a:r>
            <a:r>
              <a:rPr lang="ru-RU" sz="3400" dirty="0">
                <a:solidFill>
                  <a:schemeClr val="tx2"/>
                </a:solidFill>
              </a:rPr>
              <a:t>лимит время</a:t>
            </a:r>
          </a:p>
          <a:p>
            <a:pPr marL="342900" indent="-342900" algn="l">
              <a:buClr>
                <a:schemeClr val="accent6">
                  <a:lumMod val="75000"/>
                </a:schemeClr>
              </a:buClr>
              <a:buSzPct val="50000"/>
              <a:buFont typeface="Wingdings" charset="2"/>
              <a:buChar char=""/>
            </a:pPr>
            <a:r>
              <a:rPr lang="ru-RU" sz="3400" dirty="0">
                <a:solidFill>
                  <a:schemeClr val="tx2"/>
                </a:solidFill>
              </a:rPr>
              <a:t>Есть 2-3 года</a:t>
            </a:r>
          </a:p>
          <a:p>
            <a:pPr marL="342900" indent="-342900" algn="l">
              <a:buClr>
                <a:schemeClr val="accent6">
                  <a:lumMod val="75000"/>
                </a:schemeClr>
              </a:buClr>
              <a:buSzPct val="50000"/>
              <a:buFont typeface="Wingdings" charset="2"/>
              <a:buChar char=""/>
            </a:pPr>
            <a:r>
              <a:rPr lang="ru-RU" sz="3400" dirty="0">
                <a:solidFill>
                  <a:schemeClr val="tx2"/>
                </a:solidFill>
              </a:rPr>
              <a:t>Нужен наработанный </a:t>
            </a:r>
            <a:br>
              <a:rPr lang="ru-RU" sz="3400" dirty="0">
                <a:solidFill>
                  <a:schemeClr val="tx2"/>
                </a:solidFill>
              </a:rPr>
            </a:br>
            <a:r>
              <a:rPr lang="ru-RU" sz="3400" dirty="0">
                <a:solidFill>
                  <a:schemeClr val="tx2"/>
                </a:solidFill>
              </a:rPr>
              <a:t>опыт</a:t>
            </a:r>
          </a:p>
          <a:p>
            <a:endParaRPr lang="ru-RU" sz="2000" dirty="0"/>
          </a:p>
        </p:txBody>
      </p:sp>
    </p:spTree>
    <p:extLst>
      <p:ext uri="{BB962C8B-B14F-4D97-AF65-F5344CB8AC3E}">
        <p14:creationId xmlns:p14="http://schemas.microsoft.com/office/powerpoint/2010/main" val="251787766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2843808" y="933570"/>
            <a:ext cx="6300192" cy="774084"/>
          </a:xfrm>
          <a:prstGeom prst="rect">
            <a:avLst/>
          </a:prstGeom>
          <a:solidFill>
            <a:schemeClr val="bg1">
              <a:alpha val="6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Текст 4"/>
          <p:cNvSpPr txBox="1">
            <a:spLocks/>
          </p:cNvSpPr>
          <p:nvPr/>
        </p:nvSpPr>
        <p:spPr>
          <a:xfrm>
            <a:off x="2843808" y="1779662"/>
            <a:ext cx="6552726" cy="167322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800" dirty="0" smtClean="0">
                <a:solidFill>
                  <a:schemeClr val="bg2">
                    <a:lumMod val="50000"/>
                  </a:schemeClr>
                </a:solidFill>
              </a:rPr>
              <a:t>Как и чем</a:t>
            </a:r>
            <a:endParaRPr lang="ru-RU" sz="2800" dirty="0">
              <a:solidFill>
                <a:schemeClr val="bg2">
                  <a:lumMod val="50000"/>
                </a:schemeClr>
              </a:solidFill>
            </a:endParaRPr>
          </a:p>
        </p:txBody>
      </p:sp>
      <p:sp>
        <p:nvSpPr>
          <p:cNvPr id="13" name="Название 3"/>
          <p:cNvSpPr txBox="1">
            <a:spLocks/>
          </p:cNvSpPr>
          <p:nvPr/>
        </p:nvSpPr>
        <p:spPr>
          <a:xfrm>
            <a:off x="2843808" y="843558"/>
            <a:ext cx="5891808"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chemeClr val="tx2">
                    <a:lumMod val="60000"/>
                    <a:lumOff val="40000"/>
                  </a:schemeClr>
                </a:solidFill>
              </a:rPr>
              <a:t>Проектный подход</a:t>
            </a:r>
            <a:endParaRPr lang="ru-RU" dirty="0">
              <a:solidFill>
                <a:schemeClr val="tx2">
                  <a:lumMod val="60000"/>
                  <a:lumOff val="40000"/>
                </a:schemeClr>
              </a:solidFill>
            </a:endParaRPr>
          </a:p>
        </p:txBody>
      </p:sp>
      <p:sp>
        <p:nvSpPr>
          <p:cNvPr id="16" name="Прямоугольник 15"/>
          <p:cNvSpPr/>
          <p:nvPr/>
        </p:nvSpPr>
        <p:spPr>
          <a:xfrm>
            <a:off x="0" y="915566"/>
            <a:ext cx="2699792" cy="774084"/>
          </a:xfrm>
          <a:prstGeom prst="rect">
            <a:avLst/>
          </a:prstGeom>
          <a:solidFill>
            <a:srgbClr val="DD8047">
              <a:alpha val="39000"/>
            </a:srgb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9" name="Picture 2" descr="D:\NAG\NAG\SNR Новый лого\SNR_logo_new\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81575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24113" y="843558"/>
            <a:ext cx="9156399" cy="4309962"/>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699542"/>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Проектный подход</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4"/>
          <p:cNvSpPr txBox="1">
            <a:spLocks/>
          </p:cNvSpPr>
          <p:nvPr/>
        </p:nvSpPr>
        <p:spPr>
          <a:xfrm>
            <a:off x="611560" y="843558"/>
            <a:ext cx="8424936" cy="4608512"/>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Оценка проекта на предварительной </a:t>
            </a:r>
            <a:r>
              <a:rPr lang="ru-RU" sz="2400" dirty="0" smtClean="0">
                <a:solidFill>
                  <a:schemeClr val="tx2"/>
                </a:solidFill>
              </a:rPr>
              <a:t>фазе</a:t>
            </a:r>
          </a:p>
          <a:p>
            <a:pPr marL="742950" lvl="1" indent="-285750" algn="l">
              <a:buClr>
                <a:schemeClr val="tx2">
                  <a:lumMod val="75000"/>
                </a:schemeClr>
              </a:buClr>
              <a:buSzPct val="50000"/>
              <a:buFont typeface="Wingdings" charset="2"/>
              <a:buChar char=""/>
            </a:pPr>
            <a:r>
              <a:rPr lang="ru-RU" sz="2100" dirty="0" smtClean="0">
                <a:solidFill>
                  <a:schemeClr val="tx2"/>
                </a:solidFill>
              </a:rPr>
              <a:t>Устав проекта</a:t>
            </a:r>
            <a:endParaRPr lang="ru-RU" sz="2400" dirty="0" smtClean="0">
              <a:solidFill>
                <a:schemeClr val="tx2"/>
              </a:solidFill>
            </a:endParaRPr>
          </a:p>
          <a:p>
            <a:pPr marL="342900" indent="-342900" algn="l">
              <a:lnSpc>
                <a:spcPct val="110000"/>
              </a:lnSpc>
              <a:buClr>
                <a:schemeClr val="accent6">
                  <a:lumMod val="75000"/>
                </a:schemeClr>
              </a:buClr>
              <a:buSzPct val="50000"/>
              <a:buFont typeface="Wingdings" charset="2"/>
              <a:buChar char=""/>
            </a:pPr>
            <a:r>
              <a:rPr lang="en-US" sz="2400" dirty="0" smtClean="0">
                <a:solidFill>
                  <a:schemeClr val="tx2"/>
                </a:solidFill>
              </a:rPr>
              <a:t>SMART</a:t>
            </a:r>
            <a:r>
              <a:rPr lang="ru-RU" sz="2400" dirty="0">
                <a:solidFill>
                  <a:schemeClr val="tx2"/>
                </a:solidFill>
              </a:rPr>
              <a:t>-целеполагание </a:t>
            </a:r>
            <a:r>
              <a:rPr lang="ru-RU" sz="2400" dirty="0" smtClean="0">
                <a:solidFill>
                  <a:schemeClr val="tx2"/>
                </a:solidFill>
              </a:rPr>
              <a:t>проекта </a:t>
            </a:r>
          </a:p>
          <a:p>
            <a:pPr marL="742950" lvl="1" indent="-285750" algn="l">
              <a:buClr>
                <a:schemeClr val="tx2">
                  <a:lumMod val="75000"/>
                </a:schemeClr>
              </a:buClr>
              <a:buSzPct val="50000"/>
              <a:buFont typeface="Wingdings" charset="2"/>
              <a:buChar char=""/>
            </a:pPr>
            <a:r>
              <a:rPr lang="ru-RU" sz="2100" dirty="0">
                <a:solidFill>
                  <a:schemeClr val="tx2"/>
                </a:solidFill>
              </a:rPr>
              <a:t>Подключить 80% абонентов в коттеджном поселке на 160 домов</a:t>
            </a:r>
          </a:p>
          <a:p>
            <a:pPr marL="742950" lvl="1" indent="-285750" algn="l">
              <a:buClr>
                <a:schemeClr val="tx2">
                  <a:lumMod val="75000"/>
                </a:schemeClr>
              </a:buClr>
              <a:buSzPct val="50000"/>
              <a:buFont typeface="Wingdings" charset="2"/>
              <a:buChar char=""/>
            </a:pPr>
            <a:r>
              <a:rPr lang="ru-RU" sz="2100" dirty="0" smtClean="0">
                <a:solidFill>
                  <a:schemeClr val="tx2"/>
                </a:solidFill>
              </a:rPr>
              <a:t>До 1.08.2014 (за 6 месяцев)</a:t>
            </a:r>
          </a:p>
          <a:p>
            <a:pPr marL="742950" lvl="1" indent="-285750" algn="l">
              <a:buClr>
                <a:schemeClr val="tx2">
                  <a:lumMod val="75000"/>
                </a:schemeClr>
              </a:buClr>
              <a:buSzPct val="50000"/>
              <a:buFont typeface="Wingdings" charset="2"/>
              <a:buChar char=""/>
            </a:pPr>
            <a:r>
              <a:rPr lang="ru-RU" sz="2100" dirty="0" smtClean="0">
                <a:solidFill>
                  <a:schemeClr val="tx2"/>
                </a:solidFill>
              </a:rPr>
              <a:t>За 1млн рублей</a:t>
            </a:r>
            <a:endParaRPr lang="ru-RU" sz="2400" dirty="0" smtClean="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smtClean="0">
                <a:solidFill>
                  <a:schemeClr val="tx2"/>
                </a:solidFill>
              </a:rPr>
              <a:t>Назначение </a:t>
            </a:r>
            <a:r>
              <a:rPr lang="ru-RU" sz="2400" dirty="0">
                <a:solidFill>
                  <a:schemeClr val="tx2"/>
                </a:solidFill>
              </a:rPr>
              <a:t>руководителя </a:t>
            </a:r>
            <a:r>
              <a:rPr lang="ru-RU" sz="2400" dirty="0" smtClean="0">
                <a:solidFill>
                  <a:schemeClr val="tx2"/>
                </a:solidFill>
              </a:rPr>
              <a:t>проекта</a:t>
            </a:r>
          </a:p>
          <a:p>
            <a:pPr marL="742950" lvl="1" indent="-285750" algn="l">
              <a:buClr>
                <a:schemeClr val="tx2">
                  <a:lumMod val="75000"/>
                </a:schemeClr>
              </a:buClr>
              <a:buSzPct val="50000"/>
              <a:buFont typeface="Wingdings" charset="2"/>
              <a:buChar char=""/>
            </a:pPr>
            <a:r>
              <a:rPr lang="ru-RU" sz="2100" dirty="0" smtClean="0">
                <a:solidFill>
                  <a:schemeClr val="tx2"/>
                </a:solidFill>
              </a:rPr>
              <a:t>Руководитель </a:t>
            </a:r>
            <a:r>
              <a:rPr lang="ru-RU" sz="2100" dirty="0">
                <a:solidFill>
                  <a:schemeClr val="tx2"/>
                </a:solidFill>
              </a:rPr>
              <a:t>проекта – Иванов Иван. </a:t>
            </a:r>
            <a:r>
              <a:rPr lang="ru-RU" sz="2100" dirty="0">
                <a:solidFill>
                  <a:schemeClr val="tx2"/>
                </a:solidFill>
              </a:rPr>
              <a:t>Кроме обязанностей имеет полномочи</a:t>
            </a:r>
            <a:r>
              <a:rPr lang="ru-RU" sz="2100" dirty="0">
                <a:solidFill>
                  <a:schemeClr val="tx2"/>
                </a:solidFill>
              </a:rPr>
              <a:t>я</a:t>
            </a:r>
            <a:endParaRPr lang="ru-RU" sz="2100" dirty="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Активное управление </a:t>
            </a:r>
            <a:r>
              <a:rPr lang="ru-RU" sz="2400" dirty="0" smtClean="0">
                <a:solidFill>
                  <a:schemeClr val="tx2"/>
                </a:solidFill>
              </a:rPr>
              <a:t>рисками</a:t>
            </a:r>
          </a:p>
          <a:p>
            <a:pPr marL="742950" lvl="1" indent="-285750" algn="l">
              <a:buClr>
                <a:schemeClr val="tx2">
                  <a:lumMod val="75000"/>
                </a:schemeClr>
              </a:buClr>
              <a:buSzPct val="50000"/>
              <a:buFont typeface="Wingdings" charset="2"/>
              <a:buChar char=""/>
            </a:pPr>
            <a:r>
              <a:rPr lang="ru-RU" sz="2100" dirty="0">
                <a:solidFill>
                  <a:schemeClr val="tx2"/>
                </a:solidFill>
              </a:rPr>
              <a:t>Если не управлять рисками – придется управлять проблемами (что дороже)</a:t>
            </a:r>
            <a:endParaRPr lang="en-US" sz="2100" dirty="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smtClean="0">
                <a:solidFill>
                  <a:schemeClr val="tx2"/>
                </a:solidFill>
              </a:rPr>
              <a:t>Вовлечение заинтересованных сторон</a:t>
            </a:r>
          </a:p>
          <a:p>
            <a:pPr marL="742950" lvl="1" indent="-285750" algn="l">
              <a:buClr>
                <a:schemeClr val="tx2">
                  <a:lumMod val="75000"/>
                </a:schemeClr>
              </a:buClr>
              <a:buSzPct val="50000"/>
              <a:buFont typeface="Wingdings" charset="2"/>
              <a:buChar char=""/>
            </a:pPr>
            <a:r>
              <a:rPr lang="ru-RU" sz="2100" dirty="0" smtClean="0">
                <a:solidFill>
                  <a:schemeClr val="tx2"/>
                </a:solidFill>
              </a:rPr>
              <a:t>Правильные коммуникации повышают шансы на успех</a:t>
            </a:r>
            <a:endParaRPr lang="en-US" sz="2100" dirty="0" smtClean="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smtClean="0">
                <a:solidFill>
                  <a:schemeClr val="tx2"/>
                </a:solidFill>
              </a:rPr>
              <a:t>Формирование </a:t>
            </a:r>
            <a:r>
              <a:rPr lang="ru-RU" sz="2400" dirty="0">
                <a:solidFill>
                  <a:schemeClr val="tx2"/>
                </a:solidFill>
              </a:rPr>
              <a:t>компетентной </a:t>
            </a:r>
            <a:r>
              <a:rPr lang="ru-RU" sz="2400" dirty="0" smtClean="0">
                <a:solidFill>
                  <a:schemeClr val="tx2"/>
                </a:solidFill>
              </a:rPr>
              <a:t>команды</a:t>
            </a:r>
          </a:p>
          <a:p>
            <a:pPr marL="742950" lvl="1" indent="-285750" algn="l">
              <a:buClr>
                <a:schemeClr val="tx2">
                  <a:lumMod val="75000"/>
                </a:schemeClr>
              </a:buClr>
              <a:buSzPct val="50000"/>
              <a:buFont typeface="Wingdings" charset="2"/>
              <a:buChar char=""/>
            </a:pPr>
            <a:r>
              <a:rPr lang="ru-RU" sz="2100" dirty="0">
                <a:solidFill>
                  <a:schemeClr val="tx2"/>
                </a:solidFill>
              </a:rPr>
              <a:t>Необходима организованная, самостоятельная и мотивированная </a:t>
            </a:r>
            <a:r>
              <a:rPr lang="ru-RU" sz="2100" dirty="0" smtClean="0">
                <a:solidFill>
                  <a:schemeClr val="tx2"/>
                </a:solidFill>
              </a:rPr>
              <a:t>команда (решает 80% вопросов)</a:t>
            </a:r>
            <a:endParaRPr lang="en-US" sz="2100" dirty="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Регулярный </a:t>
            </a:r>
            <a:r>
              <a:rPr lang="ru-RU" sz="2400" dirty="0" smtClean="0">
                <a:solidFill>
                  <a:schemeClr val="tx2"/>
                </a:solidFill>
              </a:rPr>
              <a:t>менеджмент</a:t>
            </a:r>
          </a:p>
          <a:p>
            <a:pPr marL="742950" lvl="1" indent="-285750" algn="l">
              <a:buClr>
                <a:schemeClr val="tx2">
                  <a:lumMod val="75000"/>
                </a:schemeClr>
              </a:buClr>
              <a:buSzPct val="50000"/>
              <a:buFont typeface="Wingdings" charset="2"/>
              <a:buChar char=""/>
            </a:pPr>
            <a:r>
              <a:rPr lang="ru-RU" sz="2400" dirty="0" smtClean="0">
                <a:solidFill>
                  <a:schemeClr val="tx2"/>
                </a:solidFill>
              </a:rPr>
              <a:t>За</a:t>
            </a:r>
            <a:r>
              <a:rPr lang="ru-RU" sz="2100" dirty="0">
                <a:solidFill>
                  <a:schemeClr val="tx2"/>
                </a:solidFill>
              </a:rPr>
              <a:t>лог победы – в порядке менеджмента (делегирование, указание, совещания, отчетность)</a:t>
            </a:r>
            <a:endParaRPr lang="en-US" sz="2100" dirty="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Прозрачность</a:t>
            </a:r>
            <a:r>
              <a:rPr lang="en-US" sz="2400" dirty="0">
                <a:solidFill>
                  <a:schemeClr val="tx2"/>
                </a:solidFill>
              </a:rPr>
              <a:t>, </a:t>
            </a:r>
            <a:r>
              <a:rPr lang="ru-RU" sz="2400" dirty="0">
                <a:solidFill>
                  <a:schemeClr val="tx2"/>
                </a:solidFill>
              </a:rPr>
              <a:t>подотчетность</a:t>
            </a:r>
            <a:endParaRPr lang="en-US" sz="2400" dirty="0">
              <a:solidFill>
                <a:schemeClr val="tx2"/>
              </a:solidFill>
            </a:endParaRP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Подведение итогов </a:t>
            </a:r>
            <a:r>
              <a:rPr lang="ru-RU" sz="2400" dirty="0" smtClean="0">
                <a:solidFill>
                  <a:schemeClr val="tx2"/>
                </a:solidFill>
              </a:rPr>
              <a:t>проекта</a:t>
            </a:r>
          </a:p>
          <a:p>
            <a:pPr marL="742950" lvl="1" indent="-285750" algn="l">
              <a:buClr>
                <a:schemeClr val="tx2">
                  <a:lumMod val="75000"/>
                </a:schemeClr>
              </a:buClr>
              <a:buSzPct val="50000"/>
              <a:buFont typeface="Wingdings" charset="2"/>
              <a:buChar char=""/>
            </a:pPr>
            <a:r>
              <a:rPr lang="ru-RU" sz="2100" dirty="0">
                <a:solidFill>
                  <a:schemeClr val="tx2"/>
                </a:solidFill>
              </a:rPr>
              <a:t>Конец любого проекта – итог и анализ. </a:t>
            </a:r>
            <a:r>
              <a:rPr lang="ru-RU" sz="2100" dirty="0" err="1">
                <a:solidFill>
                  <a:schemeClr val="tx2"/>
                </a:solidFill>
              </a:rPr>
              <a:t>Неудычные</a:t>
            </a:r>
            <a:r>
              <a:rPr lang="ru-RU" sz="2100" dirty="0">
                <a:solidFill>
                  <a:schemeClr val="tx2"/>
                </a:solidFill>
              </a:rPr>
              <a:t> проекты – опыт, их анализ завтра принесет деньги</a:t>
            </a:r>
            <a:endParaRPr lang="ru-RU" sz="2100" dirty="0">
              <a:solidFill>
                <a:schemeClr val="tx2"/>
              </a:solidFill>
            </a:endParaRPr>
          </a:p>
        </p:txBody>
      </p:sp>
    </p:spTree>
    <p:extLst>
      <p:ext uri="{BB962C8B-B14F-4D97-AF65-F5344CB8AC3E}">
        <p14:creationId xmlns:p14="http://schemas.microsoft.com/office/powerpoint/2010/main" val="414401194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2843808" y="933570"/>
            <a:ext cx="6300192" cy="774084"/>
          </a:xfrm>
          <a:prstGeom prst="rect">
            <a:avLst/>
          </a:prstGeom>
          <a:solidFill>
            <a:schemeClr val="bg1">
              <a:alpha val="6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Текст 4"/>
          <p:cNvSpPr txBox="1">
            <a:spLocks/>
          </p:cNvSpPr>
          <p:nvPr/>
        </p:nvSpPr>
        <p:spPr>
          <a:xfrm>
            <a:off x="2843808" y="1779662"/>
            <a:ext cx="6552726" cy="167322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800" dirty="0" smtClean="0">
                <a:solidFill>
                  <a:schemeClr val="bg2">
                    <a:lumMod val="50000"/>
                  </a:schemeClr>
                </a:solidFill>
              </a:rPr>
              <a:t>Что и зачем</a:t>
            </a:r>
            <a:endParaRPr lang="ru-RU" sz="2800" dirty="0">
              <a:solidFill>
                <a:schemeClr val="bg2">
                  <a:lumMod val="50000"/>
                </a:schemeClr>
              </a:solidFill>
            </a:endParaRPr>
          </a:p>
        </p:txBody>
      </p:sp>
      <p:sp>
        <p:nvSpPr>
          <p:cNvPr id="13" name="Название 3"/>
          <p:cNvSpPr txBox="1">
            <a:spLocks/>
          </p:cNvSpPr>
          <p:nvPr/>
        </p:nvSpPr>
        <p:spPr>
          <a:xfrm>
            <a:off x="2843808" y="843558"/>
            <a:ext cx="5891808"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chemeClr val="tx2">
                    <a:lumMod val="60000"/>
                    <a:lumOff val="40000"/>
                  </a:schemeClr>
                </a:solidFill>
              </a:rPr>
              <a:t>Цель</a:t>
            </a:r>
            <a:endParaRPr lang="ru-RU" dirty="0">
              <a:solidFill>
                <a:schemeClr val="tx2">
                  <a:lumMod val="60000"/>
                  <a:lumOff val="40000"/>
                </a:schemeClr>
              </a:solidFill>
            </a:endParaRPr>
          </a:p>
        </p:txBody>
      </p:sp>
      <p:sp>
        <p:nvSpPr>
          <p:cNvPr id="16" name="Прямоугольник 15"/>
          <p:cNvSpPr/>
          <p:nvPr/>
        </p:nvSpPr>
        <p:spPr>
          <a:xfrm>
            <a:off x="0" y="915566"/>
            <a:ext cx="2699792" cy="774084"/>
          </a:xfrm>
          <a:prstGeom prst="rect">
            <a:avLst/>
          </a:prstGeom>
          <a:solidFill>
            <a:srgbClr val="DD8047">
              <a:alpha val="39000"/>
            </a:srgb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9" name="Picture 2" descr="D:\NAG\NAG\SNR Новый лого\SNR_logo_new\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11979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4" name="Прямоугольник 23"/>
          <p:cNvSpPr/>
          <p:nvPr/>
        </p:nvSpPr>
        <p:spPr>
          <a:xfrm>
            <a:off x="4716016" y="1053922"/>
            <a:ext cx="3888432" cy="630068"/>
          </a:xfrm>
          <a:prstGeom prst="rect">
            <a:avLst/>
          </a:prstGeom>
          <a:solidFill>
            <a:schemeClr val="accent6">
              <a:lumMod val="75000"/>
              <a:alpha val="3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23" name="Прямоугольник 22"/>
          <p:cNvSpPr/>
          <p:nvPr/>
        </p:nvSpPr>
        <p:spPr>
          <a:xfrm>
            <a:off x="611560" y="1053922"/>
            <a:ext cx="3888432" cy="630068"/>
          </a:xfrm>
          <a:prstGeom prst="rect">
            <a:avLst/>
          </a:prstGeom>
          <a:solidFill>
            <a:schemeClr val="accent3">
              <a:alpha val="3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3" name="Содержимое 2"/>
          <p:cNvSpPr txBox="1">
            <a:spLocks/>
          </p:cNvSpPr>
          <p:nvPr/>
        </p:nvSpPr>
        <p:spPr>
          <a:xfrm>
            <a:off x="611560" y="1779663"/>
            <a:ext cx="3888432" cy="2592287"/>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accent6">
                  <a:lumMod val="75000"/>
                </a:schemeClr>
              </a:buClr>
              <a:buSzPct val="50000"/>
              <a:buNone/>
            </a:pPr>
            <a:r>
              <a:rPr lang="ru-RU" sz="2600" dirty="0" smtClean="0">
                <a:solidFill>
                  <a:schemeClr val="tx2"/>
                </a:solidFill>
              </a:rPr>
              <a:t>Необходимо </a:t>
            </a:r>
            <a:r>
              <a:rPr lang="ru-RU" sz="2600" dirty="0">
                <a:solidFill>
                  <a:schemeClr val="tx2"/>
                </a:solidFill>
              </a:rPr>
              <a:t>закрыть самые дефицитные сервисы. </a:t>
            </a:r>
            <a:r>
              <a:rPr lang="ru-RU" sz="2600" dirty="0">
                <a:solidFill>
                  <a:schemeClr val="tx2"/>
                </a:solidFill>
              </a:rPr>
              <a:t>С учетом этого определяем:</a:t>
            </a:r>
          </a:p>
          <a:p>
            <a:pPr>
              <a:buClr>
                <a:schemeClr val="accent6">
                  <a:lumMod val="75000"/>
                </a:schemeClr>
              </a:buClr>
              <a:buSzPct val="50000"/>
              <a:buFont typeface="Wingdings" charset="2"/>
              <a:buChar char=""/>
            </a:pPr>
            <a:r>
              <a:rPr lang="ru-RU" sz="2600" dirty="0">
                <a:solidFill>
                  <a:schemeClr val="tx2"/>
                </a:solidFill>
              </a:rPr>
              <a:t>Сервисную модель</a:t>
            </a:r>
          </a:p>
          <a:p>
            <a:pPr>
              <a:buClr>
                <a:schemeClr val="accent6">
                  <a:lumMod val="75000"/>
                </a:schemeClr>
              </a:buClr>
              <a:buSzPct val="50000"/>
              <a:buFont typeface="Wingdings" charset="2"/>
              <a:buChar char=""/>
            </a:pPr>
            <a:r>
              <a:rPr lang="ru-RU" sz="2600" dirty="0">
                <a:solidFill>
                  <a:schemeClr val="tx2"/>
                </a:solidFill>
              </a:rPr>
              <a:t>Технологию подключения </a:t>
            </a:r>
          </a:p>
          <a:p>
            <a:pPr>
              <a:buClr>
                <a:schemeClr val="accent6">
                  <a:lumMod val="75000"/>
                </a:schemeClr>
              </a:buClr>
              <a:buSzPct val="50000"/>
              <a:buFont typeface="Wingdings" charset="2"/>
              <a:buChar char=""/>
            </a:pPr>
            <a:r>
              <a:rPr lang="ru-RU" sz="2600" dirty="0">
                <a:solidFill>
                  <a:schemeClr val="tx2"/>
                </a:solidFill>
              </a:rPr>
              <a:t>Рассчитать экономику</a:t>
            </a:r>
          </a:p>
        </p:txBody>
      </p:sp>
      <p:sp>
        <p:nvSpPr>
          <p:cNvPr id="16" name="Содержимое 7"/>
          <p:cNvSpPr txBox="1">
            <a:spLocks/>
          </p:cNvSpPr>
          <p:nvPr/>
        </p:nvSpPr>
        <p:spPr>
          <a:xfrm>
            <a:off x="4716016" y="1779663"/>
            <a:ext cx="4427984" cy="2592288"/>
          </a:xfrm>
          <a:prstGeom prst="rect">
            <a:avLst/>
          </a:prstGeom>
        </p:spPr>
        <p:txBody>
          <a:bodyPr>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6">
                  <a:lumMod val="75000"/>
                </a:schemeClr>
              </a:buClr>
              <a:buSzPct val="50000"/>
              <a:buFont typeface="Wingdings" charset="2"/>
              <a:buChar char=""/>
            </a:pPr>
            <a:r>
              <a:rPr lang="ru-RU" sz="3900" dirty="0" smtClean="0">
                <a:solidFill>
                  <a:schemeClr val="tx2"/>
                </a:solidFill>
              </a:rPr>
              <a:t>100</a:t>
            </a:r>
            <a:r>
              <a:rPr lang="ru-RU" sz="3900" dirty="0">
                <a:solidFill>
                  <a:schemeClr val="tx2"/>
                </a:solidFill>
              </a:rPr>
              <a:t>% легальное строительство со всеми согласованиями</a:t>
            </a:r>
          </a:p>
          <a:p>
            <a:pPr>
              <a:buClr>
                <a:schemeClr val="accent6">
                  <a:lumMod val="75000"/>
                </a:schemeClr>
              </a:buClr>
              <a:buSzPct val="50000"/>
              <a:buFont typeface="Wingdings" charset="2"/>
              <a:buChar char=""/>
            </a:pPr>
            <a:r>
              <a:rPr lang="ru-RU" sz="3900" dirty="0">
                <a:solidFill>
                  <a:schemeClr val="tx2"/>
                </a:solidFill>
              </a:rPr>
              <a:t>100% документация по сети</a:t>
            </a:r>
          </a:p>
          <a:p>
            <a:pPr>
              <a:buClr>
                <a:schemeClr val="accent6">
                  <a:lumMod val="75000"/>
                </a:schemeClr>
              </a:buClr>
              <a:buSzPct val="50000"/>
              <a:buFont typeface="Wingdings" charset="2"/>
              <a:buChar char=""/>
            </a:pPr>
            <a:r>
              <a:rPr lang="ru-RU" sz="3900" dirty="0">
                <a:solidFill>
                  <a:schemeClr val="tx2"/>
                </a:solidFill>
              </a:rPr>
              <a:t>100% </a:t>
            </a:r>
            <a:r>
              <a:rPr lang="en-US" sz="3900" dirty="0">
                <a:solidFill>
                  <a:schemeClr val="tx2"/>
                </a:solidFill>
              </a:rPr>
              <a:t>Triple Play </a:t>
            </a:r>
            <a:r>
              <a:rPr lang="ru-RU" sz="3900" dirty="0">
                <a:solidFill>
                  <a:schemeClr val="tx2"/>
                </a:solidFill>
              </a:rPr>
              <a:t>сеть с оглядкой на сервисные модели потенциальных покупателей</a:t>
            </a:r>
          </a:p>
          <a:p>
            <a:endParaRPr lang="ru-RU" dirty="0"/>
          </a:p>
        </p:txBody>
      </p:sp>
      <p:sp>
        <p:nvSpPr>
          <p:cNvPr id="17" name="Текст 5"/>
          <p:cNvSpPr txBox="1">
            <a:spLocks/>
          </p:cNvSpPr>
          <p:nvPr/>
        </p:nvSpPr>
        <p:spPr>
          <a:xfrm>
            <a:off x="609600" y="1125930"/>
            <a:ext cx="3886200" cy="640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2800" dirty="0" smtClean="0">
                <a:solidFill>
                  <a:schemeClr val="bg1"/>
                </a:solidFill>
              </a:rPr>
              <a:t>Зарабатываем деньги</a:t>
            </a:r>
            <a:endParaRPr lang="ru-RU" sz="2800" dirty="0">
              <a:solidFill>
                <a:schemeClr val="bg1"/>
              </a:solidFill>
            </a:endParaRPr>
          </a:p>
        </p:txBody>
      </p:sp>
      <p:sp>
        <p:nvSpPr>
          <p:cNvPr id="18" name="Текст 6"/>
          <p:cNvSpPr txBox="1">
            <a:spLocks/>
          </p:cNvSpPr>
          <p:nvPr/>
        </p:nvSpPr>
        <p:spPr>
          <a:xfrm>
            <a:off x="4716016" y="1125930"/>
            <a:ext cx="3888432" cy="509716"/>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ru-RU" sz="2600" dirty="0" smtClean="0">
                <a:solidFill>
                  <a:srgbClr val="FFFFFF"/>
                </a:solidFill>
              </a:rPr>
              <a:t>Строим, чтобы продаться</a:t>
            </a:r>
            <a:endParaRPr lang="ru-RU" sz="2600" dirty="0">
              <a:solidFill>
                <a:srgbClr val="FFFFFF"/>
              </a:solidFill>
            </a:endParaRPr>
          </a:p>
        </p:txBody>
      </p:sp>
      <p:pic>
        <p:nvPicPr>
          <p:cNvPr id="21"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2"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Цель</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98642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рямоугольник 16"/>
          <p:cNvSpPr/>
          <p:nvPr/>
        </p:nvSpPr>
        <p:spPr>
          <a:xfrm>
            <a:off x="2843808" y="933570"/>
            <a:ext cx="6300192" cy="774084"/>
          </a:xfrm>
          <a:prstGeom prst="rect">
            <a:avLst/>
          </a:prstGeom>
          <a:solidFill>
            <a:schemeClr val="bg1">
              <a:alpha val="69000"/>
            </a:scheme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Текст 4"/>
          <p:cNvSpPr txBox="1">
            <a:spLocks/>
          </p:cNvSpPr>
          <p:nvPr/>
        </p:nvSpPr>
        <p:spPr>
          <a:xfrm>
            <a:off x="2843808" y="1779662"/>
            <a:ext cx="6552726" cy="167322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800" dirty="0" smtClean="0">
                <a:solidFill>
                  <a:schemeClr val="bg2">
                    <a:lumMod val="50000"/>
                  </a:schemeClr>
                </a:solidFill>
              </a:rPr>
              <a:t>Сколько и когда</a:t>
            </a:r>
            <a:endParaRPr lang="ru-RU" sz="2800" dirty="0">
              <a:solidFill>
                <a:schemeClr val="bg2">
                  <a:lumMod val="50000"/>
                </a:schemeClr>
              </a:solidFill>
            </a:endParaRPr>
          </a:p>
        </p:txBody>
      </p:sp>
      <p:sp>
        <p:nvSpPr>
          <p:cNvPr id="13" name="Название 3"/>
          <p:cNvSpPr txBox="1">
            <a:spLocks/>
          </p:cNvSpPr>
          <p:nvPr/>
        </p:nvSpPr>
        <p:spPr>
          <a:xfrm>
            <a:off x="2843808" y="843558"/>
            <a:ext cx="5891808" cy="79208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chemeClr val="tx2">
                    <a:lumMod val="60000"/>
                    <a:lumOff val="40000"/>
                  </a:schemeClr>
                </a:solidFill>
              </a:rPr>
              <a:t>Экономика</a:t>
            </a:r>
            <a:endParaRPr lang="ru-RU" dirty="0">
              <a:solidFill>
                <a:schemeClr val="tx2">
                  <a:lumMod val="60000"/>
                  <a:lumOff val="40000"/>
                </a:schemeClr>
              </a:solidFill>
            </a:endParaRPr>
          </a:p>
        </p:txBody>
      </p:sp>
      <p:sp>
        <p:nvSpPr>
          <p:cNvPr id="16" name="Прямоугольник 15"/>
          <p:cNvSpPr/>
          <p:nvPr/>
        </p:nvSpPr>
        <p:spPr>
          <a:xfrm>
            <a:off x="0" y="915566"/>
            <a:ext cx="2699792" cy="774084"/>
          </a:xfrm>
          <a:prstGeom prst="rect">
            <a:avLst/>
          </a:prstGeom>
          <a:solidFill>
            <a:srgbClr val="DD8047">
              <a:alpha val="39000"/>
            </a:srgbClr>
          </a:solidFill>
          <a:ln>
            <a:noFill/>
          </a:ln>
          <a:effectLst>
            <a:outerShdw blurRad="57785" dist="33020" dir="3180000" algn="ctr">
              <a:srgbClr val="000000">
                <a:alpha val="30000"/>
              </a:srgbClr>
            </a:outerShdw>
            <a:reflection blurRad="6350" stA="50000" endA="300" endPos="38500" dist="50800" dir="5400000" sy="-100000" algn="bl" rotWithShape="0"/>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9" name="Picture 2" descr="D:\NAG\NAG\SNR Новый лого\SNR_logo_new\2.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30830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Экономика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4"/>
          <p:cNvSpPr txBox="1">
            <a:spLocks/>
          </p:cNvSpPr>
          <p:nvPr/>
        </p:nvSpPr>
        <p:spPr>
          <a:xfrm>
            <a:off x="611560" y="1059582"/>
            <a:ext cx="8153400" cy="424847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lnSpc>
                <a:spcPct val="120000"/>
              </a:lnSpc>
              <a:buClr>
                <a:schemeClr val="accent6">
                  <a:lumMod val="75000"/>
                </a:schemeClr>
              </a:buClr>
              <a:buSzPct val="50000"/>
              <a:buFont typeface="Wingdings" charset="2"/>
              <a:buChar char=""/>
            </a:pPr>
            <a:r>
              <a:rPr lang="en-US" sz="2400" dirty="0" smtClean="0">
                <a:solidFill>
                  <a:schemeClr val="tx2"/>
                </a:solidFill>
              </a:rPr>
              <a:t>CAPEX</a:t>
            </a:r>
            <a:endParaRPr lang="en-US" sz="2400" dirty="0">
              <a:solidFill>
                <a:schemeClr val="tx2"/>
              </a:solidFill>
            </a:endParaRPr>
          </a:p>
          <a:p>
            <a:pPr marL="342900" indent="-342900" algn="l">
              <a:lnSpc>
                <a:spcPct val="120000"/>
              </a:lnSpc>
              <a:buClr>
                <a:schemeClr val="accent6">
                  <a:lumMod val="75000"/>
                </a:schemeClr>
              </a:buClr>
              <a:buSzPct val="50000"/>
              <a:buFont typeface="Wingdings" charset="2"/>
              <a:buChar char=""/>
            </a:pPr>
            <a:r>
              <a:rPr lang="en-US" sz="2400" dirty="0">
                <a:solidFill>
                  <a:schemeClr val="tx2"/>
                </a:solidFill>
              </a:rPr>
              <a:t>OPEX</a:t>
            </a:r>
          </a:p>
          <a:p>
            <a:pPr marL="342900" indent="-342900" algn="l">
              <a:lnSpc>
                <a:spcPct val="120000"/>
              </a:lnSpc>
              <a:buClr>
                <a:schemeClr val="accent6">
                  <a:lumMod val="75000"/>
                </a:schemeClr>
              </a:buClr>
              <a:buSzPct val="50000"/>
              <a:buFont typeface="Wingdings" charset="2"/>
              <a:buChar char=""/>
            </a:pPr>
            <a:r>
              <a:rPr lang="ru-RU" sz="2400" dirty="0">
                <a:solidFill>
                  <a:schemeClr val="tx2"/>
                </a:solidFill>
              </a:rPr>
              <a:t>Доходы </a:t>
            </a:r>
          </a:p>
          <a:p>
            <a:pPr marL="342900" indent="-342900" algn="l">
              <a:lnSpc>
                <a:spcPct val="120000"/>
              </a:lnSpc>
              <a:buClr>
                <a:schemeClr val="accent6">
                  <a:lumMod val="75000"/>
                </a:schemeClr>
              </a:buClr>
              <a:buSzPct val="50000"/>
              <a:buFont typeface="Wingdings" charset="2"/>
              <a:buChar char=""/>
            </a:pPr>
            <a:r>
              <a:rPr lang="ru-RU" sz="2400" dirty="0">
                <a:solidFill>
                  <a:schemeClr val="tx2"/>
                </a:solidFill>
              </a:rPr>
              <a:t>Расходы</a:t>
            </a:r>
          </a:p>
          <a:p>
            <a:pPr marL="342900" indent="-342900" algn="l">
              <a:lnSpc>
                <a:spcPct val="120000"/>
              </a:lnSpc>
              <a:buClr>
                <a:schemeClr val="accent6">
                  <a:lumMod val="75000"/>
                </a:schemeClr>
              </a:buClr>
              <a:buSzPct val="50000"/>
              <a:buFont typeface="Wingdings" charset="2"/>
              <a:buChar char=""/>
            </a:pPr>
            <a:r>
              <a:rPr lang="ru-RU" sz="2400" dirty="0" smtClean="0">
                <a:solidFill>
                  <a:schemeClr val="tx2"/>
                </a:solidFill>
              </a:rPr>
              <a:t>Амортизация</a:t>
            </a:r>
            <a:endParaRPr lang="ru-RU" sz="2400" dirty="0"/>
          </a:p>
          <a:p>
            <a:pPr algn="l">
              <a:lnSpc>
                <a:spcPct val="120000"/>
              </a:lnSpc>
              <a:buClr>
                <a:schemeClr val="accent6">
                  <a:lumMod val="75000"/>
                </a:schemeClr>
              </a:buClr>
              <a:buSzPct val="50000"/>
            </a:pPr>
            <a:r>
              <a:rPr lang="ru-RU" sz="2400" dirty="0">
                <a:solidFill>
                  <a:schemeClr val="tx2"/>
                </a:solidFill>
              </a:rPr>
              <a:t>и…</a:t>
            </a:r>
          </a:p>
          <a:p>
            <a:pPr marL="342900" indent="-342900" algn="l">
              <a:lnSpc>
                <a:spcPct val="120000"/>
              </a:lnSpc>
              <a:buClr>
                <a:schemeClr val="accent6">
                  <a:lumMod val="75000"/>
                </a:schemeClr>
              </a:buClr>
              <a:buSzPct val="50000"/>
              <a:buFont typeface="Wingdings" charset="2"/>
              <a:buChar char=""/>
            </a:pPr>
            <a:r>
              <a:rPr lang="ru-RU" sz="2400" dirty="0">
                <a:solidFill>
                  <a:schemeClr val="tx2"/>
                </a:solidFill>
              </a:rPr>
              <a:t>Дисконтируемый денежный поток</a:t>
            </a:r>
          </a:p>
        </p:txBody>
      </p:sp>
    </p:spTree>
    <p:extLst>
      <p:ext uri="{BB962C8B-B14F-4D97-AF65-F5344CB8AC3E}">
        <p14:creationId xmlns:p14="http://schemas.microsoft.com/office/powerpoint/2010/main" val="86521414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Экономика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4"/>
          <p:cNvSpPr txBox="1">
            <a:spLocks/>
          </p:cNvSpPr>
          <p:nvPr/>
        </p:nvSpPr>
        <p:spPr>
          <a:xfrm>
            <a:off x="611560" y="1059582"/>
            <a:ext cx="8153400" cy="18002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2400" dirty="0" smtClean="0">
                <a:solidFill>
                  <a:schemeClr val="tx2"/>
                </a:solidFill>
              </a:rPr>
              <a:t>Для </a:t>
            </a:r>
            <a:r>
              <a:rPr lang="ru-RU" sz="2400" dirty="0">
                <a:solidFill>
                  <a:schemeClr val="tx2"/>
                </a:solidFill>
              </a:rPr>
              <a:t>вас у нас есть шпаргалка!</a:t>
            </a:r>
          </a:p>
          <a:p>
            <a:endParaRPr lang="ru-RU" sz="2400" dirty="0">
              <a:solidFill>
                <a:schemeClr val="tx2"/>
              </a:solidFill>
            </a:endParaRPr>
          </a:p>
          <a:p>
            <a:r>
              <a:rPr lang="ru-RU" sz="2400" dirty="0">
                <a:solidFill>
                  <a:schemeClr val="tx2"/>
                </a:solidFill>
              </a:rPr>
              <a:t>Экономическая модель реального успешного проекта по застройке поселка.</a:t>
            </a:r>
          </a:p>
          <a:p>
            <a:endParaRPr lang="ru-RU" sz="2400" dirty="0"/>
          </a:p>
        </p:txBody>
      </p:sp>
      <p:pic>
        <p:nvPicPr>
          <p:cNvPr id="2" name="Изображение 1"/>
          <p:cNvPicPr>
            <a:picLocks noChangeAspect="1"/>
          </p:cNvPicPr>
          <p:nvPr/>
        </p:nvPicPr>
        <p:blipFill>
          <a:blip r:embed="rId5"/>
          <a:stretch>
            <a:fillRect/>
          </a:stretch>
        </p:blipFill>
        <p:spPr>
          <a:xfrm>
            <a:off x="3563888" y="2931790"/>
            <a:ext cx="2016224" cy="2016224"/>
          </a:xfrm>
          <a:prstGeom prst="rect">
            <a:avLst/>
          </a:prstGeom>
        </p:spPr>
      </p:pic>
    </p:spTree>
    <p:extLst>
      <p:ext uri="{BB962C8B-B14F-4D97-AF65-F5344CB8AC3E}">
        <p14:creationId xmlns:p14="http://schemas.microsoft.com/office/powerpoint/2010/main" val="117336954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24113"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Экономика</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4"/>
          <p:cNvSpPr txBox="1">
            <a:spLocks/>
          </p:cNvSpPr>
          <p:nvPr/>
        </p:nvSpPr>
        <p:spPr>
          <a:xfrm>
            <a:off x="611560" y="1059582"/>
            <a:ext cx="8352928" cy="4083918"/>
          </a:xfrm>
          <a:prstGeom prst="rect">
            <a:avLst/>
          </a:prstGeom>
        </p:spPr>
        <p:txBody>
          <a:bodyPr vert="horz" lIns="91440" tIns="45720" rIns="91440" bIns="45720" rtlCol="0">
            <a:normAutofit fontScale="625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20000"/>
              </a:lnSpc>
              <a:buClr>
                <a:schemeClr val="accent6">
                  <a:lumMod val="75000"/>
                </a:schemeClr>
              </a:buClr>
              <a:buSzPct val="50000"/>
            </a:pPr>
            <a:r>
              <a:rPr lang="ru-RU" sz="2400" dirty="0" smtClean="0">
                <a:solidFill>
                  <a:schemeClr val="tx2"/>
                </a:solidFill>
              </a:rPr>
              <a:t>Допущения</a:t>
            </a:r>
            <a:endParaRPr lang="en-US" sz="2400" dirty="0">
              <a:solidFill>
                <a:schemeClr val="tx2"/>
              </a:solidFill>
            </a:endParaRPr>
          </a:p>
          <a:p>
            <a:pPr marL="342900" indent="-342900" algn="l">
              <a:lnSpc>
                <a:spcPct val="120000"/>
              </a:lnSpc>
              <a:buClr>
                <a:schemeClr val="accent6">
                  <a:lumMod val="75000"/>
                </a:schemeClr>
              </a:buClr>
              <a:buSzPct val="50000"/>
              <a:buFont typeface="Wingdings" charset="2"/>
              <a:buChar char=""/>
            </a:pPr>
            <a:r>
              <a:rPr lang="ru-RU" sz="2400" dirty="0" smtClean="0">
                <a:solidFill>
                  <a:schemeClr val="tx2"/>
                </a:solidFill>
              </a:rPr>
              <a:t>Реальный поселок в Московской области</a:t>
            </a:r>
          </a:p>
          <a:p>
            <a:pPr marL="342900" indent="-342900" algn="l">
              <a:lnSpc>
                <a:spcPct val="120000"/>
              </a:lnSpc>
              <a:buClr>
                <a:schemeClr val="accent6">
                  <a:lumMod val="75000"/>
                </a:schemeClr>
              </a:buClr>
              <a:buSzPct val="50000"/>
              <a:buFont typeface="Wingdings" charset="2"/>
              <a:buChar char=""/>
            </a:pPr>
            <a:r>
              <a:rPr lang="ru-RU" sz="2400" b="1" dirty="0" smtClean="0">
                <a:solidFill>
                  <a:schemeClr val="tx2"/>
                </a:solidFill>
              </a:rPr>
              <a:t>161</a:t>
            </a:r>
            <a:r>
              <a:rPr lang="ru-RU" sz="2400" dirty="0" smtClean="0">
                <a:solidFill>
                  <a:schemeClr val="tx2"/>
                </a:solidFill>
              </a:rPr>
              <a:t> индивидуальных домов</a:t>
            </a:r>
          </a:p>
          <a:p>
            <a:pPr marL="342900" indent="-342900" algn="l">
              <a:lnSpc>
                <a:spcPct val="120000"/>
              </a:lnSpc>
              <a:buClr>
                <a:schemeClr val="accent6">
                  <a:lumMod val="75000"/>
                </a:schemeClr>
              </a:buClr>
              <a:buSzPct val="50000"/>
              <a:buFont typeface="Wingdings" charset="2"/>
              <a:buChar char=""/>
            </a:pPr>
            <a:r>
              <a:rPr lang="ru-RU" sz="2400" dirty="0" smtClean="0">
                <a:solidFill>
                  <a:schemeClr val="tx2"/>
                </a:solidFill>
              </a:rPr>
              <a:t>Планируемое проникновение</a:t>
            </a:r>
            <a:r>
              <a:rPr lang="en-US" sz="2400" dirty="0" smtClean="0">
                <a:solidFill>
                  <a:schemeClr val="tx2"/>
                </a:solidFill>
              </a:rPr>
              <a:t>:</a:t>
            </a:r>
            <a:r>
              <a:rPr lang="ru-RU" sz="2400" dirty="0" smtClean="0">
                <a:solidFill>
                  <a:schemeClr val="tx2"/>
                </a:solidFill>
              </a:rPr>
              <a:t> </a:t>
            </a:r>
            <a:r>
              <a:rPr lang="ru-RU" sz="2400" b="1" dirty="0" smtClean="0">
                <a:solidFill>
                  <a:schemeClr val="tx2"/>
                </a:solidFill>
              </a:rPr>
              <a:t>20% </a:t>
            </a:r>
            <a:r>
              <a:rPr lang="ru-RU" sz="2400" dirty="0" smtClean="0">
                <a:solidFill>
                  <a:schemeClr val="tx2"/>
                </a:solidFill>
              </a:rPr>
              <a:t>(50% охват)</a:t>
            </a:r>
            <a:r>
              <a:rPr lang="en-US" sz="2400" dirty="0" smtClean="0">
                <a:solidFill>
                  <a:schemeClr val="tx2"/>
                </a:solidFill>
              </a:rPr>
              <a:t>,</a:t>
            </a:r>
            <a:r>
              <a:rPr lang="ru-RU" sz="2400" dirty="0" smtClean="0">
                <a:solidFill>
                  <a:schemeClr val="tx2"/>
                </a:solidFill>
              </a:rPr>
              <a:t> </a:t>
            </a:r>
            <a:r>
              <a:rPr lang="ru-RU" sz="2400" b="1" dirty="0" smtClean="0">
                <a:solidFill>
                  <a:schemeClr val="tx2"/>
                </a:solidFill>
              </a:rPr>
              <a:t>80% </a:t>
            </a:r>
            <a:r>
              <a:rPr lang="ru-RU" sz="2400" dirty="0" smtClean="0">
                <a:solidFill>
                  <a:schemeClr val="tx2"/>
                </a:solidFill>
              </a:rPr>
              <a:t>(100% охват)</a:t>
            </a:r>
          </a:p>
          <a:p>
            <a:pPr marL="342900" indent="-342900" algn="l">
              <a:lnSpc>
                <a:spcPct val="120000"/>
              </a:lnSpc>
              <a:buClr>
                <a:schemeClr val="accent6">
                  <a:lumMod val="75000"/>
                </a:schemeClr>
              </a:buClr>
              <a:buSzPct val="50000"/>
              <a:buFont typeface="Wingdings" charset="2"/>
              <a:buChar char=""/>
            </a:pPr>
            <a:r>
              <a:rPr lang="ru-RU" sz="2400" dirty="0">
                <a:solidFill>
                  <a:schemeClr val="tx2"/>
                </a:solidFill>
              </a:rPr>
              <a:t>Технологии</a:t>
            </a:r>
            <a:r>
              <a:rPr lang="en-US" sz="2400" dirty="0" smtClean="0">
                <a:solidFill>
                  <a:schemeClr val="tx2"/>
                </a:solidFill>
              </a:rPr>
              <a:t>: Ethernet FTTH, PON FTTH, Wi-Fi</a:t>
            </a:r>
          </a:p>
          <a:p>
            <a:pPr marL="342900" indent="-342900" algn="l">
              <a:lnSpc>
                <a:spcPct val="120000"/>
              </a:lnSpc>
              <a:buClr>
                <a:schemeClr val="accent6">
                  <a:lumMod val="75000"/>
                </a:schemeClr>
              </a:buClr>
              <a:buSzPct val="50000"/>
              <a:buFont typeface="Wingdings" charset="2"/>
              <a:buChar char=""/>
            </a:pPr>
            <a:r>
              <a:rPr lang="ru-RU" sz="2400" dirty="0" smtClean="0">
                <a:solidFill>
                  <a:schemeClr val="tx2"/>
                </a:solidFill>
              </a:rPr>
              <a:t>График подключения абонентов: </a:t>
            </a:r>
            <a:r>
              <a:rPr lang="ru-RU" sz="2400" b="1" dirty="0" smtClean="0">
                <a:solidFill>
                  <a:schemeClr val="tx2"/>
                </a:solidFill>
              </a:rPr>
              <a:t>10% </a:t>
            </a:r>
            <a:r>
              <a:rPr lang="ru-RU" sz="2400" dirty="0" smtClean="0">
                <a:solidFill>
                  <a:schemeClr val="tx2"/>
                </a:solidFill>
              </a:rPr>
              <a:t>(</a:t>
            </a:r>
            <a:r>
              <a:rPr lang="en-US" sz="2400" dirty="0">
                <a:solidFill>
                  <a:schemeClr val="tx2"/>
                </a:solidFill>
              </a:rPr>
              <a:t>1</a:t>
            </a:r>
            <a:r>
              <a:rPr lang="ru-RU" sz="2400" dirty="0" err="1" smtClean="0">
                <a:solidFill>
                  <a:schemeClr val="tx2"/>
                </a:solidFill>
              </a:rPr>
              <a:t>кв</a:t>
            </a:r>
            <a:r>
              <a:rPr lang="ru-RU" sz="2400" dirty="0" smtClean="0">
                <a:solidFill>
                  <a:schemeClr val="tx2"/>
                </a:solidFill>
              </a:rPr>
              <a:t>), </a:t>
            </a:r>
            <a:r>
              <a:rPr lang="ru-RU" sz="2400" b="1" dirty="0" smtClean="0">
                <a:solidFill>
                  <a:schemeClr val="tx2"/>
                </a:solidFill>
              </a:rPr>
              <a:t>50% </a:t>
            </a:r>
            <a:r>
              <a:rPr lang="ru-RU" sz="2400" dirty="0" smtClean="0">
                <a:solidFill>
                  <a:schemeClr val="tx2"/>
                </a:solidFill>
              </a:rPr>
              <a:t>(</a:t>
            </a:r>
            <a:r>
              <a:rPr lang="en-US" sz="2400" dirty="0">
                <a:solidFill>
                  <a:schemeClr val="tx2"/>
                </a:solidFill>
              </a:rPr>
              <a:t>2</a:t>
            </a:r>
            <a:r>
              <a:rPr lang="ru-RU" sz="2400" dirty="0" err="1" smtClean="0">
                <a:solidFill>
                  <a:schemeClr val="tx2"/>
                </a:solidFill>
              </a:rPr>
              <a:t>кв</a:t>
            </a:r>
            <a:r>
              <a:rPr lang="ru-RU" sz="2400" dirty="0">
                <a:solidFill>
                  <a:schemeClr val="tx2"/>
                </a:solidFill>
              </a:rPr>
              <a:t>)</a:t>
            </a:r>
            <a:r>
              <a:rPr lang="ru-RU" sz="2400" dirty="0" smtClean="0">
                <a:solidFill>
                  <a:schemeClr val="tx2"/>
                </a:solidFill>
              </a:rPr>
              <a:t>, </a:t>
            </a:r>
            <a:r>
              <a:rPr lang="ru-RU" sz="2400" b="1" dirty="0" smtClean="0">
                <a:solidFill>
                  <a:schemeClr val="tx2"/>
                </a:solidFill>
              </a:rPr>
              <a:t>70% </a:t>
            </a:r>
            <a:r>
              <a:rPr lang="ru-RU" sz="2400" dirty="0" smtClean="0">
                <a:solidFill>
                  <a:schemeClr val="tx2"/>
                </a:solidFill>
              </a:rPr>
              <a:t>(</a:t>
            </a:r>
            <a:r>
              <a:rPr lang="en-US" sz="2400" dirty="0" smtClean="0">
                <a:solidFill>
                  <a:schemeClr val="tx2"/>
                </a:solidFill>
              </a:rPr>
              <a:t>3</a:t>
            </a:r>
            <a:r>
              <a:rPr lang="ru-RU" sz="2400" dirty="0" err="1" smtClean="0">
                <a:solidFill>
                  <a:schemeClr val="tx2"/>
                </a:solidFill>
              </a:rPr>
              <a:t>кв</a:t>
            </a:r>
            <a:r>
              <a:rPr lang="ru-RU" sz="2400" dirty="0">
                <a:solidFill>
                  <a:schemeClr val="tx2"/>
                </a:solidFill>
              </a:rPr>
              <a:t>)</a:t>
            </a:r>
            <a:r>
              <a:rPr lang="ru-RU" sz="2400" dirty="0" smtClean="0">
                <a:solidFill>
                  <a:schemeClr val="tx2"/>
                </a:solidFill>
              </a:rPr>
              <a:t>, </a:t>
            </a:r>
            <a:r>
              <a:rPr lang="ru-RU" sz="2400" b="1" dirty="0" smtClean="0">
                <a:solidFill>
                  <a:schemeClr val="tx2"/>
                </a:solidFill>
              </a:rPr>
              <a:t>80% </a:t>
            </a:r>
            <a:r>
              <a:rPr lang="ru-RU" sz="2400" dirty="0" smtClean="0">
                <a:solidFill>
                  <a:schemeClr val="tx2"/>
                </a:solidFill>
              </a:rPr>
              <a:t>(</a:t>
            </a:r>
            <a:r>
              <a:rPr lang="en-US" sz="2400" dirty="0" smtClean="0">
                <a:solidFill>
                  <a:schemeClr val="tx2"/>
                </a:solidFill>
              </a:rPr>
              <a:t>4</a:t>
            </a:r>
            <a:r>
              <a:rPr lang="ru-RU" sz="2400" dirty="0" err="1" smtClean="0">
                <a:solidFill>
                  <a:schemeClr val="tx2"/>
                </a:solidFill>
              </a:rPr>
              <a:t>кв</a:t>
            </a:r>
            <a:r>
              <a:rPr lang="ru-RU" sz="2400" dirty="0">
                <a:solidFill>
                  <a:schemeClr val="tx2"/>
                </a:solidFill>
              </a:rPr>
              <a:t>)</a:t>
            </a:r>
            <a:endParaRPr lang="ru-RU" sz="2400" dirty="0" smtClean="0">
              <a:solidFill>
                <a:schemeClr val="tx2"/>
              </a:solidFill>
            </a:endParaRPr>
          </a:p>
          <a:p>
            <a:pPr marL="342900" indent="-342900" algn="l">
              <a:lnSpc>
                <a:spcPct val="120000"/>
              </a:lnSpc>
              <a:buClr>
                <a:schemeClr val="accent6">
                  <a:lumMod val="75000"/>
                </a:schemeClr>
              </a:buClr>
              <a:buSzPct val="50000"/>
              <a:buFont typeface="Wingdings" charset="2"/>
              <a:buChar char=""/>
            </a:pPr>
            <a:r>
              <a:rPr lang="ru-RU" sz="2400" dirty="0" smtClean="0">
                <a:solidFill>
                  <a:schemeClr val="tx2"/>
                </a:solidFill>
              </a:rPr>
              <a:t>Работы по подключению и эксплуатации выполняются силами существующих сотрудников</a:t>
            </a:r>
          </a:p>
          <a:p>
            <a:pPr marL="342900" indent="-342900" algn="l">
              <a:lnSpc>
                <a:spcPct val="120000"/>
              </a:lnSpc>
              <a:buClr>
                <a:schemeClr val="accent6">
                  <a:lumMod val="75000"/>
                </a:schemeClr>
              </a:buClr>
              <a:buSzPct val="50000"/>
              <a:buFont typeface="Wingdings" charset="2"/>
              <a:buChar char=""/>
            </a:pPr>
            <a:r>
              <a:rPr lang="en-US" sz="2400" dirty="0" smtClean="0">
                <a:solidFill>
                  <a:schemeClr val="tx2"/>
                </a:solidFill>
              </a:rPr>
              <a:t>ARPU:</a:t>
            </a:r>
          </a:p>
          <a:p>
            <a:pPr marL="742950" lvl="1" indent="-285750" algn="l">
              <a:buClr>
                <a:schemeClr val="tx2">
                  <a:lumMod val="75000"/>
                </a:schemeClr>
              </a:buClr>
              <a:buSzPct val="50000"/>
              <a:buFont typeface="Wingdings" charset="2"/>
              <a:buChar char=""/>
            </a:pPr>
            <a:r>
              <a:rPr lang="ru-RU" sz="2100" dirty="0">
                <a:solidFill>
                  <a:schemeClr val="tx2"/>
                </a:solidFill>
              </a:rPr>
              <a:t>Интернет</a:t>
            </a:r>
            <a:r>
              <a:rPr lang="en-US" sz="2100" dirty="0">
                <a:solidFill>
                  <a:schemeClr val="tx2"/>
                </a:solidFill>
              </a:rPr>
              <a:t>: </a:t>
            </a:r>
            <a:r>
              <a:rPr lang="ru-RU" sz="2100" b="1" dirty="0" smtClean="0">
                <a:solidFill>
                  <a:schemeClr val="tx2"/>
                </a:solidFill>
              </a:rPr>
              <a:t>500 </a:t>
            </a:r>
            <a:r>
              <a:rPr lang="ru-RU" sz="2100" dirty="0" smtClean="0">
                <a:solidFill>
                  <a:schemeClr val="tx2"/>
                </a:solidFill>
              </a:rPr>
              <a:t>руб. </a:t>
            </a:r>
          </a:p>
          <a:p>
            <a:pPr marL="742950" lvl="1" indent="-285750" algn="l">
              <a:buClr>
                <a:schemeClr val="tx2">
                  <a:lumMod val="75000"/>
                </a:schemeClr>
              </a:buClr>
              <a:buSzPct val="50000"/>
              <a:buFont typeface="Wingdings" charset="2"/>
              <a:buChar char=""/>
            </a:pPr>
            <a:r>
              <a:rPr lang="ru-RU" sz="2100" dirty="0" smtClean="0">
                <a:solidFill>
                  <a:schemeClr val="tx2"/>
                </a:solidFill>
              </a:rPr>
              <a:t>ТВ</a:t>
            </a:r>
            <a:r>
              <a:rPr lang="ru-RU" sz="2100" dirty="0">
                <a:solidFill>
                  <a:schemeClr val="tx2"/>
                </a:solidFill>
              </a:rPr>
              <a:t>: </a:t>
            </a:r>
            <a:r>
              <a:rPr lang="ru-RU" sz="2100" b="1" dirty="0" smtClean="0">
                <a:solidFill>
                  <a:schemeClr val="tx2"/>
                </a:solidFill>
              </a:rPr>
              <a:t>200</a:t>
            </a:r>
            <a:r>
              <a:rPr lang="ru-RU" sz="2100" dirty="0" smtClean="0">
                <a:solidFill>
                  <a:schemeClr val="tx2"/>
                </a:solidFill>
              </a:rPr>
              <a:t> руб. </a:t>
            </a:r>
            <a:endParaRPr lang="ru-RU" sz="2400" dirty="0" smtClean="0">
              <a:solidFill>
                <a:schemeClr val="tx2"/>
              </a:solidFill>
            </a:endParaRPr>
          </a:p>
          <a:p>
            <a:pPr marL="342900" indent="-342900" algn="l">
              <a:lnSpc>
                <a:spcPct val="120000"/>
              </a:lnSpc>
              <a:buClr>
                <a:schemeClr val="accent6">
                  <a:lumMod val="75000"/>
                </a:schemeClr>
              </a:buClr>
              <a:buSzPct val="50000"/>
              <a:buFont typeface="Wingdings" charset="2"/>
              <a:buChar char=""/>
            </a:pPr>
            <a:r>
              <a:rPr lang="ru-RU" sz="2400" dirty="0" smtClean="0">
                <a:solidFill>
                  <a:schemeClr val="tx2"/>
                </a:solidFill>
              </a:rPr>
              <a:t>Стоимость подключения для услуг:</a:t>
            </a:r>
          </a:p>
          <a:p>
            <a:pPr marL="742950" lvl="1" indent="-285750" algn="l">
              <a:buClr>
                <a:schemeClr val="tx2">
                  <a:lumMod val="75000"/>
                </a:schemeClr>
              </a:buClr>
              <a:buSzPct val="50000"/>
              <a:buFont typeface="Wingdings" charset="2"/>
              <a:buChar char=""/>
            </a:pPr>
            <a:r>
              <a:rPr lang="ru-RU" sz="2100" dirty="0">
                <a:solidFill>
                  <a:schemeClr val="tx2"/>
                </a:solidFill>
              </a:rPr>
              <a:t>Интернет</a:t>
            </a:r>
            <a:r>
              <a:rPr lang="en-US" sz="2100" dirty="0">
                <a:solidFill>
                  <a:schemeClr val="tx2"/>
                </a:solidFill>
              </a:rPr>
              <a:t>: </a:t>
            </a:r>
            <a:r>
              <a:rPr lang="en-US" sz="2100" b="1" dirty="0">
                <a:solidFill>
                  <a:schemeClr val="tx2"/>
                </a:solidFill>
              </a:rPr>
              <a:t>7500</a:t>
            </a:r>
            <a:r>
              <a:rPr lang="ru-RU" sz="2100" dirty="0" smtClean="0">
                <a:solidFill>
                  <a:schemeClr val="tx2"/>
                </a:solidFill>
              </a:rPr>
              <a:t> руб.</a:t>
            </a:r>
            <a:endParaRPr lang="ru-RU" sz="2100" dirty="0">
              <a:solidFill>
                <a:schemeClr val="tx2"/>
              </a:solidFill>
            </a:endParaRPr>
          </a:p>
          <a:p>
            <a:pPr marL="742950" lvl="1" indent="-285750" algn="l">
              <a:buClr>
                <a:schemeClr val="tx2">
                  <a:lumMod val="75000"/>
                </a:schemeClr>
              </a:buClr>
              <a:buSzPct val="50000"/>
              <a:buFont typeface="Wingdings" charset="2"/>
              <a:buChar char=""/>
            </a:pPr>
            <a:r>
              <a:rPr lang="ru-RU" sz="2100" dirty="0">
                <a:solidFill>
                  <a:schemeClr val="tx2"/>
                </a:solidFill>
              </a:rPr>
              <a:t>ТВ: </a:t>
            </a:r>
            <a:r>
              <a:rPr lang="ru-RU" sz="2100" b="1" dirty="0" smtClean="0">
                <a:solidFill>
                  <a:schemeClr val="tx2"/>
                </a:solidFill>
              </a:rPr>
              <a:t>2500</a:t>
            </a:r>
            <a:r>
              <a:rPr lang="ru-RU" sz="2100" dirty="0" smtClean="0">
                <a:solidFill>
                  <a:schemeClr val="tx2"/>
                </a:solidFill>
              </a:rPr>
              <a:t> руб.</a:t>
            </a:r>
            <a:endParaRPr lang="ru-RU" sz="2100" dirty="0">
              <a:solidFill>
                <a:schemeClr val="tx2"/>
              </a:solidFill>
            </a:endParaRPr>
          </a:p>
          <a:p>
            <a:pPr marL="742950" lvl="1" indent="-285750" algn="l">
              <a:buClr>
                <a:schemeClr val="tx2">
                  <a:lumMod val="75000"/>
                </a:schemeClr>
              </a:buClr>
              <a:buSzPct val="50000"/>
              <a:buFont typeface="Wingdings" charset="2"/>
              <a:buChar char=""/>
            </a:pPr>
            <a:r>
              <a:rPr lang="ru-RU" sz="2100" dirty="0">
                <a:solidFill>
                  <a:schemeClr val="tx2"/>
                </a:solidFill>
              </a:rPr>
              <a:t>Телефония: не </a:t>
            </a:r>
            <a:r>
              <a:rPr lang="ru-RU" sz="2100" dirty="0" smtClean="0">
                <a:solidFill>
                  <a:schemeClr val="tx2"/>
                </a:solidFill>
              </a:rPr>
              <a:t>предоставляем</a:t>
            </a:r>
          </a:p>
          <a:p>
            <a:pPr marL="342900" lvl="1" indent="-342900" algn="l">
              <a:lnSpc>
                <a:spcPct val="120000"/>
              </a:lnSpc>
              <a:buClr>
                <a:schemeClr val="accent6">
                  <a:lumMod val="75000"/>
                </a:schemeClr>
              </a:buClr>
              <a:buSzPct val="50000"/>
              <a:buFont typeface="Wingdings" charset="2"/>
              <a:buChar char=""/>
            </a:pPr>
            <a:r>
              <a:rPr lang="ru-RU" sz="2500" dirty="0">
                <a:solidFill>
                  <a:schemeClr val="tx2"/>
                </a:solidFill>
              </a:rPr>
              <a:t>Абонентское </a:t>
            </a:r>
            <a:r>
              <a:rPr lang="ru-RU" sz="2500" dirty="0">
                <a:solidFill>
                  <a:schemeClr val="tx2"/>
                </a:solidFill>
              </a:rPr>
              <a:t>оборудование</a:t>
            </a:r>
            <a:r>
              <a:rPr lang="ru-RU" sz="2500" dirty="0">
                <a:solidFill>
                  <a:schemeClr val="tx2"/>
                </a:solidFill>
              </a:rPr>
              <a:t> и материалы не входят в САРЕХ</a:t>
            </a:r>
            <a:endParaRPr lang="ru-RU" sz="2500" dirty="0">
              <a:solidFill>
                <a:schemeClr val="tx2"/>
              </a:solidFill>
            </a:endParaRPr>
          </a:p>
          <a:p>
            <a:pPr marL="342900" indent="-342900" algn="l">
              <a:lnSpc>
                <a:spcPct val="120000"/>
              </a:lnSpc>
              <a:buClr>
                <a:schemeClr val="accent6">
                  <a:lumMod val="75000"/>
                </a:schemeClr>
              </a:buClr>
              <a:buSzPct val="50000"/>
              <a:buFont typeface="Wingdings" charset="2"/>
              <a:buChar char=""/>
            </a:pPr>
            <a:endParaRPr lang="ru-RU" sz="2400" dirty="0" smtClean="0">
              <a:solidFill>
                <a:schemeClr val="tx2"/>
              </a:solidFill>
            </a:endParaRPr>
          </a:p>
          <a:p>
            <a:pPr marL="342900" indent="-342900" algn="l">
              <a:lnSpc>
                <a:spcPct val="120000"/>
              </a:lnSpc>
              <a:buClr>
                <a:schemeClr val="accent6">
                  <a:lumMod val="75000"/>
                </a:schemeClr>
              </a:buClr>
              <a:buSzPct val="50000"/>
              <a:buFont typeface="Wingdings" charset="2"/>
              <a:buChar char=""/>
            </a:pPr>
            <a:endParaRPr lang="ru-RU" sz="2400" dirty="0" smtClean="0">
              <a:solidFill>
                <a:schemeClr val="tx2"/>
              </a:solidFill>
            </a:endParaRPr>
          </a:p>
          <a:p>
            <a:pPr marL="342900" indent="-342900" algn="l">
              <a:lnSpc>
                <a:spcPct val="120000"/>
              </a:lnSpc>
              <a:buClr>
                <a:schemeClr val="accent6">
                  <a:lumMod val="75000"/>
                </a:schemeClr>
              </a:buClr>
              <a:buSzPct val="50000"/>
              <a:buFont typeface="Wingdings" charset="2"/>
              <a:buChar char=""/>
            </a:pPr>
            <a:endParaRPr lang="en-US" sz="2400" dirty="0">
              <a:solidFill>
                <a:schemeClr val="tx2"/>
              </a:solidFill>
            </a:endParaRPr>
          </a:p>
        </p:txBody>
      </p:sp>
    </p:spTree>
    <p:extLst>
      <p:ext uri="{BB962C8B-B14F-4D97-AF65-F5344CB8AC3E}">
        <p14:creationId xmlns:p14="http://schemas.microsoft.com/office/powerpoint/2010/main" val="336359541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24112" y="951570"/>
            <a:ext cx="9119887" cy="4201950"/>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6"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TERUUERQUFBQUFBgYFBgWGBYVGRcYHhwWHhUYFRcYHighGBwlHRYYITIhJSksLjIuGCAzODMsNygtLysBCgoKDg0OGxAQGy8kHSQsLCwsLCwsLCwsLCwtLCwsLCwsLCwsLCwsLCw1LCwsLCw0LCwsLCwsLCwsLCwsLCwsLP/AABEIAMIBAwMBIgACEQEDEQH/xAAcAAEAAQUBAQAAAAAAAAAAAAAABgECBAUHAwj/xABCEAACAgEDAgQEBQEECQEJAAABAgMRAAQSIQUxBhMiQTJRYXEHI0KBkRQzUmKhFiRygpKxwdHwUxUXNENUY3Oi4f/EABgBAQEBAQEAAAAAAAAAAAAAAAABAgME/8QAJREBAQACAgICAgEFAAAAAAAAAAECESExAxJBURNxYSIywfDx/9oADAMBAAIRAxEAPwDt2MYwGXDKDLsBjGMBjGMChy3L8w9X1CKIqJJFQte3cauvvhLZO2TjKI4ItSCPmDY/nK4UxjGAxjGAxjK4FMYxgMYxgMYxgMYxgMYxgMYxgMYxgUxlcpgVxjGBUZdlBlcBjGMBjGMChOcW6pql6hrpZXA8iJxFE7cqAt+awU8FqtwD9OCLzovj7rJ0+lIjNTTnyou/BPxOa7BVtifas5nqNRBNpX/piqoQ21UVUQMGUnd5pDBW3IjDcxPm8cWMa25Z9xm6fp7/ANaYenaggJEHc7miLM3wRAPuBavVwoHNcXebjReJtfGxVtmo23uBjcOAGZSfydwI3KQG7Gj2yNahzp9ZpgYHhtEDoK8p1cGvMVDQZLY2/tbEds3Gn64yo5poC21JVZIlSOKmAVXUhoyAABuumccAEZLwk8c+OP1wkuk/EGHaDqI3hBr1cSR89vWvHPtki6f1rTz/ANjNG/0DC/8AhPOcT6rodRqzptNpyjHUXM1DbGr7e2+txVVUXuvmu3Ayb6rwdDFHFF/RCQRooaZCUkc/qbdGQbu/ivM3LUl7bxme9S8fz/v+HRMZzCHqLaLWSRLqNU8ChUXfUuySi8jci/LRByeez/LNxqfHqQRb5iknrC7IztkF0RuRuxCnnsPSc1Ltfb7icYyK9J/EHQz1U3lsf0yjYf57f55JoplYblYMPmpBH8jKTKXqvTGaVfESmXyxDORdbwq7e9E7d2/bfvtr3zcg5JlL03ZZ2rlMrjKimMYwGMYwGMYwGMYwGMZWsCmUy+spgUyoymXDArjGMBjGMBlCcrmo8R6qo/KClmmtdqkgla9VEc9vlzVkdsDmHjHqA1GqM25ikRAhrsAObo/M2f4GYckKSwyb13eZVtzujIYsWiAIW/Ux5FWcjsXiODc6PuVVkYR2N/5YY+Xu2kkNtAsj3GbXTdV8wLFpwblYIJD8IZj6mo96G5u/tmvhNNxptLEmnM+mebVI3khvMNvIw+St6ki2MQQV7M3IoHN71vUadHLa14XUhCEF7aHIZEJbkk3zxwvHGafw7BJPrIvKZkhjgCxsu0l1iAWHzL5CkEv87nrkA5I3/DrSyRlZEos+8sjMHvmwX9wb7duBnPPfUXCSbtPAPT4lM2tTzGWQ7IVb1EAnc2z5b2KmuACCOwvJXp9aRv8ANIsMaC+yhVJ/YEkbjQ49s8en9LbT6eKGFrESBSSBbni2PsP1GvrXGess6gHzIytkMaHB7eoni64PPy7cZqDG1UMWp2CbTo4O4EOFZ1HH7rYKkj5GjyQDoepfhjpWUCB5INpYqL8xAWq6VuQOOAGAFnjnJD5EXBRxus/ESQRTWGHysliT7857pEUNBnKheSPUS9mwV5CgcUAPevbKOU9T/CzVIHaExTMWTyx8FC/UWDGvb5tfPHPGXqI5fPKQx6qGdBuBCiFZQNhcOxFS3T1XueeMmmq6jMdSkMUjCXYWdTGjxqLO0yNYIYir2ki+w5z2PiQRh/6jyiIrErRNYVv0IEb1Fj/A554OLNs3GXtyXX+NEp28gf1CNZcOV9W+xXBavpu7WBnUV8aRx8TRyBVj3M6DeigKCxYd1Heu/Cn5HMqTwzo9QPN8gI7lZCyjy3DAhlLAdmursffIh138KXem0+qYlUVAs9kkAV6pV5NmyfT3Y5y8fj9dt+XK5dOiwdTiagHAJ7K1ox7dlaj7j+cy85f0noethXy5oQqxIBG8DO4k7BgyUw3FR8TJ3r9vXT+KhFIyMXQIQoYMi7mYtQMR9IYIjMRQ5WgORu6MS10vGQPWfiJFABvbzSVDBRHJG+0mu5G0H6Hb2P0vbdJ8c6SdA+5owf8A1FodwO4sDlgLNcnB7T5SfKZ4w6tHXcjq6/NSG/5ZHOk+KpJZ/LaOBVokhZ90qAAn1IUAaux2k19ffOWeOPbeONym4lOMYzSGMYwKgZdjGAxjGBaBl2UGVwGMYwGMYwKE5z8dYOqbUysiNpY5NsbMpNhFIkfdfC2Woij8XOb3x11ZoNKwiozzflwiwLYg2eeOBZzls8emMKwSjUaR9mwlrAlBPqZuNvIPcdz8ryWb4Z3rKb6YX+hcGuik1hmk028uy8eauxSeX3NuvjvuPYZG9Loo9NqpBJIpqEhR62JDAFgrIoCkpa2W48wNZqsnfiSOVdB5en1MLaVVVUIXa6hV4UMB6hvCjdfcj5nNF+HPQDq9cpk9UcX5khPNgH0gn33NX7A4m52uVnHq6z+H3RTptGvmf20xMst+zPyF+lCuPneSeMc5YzZ6owHFi/l783/2P8YVfjGRPqHXpY4jIvxzP+SjC6B4jG3g3tUyFbvvWUSWXSI1Wo47Vx8vl/sj+Bni2hIoo5FbeOACFPAO0fKx+/vxWkTxeF8zzY+ItisyG9ztQIRT3AJN82KN/PN6vUo7ALBWIsBuDQokn29xgWR+apo0445oC+1+/pr1H39s02t6DpZPQY3RVLkBdwXc1r5jD3PFg/4f2yTKbFjkZSSMN8QB+4y7Gu6B06OCIRoVZlFMwUKzfIvXc0RzmzzEfp6Hta9uQTfFkf5m/wBhmTEtCib+uQJZAqlmNBQST8gOSci79Qg1UQbWQQNDICUsiZqBsBo9tqffi696yRdQ0azRtG97XFNRoke4v69v3zWdb6IZGSSEIHQVTClYBkZbIB7FBxXYntwRRHZPA3T9UL0zPEVVRSk0qiwvokFgd+1A85qYvw3n0zRtFKJkWRpJVH5TSfD5ShTwa5PqevkObybyRTR6aVxHEuo2sQYhZPayAR8VD4bNkDKrPDDp31MbSTBUJJMjuWPyIY0rXx2Fc9sCAJ0zUnfN5U0M0CUqtahgu0k7lYrIeW219AewrQ9I8WTSvArQpuEyopRG3Gh6n2g7aA5IAqu2dn6RPNIN0u1QeNnlyIytxYLOfWPqFF5reoaXQTemRFpiw3BXRGJ4ceYoCt3o8nvWcc/F7XbWGXrOGs/94iJZ1ERVfMCBo2WSyb/QOQQQQfqPkQTIuneI9NMoZJQA3beDHf23gX+2RRPwyji1I1EE7l1LOqygMDIbollogAm+xNgZtOtdOKoxaGXUI+/zI0IYBatdtkNZYDsO/wAu+b5c8Zl81KwcuXOE/hnqtU2uWJZJUjBJkjLNSqOSpDc+23nnnO7jNJhn7bVxjGGzGMYDGMYDGMYDKMcrkQ/EvxB/S6Ntp/MltEHvz8R/j/nhnLL1m0M/EDqazar8whtMYZI1VSPMayFYoHBRtzFQDzwLBUi80fV9TEsMiqu5UfaoKtH63ILJYbd+WsaqKIoKoN3lkEy+WJI38x4lj3bnI3Mu9iSrtbCg6hWUUBYsjNX1Hp81rGvl0gA2kkOZGI82lK220hEBFggDk85cYkXabroWMxeuMbSFohxuJ4aQdj2APoJIFXnp0k66KN5umSqdoUEIykyc9hFILfb72P1cd80UsLeYsLoySO21VPueOBVi+R/IzD65EGcBGtYhtRhxdclh8ra2/cD2zWoXh1XwT+ImtmlaLVwQh0QuN2/Tu9V6VVtwZu5oAdsmGo8Z6NWC6sHTuwv8wcEfPelgD7kZE+heHmi0aR6uUGVo3aZNRITtXcaUq52hCor783nJ+rdEZ9a8OikE4ZjtCekBdwCqbNHuOBf2znOa6fD6hg1STQt/SzI1r6XVlcA/OxYv9j9jmtm0+pBHmRxagKy7TQ3Cu7CyCD9f8v73A5dA8CqYNSkUpQUBu0xZgBvVJWJDkEgA7lvjgXnv0b8WOo6cgNMs6g1Uyhv4ddrH7knNarO3Zv6LTboQweJjI8qopaQMwQs7uWXcGUBgfqa5vPPqPTW1HmNBJHJ5ixpQIBjhb1NuRqPr59Pf1cZHej/jDp9QBHq9MQWO0halU/7pANWB88lml1vTp3PlyoshYlkegWJsMDHKO/JFgXyeecitXodPqI5I0Akhs75LsAKApCMQaJA8mPcLsRyfPJBp+tSGVlADKGCC+CWFl7I+Xwdvi2/PMiLQTqxqcursWa6sWEAABDKEFOdoC9xz3JxNE8hZVm0qozd/LugHJ3URatXlqzEle60L4wrLHiWHzTG24EGrq1+EsTY9gBz8iQM2sM6tW1gbFj518675HJfCA3lhIW3fEHA5DPum9S+7gKp47KMs6jppYxLIUZyTwE5JRASF47F23Kf/AM1/p4IlWM0fg+OUaYNO7OzEm2+Xa/oCQW+zAe2btWB5Bv7YFcsliVlKsAVYEMCLBB7gjL8YHhpdKI02AsVHA3MWIHy3HmhmlXo0wURjymRYDAjtu3Kh7kxgUzEBR8QB2+11khymUY0kdIEWztABN8gAcXXJuv8APKQsVjslm4ujwR/h55v25vk55azo0Mjb2SpP76Fo3+nrQgnNb4v1jQaRvLY76CRk2zF29Kc9ydxDf7hyW6gj/wCFnSmDanVTUZJpnWxyDTkuVPupbt9s6Nms8O9OEGnjiH6EAP39z/N5s8kZxx1DGMZWjGMYDGMYDGMYFGOc8/E/oPnJ5++vKUAD5We49v1ZN9fqCCiJRdzxfYKOXY17DgfdhnMvxX63JGyadXUkoXdVFBeaSzZLHhjX2zNvOnLzf2VBdB1GSIHaaFkkEWLHAY/PaRYBsAgGs3HShNJAZkh3gmTb+ZyWBDFnVyFfcwokcgIKAoZsNZ1SXT6bTR6fTGaJ6EoZTZuqIdbRBzZDH4m9s23V0j8ljEDpkaAyOELhY27lFjQhWYVZNA268ntm5THH1naMdT10hghAl08ZJ8uXYLcbuDfLEbAps2DbGvY5gnw9CCrQaiQkW6NsR1BUK207WHqF/L2NgVmhIQQtG6srOyFZF22ij4gCQTXbtRNG/apJp49PtKxbJo/MdmjmjO8hWfywpRvNRypKhmJFVdGy1q46rW67xK2okR9fGmqMXAbmFyAbHqQV8/03zm88LeDG1GsM1iGNDvpFJourVEpYbZFAIBYE2D3BPGN1Hw/CkaykSLa2I2ooSACwQhiwAv4XN8j61iaDqU8lQwIoAHoCDaVO9SXZlosaG37HM2Y48x18WGfk/TVeLunvHL/SmV2hRi8YZQtLyoYiv7q2DfYg8Xke/wDZjOTsQuSQFVQWP8D9v5zoo0X9VMTqz+bJGWVkBpto+C/tt+fAf3U5tunwLAYoFUxtIGZB8UjBV8zZKaWmN1ypUG/YAZr24Yy8dmWnLuhdBL+Y0kc/5fw+WslCQEeiQojFb+Qo8H9s7Sap0kZNTqFjVk3RGVDOr2xFM8TEjseWvtyBnTFiX+nYbo1U7iikq25qHmCUrSs+9asHuVNj3wZ2ScLGv5hRAFKpHFLsIjE4WSU1FYfdYHNUGHcy2NTHLhqOi9c1kIuGQSoP/p5lkUdtu6F+f4GbtvxhkhKiQJJZ5BRonA5+INx7d6AzV9T8LRah1keVnIVtpheNfWLZ4UkICBQzimPPLd+K0cujijmWTVhJYtw8oHfMQLO1PM3jzVIos5VgKpRzWNRN/brnTPxa6dIQryGEn++p2/8AGLA/esmOg6jFMoeGRJFPZkYMP5BrPmfxl01igl06RrCCKWLnZvLhbZqLepSvA2jsD2ORzp8s0BMimSNxtoozRsd1gG1IP7ZdG32DO1Ke/PyF/wCWYkVX2Hz9J2//AKnt2zhXQ/xZ1iIEf8xk+Isu4t9+RR/c9sl/Tfxi0zJeo08qgGtwCv8Ackd1rtxeZask+XSkkI7sLNVuG33/AO3t9MvOpqtykX8uQPvWanpXiHSagDyZ1tlFIxpq+iPyf4zaeSQOO3PwHbz9jxhHukoPYg/+fLLswJYl/UAOfcbT97H3zOQcCv8AvgVJyHdTBn6lBp73LDepl47fphW/uXPPzyVa6UrGxUAsFJUHgEgcX8hdZGPw60Q2SancXM5UB2G0usahd5FDbuYO1UPi7ZL3pnL4iZKMrjGVoxjGAxjGAxjGAyhyuRrx/wBd/pNG7A/mP6I/ue5/Yf8ATCZZes3UM63+IRj1s5i9QjURxjaGViCS5Y2CoJrt8h8hkMZdRr9TLKql5G3SMAQAqLQ4s9lG0fPgZqVHuSSffj/PN71PqEEUCQo8W5hTuE559T059rIX9jwPeTHV28+NufFevgyR5mlMk6I6tuUFYmld6IZvULkO01yeRYv578xSS+rUaeGUSHbGVFsACSHXcoQKAWfg2R8qyBxRpYcU1c+zBq9mB4I+mSLrS6p4UkLKEKANErhAtNakhm5NkGgSVsWFFZqut3J1tjdY8NCOVZYwZlM7BNOo3MyoAXJbmwCNh47AcmwcxeoRyM7SshFliwIAKMBZVygoNS9zRJU2LzOfqM+iqYSJMBH5QWUSLIgsMVUMOF3UeCQQv0vNhqNX5OlZp4tRG7K+6yskEshGz5MAB6FAagAOLNXTHUa/qfTYoQAZZLkUIu47kP8A6jxgni/TxwCCnJ5zCg6W+nkEsgcQHdtkFVR4XzFUki7X02D6hRz11XSdXrkOrKpRsAA7BSDsgJPBN+/z9hmsGpkj3wyG6amUmwGB96JBo5mzbp4vNcLZrtKYhGibtwRXRjHVqpJCipCtORZZgTtIsi7vPDX+J0VgURULKrSqPUwk3HeVYd29vWxvapHByJSTuePMNUQAO1E2QfmLF/fKRQM59Is/sD/nmvTg/Jlct6b3UdfjMfoTymcNuWPhRdcWRQWgCVVeeeQScyNB14uJFl08L7on/plZOASWMoiLX6m3SUBwWAFc5FnSiQeCDRwHNggkFeVIJBU3YI+XPOPxxr8l1pOelzK0fmPIxD7W3bVHlkFggjMh/Mew6gRooG4mrrPTW6OOZdiJtEkh5AeMBk3by/uxs8BiBYTkngx3wbr0jd1dGZqMkYQWzECpFocsdgsfLbfesmxIDFXvlVYbUdmjssVlmd0CQbWZwFokervtG2dM2+13XPerdPECxtuVk38MinbzZqNyfWPcsOPUPmMv8NeFp9UHeCNdm4XJIeOL3UBZJo+y5MerztFBPNHGRKNod0j/AEhgpjWSXcyhR6uFHzAWw2aDw74ofTxBFH9KHvbK4lkQguD6Qwatu5jfN7j2NA2W6YskqPdb8ONpaD0ySESRv5bhSDY2kmiHBB4P3+2nh6c8zeWqszPKCFWgWFUQCSQpqzZ4GdB8YallZFhlM08jPE7Ssjtz6RshJYRA7nW/r2BCnMXovTjC8scEbTTQgl5o4jKY9yELt206USboPe3iubfB1eGodFPq/O00IO1TqI2kVFVmUr5sSgBgQQdwJse2XS+NNXomTydQdjAVtk86Mgd6Eg9J7cAZu4OqqqRoqlpFAHk1JGfNZrjQgkF1VVIYn4mq73ZDuvdJKysphMO2hXl+WxAAG4pQI3Vf75JN1bXS/DX4xs4I1CQGv8flMR8wGsOfoKycdH8a6PUKGVnj9+QQBz+pltRz8znBn6dqdJEikwPCxZlBEMqOSAHO5fV2Ve/bj55JvDcOpgjE0cLacOA35UigMpNKzRzUCvv6W7c5LPomUdU8Z9SDaVk07q7zkQJtYH1SDnkdqQuf4ySdL0awwpGnwogUfYCs534Bn/rJY5N5kWEPI77DFvnkNfAe21ERQfofnnThkhObtXGMZWjGMYDGMYDGMYFCc4p4+8TeZr6VUkj09oA43IzfqNff/lnTfHHVzpdFLKvxbaX6E8X+1/8ALPn2Fr5sE9z72cnF4cPNllLNPar/AOo9soYxz6VNiiGVXBFg1TAjuAf2y66Kg0NzAM1EhRYBbaOWoc0O9ZuvDvSItQGDv5jeYdoR/KKxJdsVYbRv7eo2pKHtuzTnhjby0UXhuWVDJpYDuBA9EhALfWOSy4FdlYDkCvbN23UpJ0hGriKwq26ZkB2SBLAVlj/s6IYUTtHcBRm+j0rwQbYinETsjNenclmUxnc+6ORmRbA9isi5TqHURGBFOkkG1lUFowwVUVWTYVI81d5tt3BDkBR7XbtJdc1dqJ4zDBMW31I0zIzo9kKSSska2ViZaApQe3vkd8RdbhmhEcAI8yTfIGCqyhQKvaALJs2Ce3PJyzrWrViUi8tloAyRo0RkHxEOhY/qNn5lQfvpdQdq1Q+uSM5eSb1E3n6npotN/qkrMqrZRpGNsAyi4nUhAzkMVRhwCaIyIMYDAA4kXVbyXZj6Shoq7bjx3HYGwCfcVrlIoEgH5jnn7188yut9QfUymRgqkgAKthFAFUoPYXZr6nK1vgh019/mQRwKI+fuPf8A7/LMVVF7BRHIrvR4Zbuzx7375haHUijvF8BXqrB/Qyn9q+62e4y/SuzHbuok2Ceef3yusq7qCFW3oaDgHggEEgHkCq+fYZlaLVog3SBDIQdtqCPo0q1/FcnufbL1AKtGTSm2G72YA2Lu+Go1RsX981OogZWIcUe/3v3xOVGmdZBIjgOGDBlFUQeOKA/btmf1LxBLKtAQqocsgRFpD39Iqhzbbq3WWN8nNUTl/SiGmj43p5qhqoBqILLuPBO3278/XLY55JpoOkq8CpqXk8x7ZvMaZG8yTascauCyycIpYML5F1WbHpPhVNbKiShjpoogsWyQggLuVi1p6t52EEFeF7C6GFrZZ3J/M8zzGK7kSRSGcGOMTAi0SorVeGYlT8skvhHxHp9OGTVS+U7uNgkXYgi7QhX2hTdE7Ryt7SBtznbZG5jLXjrvAOn0Eb6mGSmjRgpnIKgsaDMQvcWACAOL+41ng3rMUcM80kuyZ3aXyyGV2TaPK5HxMw5792zP/GPrIOmhhjcFJnLSbSCxjUdh8rJ7/MDjnI/D4hiniVYNMZ5kW9hjRTGi/qVl+IXsWjz6jXIGTXtDcxr3/rPPaKSSMvMB5jKsqQOg54EpZfWTyVDWDG1g5E31S6rUArJau6qpd1YopNKGY0LAPuBm46JGZ1nbVRLPIlhI5CyWxAMnmdyo2qiqAP0t9cwv9CtDJCHVm084bY0JmhmAe/rViif1D4D87zXSS/Lew6X+hmk06TeeEW4ZTuIRjHJvICt+kBixXg3zyADvPEniyODTosEiziT0KsZsLS8b0JBTmsgumXUaDXgFViDDYg1DbkENhVLFd4qoq4DAVwKrNh0t4tbLFDDpxDcoaXaSwPcWCx97vgCtnbnM5RjLyeuNsdT/AAz6V5Ghjv4pBvb279v/AD65Ls8tPEFUKooAAAfIDtnriN4zUkMYxlUxjGAxjGAxjGBpfEPTfPRkddyMpBH375ANF4H0+mmaY+vZG3lwygMrSEUu7jlRZ7/Q+2dYIzwn0it3AOefLw3dyxutukzmtWONnwmEiLONzItk1Zvudo+/sPpnnovB3UYFGo0rosksfrSwrruG4p6wVsBVJJIo1nWdX0kFeOD7VmpnfVxm9sc6+4NxvV2RfIN0B27Csl/Jj/MPXC89OV9S6zrtOFEun8jYwLHYyrJQTaJDdPtsHv8AqHyGV0ni7bt82GJiCzLtXa+5gQTwNvauAo+Ec509PEcfadHhb/7i2hNg/GtgW5vv2T2zG1fhPQapSUSO3/8AmREKxPIVjt4Nne547AZqef7jGXhvxUI1HWtBOjbkaNgh2jYA/pB2IrJYLMSTbED0gVkf0fhrWTQpNGnmK24gbl3bVYKW8tiCV3WLAPY5L+qfhZ3OlnofpWUV35FyL/hBY+n3AzF6pBqFgeHXaaYQlIBu0oEhVYlYhHBPw+veSSKY3zdZ1nkxvTncL8xA9TA6SeXIrIymmVhtIPyIPb/+5Yze3cDOoxdS0ur1em3SwpDDB5R004tzI21Nr702tVIdwa6T25zI694Y02r1ZjVTDJ5K+seaFWl/KATyzEyBaUkODYPGb2nrztybSxMXpUZ+PUFBJ2llHb7la+u3Lro8H7Ee49iD8iOc6D0vo0emKf00i6mWdXkCG4pGgUq8LQxkEM26Ev6mG5QR72IX4g6VJCQGhmgUsfLDem0/u7jdFTfp5IBALemzZWpw18moAoMffgd7J+Q9yfpnk2pYk+3+1Zb/AIByP98rl8OnCjuOe9D/AJkks37k57KqgDbX7ds1tNsVoLHJ3feiP+D4R9ju++Tb/R2MwRAqzSGHcbO12ZipUBZFUFF3EFgxUKpPHfImrgOpcblBG5e1i+RdcX2usnknjxXCpsZC7ASPS2q8KStfEaAPZQCOxvM0n8sXq+jbS6WLZIpDM4iVo4y6Dcx8wG2sFTVG19djkAjB63GkekjdlqaWIVVGhSLY4uMbFAChiOQQFK56eL+prqJh5f8AZxoFTkkdgWq+e/H7ZZDrotVIserSRntVR4aGxaoKIgKPJLEgE89sjHtzw8/BGhDM3mwBvy2aFWhZkkL/ABMTsIPC92P2sism7aeRGDnQxRyRAAsZt4Nrf5TKLTjaKO0UxPsBmB1Pq8CwGOigJ8lU8wFfRt8sHa1xMTfJ+GufYZb0Qq026KecjYAA0m/0AgOwDghgWDoLsWWIsAZK6ThTpYaWeSIaaSKGbc5aiCXO1LZ72rtJ9j+gHvea9ug6DW6lYtNMA0Maq6bVUzFf0qAFAJXjcAe185vtfoxQ2uy/mRlQrSx/rRf7NX2v8VNylqWzA1XRJtL/AKzDAj6jepaUSmQEBSt+W5DoxJHpUkWT34wa+0Y0/hZn1OwK4h37Iyx3AEDcy7qH+KhXbnnOr+D/AAfHpmDgktXyAH7Zifhuv9TozLIqqN5WLbztVKpgW5u+DZPw/XJp05t0asfcWPbj9Jr2sUczvdYnjm93/jKxjGadTGMYDGMYDGMYDGMYDGMYDLGjBy/GBhz6BW7gZotb4QiJLIDG3PqjJjPIIPw9+Cf5yU4yXGXtZbENbSa2I+mRZl91lFEgkbhvX5hdvIPGWp4jZP8A4nTyIR3ZB5iE/EaK8jc1CiKoDnJkUGeEujU+2cr4Z8NzP7RbUaDQa4G1hmbsSPS92wFladdzlm+wzT6j8PtqlNHq9RChDARltyU42/SrAdieSARVZKNf4WhkNlBu9mHDD7MORmvbo2qhB8idiv8AclHmL2UcHhh6VrvxZyeuePR/TUZi0uv0s66h9Lp5yqCPzYS4fydppVjvarBVBsJ2oe5zW9E6zp9Pp5NPG8sUxn3udWx07epaJV0jk2sPT8QF2T9MnA63Oh/1nTEj3aE7rBJLehqPYItc8XznsOp6PUjZIY3JHKSrtY3tLABwD6mKLX+HjL+SztPx/SH+JIdAyzyJANR5SwktC5VnkkJC2YvSBsj3E7e8nFG8jfiDo8f9RHpdOuxooDJqGclmViPMZHMandsUoo2rZLdsn+p/D7Ti20jzaWQ8boXYAntRBPAZz2sCk9sjuo8E9QgleaCVNQ7OrsSTHI5WQMoNmqZls+rsn7Z0nkjncL2hWo6JOu78suFCsWQFlKsu5COLorzyOPes1xr2yUakBVdNamphWdiSZo/MSKRiCsqTfGT5aBNoHPuayus1cDxuJnLhPRFKzJM7NJtLNtQjy40WIgLZ2mT37ZuVmzlGHnY9uPr3s/TJr4e8PCGUu2pVXRGKEUsglqgHjlHw8sL7/wCzzWl6j4cZCPKZGMYIYlwrtIiiSYxKaNIrAH3tW+2SzohdtGrSzeazkmt0cgUsxWNaYEkkbgQb5a64vFZmM2gPU+mToT5sbMWJ5T1MSdxVmXuAfSSeR6wLuwJJ0nwZ1BIvN0DxpJSiaGTlmNbuRRKbd22uOVP0zb6LqiRJNq41A9P+q3EscTIpHLSJSAE7jTMDxwMxPD/4mRzSIJ4WJLgEob5JA7NVckdj75nLKx2xxl5a2GPqEurVtYhiTTAGZYd91b2wUn1MQD78KbsXmf468VXEq6MsyPvWRyrLRK0E/wBoXu79x9MkHVJRHq3TzVBY29ymNm9IsqX3BuFCUSAPLI/USIR4j14kk8tFASJiBQClm4BJ2mjyGo89798a3d1jLyessbz8NeszFItFEW2szlydpURtZbZxamyffO1ItCh7ZzP8IOl/2k5H+BOK+rf9M6diRnx22bpjGMroYxjAYxjAYxjAYxmN1HUGONnAvaCcLJbdRk4yH6LxJJ5u1wCGPAHFZKRqeZARQjqz8+LzMyldPJ4c8LqvfGYSdTQ1W7k12HHq2iyD/e44xFr7qxXBJ57fL+RmpdsZY3Htm4zFbWrV8+1/QFq/6H+M8m1RBPNgC6rntdH+QcJIz8YxhDKEZXGB5PAD3Ga3X9AilFOit9wDm3xjRtEW8MvFzpppIq7C96/qr0vYobjx9c8zrdZF/aRJMo94zsYcKoIVrHC7uL7t7ZMssaMHOd8cb96ii+JNM42T3DusFZl2ryDYs+nhFrv3bMPqngbQaobvLEZ5O+AhCL9T8C1ahtUWP1HJXqulRuKZQfuM0M3g9FO6Bnhb5xsVHcHlfhItRwR7Zn0ynS7xvaGdR/DTUIrHT6nzDsddsoo7WBM21xYJZm29he485gwnVaCJ01UMkm1SIjsSSHjijIBa8tVn7Vk8rXw+8eoUVw48tjW4/EvHxEE8fpGekfiZV4nilhIr1Mu9CRW22S69TM1mvhx75TtPxy9OV6XrcErIkpWJDIpYuJBQA4t0kKt2Ck7VsMeMz+r/AIh6eOcwGM+UjExyxMriQE/GV4rt7E9v2zoc/Q9BrASI4ZCRQZKDc2qWUons7c/L6ZE+r/hDC/OnkK32WQAiifTTLVekEmwT2x742apJljdxXqL6PUaMasASLyHLBkcyAb6BIBAJ9J+ZkJHJvIRodaqzs0UaFW3KiSW+2zwf9oV/mcyuvifRgaTUOlMokAXaQQTwSwUGyYx8XPpGZPgLpvn62MHlVO9jwRQ9r/8AO+dONPN5Lfbcmq7P4T6d5GljSudtt9zyf/Ppm4y1Bxl2adZNTRjGMKYxjAYxjAYxjAZZLGGBDCwe4OA2XA4Gni8OxCTfX2FnjNlJpEYklQSRR+oquf2z3xk1G75Mrd28vFdIg7KO4P7g7r/nn75X+nX+6P8AzjPXGVm23t5iFfkPb/Ikj/Mk5T+nX5DtX7Z64wgMYxgMYxgMYxgMYxgMYxgWlRnjLpFbuBmRjAj2t8KwOdwXa/syEow79mWj7nMYdL1UX9lPvX+7MN3so4YUQaWvfuclWUrMXx41qZ2OZ9f8FDVzPNqFIkeuUJpQAAoF/QfL55IfBfhqPSKRGtfMnufnZ/j+MlWwZULnPHw6y3u/prLybmtKjGMZ3czGMYDGMYDKE5U5YTgLxluMCuMpjAuGXDGMCuMYwGMYwGMYwGMYwGMYwGMYwGMYwGMYwGMYwGMYwGMYwGMYwGMYwLWyzGMBjGMD/9k="/>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Экономика</a:t>
            </a:r>
            <a:endParaRPr lang="ru-RU" dirty="0">
              <a:solidFill>
                <a:srgbClr val="C6D9F1"/>
              </a:solidFill>
            </a:endParaRPr>
          </a:p>
        </p:txBody>
      </p:sp>
      <p:pic>
        <p:nvPicPr>
          <p:cNvPr id="10"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11" name="Содержимое 4"/>
          <p:cNvSpPr txBox="1">
            <a:spLocks/>
          </p:cNvSpPr>
          <p:nvPr/>
        </p:nvSpPr>
        <p:spPr>
          <a:xfrm>
            <a:off x="611560" y="1059582"/>
            <a:ext cx="8153400" cy="36004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400" dirty="0" smtClean="0">
                <a:solidFill>
                  <a:schemeClr val="tx2"/>
                </a:solidFill>
              </a:rPr>
              <a:t>Пример САРЕХ проекта на базе </a:t>
            </a:r>
            <a:r>
              <a:rPr lang="en-US" sz="2400" dirty="0" smtClean="0">
                <a:solidFill>
                  <a:schemeClr val="tx2"/>
                </a:solidFill>
              </a:rPr>
              <a:t>PON</a:t>
            </a:r>
            <a:endParaRPr lang="ru-RU" sz="2400" dirty="0">
              <a:solidFill>
                <a:schemeClr val="tx2"/>
              </a:solidFill>
            </a:endParaRPr>
          </a:p>
          <a:p>
            <a:endParaRPr lang="ru-RU" sz="2400" dirty="0"/>
          </a:p>
        </p:txBody>
      </p:sp>
      <p:graphicFrame>
        <p:nvGraphicFramePr>
          <p:cNvPr id="4" name="Таблица 3"/>
          <p:cNvGraphicFramePr>
            <a:graphicFrameLocks noGrp="1"/>
          </p:cNvGraphicFramePr>
          <p:nvPr>
            <p:extLst>
              <p:ext uri="{D42A27DB-BD31-4B8C-83A1-F6EECF244321}">
                <p14:modId xmlns:p14="http://schemas.microsoft.com/office/powerpoint/2010/main" val="3311846782"/>
              </p:ext>
            </p:extLst>
          </p:nvPr>
        </p:nvGraphicFramePr>
        <p:xfrm>
          <a:off x="457200" y="1883994"/>
          <a:ext cx="8229599" cy="2297976"/>
        </p:xfrm>
        <a:graphic>
          <a:graphicData uri="http://schemas.openxmlformats.org/drawingml/2006/table">
            <a:tbl>
              <a:tblPr/>
              <a:tblGrid>
                <a:gridCol w="3329059"/>
                <a:gridCol w="661676"/>
                <a:gridCol w="1002853"/>
                <a:gridCol w="1126918"/>
                <a:gridCol w="899466"/>
                <a:gridCol w="1209627"/>
              </a:tblGrid>
              <a:tr h="155080">
                <a:tc gridSpan="6">
                  <a:txBody>
                    <a:bodyPr/>
                    <a:lstStyle/>
                    <a:p>
                      <a:pPr algn="ctr" fontAlgn="b"/>
                      <a:r>
                        <a:rPr lang="ru-RU" sz="2000" b="1" i="0" u="sng" strike="noStrike" dirty="0">
                          <a:solidFill>
                            <a:srgbClr val="000000"/>
                          </a:solidFill>
                          <a:effectLst/>
                          <a:latin typeface="+mn-lt"/>
                        </a:rPr>
                        <a:t>Перечень необходимого оборудования (с НДС</a:t>
                      </a:r>
                      <a:r>
                        <a:rPr lang="ru-RU" sz="2000" b="1" i="0" u="sng" strike="noStrike" dirty="0" smtClean="0">
                          <a:solidFill>
                            <a:srgbClr val="000000"/>
                          </a:solidFill>
                          <a:effectLst/>
                          <a:latin typeface="+mn-lt"/>
                        </a:rPr>
                        <a:t>)</a:t>
                      </a:r>
                      <a:endParaRPr lang="en-US" sz="2000" b="1" i="0" u="sng" strike="noStrike" dirty="0" smtClean="0">
                        <a:solidFill>
                          <a:srgbClr val="000000"/>
                        </a:solidFill>
                        <a:effectLst/>
                        <a:latin typeface="+mn-lt"/>
                      </a:endParaRPr>
                    </a:p>
                    <a:p>
                      <a:pPr algn="ctr" fontAlgn="b"/>
                      <a:endParaRPr lang="ru-RU" sz="800" b="1" i="0" u="sng" strike="noStrike" dirty="0">
                        <a:solidFill>
                          <a:srgbClr val="000000"/>
                        </a:solidFill>
                        <a:effectLst/>
                        <a:latin typeface="Tahoma"/>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248129">
                <a:tc>
                  <a:txBody>
                    <a:bodyPr/>
                    <a:lstStyle/>
                    <a:p>
                      <a:pPr algn="ctr" fontAlgn="ctr"/>
                      <a:r>
                        <a:rPr lang="ru-RU" sz="800" b="1" i="0" u="none" strike="noStrike" dirty="0">
                          <a:solidFill>
                            <a:srgbClr val="FFFFFF"/>
                          </a:solidFill>
                          <a:effectLst/>
                          <a:latin typeface="Arial"/>
                        </a:rPr>
                        <a:t>Наименование</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6A6A6"/>
                    </a:solidFill>
                  </a:tcPr>
                </a:tc>
                <a:tc>
                  <a:txBody>
                    <a:bodyPr/>
                    <a:lstStyle/>
                    <a:p>
                      <a:pPr algn="ctr" fontAlgn="ctr"/>
                      <a:r>
                        <a:rPr lang="ru-RU" sz="800" b="1" i="0" u="none" strike="noStrike">
                          <a:solidFill>
                            <a:srgbClr val="FFFFFF"/>
                          </a:solidFill>
                          <a:effectLst/>
                          <a:latin typeface="Arial"/>
                        </a:rPr>
                        <a:t>Марка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6A6A6"/>
                    </a:solidFill>
                  </a:tcPr>
                </a:tc>
                <a:tc>
                  <a:txBody>
                    <a:bodyPr/>
                    <a:lstStyle/>
                    <a:p>
                      <a:pPr algn="ctr" fontAlgn="ctr"/>
                      <a:r>
                        <a:rPr lang="ru-RU" sz="800" b="1" i="0" u="none" strike="noStrike">
                          <a:solidFill>
                            <a:srgbClr val="FFFFFF"/>
                          </a:solidFill>
                          <a:effectLst/>
                          <a:latin typeface="Arial"/>
                        </a:rPr>
                        <a:t>Производитель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6A6A6"/>
                    </a:solidFill>
                  </a:tcPr>
                </a:tc>
                <a:tc>
                  <a:txBody>
                    <a:bodyPr/>
                    <a:lstStyle/>
                    <a:p>
                      <a:pPr algn="ctr" fontAlgn="ctr"/>
                      <a:r>
                        <a:rPr lang="ru-RU" sz="800" b="1" i="0" u="none" strike="noStrike">
                          <a:solidFill>
                            <a:srgbClr val="FFFFFF"/>
                          </a:solidFill>
                          <a:effectLst/>
                          <a:latin typeface="Arial"/>
                        </a:rPr>
                        <a:t>Цена </a:t>
                      </a:r>
                      <a:br>
                        <a:rPr lang="ru-RU" sz="800" b="1" i="0" u="none" strike="noStrike">
                          <a:solidFill>
                            <a:srgbClr val="FFFFFF"/>
                          </a:solidFill>
                          <a:effectLst/>
                          <a:latin typeface="Arial"/>
                        </a:rPr>
                      </a:br>
                      <a:r>
                        <a:rPr lang="ru-RU" sz="800" b="1" i="0" u="none" strike="noStrike">
                          <a:solidFill>
                            <a:srgbClr val="FFFFFF"/>
                          </a:solidFill>
                          <a:effectLst/>
                          <a:latin typeface="Arial"/>
                        </a:rPr>
                        <a:t>(с НДС)</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6A6A6"/>
                    </a:solidFill>
                  </a:tcPr>
                </a:tc>
                <a:tc>
                  <a:txBody>
                    <a:bodyPr/>
                    <a:lstStyle/>
                    <a:p>
                      <a:pPr algn="ctr" fontAlgn="ctr"/>
                      <a:r>
                        <a:rPr lang="ru-RU" sz="800" b="1" i="0" u="none" strike="noStrike">
                          <a:solidFill>
                            <a:srgbClr val="FFFFFF"/>
                          </a:solidFill>
                          <a:effectLst/>
                          <a:latin typeface="Arial"/>
                        </a:rPr>
                        <a:t>Кол-во</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6A6A6"/>
                    </a:solidFill>
                  </a:tcPr>
                </a:tc>
                <a:tc>
                  <a:txBody>
                    <a:bodyPr/>
                    <a:lstStyle/>
                    <a:p>
                      <a:pPr algn="ctr" fontAlgn="ctr"/>
                      <a:r>
                        <a:rPr lang="ru-RU" sz="800" b="1" i="0" u="none" strike="noStrike">
                          <a:solidFill>
                            <a:srgbClr val="FFFFFF"/>
                          </a:solidFill>
                          <a:effectLst/>
                          <a:latin typeface="Arial"/>
                        </a:rPr>
                        <a:t>стоимость единицы</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A6A6A6"/>
                    </a:solidFill>
                  </a:tcPr>
                </a:tc>
              </a:tr>
              <a:tr h="144742">
                <a:tc>
                  <a:txBody>
                    <a:bodyPr/>
                    <a:lstStyle/>
                    <a:p>
                      <a:pPr algn="ctr" fontAlgn="ctr"/>
                      <a:r>
                        <a:rPr lang="ru-RU" sz="800" b="1" i="0" u="none" strike="noStrike" dirty="0">
                          <a:solidFill>
                            <a:srgbClr val="000000"/>
                          </a:solidFill>
                          <a:effectLst/>
                          <a:latin typeface="Arial"/>
                        </a:rPr>
                        <a:t>Строительство ВОЛС</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285 409р.</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161</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1 772,73р.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144742">
                <a:tc>
                  <a:txBody>
                    <a:bodyPr/>
                    <a:lstStyle/>
                    <a:p>
                      <a:pPr algn="ctr" fontAlgn="ctr"/>
                      <a:r>
                        <a:rPr lang="ru-RU" sz="800" b="1" i="0" u="none" strike="noStrike" dirty="0">
                          <a:solidFill>
                            <a:srgbClr val="000000"/>
                          </a:solidFill>
                          <a:effectLst/>
                          <a:latin typeface="Arial"/>
                        </a:rPr>
                        <a:t>Строительство ШПД</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228 714р.</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161</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1 420,59р.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144742">
                <a:tc>
                  <a:txBody>
                    <a:bodyPr/>
                    <a:lstStyle/>
                    <a:p>
                      <a:pPr algn="ctr" fontAlgn="ctr"/>
                      <a:r>
                        <a:rPr lang="ru-RU" sz="800" b="1" i="0" u="none" strike="noStrike" dirty="0">
                          <a:solidFill>
                            <a:srgbClr val="000000"/>
                          </a:solidFill>
                          <a:effectLst/>
                          <a:latin typeface="Arial"/>
                        </a:rPr>
                        <a:t>Строительство ДРС КТВ</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0р.</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144742">
                <a:tc>
                  <a:txBody>
                    <a:bodyPr/>
                    <a:lstStyle/>
                    <a:p>
                      <a:pPr algn="ctr" fontAlgn="ctr"/>
                      <a:r>
                        <a:rPr lang="ru-RU" sz="800" b="1" i="0" u="none" strike="noStrike">
                          <a:solidFill>
                            <a:srgbClr val="000000"/>
                          </a:solidFill>
                          <a:effectLst/>
                          <a:latin typeface="Arial"/>
                        </a:rPr>
                        <a:t>Строительство канала</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0р.</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144742">
                <a:tc>
                  <a:txBody>
                    <a:bodyPr/>
                    <a:lstStyle/>
                    <a:p>
                      <a:pPr algn="ctr" fontAlgn="ctr"/>
                      <a:r>
                        <a:rPr lang="ru-RU" sz="800" b="1" i="0" u="none" strike="noStrike">
                          <a:solidFill>
                            <a:srgbClr val="000000"/>
                          </a:solidFill>
                          <a:effectLst/>
                          <a:latin typeface="Arial"/>
                        </a:rPr>
                        <a:t>Стоимость проектирования.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1" i="0" u="none" strike="noStrike" dirty="0">
                          <a:solidFill>
                            <a:srgbClr val="000000"/>
                          </a:solidFill>
                          <a:effectLst/>
                          <a:latin typeface="Arial"/>
                        </a:rPr>
                        <a:t>0р.</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144742">
                <a:tc>
                  <a:txBody>
                    <a:bodyPr/>
                    <a:lstStyle/>
                    <a:p>
                      <a:pPr algn="ctr" fontAlgn="ctr"/>
                      <a:r>
                        <a:rPr lang="ru-RU" sz="800" b="1" i="0" u="none" strike="noStrike">
                          <a:solidFill>
                            <a:srgbClr val="000000"/>
                          </a:solidFill>
                          <a:effectLst/>
                          <a:latin typeface="Arial"/>
                        </a:rPr>
                        <a:t>Резерв</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0,05</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25 706р.</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D9D9D9"/>
                    </a:solidFill>
                  </a:tcPr>
                </a:tc>
              </a:tr>
              <a:tr h="144742">
                <a:tc>
                  <a:txBody>
                    <a:bodyPr/>
                    <a:lstStyle/>
                    <a:p>
                      <a:pPr algn="ctr" fontAlgn="ctr"/>
                      <a:r>
                        <a:rPr lang="ru-RU" sz="800" b="1" i="0" u="none" strike="noStrike">
                          <a:solidFill>
                            <a:srgbClr val="000000"/>
                          </a:solidFill>
                          <a:effectLst/>
                          <a:latin typeface="Arial"/>
                        </a:rPr>
                        <a:t>ИТОГО оборудование и материалы, с НДС</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ru-RU" sz="800" b="1" i="0" u="none" strike="noStrike">
                          <a:solidFill>
                            <a:srgbClr val="000000"/>
                          </a:solidFill>
                          <a:effectLst/>
                          <a:latin typeface="Arial"/>
                        </a:rPr>
                        <a:t>539 830р.</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r>
              <a:tr h="144742">
                <a:tc>
                  <a:txBody>
                    <a:bodyPr/>
                    <a:lstStyle/>
                    <a:p>
                      <a:pPr algn="ctr" fontAlgn="ctr"/>
                      <a:r>
                        <a:rPr lang="ru-RU" sz="800" b="1" i="0" u="none" strike="noStrike">
                          <a:solidFill>
                            <a:srgbClr val="000000"/>
                          </a:solidFill>
                          <a:effectLst/>
                          <a:latin typeface="Arial"/>
                        </a:rPr>
                        <a:t>Мероприятия СОРМ</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0р.</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155080">
                <a:tc>
                  <a:txBody>
                    <a:bodyPr/>
                    <a:lstStyle/>
                    <a:p>
                      <a:pPr algn="ctr" fontAlgn="ctr"/>
                      <a:r>
                        <a:rPr lang="ru-RU" sz="800" b="1" i="0" u="none" strike="noStrike">
                          <a:solidFill>
                            <a:srgbClr val="000000"/>
                          </a:solidFill>
                          <a:effectLst/>
                          <a:latin typeface="Arial"/>
                        </a:rPr>
                        <a:t>Строительно-монтажные работы</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1" i="0" u="none" strike="noStrike">
                          <a:solidFill>
                            <a:srgbClr val="000000"/>
                          </a:solidFill>
                          <a:effectLst/>
                          <a:latin typeface="Arial"/>
                        </a:rPr>
                        <a:t>0р.</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ru-RU" sz="8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65419">
                <a:tc>
                  <a:txBody>
                    <a:bodyPr/>
                    <a:lstStyle/>
                    <a:p>
                      <a:pPr algn="ctr" fontAlgn="ctr"/>
                      <a:r>
                        <a:rPr lang="ru-RU" sz="1000" b="1" i="0" u="none" strike="noStrike">
                          <a:solidFill>
                            <a:srgbClr val="FFFFFF"/>
                          </a:solidFill>
                          <a:effectLst/>
                          <a:latin typeface="Arial"/>
                        </a:rPr>
                        <a:t>ИТОГО САРЕХ, без НДС</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ru-RU" sz="900" b="0" i="0" u="none" strike="noStrike">
                          <a:solidFill>
                            <a:srgbClr val="FFFFFF"/>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ru-RU" sz="900" b="0" i="0" u="none" strike="noStrike">
                          <a:solidFill>
                            <a:srgbClr val="FFFFFF"/>
                          </a:solidFill>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ctr" fontAlgn="b"/>
                      <a:r>
                        <a:rPr lang="ru-RU" sz="1000" b="1" i="0" u="sng" strike="noStrike">
                          <a:solidFill>
                            <a:srgbClr val="FFFFFF"/>
                          </a:solidFill>
                          <a:effectLst/>
                          <a:latin typeface="Arial"/>
                        </a:rPr>
                        <a:t>457 483р.</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ru-RU" sz="900" b="0" i="0" u="none" strike="noStrike" dirty="0">
                          <a:solidFill>
                            <a:srgbClr val="FFFFFF"/>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ru-RU" sz="900" b="0" i="0" u="none" strike="noStrike" dirty="0">
                          <a:solidFill>
                            <a:srgbClr val="FFFFFF"/>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r>
              <a:tr h="144742">
                <a:tc>
                  <a:txBody>
                    <a:bodyPr/>
                    <a:lstStyle/>
                    <a:p>
                      <a:pPr algn="ctr" fontAlgn="ctr"/>
                      <a:r>
                        <a:rPr lang="ru-RU" sz="800" b="0" i="0" u="none" strike="noStrike">
                          <a:solidFill>
                            <a:srgbClr val="000000"/>
                          </a:solidFill>
                          <a:effectLst/>
                          <a:latin typeface="Arial"/>
                        </a:rPr>
                        <a:t>Стоимость на 1 абонента</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ru-RU" sz="800" b="0" i="0" u="none" strike="noStrike">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ru-RU" sz="800" b="0" i="0" u="none" strike="noStrike">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r>
                        <a:rPr lang="ru-RU" sz="800" b="0" i="0" u="none" strike="noStrike">
                          <a:solidFill>
                            <a:srgbClr val="000000"/>
                          </a:solidFill>
                          <a:effectLst/>
                          <a:latin typeface="Arial"/>
                        </a:rPr>
                        <a:t>2 842р.</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ru-RU" sz="8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ru-RU" sz="8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2189970970"/>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24112" y="951570"/>
            <a:ext cx="9119887" cy="4201950"/>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6"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TERUUERQUFBQUFBgYFBgWGBYVGRcYHhwWHhUYFRcYHighGBwlHRYYITIhJSksLjIuGCAzODMsNygtLysBCgoKDg0OGxAQGy8kHSQsLCwsLCwsLCwsLCwtLCwsLCwsLCwsLCwsLCw1LCwsLCw0LCwsLCwsLCwsLCwsLCwsLP/AABEIAMIBAwMBIgACEQEDEQH/xAAcAAEAAQUBAQAAAAAAAAAAAAAABgECBAUHAwj/xABCEAACAgEDAgQEBQEECQEJAAABAgMRAAQSIQUxBhMiQTJRYXEHI0KBkRQzUmKhFiRygpKxwdHwUxUXNENUY3Oi4f/EABgBAQEBAQEAAAAAAAAAAAAAAAABAgME/8QAJREBAQACAgICAgEFAAAAAAAAAAECESExAxJBURNxYSIywfDx/9oADAMBAAIRAxEAPwDt2MYwGXDKDLsBjGMBjGMChy3L8w9X1CKIqJJFQte3cauvvhLZO2TjKI4ItSCPmDY/nK4UxjGAxjGAxjK4FMYxgMYxgMYxgMYxgMYxgMYxgMYxgUxlcpgVxjGBUZdlBlcBjGMBjGMChOcW6pql6hrpZXA8iJxFE7cqAt+awU8FqtwD9OCLzovj7rJ0+lIjNTTnyou/BPxOa7BVtifas5nqNRBNpX/piqoQ21UVUQMGUnd5pDBW3IjDcxPm8cWMa25Z9xm6fp7/ANaYenaggJEHc7miLM3wRAPuBavVwoHNcXebjReJtfGxVtmo23uBjcOAGZSfydwI3KQG7Gj2yNahzp9ZpgYHhtEDoK8p1cGvMVDQZLY2/tbEds3Gn64yo5poC21JVZIlSOKmAVXUhoyAABuumccAEZLwk8c+OP1wkuk/EGHaDqI3hBr1cSR89vWvHPtki6f1rTz/ANjNG/0DC/8AhPOcT6rodRqzptNpyjHUXM1DbGr7e2+txVVUXuvmu3Ayb6rwdDFHFF/RCQRooaZCUkc/qbdGQbu/ivM3LUl7bxme9S8fz/v+HRMZzCHqLaLWSRLqNU8ChUXfUuySi8jci/LRByeez/LNxqfHqQRb5iknrC7IztkF0RuRuxCnnsPSc1Ltfb7icYyK9J/EHQz1U3lsf0yjYf57f55JoplYblYMPmpBH8jKTKXqvTGaVfESmXyxDORdbwq7e9E7d2/bfvtr3zcg5JlL03ZZ2rlMrjKimMYwGMYwGMYwGMYwGMZWsCmUy+spgUyoymXDArjGMBjGMBlCcrmo8R6qo/KClmmtdqkgla9VEc9vlzVkdsDmHjHqA1GqM25ikRAhrsAObo/M2f4GYckKSwyb13eZVtzujIYsWiAIW/Ux5FWcjsXiODc6PuVVkYR2N/5YY+Xu2kkNtAsj3GbXTdV8wLFpwblYIJD8IZj6mo96G5u/tmvhNNxptLEmnM+mebVI3khvMNvIw+St6ki2MQQV7M3IoHN71vUadHLa14XUhCEF7aHIZEJbkk3zxwvHGafw7BJPrIvKZkhjgCxsu0l1iAWHzL5CkEv87nrkA5I3/DrSyRlZEos+8sjMHvmwX9wb7duBnPPfUXCSbtPAPT4lM2tTzGWQ7IVb1EAnc2z5b2KmuACCOwvJXp9aRv8ANIsMaC+yhVJ/YEkbjQ49s8en9LbT6eKGFrESBSSBbni2PsP1GvrXGess6gHzIytkMaHB7eoni64PPy7cZqDG1UMWp2CbTo4O4EOFZ1HH7rYKkj5GjyQDoepfhjpWUCB5INpYqL8xAWq6VuQOOAGAFnjnJD5EXBRxus/ESQRTWGHysliT7857pEUNBnKheSPUS9mwV5CgcUAPevbKOU9T/CzVIHaExTMWTyx8FC/UWDGvb5tfPHPGXqI5fPKQx6qGdBuBCiFZQNhcOxFS3T1XueeMmmq6jMdSkMUjCXYWdTGjxqLO0yNYIYir2ki+w5z2PiQRh/6jyiIrErRNYVv0IEb1Fj/A554OLNs3GXtyXX+NEp28gf1CNZcOV9W+xXBavpu7WBnUV8aRx8TRyBVj3M6DeigKCxYd1Heu/Cn5HMqTwzo9QPN8gI7lZCyjy3DAhlLAdmursffIh138KXem0+qYlUVAs9kkAV6pV5NmyfT3Y5y8fj9dt+XK5dOiwdTiagHAJ7K1ox7dlaj7j+cy85f0noethXy5oQqxIBG8DO4k7BgyUw3FR8TJ3r9vXT+KhFIyMXQIQoYMi7mYtQMR9IYIjMRQ5WgORu6MS10vGQPWfiJFABvbzSVDBRHJG+0mu5G0H6Hb2P0vbdJ8c6SdA+5owf8A1FodwO4sDlgLNcnB7T5SfKZ4w6tHXcjq6/NSG/5ZHOk+KpJZ/LaOBVokhZ90qAAn1IUAaux2k19ffOWeOPbeONym4lOMYzSGMYwKgZdjGAxjGBaBl2UGVwGMYwGMYwKE5z8dYOqbUysiNpY5NsbMpNhFIkfdfC2Woij8XOb3x11ZoNKwiozzflwiwLYg2eeOBZzls8emMKwSjUaR9mwlrAlBPqZuNvIPcdz8ryWb4Z3rKb6YX+hcGuik1hmk028uy8eauxSeX3NuvjvuPYZG9Loo9NqpBJIpqEhR62JDAFgrIoCkpa2W48wNZqsnfiSOVdB5en1MLaVVVUIXa6hV4UMB6hvCjdfcj5nNF+HPQDq9cpk9UcX5khPNgH0gn33NX7A4m52uVnHq6z+H3RTptGvmf20xMst+zPyF+lCuPneSeMc5YzZ6owHFi/l783/2P8YVfjGRPqHXpY4jIvxzP+SjC6B4jG3g3tUyFbvvWUSWXSI1Wo47Vx8vl/sj+Bni2hIoo5FbeOACFPAO0fKx+/vxWkTxeF8zzY+ItisyG9ztQIRT3AJN82KN/PN6vUo7ALBWIsBuDQokn29xgWR+apo0445oC+1+/pr1H39s02t6DpZPQY3RVLkBdwXc1r5jD3PFg/4f2yTKbFjkZSSMN8QB+4y7Gu6B06OCIRoVZlFMwUKzfIvXc0RzmzzEfp6Hta9uQTfFkf5m/wBhmTEtCib+uQJZAqlmNBQST8gOSci79Qg1UQbWQQNDICUsiZqBsBo9tqffi696yRdQ0azRtG97XFNRoke4v69v3zWdb6IZGSSEIHQVTClYBkZbIB7FBxXYntwRRHZPA3T9UL0zPEVVRSk0qiwvokFgd+1A85qYvw3n0zRtFKJkWRpJVH5TSfD5ShTwa5PqevkObybyRTR6aVxHEuo2sQYhZPayAR8VD4bNkDKrPDDp31MbSTBUJJMjuWPyIY0rXx2Fc9sCAJ0zUnfN5U0M0CUqtahgu0k7lYrIeW219AewrQ9I8WTSvArQpuEyopRG3Gh6n2g7aA5IAqu2dn6RPNIN0u1QeNnlyIytxYLOfWPqFF5reoaXQTemRFpiw3BXRGJ4ceYoCt3o8nvWcc/F7XbWGXrOGs/94iJZ1ERVfMCBo2WSyb/QOQQQQfqPkQTIuneI9NMoZJQA3beDHf23gX+2RRPwyji1I1EE7l1LOqygMDIbollogAm+xNgZtOtdOKoxaGXUI+/zI0IYBatdtkNZYDsO/wAu+b5c8Zl81KwcuXOE/hnqtU2uWJZJUjBJkjLNSqOSpDc+23nnnO7jNJhn7bVxjGGzGMYDGMYDGMYDKMcrkQ/EvxB/S6Ntp/MltEHvz8R/j/nhnLL1m0M/EDqazar8whtMYZI1VSPMayFYoHBRtzFQDzwLBUi80fV9TEsMiqu5UfaoKtH63ILJYbd+WsaqKIoKoN3lkEy+WJI38x4lj3bnI3Mu9iSrtbCg6hWUUBYsjNX1Hp81rGvl0gA2kkOZGI82lK220hEBFggDk85cYkXabroWMxeuMbSFohxuJ4aQdj2APoJIFXnp0k66KN5umSqdoUEIykyc9hFILfb72P1cd80UsLeYsLoySO21VPueOBVi+R/IzD65EGcBGtYhtRhxdclh8ra2/cD2zWoXh1XwT+ImtmlaLVwQh0QuN2/Tu9V6VVtwZu5oAdsmGo8Z6NWC6sHTuwv8wcEfPelgD7kZE+heHmi0aR6uUGVo3aZNRITtXcaUq52hCor783nJ+rdEZ9a8OikE4ZjtCekBdwCqbNHuOBf2znOa6fD6hg1STQt/SzI1r6XVlcA/OxYv9j9jmtm0+pBHmRxagKy7TQ3Cu7CyCD9f8v73A5dA8CqYNSkUpQUBu0xZgBvVJWJDkEgA7lvjgXnv0b8WOo6cgNMs6g1Uyhv4ddrH7knNarO3Zv6LTboQweJjI8qopaQMwQs7uWXcGUBgfqa5vPPqPTW1HmNBJHJ5ixpQIBjhb1NuRqPr59Pf1cZHej/jDp9QBHq9MQWO0halU/7pANWB88lml1vTp3PlyoshYlkegWJsMDHKO/JFgXyeecitXodPqI5I0Akhs75LsAKApCMQaJA8mPcLsRyfPJBp+tSGVlADKGCC+CWFl7I+Xwdvi2/PMiLQTqxqcursWa6sWEAABDKEFOdoC9xz3JxNE8hZVm0qozd/LugHJ3URatXlqzEle60L4wrLHiWHzTG24EGrq1+EsTY9gBz8iQM2sM6tW1gbFj518675HJfCA3lhIW3fEHA5DPum9S+7gKp47KMs6jppYxLIUZyTwE5JRASF47F23Kf/AM1/p4IlWM0fg+OUaYNO7OzEm2+Xa/oCQW+zAe2btWB5Bv7YFcsliVlKsAVYEMCLBB7gjL8YHhpdKI02AsVHA3MWIHy3HmhmlXo0wURjymRYDAjtu3Kh7kxgUzEBR8QB2+11khymUY0kdIEWztABN8gAcXXJuv8APKQsVjslm4ujwR/h55v25vk55azo0Mjb2SpP76Fo3+nrQgnNb4v1jQaRvLY76CRk2zF29Kc9ydxDf7hyW6gj/wCFnSmDanVTUZJpnWxyDTkuVPupbt9s6Nms8O9OEGnjiH6EAP39z/N5s8kZxx1DGMZWjGMYDGMYDGMYFGOc8/E/oPnJ5++vKUAD5We49v1ZN9fqCCiJRdzxfYKOXY17DgfdhnMvxX63JGyadXUkoXdVFBeaSzZLHhjX2zNvOnLzf2VBdB1GSIHaaFkkEWLHAY/PaRYBsAgGs3HShNJAZkh3gmTb+ZyWBDFnVyFfcwokcgIKAoZsNZ1SXT6bTR6fTGaJ6EoZTZuqIdbRBzZDH4m9s23V0j8ljEDpkaAyOELhY27lFjQhWYVZNA268ntm5THH1naMdT10hghAl08ZJ8uXYLcbuDfLEbAps2DbGvY5gnw9CCrQaiQkW6NsR1BUK207WHqF/L2NgVmhIQQtG6srOyFZF22ij4gCQTXbtRNG/apJp49PtKxbJo/MdmjmjO8hWfywpRvNRypKhmJFVdGy1q46rW67xK2okR9fGmqMXAbmFyAbHqQV8/03zm88LeDG1GsM1iGNDvpFJourVEpYbZFAIBYE2D3BPGN1Hw/CkaykSLa2I2ooSACwQhiwAv4XN8j61iaDqU8lQwIoAHoCDaVO9SXZlosaG37HM2Y48x18WGfk/TVeLunvHL/SmV2hRi8YZQtLyoYiv7q2DfYg8Xke/wDZjOTsQuSQFVQWP8D9v5zoo0X9VMTqz+bJGWVkBpto+C/tt+fAf3U5tunwLAYoFUxtIGZB8UjBV8zZKaWmN1ypUG/YAZr24Yy8dmWnLuhdBL+Y0kc/5fw+WslCQEeiQojFb+Qo8H9s7Sap0kZNTqFjVk3RGVDOr2xFM8TEjseWvtyBnTFiX+nYbo1U7iikq25qHmCUrSs+9asHuVNj3wZ2ScLGv5hRAFKpHFLsIjE4WSU1FYfdYHNUGHcy2NTHLhqOi9c1kIuGQSoP/p5lkUdtu6F+f4GbtvxhkhKiQJJZ5BRonA5+INx7d6AzV9T8LRah1keVnIVtpheNfWLZ4UkICBQzimPPLd+K0cujijmWTVhJYtw8oHfMQLO1PM3jzVIos5VgKpRzWNRN/brnTPxa6dIQryGEn++p2/8AGLA/esmOg6jFMoeGRJFPZkYMP5BrPmfxl01igl06RrCCKWLnZvLhbZqLepSvA2jsD2ORzp8s0BMimSNxtoozRsd1gG1IP7ZdG32DO1Ke/PyF/wCWYkVX2Hz9J2//AKnt2zhXQ/xZ1iIEf8xk+Isu4t9+RR/c9sl/Tfxi0zJeo08qgGtwCv8Ackd1rtxeZask+XSkkI7sLNVuG33/AO3t9MvOpqtykX8uQPvWanpXiHSagDyZ1tlFIxpq+iPyf4zaeSQOO3PwHbz9jxhHukoPYg/+fLLswJYl/UAOfcbT97H3zOQcCv8AvgVJyHdTBn6lBp73LDepl47fphW/uXPPzyVa6UrGxUAsFJUHgEgcX8hdZGPw60Q2SancXM5UB2G0usahd5FDbuYO1UPi7ZL3pnL4iZKMrjGVoxjGAxjGAxjGAyhyuRrx/wBd/pNG7A/mP6I/ue5/Yf8ATCZZes3UM63+IRj1s5i9QjURxjaGViCS5Y2CoJrt8h8hkMZdRr9TLKql5G3SMAQAqLQ4s9lG0fPgZqVHuSSffj/PN71PqEEUCQo8W5hTuE559T059rIX9jwPeTHV28+NufFevgyR5mlMk6I6tuUFYmld6IZvULkO01yeRYv578xSS+rUaeGUSHbGVFsACSHXcoQKAWfg2R8qyBxRpYcU1c+zBq9mB4I+mSLrS6p4UkLKEKANErhAtNakhm5NkGgSVsWFFZqut3J1tjdY8NCOVZYwZlM7BNOo3MyoAXJbmwCNh47AcmwcxeoRyM7SshFliwIAKMBZVygoNS9zRJU2LzOfqM+iqYSJMBH5QWUSLIgsMVUMOF3UeCQQv0vNhqNX5OlZp4tRG7K+6yskEshGz5MAB6FAagAOLNXTHUa/qfTYoQAZZLkUIu47kP8A6jxgni/TxwCCnJ5zCg6W+nkEsgcQHdtkFVR4XzFUki7X02D6hRz11XSdXrkOrKpRsAA7BSDsgJPBN+/z9hmsGpkj3wyG6amUmwGB96JBo5mzbp4vNcLZrtKYhGibtwRXRjHVqpJCipCtORZZgTtIsi7vPDX+J0VgURULKrSqPUwk3HeVYd29vWxvapHByJSTuePMNUQAO1E2QfmLF/fKRQM59Is/sD/nmvTg/Jlct6b3UdfjMfoTymcNuWPhRdcWRQWgCVVeeeQScyNB14uJFl08L7on/plZOASWMoiLX6m3SUBwWAFc5FnSiQeCDRwHNggkFeVIJBU3YI+XPOPxxr8l1pOelzK0fmPIxD7W3bVHlkFggjMh/Mew6gRooG4mrrPTW6OOZdiJtEkh5AeMBk3by/uxs8BiBYTkngx3wbr0jd1dGZqMkYQWzECpFocsdgsfLbfesmxIDFXvlVYbUdmjssVlmd0CQbWZwFokervtG2dM2+13XPerdPECxtuVk38MinbzZqNyfWPcsOPUPmMv8NeFp9UHeCNdm4XJIeOL3UBZJo+y5MerztFBPNHGRKNod0j/AEhgpjWSXcyhR6uFHzAWw2aDw74ofTxBFH9KHvbK4lkQguD6Qwatu5jfN7j2NA2W6YskqPdb8ONpaD0ySESRv5bhSDY2kmiHBB4P3+2nh6c8zeWqszPKCFWgWFUQCSQpqzZ4GdB8YallZFhlM08jPE7Ssjtz6RshJYRA7nW/r2BCnMXovTjC8scEbTTQgl5o4jKY9yELt206USboPe3iubfB1eGodFPq/O00IO1TqI2kVFVmUr5sSgBgQQdwJse2XS+NNXomTydQdjAVtk86Mgd6Eg9J7cAZu4OqqqRoqlpFAHk1JGfNZrjQgkF1VVIYn4mq73ZDuvdJKysphMO2hXl+WxAAG4pQI3Vf75JN1bXS/DX4xs4I1CQGv8flMR8wGsOfoKycdH8a6PUKGVnj9+QQBz+pltRz8znBn6dqdJEikwPCxZlBEMqOSAHO5fV2Ve/bj55JvDcOpgjE0cLacOA35UigMpNKzRzUCvv6W7c5LPomUdU8Z9SDaVk07q7zkQJtYH1SDnkdqQuf4ySdL0awwpGnwogUfYCs534Bn/rJY5N5kWEPI77DFvnkNfAe21ERQfofnnThkhObtXGMZWjGMYDGMYDGMYFCc4p4+8TeZr6VUkj09oA43IzfqNff/lnTfHHVzpdFLKvxbaX6E8X+1/8ALPn2Fr5sE9z72cnF4cPNllLNPar/AOo9soYxz6VNiiGVXBFg1TAjuAf2y66Kg0NzAM1EhRYBbaOWoc0O9ZuvDvSItQGDv5jeYdoR/KKxJdsVYbRv7eo2pKHtuzTnhjby0UXhuWVDJpYDuBA9EhALfWOSy4FdlYDkCvbN23UpJ0hGriKwq26ZkB2SBLAVlj/s6IYUTtHcBRm+j0rwQbYinETsjNenclmUxnc+6ORmRbA9isi5TqHURGBFOkkG1lUFowwVUVWTYVI81d5tt3BDkBR7XbtJdc1dqJ4zDBMW31I0zIzo9kKSSska2ViZaApQe3vkd8RdbhmhEcAI8yTfIGCqyhQKvaALJs2Ce3PJyzrWrViUi8tloAyRo0RkHxEOhY/qNn5lQfvpdQdq1Q+uSM5eSb1E3n6npotN/qkrMqrZRpGNsAyi4nUhAzkMVRhwCaIyIMYDAA4kXVbyXZj6Shoq7bjx3HYGwCfcVrlIoEgH5jnn7188yut9QfUymRgqkgAKthFAFUoPYXZr6nK1vgh019/mQRwKI+fuPf8A7/LMVVF7BRHIrvR4Zbuzx7375haHUijvF8BXqrB/Qyn9q+62e4y/SuzHbuok2Ceef3yusq7qCFW3oaDgHggEEgHkCq+fYZlaLVog3SBDIQdtqCPo0q1/FcnufbL1AKtGTSm2G72YA2Lu+Go1RsX981OogZWIcUe/3v3xOVGmdZBIjgOGDBlFUQeOKA/btmf1LxBLKtAQqocsgRFpD39Iqhzbbq3WWN8nNUTl/SiGmj43p5qhqoBqILLuPBO3278/XLY55JpoOkq8CpqXk8x7ZvMaZG8yTascauCyycIpYML5F1WbHpPhVNbKiShjpoogsWyQggLuVi1p6t52EEFeF7C6GFrZZ3J/M8zzGK7kSRSGcGOMTAi0SorVeGYlT8skvhHxHp9OGTVS+U7uNgkXYgi7QhX2hTdE7Ryt7SBtznbZG5jLXjrvAOn0Eb6mGSmjRgpnIKgsaDMQvcWACAOL+41ng3rMUcM80kuyZ3aXyyGV2TaPK5HxMw5792zP/GPrIOmhhjcFJnLSbSCxjUdh8rJ7/MDjnI/D4hiniVYNMZ5kW9hjRTGi/qVl+IXsWjz6jXIGTXtDcxr3/rPPaKSSMvMB5jKsqQOg54EpZfWTyVDWDG1g5E31S6rUArJau6qpd1YopNKGY0LAPuBm46JGZ1nbVRLPIlhI5CyWxAMnmdyo2qiqAP0t9cwv9CtDJCHVm084bY0JmhmAe/rViif1D4D87zXSS/Lew6X+hmk06TeeEW4ZTuIRjHJvICt+kBixXg3zyADvPEniyODTosEiziT0KsZsLS8b0JBTmsgumXUaDXgFViDDYg1DbkENhVLFd4qoq4DAVwKrNh0t4tbLFDDpxDcoaXaSwPcWCx97vgCtnbnM5RjLyeuNsdT/AAz6V5Ghjv4pBvb279v/AD65Ls8tPEFUKooAAAfIDtnriN4zUkMYxlUxjGAxjGAxjGBpfEPTfPRkddyMpBH375ANF4H0+mmaY+vZG3lwygMrSEUu7jlRZ7/Q+2dYIzwn0it3AOefLw3dyxutukzmtWONnwmEiLONzItk1Zvudo+/sPpnnovB3UYFGo0rosksfrSwrruG4p6wVsBVJJIo1nWdX0kFeOD7VmpnfVxm9sc6+4NxvV2RfIN0B27Csl/Jj/MPXC89OV9S6zrtOFEun8jYwLHYyrJQTaJDdPtsHv8AqHyGV0ni7bt82GJiCzLtXa+5gQTwNvauAo+Ec509PEcfadHhb/7i2hNg/GtgW5vv2T2zG1fhPQapSUSO3/8AmREKxPIVjt4Nne547AZqef7jGXhvxUI1HWtBOjbkaNgh2jYA/pB2IrJYLMSTbED0gVkf0fhrWTQpNGnmK24gbl3bVYKW8tiCV3WLAPY5L+qfhZ3OlnofpWUV35FyL/hBY+n3AzF6pBqFgeHXaaYQlIBu0oEhVYlYhHBPw+veSSKY3zdZ1nkxvTncL8xA9TA6SeXIrIymmVhtIPyIPb/+5Yze3cDOoxdS0ur1em3SwpDDB5R004tzI21Nr702tVIdwa6T25zI694Y02r1ZjVTDJ5K+seaFWl/KATyzEyBaUkODYPGb2nrztybSxMXpUZ+PUFBJ2llHb7la+u3Lro8H7Ee49iD8iOc6D0vo0emKf00i6mWdXkCG4pGgUq8LQxkEM26Ev6mG5QR72IX4g6VJCQGhmgUsfLDem0/u7jdFTfp5IBALemzZWpw18moAoMffgd7J+Q9yfpnk2pYk+3+1Zb/AIByP98rl8OnCjuOe9D/AJkks37k57KqgDbX7ds1tNsVoLHJ3feiP+D4R9ju++Tb/R2MwRAqzSGHcbO12ZipUBZFUFF3EFgxUKpPHfImrgOpcblBG5e1i+RdcX2usnknjxXCpsZC7ASPS2q8KStfEaAPZQCOxvM0n8sXq+jbS6WLZIpDM4iVo4y6Dcx8wG2sFTVG19djkAjB63GkekjdlqaWIVVGhSLY4uMbFAChiOQQFK56eL+prqJh5f8AZxoFTkkdgWq+e/H7ZZDrotVIserSRntVR4aGxaoKIgKPJLEgE89sjHtzw8/BGhDM3mwBvy2aFWhZkkL/ABMTsIPC92P2sism7aeRGDnQxRyRAAsZt4Nrf5TKLTjaKO0UxPsBmB1Pq8CwGOigJ8lU8wFfRt8sHa1xMTfJ+GufYZb0Qq026KecjYAA0m/0AgOwDghgWDoLsWWIsAZK6ThTpYaWeSIaaSKGbc5aiCXO1LZ72rtJ9j+gHvea9ug6DW6lYtNMA0Maq6bVUzFf0qAFAJXjcAe185vtfoxQ2uy/mRlQrSx/rRf7NX2v8VNylqWzA1XRJtL/AKzDAj6jepaUSmQEBSt+W5DoxJHpUkWT34wa+0Y0/hZn1OwK4h37Iyx3AEDcy7qH+KhXbnnOr+D/AAfHpmDgktXyAH7Zifhuv9TozLIqqN5WLbztVKpgW5u+DZPw/XJp05t0asfcWPbj9Jr2sUczvdYnjm93/jKxjGadTGMYDGMYDGMYDGMYDGMYDLGjBy/GBhz6BW7gZotb4QiJLIDG3PqjJjPIIPw9+Cf5yU4yXGXtZbENbSa2I+mRZl91lFEgkbhvX5hdvIPGWp4jZP8A4nTyIR3ZB5iE/EaK8jc1CiKoDnJkUGeEujU+2cr4Z8NzP7RbUaDQa4G1hmbsSPS92wFladdzlm+wzT6j8PtqlNHq9RChDARltyU42/SrAdieSARVZKNf4WhkNlBu9mHDD7MORmvbo2qhB8idiv8AclHmL2UcHhh6VrvxZyeuePR/TUZi0uv0s66h9Lp5yqCPzYS4fydppVjvarBVBsJ2oe5zW9E6zp9Pp5NPG8sUxn3udWx07epaJV0jk2sPT8QF2T9MnA63Oh/1nTEj3aE7rBJLehqPYItc8XznsOp6PUjZIY3JHKSrtY3tLABwD6mKLX+HjL+SztPx/SH+JIdAyzyJANR5SwktC5VnkkJC2YvSBsj3E7e8nFG8jfiDo8f9RHpdOuxooDJqGclmViPMZHMandsUoo2rZLdsn+p/D7Ti20jzaWQ8boXYAntRBPAZz2sCk9sjuo8E9QgleaCVNQ7OrsSTHI5WQMoNmqZls+rsn7Z0nkjncL2hWo6JOu78suFCsWQFlKsu5COLorzyOPes1xr2yUakBVdNamphWdiSZo/MSKRiCsqTfGT5aBNoHPuayus1cDxuJnLhPRFKzJM7NJtLNtQjy40WIgLZ2mT37ZuVmzlGHnY9uPr3s/TJr4e8PCGUu2pVXRGKEUsglqgHjlHw8sL7/wCzzWl6j4cZCPKZGMYIYlwrtIiiSYxKaNIrAH3tW+2SzohdtGrSzeazkmt0cgUsxWNaYEkkbgQb5a64vFZmM2gPU+mToT5sbMWJ5T1MSdxVmXuAfSSeR6wLuwJJ0nwZ1BIvN0DxpJSiaGTlmNbuRRKbd22uOVP0zb6LqiRJNq41A9P+q3EscTIpHLSJSAE7jTMDxwMxPD/4mRzSIJ4WJLgEob5JA7NVckdj75nLKx2xxl5a2GPqEurVtYhiTTAGZYd91b2wUn1MQD78KbsXmf468VXEq6MsyPvWRyrLRK0E/wBoXu79x9MkHVJRHq3TzVBY29ymNm9IsqX3BuFCUSAPLI/USIR4j14kk8tFASJiBQClm4BJ2mjyGo89798a3d1jLyessbz8NeszFItFEW2szlydpURtZbZxamyffO1ItCh7ZzP8IOl/2k5H+BOK+rf9M6diRnx22bpjGMroYxjAYxjAYxjAYxmN1HUGONnAvaCcLJbdRk4yH6LxJJ5u1wCGPAHFZKRqeZARQjqz8+LzMyldPJ4c8LqvfGYSdTQ1W7k12HHq2iyD/e44xFr7qxXBJ57fL+RmpdsZY3Htm4zFbWrV8+1/QFq/6H+M8m1RBPNgC6rntdH+QcJIz8YxhDKEZXGB5PAD3Ga3X9AilFOit9wDm3xjRtEW8MvFzpppIq7C96/qr0vYobjx9c8zrdZF/aRJMo94zsYcKoIVrHC7uL7t7ZMssaMHOd8cb96ii+JNM42T3DusFZl2ryDYs+nhFrv3bMPqngbQaobvLEZ5O+AhCL9T8C1ahtUWP1HJXqulRuKZQfuM0M3g9FO6Bnhb5xsVHcHlfhItRwR7Zn0ynS7xvaGdR/DTUIrHT6nzDsddsoo7WBM21xYJZm29he485gwnVaCJ01UMkm1SIjsSSHjijIBa8tVn7Vk8rXw+8eoUVw48tjW4/EvHxEE8fpGekfiZV4nilhIr1Mu9CRW22S69TM1mvhx75TtPxy9OV6XrcErIkpWJDIpYuJBQA4t0kKt2Ck7VsMeMz+r/AIh6eOcwGM+UjExyxMriQE/GV4rt7E9v2zoc/Q9BrASI4ZCRQZKDc2qWUons7c/L6ZE+r/hDC/OnkK32WQAiifTTLVekEmwT2x742apJljdxXqL6PUaMasASLyHLBkcyAb6BIBAJ9J+ZkJHJvIRodaqzs0UaFW3KiSW+2zwf9oV/mcyuvifRgaTUOlMokAXaQQTwSwUGyYx8XPpGZPgLpvn62MHlVO9jwRQ9r/8AO+dONPN5Lfbcmq7P4T6d5GljSudtt9zyf/Ppm4y1Bxl2adZNTRjGMKYxjAYxjAYxjAZZLGGBDCwe4OA2XA4Gni8OxCTfX2FnjNlJpEYklQSRR+oquf2z3xk1G75Mrd28vFdIg7KO4P7g7r/nn75X+nX+6P8AzjPXGVm23t5iFfkPb/Ikj/Mk5T+nX5DtX7Z64wgMYxgMYxgMYxgMYxgMYxgWlRnjLpFbuBmRjAj2t8KwOdwXa/syEow79mWj7nMYdL1UX9lPvX+7MN3so4YUQaWvfuclWUrMXx41qZ2OZ9f8FDVzPNqFIkeuUJpQAAoF/QfL55IfBfhqPSKRGtfMnufnZ/j+MlWwZULnPHw6y3u/prLybmtKjGMZ3czGMYDGMYDKE5U5YTgLxluMCuMpjAuGXDGMCuMYwGMYwGMYwGMYwGMYwGMYwGMYwGMYwGMYwGMYwGMYwGMYwGMYwLWyzGMBjGMD/9k="/>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9"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Экономика</a:t>
            </a:r>
            <a:endParaRPr lang="ru-RU" dirty="0">
              <a:solidFill>
                <a:srgbClr val="C6D9F1"/>
              </a:solidFill>
            </a:endParaRPr>
          </a:p>
        </p:txBody>
      </p:sp>
      <p:pic>
        <p:nvPicPr>
          <p:cNvPr id="10"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11" name="Содержимое 4"/>
          <p:cNvSpPr txBox="1">
            <a:spLocks/>
          </p:cNvSpPr>
          <p:nvPr/>
        </p:nvSpPr>
        <p:spPr>
          <a:xfrm>
            <a:off x="611560" y="987574"/>
            <a:ext cx="8153400" cy="360040"/>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ru-RU" sz="2400" dirty="0" smtClean="0">
                <a:solidFill>
                  <a:schemeClr val="tx2"/>
                </a:solidFill>
              </a:rPr>
              <a:t>Пример бизнес плана проекта на базе </a:t>
            </a:r>
            <a:r>
              <a:rPr lang="en-US" sz="2400" dirty="0" smtClean="0">
                <a:solidFill>
                  <a:schemeClr val="tx2"/>
                </a:solidFill>
              </a:rPr>
              <a:t>PON</a:t>
            </a:r>
            <a:endParaRPr lang="ru-RU" sz="2400" dirty="0">
              <a:solidFill>
                <a:schemeClr val="tx2"/>
              </a:solidFill>
            </a:endParaRPr>
          </a:p>
          <a:p>
            <a:endParaRPr lang="ru-RU" sz="2400" dirty="0"/>
          </a:p>
        </p:txBody>
      </p:sp>
      <p:graphicFrame>
        <p:nvGraphicFramePr>
          <p:cNvPr id="6" name="Таблица 5"/>
          <p:cNvGraphicFramePr>
            <a:graphicFrameLocks noGrp="1"/>
          </p:cNvGraphicFramePr>
          <p:nvPr>
            <p:extLst>
              <p:ext uri="{D42A27DB-BD31-4B8C-83A1-F6EECF244321}">
                <p14:modId xmlns:p14="http://schemas.microsoft.com/office/powerpoint/2010/main" val="3419352775"/>
              </p:ext>
            </p:extLst>
          </p:nvPr>
        </p:nvGraphicFramePr>
        <p:xfrm>
          <a:off x="467544" y="1275606"/>
          <a:ext cx="8229599" cy="1219940"/>
        </p:xfrm>
        <a:graphic>
          <a:graphicData uri="http://schemas.openxmlformats.org/drawingml/2006/table">
            <a:tbl>
              <a:tblPr/>
              <a:tblGrid>
                <a:gridCol w="119994"/>
                <a:gridCol w="69997"/>
                <a:gridCol w="3019853"/>
                <a:gridCol w="649968"/>
                <a:gridCol w="649968"/>
                <a:gridCol w="719965"/>
                <a:gridCol w="709965"/>
                <a:gridCol w="809961"/>
                <a:gridCol w="759963"/>
                <a:gridCol w="719965"/>
              </a:tblGrid>
              <a:tr h="149993">
                <a:tc>
                  <a:txBody>
                    <a:bodyPr/>
                    <a:lstStyle/>
                    <a:p>
                      <a:pPr algn="l" fontAlgn="b"/>
                      <a:endParaRPr lang="ru-RU" sz="800" b="0" i="0" u="none" strike="noStrike">
                        <a:solidFill>
                          <a:srgbClr val="1F497D"/>
                        </a:solidFill>
                        <a:effectLst/>
                        <a:latin typeface="Calibri"/>
                      </a:endParaRP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l" fontAlgn="b"/>
                      <a:endParaRPr lang="ru-RU" sz="800" b="0" i="0" u="none" strike="noStrike">
                        <a:solidFill>
                          <a:srgbClr val="1F497D"/>
                        </a:solidFill>
                        <a:effectLst/>
                        <a:latin typeface="Calibri"/>
                      </a:endParaRP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l" fontAlgn="b"/>
                      <a:endParaRPr lang="ru-RU" sz="800" b="1" i="0" u="none" strike="noStrike">
                        <a:solidFill>
                          <a:srgbClr val="1F497D"/>
                        </a:solidFill>
                        <a:effectLst/>
                        <a:latin typeface="Calibri"/>
                      </a:endParaRP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endParaRPr lang="ru-RU" sz="900" b="1" i="0" u="none" strike="noStrike">
                        <a:solidFill>
                          <a:srgbClr val="1F497D"/>
                        </a:solidFill>
                        <a:effectLst/>
                        <a:latin typeface="Calibri"/>
                      </a:endParaRP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r>
                        <a:rPr lang="ru-RU" sz="900" b="1" i="0" u="none" strike="noStrike">
                          <a:solidFill>
                            <a:srgbClr val="1F497D"/>
                          </a:solidFill>
                          <a:effectLst/>
                          <a:latin typeface="Calibri"/>
                        </a:rPr>
                        <a:t>2013</a:t>
                      </a: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r>
                        <a:rPr lang="ru-RU" sz="800" b="1" i="0" u="none" strike="noStrike">
                          <a:solidFill>
                            <a:srgbClr val="1F497D"/>
                          </a:solidFill>
                          <a:effectLst/>
                          <a:latin typeface="Calibri"/>
                        </a:rPr>
                        <a:t>1 кв. 2014</a:t>
                      </a: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r>
                        <a:rPr lang="ru-RU" sz="800" b="1" i="0" u="none" strike="noStrike">
                          <a:solidFill>
                            <a:srgbClr val="1F497D"/>
                          </a:solidFill>
                          <a:effectLst/>
                          <a:latin typeface="Calibri"/>
                        </a:rPr>
                        <a:t>2 кв. 2014</a:t>
                      </a: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r>
                        <a:rPr lang="ru-RU" sz="800" b="1" i="0" u="none" strike="noStrike">
                          <a:solidFill>
                            <a:srgbClr val="1F497D"/>
                          </a:solidFill>
                          <a:effectLst/>
                          <a:latin typeface="Calibri"/>
                        </a:rPr>
                        <a:t>3 кв. 2014</a:t>
                      </a: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r>
                        <a:rPr lang="ru-RU" sz="800" b="1" i="0" u="none" strike="noStrike">
                          <a:solidFill>
                            <a:srgbClr val="1F497D"/>
                          </a:solidFill>
                          <a:effectLst/>
                          <a:latin typeface="Calibri"/>
                        </a:rPr>
                        <a:t>4 кв. 2014</a:t>
                      </a: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c>
                  <a:txBody>
                    <a:bodyPr/>
                    <a:lstStyle/>
                    <a:p>
                      <a:pPr algn="r" fontAlgn="b"/>
                      <a:r>
                        <a:rPr lang="ru-RU" sz="900" b="1" i="0" u="none" strike="noStrike">
                          <a:solidFill>
                            <a:srgbClr val="FF0000"/>
                          </a:solidFill>
                          <a:effectLst/>
                          <a:latin typeface="Calibri"/>
                        </a:rPr>
                        <a:t>2014 Итог</a:t>
                      </a:r>
                    </a:p>
                  </a:txBody>
                  <a:tcPr marL="0" marR="0" marT="0" marB="0" anchor="b">
                    <a:lnL>
                      <a:noFill/>
                    </a:lnL>
                    <a:lnR>
                      <a:noFill/>
                    </a:lnR>
                    <a:lnT>
                      <a:noFill/>
                    </a:lnT>
                    <a:lnB w="12700" cap="flat" cmpd="sng" algn="ctr">
                      <a:solidFill>
                        <a:scrgbClr r="0" g="0" b="0"/>
                      </a:solidFill>
                      <a:prstDash val="solid"/>
                      <a:round/>
                      <a:headEnd type="none" w="med" len="med"/>
                      <a:tailEnd type="none" w="med" len="med"/>
                    </a:lnB>
                  </a:tcPr>
                </a:tc>
              </a:tr>
              <a:tr h="139993">
                <a:tc>
                  <a:txBody>
                    <a:bodyPr/>
                    <a:lstStyle/>
                    <a:p>
                      <a:pPr algn="l" fontAlgn="b"/>
                      <a:r>
                        <a:rPr lang="ru-RU" sz="800" b="0" i="0" u="none" strike="noStrike" dirty="0">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l" fontAlgn="b"/>
                      <a:r>
                        <a:rPr lang="ru-RU" sz="800" b="0" i="0" u="none" strike="noStrike" dirty="0">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l" fontAlgn="b"/>
                      <a:r>
                        <a:rPr lang="ru-RU" sz="800" b="1" i="0" u="none" strike="noStrike" dirty="0">
                          <a:solidFill>
                            <a:srgbClr val="FFFFFF"/>
                          </a:solidFill>
                          <a:effectLst/>
                          <a:latin typeface="Calibri"/>
                        </a:rPr>
                        <a:t>Интернет</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9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9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a:noFill/>
                    </a:lnB>
                    <a:solidFill>
                      <a:srgbClr val="538DD5"/>
                    </a:solidFill>
                  </a:tcPr>
                </a:tc>
                <a:tc>
                  <a:txBody>
                    <a:bodyPr/>
                    <a:lstStyle/>
                    <a:p>
                      <a:pPr algn="r" fontAlgn="b"/>
                      <a:r>
                        <a:rPr lang="ru-RU" sz="900" b="1" i="0" u="none" strike="noStrike">
                          <a:solidFill>
                            <a:srgbClr val="FF0000"/>
                          </a:solidFill>
                          <a:effectLst/>
                          <a:latin typeface="Calibri"/>
                        </a:rPr>
                        <a:t> </a:t>
                      </a:r>
                    </a:p>
                  </a:txBody>
                  <a:tcPr marL="0" marR="0" marT="0" marB="0" anchor="b">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solidFill>
                      <a:srgbClr val="538DD5"/>
                    </a:solidFill>
                  </a:tcPr>
                </a:tc>
              </a:tr>
              <a:tr h="139993">
                <a:tc>
                  <a:txBody>
                    <a:bodyPr/>
                    <a:lstStyle/>
                    <a:p>
                      <a:pPr algn="l" fontAlgn="b"/>
                      <a:r>
                        <a:rPr lang="ru-RU" sz="800" b="0" i="0" u="none" strike="noStrike" dirty="0">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dirty="0">
                          <a:solidFill>
                            <a:srgbClr val="000000"/>
                          </a:solidFill>
                          <a:effectLst/>
                          <a:latin typeface="Calibri"/>
                        </a:rPr>
                        <a:t>Общее количество абонентов, ДХ</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16</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81</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113</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129</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129</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19994">
                <a:tc>
                  <a:txBody>
                    <a:bodyPr/>
                    <a:lstStyle/>
                    <a:p>
                      <a:pPr algn="l" fontAlgn="b"/>
                      <a:r>
                        <a:rPr lang="ru-RU" sz="7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7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700" b="0" i="0" u="none" strike="noStrike" dirty="0">
                          <a:solidFill>
                            <a:srgbClr val="000000"/>
                          </a:solidFill>
                          <a:effectLst/>
                          <a:latin typeface="Calibri"/>
                        </a:rPr>
                        <a:t>Отток</a:t>
                      </a:r>
                    </a:p>
                  </a:txBody>
                  <a:tcPr marL="239988" marR="0" marT="0" marB="0" anchor="b">
                    <a:lnL>
                      <a:noFill/>
                    </a:lnL>
                    <a:lnR>
                      <a:noFill/>
                    </a:lnR>
                    <a:lnT>
                      <a:noFill/>
                    </a:lnT>
                    <a:lnB>
                      <a:noFill/>
                    </a:lnB>
                    <a:solidFill>
                      <a:srgbClr val="FFFFFF"/>
                    </a:solidFill>
                  </a:tcPr>
                </a:tc>
                <a:tc>
                  <a:txBody>
                    <a:bodyPr/>
                    <a:lstStyle/>
                    <a:p>
                      <a:pPr algn="l" fontAlgn="b"/>
                      <a:r>
                        <a:rPr lang="ru-RU" sz="7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7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700" b="1" i="0" u="none" strike="noStrike">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19994">
                <a:tc>
                  <a:txBody>
                    <a:bodyPr/>
                    <a:lstStyle/>
                    <a:p>
                      <a:pPr algn="l" fontAlgn="b"/>
                      <a:r>
                        <a:rPr lang="ru-RU" sz="7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7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700" b="0" i="0" u="none" strike="noStrike" dirty="0">
                          <a:solidFill>
                            <a:srgbClr val="000000"/>
                          </a:solidFill>
                          <a:effectLst/>
                          <a:latin typeface="Calibri"/>
                        </a:rPr>
                        <a:t>Общее количество новых подключений, ДХ</a:t>
                      </a:r>
                    </a:p>
                  </a:txBody>
                  <a:tcPr marL="239988" marR="0" marT="0" marB="0" anchor="b">
                    <a:lnL>
                      <a:noFill/>
                    </a:lnL>
                    <a:lnR>
                      <a:noFill/>
                    </a:lnR>
                    <a:lnT>
                      <a:noFill/>
                    </a:lnT>
                    <a:lnB>
                      <a:noFill/>
                    </a:lnB>
                    <a:solidFill>
                      <a:srgbClr val="FFFFFF"/>
                    </a:solidFill>
                  </a:tcPr>
                </a:tc>
                <a:tc>
                  <a:txBody>
                    <a:bodyPr/>
                    <a:lstStyle/>
                    <a:p>
                      <a:pPr algn="l" fontAlgn="b"/>
                      <a:r>
                        <a:rPr lang="ru-RU" sz="7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7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16</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64</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32</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16</a:t>
                      </a:r>
                    </a:p>
                  </a:txBody>
                  <a:tcPr marL="0" marR="0" marT="0" marB="0" anchor="b">
                    <a:lnL>
                      <a:noFill/>
                    </a:lnL>
                    <a:lnR>
                      <a:noFill/>
                    </a:lnR>
                    <a:lnT>
                      <a:noFill/>
                    </a:lnT>
                    <a:lnB>
                      <a:noFill/>
                    </a:lnB>
                    <a:solidFill>
                      <a:srgbClr val="FFFFFF"/>
                    </a:solidFill>
                  </a:tcPr>
                </a:tc>
                <a:tc>
                  <a:txBody>
                    <a:bodyPr/>
                    <a:lstStyle/>
                    <a:p>
                      <a:pPr algn="r" fontAlgn="b"/>
                      <a:r>
                        <a:rPr lang="ru-RU" sz="700" b="1" i="0" u="none" strike="noStrike">
                          <a:solidFill>
                            <a:srgbClr val="FF0000"/>
                          </a:solidFill>
                          <a:effectLst/>
                          <a:latin typeface="Calibri"/>
                        </a:rPr>
                        <a:t>129</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19994">
                <a:tc>
                  <a:txBody>
                    <a:bodyPr/>
                    <a:lstStyle/>
                    <a:p>
                      <a:pPr algn="l" fontAlgn="b"/>
                      <a:r>
                        <a:rPr lang="ru-RU" sz="7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7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700" b="0" i="0" u="none" strike="noStrike" dirty="0">
                          <a:solidFill>
                            <a:srgbClr val="000000"/>
                          </a:solidFill>
                          <a:effectLst/>
                          <a:latin typeface="Calibri"/>
                        </a:rPr>
                        <a:t>Стоимость подключения для абонентов интернет</a:t>
                      </a:r>
                    </a:p>
                  </a:txBody>
                  <a:tcPr marL="239988" marR="0" marT="0" marB="0" anchor="b">
                    <a:lnL>
                      <a:noFill/>
                    </a:lnL>
                    <a:lnR>
                      <a:noFill/>
                    </a:lnR>
                    <a:lnT>
                      <a:noFill/>
                    </a:lnT>
                    <a:lnB>
                      <a:noFill/>
                    </a:lnB>
                    <a:solidFill>
                      <a:srgbClr val="FFFFFF"/>
                    </a:solidFill>
                  </a:tcPr>
                </a:tc>
                <a:tc>
                  <a:txBody>
                    <a:bodyPr/>
                    <a:lstStyle/>
                    <a:p>
                      <a:pPr algn="l" fontAlgn="b"/>
                      <a:r>
                        <a:rPr lang="ru-RU" sz="7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7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7500</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7500</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7500</a:t>
                      </a:r>
                    </a:p>
                  </a:txBody>
                  <a:tcPr marL="0" marR="0" marT="0" marB="0" anchor="b">
                    <a:lnL>
                      <a:noFill/>
                    </a:lnL>
                    <a:lnR>
                      <a:noFill/>
                    </a:lnR>
                    <a:lnT>
                      <a:noFill/>
                    </a:lnT>
                    <a:lnB>
                      <a:noFill/>
                    </a:lnB>
                    <a:solidFill>
                      <a:srgbClr val="FFFFFF"/>
                    </a:solidFill>
                  </a:tcPr>
                </a:tc>
                <a:tc>
                  <a:txBody>
                    <a:bodyPr/>
                    <a:lstStyle/>
                    <a:p>
                      <a:pPr algn="r" fontAlgn="b"/>
                      <a:r>
                        <a:rPr lang="ru-RU" sz="700" b="0" i="0" u="none" strike="noStrike">
                          <a:solidFill>
                            <a:srgbClr val="000000"/>
                          </a:solidFill>
                          <a:effectLst/>
                          <a:latin typeface="Calibri"/>
                        </a:rPr>
                        <a:t>7500</a:t>
                      </a:r>
                    </a:p>
                  </a:txBody>
                  <a:tcPr marL="0" marR="0" marT="0" marB="0" anchor="b">
                    <a:lnL>
                      <a:noFill/>
                    </a:lnL>
                    <a:lnR>
                      <a:noFill/>
                    </a:lnR>
                    <a:lnT>
                      <a:noFill/>
                    </a:lnT>
                    <a:lnB>
                      <a:noFill/>
                    </a:lnB>
                    <a:solidFill>
                      <a:srgbClr val="FFFFFF"/>
                    </a:solidFill>
                  </a:tcPr>
                </a:tc>
                <a:tc>
                  <a:txBody>
                    <a:bodyPr/>
                    <a:lstStyle/>
                    <a:p>
                      <a:pPr algn="r" fontAlgn="b"/>
                      <a:r>
                        <a:rPr lang="ru-RU" sz="700" b="1" i="0" u="none" strike="noStrike">
                          <a:solidFill>
                            <a:srgbClr val="FF0000"/>
                          </a:solidFill>
                          <a:effectLst/>
                          <a:latin typeface="Calibri"/>
                        </a:rPr>
                        <a:t>7500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600" b="0" i="1" u="none" strike="noStrike" dirty="0">
                          <a:solidFill>
                            <a:srgbClr val="000000"/>
                          </a:solidFill>
                          <a:effectLst/>
                          <a:latin typeface="Calibri"/>
                        </a:rPr>
                        <a:t>Проникновение ШД, % от ДХ</a:t>
                      </a:r>
                    </a:p>
                  </a:txBody>
                  <a:tcPr marL="0" marR="0" marT="0" marB="0" anchor="b">
                    <a:lnL>
                      <a:noFill/>
                    </a:lnL>
                    <a:lnR>
                      <a:noFill/>
                    </a:lnR>
                    <a:lnT>
                      <a:noFill/>
                    </a:lnT>
                    <a:lnB>
                      <a:noFill/>
                    </a:lnB>
                    <a:solidFill>
                      <a:srgbClr val="FFFFFF"/>
                    </a:solidFill>
                  </a:tcPr>
                </a:tc>
                <a:tc>
                  <a:txBody>
                    <a:bodyPr/>
                    <a:lstStyle/>
                    <a:p>
                      <a:pPr algn="l" fontAlgn="b"/>
                      <a:r>
                        <a:rPr lang="ru-RU" sz="600" b="0" i="1"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600" b="1" i="1" u="none" strike="noStrike">
                          <a:solidFill>
                            <a:srgbClr val="000000"/>
                          </a:solidFill>
                          <a:effectLst/>
                          <a:latin typeface="Calibri"/>
                        </a:rPr>
                        <a:t>0,0%</a:t>
                      </a:r>
                    </a:p>
                  </a:txBody>
                  <a:tcPr marL="0" marR="0" marT="0" marB="0" anchor="b">
                    <a:lnL>
                      <a:noFill/>
                    </a:lnL>
                    <a:lnR>
                      <a:noFill/>
                    </a:lnR>
                    <a:lnT>
                      <a:noFill/>
                    </a:lnT>
                    <a:lnB>
                      <a:noFill/>
                    </a:lnB>
                    <a:solidFill>
                      <a:srgbClr val="FFFFFF"/>
                    </a:solidFill>
                  </a:tcPr>
                </a:tc>
                <a:tc>
                  <a:txBody>
                    <a:bodyPr/>
                    <a:lstStyle/>
                    <a:p>
                      <a:pPr algn="r" fontAlgn="b"/>
                      <a:r>
                        <a:rPr lang="ru-RU" sz="600" b="0" i="1" u="none" strike="noStrike">
                          <a:solidFill>
                            <a:srgbClr val="000000"/>
                          </a:solidFill>
                          <a:effectLst/>
                          <a:latin typeface="Calibri"/>
                        </a:rPr>
                        <a:t>10,0%</a:t>
                      </a:r>
                    </a:p>
                  </a:txBody>
                  <a:tcPr marL="0" marR="0" marT="0" marB="0" anchor="b">
                    <a:lnL>
                      <a:noFill/>
                    </a:lnL>
                    <a:lnR>
                      <a:noFill/>
                    </a:lnR>
                    <a:lnT>
                      <a:noFill/>
                    </a:lnT>
                    <a:lnB>
                      <a:noFill/>
                    </a:lnB>
                    <a:solidFill>
                      <a:srgbClr val="FFFFFF"/>
                    </a:solidFill>
                  </a:tcPr>
                </a:tc>
                <a:tc>
                  <a:txBody>
                    <a:bodyPr/>
                    <a:lstStyle/>
                    <a:p>
                      <a:pPr algn="r" fontAlgn="b"/>
                      <a:r>
                        <a:rPr lang="ru-RU" sz="600" b="0" i="1" u="none" strike="noStrike">
                          <a:solidFill>
                            <a:srgbClr val="000000"/>
                          </a:solidFill>
                          <a:effectLst/>
                          <a:latin typeface="Calibri"/>
                        </a:rPr>
                        <a:t>50,0%</a:t>
                      </a:r>
                    </a:p>
                  </a:txBody>
                  <a:tcPr marL="0" marR="0" marT="0" marB="0" anchor="b">
                    <a:lnL>
                      <a:noFill/>
                    </a:lnL>
                    <a:lnR>
                      <a:noFill/>
                    </a:lnR>
                    <a:lnT>
                      <a:noFill/>
                    </a:lnT>
                    <a:lnB>
                      <a:noFill/>
                    </a:lnB>
                    <a:solidFill>
                      <a:srgbClr val="FFFFFF"/>
                    </a:solidFill>
                  </a:tcPr>
                </a:tc>
                <a:tc>
                  <a:txBody>
                    <a:bodyPr/>
                    <a:lstStyle/>
                    <a:p>
                      <a:pPr algn="r" fontAlgn="b"/>
                      <a:r>
                        <a:rPr lang="ru-RU" sz="600" b="0" i="1" u="none" strike="noStrike">
                          <a:solidFill>
                            <a:srgbClr val="000000"/>
                          </a:solidFill>
                          <a:effectLst/>
                          <a:latin typeface="Calibri"/>
                        </a:rPr>
                        <a:t>70,0%</a:t>
                      </a:r>
                    </a:p>
                  </a:txBody>
                  <a:tcPr marL="0" marR="0" marT="0" marB="0" anchor="b">
                    <a:lnL>
                      <a:noFill/>
                    </a:lnL>
                    <a:lnR>
                      <a:noFill/>
                    </a:lnR>
                    <a:lnT>
                      <a:noFill/>
                    </a:lnT>
                    <a:lnB>
                      <a:noFill/>
                    </a:lnB>
                    <a:solidFill>
                      <a:srgbClr val="FFFFFF"/>
                    </a:solidFill>
                  </a:tcPr>
                </a:tc>
                <a:tc>
                  <a:txBody>
                    <a:bodyPr/>
                    <a:lstStyle/>
                    <a:p>
                      <a:pPr algn="r" fontAlgn="b"/>
                      <a:r>
                        <a:rPr lang="ru-RU" sz="600" b="0" i="1" u="none" strike="noStrike">
                          <a:solidFill>
                            <a:srgbClr val="000000"/>
                          </a:solidFill>
                          <a:effectLst/>
                          <a:latin typeface="Calibri"/>
                        </a:rPr>
                        <a:t>80,0%</a:t>
                      </a:r>
                    </a:p>
                  </a:txBody>
                  <a:tcPr marL="0" marR="0" marT="0" marB="0" anchor="b">
                    <a:lnL>
                      <a:noFill/>
                    </a:lnL>
                    <a:lnR>
                      <a:noFill/>
                    </a:lnR>
                    <a:lnT>
                      <a:noFill/>
                    </a:lnT>
                    <a:lnB>
                      <a:noFill/>
                    </a:lnB>
                    <a:solidFill>
                      <a:srgbClr val="FFFFFF"/>
                    </a:solidFill>
                  </a:tcPr>
                </a:tc>
                <a:tc>
                  <a:txBody>
                    <a:bodyPr/>
                    <a:lstStyle/>
                    <a:p>
                      <a:pPr algn="r" fontAlgn="b"/>
                      <a:r>
                        <a:rPr lang="ru-RU" sz="600" b="1" i="1" u="none" strike="noStrike">
                          <a:solidFill>
                            <a:srgbClr val="FF0000"/>
                          </a:solidFill>
                          <a:effectLst/>
                          <a:latin typeface="Calibri"/>
                        </a:rPr>
                        <a:t>80,0%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D9D9D9"/>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D9D9D9"/>
                    </a:solidFill>
                  </a:tcPr>
                </a:tc>
                <a:tc>
                  <a:txBody>
                    <a:bodyPr/>
                    <a:lstStyle/>
                    <a:p>
                      <a:pPr algn="l" fontAlgn="b"/>
                      <a:r>
                        <a:rPr lang="ru-RU" sz="800" b="0" i="0" u="none" strike="noStrike" dirty="0">
                          <a:solidFill>
                            <a:srgbClr val="000000"/>
                          </a:solidFill>
                          <a:effectLst/>
                          <a:latin typeface="Calibri"/>
                        </a:rPr>
                        <a:t>Доходы от абонентов ШД,  руб.</a:t>
                      </a:r>
                    </a:p>
                  </a:txBody>
                  <a:tcPr marL="0" marR="0" marT="0" marB="0" anchor="b">
                    <a:lnL>
                      <a:noFill/>
                    </a:lnL>
                    <a:lnR>
                      <a:noFill/>
                    </a:lnR>
                    <a:lnT>
                      <a:noFill/>
                    </a:lnT>
                    <a:lnB>
                      <a:noFill/>
                    </a:lnB>
                    <a:solidFill>
                      <a:srgbClr val="D9D9D9"/>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D9D9D9"/>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a:noFill/>
                    </a:lnT>
                    <a:lnB>
                      <a:noFill/>
                    </a:lnB>
                    <a:solidFill>
                      <a:srgbClr val="D9D9D9"/>
                    </a:solidFill>
                  </a:tcPr>
                </a:tc>
                <a:tc>
                  <a:txBody>
                    <a:bodyPr/>
                    <a:lstStyle/>
                    <a:p>
                      <a:pPr algn="r" fontAlgn="b"/>
                      <a:r>
                        <a:rPr lang="ru-RU" sz="800" b="0" i="0" u="none" strike="noStrike">
                          <a:solidFill>
                            <a:srgbClr val="000000"/>
                          </a:solidFill>
                          <a:effectLst/>
                          <a:latin typeface="Calibri"/>
                        </a:rPr>
                        <a:t>132 825 руб.</a:t>
                      </a:r>
                    </a:p>
                  </a:txBody>
                  <a:tcPr marL="0" marR="0" marT="0" marB="0" anchor="b">
                    <a:lnL>
                      <a:noFill/>
                    </a:lnL>
                    <a:lnR>
                      <a:noFill/>
                    </a:lnR>
                    <a:lnT>
                      <a:noFill/>
                    </a:lnT>
                    <a:lnB>
                      <a:noFill/>
                    </a:lnB>
                    <a:solidFill>
                      <a:srgbClr val="D9D9D9"/>
                    </a:solidFill>
                  </a:tcPr>
                </a:tc>
                <a:tc>
                  <a:txBody>
                    <a:bodyPr/>
                    <a:lstStyle/>
                    <a:p>
                      <a:pPr algn="r" fontAlgn="b"/>
                      <a:r>
                        <a:rPr lang="ru-RU" sz="800" b="0" i="0" u="none" strike="noStrike">
                          <a:solidFill>
                            <a:srgbClr val="000000"/>
                          </a:solidFill>
                          <a:effectLst/>
                          <a:latin typeface="Calibri"/>
                        </a:rPr>
                        <a:t>555 450 руб.</a:t>
                      </a:r>
                    </a:p>
                  </a:txBody>
                  <a:tcPr marL="0" marR="0" marT="0" marB="0" anchor="b">
                    <a:lnL>
                      <a:noFill/>
                    </a:lnL>
                    <a:lnR>
                      <a:noFill/>
                    </a:lnR>
                    <a:lnT>
                      <a:noFill/>
                    </a:lnT>
                    <a:lnB>
                      <a:noFill/>
                    </a:lnB>
                    <a:solidFill>
                      <a:srgbClr val="D9D9D9"/>
                    </a:solidFill>
                  </a:tcPr>
                </a:tc>
                <a:tc>
                  <a:txBody>
                    <a:bodyPr/>
                    <a:lstStyle/>
                    <a:p>
                      <a:pPr algn="r" fontAlgn="b"/>
                      <a:r>
                        <a:rPr lang="ru-RU" sz="800" b="0" i="0" u="none" strike="noStrike">
                          <a:solidFill>
                            <a:srgbClr val="000000"/>
                          </a:solidFill>
                          <a:effectLst/>
                          <a:latin typeface="Calibri"/>
                        </a:rPr>
                        <a:t>386 400 руб.</a:t>
                      </a:r>
                    </a:p>
                  </a:txBody>
                  <a:tcPr marL="0" marR="0" marT="0" marB="0" anchor="b">
                    <a:lnL>
                      <a:noFill/>
                    </a:lnL>
                    <a:lnR>
                      <a:noFill/>
                    </a:lnR>
                    <a:lnT>
                      <a:noFill/>
                    </a:lnT>
                    <a:lnB>
                      <a:noFill/>
                    </a:lnB>
                    <a:solidFill>
                      <a:srgbClr val="D9D9D9"/>
                    </a:solidFill>
                  </a:tcPr>
                </a:tc>
                <a:tc>
                  <a:txBody>
                    <a:bodyPr/>
                    <a:lstStyle/>
                    <a:p>
                      <a:pPr algn="r" fontAlgn="b"/>
                      <a:r>
                        <a:rPr lang="ru-RU" sz="800" b="0" i="0" u="none" strike="noStrike">
                          <a:solidFill>
                            <a:srgbClr val="000000"/>
                          </a:solidFill>
                          <a:effectLst/>
                          <a:latin typeface="Calibri"/>
                        </a:rPr>
                        <a:t>301 875 руб.</a:t>
                      </a:r>
                    </a:p>
                  </a:txBody>
                  <a:tcPr marL="0" marR="0" marT="0" marB="0" anchor="b">
                    <a:lnL>
                      <a:noFill/>
                    </a:lnL>
                    <a:lnR>
                      <a:noFill/>
                    </a:lnR>
                    <a:lnT>
                      <a:noFill/>
                    </a:lnT>
                    <a:lnB>
                      <a:noFill/>
                    </a:lnB>
                    <a:solidFill>
                      <a:srgbClr val="D9D9D9"/>
                    </a:solidFill>
                  </a:tcPr>
                </a:tc>
                <a:tc>
                  <a:txBody>
                    <a:bodyPr/>
                    <a:lstStyle/>
                    <a:p>
                      <a:pPr algn="r" fontAlgn="b"/>
                      <a:r>
                        <a:rPr lang="ru-RU" sz="800" b="1" i="0" u="none" strike="noStrike" dirty="0">
                          <a:solidFill>
                            <a:srgbClr val="FF0000"/>
                          </a:solidFill>
                          <a:effectLst/>
                          <a:latin typeface="Calibri"/>
                        </a:rPr>
                        <a:t>1 376 550 руб.</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D9D9D9"/>
                    </a:solidFill>
                  </a:tcPr>
                </a:tc>
              </a:tr>
              <a:tr h="14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Calibri"/>
                        </a:rPr>
                        <a:t>ARPU абонентов ШД, руб. без НДС</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0" i="0" u="none" strike="noStrike" dirty="0">
                          <a:solidFill>
                            <a:srgbClr val="000000"/>
                          </a:solidFill>
                          <a:effectLst/>
                          <a:latin typeface="Calibri"/>
                        </a:rPr>
                        <a:t> </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1" i="0" u="none" strike="noStrike" dirty="0">
                          <a:solidFill>
                            <a:srgbClr val="000000"/>
                          </a:solidFill>
                          <a:effectLst/>
                          <a:latin typeface="Calibri"/>
                        </a:rPr>
                        <a:t> </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dirty="0">
                          <a:solidFill>
                            <a:srgbClr val="000000"/>
                          </a:solidFill>
                          <a:effectLst/>
                          <a:latin typeface="Calibri"/>
                        </a:rPr>
                        <a:t>500</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dirty="0">
                          <a:solidFill>
                            <a:srgbClr val="000000"/>
                          </a:solidFill>
                          <a:effectLst/>
                          <a:latin typeface="Calibri"/>
                        </a:rPr>
                        <a:t>500</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dirty="0">
                          <a:solidFill>
                            <a:srgbClr val="000000"/>
                          </a:solidFill>
                          <a:effectLst/>
                          <a:latin typeface="Calibri"/>
                        </a:rPr>
                        <a:t>500</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dirty="0">
                          <a:solidFill>
                            <a:srgbClr val="000000"/>
                          </a:solidFill>
                          <a:effectLst/>
                          <a:latin typeface="Calibri"/>
                        </a:rPr>
                        <a:t>500</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1" i="0" u="none" strike="noStrike" dirty="0">
                          <a:solidFill>
                            <a:srgbClr val="FF0000"/>
                          </a:solidFill>
                          <a:effectLst/>
                          <a:latin typeface="Calibri"/>
                        </a:rPr>
                        <a:t>500</a:t>
                      </a:r>
                    </a:p>
                  </a:txBody>
                  <a:tcPr marL="0" marR="0" marT="0" marB="0" anchor="b">
                    <a:lnL>
                      <a:noFill/>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solidFill>
                      <a:srgbClr val="FFFFFF"/>
                    </a:solidFill>
                  </a:tcPr>
                </a:tc>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1523012060"/>
              </p:ext>
            </p:extLst>
          </p:nvPr>
        </p:nvGraphicFramePr>
        <p:xfrm>
          <a:off x="467544" y="2499742"/>
          <a:ext cx="8229599" cy="2549874"/>
        </p:xfrm>
        <a:graphic>
          <a:graphicData uri="http://schemas.openxmlformats.org/drawingml/2006/table">
            <a:tbl>
              <a:tblPr/>
              <a:tblGrid>
                <a:gridCol w="119994"/>
                <a:gridCol w="69997"/>
                <a:gridCol w="3019853"/>
                <a:gridCol w="649968"/>
                <a:gridCol w="649968"/>
                <a:gridCol w="719965"/>
                <a:gridCol w="709965"/>
                <a:gridCol w="809961"/>
                <a:gridCol w="759963"/>
                <a:gridCol w="719965"/>
              </a:tblGrid>
              <a:tr h="149993">
                <a:tc>
                  <a:txBody>
                    <a:bodyPr/>
                    <a:lstStyle/>
                    <a:p>
                      <a:pPr algn="r" fontAlgn="b"/>
                      <a:r>
                        <a:rPr lang="ru-RU" sz="800" b="0" i="0" u="none" strike="noStrike">
                          <a:solidFill>
                            <a:srgbClr val="FFFFFF"/>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r" fontAlgn="b"/>
                      <a:r>
                        <a:rPr lang="ru-RU" sz="800" b="0"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l" fontAlgn="b"/>
                      <a:r>
                        <a:rPr lang="ru-RU" sz="800" b="1" i="0" u="none" strike="noStrike">
                          <a:solidFill>
                            <a:srgbClr val="FFFFFF"/>
                          </a:solidFill>
                          <a:effectLst/>
                          <a:latin typeface="Calibri"/>
                        </a:rPr>
                        <a:t>ПРЯМЫЕ РАСХОДЫ, РУБЛИ</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c>
                  <a:txBody>
                    <a:bodyPr/>
                    <a:lstStyle/>
                    <a:p>
                      <a:pPr algn="r" fontAlgn="b"/>
                      <a:r>
                        <a:rPr lang="ru-RU" sz="800" b="1" i="0" u="none" strike="noStrike" dirty="0">
                          <a:solidFill>
                            <a:srgbClr val="FF0000"/>
                          </a:solidFill>
                          <a:effectLst/>
                          <a:latin typeface="Calibri"/>
                        </a:rPr>
                        <a:t> </a:t>
                      </a:r>
                    </a:p>
                  </a:txBody>
                  <a:tcPr marL="0" marR="0" marT="0" marB="0" anchor="b">
                    <a:lnL>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rgbClr val="003366"/>
                      </a:solidFill>
                      <a:prstDash val="solid"/>
                      <a:round/>
                      <a:headEnd type="none" w="med" len="med"/>
                      <a:tailEnd type="none" w="med" len="med"/>
                    </a:lnB>
                    <a:solidFill>
                      <a:srgbClr val="538DD5"/>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ru-RU" sz="800" b="0" i="0" u="none" strike="noStrike">
                          <a:solidFill>
                            <a:srgbClr val="000000"/>
                          </a:solidFill>
                          <a:effectLst/>
                          <a:latin typeface="Calibri"/>
                        </a:rPr>
                        <a:t>Расходы на технологическую сеть</a:t>
                      </a:r>
                    </a:p>
                  </a:txBody>
                  <a:tcPr marL="119994"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gridSpan="2">
                  <a:txBody>
                    <a:bodyPr/>
                    <a:lstStyle/>
                    <a:p>
                      <a:pPr algn="l" fontAlgn="b"/>
                      <a:r>
                        <a:rPr lang="ru-RU" sz="800" b="0" i="0" u="none" strike="noStrike">
                          <a:solidFill>
                            <a:srgbClr val="6711FF"/>
                          </a:solidFill>
                          <a:effectLst/>
                          <a:latin typeface="Calibri"/>
                        </a:rPr>
                        <a:t>внешний канал Мб/с</a:t>
                      </a:r>
                    </a:p>
                  </a:txBody>
                  <a:tcPr marL="0" marR="0" marT="0" marB="0" anchor="b">
                    <a:lnL>
                      <a:noFill/>
                    </a:lnL>
                    <a:lnR>
                      <a:noFill/>
                    </a:lnR>
                    <a:lnT w="12700" cap="flat" cmpd="sng" algn="ctr">
                      <a:solidFill>
                        <a:srgbClr val="003366"/>
                      </a:solidFill>
                      <a:prstDash val="solid"/>
                      <a:round/>
                      <a:headEnd type="none" w="med" len="med"/>
                      <a:tailEnd type="none" w="med" len="med"/>
                    </a:lnT>
                    <a:lnB>
                      <a:noFill/>
                    </a:lnB>
                    <a:solidFill>
                      <a:srgbClr val="C5D9F1"/>
                    </a:solidFill>
                  </a:tcPr>
                </a:tc>
                <a:tc hMerge="1">
                  <a:txBody>
                    <a:bodyPr/>
                    <a:lstStyle/>
                    <a:p>
                      <a:endParaRPr lang="ru-RU"/>
                    </a:p>
                  </a:txBody>
                  <a:tcPr/>
                </a:tc>
                <a:tc>
                  <a:txBody>
                    <a:bodyPr/>
                    <a:lstStyle/>
                    <a:p>
                      <a:pPr algn="r" fontAlgn="b"/>
                      <a:r>
                        <a:rPr lang="ru-RU" sz="800" b="0" i="0" u="none" strike="noStrike">
                          <a:solidFill>
                            <a:srgbClr val="6711FF"/>
                          </a:solidFill>
                          <a:effectLst/>
                          <a:latin typeface="Calibri"/>
                        </a:rPr>
                        <a:t>100</a:t>
                      </a:r>
                    </a:p>
                  </a:txBody>
                  <a:tcPr marL="0" marR="0" marT="0" marB="0" anchor="b">
                    <a:lnL>
                      <a:noFill/>
                    </a:lnL>
                    <a:lnR>
                      <a:noFill/>
                    </a:lnR>
                    <a:lnT w="12700" cap="flat" cmpd="sng" algn="ctr">
                      <a:solidFill>
                        <a:srgbClr val="003366"/>
                      </a:solidFill>
                      <a:prstDash val="solid"/>
                      <a:round/>
                      <a:headEnd type="none" w="med" len="med"/>
                      <a:tailEnd type="none" w="med" len="med"/>
                    </a:lnT>
                    <a:lnB>
                      <a:noFill/>
                    </a:lnB>
                    <a:solidFill>
                      <a:srgbClr val="C5D9F1"/>
                    </a:solidFill>
                  </a:tcPr>
                </a:tc>
                <a:tc>
                  <a:txBody>
                    <a:bodyPr/>
                    <a:lstStyle/>
                    <a:p>
                      <a:pPr algn="r" fontAlgn="b"/>
                      <a:r>
                        <a:rPr lang="ru-RU" sz="800" b="0" i="0" u="none" strike="noStrike">
                          <a:solidFill>
                            <a:srgbClr val="6711FF"/>
                          </a:solidFill>
                          <a:effectLst/>
                          <a:latin typeface="Calibri"/>
                        </a:rPr>
                        <a:t>100</a:t>
                      </a:r>
                    </a:p>
                  </a:txBody>
                  <a:tcPr marL="0" marR="0" marT="0" marB="0" anchor="b">
                    <a:lnL>
                      <a:noFill/>
                    </a:lnL>
                    <a:lnR>
                      <a:noFill/>
                    </a:lnR>
                    <a:lnT w="12700" cap="flat" cmpd="sng" algn="ctr">
                      <a:solidFill>
                        <a:srgbClr val="003366"/>
                      </a:solidFill>
                      <a:prstDash val="solid"/>
                      <a:round/>
                      <a:headEnd type="none" w="med" len="med"/>
                      <a:tailEnd type="none" w="med" len="med"/>
                    </a:lnT>
                    <a:lnB>
                      <a:noFill/>
                    </a:lnB>
                    <a:solidFill>
                      <a:srgbClr val="C5D9F1"/>
                    </a:solidFill>
                  </a:tcPr>
                </a:tc>
                <a:tc>
                  <a:txBody>
                    <a:bodyPr/>
                    <a:lstStyle/>
                    <a:p>
                      <a:pPr algn="r" fontAlgn="b"/>
                      <a:r>
                        <a:rPr lang="ru-RU" sz="800" b="0" i="0" u="none" strike="noStrike">
                          <a:solidFill>
                            <a:srgbClr val="6711FF"/>
                          </a:solidFill>
                          <a:effectLst/>
                          <a:latin typeface="Calibri"/>
                        </a:rPr>
                        <a:t>100</a:t>
                      </a:r>
                    </a:p>
                  </a:txBody>
                  <a:tcPr marL="0" marR="0" marT="0" marB="0" anchor="b">
                    <a:lnL>
                      <a:noFill/>
                    </a:lnL>
                    <a:lnR>
                      <a:noFill/>
                    </a:lnR>
                    <a:lnT w="12700" cap="flat" cmpd="sng" algn="ctr">
                      <a:solidFill>
                        <a:srgbClr val="003366"/>
                      </a:solidFill>
                      <a:prstDash val="solid"/>
                      <a:round/>
                      <a:headEnd type="none" w="med" len="med"/>
                      <a:tailEnd type="none" w="med" len="med"/>
                    </a:lnT>
                    <a:lnB>
                      <a:noFill/>
                    </a:lnB>
                    <a:solidFill>
                      <a:srgbClr val="C5D9F1"/>
                    </a:solidFill>
                  </a:tcPr>
                </a:tc>
                <a:tc>
                  <a:txBody>
                    <a:bodyPr/>
                    <a:lstStyle/>
                    <a:p>
                      <a:pPr algn="r" fontAlgn="b"/>
                      <a:r>
                        <a:rPr lang="ru-RU" sz="800" b="0" i="0" u="none" strike="noStrike">
                          <a:solidFill>
                            <a:srgbClr val="6711FF"/>
                          </a:solidFill>
                          <a:effectLst/>
                          <a:latin typeface="Calibri"/>
                        </a:rPr>
                        <a:t>100</a:t>
                      </a:r>
                    </a:p>
                  </a:txBody>
                  <a:tcPr marL="0" marR="0" marT="0" marB="0" anchor="b">
                    <a:lnL>
                      <a:noFill/>
                    </a:lnL>
                    <a:lnR>
                      <a:noFill/>
                    </a:lnR>
                    <a:lnT w="12700" cap="flat" cmpd="sng" algn="ctr">
                      <a:solidFill>
                        <a:srgbClr val="003366"/>
                      </a:solidFill>
                      <a:prstDash val="solid"/>
                      <a:round/>
                      <a:headEnd type="none" w="med" len="med"/>
                      <a:tailEnd type="none" w="med" len="med"/>
                    </a:lnT>
                    <a:lnB>
                      <a:noFill/>
                    </a:lnB>
                    <a:solidFill>
                      <a:srgbClr val="C5D9F1"/>
                    </a:solidFill>
                  </a:tcPr>
                </a:tc>
                <a:tc>
                  <a:txBody>
                    <a:bodyPr/>
                    <a:lstStyle/>
                    <a:p>
                      <a:pPr algn="r" fontAlgn="b"/>
                      <a:r>
                        <a:rPr lang="ru-RU" sz="800" b="0" i="0" u="none" strike="noStrike">
                          <a:solidFill>
                            <a:srgbClr val="FF0000"/>
                          </a:solidFill>
                          <a:effectLst/>
                          <a:latin typeface="Calibri"/>
                        </a:rPr>
                        <a:t>100</a:t>
                      </a:r>
                    </a:p>
                  </a:txBody>
                  <a:tcPr marL="0" marR="0" marT="0" marB="0" anchor="b">
                    <a:lnL>
                      <a:noFill/>
                    </a:lnL>
                    <a:lnR w="12700" cap="flat" cmpd="sng" algn="ctr">
                      <a:solidFill>
                        <a:scrgbClr r="0" g="0" b="0"/>
                      </a:solidFill>
                      <a:prstDash val="solid"/>
                      <a:round/>
                      <a:headEnd type="none" w="med" len="med"/>
                      <a:tailEnd type="none" w="med" len="med"/>
                    </a:lnR>
                    <a:lnT w="12700" cap="flat" cmpd="sng" algn="ctr">
                      <a:solidFill>
                        <a:srgbClr val="003366"/>
                      </a:solidFill>
                      <a:prstDash val="solid"/>
                      <a:round/>
                      <a:headEnd type="none" w="med" len="med"/>
                      <a:tailEnd type="none" w="med" len="med"/>
                    </a:lnT>
                    <a:lnB>
                      <a:noFill/>
                    </a:lnB>
                    <a:solidFill>
                      <a:srgbClr val="C5D9F1"/>
                    </a:solidFill>
                  </a:tcPr>
                </a:tc>
              </a:tr>
              <a:tr h="139993">
                <a:tc>
                  <a:txBody>
                    <a:bodyPr/>
                    <a:lstStyle/>
                    <a:p>
                      <a:pPr algn="l" fontAlgn="b"/>
                      <a:r>
                        <a:rPr lang="ru-RU" sz="800" b="0" i="0" u="none" strike="noStrike" dirty="0">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dirty="0">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600" b="0" i="0" u="none" strike="noStrike">
                          <a:solidFill>
                            <a:srgbClr val="000000"/>
                          </a:solidFill>
                          <a:effectLst/>
                          <a:latin typeface="Calibri"/>
                        </a:rPr>
                        <a:t>Интернет</a:t>
                      </a:r>
                    </a:p>
                  </a:txBody>
                  <a:tcPr marL="359983"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0р.</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ru-RU" sz="6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dirty="0">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dirty="0">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600" b="0" i="0" u="none" strike="noStrike">
                          <a:solidFill>
                            <a:srgbClr val="000000"/>
                          </a:solidFill>
                          <a:effectLst/>
                          <a:latin typeface="Calibri"/>
                        </a:rPr>
                        <a:t>Расходы на эксплуатацию сети</a:t>
                      </a:r>
                    </a:p>
                  </a:txBody>
                  <a:tcPr marL="359983"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5%</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ru-RU" sz="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22 874</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22 874</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22 874</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22 874</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91 497</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Заработная плата и другие расходы на персонал</a:t>
                      </a:r>
                    </a:p>
                  </a:txBody>
                  <a:tcPr marL="119994"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Расходы на технические помещения</a:t>
                      </a:r>
                    </a:p>
                  </a:txBody>
                  <a:tcPr marL="119994" marR="0" marT="0" marB="0" anchor="b">
                    <a:lnL>
                      <a:noFill/>
                    </a:lnL>
                    <a:lnR>
                      <a:noFill/>
                    </a:lnR>
                    <a:lnT>
                      <a:noFill/>
                    </a:lnT>
                    <a:lnB>
                      <a:noFill/>
                    </a:lnB>
                    <a:solidFill>
                      <a:srgbClr val="FFFFFF"/>
                    </a:solidFill>
                  </a:tcPr>
                </a:tc>
                <a:tc>
                  <a:txBody>
                    <a:bodyPr/>
                    <a:lstStyle/>
                    <a:p>
                      <a:pPr algn="l" fontAlgn="b"/>
                      <a:r>
                        <a:rPr lang="ru-RU" sz="600" b="0" i="0" u="none" strike="noStrike">
                          <a:solidFill>
                            <a:srgbClr val="000000"/>
                          </a:solidFill>
                          <a:effectLst/>
                          <a:latin typeface="Calibri"/>
                        </a:rPr>
                        <a:t>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ru-RU" sz="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Стоимость материалов для подключения</a:t>
                      </a:r>
                    </a:p>
                  </a:txBody>
                  <a:tcPr marL="119994"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1 593р.</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ru-RU" sz="8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25 647</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102 589</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51 295</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25 647</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205 178</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Стоимость абонентского оборудования ШПД</a:t>
                      </a:r>
                    </a:p>
                  </a:txBody>
                  <a:tcPr marL="119994"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3 102р.</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ru-RU" sz="8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49 942</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199 769</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99 884</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49 942</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dirty="0">
                          <a:solidFill>
                            <a:srgbClr val="FF0000"/>
                          </a:solidFill>
                          <a:effectLst/>
                          <a:latin typeface="Calibri"/>
                        </a:rPr>
                        <a:t>399 538</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dirty="0" err="1">
                          <a:solidFill>
                            <a:srgbClr val="000000"/>
                          </a:solidFill>
                          <a:effectLst/>
                          <a:latin typeface="Calibri"/>
                        </a:rPr>
                        <a:t>SetTopBox</a:t>
                      </a:r>
                      <a:r>
                        <a:rPr lang="ru-RU" sz="800" b="0" i="0" u="none" strike="noStrike" dirty="0">
                          <a:solidFill>
                            <a:srgbClr val="000000"/>
                          </a:solidFill>
                          <a:effectLst/>
                          <a:latin typeface="Calibri"/>
                        </a:rPr>
                        <a:t> для абонентов ТВ</a:t>
                      </a:r>
                    </a:p>
                  </a:txBody>
                  <a:tcPr marL="119994"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2 100р.</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b"/>
                      <a:r>
                        <a:rPr lang="ru-RU" sz="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10 143</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40 572</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20 286</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10 143</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81 144</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VoIP ATA для абонентов телефонии</a:t>
                      </a:r>
                    </a:p>
                  </a:txBody>
                  <a:tcPr marL="119994"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1 500р.</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ru-RU" sz="600" b="1" i="0" u="none" strike="noStrike">
                          <a:solidFill>
                            <a:srgbClr val="000000"/>
                          </a:solidFill>
                          <a:effectLst/>
                          <a:latin typeface="Calibri"/>
                        </a:rPr>
                        <a:t> </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Лицензионные платежи </a:t>
                      </a:r>
                    </a:p>
                  </a:txBody>
                  <a:tcPr marL="119994" marR="0" marT="0" marB="0" anchor="b">
                    <a:lnL>
                      <a:noFill/>
                    </a:lnL>
                    <a:lnR>
                      <a:noFill/>
                    </a:lnR>
                    <a:lnT>
                      <a:noFill/>
                    </a:lnT>
                    <a:lnB>
                      <a:noFill/>
                    </a:lnB>
                    <a:solidFill>
                      <a:srgbClr val="FFFFFF"/>
                    </a:solidFill>
                  </a:tcPr>
                </a:tc>
                <a:tc>
                  <a:txBody>
                    <a:bodyPr/>
                    <a:lstStyle/>
                    <a:p>
                      <a:pPr algn="r" fontAlgn="b"/>
                      <a:r>
                        <a:rPr lang="ru-RU" sz="600" b="0" i="0" u="none" strike="noStrike">
                          <a:solidFill>
                            <a:srgbClr val="000000"/>
                          </a:solidFill>
                          <a:effectLst/>
                          <a:latin typeface="Calibri"/>
                        </a:rPr>
                        <a:t>30%</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endParaRPr lang="ru-RU" sz="600" b="1" i="0" u="none" strike="noStrike">
                        <a:solidFill>
                          <a:srgbClr val="000000"/>
                        </a:solidFill>
                        <a:effectLst/>
                        <a:latin typeface="Calibri"/>
                      </a:endParaRPr>
                    </a:p>
                  </a:txBody>
                  <a:tcPr marL="0" marR="0" marT="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ru-RU" sz="800" b="0" i="0" u="none" strike="noStrike">
                          <a:solidFill>
                            <a:srgbClr val="000000"/>
                          </a:solidFill>
                          <a:effectLst/>
                          <a:latin typeface="Calibri"/>
                        </a:rPr>
                        <a:t>4 057</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17 098</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12 461</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10 143</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43 760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Страхование имущества</a:t>
                      </a:r>
                    </a:p>
                  </a:txBody>
                  <a:tcPr marL="119994"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endParaRPr lang="ru-RU" sz="8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1" i="0" u="none" strike="noStrike">
                          <a:solidFill>
                            <a:srgbClr val="FF0000"/>
                          </a:solidFill>
                          <a:effectLst/>
                          <a:latin typeface="Calibri"/>
                        </a:rPr>
                        <a:t> </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Транспортные расходы</a:t>
                      </a:r>
                    </a:p>
                  </a:txBody>
                  <a:tcPr marL="119994"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Командировочные расходы</a:t>
                      </a:r>
                    </a:p>
                  </a:txBody>
                  <a:tcPr marL="119994"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Прочие расходы, относящиеся к прямым</a:t>
                      </a:r>
                    </a:p>
                  </a:txBody>
                  <a:tcPr marL="119994"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30 000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30 000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30 000</a:t>
                      </a:r>
                    </a:p>
                  </a:txBody>
                  <a:tcPr marL="0" marR="0" marT="0" marB="0" anchor="b">
                    <a:lnL>
                      <a:noFill/>
                    </a:lnL>
                    <a:lnR>
                      <a:noFill/>
                    </a:lnR>
                    <a:lnT>
                      <a:noFill/>
                    </a:lnT>
                    <a:lnB>
                      <a:noFill/>
                    </a:lnB>
                    <a:solidFill>
                      <a:srgbClr val="FFFFFF"/>
                    </a:solidFill>
                  </a:tcPr>
                </a:tc>
                <a:tc>
                  <a:txBody>
                    <a:bodyPr/>
                    <a:lstStyle/>
                    <a:p>
                      <a:pPr algn="r" fontAlgn="b"/>
                      <a:r>
                        <a:rPr lang="ru-RU" sz="800" b="0" i="0" u="none" strike="noStrike">
                          <a:solidFill>
                            <a:srgbClr val="000000"/>
                          </a:solidFill>
                          <a:effectLst/>
                          <a:latin typeface="Calibri"/>
                        </a:rPr>
                        <a:t>30 000</a:t>
                      </a:r>
                    </a:p>
                  </a:txBody>
                  <a:tcPr marL="0" marR="0" marT="0" marB="0" anchor="b">
                    <a:lnL>
                      <a:noFill/>
                    </a:lnL>
                    <a:lnR>
                      <a:noFill/>
                    </a:lnR>
                    <a:lnT>
                      <a:noFill/>
                    </a:lnT>
                    <a:lnB>
                      <a:noFill/>
                    </a:lnB>
                    <a:solidFill>
                      <a:srgbClr val="FFFFFF"/>
                    </a:solidFill>
                  </a:tcPr>
                </a:tc>
                <a:tc>
                  <a:txBody>
                    <a:bodyPr/>
                    <a:lstStyle/>
                    <a:p>
                      <a:pPr algn="r" fontAlgn="b"/>
                      <a:r>
                        <a:rPr lang="ru-RU" sz="800" b="1" i="0" u="none" strike="noStrike">
                          <a:solidFill>
                            <a:srgbClr val="FF0000"/>
                          </a:solidFill>
                          <a:effectLst/>
                          <a:latin typeface="Calibri"/>
                        </a:rPr>
                        <a:t>120 000</a:t>
                      </a:r>
                    </a:p>
                  </a:txBody>
                  <a:tcPr marL="0" marR="0" marT="0" marB="0" anchor="b">
                    <a:lnL>
                      <a:noFill/>
                    </a:lnL>
                    <a:lnR w="12700" cap="flat" cmpd="sng" algn="ctr">
                      <a:solidFill>
                        <a:scrgbClr r="0" g="0" b="0"/>
                      </a:solidFill>
                      <a:prstDash val="solid"/>
                      <a:round/>
                      <a:headEnd type="none" w="med" len="med"/>
                      <a:tailEnd type="none" w="med" len="med"/>
                    </a:lnR>
                    <a:lnT>
                      <a:noFill/>
                    </a:lnT>
                    <a:lnB>
                      <a:noFill/>
                    </a:lnB>
                    <a:solidFill>
                      <a:srgbClr val="FFFFFF"/>
                    </a:solidFill>
                  </a:tcPr>
                </a:tc>
              </a:tr>
              <a:tr h="14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a:noFill/>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ru-RU" sz="800" b="1" i="0" u="none" strike="noStrike">
                          <a:solidFill>
                            <a:srgbClr val="FF0000"/>
                          </a:solidFill>
                          <a:effectLst/>
                          <a:latin typeface="Calibri"/>
                        </a:rPr>
                        <a:t> </a:t>
                      </a:r>
                    </a:p>
                  </a:txBody>
                  <a:tcPr marL="0" marR="0" marT="0" marB="0" anchor="b">
                    <a:lnL>
                      <a:noFill/>
                    </a:lnL>
                    <a:lnR w="12700" cap="flat" cmpd="sng" algn="ctr">
                      <a:solidFill>
                        <a:scrgbClr r="0" g="0" b="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r>
              <a:tr h="149993">
                <a:tc>
                  <a:txBody>
                    <a:bodyPr/>
                    <a:lstStyle/>
                    <a:p>
                      <a:pPr algn="r" fontAlgn="b"/>
                      <a:r>
                        <a:rPr lang="ru-RU" sz="800" b="0" i="0" u="none" strike="noStrike">
                          <a:solidFill>
                            <a:srgbClr val="FFFFFF"/>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a:noFill/>
                    </a:lnB>
                    <a:solidFill>
                      <a:srgbClr val="FFFFFF"/>
                    </a:solidFill>
                  </a:tcPr>
                </a:tc>
                <a:tc>
                  <a:txBody>
                    <a:bodyPr/>
                    <a:lstStyle/>
                    <a:p>
                      <a:pPr algn="r" fontAlgn="b"/>
                      <a:r>
                        <a:rPr lang="ru-RU" sz="800" b="0" i="0" u="none" strike="noStrike">
                          <a:solidFill>
                            <a:srgbClr val="FFFFFF"/>
                          </a:solidFill>
                          <a:effectLst/>
                          <a:latin typeface="Calibri"/>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r>
                        <a:rPr lang="ru-RU" sz="800" b="1" i="0" u="none" strike="noStrike">
                          <a:solidFill>
                            <a:srgbClr val="FFFFFF"/>
                          </a:solidFill>
                          <a:effectLst/>
                          <a:latin typeface="Calibri"/>
                        </a:rPr>
                        <a:t>ИТОГО ПРЯМЫЕ РАСХОДЫ</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FFFF"/>
                          </a:solidFill>
                          <a:effectLst/>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FFFF"/>
                          </a:solidFill>
                          <a:effectLst/>
                          <a:latin typeface="Calibri"/>
                        </a:rPr>
                        <a:t>142 664 руб.</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FFFF"/>
                          </a:solidFill>
                          <a:effectLst/>
                          <a:latin typeface="Calibri"/>
                        </a:rPr>
                        <a:t>412 902 руб.</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FFFF"/>
                          </a:solidFill>
                          <a:effectLst/>
                          <a:latin typeface="Calibri"/>
                        </a:rPr>
                        <a:t>236 801 руб.</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FFFF"/>
                          </a:solidFill>
                          <a:effectLst/>
                          <a:latin typeface="Calibri"/>
                        </a:rPr>
                        <a:t>148 750 руб.</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c>
                  <a:txBody>
                    <a:bodyPr/>
                    <a:lstStyle/>
                    <a:p>
                      <a:pPr algn="r" fontAlgn="b"/>
                      <a:r>
                        <a:rPr lang="ru-RU" sz="800" b="1" i="0" u="none" strike="noStrike">
                          <a:solidFill>
                            <a:srgbClr val="FF0000"/>
                          </a:solidFill>
                          <a:effectLst/>
                          <a:latin typeface="Calibri"/>
                        </a:rPr>
                        <a:t>941 116 руб.</a:t>
                      </a:r>
                    </a:p>
                  </a:txBody>
                  <a:tcPr marL="0" marR="0" marT="0" marB="0" anchor="b">
                    <a:lnL>
                      <a:noFill/>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16365C"/>
                    </a:solidFill>
                  </a:tcPr>
                </a:tc>
              </a:tr>
              <a:tr h="139993">
                <a:tc>
                  <a:txBody>
                    <a:bodyPr/>
                    <a:lstStyle/>
                    <a:p>
                      <a:pPr algn="l" fontAlgn="b"/>
                      <a:r>
                        <a:rPr lang="ru-RU" sz="800" b="0" i="0" u="none" strike="noStrike">
                          <a:solidFill>
                            <a:srgbClr val="000000"/>
                          </a:solidFill>
                          <a:effectLst/>
                          <a:latin typeface="Calibri"/>
                        </a:rPr>
                        <a:t> </a:t>
                      </a:r>
                    </a:p>
                  </a:txBody>
                  <a:tcPr marL="0" marR="0" marT="0" marB="0" anchor="b">
                    <a:lnL w="12700" cap="flat" cmpd="sng" algn="ctr">
                      <a:solidFill>
                        <a:scrgbClr r="0" g="0" b="0"/>
                      </a:solidFill>
                      <a:prstDash val="solid"/>
                      <a:round/>
                      <a:headEnd type="none" w="med" len="med"/>
                      <a:tailEnd type="none" w="med" len="med"/>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FFFFFF"/>
                          </a:solidFill>
                          <a:effectLst/>
                          <a:latin typeface="Calibri"/>
                        </a:rPr>
                        <a:t> </a:t>
                      </a:r>
                    </a:p>
                  </a:txBody>
                  <a:tcPr marL="0" marR="0" marT="0" marB="0" anchor="b">
                    <a:lnL>
                      <a:noFill/>
                    </a:lnL>
                    <a:lnR>
                      <a:noFill/>
                    </a:lnR>
                    <a:lnT>
                      <a:noFill/>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1" i="0" u="none" strike="noStrike">
                          <a:solidFill>
                            <a:srgbClr val="000000"/>
                          </a:solidFill>
                          <a:effectLst/>
                          <a:latin typeface="Calibri"/>
                        </a:rPr>
                        <a:t>валовая прибыль</a:t>
                      </a:r>
                    </a:p>
                  </a:txBody>
                  <a:tcPr marL="119994"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0" i="0" u="none" strike="noStrike">
                          <a:solidFill>
                            <a:srgbClr val="000000"/>
                          </a:solidFill>
                          <a:effectLst/>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l" fontAlgn="b"/>
                      <a:r>
                        <a:rPr lang="ru-RU" sz="800" b="1" i="0" u="none" strike="noStrike">
                          <a:solidFill>
                            <a:srgbClr val="000000"/>
                          </a:solidFill>
                          <a:effectLst/>
                          <a:latin typeface="Calibri"/>
                        </a:rPr>
                        <a:t> </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Calibri"/>
                        </a:rPr>
                        <a:t>3 685</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Calibri"/>
                        </a:rPr>
                        <a:t>199 542</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Calibri"/>
                        </a:rPr>
                        <a:t>191 137</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0" i="0" u="none" strike="noStrike">
                          <a:solidFill>
                            <a:srgbClr val="000000"/>
                          </a:solidFill>
                          <a:effectLst/>
                          <a:latin typeface="Calibri"/>
                        </a:rPr>
                        <a:t>186 935</a:t>
                      </a: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c>
                  <a:txBody>
                    <a:bodyPr/>
                    <a:lstStyle/>
                    <a:p>
                      <a:pPr algn="r" fontAlgn="b"/>
                      <a:r>
                        <a:rPr lang="ru-RU" sz="800" b="1" i="0" u="none" strike="noStrike" dirty="0">
                          <a:solidFill>
                            <a:srgbClr val="FF0000"/>
                          </a:solidFill>
                          <a:effectLst/>
                          <a:latin typeface="Calibri"/>
                        </a:rPr>
                        <a:t>581 300</a:t>
                      </a:r>
                    </a:p>
                  </a:txBody>
                  <a:tcPr marL="0" marR="0" marT="0" marB="0" anchor="b">
                    <a:lnL>
                      <a:noFill/>
                    </a:lnL>
                    <a:lnR w="12700" cap="flat" cmpd="sng" algn="ctr">
                      <a:solidFill>
                        <a:scrgbClr r="0" g="0" b="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23863373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2" y="951570"/>
            <a:ext cx="9156399" cy="4201950"/>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6"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TERUUERQUFBQUFBgYFBgWGBYVGRcYHhwWHhUYFRcYHighGBwlHRYYITIhJSksLjIuGCAzODMsNygtLysBCgoKDg0OGxAQGy8kHSQsLCwsLCwsLCwsLCwtLCwsLCwsLCwsLCwsLCw1LCwsLCw0LCwsLCwsLCwsLCwsLCwsLP/AABEIAMIBAwMBIgACEQEDEQH/xAAcAAEAAQUBAQAAAAAAAAAAAAAABgECBAUHAwj/xABCEAACAgEDAgQEBQEECQEJAAABAgMRAAQSIQUxBhMiQTJRYXEHI0KBkRQzUmKhFiRygpKxwdHwUxUXNENUY3Oi4f/EABgBAQEBAQEAAAAAAAAAAAAAAAABAgME/8QAJREBAQACAgICAgEFAAAAAAAAAAECESExAxJBURNxYSIywfDx/9oADAMBAAIRAxEAPwDt2MYwGXDKDLsBjGMBjGMChy3L8w9X1CKIqJJFQte3cauvvhLZO2TjKI4ItSCPmDY/nK4UxjGAxjGAxjK4FMYxgMYxgMYxgMYxgMYxgMYxgMYxgUxlcpgVxjGBUZdlBlcBjGMBjGMChOcW6pql6hrpZXA8iJxFE7cqAt+awU8FqtwD9OCLzovj7rJ0+lIjNTTnyou/BPxOa7BVtifas5nqNRBNpX/piqoQ21UVUQMGUnd5pDBW3IjDcxPm8cWMa25Z9xm6fp7/ANaYenaggJEHc7miLM3wRAPuBavVwoHNcXebjReJtfGxVtmo23uBjcOAGZSfydwI3KQG7Gj2yNahzp9ZpgYHhtEDoK8p1cGvMVDQZLY2/tbEds3Gn64yo5poC21JVZIlSOKmAVXUhoyAABuumccAEZLwk8c+OP1wkuk/EGHaDqI3hBr1cSR89vWvHPtki6f1rTz/ANjNG/0DC/8AhPOcT6rodRqzptNpyjHUXM1DbGr7e2+txVVUXuvmu3Ayb6rwdDFHFF/RCQRooaZCUkc/qbdGQbu/ivM3LUl7bxme9S8fz/v+HRMZzCHqLaLWSRLqNU8ChUXfUuySi8jci/LRByeez/LNxqfHqQRb5iknrC7IztkF0RuRuxCnnsPSc1Ltfb7icYyK9J/EHQz1U3lsf0yjYf57f55JoplYblYMPmpBH8jKTKXqvTGaVfESmXyxDORdbwq7e9E7d2/bfvtr3zcg5JlL03ZZ2rlMrjKimMYwGMYwGMYwGMYwGMZWsCmUy+spgUyoymXDArjGMBjGMBlCcrmo8R6qo/KClmmtdqkgla9VEc9vlzVkdsDmHjHqA1GqM25ikRAhrsAObo/M2f4GYckKSwyb13eZVtzujIYsWiAIW/Ux5FWcjsXiODc6PuVVkYR2N/5YY+Xu2kkNtAsj3GbXTdV8wLFpwblYIJD8IZj6mo96G5u/tmvhNNxptLEmnM+mebVI3khvMNvIw+St6ki2MQQV7M3IoHN71vUadHLa14XUhCEF7aHIZEJbkk3zxwvHGafw7BJPrIvKZkhjgCxsu0l1iAWHzL5CkEv87nrkA5I3/DrSyRlZEos+8sjMHvmwX9wb7duBnPPfUXCSbtPAPT4lM2tTzGWQ7IVb1EAnc2z5b2KmuACCOwvJXp9aRv8ANIsMaC+yhVJ/YEkbjQ49s8en9LbT6eKGFrESBSSBbni2PsP1GvrXGess6gHzIytkMaHB7eoni64PPy7cZqDG1UMWp2CbTo4O4EOFZ1HH7rYKkj5GjyQDoepfhjpWUCB5INpYqL8xAWq6VuQOOAGAFnjnJD5EXBRxus/ESQRTWGHysliT7857pEUNBnKheSPUS9mwV5CgcUAPevbKOU9T/CzVIHaExTMWTyx8FC/UWDGvb5tfPHPGXqI5fPKQx6qGdBuBCiFZQNhcOxFS3T1XueeMmmq6jMdSkMUjCXYWdTGjxqLO0yNYIYir2ki+w5z2PiQRh/6jyiIrErRNYVv0IEb1Fj/A554OLNs3GXtyXX+NEp28gf1CNZcOV9W+xXBavpu7WBnUV8aRx8TRyBVj3M6DeigKCxYd1Heu/Cn5HMqTwzo9QPN8gI7lZCyjy3DAhlLAdmursffIh138KXem0+qYlUVAs9kkAV6pV5NmyfT3Y5y8fj9dt+XK5dOiwdTiagHAJ7K1ox7dlaj7j+cy85f0noethXy5oQqxIBG8DO4k7BgyUw3FR8TJ3r9vXT+KhFIyMXQIQoYMi7mYtQMR9IYIjMRQ5WgORu6MS10vGQPWfiJFABvbzSVDBRHJG+0mu5G0H6Hb2P0vbdJ8c6SdA+5owf8A1FodwO4sDlgLNcnB7T5SfKZ4w6tHXcjq6/NSG/5ZHOk+KpJZ/LaOBVokhZ90qAAn1IUAaux2k19ffOWeOPbeONym4lOMYzSGMYwKgZdjGAxjGBaBl2UGVwGMYwGMYwKE5z8dYOqbUysiNpY5NsbMpNhFIkfdfC2Woij8XOb3x11ZoNKwiozzflwiwLYg2eeOBZzls8emMKwSjUaR9mwlrAlBPqZuNvIPcdz8ryWb4Z3rKb6YX+hcGuik1hmk028uy8eauxSeX3NuvjvuPYZG9Loo9NqpBJIpqEhR62JDAFgrIoCkpa2W48wNZqsnfiSOVdB5en1MLaVVVUIXa6hV4UMB6hvCjdfcj5nNF+HPQDq9cpk9UcX5khPNgH0gn33NX7A4m52uVnHq6z+H3RTptGvmf20xMst+zPyF+lCuPneSeMc5YzZ6owHFi/l783/2P8YVfjGRPqHXpY4jIvxzP+SjC6B4jG3g3tUyFbvvWUSWXSI1Wo47Vx8vl/sj+Bni2hIoo5FbeOACFPAO0fKx+/vxWkTxeF8zzY+ItisyG9ztQIRT3AJN82KN/PN6vUo7ALBWIsBuDQokn29xgWR+apo0445oC+1+/pr1H39s02t6DpZPQY3RVLkBdwXc1r5jD3PFg/4f2yTKbFjkZSSMN8QB+4y7Gu6B06OCIRoVZlFMwUKzfIvXc0RzmzzEfp6Hta9uQTfFkf5m/wBhmTEtCib+uQJZAqlmNBQST8gOSci79Qg1UQbWQQNDICUsiZqBsBo9tqffi696yRdQ0azRtG97XFNRoke4v69v3zWdb6IZGSSEIHQVTClYBkZbIB7FBxXYntwRRHZPA3T9UL0zPEVVRSk0qiwvokFgd+1A85qYvw3n0zRtFKJkWRpJVH5TSfD5ShTwa5PqevkObybyRTR6aVxHEuo2sQYhZPayAR8VD4bNkDKrPDDp31MbSTBUJJMjuWPyIY0rXx2Fc9sCAJ0zUnfN5U0M0CUqtahgu0k7lYrIeW219AewrQ9I8WTSvArQpuEyopRG3Gh6n2g7aA5IAqu2dn6RPNIN0u1QeNnlyIytxYLOfWPqFF5reoaXQTemRFpiw3BXRGJ4ceYoCt3o8nvWcc/F7XbWGXrOGs/94iJZ1ERVfMCBo2WSyb/QOQQQQfqPkQTIuneI9NMoZJQA3beDHf23gX+2RRPwyji1I1EE7l1LOqygMDIbollogAm+xNgZtOtdOKoxaGXUI+/zI0IYBatdtkNZYDsO/wAu+b5c8Zl81KwcuXOE/hnqtU2uWJZJUjBJkjLNSqOSpDc+23nnnO7jNJhn7bVxjGGzGMYDGMYDGMYDKMcrkQ/EvxB/S6Ntp/MltEHvz8R/j/nhnLL1m0M/EDqazar8whtMYZI1VSPMayFYoHBRtzFQDzwLBUi80fV9TEsMiqu5UfaoKtH63ILJYbd+WsaqKIoKoN3lkEy+WJI38x4lj3bnI3Mu9iSrtbCg6hWUUBYsjNX1Hp81rGvl0gA2kkOZGI82lK220hEBFggDk85cYkXabroWMxeuMbSFohxuJ4aQdj2APoJIFXnp0k66KN5umSqdoUEIykyc9hFILfb72P1cd80UsLeYsLoySO21VPueOBVi+R/IzD65EGcBGtYhtRhxdclh8ra2/cD2zWoXh1XwT+ImtmlaLVwQh0QuN2/Tu9V6VVtwZu5oAdsmGo8Z6NWC6sHTuwv8wcEfPelgD7kZE+heHmi0aR6uUGVo3aZNRITtXcaUq52hCor783nJ+rdEZ9a8OikE4ZjtCekBdwCqbNHuOBf2znOa6fD6hg1STQt/SzI1r6XVlcA/OxYv9j9jmtm0+pBHmRxagKy7TQ3Cu7CyCD9f8v73A5dA8CqYNSkUpQUBu0xZgBvVJWJDkEgA7lvjgXnv0b8WOo6cgNMs6g1Uyhv4ddrH7knNarO3Zv6LTboQweJjI8qopaQMwQs7uWXcGUBgfqa5vPPqPTW1HmNBJHJ5ixpQIBjhb1NuRqPr59Pf1cZHej/jDp9QBHq9MQWO0halU/7pANWB88lml1vTp3PlyoshYlkegWJsMDHKO/JFgXyeecitXodPqI5I0Akhs75LsAKApCMQaJA8mPcLsRyfPJBp+tSGVlADKGCC+CWFl7I+Xwdvi2/PMiLQTqxqcursWa6sWEAABDKEFOdoC9xz3JxNE8hZVm0qozd/LugHJ3URatXlqzEle60L4wrLHiWHzTG24EGrq1+EsTY9gBz8iQM2sM6tW1gbFj518675HJfCA3lhIW3fEHA5DPum9S+7gKp47KMs6jppYxLIUZyTwE5JRASF47F23Kf/AM1/p4IlWM0fg+OUaYNO7OzEm2+Xa/oCQW+zAe2btWB5Bv7YFcsliVlKsAVYEMCLBB7gjL8YHhpdKI02AsVHA3MWIHy3HmhmlXo0wURjymRYDAjtu3Kh7kxgUzEBR8QB2+11khymUY0kdIEWztABN8gAcXXJuv8APKQsVjslm4ujwR/h55v25vk55azo0Mjb2SpP76Fo3+nrQgnNb4v1jQaRvLY76CRk2zF29Kc9ydxDf7hyW6gj/wCFnSmDanVTUZJpnWxyDTkuVPupbt9s6Nms8O9OEGnjiH6EAP39z/N5s8kZxx1DGMZWjGMYDGMYDGMYFGOc8/E/oPnJ5++vKUAD5We49v1ZN9fqCCiJRdzxfYKOXY17DgfdhnMvxX63JGyadXUkoXdVFBeaSzZLHhjX2zNvOnLzf2VBdB1GSIHaaFkkEWLHAY/PaRYBsAgGs3HShNJAZkh3gmTb+ZyWBDFnVyFfcwokcgIKAoZsNZ1SXT6bTR6fTGaJ6EoZTZuqIdbRBzZDH4m9s23V0j8ljEDpkaAyOELhY27lFjQhWYVZNA268ntm5THH1naMdT10hghAl08ZJ8uXYLcbuDfLEbAps2DbGvY5gnw9CCrQaiQkW6NsR1BUK207WHqF/L2NgVmhIQQtG6srOyFZF22ij4gCQTXbtRNG/apJp49PtKxbJo/MdmjmjO8hWfywpRvNRypKhmJFVdGy1q46rW67xK2okR9fGmqMXAbmFyAbHqQV8/03zm88LeDG1GsM1iGNDvpFJourVEpYbZFAIBYE2D3BPGN1Hw/CkaykSLa2I2ooSACwQhiwAv4XN8j61iaDqU8lQwIoAHoCDaVO9SXZlosaG37HM2Y48x18WGfk/TVeLunvHL/SmV2hRi8YZQtLyoYiv7q2DfYg8Xke/wDZjOTsQuSQFVQWP8D9v5zoo0X9VMTqz+bJGWVkBpto+C/tt+fAf3U5tunwLAYoFUxtIGZB8UjBV8zZKaWmN1ypUG/YAZr24Yy8dmWnLuhdBL+Y0kc/5fw+WslCQEeiQojFb+Qo8H9s7Sap0kZNTqFjVk3RGVDOr2xFM8TEjseWvtyBnTFiX+nYbo1U7iikq25qHmCUrSs+9asHuVNj3wZ2ScLGv5hRAFKpHFLsIjE4WSU1FYfdYHNUGHcy2NTHLhqOi9c1kIuGQSoP/p5lkUdtu6F+f4GbtvxhkhKiQJJZ5BRonA5+INx7d6AzV9T8LRah1keVnIVtpheNfWLZ4UkICBQzimPPLd+K0cujijmWTVhJYtw8oHfMQLO1PM3jzVIos5VgKpRzWNRN/brnTPxa6dIQryGEn++p2/8AGLA/esmOg6jFMoeGRJFPZkYMP5BrPmfxl01igl06RrCCKWLnZvLhbZqLepSvA2jsD2ORzp8s0BMimSNxtoozRsd1gG1IP7ZdG32DO1Ke/PyF/wCWYkVX2Hz9J2//AKnt2zhXQ/xZ1iIEf8xk+Isu4t9+RR/c9sl/Tfxi0zJeo08qgGtwCv8Ackd1rtxeZask+XSkkI7sLNVuG33/AO3t9MvOpqtykX8uQPvWanpXiHSagDyZ1tlFIxpq+iPyf4zaeSQOO3PwHbz9jxhHukoPYg/+fLLswJYl/UAOfcbT97H3zOQcCv8AvgVJyHdTBn6lBp73LDepl47fphW/uXPPzyVa6UrGxUAsFJUHgEgcX8hdZGPw60Q2SancXM5UB2G0usahd5FDbuYO1UPi7ZL3pnL4iZKMrjGVoxjGAxjGAxjGAyhyuRrx/wBd/pNG7A/mP6I/ue5/Yf8ATCZZes3UM63+IRj1s5i9QjURxjaGViCS5Y2CoJrt8h8hkMZdRr9TLKql5G3SMAQAqLQ4s9lG0fPgZqVHuSSffj/PN71PqEEUCQo8W5hTuE559T059rIX9jwPeTHV28+NufFevgyR5mlMk6I6tuUFYmld6IZvULkO01yeRYv578xSS+rUaeGUSHbGVFsACSHXcoQKAWfg2R8qyBxRpYcU1c+zBq9mB4I+mSLrS6p4UkLKEKANErhAtNakhm5NkGgSVsWFFZqut3J1tjdY8NCOVZYwZlM7BNOo3MyoAXJbmwCNh47AcmwcxeoRyM7SshFliwIAKMBZVygoNS9zRJU2LzOfqM+iqYSJMBH5QWUSLIgsMVUMOF3UeCQQv0vNhqNX5OlZp4tRG7K+6yskEshGz5MAB6FAagAOLNXTHUa/qfTYoQAZZLkUIu47kP8A6jxgni/TxwCCnJ5zCg6W+nkEsgcQHdtkFVR4XzFUki7X02D6hRz11XSdXrkOrKpRsAA7BSDsgJPBN+/z9hmsGpkj3wyG6amUmwGB96JBo5mzbp4vNcLZrtKYhGibtwRXRjHVqpJCipCtORZZgTtIsi7vPDX+J0VgURULKrSqPUwk3HeVYd29vWxvapHByJSTuePMNUQAO1E2QfmLF/fKRQM59Is/sD/nmvTg/Jlct6b3UdfjMfoTymcNuWPhRdcWRQWgCVVeeeQScyNB14uJFl08L7on/plZOASWMoiLX6m3SUBwWAFc5FnSiQeCDRwHNggkFeVIJBU3YI+XPOPxxr8l1pOelzK0fmPIxD7W3bVHlkFggjMh/Mew6gRooG4mrrPTW6OOZdiJtEkh5AeMBk3by/uxs8BiBYTkngx3wbr0jd1dGZqMkYQWzECpFocsdgsfLbfesmxIDFXvlVYbUdmjssVlmd0CQbWZwFokervtG2dM2+13XPerdPECxtuVk38MinbzZqNyfWPcsOPUPmMv8NeFp9UHeCNdm4XJIeOL3UBZJo+y5MerztFBPNHGRKNod0j/AEhgpjWSXcyhR6uFHzAWw2aDw74ofTxBFH9KHvbK4lkQguD6Qwatu5jfN7j2NA2W6YskqPdb8ONpaD0ySESRv5bhSDY2kmiHBB4P3+2nh6c8zeWqszPKCFWgWFUQCSQpqzZ4GdB8YallZFhlM08jPE7Ssjtz6RshJYRA7nW/r2BCnMXovTjC8scEbTTQgl5o4jKY9yELt206USboPe3iubfB1eGodFPq/O00IO1TqI2kVFVmUr5sSgBgQQdwJse2XS+NNXomTydQdjAVtk86Mgd6Eg9J7cAZu4OqqqRoqlpFAHk1JGfNZrjQgkF1VVIYn4mq73ZDuvdJKysphMO2hXl+WxAAG4pQI3Vf75JN1bXS/DX4xs4I1CQGv8flMR8wGsOfoKycdH8a6PUKGVnj9+QQBz+pltRz8znBn6dqdJEikwPCxZlBEMqOSAHO5fV2Ve/bj55JvDcOpgjE0cLacOA35UigMpNKzRzUCvv6W7c5LPomUdU8Z9SDaVk07q7zkQJtYH1SDnkdqQuf4ySdL0awwpGnwogUfYCs534Bn/rJY5N5kWEPI77DFvnkNfAe21ERQfofnnThkhObtXGMZWjGMYDGMYDGMYFCc4p4+8TeZr6VUkj09oA43IzfqNff/lnTfHHVzpdFLKvxbaX6E8X+1/8ALPn2Fr5sE9z72cnF4cPNllLNPar/AOo9soYxz6VNiiGVXBFg1TAjuAf2y66Kg0NzAM1EhRYBbaOWoc0O9ZuvDvSItQGDv5jeYdoR/KKxJdsVYbRv7eo2pKHtuzTnhjby0UXhuWVDJpYDuBA9EhALfWOSy4FdlYDkCvbN23UpJ0hGriKwq26ZkB2SBLAVlj/s6IYUTtHcBRm+j0rwQbYinETsjNenclmUxnc+6ORmRbA9isi5TqHURGBFOkkG1lUFowwVUVWTYVI81d5tt3BDkBR7XbtJdc1dqJ4zDBMW31I0zIzo9kKSSska2ViZaApQe3vkd8RdbhmhEcAI8yTfIGCqyhQKvaALJs2Ce3PJyzrWrViUi8tloAyRo0RkHxEOhY/qNn5lQfvpdQdq1Q+uSM5eSb1E3n6npotN/qkrMqrZRpGNsAyi4nUhAzkMVRhwCaIyIMYDAA4kXVbyXZj6Shoq7bjx3HYGwCfcVrlIoEgH5jnn7188yut9QfUymRgqkgAKthFAFUoPYXZr6nK1vgh019/mQRwKI+fuPf8A7/LMVVF7BRHIrvR4Zbuzx7375haHUijvF8BXqrB/Qyn9q+62e4y/SuzHbuok2Ceef3yusq7qCFW3oaDgHggEEgHkCq+fYZlaLVog3SBDIQdtqCPo0q1/FcnufbL1AKtGTSm2G72YA2Lu+Go1RsX981OogZWIcUe/3v3xOVGmdZBIjgOGDBlFUQeOKA/btmf1LxBLKtAQqocsgRFpD39Iqhzbbq3WWN8nNUTl/SiGmj43p5qhqoBqILLuPBO3278/XLY55JpoOkq8CpqXk8x7ZvMaZG8yTascauCyycIpYML5F1WbHpPhVNbKiShjpoogsWyQggLuVi1p6t52EEFeF7C6GFrZZ3J/M8zzGK7kSRSGcGOMTAi0SorVeGYlT8skvhHxHp9OGTVS+U7uNgkXYgi7QhX2hTdE7Ryt7SBtznbZG5jLXjrvAOn0Eb6mGSmjRgpnIKgsaDMQvcWACAOL+41ng3rMUcM80kuyZ3aXyyGV2TaPK5HxMw5792zP/GPrIOmhhjcFJnLSbSCxjUdh8rJ7/MDjnI/D4hiniVYNMZ5kW9hjRTGi/qVl+IXsWjz6jXIGTXtDcxr3/rPPaKSSMvMB5jKsqQOg54EpZfWTyVDWDG1g5E31S6rUArJau6qpd1YopNKGY0LAPuBm46JGZ1nbVRLPIlhI5CyWxAMnmdyo2qiqAP0t9cwv9CtDJCHVm084bY0JmhmAe/rViif1D4D87zXSS/Lew6X+hmk06TeeEW4ZTuIRjHJvICt+kBixXg3zyADvPEniyODTosEiziT0KsZsLS8b0JBTmsgumXUaDXgFViDDYg1DbkENhVLFd4qoq4DAVwKrNh0t4tbLFDDpxDcoaXaSwPcWCx97vgCtnbnM5RjLyeuNsdT/AAz6V5Ghjv4pBvb279v/AD65Ls8tPEFUKooAAAfIDtnriN4zUkMYxlUxjGAxjGAxjGBpfEPTfPRkddyMpBH375ANF4H0+mmaY+vZG3lwygMrSEUu7jlRZ7/Q+2dYIzwn0it3AOefLw3dyxutukzmtWONnwmEiLONzItk1Zvudo+/sPpnnovB3UYFGo0rosksfrSwrruG4p6wVsBVJJIo1nWdX0kFeOD7VmpnfVxm9sc6+4NxvV2RfIN0B27Csl/Jj/MPXC89OV9S6zrtOFEun8jYwLHYyrJQTaJDdPtsHv8AqHyGV0ni7bt82GJiCzLtXa+5gQTwNvauAo+Ec509PEcfadHhb/7i2hNg/GtgW5vv2T2zG1fhPQapSUSO3/8AmREKxPIVjt4Nne547AZqef7jGXhvxUI1HWtBOjbkaNgh2jYA/pB2IrJYLMSTbED0gVkf0fhrWTQpNGnmK24gbl3bVYKW8tiCV3WLAPY5L+qfhZ3OlnofpWUV35FyL/hBY+n3AzF6pBqFgeHXaaYQlIBu0oEhVYlYhHBPw+veSSKY3zdZ1nkxvTncL8xA9TA6SeXIrIymmVhtIPyIPb/+5Yze3cDOoxdS0ur1em3SwpDDB5R004tzI21Nr702tVIdwa6T25zI694Y02r1ZjVTDJ5K+seaFWl/KATyzEyBaUkODYPGb2nrztybSxMXpUZ+PUFBJ2llHb7la+u3Lro8H7Ee49iD8iOc6D0vo0emKf00i6mWdXkCG4pGgUq8LQxkEM26Ev6mG5QR72IX4g6VJCQGhmgUsfLDem0/u7jdFTfp5IBALemzZWpw18moAoMffgd7J+Q9yfpnk2pYk+3+1Zb/AIByP98rl8OnCjuOe9D/AJkks37k57KqgDbX7ds1tNsVoLHJ3feiP+D4R9ju++Tb/R2MwRAqzSGHcbO12ZipUBZFUFF3EFgxUKpPHfImrgOpcblBG5e1i+RdcX2usnknjxXCpsZC7ASPS2q8KStfEaAPZQCOxvM0n8sXq+jbS6WLZIpDM4iVo4y6Dcx8wG2sFTVG19djkAjB63GkekjdlqaWIVVGhSLY4uMbFAChiOQQFK56eL+prqJh5f8AZxoFTkkdgWq+e/H7ZZDrotVIserSRntVR4aGxaoKIgKPJLEgE89sjHtzw8/BGhDM3mwBvy2aFWhZkkL/ABMTsIPC92P2sism7aeRGDnQxRyRAAsZt4Nrf5TKLTjaKO0UxPsBmB1Pq8CwGOigJ8lU8wFfRt8sHa1xMTfJ+GufYZb0Qq026KecjYAA0m/0AgOwDghgWDoLsWWIsAZK6ThTpYaWeSIaaSKGbc5aiCXO1LZ72rtJ9j+gHvea9ug6DW6lYtNMA0Maq6bVUzFf0qAFAJXjcAe185vtfoxQ2uy/mRlQrSx/rRf7NX2v8VNylqWzA1XRJtL/AKzDAj6jepaUSmQEBSt+W5DoxJHpUkWT34wa+0Y0/hZn1OwK4h37Iyx3AEDcy7qH+KhXbnnOr+D/AAfHpmDgktXyAH7Zifhuv9TozLIqqN5WLbztVKpgW5u+DZPw/XJp05t0asfcWPbj9Jr2sUczvdYnjm93/jKxjGadTGMYDGMYDGMYDGMYDGMYDLGjBy/GBhz6BW7gZotb4QiJLIDG3PqjJjPIIPw9+Cf5yU4yXGXtZbENbSa2I+mRZl91lFEgkbhvX5hdvIPGWp4jZP8A4nTyIR3ZB5iE/EaK8jc1CiKoDnJkUGeEujU+2cr4Z8NzP7RbUaDQa4G1hmbsSPS92wFladdzlm+wzT6j8PtqlNHq9RChDARltyU42/SrAdieSARVZKNf4WhkNlBu9mHDD7MORmvbo2qhB8idiv8AclHmL2UcHhh6VrvxZyeuePR/TUZi0uv0s66h9Lp5yqCPzYS4fydppVjvarBVBsJ2oe5zW9E6zp9Pp5NPG8sUxn3udWx07epaJV0jk2sPT8QF2T9MnA63Oh/1nTEj3aE7rBJLehqPYItc8XznsOp6PUjZIY3JHKSrtY3tLABwD6mKLX+HjL+SztPx/SH+JIdAyzyJANR5SwktC5VnkkJC2YvSBsj3E7e8nFG8jfiDo8f9RHpdOuxooDJqGclmViPMZHMandsUoo2rZLdsn+p/D7Ti20jzaWQ8boXYAntRBPAZz2sCk9sjuo8E9QgleaCVNQ7OrsSTHI5WQMoNmqZls+rsn7Z0nkjncL2hWo6JOu78suFCsWQFlKsu5COLorzyOPes1xr2yUakBVdNamphWdiSZo/MSKRiCsqTfGT5aBNoHPuayus1cDxuJnLhPRFKzJM7NJtLNtQjy40WIgLZ2mT37ZuVmzlGHnY9uPr3s/TJr4e8PCGUu2pVXRGKEUsglqgHjlHw8sL7/wCzzWl6j4cZCPKZGMYIYlwrtIiiSYxKaNIrAH3tW+2SzohdtGrSzeazkmt0cgUsxWNaYEkkbgQb5a64vFZmM2gPU+mToT5sbMWJ5T1MSdxVmXuAfSSeR6wLuwJJ0nwZ1BIvN0DxpJSiaGTlmNbuRRKbd22uOVP0zb6LqiRJNq41A9P+q3EscTIpHLSJSAE7jTMDxwMxPD/4mRzSIJ4WJLgEob5JA7NVckdj75nLKx2xxl5a2GPqEurVtYhiTTAGZYd91b2wUn1MQD78KbsXmf468VXEq6MsyPvWRyrLRK0E/wBoXu79x9MkHVJRHq3TzVBY29ymNm9IsqX3BuFCUSAPLI/USIR4j14kk8tFASJiBQClm4BJ2mjyGo89798a3d1jLyessbz8NeszFItFEW2szlydpURtZbZxamyffO1ItCh7ZzP8IOl/2k5H+BOK+rf9M6diRnx22bpjGMroYxjAYxjAYxjAYxmN1HUGONnAvaCcLJbdRk4yH6LxJJ5u1wCGPAHFZKRqeZARQjqz8+LzMyldPJ4c8LqvfGYSdTQ1W7k12HHq2iyD/e44xFr7qxXBJ57fL+RmpdsZY3Htm4zFbWrV8+1/QFq/6H+M8m1RBPNgC6rntdH+QcJIz8YxhDKEZXGB5PAD3Ga3X9AilFOit9wDm3xjRtEW8MvFzpppIq7C96/qr0vYobjx9c8zrdZF/aRJMo94zsYcKoIVrHC7uL7t7ZMssaMHOd8cb96ii+JNM42T3DusFZl2ryDYs+nhFrv3bMPqngbQaobvLEZ5O+AhCL9T8C1ahtUWP1HJXqulRuKZQfuM0M3g9FO6Bnhb5xsVHcHlfhItRwR7Zn0ynS7xvaGdR/DTUIrHT6nzDsddsoo7WBM21xYJZm29he485gwnVaCJ01UMkm1SIjsSSHjijIBa8tVn7Vk8rXw+8eoUVw48tjW4/EvHxEE8fpGekfiZV4nilhIr1Mu9CRW22S69TM1mvhx75TtPxy9OV6XrcErIkpWJDIpYuJBQA4t0kKt2Ck7VsMeMz+r/AIh6eOcwGM+UjExyxMriQE/GV4rt7E9v2zoc/Q9BrASI4ZCRQZKDc2qWUons7c/L6ZE+r/hDC/OnkK32WQAiifTTLVekEmwT2x742apJljdxXqL6PUaMasASLyHLBkcyAb6BIBAJ9J+ZkJHJvIRodaqzs0UaFW3KiSW+2zwf9oV/mcyuvifRgaTUOlMokAXaQQTwSwUGyYx8XPpGZPgLpvn62MHlVO9jwRQ9r/8AO+dONPN5Lfbcmq7P4T6d5GljSudtt9zyf/Ppm4y1Bxl2adZNTRjGMKYxjAYxjAYxjAZZLGGBDCwe4OA2XA4Gni8OxCTfX2FnjNlJpEYklQSRR+oquf2z3xk1G75Mrd28vFdIg7KO4P7g7r/nn75X+nX+6P8AzjPXGVm23t5iFfkPb/Ikj/Mk5T+nX5DtX7Z64wgMYxgMYxgMYxgMYxgMYxgWlRnjLpFbuBmRjAj2t8KwOdwXa/syEow79mWj7nMYdL1UX9lPvX+7MN3so4YUQaWvfuclWUrMXx41qZ2OZ9f8FDVzPNqFIkeuUJpQAAoF/QfL55IfBfhqPSKRGtfMnufnZ/j+MlWwZULnPHw6y3u/prLybmtKjGMZ3czGMYDGMYDKE5U5YTgLxluMCuMpjAuGXDGMCuMYwGMYwGMYwGMYwGMYwGMYwGMYwGMYwGMYwGMYwGMYwGMYwGMYwLWyzGMBjGMD/9k="/>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4" name="Таблица 3"/>
          <p:cNvGraphicFramePr>
            <a:graphicFrameLocks noGrp="1"/>
          </p:cNvGraphicFramePr>
          <p:nvPr>
            <p:extLst>
              <p:ext uri="{D42A27DB-BD31-4B8C-83A1-F6EECF244321}">
                <p14:modId xmlns:p14="http://schemas.microsoft.com/office/powerpoint/2010/main" val="473848527"/>
              </p:ext>
            </p:extLst>
          </p:nvPr>
        </p:nvGraphicFramePr>
        <p:xfrm>
          <a:off x="457200" y="987574"/>
          <a:ext cx="8229601" cy="2674361"/>
        </p:xfrm>
        <a:graphic>
          <a:graphicData uri="http://schemas.openxmlformats.org/drawingml/2006/table">
            <a:tbl>
              <a:tblPr/>
              <a:tblGrid>
                <a:gridCol w="196189"/>
                <a:gridCol w="175537"/>
                <a:gridCol w="3200974"/>
                <a:gridCol w="1022246"/>
                <a:gridCol w="867361"/>
                <a:gridCol w="929315"/>
                <a:gridCol w="1011921"/>
                <a:gridCol w="826058"/>
              </a:tblGrid>
              <a:tr h="185863">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endParaRPr lang="ru-RU" sz="800" b="1"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l" fontAlgn="b"/>
                      <a:r>
                        <a:rPr lang="ru-RU" sz="1100" b="1" i="0" u="none" strike="noStrike">
                          <a:solidFill>
                            <a:srgbClr val="4F81BD"/>
                          </a:solidFill>
                          <a:effectLst/>
                          <a:latin typeface="Calibri"/>
                        </a:rPr>
                        <a:t>Расчет окупаемости проекта</a:t>
                      </a: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ru-RU" sz="700" b="0" i="0" u="none" strike="noStrike">
                          <a:solidFill>
                            <a:srgbClr val="000000"/>
                          </a:solidFill>
                          <a:effectLst/>
                          <a:latin typeface="Calibri"/>
                        </a:rPr>
                        <a:t>0</a:t>
                      </a:r>
                    </a:p>
                  </a:txBody>
                  <a:tcPr marL="0" marR="0" marT="0" marB="0" anchor="b">
                    <a:lnL>
                      <a:noFill/>
                    </a:lnL>
                    <a:lnR>
                      <a:noFill/>
                    </a:lnR>
                    <a:lnT>
                      <a:noFill/>
                    </a:lnT>
                    <a:lnB>
                      <a:noFill/>
                    </a:lnB>
                  </a:tcPr>
                </a:tc>
                <a:tc>
                  <a:txBody>
                    <a:bodyPr/>
                    <a:lstStyle/>
                    <a:p>
                      <a:pPr algn="l" fontAlgn="b"/>
                      <a:r>
                        <a:rPr lang="ru-RU" sz="700" b="0" i="0" u="none" strike="noStrike">
                          <a:solidFill>
                            <a:srgbClr val="000000"/>
                          </a:solidFill>
                          <a:effectLst/>
                          <a:latin typeface="Calibri"/>
                        </a:rPr>
                        <a:t>1</a:t>
                      </a:r>
                    </a:p>
                  </a:txBody>
                  <a:tcPr marL="0" marR="0" marT="0" marB="0" anchor="b">
                    <a:lnL>
                      <a:noFill/>
                    </a:lnL>
                    <a:lnR>
                      <a:noFill/>
                    </a:lnR>
                    <a:lnT>
                      <a:noFill/>
                    </a:lnT>
                    <a:lnB>
                      <a:noFill/>
                    </a:lnB>
                  </a:tcPr>
                </a:tc>
                <a:tc>
                  <a:txBody>
                    <a:bodyPr/>
                    <a:lstStyle/>
                    <a:p>
                      <a:pPr algn="l" fontAlgn="b"/>
                      <a:r>
                        <a:rPr lang="ru-RU" sz="700" b="0" i="0" u="none" strike="noStrike">
                          <a:solidFill>
                            <a:srgbClr val="000000"/>
                          </a:solidFill>
                          <a:effectLst/>
                          <a:latin typeface="Calibri"/>
                        </a:rPr>
                        <a:t>2</a:t>
                      </a:r>
                    </a:p>
                  </a:txBody>
                  <a:tcPr marL="0" marR="0" marT="0" marB="0" anchor="b">
                    <a:lnL>
                      <a:noFill/>
                    </a:lnL>
                    <a:lnR>
                      <a:noFill/>
                    </a:lnR>
                    <a:lnT>
                      <a:noFill/>
                    </a:lnT>
                    <a:lnB>
                      <a:noFill/>
                    </a:lnB>
                  </a:tcPr>
                </a:tc>
                <a:tc>
                  <a:txBody>
                    <a:bodyPr/>
                    <a:lstStyle/>
                    <a:p>
                      <a:pPr algn="l" fontAlgn="b"/>
                      <a:r>
                        <a:rPr lang="ru-RU" sz="700" b="0" i="0" u="none" strike="noStrike">
                          <a:solidFill>
                            <a:srgbClr val="000000"/>
                          </a:solidFill>
                          <a:effectLst/>
                          <a:latin typeface="Calibri"/>
                        </a:rPr>
                        <a:t>3</a:t>
                      </a:r>
                    </a:p>
                  </a:txBody>
                  <a:tcPr marL="0" marR="0" marT="0" marB="0" anchor="b">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ru-RU" sz="800" b="1" i="0" u="none" strike="noStrike">
                          <a:solidFill>
                            <a:srgbClr val="FFFFFF"/>
                          </a:solidFill>
                          <a:effectLst/>
                          <a:latin typeface="Arial"/>
                        </a:rPr>
                        <a:t> </a:t>
                      </a:r>
                    </a:p>
                  </a:txBody>
                  <a:tcPr marL="0" marR="0" marT="0" marB="0" anchor="b">
                    <a:lnL>
                      <a:noFill/>
                    </a:lnL>
                    <a:lnR>
                      <a:noFill/>
                    </a:lnR>
                    <a:lnT>
                      <a:noFill/>
                    </a:lnT>
                    <a:lnB>
                      <a:noFill/>
                    </a:lnB>
                    <a:solidFill>
                      <a:srgbClr val="538DD5"/>
                    </a:solidFill>
                  </a:tcPr>
                </a:tc>
                <a:tc>
                  <a:txBody>
                    <a:bodyPr/>
                    <a:lstStyle/>
                    <a:p>
                      <a:pPr algn="l" fontAlgn="b"/>
                      <a:r>
                        <a:rPr lang="ru-RU" sz="800" b="1" i="0" u="none" strike="noStrike">
                          <a:solidFill>
                            <a:srgbClr val="FFFFFF"/>
                          </a:solidFill>
                          <a:effectLst/>
                          <a:latin typeface="Arial"/>
                        </a:rPr>
                        <a:t> </a:t>
                      </a:r>
                    </a:p>
                  </a:txBody>
                  <a:tcPr marL="0" marR="0" marT="0" marB="0" anchor="b">
                    <a:lnL>
                      <a:noFill/>
                    </a:lnL>
                    <a:lnR>
                      <a:noFill/>
                    </a:lnR>
                    <a:lnT>
                      <a:noFill/>
                    </a:lnT>
                    <a:lnB>
                      <a:noFill/>
                    </a:lnB>
                    <a:solidFill>
                      <a:srgbClr val="538DD5"/>
                    </a:solidFill>
                  </a:tcPr>
                </a:tc>
                <a:tc>
                  <a:txBody>
                    <a:bodyPr/>
                    <a:lstStyle/>
                    <a:p>
                      <a:pPr algn="l" fontAlgn="b"/>
                      <a:r>
                        <a:rPr lang="ru-RU" sz="800" b="1" i="0" u="none" strike="noStrike">
                          <a:solidFill>
                            <a:srgbClr val="FFFFFF"/>
                          </a:solidFill>
                          <a:effectLst/>
                          <a:latin typeface="Arial"/>
                        </a:rPr>
                        <a:t>2014</a:t>
                      </a:r>
                    </a:p>
                  </a:txBody>
                  <a:tcPr marL="0" marR="0" marT="0" marB="0" anchor="b">
                    <a:lnL>
                      <a:noFill/>
                    </a:lnL>
                    <a:lnR>
                      <a:noFill/>
                    </a:lnR>
                    <a:lnT>
                      <a:noFill/>
                    </a:lnT>
                    <a:lnB>
                      <a:noFill/>
                    </a:lnB>
                    <a:solidFill>
                      <a:srgbClr val="538DD5"/>
                    </a:solidFill>
                  </a:tcPr>
                </a:tc>
                <a:tc>
                  <a:txBody>
                    <a:bodyPr/>
                    <a:lstStyle/>
                    <a:p>
                      <a:pPr algn="l" fontAlgn="b"/>
                      <a:r>
                        <a:rPr lang="ru-RU" sz="800" b="1" i="0" u="none" strike="noStrike">
                          <a:solidFill>
                            <a:srgbClr val="FFFFFF"/>
                          </a:solidFill>
                          <a:effectLst/>
                          <a:latin typeface="Arial"/>
                        </a:rPr>
                        <a:t>2015</a:t>
                      </a:r>
                    </a:p>
                  </a:txBody>
                  <a:tcPr marL="0" marR="0" marT="0" marB="0" anchor="b">
                    <a:lnL>
                      <a:noFill/>
                    </a:lnL>
                    <a:lnR>
                      <a:noFill/>
                    </a:lnR>
                    <a:lnT>
                      <a:noFill/>
                    </a:lnT>
                    <a:lnB>
                      <a:noFill/>
                    </a:lnB>
                    <a:solidFill>
                      <a:srgbClr val="538DD5"/>
                    </a:solidFill>
                  </a:tcPr>
                </a:tc>
                <a:tc>
                  <a:txBody>
                    <a:bodyPr/>
                    <a:lstStyle/>
                    <a:p>
                      <a:pPr algn="l" fontAlgn="b"/>
                      <a:r>
                        <a:rPr lang="ru-RU" sz="800" b="1" i="0" u="none" strike="noStrike">
                          <a:solidFill>
                            <a:srgbClr val="FFFFFF"/>
                          </a:solidFill>
                          <a:effectLst/>
                          <a:latin typeface="Arial"/>
                        </a:rPr>
                        <a:t>2016</a:t>
                      </a:r>
                    </a:p>
                  </a:txBody>
                  <a:tcPr marL="0" marR="0" marT="0" marB="0" anchor="b">
                    <a:lnL>
                      <a:noFill/>
                    </a:lnL>
                    <a:lnR>
                      <a:noFill/>
                    </a:lnR>
                    <a:lnT>
                      <a:noFill/>
                    </a:lnT>
                    <a:lnB>
                      <a:noFill/>
                    </a:lnB>
                    <a:solidFill>
                      <a:srgbClr val="538DD5"/>
                    </a:solidFill>
                  </a:tcPr>
                </a:tc>
                <a:tc>
                  <a:txBody>
                    <a:bodyPr/>
                    <a:lstStyle/>
                    <a:p>
                      <a:pPr algn="l" fontAlgn="b"/>
                      <a:r>
                        <a:rPr lang="ru-RU" sz="800" b="1" i="0" u="none" strike="noStrike">
                          <a:solidFill>
                            <a:srgbClr val="FFFFFF"/>
                          </a:solidFill>
                          <a:effectLst/>
                          <a:latin typeface="Arial"/>
                        </a:rPr>
                        <a:t>2017</a:t>
                      </a:r>
                    </a:p>
                  </a:txBody>
                  <a:tcPr marL="0" marR="0" marT="0" marB="0" anchor="b">
                    <a:lnL>
                      <a:noFill/>
                    </a:lnL>
                    <a:lnR>
                      <a:noFill/>
                    </a:lnR>
                    <a:lnT>
                      <a:noFill/>
                    </a:lnT>
                    <a:lnB>
                      <a:noFill/>
                    </a:lnB>
                    <a:solidFill>
                      <a:srgbClr val="538DD5"/>
                    </a:solidFill>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Выручка</a:t>
                      </a:r>
                    </a:p>
                  </a:txBody>
                  <a:tcPr marL="0" marR="0" marT="0" marB="0">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1 522 416</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866 927</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872 884</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858 182</a:t>
                      </a: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en-US" sz="800" b="0" i="0" u="none" strike="noStrike">
                          <a:solidFill>
                            <a:srgbClr val="000000"/>
                          </a:solidFill>
                          <a:effectLst/>
                          <a:latin typeface="Arial"/>
                        </a:rPr>
                        <a:t>EBITDA</a:t>
                      </a:r>
                    </a:p>
                  </a:txBody>
                  <a:tcPr marL="0" marR="0" marT="0" marB="0" anchor="ctr">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472 966</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526 725</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503 964</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466 140</a:t>
                      </a: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ru-RU" sz="800" b="0" i="0" u="none" strike="noStrike">
                          <a:solidFill>
                            <a:srgbClr val="000000"/>
                          </a:solidFill>
                          <a:effectLst/>
                          <a:latin typeface="Arial"/>
                        </a:rPr>
                        <a:t>Амортизация</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(45 748)</a:t>
                      </a:r>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(45 748)</a:t>
                      </a:r>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(45 748)</a:t>
                      </a:r>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(45 748)</a:t>
                      </a:r>
                    </a:p>
                  </a:txBody>
                  <a:tcPr marL="0" marR="0" marT="0" marB="0">
                    <a:lnL>
                      <a:noFill/>
                    </a:lnL>
                    <a:lnR>
                      <a:noFill/>
                    </a:lnR>
                    <a:lnT>
                      <a:noFill/>
                    </a:lnT>
                    <a:lnB w="6350" cap="flat" cmpd="sng" algn="ctr">
                      <a:solidFill>
                        <a:srgbClr val="000000"/>
                      </a:solidFill>
                      <a:prstDash val="solid"/>
                      <a:round/>
                      <a:headEnd type="none" w="med" len="med"/>
                      <a:tailEnd type="none" w="med" len="med"/>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ru-RU" sz="800" b="0" i="0" u="none" strike="noStrike">
                          <a:solidFill>
                            <a:srgbClr val="000000"/>
                          </a:solidFill>
                          <a:effectLst/>
                          <a:latin typeface="Arial"/>
                        </a:rPr>
                        <a:t>EBIT x (1 - Налог на прибыль)</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341 774</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384 781</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366 573</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336 313</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ru-RU" sz="800" b="0" i="0" u="none" strike="noStrike">
                          <a:solidFill>
                            <a:srgbClr val="000000"/>
                          </a:solidFill>
                          <a:effectLst/>
                          <a:latin typeface="Arial"/>
                        </a:rPr>
                        <a:t>Капитальные затраты</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(457 483)</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(60 685)</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(61 102)</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(60 073)</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ru-RU" sz="800" b="0" i="0" u="none" strike="noStrike">
                          <a:solidFill>
                            <a:srgbClr val="000000"/>
                          </a:solidFill>
                          <a:effectLst/>
                          <a:latin typeface="Arial"/>
                        </a:rPr>
                        <a:t>Денежный поток</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 </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(69 960)</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369 844</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351 219</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ru-RU" sz="800" b="0" i="0" u="none" strike="noStrike">
                          <a:solidFill>
                            <a:srgbClr val="000000"/>
                          </a:solidFill>
                          <a:effectLst/>
                          <a:latin typeface="Arial"/>
                        </a:rPr>
                        <a:t>321 989</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w="6350" cap="flat" cmpd="sng" algn="ctr">
                      <a:solidFill>
                        <a:srgbClr val="000000"/>
                      </a:solidFill>
                      <a:prstDash val="solid"/>
                      <a:round/>
                      <a:headEnd type="none" w="med" len="med"/>
                      <a:tailEnd type="none" w="med" len="med"/>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ctr"/>
                      <a:endParaRPr lang="ru-RU" sz="800" b="0" i="0" u="none" strike="noStrike">
                        <a:solidFill>
                          <a:srgbClr val="000000"/>
                        </a:solidFill>
                        <a:effectLst/>
                        <a:latin typeface="Arial Narrow"/>
                      </a:endParaRPr>
                    </a:p>
                  </a:txBody>
                  <a:tcPr marL="0" marR="0" marT="0" marB="0" anchor="ctr">
                    <a:lnL>
                      <a:noFill/>
                    </a:lnL>
                    <a:lnR>
                      <a:noFill/>
                    </a:lnR>
                    <a:lnT>
                      <a:noFill/>
                    </a:lnT>
                    <a:lnB>
                      <a:noFill/>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Дисконтированный денежный поток</a:t>
                      </a:r>
                    </a:p>
                  </a:txBody>
                  <a:tcPr marL="0" marR="0" marT="0" marB="0">
                    <a:lnL>
                      <a:noFill/>
                    </a:lnL>
                    <a:lnR>
                      <a:noFill/>
                    </a:lnR>
                    <a:lnT>
                      <a:noFill/>
                    </a:lnT>
                    <a:lnB>
                      <a:noFill/>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(69 960)</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321 604</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265 572</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211 713</a:t>
                      </a: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Недисконтированный денежный поток</a:t>
                      </a:r>
                    </a:p>
                  </a:txBody>
                  <a:tcPr marL="0" marR="0" marT="0" marB="0">
                    <a:lnL>
                      <a:noFill/>
                    </a:lnL>
                    <a:lnR>
                      <a:noFill/>
                    </a:lnR>
                    <a:lnT>
                      <a:noFill/>
                    </a:lnT>
                    <a:lnB>
                      <a:noFill/>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(69 960)</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369 844</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351 219</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321 989</a:t>
                      </a: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CF_Д</a:t>
                      </a:r>
                    </a:p>
                  </a:txBody>
                  <a:tcPr marL="0" marR="0" marT="0" marB="0">
                    <a:lnL>
                      <a:noFill/>
                    </a:lnL>
                    <a:lnR>
                      <a:noFill/>
                    </a:lnR>
                    <a:lnT>
                      <a:noFill/>
                    </a:lnT>
                    <a:lnB>
                      <a:noFill/>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(69 960)</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251 643</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517 216</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728 929</a:t>
                      </a:r>
                    </a:p>
                  </a:txBody>
                  <a:tcPr marL="0" marR="0" marT="0" marB="0">
                    <a:lnL>
                      <a:noFill/>
                    </a:lnL>
                    <a:lnR>
                      <a:noFill/>
                    </a:lnR>
                    <a:lnT>
                      <a:noFill/>
                    </a:lnT>
                    <a:lnB>
                      <a:noFill/>
                    </a:lnB>
                  </a:tcPr>
                </a:tc>
              </a:tr>
              <a:tr h="144560">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uk-UA" sz="800" b="0" i="0" u="none" strike="noStrike">
                          <a:solidFill>
                            <a:srgbClr val="000000"/>
                          </a:solidFill>
                          <a:effectLst/>
                          <a:latin typeface="Arial"/>
                        </a:rPr>
                        <a:t>CF_НД</a:t>
                      </a:r>
                    </a:p>
                  </a:txBody>
                  <a:tcPr marL="0" marR="0" marT="0" marB="0">
                    <a:lnL>
                      <a:noFill/>
                    </a:lnL>
                    <a:lnR>
                      <a:noFill/>
                    </a:lnR>
                    <a:lnT>
                      <a:noFill/>
                    </a:lnT>
                    <a:lnB>
                      <a:noFill/>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t"/>
                      <a:r>
                        <a:rPr lang="ru-RU" sz="800" b="0" i="0" u="none" strike="noStrike">
                          <a:solidFill>
                            <a:srgbClr val="000000"/>
                          </a:solidFill>
                          <a:effectLst/>
                          <a:latin typeface="Arial"/>
                        </a:rPr>
                        <a:t>(69 960)</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299 884</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651 103</a:t>
                      </a:r>
                    </a:p>
                  </a:txBody>
                  <a:tcPr marL="0" marR="0" marT="0" marB="0">
                    <a:lnL>
                      <a:noFill/>
                    </a:lnL>
                    <a:lnR>
                      <a:noFill/>
                    </a:lnR>
                    <a:lnT>
                      <a:noFill/>
                    </a:lnT>
                    <a:lnB>
                      <a:noFill/>
                    </a:lnB>
                  </a:tcPr>
                </a:tc>
                <a:tc>
                  <a:txBody>
                    <a:bodyPr/>
                    <a:lstStyle/>
                    <a:p>
                      <a:pPr algn="l" fontAlgn="t"/>
                      <a:r>
                        <a:rPr lang="ru-RU" sz="800" b="0" i="0" u="none" strike="noStrike">
                          <a:solidFill>
                            <a:srgbClr val="000000"/>
                          </a:solidFill>
                          <a:effectLst/>
                          <a:latin typeface="Arial"/>
                        </a:rPr>
                        <a:t>973 092</a:t>
                      </a:r>
                    </a:p>
                  </a:txBody>
                  <a:tcPr marL="0" marR="0" marT="0" marB="0">
                    <a:lnL>
                      <a:noFill/>
                    </a:lnL>
                    <a:lnR>
                      <a:noFill/>
                    </a:lnR>
                    <a:lnT>
                      <a:noFill/>
                    </a:lnT>
                    <a:lnB>
                      <a:noFill/>
                    </a:lnB>
                  </a:tcPr>
                </a:tc>
              </a:tr>
              <a:tr h="154886">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endParaRPr lang="ru-RU" sz="800" b="0" i="0" u="none" strike="noStrike">
                        <a:solidFill>
                          <a:srgbClr val="000000"/>
                        </a:solidFill>
                        <a:effectLst/>
                        <a:latin typeface="Arial"/>
                      </a:endParaRPr>
                    </a:p>
                  </a:txBody>
                  <a:tcPr marL="0" marR="0" marT="0"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t"/>
                      <a:endParaRPr lang="ru-RU" sz="800" b="0" i="0" u="none" strike="noStrike">
                        <a:solidFill>
                          <a:srgbClr val="000000"/>
                        </a:solidFill>
                        <a:effectLst/>
                        <a:latin typeface="Arial"/>
                      </a:endParaRPr>
                    </a:p>
                  </a:txBody>
                  <a:tcPr marL="0" marR="0" marT="0" marB="0">
                    <a:lnL>
                      <a:noFill/>
                    </a:lnL>
                    <a:lnR>
                      <a:noFill/>
                    </a:lnR>
                    <a:lnT>
                      <a:noFill/>
                    </a:lnT>
                    <a:lnB w="25400" cap="flat" cmpd="dbl" algn="ctr">
                      <a:solidFill>
                        <a:srgbClr val="000000"/>
                      </a:solidFill>
                      <a:prstDash val="solid"/>
                      <a:round/>
                      <a:headEnd type="none" w="med" len="med"/>
                      <a:tailEnd type="none" w="med" len="med"/>
                    </a:lnB>
                  </a:tcPr>
                </a:tc>
              </a:tr>
              <a:tr h="154886">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w="25400" cap="flat" cmpd="dbl" algn="ctr">
                      <a:solidFill>
                        <a:srgbClr val="000000"/>
                      </a:solidFill>
                      <a:prstDash val="solid"/>
                      <a:round/>
                      <a:headEnd type="none" w="med" len="med"/>
                      <a:tailEnd type="none" w="med" len="med"/>
                    </a:lnR>
                    <a:lnT>
                      <a:noFill/>
                    </a:lnT>
                    <a:lnB>
                      <a:noFill/>
                    </a:lnB>
                  </a:tcPr>
                </a:tc>
                <a:tc>
                  <a:txBody>
                    <a:bodyPr/>
                    <a:lstStyle/>
                    <a:p>
                      <a:pPr algn="r" fontAlgn="b"/>
                      <a:r>
                        <a:rPr lang="ru-RU" sz="800" b="0" i="0" u="none" strike="noStrike">
                          <a:solidFill>
                            <a:srgbClr val="FFFFFF"/>
                          </a:solidFill>
                          <a:effectLst/>
                          <a:latin typeface="Arial"/>
                        </a:rPr>
                        <a:t> NPV= </a:t>
                      </a:r>
                    </a:p>
                  </a:txBody>
                  <a:tcPr marL="0" marR="0" marT="0" marB="0" anchor="b">
                    <a:lnL w="25400" cap="flat" cmpd="dbl" algn="ctr">
                      <a:solidFill>
                        <a:srgbClr val="000000"/>
                      </a:solidFill>
                      <a:prstDash val="solid"/>
                      <a:round/>
                      <a:headEnd type="none" w="med" len="med"/>
                      <a:tailEnd type="none" w="med" len="med"/>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a:txBody>
                    <a:bodyPr/>
                    <a:lstStyle/>
                    <a:p>
                      <a:pPr algn="l" fontAlgn="b"/>
                      <a:r>
                        <a:rPr lang="ru-RU" sz="800" b="0" i="0" u="none" strike="noStrike">
                          <a:solidFill>
                            <a:srgbClr val="FFFFFF"/>
                          </a:solidFill>
                          <a:effectLst/>
                          <a:latin typeface="Arial"/>
                        </a:rPr>
                        <a:t>958 335</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gridSpan="3">
                  <a:txBody>
                    <a:bodyPr/>
                    <a:lstStyle/>
                    <a:p>
                      <a:pPr algn="r" fontAlgn="b"/>
                      <a:r>
                        <a:rPr lang="ru-RU" sz="800" b="0" i="0" u="none" strike="noStrike">
                          <a:solidFill>
                            <a:srgbClr val="FFFFFF"/>
                          </a:solidFill>
                          <a:effectLst/>
                          <a:latin typeface="Arial"/>
                        </a:rPr>
                        <a:t>      при ставке дисконтирования   =  </a:t>
                      </a:r>
                    </a:p>
                  </a:txBody>
                  <a:tcPr marL="0" marR="0" marT="0" marB="0" anchor="b">
                    <a:lnL>
                      <a:noFill/>
                    </a:lnL>
                    <a:lnR>
                      <a:noFill/>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ru-RU"/>
                    </a:p>
                  </a:txBody>
                  <a:tcPr/>
                </a:tc>
                <a:tc hMerge="1">
                  <a:txBody>
                    <a:bodyPr/>
                    <a:lstStyle/>
                    <a:p>
                      <a:endParaRPr lang="ru-RU"/>
                    </a:p>
                  </a:txBody>
                  <a:tcPr/>
                </a:tc>
                <a:tc>
                  <a:txBody>
                    <a:bodyPr/>
                    <a:lstStyle/>
                    <a:p>
                      <a:pPr algn="l" fontAlgn="ctr"/>
                      <a:r>
                        <a:rPr lang="ru-RU" sz="900" b="0" i="0" u="none" strike="noStrike">
                          <a:solidFill>
                            <a:srgbClr val="FFFFFF"/>
                          </a:solidFill>
                          <a:effectLst/>
                          <a:latin typeface="Calibri"/>
                        </a:rPr>
                        <a:t>15%</a:t>
                      </a:r>
                    </a:p>
                  </a:txBody>
                  <a:tcPr marL="0" marR="0" marT="0" marB="0" anchor="ctr">
                    <a:lnL>
                      <a:noFill/>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r>
              <a:tr h="154886">
                <a:tc>
                  <a:txBody>
                    <a:bodyPr/>
                    <a:lstStyle/>
                    <a:p>
                      <a:pPr algn="l" fontAlgn="b"/>
                      <a:endParaRPr lang="ru-RU" sz="9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900" b="0" i="0" u="none" strike="noStrike">
                        <a:solidFill>
                          <a:srgbClr val="000000"/>
                        </a:solidFill>
                        <a:effectLst/>
                        <a:latin typeface="Calibri"/>
                      </a:endParaRPr>
                    </a:p>
                  </a:txBody>
                  <a:tcPr marL="0" marR="0" marT="0" marB="0" anchor="b">
                    <a:lnL>
                      <a:noFill/>
                    </a:lnL>
                    <a:lnR w="25400" cap="flat" cmpd="dbl" algn="ctr">
                      <a:solidFill>
                        <a:srgbClr val="000000"/>
                      </a:solidFill>
                      <a:prstDash val="solid"/>
                      <a:round/>
                      <a:headEnd type="none" w="med" len="med"/>
                      <a:tailEnd type="none" w="med" len="med"/>
                    </a:lnR>
                    <a:lnT>
                      <a:noFill/>
                    </a:lnT>
                    <a:lnB>
                      <a:noFill/>
                    </a:lnB>
                  </a:tcPr>
                </a:tc>
                <a:tc>
                  <a:txBody>
                    <a:bodyPr/>
                    <a:lstStyle/>
                    <a:p>
                      <a:pPr algn="r" fontAlgn="b"/>
                      <a:r>
                        <a:rPr lang="ru-RU" sz="800" b="0" i="0" u="none" strike="noStrike">
                          <a:solidFill>
                            <a:srgbClr val="FFFFFF"/>
                          </a:solidFill>
                          <a:effectLst/>
                          <a:latin typeface="Arial"/>
                        </a:rPr>
                        <a:t> IRR= </a:t>
                      </a:r>
                    </a:p>
                  </a:txBody>
                  <a:tcPr marL="0" marR="0" marT="0" marB="0" anchor="b">
                    <a:lnL w="25400" cap="flat" cmpd="dbl"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538DD5"/>
                    </a:solidFill>
                  </a:tcPr>
                </a:tc>
                <a:tc>
                  <a:txBody>
                    <a:bodyPr/>
                    <a:lstStyle/>
                    <a:p>
                      <a:pPr algn="l" fontAlgn="b"/>
                      <a:r>
                        <a:rPr lang="ru-RU" sz="800" b="0" i="0" u="none" strike="noStrike">
                          <a:solidFill>
                            <a:srgbClr val="FFFFFF"/>
                          </a:solidFill>
                          <a:effectLst/>
                          <a:latin typeface="Arial"/>
                        </a:rPr>
                        <a:t>523,0%</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538DD5"/>
                    </a:solidFill>
                  </a:tcPr>
                </a:tc>
                <a:tc>
                  <a:txBody>
                    <a:bodyPr/>
                    <a:lstStyle/>
                    <a:p>
                      <a:pPr algn="l" fontAlgn="b"/>
                      <a:r>
                        <a:rPr lang="ru-RU" sz="800" b="0" i="0" u="none" strike="noStrike">
                          <a:solidFill>
                            <a:srgbClr val="FFFFFF"/>
                          </a:solidFill>
                          <a:effectLst/>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538DD5"/>
                    </a:solidFill>
                  </a:tcPr>
                </a:tc>
                <a:tc>
                  <a:txBody>
                    <a:bodyPr/>
                    <a:lstStyle/>
                    <a:p>
                      <a:pPr algn="l" fontAlgn="b"/>
                      <a:r>
                        <a:rPr lang="ru-RU" sz="800" b="0" i="0" u="none" strike="noStrike">
                          <a:solidFill>
                            <a:srgbClr val="FFFFFF"/>
                          </a:solidFill>
                          <a:effectLst/>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538DD5"/>
                    </a:solidFill>
                  </a:tcPr>
                </a:tc>
                <a:tc>
                  <a:txBody>
                    <a:bodyPr/>
                    <a:lstStyle/>
                    <a:p>
                      <a:pPr algn="l" fontAlgn="b"/>
                      <a:r>
                        <a:rPr lang="ru-RU" sz="800" b="0" i="0" u="none" strike="noStrike">
                          <a:solidFill>
                            <a:srgbClr val="FFFFFF"/>
                          </a:solidFill>
                          <a:effectLst/>
                          <a:latin typeface="Arial"/>
                        </a:rPr>
                        <a:t> </a:t>
                      </a:r>
                    </a:p>
                  </a:txBody>
                  <a:tcPr marL="0" marR="0" marT="0"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538DD5"/>
                    </a:solidFill>
                  </a:tcPr>
                </a:tc>
                <a:tc>
                  <a:txBody>
                    <a:bodyPr/>
                    <a:lstStyle/>
                    <a:p>
                      <a:pPr algn="l" fontAlgn="b"/>
                      <a:r>
                        <a:rPr lang="ru-RU" sz="900" b="0" i="0" u="none" strike="noStrike" dirty="0">
                          <a:solidFill>
                            <a:srgbClr val="FFFFFF"/>
                          </a:solidFill>
                          <a:effectLst/>
                          <a:latin typeface="Calibri"/>
                        </a:rPr>
                        <a:t> </a:t>
                      </a:r>
                    </a:p>
                  </a:txBody>
                  <a:tcPr marL="0" marR="0" marT="0" marB="0" anchor="b">
                    <a:lnL>
                      <a:noFill/>
                    </a:lnL>
                    <a:lnR w="25400" cap="flat" cmpd="dbl"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538DD5"/>
                    </a:solidFill>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537074815"/>
              </p:ext>
            </p:extLst>
          </p:nvPr>
        </p:nvGraphicFramePr>
        <p:xfrm>
          <a:off x="2051720" y="3795886"/>
          <a:ext cx="5410200" cy="1257300"/>
        </p:xfrm>
        <a:graphic>
          <a:graphicData uri="http://schemas.openxmlformats.org/drawingml/2006/table">
            <a:tbl>
              <a:tblPr/>
              <a:tblGrid>
                <a:gridCol w="215900"/>
                <a:gridCol w="3937000"/>
                <a:gridCol w="1257300"/>
              </a:tblGrid>
              <a:tr h="1905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endParaRPr lang="ru-RU" sz="10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1000" b="1" i="0" u="none" strike="noStrike" dirty="0">
                          <a:solidFill>
                            <a:srgbClr val="000000"/>
                          </a:solidFill>
                          <a:effectLst/>
                          <a:latin typeface="Arial"/>
                        </a:rPr>
                        <a:t>Срок окупаемости </a:t>
                      </a:r>
                      <a:r>
                        <a:rPr lang="ru-RU" sz="1000" b="1" i="0" u="none" strike="noStrike" dirty="0" err="1">
                          <a:solidFill>
                            <a:srgbClr val="000000"/>
                          </a:solidFill>
                          <a:effectLst/>
                          <a:latin typeface="Arial"/>
                        </a:rPr>
                        <a:t>недисконтированный</a:t>
                      </a:r>
                      <a:endParaRPr lang="ru-RU" sz="1000" b="1" i="0" u="none" strike="noStrike" dirty="0">
                        <a:solidFill>
                          <a:srgbClr val="000000"/>
                        </a:solidFill>
                        <a:effectLst/>
                        <a:latin typeface="Arial"/>
                      </a:endParaRPr>
                    </a:p>
                  </a:txBody>
                  <a:tcPr marL="0" marR="0" marT="0" marB="0">
                    <a:lnL>
                      <a:noFill/>
                    </a:lnL>
                    <a:lnR>
                      <a:noFill/>
                    </a:lnR>
                    <a:lnT>
                      <a:noFill/>
                    </a:lnT>
                    <a:lnB>
                      <a:noFill/>
                    </a:lnB>
                  </a:tcPr>
                </a:tc>
                <a:tc>
                  <a:txBody>
                    <a:bodyPr/>
                    <a:lstStyle/>
                    <a:p>
                      <a:pPr algn="r" fontAlgn="b"/>
                      <a:r>
                        <a:rPr lang="ru-RU" sz="1000" b="1" i="0" u="none" strike="noStrike">
                          <a:solidFill>
                            <a:srgbClr val="000000"/>
                          </a:solidFill>
                          <a:effectLst/>
                          <a:latin typeface="Arial"/>
                        </a:rPr>
                        <a:t>-(6,7) </a:t>
                      </a: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1000" b="1" i="0" u="none" strike="noStrike">
                          <a:solidFill>
                            <a:srgbClr val="000000"/>
                          </a:solidFill>
                          <a:effectLst/>
                          <a:latin typeface="Arial"/>
                        </a:rPr>
                        <a:t>Срок окупаемости дисконтированный</a:t>
                      </a:r>
                    </a:p>
                  </a:txBody>
                  <a:tcPr marL="0" marR="0" marT="0" marB="0">
                    <a:lnL>
                      <a:noFill/>
                    </a:lnL>
                    <a:lnR>
                      <a:noFill/>
                    </a:lnR>
                    <a:lnT>
                      <a:noFill/>
                    </a:lnT>
                    <a:lnB>
                      <a:noFill/>
                    </a:lnB>
                  </a:tcPr>
                </a:tc>
                <a:tc>
                  <a:txBody>
                    <a:bodyPr/>
                    <a:lstStyle/>
                    <a:p>
                      <a:pPr algn="r" fontAlgn="b"/>
                      <a:r>
                        <a:rPr lang="ru-RU" sz="1000" b="1" i="0" u="none" strike="noStrike">
                          <a:solidFill>
                            <a:srgbClr val="000000"/>
                          </a:solidFill>
                          <a:effectLst/>
                          <a:latin typeface="Arial"/>
                        </a:rPr>
                        <a:t>-(6,7) </a:t>
                      </a: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1000" b="1" i="0" u="none" strike="noStrike">
                          <a:solidFill>
                            <a:srgbClr val="000000"/>
                          </a:solidFill>
                          <a:effectLst/>
                          <a:latin typeface="Arial"/>
                        </a:rPr>
                        <a:t>Дисконтированная постпрогнозная стоимость</a:t>
                      </a:r>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ru-RU" sz="1000" b="1" i="0" u="none" strike="noStrike">
                          <a:solidFill>
                            <a:srgbClr val="000000"/>
                          </a:solidFill>
                          <a:effectLst/>
                          <a:latin typeface="Arial"/>
                        </a:rPr>
                        <a:t>740 629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ru-RU" sz="1000" b="1" i="0" u="none" strike="noStrike">
                          <a:solidFill>
                            <a:srgbClr val="000000"/>
                          </a:solidFill>
                          <a:effectLst/>
                          <a:latin typeface="Arial"/>
                        </a:rPr>
                        <a:t>Справедливая стоимость</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ru-RU" sz="1000" b="1" i="0" u="none" strike="noStrike">
                          <a:solidFill>
                            <a:srgbClr val="000000"/>
                          </a:solidFill>
                          <a:effectLst/>
                          <a:latin typeface="Arial"/>
                        </a:rPr>
                        <a:t>1 842 715</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dirty="0">
                        <a:solidFill>
                          <a:srgbClr val="000000"/>
                        </a:solidFill>
                        <a:effectLst/>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r>
            </a:tbl>
          </a:graphicData>
        </a:graphic>
      </p:graphicFrame>
    </p:spTree>
    <p:extLst>
      <p:ext uri="{BB962C8B-B14F-4D97-AF65-F5344CB8AC3E}">
        <p14:creationId xmlns:p14="http://schemas.microsoft.com/office/powerpoint/2010/main" val="67217509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2" y="951570"/>
            <a:ext cx="9156399" cy="4201950"/>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6"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TERUUERQUFBQUFBgYFBgWGBYVGRcYHhwWHhUYFRcYHighGBwlHRYYITIhJSksLjIuGCAzODMsNygtLysBCgoKDg0OGxAQGy8kHSQsLCwsLCwsLCwsLCwtLCwsLCwsLCwsLCwsLCw1LCwsLCw0LCwsLCwsLCwsLCwsLCwsLP/AABEIAMIBAwMBIgACEQEDEQH/xAAcAAEAAQUBAQAAAAAAAAAAAAAABgECBAUHAwj/xABCEAACAgEDAgQEBQEECQEJAAABAgMRAAQSIQUxBhMiQTJRYXEHI0KBkRQzUmKhFiRygpKxwdHwUxUXNENUY3Oi4f/EABgBAQEBAQEAAAAAAAAAAAAAAAABAgME/8QAJREBAQACAgICAgEFAAAAAAAAAAECESExAxJBURNxYSIywfDx/9oADAMBAAIRAxEAPwDt2MYwGXDKDLsBjGMBjGMChy3L8w9X1CKIqJJFQte3cauvvhLZO2TjKI4ItSCPmDY/nK4UxjGAxjGAxjK4FMYxgMYxgMYxgMYxgMYxgMYxgMYxgUxlcpgVxjGBUZdlBlcBjGMBjGMChOcW6pql6hrpZXA8iJxFE7cqAt+awU8FqtwD9OCLzovj7rJ0+lIjNTTnyou/BPxOa7BVtifas5nqNRBNpX/piqoQ21UVUQMGUnd5pDBW3IjDcxPm8cWMa25Z9xm6fp7/ANaYenaggJEHc7miLM3wRAPuBavVwoHNcXebjReJtfGxVtmo23uBjcOAGZSfydwI3KQG7Gj2yNahzp9ZpgYHhtEDoK8p1cGvMVDQZLY2/tbEds3Gn64yo5poC21JVZIlSOKmAVXUhoyAABuumccAEZLwk8c+OP1wkuk/EGHaDqI3hBr1cSR89vWvHPtki6f1rTz/ANjNG/0DC/8AhPOcT6rodRqzptNpyjHUXM1DbGr7e2+txVVUXuvmu3Ayb6rwdDFHFF/RCQRooaZCUkc/qbdGQbu/ivM3LUl7bxme9S8fz/v+HRMZzCHqLaLWSRLqNU8ChUXfUuySi8jci/LRByeez/LNxqfHqQRb5iknrC7IztkF0RuRuxCnnsPSc1Ltfb7icYyK9J/EHQz1U3lsf0yjYf57f55JoplYblYMPmpBH8jKTKXqvTGaVfESmXyxDORdbwq7e9E7d2/bfvtr3zcg5JlL03ZZ2rlMrjKimMYwGMYwGMYwGMYwGMZWsCmUy+spgUyoymXDArjGMBjGMBlCcrmo8R6qo/KClmmtdqkgla9VEc9vlzVkdsDmHjHqA1GqM25ikRAhrsAObo/M2f4GYckKSwyb13eZVtzujIYsWiAIW/Ux5FWcjsXiODc6PuVVkYR2N/5YY+Xu2kkNtAsj3GbXTdV8wLFpwblYIJD8IZj6mo96G5u/tmvhNNxptLEmnM+mebVI3khvMNvIw+St6ki2MQQV7M3IoHN71vUadHLa14XUhCEF7aHIZEJbkk3zxwvHGafw7BJPrIvKZkhjgCxsu0l1iAWHzL5CkEv87nrkA5I3/DrSyRlZEos+8sjMHvmwX9wb7duBnPPfUXCSbtPAPT4lM2tTzGWQ7IVb1EAnc2z5b2KmuACCOwvJXp9aRv8ANIsMaC+yhVJ/YEkbjQ49s8en9LbT6eKGFrESBSSBbni2PsP1GvrXGess6gHzIytkMaHB7eoni64PPy7cZqDG1UMWp2CbTo4O4EOFZ1HH7rYKkj5GjyQDoepfhjpWUCB5INpYqL8xAWq6VuQOOAGAFnjnJD5EXBRxus/ESQRTWGHysliT7857pEUNBnKheSPUS9mwV5CgcUAPevbKOU9T/CzVIHaExTMWTyx8FC/UWDGvb5tfPHPGXqI5fPKQx6qGdBuBCiFZQNhcOxFS3T1XueeMmmq6jMdSkMUjCXYWdTGjxqLO0yNYIYir2ki+w5z2PiQRh/6jyiIrErRNYVv0IEb1Fj/A554OLNs3GXtyXX+NEp28gf1CNZcOV9W+xXBavpu7WBnUV8aRx8TRyBVj3M6DeigKCxYd1Heu/Cn5HMqTwzo9QPN8gI7lZCyjy3DAhlLAdmursffIh138KXem0+qYlUVAs9kkAV6pV5NmyfT3Y5y8fj9dt+XK5dOiwdTiagHAJ7K1ox7dlaj7j+cy85f0noethXy5oQqxIBG8DO4k7BgyUw3FR8TJ3r9vXT+KhFIyMXQIQoYMi7mYtQMR9IYIjMRQ5WgORu6MS10vGQPWfiJFABvbzSVDBRHJG+0mu5G0H6Hb2P0vbdJ8c6SdA+5owf8A1FodwO4sDlgLNcnB7T5SfKZ4w6tHXcjq6/NSG/5ZHOk+KpJZ/LaOBVokhZ90qAAn1IUAaux2k19ffOWeOPbeONym4lOMYzSGMYwKgZdjGAxjGBaBl2UGVwGMYwGMYwKE5z8dYOqbUysiNpY5NsbMpNhFIkfdfC2Woij8XOb3x11ZoNKwiozzflwiwLYg2eeOBZzls8emMKwSjUaR9mwlrAlBPqZuNvIPcdz8ryWb4Z3rKb6YX+hcGuik1hmk028uy8eauxSeX3NuvjvuPYZG9Loo9NqpBJIpqEhR62JDAFgrIoCkpa2W48wNZqsnfiSOVdB5en1MLaVVVUIXa6hV4UMB6hvCjdfcj5nNF+HPQDq9cpk9UcX5khPNgH0gn33NX7A4m52uVnHq6z+H3RTptGvmf20xMst+zPyF+lCuPneSeMc5YzZ6owHFi/l783/2P8YVfjGRPqHXpY4jIvxzP+SjC6B4jG3g3tUyFbvvWUSWXSI1Wo47Vx8vl/sj+Bni2hIoo5FbeOACFPAO0fKx+/vxWkTxeF8zzY+ItisyG9ztQIRT3AJN82KN/PN6vUo7ALBWIsBuDQokn29xgWR+apo0445oC+1+/pr1H39s02t6DpZPQY3RVLkBdwXc1r5jD3PFg/4f2yTKbFjkZSSMN8QB+4y7Gu6B06OCIRoVZlFMwUKzfIvXc0RzmzzEfp6Hta9uQTfFkf5m/wBhmTEtCib+uQJZAqlmNBQST8gOSci79Qg1UQbWQQNDICUsiZqBsBo9tqffi696yRdQ0azRtG97XFNRoke4v69v3zWdb6IZGSSEIHQVTClYBkZbIB7FBxXYntwRRHZPA3T9UL0zPEVVRSk0qiwvokFgd+1A85qYvw3n0zRtFKJkWRpJVH5TSfD5ShTwa5PqevkObybyRTR6aVxHEuo2sQYhZPayAR8VD4bNkDKrPDDp31MbSTBUJJMjuWPyIY0rXx2Fc9sCAJ0zUnfN5U0M0CUqtahgu0k7lYrIeW219AewrQ9I8WTSvArQpuEyopRG3Gh6n2g7aA5IAqu2dn6RPNIN0u1QeNnlyIytxYLOfWPqFF5reoaXQTemRFpiw3BXRGJ4ceYoCt3o8nvWcc/F7XbWGXrOGs/94iJZ1ERVfMCBo2WSyb/QOQQQQfqPkQTIuneI9NMoZJQA3beDHf23gX+2RRPwyji1I1EE7l1LOqygMDIbollogAm+xNgZtOtdOKoxaGXUI+/zI0IYBatdtkNZYDsO/wAu+b5c8Zl81KwcuXOE/hnqtU2uWJZJUjBJkjLNSqOSpDc+23nnnO7jNJhn7bVxjGGzGMYDGMYDGMYDKMcrkQ/EvxB/S6Ntp/MltEHvz8R/j/nhnLL1m0M/EDqazar8whtMYZI1VSPMayFYoHBRtzFQDzwLBUi80fV9TEsMiqu5UfaoKtH63ILJYbd+WsaqKIoKoN3lkEy+WJI38x4lj3bnI3Mu9iSrtbCg6hWUUBYsjNX1Hp81rGvl0gA2kkOZGI82lK220hEBFggDk85cYkXabroWMxeuMbSFohxuJ4aQdj2APoJIFXnp0k66KN5umSqdoUEIykyc9hFILfb72P1cd80UsLeYsLoySO21VPueOBVi+R/IzD65EGcBGtYhtRhxdclh8ra2/cD2zWoXh1XwT+ImtmlaLVwQh0QuN2/Tu9V6VVtwZu5oAdsmGo8Z6NWC6sHTuwv8wcEfPelgD7kZE+heHmi0aR6uUGVo3aZNRITtXcaUq52hCor783nJ+rdEZ9a8OikE4ZjtCekBdwCqbNHuOBf2znOa6fD6hg1STQt/SzI1r6XVlcA/OxYv9j9jmtm0+pBHmRxagKy7TQ3Cu7CyCD9f8v73A5dA8CqYNSkUpQUBu0xZgBvVJWJDkEgA7lvjgXnv0b8WOo6cgNMs6g1Uyhv4ddrH7knNarO3Zv6LTboQweJjI8qopaQMwQs7uWXcGUBgfqa5vPPqPTW1HmNBJHJ5ixpQIBjhb1NuRqPr59Pf1cZHej/jDp9QBHq9MQWO0halU/7pANWB88lml1vTp3PlyoshYlkegWJsMDHKO/JFgXyeecitXodPqI5I0Akhs75LsAKApCMQaJA8mPcLsRyfPJBp+tSGVlADKGCC+CWFl7I+Xwdvi2/PMiLQTqxqcursWa6sWEAABDKEFOdoC9xz3JxNE8hZVm0qozd/LugHJ3URatXlqzEle60L4wrLHiWHzTG24EGrq1+EsTY9gBz8iQM2sM6tW1gbFj518675HJfCA3lhIW3fEHA5DPum9S+7gKp47KMs6jppYxLIUZyTwE5JRASF47F23Kf/AM1/p4IlWM0fg+OUaYNO7OzEm2+Xa/oCQW+zAe2btWB5Bv7YFcsliVlKsAVYEMCLBB7gjL8YHhpdKI02AsVHA3MWIHy3HmhmlXo0wURjymRYDAjtu3Kh7kxgUzEBR8QB2+11khymUY0kdIEWztABN8gAcXXJuv8APKQsVjslm4ujwR/h55v25vk55azo0Mjb2SpP76Fo3+nrQgnNb4v1jQaRvLY76CRk2zF29Kc9ydxDf7hyW6gj/wCFnSmDanVTUZJpnWxyDTkuVPupbt9s6Nms8O9OEGnjiH6EAP39z/N5s8kZxx1DGMZWjGMYDGMYDGMYFGOc8/E/oPnJ5++vKUAD5We49v1ZN9fqCCiJRdzxfYKOXY17DgfdhnMvxX63JGyadXUkoXdVFBeaSzZLHhjX2zNvOnLzf2VBdB1GSIHaaFkkEWLHAY/PaRYBsAgGs3HShNJAZkh3gmTb+ZyWBDFnVyFfcwokcgIKAoZsNZ1SXT6bTR6fTGaJ6EoZTZuqIdbRBzZDH4m9s23V0j8ljEDpkaAyOELhY27lFjQhWYVZNA268ntm5THH1naMdT10hghAl08ZJ8uXYLcbuDfLEbAps2DbGvY5gnw9CCrQaiQkW6NsR1BUK207WHqF/L2NgVmhIQQtG6srOyFZF22ij4gCQTXbtRNG/apJp49PtKxbJo/MdmjmjO8hWfywpRvNRypKhmJFVdGy1q46rW67xK2okR9fGmqMXAbmFyAbHqQV8/03zm88LeDG1GsM1iGNDvpFJourVEpYbZFAIBYE2D3BPGN1Hw/CkaykSLa2I2ooSACwQhiwAv4XN8j61iaDqU8lQwIoAHoCDaVO9SXZlosaG37HM2Y48x18WGfk/TVeLunvHL/SmV2hRi8YZQtLyoYiv7q2DfYg8Xke/wDZjOTsQuSQFVQWP8D9v5zoo0X9VMTqz+bJGWVkBpto+C/tt+fAf3U5tunwLAYoFUxtIGZB8UjBV8zZKaWmN1ypUG/YAZr24Yy8dmWnLuhdBL+Y0kc/5fw+WslCQEeiQojFb+Qo8H9s7Sap0kZNTqFjVk3RGVDOr2xFM8TEjseWvtyBnTFiX+nYbo1U7iikq25qHmCUrSs+9asHuVNj3wZ2ScLGv5hRAFKpHFLsIjE4WSU1FYfdYHNUGHcy2NTHLhqOi9c1kIuGQSoP/p5lkUdtu6F+f4GbtvxhkhKiQJJZ5BRonA5+INx7d6AzV9T8LRah1keVnIVtpheNfWLZ4UkICBQzimPPLd+K0cujijmWTVhJYtw8oHfMQLO1PM3jzVIos5VgKpRzWNRN/brnTPxa6dIQryGEn++p2/8AGLA/esmOg6jFMoeGRJFPZkYMP5BrPmfxl01igl06RrCCKWLnZvLhbZqLepSvA2jsD2ORzp8s0BMimSNxtoozRsd1gG1IP7ZdG32DO1Ke/PyF/wCWYkVX2Hz9J2//AKnt2zhXQ/xZ1iIEf8xk+Isu4t9+RR/c9sl/Tfxi0zJeo08qgGtwCv8Ackd1rtxeZask+XSkkI7sLNVuG33/AO3t9MvOpqtykX8uQPvWanpXiHSagDyZ1tlFIxpq+iPyf4zaeSQOO3PwHbz9jxhHukoPYg/+fLLswJYl/UAOfcbT97H3zOQcCv8AvgVJyHdTBn6lBp73LDepl47fphW/uXPPzyVa6UrGxUAsFJUHgEgcX8hdZGPw60Q2SancXM5UB2G0usahd5FDbuYO1UPi7ZL3pnL4iZKMrjGVoxjGAxjGAxjGAyhyuRrx/wBd/pNG7A/mP6I/ue5/Yf8ATCZZes3UM63+IRj1s5i9QjURxjaGViCS5Y2CoJrt8h8hkMZdRr9TLKql5G3SMAQAqLQ4s9lG0fPgZqVHuSSffj/PN71PqEEUCQo8W5hTuE559T059rIX9jwPeTHV28+NufFevgyR5mlMk6I6tuUFYmld6IZvULkO01yeRYv578xSS+rUaeGUSHbGVFsACSHXcoQKAWfg2R8qyBxRpYcU1c+zBq9mB4I+mSLrS6p4UkLKEKANErhAtNakhm5NkGgSVsWFFZqut3J1tjdY8NCOVZYwZlM7BNOo3MyoAXJbmwCNh47AcmwcxeoRyM7SshFliwIAKMBZVygoNS9zRJU2LzOfqM+iqYSJMBH5QWUSLIgsMVUMOF3UeCQQv0vNhqNX5OlZp4tRG7K+6yskEshGz5MAB6FAagAOLNXTHUa/qfTYoQAZZLkUIu47kP8A6jxgni/TxwCCnJ5zCg6W+nkEsgcQHdtkFVR4XzFUki7X02D6hRz11XSdXrkOrKpRsAA7BSDsgJPBN+/z9hmsGpkj3wyG6amUmwGB96JBo5mzbp4vNcLZrtKYhGibtwRXRjHVqpJCipCtORZZgTtIsi7vPDX+J0VgURULKrSqPUwk3HeVYd29vWxvapHByJSTuePMNUQAO1E2QfmLF/fKRQM59Is/sD/nmvTg/Jlct6b3UdfjMfoTymcNuWPhRdcWRQWgCVVeeeQScyNB14uJFl08L7on/plZOASWMoiLX6m3SUBwWAFc5FnSiQeCDRwHNggkFeVIJBU3YI+XPOPxxr8l1pOelzK0fmPIxD7W3bVHlkFggjMh/Mew6gRooG4mrrPTW6OOZdiJtEkh5AeMBk3by/uxs8BiBYTkngx3wbr0jd1dGZqMkYQWzECpFocsdgsfLbfesmxIDFXvlVYbUdmjssVlmd0CQbWZwFokervtG2dM2+13XPerdPECxtuVk38MinbzZqNyfWPcsOPUPmMv8NeFp9UHeCNdm4XJIeOL3UBZJo+y5MerztFBPNHGRKNod0j/AEhgpjWSXcyhR6uFHzAWw2aDw74ofTxBFH9KHvbK4lkQguD6Qwatu5jfN7j2NA2W6YskqPdb8ONpaD0ySESRv5bhSDY2kmiHBB4P3+2nh6c8zeWqszPKCFWgWFUQCSQpqzZ4GdB8YallZFhlM08jPE7Ssjtz6RshJYRA7nW/r2BCnMXovTjC8scEbTTQgl5o4jKY9yELt206USboPe3iubfB1eGodFPq/O00IO1TqI2kVFVmUr5sSgBgQQdwJse2XS+NNXomTydQdjAVtk86Mgd6Eg9J7cAZu4OqqqRoqlpFAHk1JGfNZrjQgkF1VVIYn4mq73ZDuvdJKysphMO2hXl+WxAAG4pQI3Vf75JN1bXS/DX4xs4I1CQGv8flMR8wGsOfoKycdH8a6PUKGVnj9+QQBz+pltRz8znBn6dqdJEikwPCxZlBEMqOSAHO5fV2Ve/bj55JvDcOpgjE0cLacOA35UigMpNKzRzUCvv6W7c5LPomUdU8Z9SDaVk07q7zkQJtYH1SDnkdqQuf4ySdL0awwpGnwogUfYCs534Bn/rJY5N5kWEPI77DFvnkNfAe21ERQfofnnThkhObtXGMZWjGMYDGMYDGMYFCc4p4+8TeZr6VUkj09oA43IzfqNff/lnTfHHVzpdFLKvxbaX6E8X+1/8ALPn2Fr5sE9z72cnF4cPNllLNPar/AOo9soYxz6VNiiGVXBFg1TAjuAf2y66Kg0NzAM1EhRYBbaOWoc0O9ZuvDvSItQGDv5jeYdoR/KKxJdsVYbRv7eo2pKHtuzTnhjby0UXhuWVDJpYDuBA9EhALfWOSy4FdlYDkCvbN23UpJ0hGriKwq26ZkB2SBLAVlj/s6IYUTtHcBRm+j0rwQbYinETsjNenclmUxnc+6ORmRbA9isi5TqHURGBFOkkG1lUFowwVUVWTYVI81d5tt3BDkBR7XbtJdc1dqJ4zDBMW31I0zIzo9kKSSska2ViZaApQe3vkd8RdbhmhEcAI8yTfIGCqyhQKvaALJs2Ce3PJyzrWrViUi8tloAyRo0RkHxEOhY/qNn5lQfvpdQdq1Q+uSM5eSb1E3n6npotN/qkrMqrZRpGNsAyi4nUhAzkMVRhwCaIyIMYDAA4kXVbyXZj6Shoq7bjx3HYGwCfcVrlIoEgH5jnn7188yut9QfUymRgqkgAKthFAFUoPYXZr6nK1vgh019/mQRwKI+fuPf8A7/LMVVF7BRHIrvR4Zbuzx7375haHUijvF8BXqrB/Qyn9q+62e4y/SuzHbuok2Ceef3yusq7qCFW3oaDgHggEEgHkCq+fYZlaLVog3SBDIQdtqCPo0q1/FcnufbL1AKtGTSm2G72YA2Lu+Go1RsX981OogZWIcUe/3v3xOVGmdZBIjgOGDBlFUQeOKA/btmf1LxBLKtAQqocsgRFpD39Iqhzbbq3WWN8nNUTl/SiGmj43p5qhqoBqILLuPBO3278/XLY55JpoOkq8CpqXk8x7ZvMaZG8yTascauCyycIpYML5F1WbHpPhVNbKiShjpoogsWyQggLuVi1p6t52EEFeF7C6GFrZZ3J/M8zzGK7kSRSGcGOMTAi0SorVeGYlT8skvhHxHp9OGTVS+U7uNgkXYgi7QhX2hTdE7Ryt7SBtznbZG5jLXjrvAOn0Eb6mGSmjRgpnIKgsaDMQvcWACAOL+41ng3rMUcM80kuyZ3aXyyGV2TaPK5HxMw5792zP/GPrIOmhhjcFJnLSbSCxjUdh8rJ7/MDjnI/D4hiniVYNMZ5kW9hjRTGi/qVl+IXsWjz6jXIGTXtDcxr3/rPPaKSSMvMB5jKsqQOg54EpZfWTyVDWDG1g5E31S6rUArJau6qpd1YopNKGY0LAPuBm46JGZ1nbVRLPIlhI5CyWxAMnmdyo2qiqAP0t9cwv9CtDJCHVm084bY0JmhmAe/rViif1D4D87zXSS/Lew6X+hmk06TeeEW4ZTuIRjHJvICt+kBixXg3zyADvPEniyODTosEiziT0KsZsLS8b0JBTmsgumXUaDXgFViDDYg1DbkENhVLFd4qoq4DAVwKrNh0t4tbLFDDpxDcoaXaSwPcWCx97vgCtnbnM5RjLyeuNsdT/AAz6V5Ghjv4pBvb279v/AD65Ls8tPEFUKooAAAfIDtnriN4zUkMYxlUxjGAxjGAxjGBpfEPTfPRkddyMpBH375ANF4H0+mmaY+vZG3lwygMrSEUu7jlRZ7/Q+2dYIzwn0it3AOefLw3dyxutukzmtWONnwmEiLONzItk1Zvudo+/sPpnnovB3UYFGo0rosksfrSwrruG4p6wVsBVJJIo1nWdX0kFeOD7VmpnfVxm9sc6+4NxvV2RfIN0B27Csl/Jj/MPXC89OV9S6zrtOFEun8jYwLHYyrJQTaJDdPtsHv8AqHyGV0ni7bt82GJiCzLtXa+5gQTwNvauAo+Ec509PEcfadHhb/7i2hNg/GtgW5vv2T2zG1fhPQapSUSO3/8AmREKxPIVjt4Nne547AZqef7jGXhvxUI1HWtBOjbkaNgh2jYA/pB2IrJYLMSTbED0gVkf0fhrWTQpNGnmK24gbl3bVYKW8tiCV3WLAPY5L+qfhZ3OlnofpWUV35FyL/hBY+n3AzF6pBqFgeHXaaYQlIBu0oEhVYlYhHBPw+veSSKY3zdZ1nkxvTncL8xA9TA6SeXIrIymmVhtIPyIPb/+5Yze3cDOoxdS0ur1em3SwpDDB5R004tzI21Nr702tVIdwa6T25zI694Y02r1ZjVTDJ5K+seaFWl/KATyzEyBaUkODYPGb2nrztybSxMXpUZ+PUFBJ2llHb7la+u3Lro8H7Ee49iD8iOc6D0vo0emKf00i6mWdXkCG4pGgUq8LQxkEM26Ev6mG5QR72IX4g6VJCQGhmgUsfLDem0/u7jdFTfp5IBALemzZWpw18moAoMffgd7J+Q9yfpnk2pYk+3+1Zb/AIByP98rl8OnCjuOe9D/AJkks37k57KqgDbX7ds1tNsVoLHJ3feiP+D4R9ju++Tb/R2MwRAqzSGHcbO12ZipUBZFUFF3EFgxUKpPHfImrgOpcblBG5e1i+RdcX2usnknjxXCpsZC7ASPS2q8KStfEaAPZQCOxvM0n8sXq+jbS6WLZIpDM4iVo4y6Dcx8wG2sFTVG19djkAjB63GkekjdlqaWIVVGhSLY4uMbFAChiOQQFK56eL+prqJh5f8AZxoFTkkdgWq+e/H7ZZDrotVIserSRntVR4aGxaoKIgKPJLEgE89sjHtzw8/BGhDM3mwBvy2aFWhZkkL/ABMTsIPC92P2sism7aeRGDnQxRyRAAsZt4Nrf5TKLTjaKO0UxPsBmB1Pq8CwGOigJ8lU8wFfRt8sHa1xMTfJ+GufYZb0Qq026KecjYAA0m/0AgOwDghgWDoLsWWIsAZK6ThTpYaWeSIaaSKGbc5aiCXO1LZ72rtJ9j+gHvea9ug6DW6lYtNMA0Maq6bVUzFf0qAFAJXjcAe185vtfoxQ2uy/mRlQrSx/rRf7NX2v8VNylqWzA1XRJtL/AKzDAj6jepaUSmQEBSt+W5DoxJHpUkWT34wa+0Y0/hZn1OwK4h37Iyx3AEDcy7qH+KhXbnnOr+D/AAfHpmDgktXyAH7Zifhuv9TozLIqqN5WLbztVKpgW5u+DZPw/XJp05t0asfcWPbj9Jr2sUczvdYnjm93/jKxjGadTGMYDGMYDGMYDGMYDGMYDLGjBy/GBhz6BW7gZotb4QiJLIDG3PqjJjPIIPw9+Cf5yU4yXGXtZbENbSa2I+mRZl91lFEgkbhvX5hdvIPGWp4jZP8A4nTyIR3ZB5iE/EaK8jc1CiKoDnJkUGeEujU+2cr4Z8NzP7RbUaDQa4G1hmbsSPS92wFladdzlm+wzT6j8PtqlNHq9RChDARltyU42/SrAdieSARVZKNf4WhkNlBu9mHDD7MORmvbo2qhB8idiv8AclHmL2UcHhh6VrvxZyeuePR/TUZi0uv0s66h9Lp5yqCPzYS4fydppVjvarBVBsJ2oe5zW9E6zp9Pp5NPG8sUxn3udWx07epaJV0jk2sPT8QF2T9MnA63Oh/1nTEj3aE7rBJLehqPYItc8XznsOp6PUjZIY3JHKSrtY3tLABwD6mKLX+HjL+SztPx/SH+JIdAyzyJANR5SwktC5VnkkJC2YvSBsj3E7e8nFG8jfiDo8f9RHpdOuxooDJqGclmViPMZHMandsUoo2rZLdsn+p/D7Ti20jzaWQ8boXYAntRBPAZz2sCk9sjuo8E9QgleaCVNQ7OrsSTHI5WQMoNmqZls+rsn7Z0nkjncL2hWo6JOu78suFCsWQFlKsu5COLorzyOPes1xr2yUakBVdNamphWdiSZo/MSKRiCsqTfGT5aBNoHPuayus1cDxuJnLhPRFKzJM7NJtLNtQjy40WIgLZ2mT37ZuVmzlGHnY9uPr3s/TJr4e8PCGUu2pVXRGKEUsglqgHjlHw8sL7/wCzzWl6j4cZCPKZGMYIYlwrtIiiSYxKaNIrAH3tW+2SzohdtGrSzeazkmt0cgUsxWNaYEkkbgQb5a64vFZmM2gPU+mToT5sbMWJ5T1MSdxVmXuAfSSeR6wLuwJJ0nwZ1BIvN0DxpJSiaGTlmNbuRRKbd22uOVP0zb6LqiRJNq41A9P+q3EscTIpHLSJSAE7jTMDxwMxPD/4mRzSIJ4WJLgEob5JA7NVckdj75nLKx2xxl5a2GPqEurVtYhiTTAGZYd91b2wUn1MQD78KbsXmf468VXEq6MsyPvWRyrLRK0E/wBoXu79x9MkHVJRHq3TzVBY29ymNm9IsqX3BuFCUSAPLI/USIR4j14kk8tFASJiBQClm4BJ2mjyGo89798a3d1jLyessbz8NeszFItFEW2szlydpURtZbZxamyffO1ItCh7ZzP8IOl/2k5H+BOK+rf9M6diRnx22bpjGMroYxjAYxjAYxjAYxmN1HUGONnAvaCcLJbdRk4yH6LxJJ5u1wCGPAHFZKRqeZARQjqz8+LzMyldPJ4c8LqvfGYSdTQ1W7k12HHq2iyD/e44xFr7qxXBJ57fL+RmpdsZY3Htm4zFbWrV8+1/QFq/6H+M8m1RBPNgC6rntdH+QcJIz8YxhDKEZXGB5PAD3Ga3X9AilFOit9wDm3xjRtEW8MvFzpppIq7C96/qr0vYobjx9c8zrdZF/aRJMo94zsYcKoIVrHC7uL7t7ZMssaMHOd8cb96ii+JNM42T3DusFZl2ryDYs+nhFrv3bMPqngbQaobvLEZ5O+AhCL9T8C1ahtUWP1HJXqulRuKZQfuM0M3g9FO6Bnhb5xsVHcHlfhItRwR7Zn0ynS7xvaGdR/DTUIrHT6nzDsddsoo7WBM21xYJZm29he485gwnVaCJ01UMkm1SIjsSSHjijIBa8tVn7Vk8rXw+8eoUVw48tjW4/EvHxEE8fpGekfiZV4nilhIr1Mu9CRW22S69TM1mvhx75TtPxy9OV6XrcErIkpWJDIpYuJBQA4t0kKt2Ck7VsMeMz+r/AIh6eOcwGM+UjExyxMriQE/GV4rt7E9v2zoc/Q9BrASI4ZCRQZKDc2qWUons7c/L6ZE+r/hDC/OnkK32WQAiifTTLVekEmwT2x742apJljdxXqL6PUaMasASLyHLBkcyAb6BIBAJ9J+ZkJHJvIRodaqzs0UaFW3KiSW+2zwf9oV/mcyuvifRgaTUOlMokAXaQQTwSwUGyYx8XPpGZPgLpvn62MHlVO9jwRQ9r/8AO+dONPN5Lfbcmq7P4T6d5GljSudtt9zyf/Ppm4y1Bxl2adZNTRjGMKYxjAYxjAYxjAZZLGGBDCwe4OA2XA4Gni8OxCTfX2FnjNlJpEYklQSRR+oquf2z3xk1G75Mrd28vFdIg7KO4P7g7r/nn75X+nX+6P8AzjPXGVm23t5iFfkPb/Ikj/Mk5T+nX5DtX7Z64wgMYxgMYxgMYxgMYxgMYxgWlRnjLpFbuBmRjAj2t8KwOdwXa/syEow79mWj7nMYdL1UX9lPvX+7MN3so4YUQaWvfuclWUrMXx41qZ2OZ9f8FDVzPNqFIkeuUJpQAAoF/QfL55IfBfhqPSKRGtfMnufnZ/j+MlWwZULnPHw6y3u/prLybmtKjGMZ3czGMYDGMYDKE5U5YTgLxluMCuMpjAuGXDGMCuMYwGMYwGMYwGMYwGMYwGMYwGMYwGMYwGMYwGMYwGMYwGMYwGMYwLWyzGMBjGMD/9k="/>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6" name="Диаграмма 5"/>
          <p:cNvGraphicFramePr>
            <a:graphicFrameLocks/>
          </p:cNvGraphicFramePr>
          <p:nvPr>
            <p:extLst>
              <p:ext uri="{D42A27DB-BD31-4B8C-83A1-F6EECF244321}">
                <p14:modId xmlns:p14="http://schemas.microsoft.com/office/powerpoint/2010/main" val="1172829574"/>
              </p:ext>
            </p:extLst>
          </p:nvPr>
        </p:nvGraphicFramePr>
        <p:xfrm>
          <a:off x="683568" y="1131590"/>
          <a:ext cx="7769411" cy="38996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6813576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2" y="951570"/>
            <a:ext cx="9156399" cy="4201950"/>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6"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data:image/jpeg;base64,/9j/4AAQSkZJRgABAQAAAQABAAD/2wCEAAkGBxQTERUUERQUFBQUFBgYFBgWGBYVGRcYHhwWHhUYFRcYHighGBwlHRYYITIhJSksLjIuGCAzODMsNygtLysBCgoKDg0OGxAQGy8kHSQsLCwsLCwsLCwsLCwtLCwsLCwsLCwsLCwsLCw1LCwsLCw0LCwsLCwsLCwsLCwsLCwsLP/AABEIAMIBAwMBIgACEQEDEQH/xAAcAAEAAQUBAQAAAAAAAAAAAAAABgECBAUHAwj/xABCEAACAgEDAgQEBQEECQEJAAABAgMRAAQSIQUxBhMiQTJRYXEHI0KBkRQzUmKhFiRygpKxwdHwUxUXNENUY3Oi4f/EABgBAQEBAQEAAAAAAAAAAAAAAAABAgME/8QAJREBAQACAgICAgEFAAAAAAAAAAECESExAxJBURNxYSIywfDx/9oADAMBAAIRAxEAPwDt2MYwGXDKDLsBjGMBjGMChy3L8w9X1CKIqJJFQte3cauvvhLZO2TjKI4ItSCPmDY/nK4UxjGAxjGAxjK4FMYxgMYxgMYxgMYxgMYxgMYxgMYxgUxlcpgVxjGBUZdlBlcBjGMBjGMChOcW6pql6hrpZXA8iJxFE7cqAt+awU8FqtwD9OCLzovj7rJ0+lIjNTTnyou/BPxOa7BVtifas5nqNRBNpX/piqoQ21UVUQMGUnd5pDBW3IjDcxPm8cWMa25Z9xm6fp7/ANaYenaggJEHc7miLM3wRAPuBavVwoHNcXebjReJtfGxVtmo23uBjcOAGZSfydwI3KQG7Gj2yNahzp9ZpgYHhtEDoK8p1cGvMVDQZLY2/tbEds3Gn64yo5poC21JVZIlSOKmAVXUhoyAABuumccAEZLwk8c+OP1wkuk/EGHaDqI3hBr1cSR89vWvHPtki6f1rTz/ANjNG/0DC/8AhPOcT6rodRqzptNpyjHUXM1DbGr7e2+txVVUXuvmu3Ayb6rwdDFHFF/RCQRooaZCUkc/qbdGQbu/ivM3LUl7bxme9S8fz/v+HRMZzCHqLaLWSRLqNU8ChUXfUuySi8jci/LRByeez/LNxqfHqQRb5iknrC7IztkF0RuRuxCnnsPSc1Ltfb7icYyK9J/EHQz1U3lsf0yjYf57f55JoplYblYMPmpBH8jKTKXqvTGaVfESmXyxDORdbwq7e9E7d2/bfvtr3zcg5JlL03ZZ2rlMrjKimMYwGMYwGMYwGMYwGMZWsCmUy+spgUyoymXDArjGMBjGMBlCcrmo8R6qo/KClmmtdqkgla9VEc9vlzVkdsDmHjHqA1GqM25ikRAhrsAObo/M2f4GYckKSwyb13eZVtzujIYsWiAIW/Ux5FWcjsXiODc6PuVVkYR2N/5YY+Xu2kkNtAsj3GbXTdV8wLFpwblYIJD8IZj6mo96G5u/tmvhNNxptLEmnM+mebVI3khvMNvIw+St6ki2MQQV7M3IoHN71vUadHLa14XUhCEF7aHIZEJbkk3zxwvHGafw7BJPrIvKZkhjgCxsu0l1iAWHzL5CkEv87nrkA5I3/DrSyRlZEos+8sjMHvmwX9wb7duBnPPfUXCSbtPAPT4lM2tTzGWQ7IVb1EAnc2z5b2KmuACCOwvJXp9aRv8ANIsMaC+yhVJ/YEkbjQ49s8en9LbT6eKGFrESBSSBbni2PsP1GvrXGess6gHzIytkMaHB7eoni64PPy7cZqDG1UMWp2CbTo4O4EOFZ1HH7rYKkj5GjyQDoepfhjpWUCB5INpYqL8xAWq6VuQOOAGAFnjnJD5EXBRxus/ESQRTWGHysliT7857pEUNBnKheSPUS9mwV5CgcUAPevbKOU9T/CzVIHaExTMWTyx8FC/UWDGvb5tfPHPGXqI5fPKQx6qGdBuBCiFZQNhcOxFS3T1XueeMmmq6jMdSkMUjCXYWdTGjxqLO0yNYIYir2ki+w5z2PiQRh/6jyiIrErRNYVv0IEb1Fj/A554OLNs3GXtyXX+NEp28gf1CNZcOV9W+xXBavpu7WBnUV8aRx8TRyBVj3M6DeigKCxYd1Heu/Cn5HMqTwzo9QPN8gI7lZCyjy3DAhlLAdmursffIh138KXem0+qYlUVAs9kkAV6pV5NmyfT3Y5y8fj9dt+XK5dOiwdTiagHAJ7K1ox7dlaj7j+cy85f0noethXy5oQqxIBG8DO4k7BgyUw3FR8TJ3r9vXT+KhFIyMXQIQoYMi7mYtQMR9IYIjMRQ5WgORu6MS10vGQPWfiJFABvbzSVDBRHJG+0mu5G0H6Hb2P0vbdJ8c6SdA+5owf8A1FodwO4sDlgLNcnB7T5SfKZ4w6tHXcjq6/NSG/5ZHOk+KpJZ/LaOBVokhZ90qAAn1IUAaux2k19ffOWeOPbeONym4lOMYzSGMYwKgZdjGAxjGBaBl2UGVwGMYwGMYwKE5z8dYOqbUysiNpY5NsbMpNhFIkfdfC2Woij8XOb3x11ZoNKwiozzflwiwLYg2eeOBZzls8emMKwSjUaR9mwlrAlBPqZuNvIPcdz8ryWb4Z3rKb6YX+hcGuik1hmk028uy8eauxSeX3NuvjvuPYZG9Loo9NqpBJIpqEhR62JDAFgrIoCkpa2W48wNZqsnfiSOVdB5en1MLaVVVUIXa6hV4UMB6hvCjdfcj5nNF+HPQDq9cpk9UcX5khPNgH0gn33NX7A4m52uVnHq6z+H3RTptGvmf20xMst+zPyF+lCuPneSeMc5YzZ6owHFi/l783/2P8YVfjGRPqHXpY4jIvxzP+SjC6B4jG3g3tUyFbvvWUSWXSI1Wo47Vx8vl/sj+Bni2hIoo5FbeOACFPAO0fKx+/vxWkTxeF8zzY+ItisyG9ztQIRT3AJN82KN/PN6vUo7ALBWIsBuDQokn29xgWR+apo0445oC+1+/pr1H39s02t6DpZPQY3RVLkBdwXc1r5jD3PFg/4f2yTKbFjkZSSMN8QB+4y7Gu6B06OCIRoVZlFMwUKzfIvXc0RzmzzEfp6Hta9uQTfFkf5m/wBhmTEtCib+uQJZAqlmNBQST8gOSci79Qg1UQbWQQNDICUsiZqBsBo9tqffi696yRdQ0azRtG97XFNRoke4v69v3zWdb6IZGSSEIHQVTClYBkZbIB7FBxXYntwRRHZPA3T9UL0zPEVVRSk0qiwvokFgd+1A85qYvw3n0zRtFKJkWRpJVH5TSfD5ShTwa5PqevkObybyRTR6aVxHEuo2sQYhZPayAR8VD4bNkDKrPDDp31MbSTBUJJMjuWPyIY0rXx2Fc9sCAJ0zUnfN5U0M0CUqtahgu0k7lYrIeW219AewrQ9I8WTSvArQpuEyopRG3Gh6n2g7aA5IAqu2dn6RPNIN0u1QeNnlyIytxYLOfWPqFF5reoaXQTemRFpiw3BXRGJ4ceYoCt3o8nvWcc/F7XbWGXrOGs/94iJZ1ERVfMCBo2WSyb/QOQQQQfqPkQTIuneI9NMoZJQA3beDHf23gX+2RRPwyji1I1EE7l1LOqygMDIbollogAm+xNgZtOtdOKoxaGXUI+/zI0IYBatdtkNZYDsO/wAu+b5c8Zl81KwcuXOE/hnqtU2uWJZJUjBJkjLNSqOSpDc+23nnnO7jNJhn7bVxjGGzGMYDGMYDGMYDKMcrkQ/EvxB/S6Ntp/MltEHvz8R/j/nhnLL1m0M/EDqazar8whtMYZI1VSPMayFYoHBRtzFQDzwLBUi80fV9TEsMiqu5UfaoKtH63ILJYbd+WsaqKIoKoN3lkEy+WJI38x4lj3bnI3Mu9iSrtbCg6hWUUBYsjNX1Hp81rGvl0gA2kkOZGI82lK220hEBFggDk85cYkXabroWMxeuMbSFohxuJ4aQdj2APoJIFXnp0k66KN5umSqdoUEIykyc9hFILfb72P1cd80UsLeYsLoySO21VPueOBVi+R/IzD65EGcBGtYhtRhxdclh8ra2/cD2zWoXh1XwT+ImtmlaLVwQh0QuN2/Tu9V6VVtwZu5oAdsmGo8Z6NWC6sHTuwv8wcEfPelgD7kZE+heHmi0aR6uUGVo3aZNRITtXcaUq52hCor783nJ+rdEZ9a8OikE4ZjtCekBdwCqbNHuOBf2znOa6fD6hg1STQt/SzI1r6XVlcA/OxYv9j9jmtm0+pBHmRxagKy7TQ3Cu7CyCD9f8v73A5dA8CqYNSkUpQUBu0xZgBvVJWJDkEgA7lvjgXnv0b8WOo6cgNMs6g1Uyhv4ddrH7knNarO3Zv6LTboQweJjI8qopaQMwQs7uWXcGUBgfqa5vPPqPTW1HmNBJHJ5ixpQIBjhb1NuRqPr59Pf1cZHej/jDp9QBHq9MQWO0halU/7pANWB88lml1vTp3PlyoshYlkegWJsMDHKO/JFgXyeecitXodPqI5I0Akhs75LsAKApCMQaJA8mPcLsRyfPJBp+tSGVlADKGCC+CWFl7I+Xwdvi2/PMiLQTqxqcursWa6sWEAABDKEFOdoC9xz3JxNE8hZVm0qozd/LugHJ3URatXlqzEle60L4wrLHiWHzTG24EGrq1+EsTY9gBz8iQM2sM6tW1gbFj518675HJfCA3lhIW3fEHA5DPum9S+7gKp47KMs6jppYxLIUZyTwE5JRASF47F23Kf/AM1/p4IlWM0fg+OUaYNO7OzEm2+Xa/oCQW+zAe2btWB5Bv7YFcsliVlKsAVYEMCLBB7gjL8YHhpdKI02AsVHA3MWIHy3HmhmlXo0wURjymRYDAjtu3Kh7kxgUzEBR8QB2+11khymUY0kdIEWztABN8gAcXXJuv8APKQsVjslm4ujwR/h55v25vk55azo0Mjb2SpP76Fo3+nrQgnNb4v1jQaRvLY76CRk2zF29Kc9ydxDf7hyW6gj/wCFnSmDanVTUZJpnWxyDTkuVPupbt9s6Nms8O9OEGnjiH6EAP39z/N5s8kZxx1DGMZWjGMYDGMYDGMYFGOc8/E/oPnJ5++vKUAD5We49v1ZN9fqCCiJRdzxfYKOXY17DgfdhnMvxX63JGyadXUkoXdVFBeaSzZLHhjX2zNvOnLzf2VBdB1GSIHaaFkkEWLHAY/PaRYBsAgGs3HShNJAZkh3gmTb+ZyWBDFnVyFfcwokcgIKAoZsNZ1SXT6bTR6fTGaJ6EoZTZuqIdbRBzZDH4m9s23V0j8ljEDpkaAyOELhY27lFjQhWYVZNA268ntm5THH1naMdT10hghAl08ZJ8uXYLcbuDfLEbAps2DbGvY5gnw9CCrQaiQkW6NsR1BUK207WHqF/L2NgVmhIQQtG6srOyFZF22ij4gCQTXbtRNG/apJp49PtKxbJo/MdmjmjO8hWfywpRvNRypKhmJFVdGy1q46rW67xK2okR9fGmqMXAbmFyAbHqQV8/03zm88LeDG1GsM1iGNDvpFJourVEpYbZFAIBYE2D3BPGN1Hw/CkaykSLa2I2ooSACwQhiwAv4XN8j61iaDqU8lQwIoAHoCDaVO9SXZlosaG37HM2Y48x18WGfk/TVeLunvHL/SmV2hRi8YZQtLyoYiv7q2DfYg8Xke/wDZjOTsQuSQFVQWP8D9v5zoo0X9VMTqz+bJGWVkBpto+C/tt+fAf3U5tunwLAYoFUxtIGZB8UjBV8zZKaWmN1ypUG/YAZr24Yy8dmWnLuhdBL+Y0kc/5fw+WslCQEeiQojFb+Qo8H9s7Sap0kZNTqFjVk3RGVDOr2xFM8TEjseWvtyBnTFiX+nYbo1U7iikq25qHmCUrSs+9asHuVNj3wZ2ScLGv5hRAFKpHFLsIjE4WSU1FYfdYHNUGHcy2NTHLhqOi9c1kIuGQSoP/p5lkUdtu6F+f4GbtvxhkhKiQJJZ5BRonA5+INx7d6AzV9T8LRah1keVnIVtpheNfWLZ4UkICBQzimPPLd+K0cujijmWTVhJYtw8oHfMQLO1PM3jzVIos5VgKpRzWNRN/brnTPxa6dIQryGEn++p2/8AGLA/esmOg6jFMoeGRJFPZkYMP5BrPmfxl01igl06RrCCKWLnZvLhbZqLepSvA2jsD2ORzp8s0BMimSNxtoozRsd1gG1IP7ZdG32DO1Ke/PyF/wCWYkVX2Hz9J2//AKnt2zhXQ/xZ1iIEf8xk+Isu4t9+RR/c9sl/Tfxi0zJeo08qgGtwCv8Ackd1rtxeZask+XSkkI7sLNVuG33/AO3t9MvOpqtykX8uQPvWanpXiHSagDyZ1tlFIxpq+iPyf4zaeSQOO3PwHbz9jxhHukoPYg/+fLLswJYl/UAOfcbT97H3zOQcCv8AvgVJyHdTBn6lBp73LDepl47fphW/uXPPzyVa6UrGxUAsFJUHgEgcX8hdZGPw60Q2SancXM5UB2G0usahd5FDbuYO1UPi7ZL3pnL4iZKMrjGVoxjGAxjGAxjGAyhyuRrx/wBd/pNG7A/mP6I/ue5/Yf8ATCZZes3UM63+IRj1s5i9QjURxjaGViCS5Y2CoJrt8h8hkMZdRr9TLKql5G3SMAQAqLQ4s9lG0fPgZqVHuSSffj/PN71PqEEUCQo8W5hTuE559T059rIX9jwPeTHV28+NufFevgyR5mlMk6I6tuUFYmld6IZvULkO01yeRYv578xSS+rUaeGUSHbGVFsACSHXcoQKAWfg2R8qyBxRpYcU1c+zBq9mB4I+mSLrS6p4UkLKEKANErhAtNakhm5NkGgSVsWFFZqut3J1tjdY8NCOVZYwZlM7BNOo3MyoAXJbmwCNh47AcmwcxeoRyM7SshFliwIAKMBZVygoNS9zRJU2LzOfqM+iqYSJMBH5QWUSLIgsMVUMOF3UeCQQv0vNhqNX5OlZp4tRG7K+6yskEshGz5MAB6FAagAOLNXTHUa/qfTYoQAZZLkUIu47kP8A6jxgni/TxwCCnJ5zCg6W+nkEsgcQHdtkFVR4XzFUki7X02D6hRz11XSdXrkOrKpRsAA7BSDsgJPBN+/z9hmsGpkj3wyG6amUmwGB96JBo5mzbp4vNcLZrtKYhGibtwRXRjHVqpJCipCtORZZgTtIsi7vPDX+J0VgURULKrSqPUwk3HeVYd29vWxvapHByJSTuePMNUQAO1E2QfmLF/fKRQM59Is/sD/nmvTg/Jlct6b3UdfjMfoTymcNuWPhRdcWRQWgCVVeeeQScyNB14uJFl08L7on/plZOASWMoiLX6m3SUBwWAFc5FnSiQeCDRwHNggkFeVIJBU3YI+XPOPxxr8l1pOelzK0fmPIxD7W3bVHlkFggjMh/Mew6gRooG4mrrPTW6OOZdiJtEkh5AeMBk3by/uxs8BiBYTkngx3wbr0jd1dGZqMkYQWzECpFocsdgsfLbfesmxIDFXvlVYbUdmjssVlmd0CQbWZwFokervtG2dM2+13XPerdPECxtuVk38MinbzZqNyfWPcsOPUPmMv8NeFp9UHeCNdm4XJIeOL3UBZJo+y5MerztFBPNHGRKNod0j/AEhgpjWSXcyhR6uFHzAWw2aDw74ofTxBFH9KHvbK4lkQguD6Qwatu5jfN7j2NA2W6YskqPdb8ONpaD0ySESRv5bhSDY2kmiHBB4P3+2nh6c8zeWqszPKCFWgWFUQCSQpqzZ4GdB8YallZFhlM08jPE7Ssjtz6RshJYRA7nW/r2BCnMXovTjC8scEbTTQgl5o4jKY9yELt206USboPe3iubfB1eGodFPq/O00IO1TqI2kVFVmUr5sSgBgQQdwJse2XS+NNXomTydQdjAVtk86Mgd6Eg9J7cAZu4OqqqRoqlpFAHk1JGfNZrjQgkF1VVIYn4mq73ZDuvdJKysphMO2hXl+WxAAG4pQI3Vf75JN1bXS/DX4xs4I1CQGv8flMR8wGsOfoKycdH8a6PUKGVnj9+QQBz+pltRz8znBn6dqdJEikwPCxZlBEMqOSAHO5fV2Ve/bj55JvDcOpgjE0cLacOA35UigMpNKzRzUCvv6W7c5LPomUdU8Z9SDaVk07q7zkQJtYH1SDnkdqQuf4ySdL0awwpGnwogUfYCs534Bn/rJY5N5kWEPI77DFvnkNfAe21ERQfofnnThkhObtXGMZWjGMYDGMYDGMYFCc4p4+8TeZr6VUkj09oA43IzfqNff/lnTfHHVzpdFLKvxbaX6E8X+1/8ALPn2Fr5sE9z72cnF4cPNllLNPar/AOo9soYxz6VNiiGVXBFg1TAjuAf2y66Kg0NzAM1EhRYBbaOWoc0O9ZuvDvSItQGDv5jeYdoR/KKxJdsVYbRv7eo2pKHtuzTnhjby0UXhuWVDJpYDuBA9EhALfWOSy4FdlYDkCvbN23UpJ0hGriKwq26ZkB2SBLAVlj/s6IYUTtHcBRm+j0rwQbYinETsjNenclmUxnc+6ORmRbA9isi5TqHURGBFOkkG1lUFowwVUVWTYVI81d5tt3BDkBR7XbtJdc1dqJ4zDBMW31I0zIzo9kKSSska2ViZaApQe3vkd8RdbhmhEcAI8yTfIGCqyhQKvaALJs2Ce3PJyzrWrViUi8tloAyRo0RkHxEOhY/qNn5lQfvpdQdq1Q+uSM5eSb1E3n6npotN/qkrMqrZRpGNsAyi4nUhAzkMVRhwCaIyIMYDAA4kXVbyXZj6Shoq7bjx3HYGwCfcVrlIoEgH5jnn7188yut9QfUymRgqkgAKthFAFUoPYXZr6nK1vgh019/mQRwKI+fuPf8A7/LMVVF7BRHIrvR4Zbuzx7375haHUijvF8BXqrB/Qyn9q+62e4y/SuzHbuok2Ceef3yusq7qCFW3oaDgHggEEgHkCq+fYZlaLVog3SBDIQdtqCPo0q1/FcnufbL1AKtGTSm2G72YA2Lu+Go1RsX981OogZWIcUe/3v3xOVGmdZBIjgOGDBlFUQeOKA/btmf1LxBLKtAQqocsgRFpD39Iqhzbbq3WWN8nNUTl/SiGmj43p5qhqoBqILLuPBO3278/XLY55JpoOkq8CpqXk8x7ZvMaZG8yTascauCyycIpYML5F1WbHpPhVNbKiShjpoogsWyQggLuVi1p6t52EEFeF7C6GFrZZ3J/M8zzGK7kSRSGcGOMTAi0SorVeGYlT8skvhHxHp9OGTVS+U7uNgkXYgi7QhX2hTdE7Ryt7SBtznbZG5jLXjrvAOn0Eb6mGSmjRgpnIKgsaDMQvcWACAOL+41ng3rMUcM80kuyZ3aXyyGV2TaPK5HxMw5792zP/GPrIOmhhjcFJnLSbSCxjUdh8rJ7/MDjnI/D4hiniVYNMZ5kW9hjRTGi/qVl+IXsWjz6jXIGTXtDcxr3/rPPaKSSMvMB5jKsqQOg54EpZfWTyVDWDG1g5E31S6rUArJau6qpd1YopNKGY0LAPuBm46JGZ1nbVRLPIlhI5CyWxAMnmdyo2qiqAP0t9cwv9CtDJCHVm084bY0JmhmAe/rViif1D4D87zXSS/Lew6X+hmk06TeeEW4ZTuIRjHJvICt+kBixXg3zyADvPEniyODTosEiziT0KsZsLS8b0JBTmsgumXUaDXgFViDDYg1DbkENhVLFd4qoq4DAVwKrNh0t4tbLFDDpxDcoaXaSwPcWCx97vgCtnbnM5RjLyeuNsdT/AAz6V5Ghjv4pBvb279v/AD65Ls8tPEFUKooAAAfIDtnriN4zUkMYxlUxjGAxjGAxjGBpfEPTfPRkddyMpBH375ANF4H0+mmaY+vZG3lwygMrSEUu7jlRZ7/Q+2dYIzwn0it3AOefLw3dyxutukzmtWONnwmEiLONzItk1Zvudo+/sPpnnovB3UYFGo0rosksfrSwrruG4p6wVsBVJJIo1nWdX0kFeOD7VmpnfVxm9sc6+4NxvV2RfIN0B27Csl/Jj/MPXC89OV9S6zrtOFEun8jYwLHYyrJQTaJDdPtsHv8AqHyGV0ni7bt82GJiCzLtXa+5gQTwNvauAo+Ec509PEcfadHhb/7i2hNg/GtgW5vv2T2zG1fhPQapSUSO3/8AmREKxPIVjt4Nne547AZqef7jGXhvxUI1HWtBOjbkaNgh2jYA/pB2IrJYLMSTbED0gVkf0fhrWTQpNGnmK24gbl3bVYKW8tiCV3WLAPY5L+qfhZ3OlnofpWUV35FyL/hBY+n3AzF6pBqFgeHXaaYQlIBu0oEhVYlYhHBPw+veSSKY3zdZ1nkxvTncL8xA9TA6SeXIrIymmVhtIPyIPb/+5Yze3cDOoxdS0ur1em3SwpDDB5R004tzI21Nr702tVIdwa6T25zI694Y02r1ZjVTDJ5K+seaFWl/KATyzEyBaUkODYPGb2nrztybSxMXpUZ+PUFBJ2llHb7la+u3Lro8H7Ee49iD8iOc6D0vo0emKf00i6mWdXkCG4pGgUq8LQxkEM26Ev6mG5QR72IX4g6VJCQGhmgUsfLDem0/u7jdFTfp5IBALemzZWpw18moAoMffgd7J+Q9yfpnk2pYk+3+1Zb/AIByP98rl8OnCjuOe9D/AJkks37k57KqgDbX7ds1tNsVoLHJ3feiP+D4R9ju++Tb/R2MwRAqzSGHcbO12ZipUBZFUFF3EFgxUKpPHfImrgOpcblBG5e1i+RdcX2usnknjxXCpsZC7ASPS2q8KStfEaAPZQCOxvM0n8sXq+jbS6WLZIpDM4iVo4y6Dcx8wG2sFTVG19djkAjB63GkekjdlqaWIVVGhSLY4uMbFAChiOQQFK56eL+prqJh5f8AZxoFTkkdgWq+e/H7ZZDrotVIserSRntVR4aGxaoKIgKPJLEgE89sjHtzw8/BGhDM3mwBvy2aFWhZkkL/ABMTsIPC92P2sism7aeRGDnQxRyRAAsZt4Nrf5TKLTjaKO0UxPsBmB1Pq8CwGOigJ8lU8wFfRt8sHa1xMTfJ+GufYZb0Qq026KecjYAA0m/0AgOwDghgWDoLsWWIsAZK6ThTpYaWeSIaaSKGbc5aiCXO1LZ72rtJ9j+gHvea9ug6DW6lYtNMA0Maq6bVUzFf0qAFAJXjcAe185vtfoxQ2uy/mRlQrSx/rRf7NX2v8VNylqWzA1XRJtL/AKzDAj6jepaUSmQEBSt+W5DoxJHpUkWT34wa+0Y0/hZn1OwK4h37Iyx3AEDcy7qH+KhXbnnOr+D/AAfHpmDgktXyAH7Zifhuv9TozLIqqN5WLbztVKpgW5u+DZPw/XJp05t0asfcWPbj9Jr2sUczvdYnjm93/jKxjGadTGMYDGMYDGMYDGMYDGMYDLGjBy/GBhz6BW7gZotb4QiJLIDG3PqjJjPIIPw9+Cf5yU4yXGXtZbENbSa2I+mRZl91lFEgkbhvX5hdvIPGWp4jZP8A4nTyIR3ZB5iE/EaK8jc1CiKoDnJkUGeEujU+2cr4Z8NzP7RbUaDQa4G1hmbsSPS92wFladdzlm+wzT6j8PtqlNHq9RChDARltyU42/SrAdieSARVZKNf4WhkNlBu9mHDD7MORmvbo2qhB8idiv8AclHmL2UcHhh6VrvxZyeuePR/TUZi0uv0s66h9Lp5yqCPzYS4fydppVjvarBVBsJ2oe5zW9E6zp9Pp5NPG8sUxn3udWx07epaJV0jk2sPT8QF2T9MnA63Oh/1nTEj3aE7rBJLehqPYItc8XznsOp6PUjZIY3JHKSrtY3tLABwD6mKLX+HjL+SztPx/SH+JIdAyzyJANR5SwktC5VnkkJC2YvSBsj3E7e8nFG8jfiDo8f9RHpdOuxooDJqGclmViPMZHMandsUoo2rZLdsn+p/D7Ti20jzaWQ8boXYAntRBPAZz2sCk9sjuo8E9QgleaCVNQ7OrsSTHI5WQMoNmqZls+rsn7Z0nkjncL2hWo6JOu78suFCsWQFlKsu5COLorzyOPes1xr2yUakBVdNamphWdiSZo/MSKRiCsqTfGT5aBNoHPuayus1cDxuJnLhPRFKzJM7NJtLNtQjy40WIgLZ2mT37ZuVmzlGHnY9uPr3s/TJr4e8PCGUu2pVXRGKEUsglqgHjlHw8sL7/wCzzWl6j4cZCPKZGMYIYlwrtIiiSYxKaNIrAH3tW+2SzohdtGrSzeazkmt0cgUsxWNaYEkkbgQb5a64vFZmM2gPU+mToT5sbMWJ5T1MSdxVmXuAfSSeR6wLuwJJ0nwZ1BIvN0DxpJSiaGTlmNbuRRKbd22uOVP0zb6LqiRJNq41A9P+q3EscTIpHLSJSAE7jTMDxwMxPD/4mRzSIJ4WJLgEob5JA7NVckdj75nLKx2xxl5a2GPqEurVtYhiTTAGZYd91b2wUn1MQD78KbsXmf468VXEq6MsyPvWRyrLRK0E/wBoXu79x9MkHVJRHq3TzVBY29ymNm9IsqX3BuFCUSAPLI/USIR4j14kk8tFASJiBQClm4BJ2mjyGo89798a3d1jLyessbz8NeszFItFEW2szlydpURtZbZxamyffO1ItCh7ZzP8IOl/2k5H+BOK+rf9M6diRnx22bpjGMroYxjAYxjAYxjAYxmN1HUGONnAvaCcLJbdRk4yH6LxJJ5u1wCGPAHFZKRqeZARQjqz8+LzMyldPJ4c8LqvfGYSdTQ1W7k12HHq2iyD/e44xFr7qxXBJ57fL+RmpdsZY3Htm4zFbWrV8+1/QFq/6H+M8m1RBPNgC6rntdH+QcJIz8YxhDKEZXGB5PAD3Ga3X9AilFOit9wDm3xjRtEW8MvFzpppIq7C96/qr0vYobjx9c8zrdZF/aRJMo94zsYcKoIVrHC7uL7t7ZMssaMHOd8cb96ii+JNM42T3DusFZl2ryDYs+nhFrv3bMPqngbQaobvLEZ5O+AhCL9T8C1ahtUWP1HJXqulRuKZQfuM0M3g9FO6Bnhb5xsVHcHlfhItRwR7Zn0ynS7xvaGdR/DTUIrHT6nzDsddsoo7WBM21xYJZm29he485gwnVaCJ01UMkm1SIjsSSHjijIBa8tVn7Vk8rXw+8eoUVw48tjW4/EvHxEE8fpGekfiZV4nilhIr1Mu9CRW22S69TM1mvhx75TtPxy9OV6XrcErIkpWJDIpYuJBQA4t0kKt2Ck7VsMeMz+r/AIh6eOcwGM+UjExyxMriQE/GV4rt7E9v2zoc/Q9BrASI4ZCRQZKDc2qWUons7c/L6ZE+r/hDC/OnkK32WQAiifTTLVekEmwT2x742apJljdxXqL6PUaMasASLyHLBkcyAb6BIBAJ9J+ZkJHJvIRodaqzs0UaFW3KiSW+2zwf9oV/mcyuvifRgaTUOlMokAXaQQTwSwUGyYx8XPpGZPgLpvn62MHlVO9jwRQ9r/8AO+dONPN5Lfbcmq7P4T6d5GljSudtt9zyf/Ppm4y1Bxl2adZNTRjGMKYxjAYxjAYxjAZZLGGBDCwe4OA2XA4Gni8OxCTfX2FnjNlJpEYklQSRR+oquf2z3xk1G75Mrd28vFdIg7KO4P7g7r/nn75X+nX+6P8AzjPXGVm23t5iFfkPb/Ikj/Mk5T+nX5DtX7Z64wgMYxgMYxgMYxgMYxgMYxgWlRnjLpFbuBmRjAj2t8KwOdwXa/syEow79mWj7nMYdL1UX9lPvX+7MN3so4YUQaWvfuclWUrMXx41qZ2OZ9f8FDVzPNqFIkeuUJpQAAoF/QfL55IfBfhqPSKRGtfMnufnZ/j+MlWwZULnPHw6y3u/prLybmtKjGMZ3czGMYDGMYDKE5U5YTgLxluMCuMpjAuGXDGMCuMYwGMYwGMYwGMYwGMYwGMYwGMYwGMYwGMYwGMYwGMYwGMYwGMYwLWyzGMBjGMD/9k="/>
          <p:cNvSpPr>
            <a:spLocks noChangeAspect="1" noChangeArrowheads="1"/>
          </p:cNvSpPr>
          <p:nvPr/>
        </p:nvSpPr>
        <p:spPr bwMode="auto">
          <a:xfrm>
            <a:off x="155575" y="-108346"/>
            <a:ext cx="3048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8" name="Диаграмма 7"/>
          <p:cNvGraphicFramePr>
            <a:graphicFrameLocks/>
          </p:cNvGraphicFramePr>
          <p:nvPr>
            <p:extLst>
              <p:ext uri="{D42A27DB-BD31-4B8C-83A1-F6EECF244321}">
                <p14:modId xmlns:p14="http://schemas.microsoft.com/office/powerpoint/2010/main" val="918409229"/>
              </p:ext>
            </p:extLst>
          </p:nvPr>
        </p:nvGraphicFramePr>
        <p:xfrm>
          <a:off x="683568" y="843558"/>
          <a:ext cx="7769411" cy="389964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660800365"/>
              </p:ext>
            </p:extLst>
          </p:nvPr>
        </p:nvGraphicFramePr>
        <p:xfrm>
          <a:off x="3275856" y="3978746"/>
          <a:ext cx="6477000" cy="1257300"/>
        </p:xfrm>
        <a:graphic>
          <a:graphicData uri="http://schemas.openxmlformats.org/drawingml/2006/table">
            <a:tbl>
              <a:tblPr/>
              <a:tblGrid>
                <a:gridCol w="215900"/>
                <a:gridCol w="3937000"/>
                <a:gridCol w="1257300"/>
                <a:gridCol w="1066800"/>
              </a:tblGrid>
              <a:tr h="1905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endParaRPr lang="ru-RU" sz="1000" b="0" i="0" u="none" strike="noStrike">
                        <a:solidFill>
                          <a:srgbClr val="000000"/>
                        </a:solidFill>
                        <a:effectLst/>
                        <a:latin typeface="Arial"/>
                      </a:endParaRPr>
                    </a:p>
                  </a:txBody>
                  <a:tcPr marL="0" marR="0" marT="0" marB="0">
                    <a:lnL>
                      <a:noFill/>
                    </a:lnL>
                    <a:lnR>
                      <a:noFill/>
                    </a:lnR>
                    <a:lnT>
                      <a:noFill/>
                    </a:lnT>
                    <a:lnB>
                      <a:noFill/>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1000" b="1" i="0" u="none" strike="noStrike">
                          <a:solidFill>
                            <a:srgbClr val="000000"/>
                          </a:solidFill>
                          <a:effectLst/>
                          <a:latin typeface="Arial"/>
                        </a:rPr>
                        <a:t>Срок окупаемости недисконтированный</a:t>
                      </a:r>
                    </a:p>
                  </a:txBody>
                  <a:tcPr marL="0" marR="0" marT="0" marB="0">
                    <a:lnL>
                      <a:noFill/>
                    </a:lnL>
                    <a:lnR>
                      <a:noFill/>
                    </a:lnR>
                    <a:lnT>
                      <a:noFill/>
                    </a:lnT>
                    <a:lnB>
                      <a:noFill/>
                    </a:lnB>
                  </a:tcPr>
                </a:tc>
                <a:tc>
                  <a:txBody>
                    <a:bodyPr/>
                    <a:lstStyle/>
                    <a:p>
                      <a:pPr algn="r" fontAlgn="b"/>
                      <a:r>
                        <a:rPr lang="ru-RU" sz="1000" b="1" i="0" u="none" strike="noStrike">
                          <a:solidFill>
                            <a:srgbClr val="000000"/>
                          </a:solidFill>
                          <a:effectLst/>
                          <a:latin typeface="Arial"/>
                        </a:rPr>
                        <a:t>-(1,8) </a:t>
                      </a:r>
                    </a:p>
                  </a:txBody>
                  <a:tcPr marL="0" marR="0" marT="0" marB="0" anchor="b">
                    <a:lnL>
                      <a:noFill/>
                    </a:lnL>
                    <a:lnR>
                      <a:noFill/>
                    </a:lnR>
                    <a:lnT>
                      <a:noFill/>
                    </a:lnT>
                    <a:lnB>
                      <a:noFill/>
                    </a:lnB>
                  </a:tcPr>
                </a:tc>
                <a:tc>
                  <a:txBody>
                    <a:bodyPr/>
                    <a:lstStyle/>
                    <a:p>
                      <a:pPr algn="l" fontAlgn="b"/>
                      <a:endParaRPr lang="ru-RU" sz="1000" b="1"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1000" b="1" i="0" u="none" strike="noStrike">
                          <a:solidFill>
                            <a:srgbClr val="000000"/>
                          </a:solidFill>
                          <a:effectLst/>
                          <a:latin typeface="Arial"/>
                        </a:rPr>
                        <a:t>Срок окупаемости дисконтированный</a:t>
                      </a:r>
                    </a:p>
                  </a:txBody>
                  <a:tcPr marL="0" marR="0" marT="0" marB="0">
                    <a:lnL>
                      <a:noFill/>
                    </a:lnL>
                    <a:lnR>
                      <a:noFill/>
                    </a:lnR>
                    <a:lnT>
                      <a:noFill/>
                    </a:lnT>
                    <a:lnB>
                      <a:noFill/>
                    </a:lnB>
                  </a:tcPr>
                </a:tc>
                <a:tc>
                  <a:txBody>
                    <a:bodyPr/>
                    <a:lstStyle/>
                    <a:p>
                      <a:pPr algn="r" fontAlgn="b"/>
                      <a:r>
                        <a:rPr lang="ru-RU" sz="1000" b="1" i="0" u="none" strike="noStrike" dirty="0">
                          <a:solidFill>
                            <a:srgbClr val="000000"/>
                          </a:solidFill>
                          <a:effectLst/>
                          <a:latin typeface="Arial"/>
                        </a:rPr>
                        <a:t> 0,9  </a:t>
                      </a:r>
                    </a:p>
                  </a:txBody>
                  <a:tcPr marL="0" marR="0" marT="0" marB="0" anchor="b">
                    <a:lnL>
                      <a:noFill/>
                    </a:lnL>
                    <a:lnR>
                      <a:noFill/>
                    </a:lnR>
                    <a:lnT>
                      <a:noFill/>
                    </a:lnT>
                    <a:lnB>
                      <a:noFill/>
                    </a:lnB>
                  </a:tcPr>
                </a:tc>
                <a:tc>
                  <a:txBody>
                    <a:bodyPr/>
                    <a:lstStyle/>
                    <a:p>
                      <a:pPr algn="l" fontAlgn="b"/>
                      <a:endParaRPr lang="ru-RU" sz="1000" b="1"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t"/>
                      <a:r>
                        <a:rPr lang="ru-RU" sz="1000" b="1" i="0" u="none" strike="noStrike">
                          <a:solidFill>
                            <a:srgbClr val="000000"/>
                          </a:solidFill>
                          <a:effectLst/>
                          <a:latin typeface="Arial"/>
                        </a:rPr>
                        <a:t>Дисконтированная постпрогнозная стоимость</a:t>
                      </a:r>
                    </a:p>
                  </a:txBody>
                  <a:tcPr marL="0" marR="0" marT="0" marB="0">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ctr"/>
                      <a:r>
                        <a:rPr lang="ru-RU" sz="1000" b="1" i="0" u="none" strike="noStrike">
                          <a:solidFill>
                            <a:srgbClr val="000000"/>
                          </a:solidFill>
                          <a:effectLst/>
                          <a:latin typeface="Arial"/>
                        </a:rPr>
                        <a:t>740 629</a:t>
                      </a:r>
                    </a:p>
                  </a:txBody>
                  <a:tcPr marL="0" marR="0" marT="0"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ctr"/>
                      <a:r>
                        <a:rPr lang="ru-RU" sz="1000" b="1" i="0" u="none" strike="noStrike">
                          <a:solidFill>
                            <a:srgbClr val="000000"/>
                          </a:solidFill>
                          <a:effectLst/>
                          <a:latin typeface="Arial"/>
                        </a:rPr>
                        <a:t>Справедливая стоимость</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ru-RU" sz="1000" b="1" i="0" u="none" strike="noStrike">
                          <a:solidFill>
                            <a:srgbClr val="000000"/>
                          </a:solidFill>
                          <a:effectLst/>
                          <a:latin typeface="Arial"/>
                        </a:rPr>
                        <a:t>1 180 992</a:t>
                      </a:r>
                    </a:p>
                  </a:txBody>
                  <a:tcPr marL="0" marR="0" marT="0" marB="0">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ru-RU" sz="1000" b="0" i="0" u="none" strike="noStrike">
                        <a:solidFill>
                          <a:srgbClr val="000000"/>
                        </a:solidFill>
                        <a:effectLst/>
                        <a:latin typeface="Arial"/>
                      </a:endParaRPr>
                    </a:p>
                  </a:txBody>
                  <a:tcPr marL="0" marR="0" marT="0" marB="0" anchor="b">
                    <a:lnL>
                      <a:noFill/>
                    </a:lnL>
                    <a:lnR>
                      <a:noFill/>
                    </a:lnR>
                    <a:lnT>
                      <a:noFill/>
                    </a:lnT>
                    <a:lnB>
                      <a:noFill/>
                    </a:lnB>
                  </a:tcPr>
                </a:tc>
              </a:tr>
              <a:tr h="177800">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a:noFill/>
                    </a:lnT>
                    <a:lnB>
                      <a:noFill/>
                    </a:lnB>
                  </a:tcPr>
                </a:tc>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a:solidFill>
                          <a:srgbClr val="000000"/>
                        </a:solidFill>
                        <a:effectLst/>
                        <a:latin typeface="Calibri"/>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ru-RU" sz="1100" b="0" i="0" u="none" strike="noStrike" dirty="0">
                        <a:solidFill>
                          <a:srgbClr val="000000"/>
                        </a:solidFill>
                        <a:effectLst/>
                        <a:latin typeface="Calibri"/>
                      </a:endParaRPr>
                    </a:p>
                  </a:txBody>
                  <a:tcPr marL="0" marR="0" marT="0" marB="0" anchor="b">
                    <a:lnL>
                      <a:noFill/>
                    </a:lnL>
                    <a:lnR>
                      <a:noFill/>
                    </a:lnR>
                    <a:lnT>
                      <a:noFill/>
                    </a:lnT>
                    <a:lnB>
                      <a:noFill/>
                    </a:lnB>
                  </a:tcPr>
                </a:tc>
              </a:tr>
            </a:tbl>
          </a:graphicData>
        </a:graphic>
      </p:graphicFrame>
    </p:spTree>
    <p:extLst>
      <p:ext uri="{BB962C8B-B14F-4D97-AF65-F5344CB8AC3E}">
        <p14:creationId xmlns:p14="http://schemas.microsoft.com/office/powerpoint/2010/main" val="373384197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alpha val="66000"/>
            </a:schemeClr>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dirty="0" smtClean="0">
                <a:solidFill>
                  <a:srgbClr val="C6D9F1"/>
                </a:solidFill>
              </a:rPr>
              <a:t>Выводы</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4"/>
          <p:cNvSpPr txBox="1">
            <a:spLocks/>
          </p:cNvSpPr>
          <p:nvPr/>
        </p:nvSpPr>
        <p:spPr>
          <a:xfrm>
            <a:off x="611560" y="1059582"/>
            <a:ext cx="8153400" cy="4083918"/>
          </a:xfrm>
          <a:prstGeom prst="rect">
            <a:avLst/>
          </a:prstGeom>
        </p:spPr>
        <p:txBody>
          <a:bodyPr vert="horz" lIns="91440" tIns="45720" rIns="91440" bIns="45720" rtlCol="0">
            <a:normAutofit fontScale="92500" lnSpcReduction="1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lnSpc>
                <a:spcPct val="110000"/>
              </a:lnSpc>
              <a:buClr>
                <a:schemeClr val="accent6">
                  <a:lumMod val="75000"/>
                </a:schemeClr>
              </a:buClr>
              <a:buSzPct val="50000"/>
              <a:buFont typeface="Wingdings" charset="2"/>
              <a:buChar char=""/>
            </a:pPr>
            <a:r>
              <a:rPr lang="ru-RU" sz="2400" dirty="0" smtClean="0">
                <a:solidFill>
                  <a:schemeClr val="tx2"/>
                </a:solidFill>
              </a:rPr>
              <a:t>Для </a:t>
            </a:r>
            <a:r>
              <a:rPr lang="ru-RU" sz="2400" dirty="0">
                <a:solidFill>
                  <a:schemeClr val="tx2"/>
                </a:solidFill>
              </a:rPr>
              <a:t>строительства сетей в коттеджных поселках существуют объективные предпосылки</a:t>
            </a: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Основной лимит при строительстве – время. Необходимо торопиться с выработкой стандартизованных решений и бизнес-процессов</a:t>
            </a: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Для реализации этих решений и процессов необходим проектный подход</a:t>
            </a: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Для проекта необходимо поставить цель: зарабатываем деньги или инвестируем для будущей сделки </a:t>
            </a:r>
            <a:r>
              <a:rPr lang="en-US" sz="2400" dirty="0">
                <a:solidFill>
                  <a:schemeClr val="tx2"/>
                </a:solidFill>
              </a:rPr>
              <a:t>M&amp;A</a:t>
            </a:r>
          </a:p>
          <a:p>
            <a:pPr marL="342900" indent="-342900" algn="l">
              <a:lnSpc>
                <a:spcPct val="110000"/>
              </a:lnSpc>
              <a:buClr>
                <a:schemeClr val="accent6">
                  <a:lumMod val="75000"/>
                </a:schemeClr>
              </a:buClr>
              <a:buSzPct val="50000"/>
              <a:buFont typeface="Wingdings" charset="2"/>
              <a:buChar char=""/>
            </a:pPr>
            <a:r>
              <a:rPr lang="ru-RU" sz="2400" dirty="0">
                <a:solidFill>
                  <a:schemeClr val="tx2"/>
                </a:solidFill>
              </a:rPr>
              <a:t>Экономику проекта необходимо считать с учетом дисконтируемого денежного потока</a:t>
            </a:r>
          </a:p>
        </p:txBody>
      </p:sp>
    </p:spTree>
    <p:extLst>
      <p:ext uri="{BB962C8B-B14F-4D97-AF65-F5344CB8AC3E}">
        <p14:creationId xmlns:p14="http://schemas.microsoft.com/office/powerpoint/2010/main" val="3862430953"/>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Прямоугольник 12"/>
          <p:cNvSpPr/>
          <p:nvPr/>
        </p:nvSpPr>
        <p:spPr>
          <a:xfrm rot="10800000">
            <a:off x="-36514" y="987574"/>
            <a:ext cx="9156399" cy="4165946"/>
          </a:xfrm>
          <a:prstGeom prst="rect">
            <a:avLst/>
          </a:prstGeom>
          <a:solidFill>
            <a:schemeClr val="lt1"/>
          </a:solidFill>
          <a:ln>
            <a:noFill/>
          </a:ln>
          <a:effectLst>
            <a:outerShdw blurRad="57785" dist="33020" dir="3180000" algn="ctr">
              <a:srgbClr val="000000">
                <a:alpha val="30000"/>
              </a:srgbClr>
            </a:outerShdw>
            <a:reflection blurRad="6350" stA="50000" endA="300" endPos="38500" dist="50800" dir="5400000" sy="-100000" algn="bl" rotWithShape="0"/>
          </a:effectLst>
          <a:scene3d>
            <a:camera prst="orthographicFront">
              <a:rot lat="0" lon="0" rev="0"/>
            </a:camera>
            <a:lightRig rig="brightRoom" dir="t">
              <a:rot lat="0" lon="0" rev="600000"/>
            </a:lightRig>
          </a:scene3d>
          <a:sp3d prstMaterial="metal">
            <a:bevelT w="38100" h="57150" prst="angle"/>
          </a:sp3d>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2" name="TextBox 11"/>
          <p:cNvSpPr txBox="1"/>
          <p:nvPr/>
        </p:nvSpPr>
        <p:spPr>
          <a:xfrm>
            <a:off x="3681716" y="6269253"/>
            <a:ext cx="184666" cy="369332"/>
          </a:xfrm>
          <a:prstGeom prst="rect">
            <a:avLst/>
          </a:prstGeom>
          <a:noFill/>
        </p:spPr>
        <p:txBody>
          <a:bodyPr wrap="none" rtlCol="0">
            <a:spAutoFit/>
          </a:bodyPr>
          <a:lstStyle/>
          <a:p>
            <a:endParaRPr lang="ru-RU" dirty="0"/>
          </a:p>
        </p:txBody>
      </p:sp>
      <p:pic>
        <p:nvPicPr>
          <p:cNvPr id="23" name="Picture 2" descr="D:\NAG\SNR\Презентация\лого_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 y="782598"/>
            <a:ext cx="9147175" cy="216694"/>
          </a:xfrm>
          <a:prstGeom prst="rect">
            <a:avLst/>
          </a:prstGeom>
          <a:noFill/>
          <a:extLst>
            <a:ext uri="{909E8E84-426E-40dd-AFC4-6F175D3DCCD1}">
              <a14:hiddenFill xmlns:a14="http://schemas.microsoft.com/office/drawing/2010/main">
                <a:solidFill>
                  <a:srgbClr val="FFFFFF"/>
                </a:solidFill>
              </a14:hiddenFill>
            </a:ext>
          </a:extLst>
        </p:spPr>
      </p:pic>
      <p:sp>
        <p:nvSpPr>
          <p:cNvPr id="24" name="Название 1"/>
          <p:cNvSpPr txBox="1">
            <a:spLocks/>
          </p:cNvSpPr>
          <p:nvPr/>
        </p:nvSpPr>
        <p:spPr>
          <a:xfrm>
            <a:off x="611560" y="-15726"/>
            <a:ext cx="8153400" cy="78727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dirty="0" smtClean="0">
                <a:solidFill>
                  <a:srgbClr val="C6D9F1"/>
                </a:solidFill>
              </a:rPr>
              <a:t>NAG </a:t>
            </a:r>
            <a:r>
              <a:rPr lang="ru-RU" dirty="0" smtClean="0">
                <a:solidFill>
                  <a:srgbClr val="C6D9F1"/>
                </a:solidFill>
              </a:rPr>
              <a:t>Академия</a:t>
            </a:r>
            <a:endParaRPr lang="ru-RU" dirty="0">
              <a:solidFill>
                <a:srgbClr val="C6D9F1"/>
              </a:solidFill>
            </a:endParaRPr>
          </a:p>
        </p:txBody>
      </p:sp>
      <p:pic>
        <p:nvPicPr>
          <p:cNvPr id="25" name="Picture 2" descr="D:\NAG\NAG\SNR Новый лого\SNR_logo_new\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41222" y="123478"/>
            <a:ext cx="1107242" cy="576064"/>
          </a:xfrm>
          <a:prstGeom prst="rect">
            <a:avLst/>
          </a:prstGeom>
          <a:noFill/>
          <a:effectLst/>
          <a:extLst>
            <a:ext uri="{909E8E84-426E-40dd-AFC4-6F175D3DCCD1}">
              <a14:hiddenFill xmlns:a14="http://schemas.microsoft.com/office/drawing/2010/main">
                <a:solidFill>
                  <a:srgbClr val="FFFFFF"/>
                </a:solidFill>
              </a14:hiddenFill>
            </a:ext>
          </a:extLst>
        </p:spPr>
      </p:pic>
      <p:sp>
        <p:nvSpPr>
          <p:cNvPr id="9" name="Содержимое 4"/>
          <p:cNvSpPr txBox="1">
            <a:spLocks/>
          </p:cNvSpPr>
          <p:nvPr/>
        </p:nvSpPr>
        <p:spPr>
          <a:xfrm>
            <a:off x="611560" y="1059582"/>
            <a:ext cx="8153400" cy="4083918"/>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nSpc>
                <a:spcPct val="110000"/>
              </a:lnSpc>
              <a:buClr>
                <a:schemeClr val="accent6">
                  <a:lumMod val="75000"/>
                </a:schemeClr>
              </a:buClr>
              <a:buSzPct val="50000"/>
            </a:pPr>
            <a:r>
              <a:rPr lang="ru-RU" dirty="0" smtClean="0">
                <a:solidFill>
                  <a:schemeClr val="tx2"/>
                </a:solidFill>
              </a:rPr>
              <a:t>Спасибо</a:t>
            </a:r>
            <a:r>
              <a:rPr lang="en-US" dirty="0" smtClean="0">
                <a:solidFill>
                  <a:schemeClr val="tx2"/>
                </a:solidFill>
              </a:rPr>
              <a:t>/</a:t>
            </a:r>
            <a:r>
              <a:rPr lang="ru-RU" dirty="0" smtClean="0">
                <a:solidFill>
                  <a:schemeClr val="tx2"/>
                </a:solidFill>
              </a:rPr>
              <a:t>Вопросы?</a:t>
            </a:r>
            <a:endParaRPr lang="en-US" dirty="0" smtClean="0">
              <a:solidFill>
                <a:schemeClr val="tx2"/>
              </a:solidFill>
            </a:endParaRPr>
          </a:p>
          <a:p>
            <a:pPr marL="342900" indent="-342900" algn="l">
              <a:lnSpc>
                <a:spcPct val="110000"/>
              </a:lnSpc>
              <a:buClr>
                <a:schemeClr val="accent6">
                  <a:lumMod val="75000"/>
                </a:schemeClr>
              </a:buClr>
              <a:buSzPct val="50000"/>
              <a:buFont typeface="Wingdings" charset="2"/>
              <a:buChar char=""/>
            </a:pPr>
            <a:endParaRPr lang="en-US" sz="2400" dirty="0">
              <a:solidFill>
                <a:schemeClr val="tx2"/>
              </a:solidFill>
            </a:endParaRPr>
          </a:p>
          <a:p>
            <a:pPr marL="342900" indent="-342900" algn="l">
              <a:lnSpc>
                <a:spcPct val="110000"/>
              </a:lnSpc>
              <a:buClr>
                <a:schemeClr val="accent6">
                  <a:lumMod val="75000"/>
                </a:schemeClr>
              </a:buClr>
              <a:buSzPct val="50000"/>
              <a:buFont typeface="Wingdings" charset="2"/>
              <a:buChar char=""/>
            </a:pPr>
            <a:endParaRPr lang="ru-RU" sz="2400" dirty="0" smtClean="0">
              <a:solidFill>
                <a:schemeClr val="tx2"/>
              </a:solidFill>
            </a:endParaRPr>
          </a:p>
          <a:p>
            <a:pPr marL="342900" indent="-342900" algn="l">
              <a:lnSpc>
                <a:spcPct val="110000"/>
              </a:lnSpc>
              <a:buClr>
                <a:schemeClr val="accent6">
                  <a:lumMod val="75000"/>
                </a:schemeClr>
              </a:buClr>
              <a:buSzPct val="50000"/>
              <a:buFont typeface="Wingdings" charset="2"/>
              <a:buChar char=""/>
            </a:pPr>
            <a:endParaRPr lang="en-US" sz="2400" dirty="0" smtClean="0">
              <a:solidFill>
                <a:schemeClr val="tx2"/>
              </a:solidFill>
            </a:endParaRPr>
          </a:p>
          <a:p>
            <a:pPr marL="342900" indent="-342900" algn="l">
              <a:lnSpc>
                <a:spcPct val="110000"/>
              </a:lnSpc>
              <a:buClr>
                <a:schemeClr val="accent6">
                  <a:lumMod val="75000"/>
                </a:schemeClr>
              </a:buClr>
              <a:buSzPct val="50000"/>
              <a:buFont typeface="Wingdings" charset="2"/>
              <a:buChar char=""/>
            </a:pPr>
            <a:endParaRPr lang="en-US" sz="2400" dirty="0">
              <a:solidFill>
                <a:schemeClr val="tx2"/>
              </a:solidFill>
            </a:endParaRPr>
          </a:p>
          <a:p>
            <a:pPr marL="342900" indent="-342900" algn="l">
              <a:lnSpc>
                <a:spcPct val="110000"/>
              </a:lnSpc>
              <a:buClr>
                <a:schemeClr val="accent6">
                  <a:lumMod val="75000"/>
                </a:schemeClr>
              </a:buClr>
              <a:buSzPct val="50000"/>
              <a:buFont typeface="Wingdings" charset="2"/>
              <a:buChar char=""/>
            </a:pPr>
            <a:endParaRPr lang="en-US" sz="2400" dirty="0" smtClean="0">
              <a:solidFill>
                <a:schemeClr val="tx2"/>
              </a:solidFill>
            </a:endParaRPr>
          </a:p>
          <a:p>
            <a:pPr marL="342900" indent="-342900" algn="l">
              <a:lnSpc>
                <a:spcPct val="110000"/>
              </a:lnSpc>
              <a:buClr>
                <a:schemeClr val="accent6">
                  <a:lumMod val="75000"/>
                </a:schemeClr>
              </a:buClr>
              <a:buSzPct val="50000"/>
              <a:buFont typeface="Wingdings" charset="2"/>
              <a:buChar char=""/>
            </a:pPr>
            <a:endParaRPr lang="en-US" sz="2400" dirty="0">
              <a:solidFill>
                <a:schemeClr val="tx2"/>
              </a:solidFill>
            </a:endParaRPr>
          </a:p>
          <a:p>
            <a:pPr marL="342900" indent="-342900" algn="l">
              <a:lnSpc>
                <a:spcPct val="110000"/>
              </a:lnSpc>
              <a:buClr>
                <a:schemeClr val="accent6">
                  <a:lumMod val="75000"/>
                </a:schemeClr>
              </a:buClr>
              <a:buSzPct val="50000"/>
              <a:buFont typeface="Wingdings" charset="2"/>
              <a:buChar char=""/>
            </a:pPr>
            <a:endParaRPr lang="ru-RU" sz="2400" dirty="0">
              <a:solidFill>
                <a:schemeClr val="tx2"/>
              </a:solidFill>
            </a:endParaRPr>
          </a:p>
          <a:p>
            <a:pPr>
              <a:lnSpc>
                <a:spcPct val="110000"/>
              </a:lnSpc>
              <a:buClr>
                <a:schemeClr val="accent6">
                  <a:lumMod val="75000"/>
                </a:schemeClr>
              </a:buClr>
              <a:buSzPct val="50000"/>
            </a:pPr>
            <a:r>
              <a:rPr lang="en-US" sz="2400" dirty="0" err="1" smtClean="0">
                <a:solidFill>
                  <a:schemeClr val="tx2"/>
                </a:solidFill>
              </a:rPr>
              <a:t>academy.nag.ru</a:t>
            </a:r>
            <a:endParaRPr lang="ru-RU" sz="2400" dirty="0">
              <a:solidFill>
                <a:schemeClr val="tx2"/>
              </a:solidFill>
            </a:endParaRPr>
          </a:p>
        </p:txBody>
      </p:sp>
      <p:pic>
        <p:nvPicPr>
          <p:cNvPr id="3" name="Изображение 2"/>
          <p:cNvPicPr>
            <a:picLocks noChangeAspect="1"/>
          </p:cNvPicPr>
          <p:nvPr/>
        </p:nvPicPr>
        <p:blipFill>
          <a:blip r:embed="rId5"/>
          <a:stretch>
            <a:fillRect/>
          </a:stretch>
        </p:blipFill>
        <p:spPr>
          <a:xfrm>
            <a:off x="2123728" y="1563638"/>
            <a:ext cx="4896544" cy="3062632"/>
          </a:xfrm>
          <a:prstGeom prst="rect">
            <a:avLst/>
          </a:prstGeom>
        </p:spPr>
      </p:pic>
    </p:spTree>
    <p:extLst>
      <p:ext uri="{BB962C8B-B14F-4D97-AF65-F5344CB8AC3E}">
        <p14:creationId xmlns:p14="http://schemas.microsoft.com/office/powerpoint/2010/main" val="292121880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8584</TotalTime>
  <Words>4818</Words>
  <Application>Microsoft Macintosh PowerPoint</Application>
  <PresentationFormat>Экран (16:9)</PresentationFormat>
  <Paragraphs>782</Paragraphs>
  <Slides>27</Slides>
  <Notes>27</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Малоэтажное строительство Предпосылки, аналитика, экономика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Александр Волков</dc:creator>
  <cp:lastModifiedBy>Dmitry</cp:lastModifiedBy>
  <cp:revision>182</cp:revision>
  <dcterms:created xsi:type="dcterms:W3CDTF">2014-04-10T05:27:35Z</dcterms:created>
  <dcterms:modified xsi:type="dcterms:W3CDTF">2014-05-20T12:24:27Z</dcterms:modified>
</cp:coreProperties>
</file>