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8" r:id="rId2"/>
    <p:sldId id="340" r:id="rId3"/>
    <p:sldId id="341" r:id="rId4"/>
    <p:sldId id="333" r:id="rId5"/>
    <p:sldId id="342" r:id="rId6"/>
    <p:sldId id="332" r:id="rId7"/>
    <p:sldId id="346" r:id="rId8"/>
    <p:sldId id="345" r:id="rId9"/>
    <p:sldId id="343" r:id="rId10"/>
    <p:sldId id="339" r:id="rId11"/>
    <p:sldId id="344" r:id="rId12"/>
    <p:sldId id="347" r:id="rId13"/>
    <p:sldId id="348" r:id="rId14"/>
    <p:sldId id="283" r:id="rId15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CC"/>
    <a:srgbClr val="008000"/>
    <a:srgbClr val="CC6600"/>
    <a:srgbClr val="FFFF99"/>
    <a:srgbClr val="66FF99"/>
    <a:srgbClr val="800080"/>
    <a:srgbClr val="808000"/>
    <a:srgbClr val="CCCC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0" autoAdjust="0"/>
    <p:restoredTop sz="95163" autoAdjust="0"/>
  </p:normalViewPr>
  <p:slideViewPr>
    <p:cSldViewPr>
      <p:cViewPr>
        <p:scale>
          <a:sx n="100" d="100"/>
          <a:sy n="100" d="100"/>
        </p:scale>
        <p:origin x="-2178" y="-678"/>
      </p:cViewPr>
      <p:guideLst>
        <p:guide orient="horz" pos="279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7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86042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u="sng">
                <a:latin typeface="Times New Roman" pitchFamily="18" charset="0"/>
              </a:defRPr>
            </a:lvl1pPr>
          </a:lstStyle>
          <a:p>
            <a:r>
              <a:rPr lang="ru-RU"/>
              <a:t>МОСКОВСКАЯ МЕЖДУНАРОДНАЯ ВЫСШАЯ ШКОЛА БИЗНЕСА "МИРБИС" (Институт)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64912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Times New Roman" pitchFamily="18" charset="0"/>
              </a:defRPr>
            </a:lvl1pPr>
          </a:lstStyle>
          <a:p>
            <a:r>
              <a:rPr lang="ru-RU"/>
              <a:t>БОГАТОВ А.Г.                                                                                         ПРАВОВОЕ РЕГУЛИРОВАНИЕ IT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7164388" y="6513513"/>
            <a:ext cx="19780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EC0569-CE01-4A60-BAE0-2FBFBB43108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4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ru-RU"/>
              <a:t>МОСКОВСКАЯ МЕЖДУНАРОДНАЯ ВЫСШАЯ ШКОЛА БИЗНЕСА "МИРБИС" (Институт)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ru-RU"/>
              <a:t>БОГАТОВ А.Г.                                                                                         ПРАВОВОЕ РЕГУЛИРОВАНИЕ IT</a:t>
            </a:r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073BCB-D2BA-4D7D-8460-018B69844F2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69711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МОСКОВСКАЯ МЕЖДУНАРОДНАЯ ВЫСШАЯ ШКОЛА БИЗНЕСА "МИРБИС" (Институт)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ru-RU"/>
              <a:t>БОГАТОВ А.Г.                                                                                         ПРАВОВОЕ РЕГУЛИРОВАНИЕ IT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B3CC4-4F23-46B5-A584-F0CC8201F4A3}" type="slidenum">
              <a:rPr lang="ru-RU"/>
              <a:pPr/>
              <a:t>1</a:t>
            </a:fld>
            <a:endParaRPr 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A65A1-F2BB-4A32-8523-8DD611026D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C07E7-3B43-4D38-A4DD-7EBC632E93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38B7E-4585-4BF4-ACE8-D80913A90E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EB46A-FD06-4E94-9E65-8C0F3B9EDE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80BA7-8BD2-4280-BB95-8B92F87299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47CF5-49DB-4DE4-B6F3-AF8A99C81C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5500E-621D-435F-88E5-6661503F80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103E6-9578-4207-B8B2-74A4F69DB5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1525C-E16B-4E54-8F4C-E50C819ADC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AE1E4-7271-40BA-AD25-408BAF21FF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F9706A-3DCE-459B-971D-B53FA5B7F1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80B0E90-9D8D-4925-B556-E2C851DAF0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E02DBD-2EF5-4E81-BAD9-D1376C3981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1166813"/>
            <a:ext cx="8568952" cy="2046287"/>
          </a:xfrm>
        </p:spPr>
        <p:txBody>
          <a:bodyPr/>
          <a:lstStyle/>
          <a:p>
            <a:r>
              <a:rPr lang="sv-SE" sz="6000" b="1" i="1" dirty="0" smtClean="0">
                <a:solidFill>
                  <a:srgbClr val="FFC000"/>
                </a:solidFill>
              </a:rPr>
              <a:t>ZIPPER</a:t>
            </a:r>
            <a:r>
              <a:rPr lang="sv-SE" sz="7200" b="1" i="1" dirty="0" smtClean="0">
                <a:solidFill>
                  <a:srgbClr val="FFC000"/>
                </a:solidFill>
              </a:rPr>
              <a:t>NET</a:t>
            </a:r>
            <a:r>
              <a:rPr lang="sv-SE" sz="3600" b="1" i="1" dirty="0" smtClean="0">
                <a:solidFill>
                  <a:schemeClr val="bg1"/>
                </a:solidFill>
              </a:rPr>
              <a:t/>
            </a:r>
            <a:br>
              <a:rPr lang="sv-SE" sz="3600" b="1" i="1" dirty="0" smtClean="0">
                <a:solidFill>
                  <a:schemeClr val="bg1"/>
                </a:solidFill>
              </a:rPr>
            </a:br>
            <a:r>
              <a:rPr lang="ru-RU" sz="3600" b="1" dirty="0" err="1" smtClean="0">
                <a:solidFill>
                  <a:schemeClr val="bg1"/>
                </a:solidFill>
              </a:rPr>
              <a:t>посттелекоммуникационное</a:t>
            </a:r>
            <a:r>
              <a:rPr lang="ru-RU" sz="3600" b="1" dirty="0" smtClean="0">
                <a:solidFill>
                  <a:schemeClr val="bg1"/>
                </a:solidFill>
              </a:rPr>
              <a:t> право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4810" y="3886200"/>
            <a:ext cx="4286280" cy="1752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ru-RU" sz="2100" b="1" dirty="0" smtClean="0">
                <a:solidFill>
                  <a:schemeClr val="bg1"/>
                </a:solidFill>
              </a:rPr>
              <a:t>Антон</a:t>
            </a:r>
            <a:r>
              <a:rPr lang="en-US" sz="2100" b="1" dirty="0" smtClean="0">
                <a:solidFill>
                  <a:schemeClr val="bg1"/>
                </a:solidFill>
              </a:rPr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Георгиевич Богатов</a:t>
            </a:r>
            <a:endParaRPr lang="en-US" sz="2100" b="1" dirty="0" smtClean="0">
              <a:solidFill>
                <a:schemeClr val="bg1"/>
              </a:solidFill>
            </a:endParaRPr>
          </a:p>
          <a:p>
            <a:pPr algn="l" eaLnBrk="1" hangingPunct="1">
              <a:lnSpc>
                <a:spcPct val="90000"/>
              </a:lnSpc>
            </a:pPr>
            <a:endParaRPr lang="ru-RU" sz="2100" b="1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950016" y="6165304"/>
            <a:ext cx="39982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lnSpc>
                <a:spcPct val="90000"/>
              </a:lnSpc>
            </a:pPr>
            <a:r>
              <a:rPr lang="ru-RU" sz="2100" b="1" kern="0" dirty="0" smtClean="0">
                <a:solidFill>
                  <a:srgbClr val="FFFF00"/>
                </a:solidFill>
              </a:rPr>
              <a:t>Доброе утро, КРОС!</a:t>
            </a:r>
            <a:endParaRPr lang="en-US" sz="2100" b="1" kern="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  <a:solidFill>
            <a:srgbClr val="333399"/>
          </a:solidFill>
        </p:spPr>
        <p:txBody>
          <a:bodyPr/>
          <a:lstStyle/>
          <a:p>
            <a:pPr eaLnBrk="1" hangingPunct="1"/>
            <a:r>
              <a:rPr lang="ru-RU" altLang="en-US" sz="2400" b="1" dirty="0" smtClean="0">
                <a:solidFill>
                  <a:schemeClr val="bg1"/>
                </a:solidFill>
              </a:rPr>
              <a:t>Инфокоммуникационное право</a:t>
            </a:r>
          </a:p>
        </p:txBody>
      </p:sp>
      <p:grpSp>
        <p:nvGrpSpPr>
          <p:cNvPr id="12291" name="Group 1"/>
          <p:cNvGrpSpPr>
            <a:grpSpLocks/>
          </p:cNvGrpSpPr>
          <p:nvPr/>
        </p:nvGrpSpPr>
        <p:grpSpPr bwMode="auto">
          <a:xfrm>
            <a:off x="107504" y="836712"/>
            <a:ext cx="4393059" cy="5400600"/>
            <a:chOff x="4787900" y="1557338"/>
            <a:chExt cx="4032250" cy="3887787"/>
          </a:xfrm>
        </p:grpSpPr>
        <p:grpSp>
          <p:nvGrpSpPr>
            <p:cNvPr id="12310" name="Group 16"/>
            <p:cNvGrpSpPr>
              <a:grpSpLocks/>
            </p:cNvGrpSpPr>
            <p:nvPr/>
          </p:nvGrpSpPr>
          <p:grpSpPr bwMode="auto">
            <a:xfrm>
              <a:off x="4787900" y="1557338"/>
              <a:ext cx="4032250" cy="3887787"/>
              <a:chOff x="3152" y="981"/>
              <a:chExt cx="2132" cy="2222"/>
            </a:xfrm>
          </p:grpSpPr>
          <p:sp>
            <p:nvSpPr>
              <p:cNvPr id="12320" name="Line 8"/>
              <p:cNvSpPr>
                <a:spLocks noChangeShapeType="1"/>
              </p:cNvSpPr>
              <p:nvPr/>
            </p:nvSpPr>
            <p:spPr bwMode="auto">
              <a:xfrm>
                <a:off x="3833" y="3203"/>
                <a:ext cx="861" cy="0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21" name="Line 9"/>
              <p:cNvSpPr>
                <a:spLocks noChangeShapeType="1"/>
              </p:cNvSpPr>
              <p:nvPr/>
            </p:nvSpPr>
            <p:spPr bwMode="auto">
              <a:xfrm flipV="1">
                <a:off x="4694" y="981"/>
                <a:ext cx="590" cy="2222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22" name="Line 11"/>
              <p:cNvSpPr>
                <a:spLocks noChangeShapeType="1"/>
              </p:cNvSpPr>
              <p:nvPr/>
            </p:nvSpPr>
            <p:spPr bwMode="auto">
              <a:xfrm flipH="1" flipV="1">
                <a:off x="3152" y="981"/>
                <a:ext cx="681" cy="2222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23" name="Line 13"/>
              <p:cNvSpPr>
                <a:spLocks noChangeShapeType="1"/>
              </p:cNvSpPr>
              <p:nvPr/>
            </p:nvSpPr>
            <p:spPr bwMode="auto">
              <a:xfrm flipH="1">
                <a:off x="3152" y="981"/>
                <a:ext cx="2132" cy="0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12311" name="Line 21"/>
            <p:cNvSpPr>
              <a:spLocks noChangeShapeType="1"/>
            </p:cNvSpPr>
            <p:nvPr/>
          </p:nvSpPr>
          <p:spPr bwMode="auto">
            <a:xfrm>
              <a:off x="5851525" y="4730750"/>
              <a:ext cx="2058988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2" name="Line 22"/>
            <p:cNvSpPr>
              <a:spLocks noChangeShapeType="1"/>
            </p:cNvSpPr>
            <p:nvPr/>
          </p:nvSpPr>
          <p:spPr bwMode="auto">
            <a:xfrm>
              <a:off x="5561013" y="3937000"/>
              <a:ext cx="2574925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3" name="Line 23"/>
            <p:cNvSpPr>
              <a:spLocks noChangeShapeType="1"/>
            </p:cNvSpPr>
            <p:nvPr/>
          </p:nvSpPr>
          <p:spPr bwMode="auto">
            <a:xfrm>
              <a:off x="5303838" y="3144838"/>
              <a:ext cx="3089275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4" name="Line 24"/>
            <p:cNvSpPr>
              <a:spLocks noChangeShapeType="1"/>
            </p:cNvSpPr>
            <p:nvPr/>
          </p:nvSpPr>
          <p:spPr bwMode="auto">
            <a:xfrm>
              <a:off x="5046663" y="2349500"/>
              <a:ext cx="3516312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5" name="Text Box 35"/>
            <p:cNvSpPr txBox="1">
              <a:spLocks noChangeArrowheads="1"/>
            </p:cNvSpPr>
            <p:nvPr/>
          </p:nvSpPr>
          <p:spPr bwMode="auto">
            <a:xfrm>
              <a:off x="5911496" y="4915773"/>
              <a:ext cx="2027387" cy="2437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Инфраструктурный</a:t>
              </a:r>
              <a:endParaRPr lang="ru-RU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2316" name="Text Box 37"/>
            <p:cNvSpPr txBox="1">
              <a:spLocks noChangeArrowheads="1"/>
            </p:cNvSpPr>
            <p:nvPr/>
          </p:nvSpPr>
          <p:spPr bwMode="auto">
            <a:xfrm>
              <a:off x="5606778" y="4164664"/>
              <a:ext cx="2701924" cy="2437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Телекоммуникационный</a:t>
              </a:r>
              <a:endParaRPr lang="ru-RU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2317" name="Text Box 38"/>
            <p:cNvSpPr txBox="1">
              <a:spLocks noChangeArrowheads="1"/>
            </p:cNvSpPr>
            <p:nvPr/>
          </p:nvSpPr>
          <p:spPr bwMode="auto">
            <a:xfrm>
              <a:off x="5940425" y="3357563"/>
              <a:ext cx="194468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err="1">
                  <a:solidFill>
                    <a:schemeClr val="tx2"/>
                  </a:solidFill>
                </a:rPr>
                <a:t>Телематический</a:t>
              </a:r>
              <a:endParaRPr lang="ru-RU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2318" name="Text Box 39"/>
            <p:cNvSpPr txBox="1">
              <a:spLocks noChangeArrowheads="1"/>
            </p:cNvSpPr>
            <p:nvPr/>
          </p:nvSpPr>
          <p:spPr bwMode="auto">
            <a:xfrm>
              <a:off x="5724525" y="2620391"/>
              <a:ext cx="22320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>
                  <a:solidFill>
                    <a:schemeClr val="tx2"/>
                  </a:solidFill>
                </a:rPr>
                <a:t>Информационный</a:t>
              </a:r>
            </a:p>
          </p:txBody>
        </p:sp>
        <p:sp>
          <p:nvSpPr>
            <p:cNvPr id="12319" name="Text Box 40"/>
            <p:cNvSpPr txBox="1">
              <a:spLocks noChangeArrowheads="1"/>
            </p:cNvSpPr>
            <p:nvPr/>
          </p:nvSpPr>
          <p:spPr bwMode="auto">
            <a:xfrm>
              <a:off x="5435600" y="1773238"/>
              <a:ext cx="25209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>
                  <a:solidFill>
                    <a:schemeClr val="tx2"/>
                  </a:solidFill>
                </a:rPr>
                <a:t>Интерпретационный</a:t>
              </a:r>
            </a:p>
          </p:txBody>
        </p:sp>
      </p:grpSp>
      <p:grpSp>
        <p:nvGrpSpPr>
          <p:cNvPr id="12292" name="Group 2"/>
          <p:cNvGrpSpPr>
            <a:grpSpLocks/>
          </p:cNvGrpSpPr>
          <p:nvPr/>
        </p:nvGrpSpPr>
        <p:grpSpPr bwMode="auto">
          <a:xfrm>
            <a:off x="5292080" y="836711"/>
            <a:ext cx="3384376" cy="5459234"/>
            <a:chOff x="683568" y="1557338"/>
            <a:chExt cx="3384375" cy="3887787"/>
          </a:xfrm>
        </p:grpSpPr>
        <p:grpSp>
          <p:nvGrpSpPr>
            <p:cNvPr id="12299" name="Group 25"/>
            <p:cNvGrpSpPr>
              <a:grpSpLocks/>
            </p:cNvGrpSpPr>
            <p:nvPr/>
          </p:nvGrpSpPr>
          <p:grpSpPr bwMode="auto">
            <a:xfrm>
              <a:off x="684213" y="1557338"/>
              <a:ext cx="3240087" cy="3887787"/>
              <a:chOff x="340" y="981"/>
              <a:chExt cx="1588" cy="2222"/>
            </a:xfrm>
          </p:grpSpPr>
          <p:sp>
            <p:nvSpPr>
              <p:cNvPr id="12305" name="Rectangle 15"/>
              <p:cNvSpPr>
                <a:spLocks noChangeArrowheads="1"/>
              </p:cNvSpPr>
              <p:nvPr/>
            </p:nvSpPr>
            <p:spPr bwMode="auto">
              <a:xfrm>
                <a:off x="340" y="981"/>
                <a:ext cx="1588" cy="2222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2306" name="Line 17"/>
              <p:cNvSpPr>
                <a:spLocks noChangeShapeType="1"/>
              </p:cNvSpPr>
              <p:nvPr/>
            </p:nvSpPr>
            <p:spPr bwMode="auto">
              <a:xfrm>
                <a:off x="340" y="2795"/>
                <a:ext cx="158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07" name="Line 18"/>
              <p:cNvSpPr>
                <a:spLocks noChangeShapeType="1"/>
              </p:cNvSpPr>
              <p:nvPr/>
            </p:nvSpPr>
            <p:spPr bwMode="auto">
              <a:xfrm>
                <a:off x="340" y="2341"/>
                <a:ext cx="158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08" name="Line 19"/>
              <p:cNvSpPr>
                <a:spLocks noChangeShapeType="1"/>
              </p:cNvSpPr>
              <p:nvPr/>
            </p:nvSpPr>
            <p:spPr bwMode="auto">
              <a:xfrm>
                <a:off x="340" y="1888"/>
                <a:ext cx="158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09" name="Line 20"/>
              <p:cNvSpPr>
                <a:spLocks noChangeShapeType="1"/>
              </p:cNvSpPr>
              <p:nvPr/>
            </p:nvSpPr>
            <p:spPr bwMode="auto">
              <a:xfrm>
                <a:off x="340" y="1434"/>
                <a:ext cx="158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12300" name="Text Box 34"/>
            <p:cNvSpPr txBox="1">
              <a:spLocks noChangeArrowheads="1"/>
            </p:cNvSpPr>
            <p:nvPr/>
          </p:nvSpPr>
          <p:spPr bwMode="auto">
            <a:xfrm>
              <a:off x="683568" y="4792663"/>
              <a:ext cx="3312367" cy="504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1. Вещи (средства связи и т.п.)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2. </a:t>
              </a:r>
              <a:r>
                <a:rPr lang="ru-RU" altLang="en-US" sz="1600" b="1" dirty="0" err="1" smtClean="0">
                  <a:solidFill>
                    <a:schemeClr val="tx2"/>
                  </a:solidFill>
                </a:rPr>
                <a:t>Квазивещи</a:t>
              </a:r>
              <a:r>
                <a:rPr lang="ru-RU" altLang="en-US" sz="1600" b="1" dirty="0" smtClean="0">
                  <a:solidFill>
                    <a:schemeClr val="tx2"/>
                  </a:solidFill>
                </a:rPr>
                <a:t> (РЧС, РН)</a:t>
              </a:r>
              <a:endParaRPr lang="ru-RU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2301" name="Text Box 41"/>
            <p:cNvSpPr txBox="1">
              <a:spLocks noChangeArrowheads="1"/>
            </p:cNvSpPr>
            <p:nvPr/>
          </p:nvSpPr>
          <p:spPr bwMode="auto">
            <a:xfrm>
              <a:off x="755575" y="3967518"/>
              <a:ext cx="3166684" cy="9129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>
                  <a:solidFill>
                    <a:schemeClr val="tx2"/>
                  </a:solidFill>
                </a:rPr>
                <a:t>Электромагнитные </a:t>
              </a:r>
              <a:r>
                <a:rPr lang="ru-RU" altLang="en-US" sz="1600" b="1" dirty="0" smtClean="0">
                  <a:solidFill>
                    <a:schemeClr val="tx2"/>
                  </a:solidFill>
                </a:rPr>
                <a:t>сигналы:</a:t>
              </a:r>
            </a:p>
            <a:p>
              <a:pPr marL="342900" indent="-342900" eaLnBrk="1" hangingPunct="1">
                <a:spcBef>
                  <a:spcPct val="50000"/>
                </a:spcBef>
                <a:buFontTx/>
                <a:buAutoNum type="arabicPeriod"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Перенос</a:t>
              </a:r>
            </a:p>
            <a:p>
              <a:pPr marL="342900" indent="-342900" eaLnBrk="1" hangingPunct="1">
                <a:spcBef>
                  <a:spcPct val="50000"/>
                </a:spcBef>
                <a:buFontTx/>
                <a:buAutoNum type="arabicPeriod"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Коммутация</a:t>
              </a:r>
            </a:p>
          </p:txBody>
        </p:sp>
        <p:sp>
          <p:nvSpPr>
            <p:cNvPr id="12302" name="Text Box 42"/>
            <p:cNvSpPr txBox="1">
              <a:spLocks noChangeArrowheads="1"/>
            </p:cNvSpPr>
            <p:nvPr/>
          </p:nvSpPr>
          <p:spPr bwMode="auto">
            <a:xfrm>
              <a:off x="720725" y="3225170"/>
              <a:ext cx="3347218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1.Данные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2. Информационные системы</a:t>
              </a:r>
              <a:endParaRPr lang="ru-RU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2303" name="Text Box 43"/>
            <p:cNvSpPr txBox="1">
              <a:spLocks noChangeArrowheads="1"/>
            </p:cNvSpPr>
            <p:nvPr/>
          </p:nvSpPr>
          <p:spPr bwMode="auto">
            <a:xfrm>
              <a:off x="684213" y="2349500"/>
              <a:ext cx="3240087" cy="6794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AutoNum type="arabicPeriod"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Информация (контент)</a:t>
              </a:r>
              <a:endParaRPr lang="ru-RU" altLang="en-US" sz="1600" b="1" dirty="0">
                <a:solidFill>
                  <a:schemeClr val="tx2"/>
                </a:solidFill>
              </a:endParaRPr>
            </a:p>
            <a:p>
              <a:pPr eaLnBrk="1" hangingPunct="1">
                <a:spcBef>
                  <a:spcPct val="50000"/>
                </a:spcBef>
                <a:buFontTx/>
                <a:buAutoNum type="arabicPeriod"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Интеллектуальные права на контент</a:t>
              </a:r>
              <a:endParaRPr lang="ru-RU" alt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2304" name="Text Box 44"/>
            <p:cNvSpPr txBox="1">
              <a:spLocks noChangeArrowheads="1"/>
            </p:cNvSpPr>
            <p:nvPr/>
          </p:nvSpPr>
          <p:spPr bwMode="auto">
            <a:xfrm>
              <a:off x="755650" y="1700808"/>
              <a:ext cx="3095625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tx2"/>
                  </a:solidFill>
                </a:rPr>
                <a:t>Воздействие информации на социального субъекта</a:t>
              </a:r>
              <a:endParaRPr lang="ru-RU" altLang="en-US" sz="1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293" name="AutoShape 45"/>
          <p:cNvSpPr>
            <a:spLocks noChangeArrowheads="1"/>
          </p:cNvSpPr>
          <p:nvPr/>
        </p:nvSpPr>
        <p:spPr bwMode="auto">
          <a:xfrm>
            <a:off x="3636963" y="5590505"/>
            <a:ext cx="1511300" cy="358775"/>
          </a:xfrm>
          <a:prstGeom prst="rightArrow">
            <a:avLst>
              <a:gd name="adj1" fmla="val 50000"/>
              <a:gd name="adj2" fmla="val 25118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4" name="AutoShape 46"/>
          <p:cNvSpPr>
            <a:spLocks noChangeArrowheads="1"/>
          </p:cNvSpPr>
          <p:nvPr/>
        </p:nvSpPr>
        <p:spPr bwMode="auto">
          <a:xfrm>
            <a:off x="3943350" y="4489038"/>
            <a:ext cx="1204913" cy="358775"/>
          </a:xfrm>
          <a:prstGeom prst="rightArrow">
            <a:avLst>
              <a:gd name="adj1" fmla="val 50000"/>
              <a:gd name="adj2" fmla="val 25095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5" name="AutoShape 47"/>
          <p:cNvSpPr>
            <a:spLocks noChangeArrowheads="1"/>
          </p:cNvSpPr>
          <p:nvPr/>
        </p:nvSpPr>
        <p:spPr bwMode="auto">
          <a:xfrm>
            <a:off x="4140200" y="3357563"/>
            <a:ext cx="1008063" cy="358775"/>
          </a:xfrm>
          <a:prstGeom prst="rightArrow">
            <a:avLst>
              <a:gd name="adj1" fmla="val 50000"/>
              <a:gd name="adj2" fmla="val 25106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6" name="AutoShape 48"/>
          <p:cNvSpPr>
            <a:spLocks noChangeArrowheads="1"/>
          </p:cNvSpPr>
          <p:nvPr/>
        </p:nvSpPr>
        <p:spPr bwMode="auto">
          <a:xfrm>
            <a:off x="4309269" y="2298177"/>
            <a:ext cx="863600" cy="358775"/>
          </a:xfrm>
          <a:prstGeom prst="rightArrow">
            <a:avLst>
              <a:gd name="adj1" fmla="val 50000"/>
              <a:gd name="adj2" fmla="val 25096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7" name="AutoShape 49"/>
          <p:cNvSpPr>
            <a:spLocks noChangeArrowheads="1"/>
          </p:cNvSpPr>
          <p:nvPr/>
        </p:nvSpPr>
        <p:spPr bwMode="auto">
          <a:xfrm>
            <a:off x="4498975" y="1269355"/>
            <a:ext cx="649288" cy="358775"/>
          </a:xfrm>
          <a:prstGeom prst="rightArrow">
            <a:avLst>
              <a:gd name="adj1" fmla="val 50000"/>
              <a:gd name="adj2" fmla="val 25118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8" name="Text Box 51"/>
          <p:cNvSpPr txBox="1">
            <a:spLocks noChangeArrowheads="1"/>
          </p:cNvSpPr>
          <p:nvPr/>
        </p:nvSpPr>
        <p:spPr bwMode="auto">
          <a:xfrm>
            <a:off x="1835944" y="6321425"/>
            <a:ext cx="5761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>
                <a:solidFill>
                  <a:schemeClr val="tx2"/>
                </a:solidFill>
              </a:rPr>
              <a:t>Пять уровней отношений в сфере </a:t>
            </a:r>
            <a:r>
              <a:rPr lang="ru-RU" altLang="en-US" sz="1600" b="1" dirty="0" err="1">
                <a:solidFill>
                  <a:schemeClr val="tx2"/>
                </a:solidFill>
              </a:rPr>
              <a:t>инфокоммуникаций</a:t>
            </a:r>
            <a:endParaRPr lang="ru-RU" altLang="en-US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74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rapezoid 90"/>
          <p:cNvSpPr/>
          <p:nvPr/>
        </p:nvSpPr>
        <p:spPr>
          <a:xfrm rot="10800000">
            <a:off x="11390" y="548680"/>
            <a:ext cx="4772945" cy="2808312"/>
          </a:xfrm>
          <a:prstGeom prst="trapezoid">
            <a:avLst/>
          </a:prstGeom>
          <a:solidFill>
            <a:srgbClr val="FFFF9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rapezoid 81"/>
          <p:cNvSpPr/>
          <p:nvPr/>
        </p:nvSpPr>
        <p:spPr>
          <a:xfrm rot="10800000">
            <a:off x="227414" y="4032823"/>
            <a:ext cx="4488599" cy="1505889"/>
          </a:xfrm>
          <a:prstGeom prst="trapezoid">
            <a:avLst/>
          </a:prstGeom>
          <a:solidFill>
            <a:srgbClr val="FFFF9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18864" y="131168"/>
            <a:ext cx="8229600" cy="417512"/>
          </a:xfrm>
          <a:solidFill>
            <a:srgbClr val="333399"/>
          </a:solidFill>
        </p:spPr>
        <p:txBody>
          <a:bodyPr/>
          <a:lstStyle/>
          <a:p>
            <a:pPr eaLnBrk="1" hangingPunct="1"/>
            <a:r>
              <a:rPr lang="ru-RU" altLang="en-US" sz="2400" b="1" dirty="0" smtClean="0">
                <a:solidFill>
                  <a:schemeClr val="bg1"/>
                </a:solidFill>
              </a:rPr>
              <a:t>Государственное регулирование Интернет</a:t>
            </a:r>
          </a:p>
        </p:txBody>
      </p:sp>
      <p:grpSp>
        <p:nvGrpSpPr>
          <p:cNvPr id="12291" name="Group 1"/>
          <p:cNvGrpSpPr>
            <a:grpSpLocks/>
          </p:cNvGrpSpPr>
          <p:nvPr/>
        </p:nvGrpSpPr>
        <p:grpSpPr bwMode="auto">
          <a:xfrm>
            <a:off x="144017" y="692696"/>
            <a:ext cx="4499991" cy="2589462"/>
            <a:chOff x="4787900" y="1557338"/>
            <a:chExt cx="4032250" cy="3887787"/>
          </a:xfrm>
        </p:grpSpPr>
        <p:grpSp>
          <p:nvGrpSpPr>
            <p:cNvPr id="12310" name="Group 16"/>
            <p:cNvGrpSpPr>
              <a:grpSpLocks/>
            </p:cNvGrpSpPr>
            <p:nvPr/>
          </p:nvGrpSpPr>
          <p:grpSpPr bwMode="auto">
            <a:xfrm>
              <a:off x="4787900" y="1557338"/>
              <a:ext cx="4032250" cy="3887787"/>
              <a:chOff x="3152" y="981"/>
              <a:chExt cx="2132" cy="2222"/>
            </a:xfrm>
          </p:grpSpPr>
          <p:sp>
            <p:nvSpPr>
              <p:cNvPr id="12320" name="Line 8"/>
              <p:cNvSpPr>
                <a:spLocks noChangeShapeType="1"/>
              </p:cNvSpPr>
              <p:nvPr/>
            </p:nvSpPr>
            <p:spPr bwMode="auto">
              <a:xfrm>
                <a:off x="3833" y="3203"/>
                <a:ext cx="861" cy="0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21" name="Line 9"/>
              <p:cNvSpPr>
                <a:spLocks noChangeShapeType="1"/>
              </p:cNvSpPr>
              <p:nvPr/>
            </p:nvSpPr>
            <p:spPr bwMode="auto">
              <a:xfrm flipV="1">
                <a:off x="4694" y="981"/>
                <a:ext cx="590" cy="2222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22" name="Line 11"/>
              <p:cNvSpPr>
                <a:spLocks noChangeShapeType="1"/>
              </p:cNvSpPr>
              <p:nvPr/>
            </p:nvSpPr>
            <p:spPr bwMode="auto">
              <a:xfrm flipH="1" flipV="1">
                <a:off x="3152" y="981"/>
                <a:ext cx="681" cy="2222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323" name="Line 13"/>
              <p:cNvSpPr>
                <a:spLocks noChangeShapeType="1"/>
              </p:cNvSpPr>
              <p:nvPr/>
            </p:nvSpPr>
            <p:spPr bwMode="auto">
              <a:xfrm flipH="1">
                <a:off x="3152" y="981"/>
                <a:ext cx="2132" cy="0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12311" name="Line 21"/>
            <p:cNvSpPr>
              <a:spLocks noChangeShapeType="1"/>
            </p:cNvSpPr>
            <p:nvPr/>
          </p:nvSpPr>
          <p:spPr bwMode="auto">
            <a:xfrm>
              <a:off x="5851525" y="4730750"/>
              <a:ext cx="2058988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2" name="Line 22"/>
            <p:cNvSpPr>
              <a:spLocks noChangeShapeType="1"/>
            </p:cNvSpPr>
            <p:nvPr/>
          </p:nvSpPr>
          <p:spPr bwMode="auto">
            <a:xfrm>
              <a:off x="5561013" y="3937000"/>
              <a:ext cx="2574925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3" name="Line 23"/>
            <p:cNvSpPr>
              <a:spLocks noChangeShapeType="1"/>
            </p:cNvSpPr>
            <p:nvPr/>
          </p:nvSpPr>
          <p:spPr bwMode="auto">
            <a:xfrm>
              <a:off x="5303838" y="3144838"/>
              <a:ext cx="3089275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4" name="Line 24"/>
            <p:cNvSpPr>
              <a:spLocks noChangeShapeType="1"/>
            </p:cNvSpPr>
            <p:nvPr/>
          </p:nvSpPr>
          <p:spPr bwMode="auto">
            <a:xfrm>
              <a:off x="5046663" y="2349500"/>
              <a:ext cx="3579917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15" name="Text Box 35"/>
            <p:cNvSpPr txBox="1">
              <a:spLocks noChangeArrowheads="1"/>
            </p:cNvSpPr>
            <p:nvPr/>
          </p:nvSpPr>
          <p:spPr bwMode="auto">
            <a:xfrm>
              <a:off x="5969872" y="4800695"/>
              <a:ext cx="2024685" cy="508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/>
                <a:t>Инфраструктурный</a:t>
              </a:r>
              <a:endParaRPr lang="ru-RU" altLang="en-US" sz="1600" b="1" dirty="0"/>
            </a:p>
          </p:txBody>
        </p:sp>
        <p:sp>
          <p:nvSpPr>
            <p:cNvPr id="12316" name="Text Box 37"/>
            <p:cNvSpPr txBox="1">
              <a:spLocks noChangeArrowheads="1"/>
            </p:cNvSpPr>
            <p:nvPr/>
          </p:nvSpPr>
          <p:spPr bwMode="auto">
            <a:xfrm>
              <a:off x="5658508" y="4043911"/>
              <a:ext cx="2396991" cy="508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/>
                <a:t>Телекоммуникационный</a:t>
              </a:r>
              <a:endParaRPr lang="ru-RU" altLang="en-US" sz="1600" b="1" dirty="0"/>
            </a:p>
          </p:txBody>
        </p:sp>
        <p:sp>
          <p:nvSpPr>
            <p:cNvPr id="12317" name="Text Box 38"/>
            <p:cNvSpPr txBox="1">
              <a:spLocks noChangeArrowheads="1"/>
            </p:cNvSpPr>
            <p:nvPr/>
          </p:nvSpPr>
          <p:spPr bwMode="auto">
            <a:xfrm>
              <a:off x="5940425" y="3357564"/>
              <a:ext cx="1944688" cy="508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err="1"/>
                <a:t>Телематический</a:t>
              </a:r>
              <a:endParaRPr lang="ru-RU" altLang="en-US" sz="1600" b="1" dirty="0"/>
            </a:p>
          </p:txBody>
        </p:sp>
        <p:sp>
          <p:nvSpPr>
            <p:cNvPr id="12318" name="Text Box 39"/>
            <p:cNvSpPr txBox="1">
              <a:spLocks noChangeArrowheads="1"/>
            </p:cNvSpPr>
            <p:nvPr/>
          </p:nvSpPr>
          <p:spPr bwMode="auto">
            <a:xfrm>
              <a:off x="5953054" y="2565400"/>
              <a:ext cx="22320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>
                  <a:solidFill>
                    <a:schemeClr val="tx2"/>
                  </a:solidFill>
                </a:rPr>
                <a:t>Информационный</a:t>
              </a:r>
            </a:p>
          </p:txBody>
        </p:sp>
        <p:sp>
          <p:nvSpPr>
            <p:cNvPr id="12319" name="Text Box 40"/>
            <p:cNvSpPr txBox="1">
              <a:spLocks noChangeArrowheads="1"/>
            </p:cNvSpPr>
            <p:nvPr/>
          </p:nvSpPr>
          <p:spPr bwMode="auto">
            <a:xfrm>
              <a:off x="5727636" y="1761347"/>
              <a:ext cx="25209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>
                  <a:solidFill>
                    <a:schemeClr val="tx2"/>
                  </a:solidFill>
                </a:rPr>
                <a:t>Интерпретационный</a:t>
              </a:r>
            </a:p>
          </p:txBody>
        </p:sp>
      </p:grpSp>
      <p:sp>
        <p:nvSpPr>
          <p:cNvPr id="12293" name="AutoShape 45"/>
          <p:cNvSpPr>
            <a:spLocks noChangeArrowheads="1"/>
          </p:cNvSpPr>
          <p:nvPr/>
        </p:nvSpPr>
        <p:spPr bwMode="auto">
          <a:xfrm rot="10800000">
            <a:off x="4773300" y="4338352"/>
            <a:ext cx="501231" cy="470854"/>
          </a:xfrm>
          <a:prstGeom prst="rightArrow">
            <a:avLst>
              <a:gd name="adj1" fmla="val 50000"/>
              <a:gd name="adj2" fmla="val 25118"/>
            </a:avLst>
          </a:prstGeom>
          <a:solidFill>
            <a:srgbClr val="FF00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2298" name="Text Box 51"/>
          <p:cNvSpPr txBox="1">
            <a:spLocks noChangeArrowheads="1"/>
          </p:cNvSpPr>
          <p:nvPr/>
        </p:nvSpPr>
        <p:spPr bwMode="auto">
          <a:xfrm>
            <a:off x="2394012" y="7101408"/>
            <a:ext cx="57610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>
                <a:solidFill>
                  <a:schemeClr val="tx2"/>
                </a:solidFill>
              </a:rPr>
              <a:t>Пять уровней отношений в сфере </a:t>
            </a:r>
            <a:r>
              <a:rPr lang="ru-RU" altLang="en-US" sz="1600" b="1" dirty="0" err="1">
                <a:solidFill>
                  <a:schemeClr val="tx2"/>
                </a:solidFill>
              </a:rPr>
              <a:t>инфокоммуникаций</a:t>
            </a:r>
            <a:endParaRPr lang="ru-RU" altLang="en-US" sz="1600" b="1" dirty="0">
              <a:solidFill>
                <a:schemeClr val="tx2"/>
              </a:solidFill>
            </a:endParaRPr>
          </a:p>
        </p:txBody>
      </p:sp>
      <p:sp>
        <p:nvSpPr>
          <p:cNvPr id="37" name="AutoShape 44"/>
          <p:cNvSpPr>
            <a:spLocks noChangeArrowheads="1"/>
          </p:cNvSpPr>
          <p:nvPr/>
        </p:nvSpPr>
        <p:spPr bwMode="auto">
          <a:xfrm>
            <a:off x="4269290" y="6038905"/>
            <a:ext cx="2952328" cy="511403"/>
          </a:xfrm>
          <a:prstGeom prst="flowChartAlternateProcess">
            <a:avLst/>
          </a:prstGeom>
          <a:solidFill>
            <a:srgbClr val="7030A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Интернет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как </a:t>
            </a:r>
            <a:r>
              <a:rPr lang="ru-RU" sz="1400" b="1" dirty="0">
                <a:solidFill>
                  <a:schemeClr val="bg1"/>
                </a:solidFill>
              </a:rPr>
              <a:t>о</a:t>
            </a:r>
            <a:r>
              <a:rPr lang="ru-RU" sz="1400" b="1" dirty="0" smtClean="0">
                <a:solidFill>
                  <a:schemeClr val="bg1"/>
                </a:solidFill>
              </a:rPr>
              <a:t>бъективная реальность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4" name="Trapezoid 63"/>
          <p:cNvSpPr/>
          <p:nvPr/>
        </p:nvSpPr>
        <p:spPr>
          <a:xfrm rot="10800000">
            <a:off x="791810" y="5570421"/>
            <a:ext cx="3447632" cy="1126696"/>
          </a:xfrm>
          <a:prstGeom prst="trapezoid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1"/>
          <p:cNvGrpSpPr>
            <a:grpSpLocks/>
          </p:cNvGrpSpPr>
          <p:nvPr/>
        </p:nvGrpSpPr>
        <p:grpSpPr bwMode="auto">
          <a:xfrm>
            <a:off x="216025" y="4032827"/>
            <a:ext cx="4499991" cy="2589462"/>
            <a:chOff x="4787900" y="1557338"/>
            <a:chExt cx="4032250" cy="3887787"/>
          </a:xfrm>
        </p:grpSpPr>
        <p:grpSp>
          <p:nvGrpSpPr>
            <p:cNvPr id="66" name="Group 16"/>
            <p:cNvGrpSpPr>
              <a:grpSpLocks/>
            </p:cNvGrpSpPr>
            <p:nvPr/>
          </p:nvGrpSpPr>
          <p:grpSpPr bwMode="auto">
            <a:xfrm>
              <a:off x="4787900" y="1557338"/>
              <a:ext cx="4032250" cy="3887787"/>
              <a:chOff x="3152" y="981"/>
              <a:chExt cx="2132" cy="2222"/>
            </a:xfrm>
          </p:grpSpPr>
          <p:sp>
            <p:nvSpPr>
              <p:cNvPr id="76" name="Line 8"/>
              <p:cNvSpPr>
                <a:spLocks noChangeShapeType="1"/>
              </p:cNvSpPr>
              <p:nvPr/>
            </p:nvSpPr>
            <p:spPr bwMode="auto">
              <a:xfrm>
                <a:off x="3833" y="3203"/>
                <a:ext cx="861" cy="0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77" name="Line 9"/>
              <p:cNvSpPr>
                <a:spLocks noChangeShapeType="1"/>
              </p:cNvSpPr>
              <p:nvPr/>
            </p:nvSpPr>
            <p:spPr bwMode="auto">
              <a:xfrm flipV="1">
                <a:off x="4694" y="981"/>
                <a:ext cx="590" cy="2222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78" name="Line 11"/>
              <p:cNvSpPr>
                <a:spLocks noChangeShapeType="1"/>
              </p:cNvSpPr>
              <p:nvPr/>
            </p:nvSpPr>
            <p:spPr bwMode="auto">
              <a:xfrm flipH="1" flipV="1">
                <a:off x="3152" y="981"/>
                <a:ext cx="681" cy="2222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79" name="Line 13"/>
              <p:cNvSpPr>
                <a:spLocks noChangeShapeType="1"/>
              </p:cNvSpPr>
              <p:nvPr/>
            </p:nvSpPr>
            <p:spPr bwMode="auto">
              <a:xfrm flipH="1">
                <a:off x="3152" y="981"/>
                <a:ext cx="2132" cy="0"/>
              </a:xfrm>
              <a:prstGeom prst="line">
                <a:avLst/>
              </a:prstGeom>
              <a:noFill/>
              <a:ln w="28575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67" name="Line 21"/>
            <p:cNvSpPr>
              <a:spLocks noChangeShapeType="1"/>
            </p:cNvSpPr>
            <p:nvPr/>
          </p:nvSpPr>
          <p:spPr bwMode="auto">
            <a:xfrm>
              <a:off x="5851525" y="4730750"/>
              <a:ext cx="2058988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8" name="Line 22"/>
            <p:cNvSpPr>
              <a:spLocks noChangeShapeType="1"/>
            </p:cNvSpPr>
            <p:nvPr/>
          </p:nvSpPr>
          <p:spPr bwMode="auto">
            <a:xfrm>
              <a:off x="5561013" y="3937000"/>
              <a:ext cx="2574925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9" name="Line 23"/>
            <p:cNvSpPr>
              <a:spLocks noChangeShapeType="1"/>
            </p:cNvSpPr>
            <p:nvPr/>
          </p:nvSpPr>
          <p:spPr bwMode="auto">
            <a:xfrm>
              <a:off x="5303838" y="3144838"/>
              <a:ext cx="3089275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0" name="Line 24"/>
            <p:cNvSpPr>
              <a:spLocks noChangeShapeType="1"/>
            </p:cNvSpPr>
            <p:nvPr/>
          </p:nvSpPr>
          <p:spPr bwMode="auto">
            <a:xfrm>
              <a:off x="5046663" y="2349500"/>
              <a:ext cx="3579917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1" name="Text Box 35"/>
            <p:cNvSpPr txBox="1">
              <a:spLocks noChangeArrowheads="1"/>
            </p:cNvSpPr>
            <p:nvPr/>
          </p:nvSpPr>
          <p:spPr bwMode="auto">
            <a:xfrm>
              <a:off x="5969872" y="4800695"/>
              <a:ext cx="2024685" cy="508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bg1"/>
                  </a:solidFill>
                </a:rPr>
                <a:t>Инфраструктурный</a:t>
              </a:r>
              <a:endParaRPr lang="ru-RU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72" name="Text Box 37"/>
            <p:cNvSpPr txBox="1">
              <a:spLocks noChangeArrowheads="1"/>
            </p:cNvSpPr>
            <p:nvPr/>
          </p:nvSpPr>
          <p:spPr bwMode="auto">
            <a:xfrm>
              <a:off x="5658508" y="4043911"/>
              <a:ext cx="2396991" cy="508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smtClean="0">
                  <a:solidFill>
                    <a:schemeClr val="bg1"/>
                  </a:solidFill>
                </a:rPr>
                <a:t>Телекоммуникационный</a:t>
              </a:r>
              <a:endParaRPr lang="ru-RU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73" name="Text Box 38"/>
            <p:cNvSpPr txBox="1">
              <a:spLocks noChangeArrowheads="1"/>
            </p:cNvSpPr>
            <p:nvPr/>
          </p:nvSpPr>
          <p:spPr bwMode="auto">
            <a:xfrm>
              <a:off x="5940425" y="3357564"/>
              <a:ext cx="1944688" cy="508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 err="1"/>
                <a:t>Телематический</a:t>
              </a:r>
              <a:endParaRPr lang="ru-RU" altLang="en-US" sz="1600" b="1" dirty="0"/>
            </a:p>
          </p:txBody>
        </p:sp>
        <p:sp>
          <p:nvSpPr>
            <p:cNvPr id="74" name="Text Box 39"/>
            <p:cNvSpPr txBox="1">
              <a:spLocks noChangeArrowheads="1"/>
            </p:cNvSpPr>
            <p:nvPr/>
          </p:nvSpPr>
          <p:spPr bwMode="auto">
            <a:xfrm>
              <a:off x="5953054" y="2565400"/>
              <a:ext cx="22320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>
                  <a:solidFill>
                    <a:schemeClr val="tx2"/>
                  </a:solidFill>
                </a:rPr>
                <a:t>Информационный</a:t>
              </a:r>
            </a:p>
          </p:txBody>
        </p:sp>
        <p:sp>
          <p:nvSpPr>
            <p:cNvPr id="75" name="Text Box 40"/>
            <p:cNvSpPr txBox="1">
              <a:spLocks noChangeArrowheads="1"/>
            </p:cNvSpPr>
            <p:nvPr/>
          </p:nvSpPr>
          <p:spPr bwMode="auto">
            <a:xfrm>
              <a:off x="5727636" y="1761347"/>
              <a:ext cx="25209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en-US" sz="1600" b="1" dirty="0">
                  <a:solidFill>
                    <a:schemeClr val="tx2"/>
                  </a:solidFill>
                </a:rPr>
                <a:t>Интерпретационный</a:t>
              </a:r>
            </a:p>
          </p:txBody>
        </p:sp>
      </p:grpSp>
      <p:sp>
        <p:nvSpPr>
          <p:cNvPr id="81" name="AutoShape 16"/>
          <p:cNvSpPr>
            <a:spLocks noChangeArrowheads="1"/>
          </p:cNvSpPr>
          <p:nvPr/>
        </p:nvSpPr>
        <p:spPr bwMode="auto">
          <a:xfrm>
            <a:off x="5494838" y="4263740"/>
            <a:ext cx="3006787" cy="545466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ru-RU" sz="1400" b="1" dirty="0" smtClean="0"/>
              <a:t>Интернет</a:t>
            </a:r>
          </a:p>
          <a:p>
            <a:pPr algn="ctr"/>
            <a:r>
              <a:rPr lang="ru-RU" sz="1400" b="1" dirty="0" smtClean="0"/>
              <a:t> как социальная реальность</a:t>
            </a:r>
            <a:endParaRPr lang="ru-RU" sz="1400" b="1" dirty="0"/>
          </a:p>
        </p:txBody>
      </p:sp>
      <p:sp>
        <p:nvSpPr>
          <p:cNvPr id="83" name="Oval 7"/>
          <p:cNvSpPr>
            <a:spLocks noChangeArrowheads="1"/>
          </p:cNvSpPr>
          <p:nvPr/>
        </p:nvSpPr>
        <p:spPr bwMode="auto">
          <a:xfrm>
            <a:off x="7020272" y="4957024"/>
            <a:ext cx="1728192" cy="936625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 smtClean="0"/>
              <a:t>Регулятор</a:t>
            </a:r>
            <a:endParaRPr lang="en-US" b="1" dirty="0"/>
          </a:p>
        </p:txBody>
      </p:sp>
      <p:sp>
        <p:nvSpPr>
          <p:cNvPr id="12" name="Bent Arrow 11"/>
          <p:cNvSpPr/>
          <p:nvPr/>
        </p:nvSpPr>
        <p:spPr>
          <a:xfrm rot="16200000">
            <a:off x="6242969" y="4848903"/>
            <a:ext cx="659540" cy="720080"/>
          </a:xfrm>
          <a:prstGeom prst="bentArrow">
            <a:avLst>
              <a:gd name="adj1" fmla="val 25000"/>
              <a:gd name="adj2" fmla="val 29595"/>
              <a:gd name="adj3" fmla="val 25000"/>
              <a:gd name="adj4" fmla="val 437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Text Box 38"/>
          <p:cNvSpPr txBox="1">
            <a:spLocks noChangeArrowheads="1"/>
          </p:cNvSpPr>
          <p:nvPr/>
        </p:nvSpPr>
        <p:spPr bwMode="auto">
          <a:xfrm>
            <a:off x="4784337" y="3925186"/>
            <a:ext cx="108380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 smtClean="0">
                <a:solidFill>
                  <a:srgbClr val="FF0000"/>
                </a:solidFill>
              </a:rPr>
              <a:t>Право</a:t>
            </a:r>
            <a:endParaRPr lang="ru-RU" altLang="en-US" sz="1600" b="1" dirty="0">
              <a:solidFill>
                <a:srgbClr val="FF0000"/>
              </a:solidFill>
            </a:endParaRPr>
          </a:p>
        </p:txBody>
      </p:sp>
      <p:sp>
        <p:nvSpPr>
          <p:cNvPr id="86" name="AutoShape 45"/>
          <p:cNvSpPr>
            <a:spLocks noChangeArrowheads="1"/>
          </p:cNvSpPr>
          <p:nvPr/>
        </p:nvSpPr>
        <p:spPr bwMode="auto">
          <a:xfrm rot="10800000">
            <a:off x="5023916" y="1279197"/>
            <a:ext cx="501231" cy="470854"/>
          </a:xfrm>
          <a:prstGeom prst="rightArrow">
            <a:avLst>
              <a:gd name="adj1" fmla="val 50000"/>
              <a:gd name="adj2" fmla="val 25118"/>
            </a:avLst>
          </a:prstGeom>
          <a:solidFill>
            <a:srgbClr val="FF00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87" name="AutoShape 16"/>
          <p:cNvSpPr>
            <a:spLocks noChangeArrowheads="1"/>
          </p:cNvSpPr>
          <p:nvPr/>
        </p:nvSpPr>
        <p:spPr bwMode="auto">
          <a:xfrm>
            <a:off x="5745454" y="1204585"/>
            <a:ext cx="3006787" cy="545466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ru-RU" sz="1400" b="1" dirty="0" smtClean="0"/>
              <a:t>Интернет</a:t>
            </a:r>
          </a:p>
          <a:p>
            <a:pPr algn="ctr"/>
            <a:r>
              <a:rPr lang="ru-RU" sz="1400" b="1" dirty="0" smtClean="0"/>
              <a:t> как социальная реальность</a:t>
            </a:r>
            <a:endParaRPr lang="ru-RU" sz="1400" b="1" dirty="0"/>
          </a:p>
        </p:txBody>
      </p:sp>
      <p:sp>
        <p:nvSpPr>
          <p:cNvPr id="88" name="Oval 7"/>
          <p:cNvSpPr>
            <a:spLocks noChangeArrowheads="1"/>
          </p:cNvSpPr>
          <p:nvPr/>
        </p:nvSpPr>
        <p:spPr bwMode="auto">
          <a:xfrm>
            <a:off x="7270888" y="1897869"/>
            <a:ext cx="1728192" cy="936625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2540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 smtClean="0"/>
              <a:t>Регулятор</a:t>
            </a:r>
            <a:endParaRPr lang="en-US" b="1" dirty="0"/>
          </a:p>
        </p:txBody>
      </p:sp>
      <p:sp>
        <p:nvSpPr>
          <p:cNvPr id="89" name="Bent Arrow 88"/>
          <p:cNvSpPr/>
          <p:nvPr/>
        </p:nvSpPr>
        <p:spPr>
          <a:xfrm rot="16200000">
            <a:off x="6493585" y="1789748"/>
            <a:ext cx="659540" cy="720080"/>
          </a:xfrm>
          <a:prstGeom prst="bentArrow">
            <a:avLst>
              <a:gd name="adj1" fmla="val 25000"/>
              <a:gd name="adj2" fmla="val 29595"/>
              <a:gd name="adj3" fmla="val 25000"/>
              <a:gd name="adj4" fmla="val 4375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Text Box 38"/>
          <p:cNvSpPr txBox="1">
            <a:spLocks noChangeArrowheads="1"/>
          </p:cNvSpPr>
          <p:nvPr/>
        </p:nvSpPr>
        <p:spPr bwMode="auto">
          <a:xfrm>
            <a:off x="5034953" y="866031"/>
            <a:ext cx="108380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 smtClean="0">
                <a:solidFill>
                  <a:srgbClr val="FF0000"/>
                </a:solidFill>
              </a:rPr>
              <a:t>Право</a:t>
            </a:r>
            <a:endParaRPr lang="ru-RU" altLang="en-US" sz="1600" b="1" dirty="0">
              <a:solidFill>
                <a:srgbClr val="FF0000"/>
              </a:solidFill>
            </a:endParaRPr>
          </a:p>
        </p:txBody>
      </p:sp>
      <p:sp>
        <p:nvSpPr>
          <p:cNvPr id="92" name="Text Box 38"/>
          <p:cNvSpPr txBox="1">
            <a:spLocks noChangeArrowheads="1"/>
          </p:cNvSpPr>
          <p:nvPr/>
        </p:nvSpPr>
        <p:spPr bwMode="auto">
          <a:xfrm>
            <a:off x="5089548" y="2348879"/>
            <a:ext cx="9746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 smtClean="0">
                <a:solidFill>
                  <a:srgbClr val="008000"/>
                </a:solidFill>
              </a:rPr>
              <a:t>Было</a:t>
            </a:r>
            <a:endParaRPr lang="ru-RU" altLang="en-US" sz="1600" b="1" dirty="0">
              <a:solidFill>
                <a:srgbClr val="008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1390" y="3645024"/>
            <a:ext cx="9132610" cy="1"/>
          </a:xfrm>
          <a:prstGeom prst="line">
            <a:avLst/>
          </a:prstGeom>
          <a:ln w="76200" cmpd="dbl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 Box 38"/>
          <p:cNvSpPr txBox="1">
            <a:spLocks noChangeArrowheads="1"/>
          </p:cNvSpPr>
          <p:nvPr/>
        </p:nvSpPr>
        <p:spPr bwMode="auto">
          <a:xfrm>
            <a:off x="7884368" y="3830153"/>
            <a:ext cx="97461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 smtClean="0">
                <a:solidFill>
                  <a:srgbClr val="008000"/>
                </a:solidFill>
              </a:rPr>
              <a:t>Стало</a:t>
            </a:r>
            <a:endParaRPr lang="ru-RU" altLang="en-US" sz="1600" b="1" dirty="0">
              <a:solidFill>
                <a:srgbClr val="008000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 rot="17923409">
            <a:off x="6555001" y="2142292"/>
            <a:ext cx="403988" cy="2480663"/>
          </a:xfrm>
          <a:prstGeom prst="downArrow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8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12293" grpId="0" animBg="1"/>
      <p:bldP spid="12298" grpId="0"/>
      <p:bldP spid="37" grpId="0" animBg="1"/>
      <p:bldP spid="64" grpId="0" animBg="1"/>
      <p:bldP spid="81" grpId="0" animBg="1"/>
      <p:bldP spid="83" grpId="0" animBg="1"/>
      <p:bldP spid="12" grpId="0" animBg="1"/>
      <p:bldP spid="85" grpId="0"/>
      <p:bldP spid="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250825" y="131763"/>
            <a:ext cx="8713788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Изменение парадигмы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2411760" y="836712"/>
            <a:ext cx="4752528" cy="1440160"/>
          </a:xfrm>
          <a:prstGeom prst="flowChartAlternateProcess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ru-RU" sz="1600" b="1" dirty="0" smtClean="0"/>
              <a:t>Регулирование эксплуатации Интернет</a:t>
            </a:r>
          </a:p>
          <a:p>
            <a:pPr algn="ctr"/>
            <a:r>
              <a:rPr lang="ru-RU" sz="1600" b="1" dirty="0" smtClean="0"/>
              <a:t>(регулирование сигналов и данных)</a:t>
            </a:r>
            <a:endParaRPr lang="ru-RU" sz="1600" b="1" dirty="0"/>
          </a:p>
        </p:txBody>
      </p:sp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2483768" y="3501008"/>
            <a:ext cx="4736157" cy="1440160"/>
          </a:xfrm>
          <a:prstGeom prst="flowChartAlternateProcess">
            <a:avLst/>
          </a:prstGeom>
          <a:solidFill>
            <a:srgbClr val="FFFF99"/>
          </a:solidFill>
          <a:ln w="2857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ru-RU" sz="1600" b="1" dirty="0" smtClean="0"/>
              <a:t>Регулирование информации</a:t>
            </a:r>
          </a:p>
          <a:p>
            <a:pPr algn="ctr"/>
            <a:r>
              <a:rPr lang="ru-RU" sz="1600" b="1" dirty="0" smtClean="0"/>
              <a:t>(регулирование использования Интернет)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47688" y="6165304"/>
            <a:ext cx="8344792" cy="417512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От регулирования сетей к регулированию идей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0" name="AutoShape 80"/>
          <p:cNvSpPr>
            <a:spLocks noChangeArrowheads="1"/>
          </p:cNvSpPr>
          <p:nvPr/>
        </p:nvSpPr>
        <p:spPr bwMode="auto">
          <a:xfrm>
            <a:off x="4283968" y="2564904"/>
            <a:ext cx="1168722" cy="720080"/>
          </a:xfrm>
          <a:prstGeom prst="downArrow">
            <a:avLst>
              <a:gd name="adj1" fmla="val 50000"/>
              <a:gd name="adj2" fmla="val 25000"/>
            </a:avLst>
          </a:prstGeom>
          <a:noFill/>
          <a:ln w="57150">
            <a:solidFill>
              <a:srgbClr val="0000FF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4704" y="5219650"/>
            <a:ext cx="8446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</a:rPr>
              <a:t>Изначально Интернет не был полностью </a:t>
            </a:r>
            <a:r>
              <a:rPr lang="ru-RU" dirty="0" err="1" smtClean="0">
                <a:solidFill>
                  <a:srgbClr val="008000"/>
                </a:solidFill>
              </a:rPr>
              <a:t>правообъектным</a:t>
            </a:r>
            <a:r>
              <a:rPr lang="ru-RU" dirty="0">
                <a:solidFill>
                  <a:srgbClr val="008000"/>
                </a:solidFill>
              </a:rPr>
              <a:t> </a:t>
            </a:r>
            <a:r>
              <a:rPr lang="ru-RU" dirty="0" smtClean="0">
                <a:solidFill>
                  <a:srgbClr val="008000"/>
                </a:solidFill>
              </a:rPr>
              <a:t>образованием, но не содержал существенных препятствий для собственной </a:t>
            </a:r>
            <a:r>
              <a:rPr lang="ru-RU" dirty="0" err="1" smtClean="0">
                <a:solidFill>
                  <a:srgbClr val="008000"/>
                </a:solidFill>
              </a:rPr>
              <a:t>правообъектности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18864" y="131168"/>
            <a:ext cx="8229600" cy="417512"/>
          </a:xfrm>
          <a:solidFill>
            <a:srgbClr val="333399"/>
          </a:solidFill>
        </p:spPr>
        <p:txBody>
          <a:bodyPr/>
          <a:lstStyle/>
          <a:p>
            <a:pPr eaLnBrk="1" hangingPunct="1"/>
            <a:r>
              <a:rPr lang="ru-RU" altLang="en-US" sz="2400" b="1" dirty="0" err="1" smtClean="0">
                <a:solidFill>
                  <a:schemeClr val="bg1"/>
                </a:solidFill>
              </a:rPr>
              <a:t>Зиппернет</a:t>
            </a:r>
            <a:endParaRPr lang="ru-RU" alt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76" name="Line 8"/>
          <p:cNvSpPr>
            <a:spLocks noChangeShapeType="1"/>
          </p:cNvSpPr>
          <p:nvPr/>
        </p:nvSpPr>
        <p:spPr bwMode="auto">
          <a:xfrm>
            <a:off x="3736447" y="6165304"/>
            <a:ext cx="1817304" cy="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77" name="Line 9"/>
          <p:cNvSpPr>
            <a:spLocks noChangeShapeType="1"/>
          </p:cNvSpPr>
          <p:nvPr/>
        </p:nvSpPr>
        <p:spPr bwMode="auto">
          <a:xfrm flipV="1">
            <a:off x="5553751" y="4632837"/>
            <a:ext cx="768291" cy="1532467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78" name="Line 11"/>
          <p:cNvSpPr>
            <a:spLocks noChangeShapeType="1"/>
          </p:cNvSpPr>
          <p:nvPr/>
        </p:nvSpPr>
        <p:spPr bwMode="auto">
          <a:xfrm flipH="1" flipV="1">
            <a:off x="755576" y="836714"/>
            <a:ext cx="2980871" cy="5328589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79" name="Line 13"/>
          <p:cNvSpPr>
            <a:spLocks noChangeShapeType="1"/>
          </p:cNvSpPr>
          <p:nvPr/>
        </p:nvSpPr>
        <p:spPr bwMode="auto">
          <a:xfrm flipH="1" flipV="1">
            <a:off x="755574" y="836713"/>
            <a:ext cx="7415027" cy="2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7" name="Line 21"/>
          <p:cNvSpPr>
            <a:spLocks noChangeShapeType="1"/>
          </p:cNvSpPr>
          <p:nvPr/>
        </p:nvSpPr>
        <p:spPr bwMode="auto">
          <a:xfrm>
            <a:off x="3472377" y="5687263"/>
            <a:ext cx="2297831" cy="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8" name="Line 22"/>
          <p:cNvSpPr>
            <a:spLocks noChangeShapeType="1"/>
          </p:cNvSpPr>
          <p:nvPr/>
        </p:nvSpPr>
        <p:spPr bwMode="auto">
          <a:xfrm>
            <a:off x="3148165" y="5158586"/>
            <a:ext cx="2873616" cy="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9" name="Line 23"/>
          <p:cNvSpPr>
            <a:spLocks noChangeShapeType="1"/>
          </p:cNvSpPr>
          <p:nvPr/>
        </p:nvSpPr>
        <p:spPr bwMode="auto">
          <a:xfrm>
            <a:off x="1691680" y="2492896"/>
            <a:ext cx="5688632" cy="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1043608" y="1364335"/>
            <a:ext cx="6912768" cy="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71" name="Text Box 35"/>
          <p:cNvSpPr txBox="1">
            <a:spLocks noChangeArrowheads="1"/>
          </p:cNvSpPr>
          <p:nvPr/>
        </p:nvSpPr>
        <p:spPr bwMode="auto">
          <a:xfrm>
            <a:off x="3604452" y="5733850"/>
            <a:ext cx="22595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 smtClean="0"/>
              <a:t>Инфраструктурный</a:t>
            </a:r>
            <a:endParaRPr lang="ru-RU" altLang="en-US" sz="1600" b="1" dirty="0"/>
          </a:p>
        </p:txBody>
      </p:sp>
      <p:sp>
        <p:nvSpPr>
          <p:cNvPr id="72" name="Text Box 37"/>
          <p:cNvSpPr txBox="1">
            <a:spLocks noChangeArrowheads="1"/>
          </p:cNvSpPr>
          <p:nvPr/>
        </p:nvSpPr>
        <p:spPr bwMode="auto">
          <a:xfrm>
            <a:off x="3256970" y="5229794"/>
            <a:ext cx="26750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 smtClean="0"/>
              <a:t>Телекоммуникационный</a:t>
            </a:r>
            <a:endParaRPr lang="ru-RU" altLang="en-US" sz="1600" b="1" dirty="0"/>
          </a:p>
        </p:txBody>
      </p:sp>
      <p:sp>
        <p:nvSpPr>
          <p:cNvPr id="73" name="Text Box 38"/>
          <p:cNvSpPr txBox="1">
            <a:spLocks noChangeArrowheads="1"/>
          </p:cNvSpPr>
          <p:nvPr/>
        </p:nvSpPr>
        <p:spPr bwMode="auto">
          <a:xfrm>
            <a:off x="3608644" y="2060848"/>
            <a:ext cx="21702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 err="1"/>
              <a:t>Телематический</a:t>
            </a:r>
            <a:endParaRPr lang="ru-RU" altLang="en-US" sz="1600" b="1" dirty="0"/>
          </a:p>
        </p:txBody>
      </p:sp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3729422" y="1508135"/>
            <a:ext cx="24909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/>
              <a:t>Информационный</a:t>
            </a:r>
          </a:p>
        </p:txBody>
      </p:sp>
      <p:sp>
        <p:nvSpPr>
          <p:cNvPr id="75" name="Text Box 40"/>
          <p:cNvSpPr txBox="1">
            <a:spLocks noChangeArrowheads="1"/>
          </p:cNvSpPr>
          <p:nvPr/>
        </p:nvSpPr>
        <p:spPr bwMode="auto">
          <a:xfrm>
            <a:off x="3477855" y="972595"/>
            <a:ext cx="28133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en-US" sz="1600" b="1" dirty="0"/>
              <a:t>Интерпретационный</a:t>
            </a:r>
          </a:p>
        </p:txBody>
      </p:sp>
      <p:sp>
        <p:nvSpPr>
          <p:cNvPr id="54" name="Line 24"/>
          <p:cNvSpPr>
            <a:spLocks noChangeShapeType="1"/>
          </p:cNvSpPr>
          <p:nvPr/>
        </p:nvSpPr>
        <p:spPr bwMode="auto">
          <a:xfrm>
            <a:off x="1403647" y="1916832"/>
            <a:ext cx="6264497" cy="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55" name="Line 9"/>
          <p:cNvSpPr>
            <a:spLocks noChangeShapeType="1"/>
          </p:cNvSpPr>
          <p:nvPr/>
        </p:nvSpPr>
        <p:spPr bwMode="auto">
          <a:xfrm flipV="1">
            <a:off x="6291635" y="836716"/>
            <a:ext cx="1878967" cy="383641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pic>
        <p:nvPicPr>
          <p:cNvPr id="53" name="Picture 4" descr="Застежка молния - полезное изобрет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29" y="2538148"/>
            <a:ext cx="6408712" cy="262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"/>
          <p:cNvSpPr>
            <a:spLocks noChangeArrowheads="1"/>
          </p:cNvSpPr>
          <p:nvPr/>
        </p:nvSpPr>
        <p:spPr bwMode="auto">
          <a:xfrm>
            <a:off x="431540" y="6237312"/>
            <a:ext cx="8208912" cy="505544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Интернет есть неизбежное зло: свалка вредной информации. Мы не можем вычистить свалку, но можем установить забор и поставить сторожа.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16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31825" y="2060848"/>
            <a:ext cx="1979935" cy="1872208"/>
          </a:xfrm>
          <a:prstGeom prst="ellipse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250825" y="131763"/>
            <a:ext cx="8713788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Парадигма </a:t>
            </a:r>
            <a:r>
              <a:rPr lang="ru-RU" sz="2400" b="1" dirty="0" err="1" smtClean="0">
                <a:solidFill>
                  <a:schemeClr val="bg1"/>
                </a:solidFill>
              </a:rPr>
              <a:t>зиппернета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1187624" y="4004741"/>
            <a:ext cx="4105151" cy="576387"/>
          </a:xfrm>
          <a:prstGeom prst="rect">
            <a:avLst/>
          </a:prstGeom>
          <a:solidFill>
            <a:srgbClr val="CCFFCC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ru-RU" sz="1600" b="1" dirty="0" smtClean="0"/>
              <a:t>Интеллектуальная собственность</a:t>
            </a:r>
            <a:r>
              <a:rPr lang="sv-SE" sz="1600" b="1" dirty="0" smtClean="0"/>
              <a:t> </a:t>
            </a:r>
            <a:r>
              <a:rPr lang="ru-RU" sz="1600" b="1" dirty="0" smtClean="0"/>
              <a:t>без разрешения правообладателя</a:t>
            </a:r>
            <a:endParaRPr lang="ru-RU" sz="1600" b="1" dirty="0"/>
          </a:p>
        </p:txBody>
      </p:sp>
      <p:sp>
        <p:nvSpPr>
          <p:cNvPr id="86022" name="AutoShape 6"/>
          <p:cNvSpPr>
            <a:spLocks noChangeArrowheads="1"/>
          </p:cNvSpPr>
          <p:nvPr/>
        </p:nvSpPr>
        <p:spPr bwMode="auto">
          <a:xfrm>
            <a:off x="3491880" y="2828832"/>
            <a:ext cx="5401295" cy="433387"/>
          </a:xfrm>
          <a:prstGeom prst="flowChartAlternateProcess">
            <a:avLst/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400"/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3635896" y="2900270"/>
            <a:ext cx="49270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sv-SE" sz="1600" b="1" dirty="0" smtClean="0"/>
              <a:t>ZIPPER</a:t>
            </a:r>
            <a:endParaRPr lang="ru-RU" sz="1600" b="1" dirty="0"/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5436096" y="4004742"/>
            <a:ext cx="3532313" cy="576386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Запрещенная информация</a:t>
            </a:r>
            <a:endParaRPr lang="ru-RU" sz="1600" b="1" dirty="0"/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365346" y="4566027"/>
            <a:ext cx="8607526" cy="2031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/>
              <a:t> </a:t>
            </a:r>
            <a:r>
              <a:rPr lang="ru-RU" b="1" dirty="0" smtClean="0"/>
              <a:t>В Интернете есть все. Но не все доступно в Интернете.</a:t>
            </a:r>
          </a:p>
          <a:p>
            <a:pPr>
              <a:buFont typeface="Wingdings" pitchFamily="2" charset="2"/>
              <a:buChar char="Ø"/>
            </a:pPr>
            <a:endParaRPr lang="ru-RU" b="1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b="1" dirty="0" err="1" smtClean="0"/>
              <a:t>Зиппер</a:t>
            </a:r>
            <a:r>
              <a:rPr lang="ru-RU" b="1" dirty="0" smtClean="0"/>
              <a:t> подобен цифровому фильтру: синтезирует нужное из хаоса ненужного.</a:t>
            </a:r>
          </a:p>
          <a:p>
            <a:pPr>
              <a:buFont typeface="Wingdings" pitchFamily="2" charset="2"/>
              <a:buChar char="Ø"/>
            </a:pPr>
            <a:endParaRPr lang="ru-RU" b="1" dirty="0" smtClean="0"/>
          </a:p>
          <a:p>
            <a:pPr>
              <a:buFont typeface="Wingdings" pitchFamily="2" charset="2"/>
              <a:buChar char="Ø"/>
            </a:pPr>
            <a:r>
              <a:rPr lang="ru-RU" b="1" dirty="0"/>
              <a:t> </a:t>
            </a:r>
            <a:r>
              <a:rPr lang="ru-RU" b="1" dirty="0" smtClean="0"/>
              <a:t>Малый </a:t>
            </a:r>
            <a:r>
              <a:rPr lang="ru-RU" b="1" dirty="0" err="1" smtClean="0"/>
              <a:t>зиппер</a:t>
            </a:r>
            <a:r>
              <a:rPr lang="ru-RU" b="1" dirty="0" smtClean="0"/>
              <a:t> режет лишнее. Большой </a:t>
            </a:r>
            <a:r>
              <a:rPr lang="ru-RU" b="1" dirty="0" err="1" smtClean="0"/>
              <a:t>зиппер</a:t>
            </a:r>
            <a:r>
              <a:rPr lang="ru-RU" b="1" dirty="0" smtClean="0"/>
              <a:t> создает границы.</a:t>
            </a:r>
          </a:p>
          <a:p>
            <a:endParaRPr lang="ru-RU" dirty="0" smtClean="0"/>
          </a:p>
        </p:txBody>
      </p:sp>
      <p:pic>
        <p:nvPicPr>
          <p:cNvPr id="4100" name="Picture 4" descr="как прочистить унитаз бутылк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728" y="748357"/>
            <a:ext cx="2351448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мультфильм дяте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396" y="549274"/>
            <a:ext cx="1636012" cy="223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31825" y="6307832"/>
            <a:ext cx="8208912" cy="505544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Зиппер</a:t>
            </a:r>
            <a:r>
              <a:rPr lang="ru-RU" b="1" dirty="0" smtClean="0">
                <a:solidFill>
                  <a:schemeClr val="bg1"/>
                </a:solidFill>
              </a:rPr>
              <a:t> должен быть большим!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104" name="Picture 8" descr="Чиновникам в России разработают секретный интернет-браузе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1368152" cy="12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>
          <a:xfrm rot="16200000">
            <a:off x="2670114" y="2712591"/>
            <a:ext cx="468399" cy="568720"/>
          </a:xfrm>
          <a:prstGeom prst="downArrow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Down Arrow 22"/>
          <p:cNvSpPr/>
          <p:nvPr/>
        </p:nvSpPr>
        <p:spPr>
          <a:xfrm rot="10800000">
            <a:off x="4461893" y="3364335"/>
            <a:ext cx="468399" cy="568720"/>
          </a:xfrm>
          <a:prstGeom prst="downArrow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Down Arrow 23"/>
          <p:cNvSpPr/>
          <p:nvPr/>
        </p:nvSpPr>
        <p:spPr>
          <a:xfrm rot="10800000">
            <a:off x="5729995" y="3356992"/>
            <a:ext cx="468399" cy="568720"/>
          </a:xfrm>
          <a:prstGeom prst="downArrow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Основные фокусы и цели </a:t>
            </a:r>
            <a:r>
              <a:rPr lang="ru-RU" sz="2400" b="1" dirty="0" err="1" smtClean="0">
                <a:solidFill>
                  <a:schemeClr val="bg1"/>
                </a:solidFill>
              </a:rPr>
              <a:t>зиппера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47688" y="6187108"/>
            <a:ext cx="8344792" cy="417512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Два мира – две системы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73708" y="1052736"/>
            <a:ext cx="4105151" cy="576387"/>
          </a:xfrm>
          <a:prstGeom prst="rect">
            <a:avLst/>
          </a:prstGeom>
          <a:solidFill>
            <a:srgbClr val="CCFFCC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/>
            <a:r>
              <a:rPr lang="ru-RU" sz="1600" b="1" dirty="0" smtClean="0"/>
              <a:t>Интеллектуальная собственность</a:t>
            </a:r>
            <a:r>
              <a:rPr lang="sv-SE" sz="1600" b="1" dirty="0" smtClean="0"/>
              <a:t> </a:t>
            </a:r>
            <a:r>
              <a:rPr lang="ru-RU" sz="1600" b="1" dirty="0" smtClean="0"/>
              <a:t>без разрешения правообладателя</a:t>
            </a:r>
            <a:endParaRPr lang="ru-RU" sz="1600" b="1" dirty="0"/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5360167" y="2627620"/>
            <a:ext cx="3532313" cy="576386"/>
          </a:xfrm>
          <a:prstGeom prst="rect">
            <a:avLst/>
          </a:prstGeom>
          <a:solidFill>
            <a:srgbClr val="FFFF99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 dirty="0" smtClean="0"/>
              <a:t>Запрещенная информация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191683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США и ЕС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300192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Россия, Азия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842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0825" y="188913"/>
            <a:ext cx="8785225" cy="417512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2400" b="1" dirty="0" smtClean="0">
                <a:solidFill>
                  <a:schemeClr val="bg1"/>
                </a:solidFill>
              </a:rPr>
              <a:t>Гражданский оборот в сфере ИС</a:t>
            </a:r>
            <a:endParaRPr lang="ru-RU" alt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88652" y="5589240"/>
            <a:ext cx="8913537" cy="1008112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/>
            <a:r>
              <a:rPr lang="ru-RU" sz="1400" b="1" dirty="0" smtClean="0">
                <a:solidFill>
                  <a:schemeClr val="bg1"/>
                </a:solidFill>
              </a:rPr>
              <a:t>Гражданский оборот прав на результаты интеллектуальной деятельности, средства индивидуализации и оборот экземпляров соответствующего произведения не связаны друг с другом ригидной связью и существуют в значительной степени независимо друг от друга.</a:t>
            </a:r>
          </a:p>
        </p:txBody>
      </p:sp>
      <p:sp>
        <p:nvSpPr>
          <p:cNvPr id="2" name="Oval 1"/>
          <p:cNvSpPr/>
          <p:nvPr/>
        </p:nvSpPr>
        <p:spPr>
          <a:xfrm>
            <a:off x="916359" y="1540024"/>
            <a:ext cx="3871665" cy="2825080"/>
          </a:xfrm>
          <a:prstGeom prst="ellipse">
            <a:avLst/>
          </a:prstGeom>
          <a:noFill/>
          <a:ln w="57150">
            <a:solidFill>
              <a:srgbClr val="CC66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95536" y="1540024"/>
            <a:ext cx="3871665" cy="2825080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8328" y="1540024"/>
            <a:ext cx="3871664" cy="2825080"/>
          </a:xfrm>
          <a:prstGeom prst="ellipse">
            <a:avLst/>
          </a:pr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076056" y="2528552"/>
            <a:ext cx="3744416" cy="828440"/>
          </a:xfrm>
          <a:prstGeom prst="ellipse">
            <a:avLst/>
          </a:prstGeom>
          <a:noFill/>
          <a:ln w="57150">
            <a:solidFill>
              <a:srgbClr val="CC66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C6600"/>
                </a:solidFill>
              </a:rPr>
              <a:t>Оборот экземпляров</a:t>
            </a:r>
            <a:endParaRPr lang="en-US" sz="1400" b="1" dirty="0">
              <a:solidFill>
                <a:srgbClr val="CC66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923928" y="836712"/>
            <a:ext cx="4502198" cy="870279"/>
          </a:xfrm>
          <a:prstGeom prst="ellipse">
            <a:avLst/>
          </a:pr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6600"/>
                </a:solidFill>
              </a:rPr>
              <a:t>Оборот прав на результаты интеллектуальной деятельности</a:t>
            </a:r>
            <a:endParaRPr lang="en-US" sz="1400" b="1" dirty="0">
              <a:solidFill>
                <a:srgbClr val="0066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427984" y="4231673"/>
            <a:ext cx="3600400" cy="709495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Оборот прав на средства индивидуализации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2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250825" y="131763"/>
            <a:ext cx="8713788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Анатомия </a:t>
            </a:r>
            <a:r>
              <a:rPr lang="ru-RU" sz="2400" b="1" dirty="0" err="1" smtClean="0">
                <a:solidFill>
                  <a:schemeClr val="bg1"/>
                </a:solidFill>
              </a:rPr>
              <a:t>зиппера</a:t>
            </a:r>
            <a:r>
              <a:rPr lang="ru-RU" sz="2400" b="1" dirty="0" smtClean="0">
                <a:solidFill>
                  <a:schemeClr val="bg1"/>
                </a:solidFill>
              </a:rPr>
              <a:t>. Знакомо?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31825" y="6307832"/>
            <a:ext cx="8208912" cy="505544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Что было, то уже и теперь есть, и что будет, то уже было…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6" name="Picture 6" descr="http://belfo.com.ua/img/editor/zmScheme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623589"/>
            <a:ext cx="7848873" cy="563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12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836712"/>
            <a:ext cx="8640960" cy="5184576"/>
          </a:xfrm>
        </p:spPr>
        <p:txBody>
          <a:bodyPr/>
          <a:lstStyle/>
          <a:p>
            <a:pPr algn="just"/>
            <a:r>
              <a:rPr lang="ru-RU" sz="2000" b="1" dirty="0" smtClean="0"/>
              <a:t>Из технологического объекта Интернет превратился в объект предпринимательской деятельности.</a:t>
            </a:r>
          </a:p>
          <a:p>
            <a:pPr marL="0" indent="0" algn="just">
              <a:buNone/>
            </a:pPr>
            <a:endParaRPr lang="ru-RU" sz="2000" b="1" dirty="0"/>
          </a:p>
          <a:p>
            <a:pPr algn="just"/>
            <a:r>
              <a:rPr lang="ru-RU" sz="2000" b="1" dirty="0" smtClean="0"/>
              <a:t>Предпринимательская деятельность осуществляется в легальном пространстве.</a:t>
            </a:r>
          </a:p>
          <a:p>
            <a:pPr marL="0" indent="0" algn="just">
              <a:buNone/>
            </a:pPr>
            <a:endParaRPr lang="ru-RU" sz="2000" b="1" dirty="0" smtClean="0"/>
          </a:p>
          <a:p>
            <a:pPr algn="just"/>
            <a:r>
              <a:rPr lang="ru-RU" sz="2000" b="1" dirty="0" smtClean="0"/>
              <a:t>Операторы постепенно легализовали свою деятельность, в результате чего Интернет приобрел правую </a:t>
            </a:r>
            <a:r>
              <a:rPr lang="ru-RU" sz="2000" b="1" dirty="0" err="1" smtClean="0"/>
              <a:t>объектность</a:t>
            </a:r>
            <a:r>
              <a:rPr lang="ru-RU" sz="2000" b="1" dirty="0" smtClean="0"/>
              <a:t>, но…</a:t>
            </a:r>
          </a:p>
          <a:p>
            <a:pPr marL="0" indent="0" algn="just">
              <a:buNone/>
            </a:pPr>
            <a:endParaRPr lang="ru-RU" sz="2000" b="1" dirty="0" smtClean="0"/>
          </a:p>
          <a:p>
            <a:pPr algn="just"/>
            <a:r>
              <a:rPr lang="ru-RU" sz="2000" b="1" dirty="0" smtClean="0"/>
              <a:t>Утратил шарм, свободу и безграничность, присущие ему на начальном этапе.</a:t>
            </a:r>
          </a:p>
          <a:p>
            <a:pPr marL="0" indent="0" algn="just">
              <a:buNone/>
            </a:pPr>
            <a:endParaRPr lang="ru-RU" sz="2000" b="1" dirty="0" smtClean="0"/>
          </a:p>
          <a:p>
            <a:pPr algn="just"/>
            <a:r>
              <a:rPr lang="ru-RU" sz="2000" b="1" dirty="0" smtClean="0"/>
              <a:t>Впрочем, целый ряд качеств Интернет до сих пор существуют в форме общепринятых мифов – анонимность, </a:t>
            </a:r>
            <a:r>
              <a:rPr lang="ru-RU" sz="2000" b="1" dirty="0" err="1" smtClean="0"/>
              <a:t>неправообъектность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внеюрисдикционность</a:t>
            </a:r>
            <a:r>
              <a:rPr lang="ru-RU" sz="2000" b="1" dirty="0" smtClean="0"/>
              <a:t>…</a:t>
            </a:r>
          </a:p>
          <a:p>
            <a:pPr algn="just"/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endParaRPr lang="ru-RU" sz="2000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Монетизация и </a:t>
            </a:r>
            <a:r>
              <a:rPr lang="ru-RU" sz="2400" b="1" dirty="0" err="1" smtClean="0">
                <a:solidFill>
                  <a:schemeClr val="bg1"/>
                </a:solidFill>
              </a:rPr>
              <a:t>легитимизация</a:t>
            </a:r>
            <a:r>
              <a:rPr lang="ru-RU" sz="2400" b="1" dirty="0" smtClean="0">
                <a:solidFill>
                  <a:schemeClr val="bg1"/>
                </a:solidFill>
              </a:rPr>
              <a:t>: две стороны монеты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47688" y="6187108"/>
            <a:ext cx="8344792" cy="417512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Обычный объект бизнеса. Ничего личного. Чуть-чуть лишнего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3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4221088"/>
            <a:ext cx="8229600" cy="1080120"/>
          </a:xfrm>
        </p:spPr>
        <p:txBody>
          <a:bodyPr/>
          <a:lstStyle/>
          <a:p>
            <a:pPr algn="just"/>
            <a:r>
              <a:rPr lang="ru-RU" sz="2000" b="1" dirty="0" err="1" smtClean="0"/>
              <a:t>Легитимизация</a:t>
            </a:r>
            <a:r>
              <a:rPr lang="ru-RU" sz="2000" b="1" dirty="0" smtClean="0"/>
              <a:t> обеспечивает стабильность и предсказуемость.</a:t>
            </a:r>
          </a:p>
          <a:p>
            <a:pPr algn="just"/>
            <a:r>
              <a:rPr lang="ru-RU" sz="2000" b="1" dirty="0" err="1" smtClean="0"/>
              <a:t>Легитимизация</a:t>
            </a:r>
            <a:r>
              <a:rPr lang="ru-RU" sz="2000" b="1" dirty="0" smtClean="0"/>
              <a:t> снижает маржу и, впоследствии, выручку.</a:t>
            </a:r>
          </a:p>
          <a:p>
            <a:pPr algn="just"/>
            <a:r>
              <a:rPr lang="ru-RU" sz="2000" b="1" dirty="0" err="1" smtClean="0"/>
              <a:t>Легитимизация</a:t>
            </a:r>
            <a:r>
              <a:rPr lang="ru-RU" sz="2000" b="1" dirty="0" smtClean="0"/>
              <a:t> провоцирует экономическую концентрацию и публичность предпринимательской деятельности.</a:t>
            </a:r>
            <a:endParaRPr lang="ru-RU" sz="2000" b="1" dirty="0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И что теперь?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47688" y="6187108"/>
            <a:ext cx="8344792" cy="417512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Нет ничего более стабильного, чем…?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83568" y="1268760"/>
            <a:ext cx="0" cy="2232248"/>
          </a:xfrm>
          <a:prstGeom prst="straightConnector1">
            <a:avLst/>
          </a:prstGeom>
          <a:ln w="38100">
            <a:solidFill>
              <a:srgbClr val="008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683568" y="3501008"/>
            <a:ext cx="331643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866775" y="1666875"/>
            <a:ext cx="2495550" cy="1781175"/>
          </a:xfrm>
          <a:custGeom>
            <a:avLst/>
            <a:gdLst>
              <a:gd name="connsiteX0" fmla="*/ 0 w 2495550"/>
              <a:gd name="connsiteY0" fmla="*/ 0 h 1781175"/>
              <a:gd name="connsiteX1" fmla="*/ 466725 w 2495550"/>
              <a:gd name="connsiteY1" fmla="*/ 1457325 h 1781175"/>
              <a:gd name="connsiteX2" fmla="*/ 2495550 w 2495550"/>
              <a:gd name="connsiteY2" fmla="*/ 1781175 h 178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95550" h="1781175">
                <a:moveTo>
                  <a:pt x="0" y="0"/>
                </a:moveTo>
                <a:cubicBezTo>
                  <a:pt x="25400" y="580231"/>
                  <a:pt x="50800" y="1160463"/>
                  <a:pt x="466725" y="1457325"/>
                </a:cubicBezTo>
                <a:cubicBezTo>
                  <a:pt x="882650" y="1754188"/>
                  <a:pt x="1689100" y="1767681"/>
                  <a:pt x="2495550" y="1781175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7504" y="836712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8000"/>
                </a:solidFill>
              </a:rPr>
              <a:t>Рентабельность</a:t>
            </a:r>
            <a:endParaRPr lang="en-US" sz="1600" b="1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9281" y="3526108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Легитимность</a:t>
            </a:r>
            <a:endParaRPr lang="en-US" sz="1600" b="1" dirty="0">
              <a:solidFill>
                <a:srgbClr val="C0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195736" y="2132856"/>
            <a:ext cx="0" cy="194421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03648" y="1647639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</a:rPr>
              <a:t>Текущий момент</a:t>
            </a:r>
            <a:endParaRPr lang="en-US" sz="1600" b="1" dirty="0">
              <a:solidFill>
                <a:srgbClr val="0000FF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576044" y="1196752"/>
            <a:ext cx="0" cy="2232248"/>
          </a:xfrm>
          <a:prstGeom prst="straightConnector1">
            <a:avLst/>
          </a:prstGeom>
          <a:ln w="38100">
            <a:solidFill>
              <a:srgbClr val="80008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576044" y="3429000"/>
            <a:ext cx="331643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48264" y="3573016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Легитимность</a:t>
            </a:r>
            <a:endParaRPr lang="en-US" sz="1600" b="1" dirty="0">
              <a:solidFill>
                <a:srgbClr val="C000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444208" y="1251097"/>
            <a:ext cx="0" cy="1944216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54142" y="836712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</a:rPr>
              <a:t>Текущий момент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32040" y="684997"/>
            <a:ext cx="1039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C00CC"/>
                </a:solidFill>
              </a:rPr>
              <a:t>Трафик</a:t>
            </a:r>
            <a:endParaRPr lang="en-US" sz="1600" b="1" dirty="0">
              <a:solidFill>
                <a:srgbClr val="CC00CC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5705475" y="1274585"/>
            <a:ext cx="2752725" cy="1897240"/>
          </a:xfrm>
          <a:custGeom>
            <a:avLst/>
            <a:gdLst>
              <a:gd name="connsiteX0" fmla="*/ 0 w 2752725"/>
              <a:gd name="connsiteY0" fmla="*/ 1897240 h 1897240"/>
              <a:gd name="connsiteX1" fmla="*/ 552450 w 2752725"/>
              <a:gd name="connsiteY1" fmla="*/ 1335265 h 1897240"/>
              <a:gd name="connsiteX2" fmla="*/ 800100 w 2752725"/>
              <a:gd name="connsiteY2" fmla="*/ 201790 h 1897240"/>
              <a:gd name="connsiteX3" fmla="*/ 1181100 w 2752725"/>
              <a:gd name="connsiteY3" fmla="*/ 1765 h 1897240"/>
              <a:gd name="connsiteX4" fmla="*/ 1457325 w 2752725"/>
              <a:gd name="connsiteY4" fmla="*/ 220840 h 1897240"/>
              <a:gd name="connsiteX5" fmla="*/ 1676400 w 2752725"/>
              <a:gd name="connsiteY5" fmla="*/ 1478140 h 1897240"/>
              <a:gd name="connsiteX6" fmla="*/ 2200275 w 2752725"/>
              <a:gd name="connsiteY6" fmla="*/ 1744840 h 1897240"/>
              <a:gd name="connsiteX7" fmla="*/ 2752725 w 2752725"/>
              <a:gd name="connsiteY7" fmla="*/ 1440040 h 189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2725" h="1897240">
                <a:moveTo>
                  <a:pt x="0" y="1897240"/>
                </a:moveTo>
                <a:cubicBezTo>
                  <a:pt x="209550" y="1757540"/>
                  <a:pt x="419100" y="1617840"/>
                  <a:pt x="552450" y="1335265"/>
                </a:cubicBezTo>
                <a:cubicBezTo>
                  <a:pt x="685800" y="1052690"/>
                  <a:pt x="695325" y="424040"/>
                  <a:pt x="800100" y="201790"/>
                </a:cubicBezTo>
                <a:cubicBezTo>
                  <a:pt x="904875" y="-20460"/>
                  <a:pt x="1071563" y="-1410"/>
                  <a:pt x="1181100" y="1765"/>
                </a:cubicBezTo>
                <a:cubicBezTo>
                  <a:pt x="1290637" y="4940"/>
                  <a:pt x="1374775" y="-25223"/>
                  <a:pt x="1457325" y="220840"/>
                </a:cubicBezTo>
                <a:cubicBezTo>
                  <a:pt x="1539875" y="466902"/>
                  <a:pt x="1552575" y="1224140"/>
                  <a:pt x="1676400" y="1478140"/>
                </a:cubicBezTo>
                <a:cubicBezTo>
                  <a:pt x="1800225" y="1732140"/>
                  <a:pt x="2020888" y="1751190"/>
                  <a:pt x="2200275" y="1744840"/>
                </a:cubicBezTo>
                <a:cubicBezTo>
                  <a:pt x="2379662" y="1738490"/>
                  <a:pt x="2655888" y="1495602"/>
                  <a:pt x="2752725" y="144004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4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47688" y="6187108"/>
            <a:ext cx="8344792" cy="41751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Мы наш, мы новый мир?   Построим?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51565" y="3577267"/>
            <a:ext cx="0" cy="736684"/>
          </a:xfrm>
          <a:prstGeom prst="line">
            <a:avLst/>
          </a:prstGeom>
          <a:solidFill>
            <a:srgbClr val="CC6600"/>
          </a:solidFill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1565" y="4313951"/>
            <a:ext cx="2920736" cy="0"/>
          </a:xfrm>
          <a:prstGeom prst="line">
            <a:avLst/>
          </a:prstGeom>
          <a:solidFill>
            <a:srgbClr val="CC6600"/>
          </a:solidFill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162039" y="3573016"/>
            <a:ext cx="0" cy="736684"/>
          </a:xfrm>
          <a:prstGeom prst="line">
            <a:avLst/>
          </a:prstGeom>
          <a:solidFill>
            <a:srgbClr val="CC6600"/>
          </a:solidFill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5" name="Freeform 65544"/>
          <p:cNvSpPr/>
          <p:nvPr/>
        </p:nvSpPr>
        <p:spPr>
          <a:xfrm>
            <a:off x="251520" y="3584711"/>
            <a:ext cx="2919060" cy="410595"/>
          </a:xfrm>
          <a:custGeom>
            <a:avLst/>
            <a:gdLst>
              <a:gd name="connsiteX0" fmla="*/ 0 w 3238500"/>
              <a:gd name="connsiteY0" fmla="*/ 0 h 481609"/>
              <a:gd name="connsiteX1" fmla="*/ 1066800 w 3238500"/>
              <a:gd name="connsiteY1" fmla="*/ 428625 h 481609"/>
              <a:gd name="connsiteX2" fmla="*/ 2162175 w 3238500"/>
              <a:gd name="connsiteY2" fmla="*/ 428625 h 481609"/>
              <a:gd name="connsiteX3" fmla="*/ 3238500 w 3238500"/>
              <a:gd name="connsiteY3" fmla="*/ 9525 h 48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481609">
                <a:moveTo>
                  <a:pt x="0" y="0"/>
                </a:moveTo>
                <a:cubicBezTo>
                  <a:pt x="353219" y="178594"/>
                  <a:pt x="706438" y="357188"/>
                  <a:pt x="1066800" y="428625"/>
                </a:cubicBezTo>
                <a:cubicBezTo>
                  <a:pt x="1427163" y="500063"/>
                  <a:pt x="1800225" y="498475"/>
                  <a:pt x="2162175" y="428625"/>
                </a:cubicBezTo>
                <a:cubicBezTo>
                  <a:pt x="2524125" y="358775"/>
                  <a:pt x="2881312" y="184150"/>
                  <a:pt x="3238500" y="9525"/>
                </a:cubicBezTo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251520" y="2112001"/>
            <a:ext cx="2920781" cy="740935"/>
            <a:chOff x="3419872" y="1988840"/>
            <a:chExt cx="2920781" cy="740935"/>
          </a:xfrm>
          <a:noFill/>
        </p:grpSpPr>
        <p:cxnSp>
          <p:nvCxnSpPr>
            <p:cNvPr id="44" name="Straight Connector 43"/>
            <p:cNvCxnSpPr/>
            <p:nvPr/>
          </p:nvCxnSpPr>
          <p:spPr>
            <a:xfrm rot="10800000">
              <a:off x="6340608" y="1988840"/>
              <a:ext cx="0" cy="736684"/>
            </a:xfrm>
            <a:prstGeom prst="line">
              <a:avLst/>
            </a:prstGeom>
            <a:grpFill/>
            <a:ln w="381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>
              <a:off x="3419872" y="1988840"/>
              <a:ext cx="2920736" cy="0"/>
            </a:xfrm>
            <a:prstGeom prst="line">
              <a:avLst/>
            </a:prstGeom>
            <a:grpFill/>
            <a:ln w="381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0800000">
              <a:off x="3430134" y="1993091"/>
              <a:ext cx="0" cy="736684"/>
            </a:xfrm>
            <a:prstGeom prst="line">
              <a:avLst/>
            </a:prstGeom>
            <a:grpFill/>
            <a:ln w="38100">
              <a:solidFill>
                <a:srgbClr val="CC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Freeform 48"/>
            <p:cNvSpPr/>
            <p:nvPr/>
          </p:nvSpPr>
          <p:spPr>
            <a:xfrm rot="10800000">
              <a:off x="3421594" y="2307485"/>
              <a:ext cx="2919059" cy="410595"/>
            </a:xfrm>
            <a:custGeom>
              <a:avLst/>
              <a:gdLst>
                <a:gd name="connsiteX0" fmla="*/ 0 w 3238500"/>
                <a:gd name="connsiteY0" fmla="*/ 0 h 481609"/>
                <a:gd name="connsiteX1" fmla="*/ 1066800 w 3238500"/>
                <a:gd name="connsiteY1" fmla="*/ 428625 h 481609"/>
                <a:gd name="connsiteX2" fmla="*/ 2162175 w 3238500"/>
                <a:gd name="connsiteY2" fmla="*/ 428625 h 481609"/>
                <a:gd name="connsiteX3" fmla="*/ 3238500 w 3238500"/>
                <a:gd name="connsiteY3" fmla="*/ 9525 h 481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481609">
                  <a:moveTo>
                    <a:pt x="0" y="0"/>
                  </a:moveTo>
                  <a:cubicBezTo>
                    <a:pt x="353219" y="178594"/>
                    <a:pt x="706438" y="357188"/>
                    <a:pt x="1066800" y="428625"/>
                  </a:cubicBezTo>
                  <a:cubicBezTo>
                    <a:pt x="1427163" y="500063"/>
                    <a:pt x="1800225" y="498475"/>
                    <a:pt x="2162175" y="428625"/>
                  </a:cubicBezTo>
                  <a:cubicBezTo>
                    <a:pt x="2524125" y="358775"/>
                    <a:pt x="2881312" y="184150"/>
                    <a:pt x="3238500" y="9525"/>
                  </a:cubicBezTo>
                </a:path>
              </a:pathLst>
            </a:custGeom>
            <a:grpFill/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557" name="Oval 65556"/>
          <p:cNvSpPr/>
          <p:nvPr/>
        </p:nvSpPr>
        <p:spPr>
          <a:xfrm>
            <a:off x="395536" y="2753655"/>
            <a:ext cx="2594227" cy="949424"/>
          </a:xfrm>
          <a:prstGeom prst="ellipse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Оболочка </a:t>
            </a:r>
            <a:r>
              <a:rPr lang="ru-RU" sz="1400" b="1" dirty="0" err="1" smtClean="0">
                <a:solidFill>
                  <a:schemeClr val="tx1"/>
                </a:solidFill>
              </a:rPr>
              <a:t>телематического</a:t>
            </a:r>
            <a:r>
              <a:rPr lang="ru-RU" sz="1400" b="1" dirty="0" smtClean="0">
                <a:solidFill>
                  <a:schemeClr val="tx1"/>
                </a:solidFill>
              </a:rPr>
              <a:t> уровня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79512" y="4581128"/>
            <a:ext cx="2942065" cy="648072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Инфраструктура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254035" y="1124744"/>
            <a:ext cx="2918266" cy="720080"/>
          </a:xfrm>
          <a:prstGeom prst="rect">
            <a:avLst/>
          </a:prstGeom>
          <a:solidFill>
            <a:srgbClr val="FFFF99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Интерпретация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5604" y="3995306"/>
            <a:ext cx="2378203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Телекоммуникация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07728" y="2092092"/>
            <a:ext cx="172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Информация</a:t>
            </a:r>
            <a:endParaRPr lang="en-US" b="1" dirty="0"/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3121577" y="692696"/>
            <a:ext cx="1450423" cy="2448272"/>
          </a:xfrm>
          <a:prstGeom prst="line">
            <a:avLst/>
          </a:prstGeom>
          <a:ln w="571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3121577" y="3140968"/>
            <a:ext cx="1450423" cy="2592288"/>
          </a:xfrm>
          <a:prstGeom prst="line">
            <a:avLst/>
          </a:prstGeom>
          <a:ln w="571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572000" y="692696"/>
            <a:ext cx="4320480" cy="0"/>
          </a:xfrm>
          <a:prstGeom prst="line">
            <a:avLst/>
          </a:prstGeom>
          <a:ln w="571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572000" y="5733256"/>
            <a:ext cx="4320480" cy="0"/>
          </a:xfrm>
          <a:prstGeom prst="line">
            <a:avLst/>
          </a:prstGeom>
          <a:ln w="571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5"/>
          <p:cNvSpPr>
            <a:spLocks noChangeArrowheads="1"/>
          </p:cNvSpPr>
          <p:nvPr/>
        </p:nvSpPr>
        <p:spPr bwMode="auto">
          <a:xfrm>
            <a:off x="446856" y="44624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Зиппернет</a:t>
            </a:r>
            <a:r>
              <a:rPr lang="ru-RU" sz="2400" b="1" dirty="0" smtClean="0">
                <a:solidFill>
                  <a:schemeClr val="bg1"/>
                </a:solidFill>
              </a:rPr>
              <a:t>: шанс начать сначала?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61656" y="980728"/>
            <a:ext cx="425881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1200"/>
              </a:spcBef>
              <a:buAutoNum type="arabicPeriod"/>
            </a:pPr>
            <a:r>
              <a:rPr lang="ru-RU" sz="1600" b="1" dirty="0" smtClean="0"/>
              <a:t>Внутренняя </a:t>
            </a:r>
            <a:r>
              <a:rPr lang="ru-RU" sz="1600" b="1" dirty="0" err="1" smtClean="0"/>
              <a:t>неправообъектность</a:t>
            </a:r>
            <a:r>
              <a:rPr lang="ru-RU" sz="1600" b="1" dirty="0" smtClean="0"/>
              <a:t> (не содержит никакой информации на отдельном компьютере)</a:t>
            </a:r>
          </a:p>
          <a:p>
            <a:pPr marL="342900" indent="-342900" algn="just">
              <a:spcBef>
                <a:spcPts val="1200"/>
              </a:spcBef>
              <a:buAutoNum type="arabicPeriod"/>
            </a:pPr>
            <a:r>
              <a:rPr lang="ru-RU" sz="1600" b="1" dirty="0" smtClean="0"/>
              <a:t>Внешняя </a:t>
            </a:r>
            <a:r>
              <a:rPr lang="ru-RU" sz="1600" b="1" dirty="0" err="1" smtClean="0"/>
              <a:t>неправообъектность</a:t>
            </a:r>
            <a:r>
              <a:rPr lang="ru-RU" sz="1600" b="1" dirty="0" smtClean="0"/>
              <a:t> (недоступность обладанию)</a:t>
            </a:r>
          </a:p>
          <a:p>
            <a:pPr marL="342900" indent="-342900" algn="just">
              <a:spcBef>
                <a:spcPts val="1200"/>
              </a:spcBef>
              <a:buAutoNum type="arabicPeriod"/>
            </a:pPr>
            <a:r>
              <a:rPr lang="ru-RU" sz="1600" b="1" dirty="0" err="1" smtClean="0"/>
              <a:t>Квазиобъективность</a:t>
            </a:r>
            <a:r>
              <a:rPr lang="ru-RU" sz="1600" b="1" dirty="0" smtClean="0"/>
              <a:t> (отсутствие «выключателя»)</a:t>
            </a:r>
          </a:p>
          <a:p>
            <a:pPr marL="342900" indent="-342900" algn="just">
              <a:spcBef>
                <a:spcPts val="1200"/>
              </a:spcBef>
              <a:buAutoNum type="arabicPeriod"/>
            </a:pPr>
            <a:r>
              <a:rPr lang="ru-RU" sz="1600" b="1" dirty="0" smtClean="0"/>
              <a:t>Внутренняя </a:t>
            </a:r>
            <a:r>
              <a:rPr lang="ru-RU" sz="1600" b="1" dirty="0" err="1" smtClean="0"/>
              <a:t>самосогласованность</a:t>
            </a:r>
            <a:endParaRPr lang="ru-RU" sz="1600" b="1" dirty="0" smtClean="0"/>
          </a:p>
          <a:p>
            <a:pPr marL="342900" indent="-342900" algn="just">
              <a:spcBef>
                <a:spcPts val="1200"/>
              </a:spcBef>
              <a:buAutoNum type="arabicPeriod"/>
            </a:pPr>
            <a:r>
              <a:rPr lang="ru-RU" sz="1600" b="1" dirty="0" smtClean="0"/>
              <a:t>Внешнее единство</a:t>
            </a:r>
          </a:p>
          <a:p>
            <a:pPr marL="342900" indent="-342900" algn="just">
              <a:spcBef>
                <a:spcPts val="1200"/>
              </a:spcBef>
              <a:buAutoNum type="arabicPeriod"/>
            </a:pPr>
            <a:r>
              <a:rPr lang="ru-RU" sz="1600" b="1" dirty="0" smtClean="0"/>
              <a:t>Динамическое развитие из внутренних источников</a:t>
            </a:r>
          </a:p>
          <a:p>
            <a:pPr marL="342900" indent="-342900" algn="just">
              <a:spcBef>
                <a:spcPts val="1200"/>
              </a:spcBef>
              <a:buAutoNum type="arabicPeriod"/>
            </a:pPr>
            <a:r>
              <a:rPr lang="ru-RU" sz="1600" b="1" dirty="0" smtClean="0"/>
              <a:t>Фундаментальная неопределенность структуры в каждый момент времени.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23461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95288" y="115888"/>
            <a:ext cx="8229600" cy="417512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Зиппернет</a:t>
            </a:r>
            <a:r>
              <a:rPr lang="ru-RU" sz="2400" b="1" dirty="0" smtClean="0">
                <a:solidFill>
                  <a:schemeClr val="bg1"/>
                </a:solidFill>
              </a:rPr>
              <a:t>: государство </a:t>
            </a:r>
            <a:r>
              <a:rPr lang="sv-SE" sz="2400" b="1" dirty="0" smtClean="0">
                <a:solidFill>
                  <a:schemeClr val="bg1"/>
                </a:solidFill>
              </a:rPr>
              <a:t>vs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пользователи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61430" y="6187108"/>
            <a:ext cx="8344792" cy="417512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Что тебе нужно – выбирай…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8" descr="История застежки мол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102" y="1256481"/>
            <a:ext cx="5688632" cy="454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Stock Photo: Zipper concept | Концепт - застёжка-мол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12465"/>
            <a:ext cx="6408712" cy="469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86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7388" y="1166813"/>
            <a:ext cx="7772400" cy="2046287"/>
          </a:xfrm>
        </p:spPr>
        <p:txBody>
          <a:bodyPr/>
          <a:lstStyle/>
          <a:p>
            <a:r>
              <a:rPr lang="ru-RU" sz="3600" b="1" i="1" dirty="0">
                <a:solidFill>
                  <a:schemeClr val="bg1"/>
                </a:solidFill>
              </a:rPr>
              <a:t>Спасибо за внимание, терпение и понимание!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1988" y="4413250"/>
            <a:ext cx="5546725" cy="1752600"/>
          </a:xfrm>
        </p:spPr>
        <p:txBody>
          <a:bodyPr/>
          <a:lstStyle/>
          <a:p>
            <a:pPr algn="l"/>
            <a:r>
              <a:rPr lang="ru-RU" sz="2800" b="1">
                <a:solidFill>
                  <a:schemeClr val="bg1"/>
                </a:solidFill>
              </a:rPr>
              <a:t>Антон Георгиевич Богатов</a:t>
            </a:r>
            <a:endParaRPr lang="en-US" sz="2800" b="1">
              <a:solidFill>
                <a:schemeClr val="bg1"/>
              </a:solidFill>
            </a:endParaRPr>
          </a:p>
          <a:p>
            <a:pPr algn="l"/>
            <a:r>
              <a:rPr lang="ru-RU" sz="2800" b="1">
                <a:solidFill>
                  <a:schemeClr val="bg1"/>
                </a:solidFill>
              </a:rPr>
              <a:t>Юридический советник</a:t>
            </a:r>
          </a:p>
          <a:p>
            <a:pPr algn="l"/>
            <a:r>
              <a:rPr lang="en-US" sz="2800" b="1">
                <a:solidFill>
                  <a:schemeClr val="bg1"/>
                </a:solidFill>
              </a:rPr>
              <a:t>TeliaSonera AB</a:t>
            </a:r>
            <a:endParaRPr lang="ru-RU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12918</TotalTime>
  <Words>549</Words>
  <Application>Microsoft Office PowerPoint</Application>
  <PresentationFormat>On-screen Show (4:3)</PresentationFormat>
  <Paragraphs>127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ZIPPERNET посттелекоммуникационное право</vt:lpstr>
      <vt:lpstr>Инфокоммуникационное право</vt:lpstr>
      <vt:lpstr>Государственное регулирование Интернет</vt:lpstr>
      <vt:lpstr>PowerPoint Presentation</vt:lpstr>
      <vt:lpstr>Зиппернет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Спасибо за внимание, терпение и понимание!</vt:lpstr>
    </vt:vector>
  </TitlesOfParts>
  <Company>TeliaSonera International Carrier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практику телекоммуникационного права</dc:title>
  <dc:creator>Administrator</dc:creator>
  <cp:lastModifiedBy>TeliaSonera</cp:lastModifiedBy>
  <cp:revision>133</cp:revision>
  <dcterms:created xsi:type="dcterms:W3CDTF">2008-05-29T12:30:18Z</dcterms:created>
  <dcterms:modified xsi:type="dcterms:W3CDTF">2014-05-20T13:32:52Z</dcterms:modified>
</cp:coreProperties>
</file>