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309" r:id="rId7"/>
    <p:sldId id="263" r:id="rId8"/>
    <p:sldId id="262" r:id="rId9"/>
    <p:sldId id="294" r:id="rId10"/>
    <p:sldId id="295" r:id="rId11"/>
    <p:sldId id="296" r:id="rId12"/>
    <p:sldId id="299" r:id="rId13"/>
    <p:sldId id="310" r:id="rId14"/>
    <p:sldId id="298" r:id="rId15"/>
    <p:sldId id="305" r:id="rId16"/>
    <p:sldId id="300" r:id="rId17"/>
    <p:sldId id="302" r:id="rId18"/>
    <p:sldId id="303" r:id="rId19"/>
    <p:sldId id="304" r:id="rId20"/>
    <p:sldId id="307" r:id="rId21"/>
    <p:sldId id="311" r:id="rId22"/>
    <p:sldId id="306" r:id="rId23"/>
    <p:sldId id="308" r:id="rId24"/>
    <p:sldId id="293" r:id="rId2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адим Захариков" initials="" lastIdx="1" clrIdx="0"/>
  <p:cmAuthor id="1" name="Алексей Строганов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361" autoAdjust="0"/>
  </p:normalViewPr>
  <p:slideViewPr>
    <p:cSldViewPr showGuides="1">
      <p:cViewPr>
        <p:scale>
          <a:sx n="80" d="100"/>
          <a:sy n="80" d="100"/>
        </p:scale>
        <p:origin x="-1512" y="-184"/>
      </p:cViewPr>
      <p:guideLst>
        <p:guide orient="horz" pos="2160"/>
        <p:guide pos="3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commentAuthors" Target="commentAuthor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625305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b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171450" indent="-171450">
              <a:buFont typeface="Arial"/>
              <a:buChar char="•"/>
            </a:pPr>
            <a:endParaRPr lang="ru-RU" sz="11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lang="ru-RU" sz="11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Shape 3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hydra-billing.ru/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395536" y="2780928"/>
            <a:ext cx="8439599" cy="87373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buNone/>
            </a:pPr>
            <a:r>
              <a:rPr lang="ru-RU" b="0" dirty="0" smtClean="0">
                <a:latin typeface="Trebuchet MS"/>
                <a:ea typeface="Trebuchet MS"/>
                <a:cs typeface="Trebuchet MS"/>
                <a:sym typeface="Trebuchet MS"/>
              </a:rPr>
              <a:t>Маркетинговая атака как способ завоевать и удержать абонентов</a:t>
            </a:r>
            <a:endParaRPr lang="en" b="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685800" y="4522312"/>
            <a:ext cx="7772400" cy="709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sz="3200">
                <a:latin typeface="Trebuchet MS"/>
                <a:ea typeface="Trebuchet MS"/>
                <a:cs typeface="Trebuchet MS"/>
                <a:sym typeface="Trebuchet MS"/>
              </a:rPr>
              <a:t>Вадим Захариков, «Латера»</a:t>
            </a:r>
          </a:p>
        </p:txBody>
      </p:sp>
      <p:sp>
        <p:nvSpPr>
          <p:cNvPr id="41" name="Shape 41"/>
          <p:cNvSpPr/>
          <p:nvPr/>
        </p:nvSpPr>
        <p:spPr>
          <a:xfrm>
            <a:off x="6919439" y="6033375"/>
            <a:ext cx="1941746" cy="56791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0"/>
            <a:ext cx="5949280" cy="5949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56176" y="2564904"/>
            <a:ext cx="2584549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13,5%</a:t>
            </a:r>
            <a:endParaRPr lang="ru-RU" sz="6600" dirty="0" smtClean="0"/>
          </a:p>
          <a:p>
            <a:pPr algn="ctr"/>
            <a:r>
              <a:rPr lang="ru-RU" sz="3600" dirty="0" smtClean="0"/>
              <a:t>    людей</a:t>
            </a:r>
            <a:endParaRPr lang="ru-RU" sz="3600" dirty="0"/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азван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6" name="Shape 66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512" y="1628800"/>
            <a:ext cx="3312368" cy="3312368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256" y="1988840"/>
            <a:ext cx="2708920" cy="270892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232" y="2276872"/>
            <a:ext cx="2096641" cy="20966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93661" y="5085184"/>
            <a:ext cx="795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</a:t>
            </a:r>
            <a:endParaRPr lang="ru-RU" sz="2800" b="1" dirty="0">
              <a:ln w="1905"/>
              <a:solidFill>
                <a:srgbClr val="00009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5085184"/>
            <a:ext cx="32371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EARLY ADOPTER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6256" y="5085184"/>
            <a:ext cx="19901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ХОМЯЧКИ</a:t>
            </a:r>
            <a:endParaRPr lang="ru-RU" sz="2800" b="1" dirty="0">
              <a:ln w="1905"/>
              <a:solidFill>
                <a:srgbClr val="00009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/>
        </p:nvSpPr>
        <p:spPr>
          <a:xfrm>
            <a:off x="307350" y="3143575"/>
            <a:ext cx="7504800" cy="193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1252984"/>
            <a:ext cx="4392488" cy="1959992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1252984"/>
            <a:ext cx="4136008" cy="1959992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3341216"/>
            <a:ext cx="4392488" cy="1959992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3341216"/>
            <a:ext cx="4136008" cy="19599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1681" y="2000453"/>
            <a:ext cx="35462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ПРЯМЫЕ ПРОДАЖИ</a:t>
            </a:r>
            <a:endParaRPr lang="ru-RU" sz="2600" b="1" dirty="0">
              <a:ln w="1905"/>
              <a:solidFill>
                <a:srgbClr val="00009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4077072"/>
            <a:ext cx="388994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ТЕКУЩИЕ АБОНЕНТЫ</a:t>
            </a:r>
            <a:endParaRPr lang="ru-RU" sz="2600" b="1" dirty="0">
              <a:ln w="1905"/>
              <a:solidFill>
                <a:srgbClr val="00009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38006" y="2000453"/>
            <a:ext cx="391045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САРАФАННОЕ РАДИО</a:t>
            </a:r>
            <a:endParaRPr lang="ru-RU" sz="2600" b="1" dirty="0">
              <a:ln w="1905"/>
              <a:solidFill>
                <a:srgbClr val="00009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2553" y="4077072"/>
            <a:ext cx="22438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РЕПУТАЦИЯ</a:t>
            </a:r>
            <a:endParaRPr lang="ru-RU" sz="2600" b="1" dirty="0">
              <a:ln w="1905"/>
              <a:solidFill>
                <a:srgbClr val="00009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2375756" y="435635"/>
            <a:ext cx="4392488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Сарафанное радио</a:t>
            </a:r>
            <a:endParaRPr lang="en" b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1397000"/>
            <a:ext cx="2870200" cy="406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06916" y="1725097"/>
            <a:ext cx="5801588" cy="3288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2800" dirty="0" smtClean="0"/>
              <a:t>Превзойти ожидание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2800" dirty="0" smtClean="0"/>
              <a:t>Просить рекомендовать вас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2800" dirty="0" smtClean="0"/>
              <a:t>Показать технологичность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2800" dirty="0" smtClean="0"/>
              <a:t>Спец</a:t>
            </a:r>
            <a:r>
              <a:rPr lang="en-US" sz="2800" dirty="0" smtClean="0"/>
              <a:t>. </a:t>
            </a:r>
            <a:r>
              <a:rPr lang="ru-RU" sz="2800" dirty="0" smtClean="0"/>
              <a:t>тариф за рекомендацию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2800" dirty="0" smtClean="0"/>
              <a:t>Деньги за рекомендацию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6021288"/>
            <a:ext cx="57770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Привлекает </a:t>
            </a:r>
            <a:r>
              <a:rPr lang="en-US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&gt; 30% </a:t>
            </a:r>
            <a:r>
              <a:rPr lang="ru-RU" sz="3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абонентов</a:t>
            </a:r>
            <a:endParaRPr lang="ru-RU" sz="3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/>
        </p:nvSpPr>
        <p:spPr>
          <a:xfrm>
            <a:off x="307350" y="3143575"/>
            <a:ext cx="7504800" cy="193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792" y="2204864"/>
            <a:ext cx="4392488" cy="19599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22905" y="2938639"/>
            <a:ext cx="35462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ПРЯМЫЕ ПРОДАЖИ</a:t>
            </a:r>
            <a:endParaRPr lang="ru-RU" sz="2600" b="1" dirty="0">
              <a:ln w="1905"/>
              <a:solidFill>
                <a:srgbClr val="00009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470737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395536" y="435635"/>
            <a:ext cx="8352928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Типичные ошибки прямых продаж</a:t>
            </a:r>
            <a:endParaRPr lang="en" sz="36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4" name="Shape 104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3" name="TextBox 2"/>
          <p:cNvSpPr txBox="1"/>
          <p:nvPr/>
        </p:nvSpPr>
        <p:spPr>
          <a:xfrm>
            <a:off x="467544" y="1613262"/>
            <a:ext cx="8007320" cy="28238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sz="3000" dirty="0" smtClean="0"/>
              <a:t>Не </a:t>
            </a:r>
            <a:r>
              <a:rPr lang="ru-RU" sz="3000" dirty="0"/>
              <a:t>тестируете </a:t>
            </a:r>
            <a:r>
              <a:rPr lang="ru-RU" sz="3000" dirty="0" smtClean="0"/>
              <a:t>модель продаж и акцию</a:t>
            </a:r>
            <a:endParaRPr lang="ru-RU" sz="3000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sz="3000" dirty="0" smtClean="0"/>
              <a:t>Не считаете конверсию по каналу продаж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sz="3000" dirty="0" smtClean="0"/>
              <a:t>Не понимаете кому продаете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sz="3000" dirty="0" smtClean="0"/>
              <a:t>Не считаете стоимость привлечения</a:t>
            </a:r>
          </a:p>
        </p:txBody>
      </p:sp>
    </p:spTree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/>
        </p:nvSpPr>
        <p:spPr>
          <a:xfrm>
            <a:off x="307350" y="2970424"/>
            <a:ext cx="7504800" cy="193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95" name="Shape 9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863588" y="260648"/>
            <a:ext cx="7416824" cy="104915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Тестирование </a:t>
            </a:r>
            <a:r>
              <a:rPr lang="ru-RU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</a:t>
            </a: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онверсии по каналу продаж</a:t>
            </a:r>
            <a:endParaRPr lang="en" b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0" y="1556792"/>
            <a:ext cx="6731000" cy="4914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05119" y="1772816"/>
            <a:ext cx="1982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УВИДЕЛИ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05119" y="2732923"/>
            <a:ext cx="2725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ОБРАТИЛИСЬ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05119" y="3693030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ОСТАВИЛИ ЗАЯВКУ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05119" y="4653136"/>
            <a:ext cx="3357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ПОДКЛЮЧИЛИСЬ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>
            <a:off x="4932040" y="1916832"/>
            <a:ext cx="504056" cy="26174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Штриховая стрелка вправо 18"/>
          <p:cNvSpPr/>
          <p:nvPr/>
        </p:nvSpPr>
        <p:spPr>
          <a:xfrm>
            <a:off x="4572000" y="2924944"/>
            <a:ext cx="864096" cy="216024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Штриховая стрелка вправо 19"/>
          <p:cNvSpPr/>
          <p:nvPr/>
        </p:nvSpPr>
        <p:spPr>
          <a:xfrm>
            <a:off x="4139952" y="3815329"/>
            <a:ext cx="1296144" cy="26174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Штриховая стрелка вправо 20"/>
          <p:cNvSpPr/>
          <p:nvPr/>
        </p:nvSpPr>
        <p:spPr>
          <a:xfrm>
            <a:off x="3779912" y="4797152"/>
            <a:ext cx="1656184" cy="261743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71800" y="1772816"/>
            <a:ext cx="1230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FF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2273</a:t>
            </a:r>
            <a:endParaRPr lang="ru-RU" sz="3600" b="1" dirty="0">
              <a:ln w="1905"/>
              <a:solidFill>
                <a:srgbClr val="FFFF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87824" y="2708920"/>
            <a:ext cx="698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FF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18</a:t>
            </a:r>
            <a:endParaRPr lang="ru-RU" sz="3600" b="1" dirty="0">
              <a:ln w="1905"/>
              <a:solidFill>
                <a:srgbClr val="FFFF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44286" y="4654877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FF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3600" b="1" dirty="0">
              <a:ln w="1905"/>
              <a:solidFill>
                <a:srgbClr val="FFFF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31840" y="3646765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n w="1905"/>
                <a:solidFill>
                  <a:srgbClr val="FFFF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3600" b="1" dirty="0">
              <a:ln w="1905"/>
              <a:solidFill>
                <a:srgbClr val="FFFF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1151620" y="435635"/>
            <a:ext cx="6840760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Как считать конверсию</a:t>
            </a:r>
            <a:endParaRPr lang="en" b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3648" y="1774557"/>
            <a:ext cx="7284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Спрашивать откуда узнали о нас</a:t>
            </a:r>
            <a:endParaRPr lang="ru-RU" sz="3600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752600"/>
            <a:ext cx="720080" cy="731202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2780928"/>
            <a:ext cx="720080" cy="62746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03648" y="2710661"/>
            <a:ext cx="7010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Отдельный телефон под акцию</a:t>
            </a:r>
            <a:endParaRPr lang="ru-RU" sz="3600" dirty="0"/>
          </a:p>
        </p:txBody>
      </p:sp>
      <p:pic>
        <p:nvPicPr>
          <p:cNvPr id="26" name="Изображение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3593622"/>
            <a:ext cx="720080" cy="627466"/>
          </a:xfrm>
          <a:prstGeom prst="rect">
            <a:avLst/>
          </a:prstGeom>
        </p:spPr>
      </p:pic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4457718"/>
            <a:ext cx="720080" cy="62746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403648" y="3574757"/>
            <a:ext cx="4600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Промо-коды</a:t>
            </a:r>
            <a:r>
              <a:rPr lang="en-US" sz="3600" dirty="0" smtClean="0"/>
              <a:t>, </a:t>
            </a:r>
            <a:r>
              <a:rPr lang="ru-RU" sz="3600" dirty="0" smtClean="0"/>
              <a:t>купоны</a:t>
            </a:r>
            <a:endParaRPr lang="ru-RU" sz="3600" dirty="0"/>
          </a:p>
        </p:txBody>
      </p:sp>
      <p:sp>
        <p:nvSpPr>
          <p:cNvPr id="29" name="TextBox 28"/>
          <p:cNvSpPr txBox="1"/>
          <p:nvPr/>
        </p:nvSpPr>
        <p:spPr>
          <a:xfrm>
            <a:off x="1403648" y="4438853"/>
            <a:ext cx="6520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Для интернета – </a:t>
            </a:r>
            <a:r>
              <a:rPr lang="en-US" sz="3600" dirty="0" smtClean="0"/>
              <a:t>landing page</a:t>
            </a:r>
          </a:p>
        </p:txBody>
      </p:sp>
    </p:spTree>
    <p:extLst>
      <p:ext uri="{BB962C8B-B14F-4D97-AF65-F5344CB8AC3E}">
        <p14:creationId xmlns:p14="http://schemas.microsoft.com/office/powerpoint/2010/main" val="242780782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1151620" y="435635"/>
            <a:ext cx="6840760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Кому продаете</a:t>
            </a:r>
            <a:r>
              <a:rPr lang="en-US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?</a:t>
            </a:r>
            <a:endParaRPr lang="en" b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268760"/>
            <a:ext cx="2094119" cy="2304256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1268760"/>
            <a:ext cx="2457874" cy="2304257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3" y="1268760"/>
            <a:ext cx="3445616" cy="2304256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8184" y="3573016"/>
            <a:ext cx="2523604" cy="2523604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512" y="3573016"/>
            <a:ext cx="3302000" cy="2476500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3848" y="3573016"/>
            <a:ext cx="3153563" cy="247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6325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1151620" y="435635"/>
            <a:ext cx="6840760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Типичные ошибки акции</a:t>
            </a:r>
            <a:endParaRPr lang="en" b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700808"/>
            <a:ext cx="8725466" cy="2641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2800" dirty="0" smtClean="0"/>
              <a:t>Предложение </a:t>
            </a:r>
            <a:r>
              <a:rPr lang="ru-RU" sz="2800" dirty="0"/>
              <a:t>клиенту не решает его проблему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2800" dirty="0" smtClean="0"/>
              <a:t>Большой срок акции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2800" dirty="0" smtClean="0"/>
              <a:t>Нет призыва к действию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2800" dirty="0" smtClean="0"/>
              <a:t>Нет доверия к фирме</a:t>
            </a:r>
            <a:r>
              <a:rPr lang="en-US" sz="2800" dirty="0" smtClean="0"/>
              <a:t>, </a:t>
            </a:r>
            <a:r>
              <a:rPr lang="ru-RU" sz="2800" dirty="0" smtClean="0"/>
              <a:t>рекламе</a:t>
            </a:r>
            <a:r>
              <a:rPr lang="en-US" sz="2800" dirty="0" smtClean="0"/>
              <a:t>, </a:t>
            </a:r>
            <a:r>
              <a:rPr lang="ru-RU" sz="2800" dirty="0" smtClean="0"/>
              <a:t>промоутерам</a:t>
            </a:r>
          </a:p>
        </p:txBody>
      </p:sp>
    </p:spTree>
    <p:extLst>
      <p:ext uri="{BB962C8B-B14F-4D97-AF65-F5344CB8AC3E}">
        <p14:creationId xmlns:p14="http://schemas.microsoft.com/office/powerpoint/2010/main" val="28545491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6" name="Shape 96"/>
          <p:cNvSpPr txBox="1">
            <a:spLocks/>
          </p:cNvSpPr>
          <p:nvPr/>
        </p:nvSpPr>
        <p:spPr>
          <a:xfrm>
            <a:off x="539552" y="2672916"/>
            <a:ext cx="8064896" cy="1512168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L="0" marR="0" indent="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algn="ctr"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Стоимость привлечения </a:t>
            </a:r>
            <a:r>
              <a:rPr lang="en-US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&gt; 1500 </a:t>
            </a:r>
            <a:r>
              <a:rPr lang="ru-RU" b="0" dirty="0" err="1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руб</a:t>
            </a:r>
            <a:r>
              <a:rPr lang="en-US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на абонента </a:t>
            </a:r>
            <a:r>
              <a:rPr lang="en-US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–</a:t>
            </a: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акция провалилась</a:t>
            </a:r>
            <a:endParaRPr lang="en" b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Назван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45951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/>
        </p:nvSpPr>
        <p:spPr>
          <a:xfrm>
            <a:off x="307350" y="3143575"/>
            <a:ext cx="7504800" cy="193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2261096"/>
            <a:ext cx="4392488" cy="195999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987824" y="2996952"/>
            <a:ext cx="388994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ТЕКУЩИЕ АБОНЕНТЫ</a:t>
            </a:r>
            <a:endParaRPr lang="ru-RU" sz="2600" b="1" dirty="0">
              <a:ln w="1905"/>
              <a:solidFill>
                <a:srgbClr val="00009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926220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95536" y="435635"/>
            <a:ext cx="8280920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Лояльность = зацепки</a:t>
            </a:r>
            <a:endParaRPr lang="en" b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7614" y="1414517"/>
            <a:ext cx="7768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Что потеряет клиент</a:t>
            </a:r>
            <a:r>
              <a:rPr lang="en-US" sz="3600" dirty="0" smtClean="0"/>
              <a:t>, </a:t>
            </a:r>
            <a:r>
              <a:rPr lang="ru-RU" sz="3600" dirty="0" smtClean="0"/>
              <a:t>когда уйдет</a:t>
            </a:r>
            <a:r>
              <a:rPr lang="en-US" sz="3600" dirty="0" smtClean="0"/>
              <a:t>?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339185" y="2214924"/>
            <a:ext cx="2980303" cy="37343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Сервис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Качество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Бонусы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Скидку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2223534"/>
            <a:ext cx="2736304" cy="365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9186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95536" y="435635"/>
            <a:ext cx="8280920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Бонусы в тугриках</a:t>
            </a:r>
            <a:endParaRPr lang="en" b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774557"/>
            <a:ext cx="4248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Сложно объяснить</a:t>
            </a:r>
            <a:endParaRPr lang="ru-RU" sz="3600" dirty="0"/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1752600"/>
            <a:ext cx="720080" cy="7312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3648" y="2662656"/>
            <a:ext cx="3639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Сложно тратить</a:t>
            </a:r>
            <a:endParaRPr lang="ru-RU" sz="3600" dirty="0"/>
          </a:p>
        </p:txBody>
      </p:sp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4457718"/>
            <a:ext cx="720080" cy="6274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03648" y="3550755"/>
            <a:ext cx="3565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Снижают </a:t>
            </a:r>
            <a:r>
              <a:rPr lang="en-US" sz="3600" dirty="0" smtClean="0"/>
              <a:t>ARPU</a:t>
            </a:r>
            <a:endParaRPr lang="ru-RU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1403648" y="4438853"/>
            <a:ext cx="6606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Действуют на </a:t>
            </a:r>
            <a:r>
              <a:rPr lang="en-US" sz="3600" dirty="0" smtClean="0"/>
              <a:t>early adopter-</a:t>
            </a:r>
            <a:r>
              <a:rPr lang="ru-RU" sz="3600" dirty="0" err="1" smtClean="0"/>
              <a:t>ов</a:t>
            </a:r>
            <a:endParaRPr lang="en-US" sz="3600" dirty="0" smtClean="0"/>
          </a:p>
        </p:txBody>
      </p:sp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654306"/>
            <a:ext cx="720080" cy="731202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3556012"/>
            <a:ext cx="720080" cy="73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0070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96" name="Shape 96"/>
          <p:cNvSpPr txBox="1">
            <a:spLocks noGrp="1"/>
          </p:cNvSpPr>
          <p:nvPr>
            <p:ph type="title"/>
          </p:nvPr>
        </p:nvSpPr>
        <p:spPr>
          <a:xfrm>
            <a:off x="395536" y="435634"/>
            <a:ext cx="8280920" cy="1121158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Автоматическая программа лояльности</a:t>
            </a:r>
            <a:endParaRPr lang="en" b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774557"/>
            <a:ext cx="4407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Действует для всех</a:t>
            </a:r>
            <a:endParaRPr lang="ru-RU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403648" y="2658948"/>
            <a:ext cx="3755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Легко объяснить</a:t>
            </a:r>
            <a:endParaRPr lang="ru-RU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1403648" y="4427731"/>
            <a:ext cx="34756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Снижает </a:t>
            </a:r>
            <a:r>
              <a:rPr lang="en-US" sz="3600" dirty="0" smtClean="0"/>
              <a:t>ARPU</a:t>
            </a:r>
            <a:endParaRPr lang="ru-RU" sz="3600" dirty="0"/>
          </a:p>
        </p:txBody>
      </p:sp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4425990"/>
            <a:ext cx="720080" cy="731202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1793422"/>
            <a:ext cx="720080" cy="627466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2670945"/>
            <a:ext cx="720080" cy="62746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92934" y="3543339"/>
            <a:ext cx="69060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Дольше время жизни абонента</a:t>
            </a:r>
            <a:endParaRPr lang="ru-RU" sz="3600" dirty="0"/>
          </a:p>
        </p:txBody>
      </p:sp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46" y="3548468"/>
            <a:ext cx="720080" cy="62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555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400" b="0" i="0" u="none" strike="noStrike" cap="none" baseline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Зацепки: программа лояльности</a:t>
            </a:r>
          </a:p>
          <a:p>
            <a:endParaRPr lang="en" sz="14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title" idx="4294967295"/>
          </p:nvPr>
        </p:nvSpPr>
        <p:spPr>
          <a:xfrm>
            <a:off x="1779450" y="425860"/>
            <a:ext cx="5585100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en" sz="3600" b="0" i="0" u="none" strike="noStrike" cap="none" baseline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Удерживаем абонентов</a:t>
            </a:r>
          </a:p>
        </p:txBody>
      </p:sp>
      <p:sp>
        <p:nvSpPr>
          <p:cNvPr id="144" name="Shape 144"/>
          <p:cNvSpPr/>
          <p:nvPr/>
        </p:nvSpPr>
        <p:spPr>
          <a:xfrm>
            <a:off x="1087008" y="1371600"/>
            <a:ext cx="6969983" cy="381030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45" name="Shape 14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4613305"/>
      </p:ext>
    </p:extLst>
  </p:cSld>
  <p:clrMapOvr>
    <a:masterClrMapping/>
  </p:clrMapOvr>
  <p:transition xmlns:p14="http://schemas.microsoft.com/office/powerpoint/2010/main" spd="slow">
    <p:push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400" b="0" i="0" u="none" strike="noStrike" cap="none" baseline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Зацепки: программа лояльности</a:t>
            </a:r>
          </a:p>
          <a:p>
            <a:endParaRPr lang="en" sz="14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title" idx="4294967295"/>
          </p:nvPr>
        </p:nvSpPr>
        <p:spPr>
          <a:xfrm>
            <a:off x="827584" y="425860"/>
            <a:ext cx="7488832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Простые способы поднять </a:t>
            </a:r>
            <a:r>
              <a:rPr lang="en-US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ARPU</a:t>
            </a:r>
            <a:endParaRPr lang="en" sz="36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1556792"/>
            <a:ext cx="8964488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3600" dirty="0" smtClean="0"/>
              <a:t>Более дорогой тариф по умолчанию</a:t>
            </a:r>
            <a:endParaRPr lang="ru-RU" sz="3600" dirty="0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3600" dirty="0" smtClean="0"/>
              <a:t>Тариф по постоянным акциям дороже</a:t>
            </a:r>
            <a:r>
              <a:rPr lang="en-US" sz="3600" dirty="0" smtClean="0"/>
              <a:t>, </a:t>
            </a:r>
            <a:r>
              <a:rPr lang="ru-RU" sz="3600" dirty="0" smtClean="0"/>
              <a:t>но быстрее</a:t>
            </a: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000" y="3536280"/>
            <a:ext cx="31750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0683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400" b="0" i="0" u="none" strike="noStrike" cap="none" baseline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Зацепки: программа лояльности</a:t>
            </a:r>
          </a:p>
          <a:p>
            <a:endParaRPr lang="en" sz="14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title" idx="4294967295"/>
          </p:nvPr>
        </p:nvSpPr>
        <p:spPr>
          <a:xfrm>
            <a:off x="827584" y="425860"/>
            <a:ext cx="7488832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Опции к локомотиву</a:t>
            </a:r>
            <a:endParaRPr lang="en" sz="36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285" y="1412776"/>
            <a:ext cx="2214547" cy="216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63888" y="1844824"/>
            <a:ext cx="42090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Тариф – локомотив</a:t>
            </a:r>
            <a:endParaRPr lang="en-US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400 </a:t>
            </a:r>
            <a:r>
              <a:rPr lang="ru-RU" sz="28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руб</a:t>
            </a: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20 Мбит</a:t>
            </a:r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/</a:t>
            </a: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</a:t>
            </a:r>
            <a:endParaRPr lang="ru-RU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3694380"/>
            <a:ext cx="389020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Опции ускорения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</a:p>
          <a:p>
            <a:pPr marL="457200" indent="-457200">
              <a:buFont typeface="Arial"/>
              <a:buChar char="•"/>
            </a:pPr>
            <a:r>
              <a:rPr lang="ru-RU" sz="32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Торрентов</a:t>
            </a:r>
            <a:endParaRPr lang="ru-RU" sz="3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0" indent="-457200">
              <a:buFont typeface="Arial"/>
              <a:buChar char="•"/>
            </a:pP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VK, YOUTUBE</a:t>
            </a:r>
          </a:p>
          <a:p>
            <a:pPr marL="457200" indent="-457200">
              <a:buFont typeface="Arial"/>
              <a:buChar char="•"/>
            </a:pPr>
            <a:r>
              <a:rPr lang="ru-RU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</a:t>
            </a:r>
          </a:p>
          <a:p>
            <a:pPr marL="457200" indent="-457200">
              <a:buFont typeface="Arial"/>
              <a:buChar char="•"/>
            </a:pPr>
            <a:r>
              <a:rPr lang="ru-RU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Днем</a:t>
            </a:r>
          </a:p>
          <a:p>
            <a:pPr marL="457200" indent="-457200">
              <a:buFont typeface="Arial"/>
              <a:buChar char="•"/>
            </a:pPr>
            <a:r>
              <a:rPr lang="ru-RU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Ночью</a:t>
            </a:r>
            <a:endParaRPr lang="en-US" sz="3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2192" y="3717032"/>
            <a:ext cx="36343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Бандлы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</a:p>
          <a:p>
            <a:pPr marL="457200" indent="-457200">
              <a:buFont typeface="Arial"/>
              <a:buChar char="•"/>
            </a:pPr>
            <a:r>
              <a:rPr lang="ru-RU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ЦТВ</a:t>
            </a:r>
            <a:r>
              <a:rPr lang="en-US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IPTV, </a:t>
            </a:r>
            <a:r>
              <a:rPr lang="ru-RU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КТВ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44313" y="4872062"/>
            <a:ext cx="44807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Доп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Улуги</a:t>
            </a:r>
            <a:endParaRPr lang="en-US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0" indent="-457200">
              <a:buFont typeface="Arial"/>
              <a:buChar char="•"/>
            </a:pPr>
            <a:r>
              <a:rPr lang="ru-RU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Антивирус и софт</a:t>
            </a:r>
            <a:endParaRPr lang="ru-RU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457200" indent="-457200">
              <a:buFont typeface="Arial"/>
              <a:buChar char="•"/>
            </a:pPr>
            <a:r>
              <a:rPr lang="ru-RU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Видеонаблюдение</a:t>
            </a:r>
            <a:endParaRPr lang="ru-RU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292820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400" b="0" i="0" u="none" strike="noStrike" cap="none" baseline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Зацепки: программа лояльности</a:t>
            </a:r>
          </a:p>
          <a:p>
            <a:endParaRPr lang="en" sz="14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title" idx="4294967295"/>
          </p:nvPr>
        </p:nvSpPr>
        <p:spPr>
          <a:xfrm>
            <a:off x="827584" y="425860"/>
            <a:ext cx="7488832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Другие способы поднять </a:t>
            </a:r>
            <a:r>
              <a:rPr lang="en-US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ARPU</a:t>
            </a:r>
            <a:endParaRPr lang="en" sz="36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1556792"/>
            <a:ext cx="8964488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3600" dirty="0" smtClean="0"/>
              <a:t>«Жадные» схемы списания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3600" dirty="0" smtClean="0"/>
              <a:t>Включить ТВ в дорогие тарифы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ru-RU" sz="3600" dirty="0" smtClean="0"/>
              <a:t>Индивидуальные скидки на опции</a:t>
            </a:r>
          </a:p>
        </p:txBody>
      </p:sp>
    </p:spTree>
    <p:extLst>
      <p:ext uri="{BB962C8B-B14F-4D97-AF65-F5344CB8AC3E}">
        <p14:creationId xmlns:p14="http://schemas.microsoft.com/office/powerpoint/2010/main" val="383386446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/>
        </p:nvSpPr>
        <p:spPr>
          <a:xfrm>
            <a:off x="307350" y="3143575"/>
            <a:ext cx="7504800" cy="193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792" y="2204864"/>
            <a:ext cx="4136008" cy="19599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24321" y="2940720"/>
            <a:ext cx="22438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b="1" dirty="0" smtClean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РЕПУТАЦИЯ</a:t>
            </a:r>
            <a:endParaRPr lang="ru-RU" sz="2600" b="1" dirty="0">
              <a:ln w="1905"/>
              <a:solidFill>
                <a:srgbClr val="00009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947348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400" b="0" i="0" u="none" strike="noStrike" cap="none" baseline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Зацепки: программа лояльности</a:t>
            </a:r>
          </a:p>
          <a:p>
            <a:endParaRPr lang="en" sz="14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title" idx="4294967295"/>
          </p:nvPr>
        </p:nvSpPr>
        <p:spPr>
          <a:xfrm>
            <a:off x="827584" y="425860"/>
            <a:ext cx="7488832" cy="62700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err="1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Репутационный</a:t>
            </a: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 маркетинг</a:t>
            </a:r>
            <a:endParaRPr lang="en" sz="36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524000"/>
            <a:ext cx="762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1605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000000"/>
              </a:buClr>
              <a:buSzPct val="25000"/>
              <a:buFont typeface="Trebuchet MS"/>
              <a:buNone/>
            </a:pPr>
            <a:r>
              <a:rPr lang="en" sz="1400" b="0" i="0" u="none" strike="noStrike" cap="none" baseline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Зацепки: программа лояльности</a:t>
            </a:r>
          </a:p>
          <a:p>
            <a:endParaRPr lang="en" sz="14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title" idx="4294967295"/>
          </p:nvPr>
        </p:nvSpPr>
        <p:spPr>
          <a:xfrm>
            <a:off x="827584" y="2442084"/>
            <a:ext cx="7488832" cy="1202940"/>
          </a:xfrm>
          <a:prstGeom prst="rect">
            <a:avLst/>
          </a:prstGeom>
          <a:solidFill>
            <a:srgbClr val="D8401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FFFF"/>
              </a:buClr>
              <a:buSzPct val="25000"/>
              <a:buFont typeface="Trebuchet MS"/>
              <a:buNone/>
            </a:pPr>
            <a:r>
              <a:rPr lang="ru-RU" b="0" dirty="0" smtClean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Главный маркетолог компании – ее руководитель</a:t>
            </a:r>
            <a:endParaRPr lang="en" sz="3600" b="0" i="0" u="none" strike="noStrike" cap="none" baseline="0" dirty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9367253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452225" y="1495650"/>
            <a:ext cx="8229600" cy="43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175" lvl="0" indent="-3175" algn="ctr" rtl="0">
              <a:buClr>
                <a:srgbClr val="000000"/>
              </a:buClr>
              <a:buSzPct val="34375"/>
              <a:buFont typeface="Arial"/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Ждем </a:t>
            </a:r>
            <a:r>
              <a:rPr lang="en" sz="3200" dirty="0" smtClean="0">
                <a:latin typeface="Trebuchet MS"/>
                <a:ea typeface="Trebuchet MS"/>
                <a:cs typeface="Trebuchet MS"/>
                <a:sym typeface="Trebuchet MS"/>
              </a:rPr>
              <a:t>вопросов здесь</a:t>
            </a:r>
            <a:br>
              <a:rPr lang="en" sz="3200" dirty="0" smtClean="0"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" sz="3200" dirty="0" smtClean="0">
                <a:latin typeface="Trebuchet MS"/>
                <a:ea typeface="Trebuchet MS"/>
                <a:cs typeface="Trebuchet MS"/>
                <a:sym typeface="Trebuchet MS"/>
              </a:rPr>
              <a:t>и в кулуарах.</a:t>
            </a:r>
          </a:p>
          <a:p>
            <a:pPr marL="3175" lvl="0" indent="-3175" rtl="0">
              <a:buClr>
                <a:srgbClr val="000000"/>
              </a:buClr>
              <a:buSzPct val="34375"/>
              <a:buFont typeface="Arial"/>
              <a:buNone/>
            </a:pPr>
            <a:endParaRPr lang="en" sz="14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ctr" rtl="0">
              <a:buClr>
                <a:srgbClr val="000000"/>
              </a:buClr>
              <a:buSzPct val="34375"/>
              <a:buFont typeface="Arial"/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Мы в футболках с логотипом</a:t>
            </a:r>
          </a:p>
          <a:p>
            <a:endParaRPr lang="en" sz="3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3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14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ctr" rtl="0">
              <a:buClr>
                <a:srgbClr val="000000"/>
              </a:buClr>
              <a:buSzPct val="34375"/>
              <a:buFont typeface="Arial"/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Загляните на наш сайт:</a:t>
            </a:r>
          </a:p>
          <a:p>
            <a:pPr lvl="0" algn="ctr" rtl="0">
              <a:buClr>
                <a:srgbClr val="000000"/>
              </a:buClr>
              <a:buSzPct val="34375"/>
              <a:buFont typeface="Arial"/>
              <a:buNone/>
            </a:pPr>
            <a:r>
              <a:rPr lang="en" sz="3200" b="1" u="sng" dirty="0" smtClean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  <a:hlinkClick r:id="rId4"/>
              </a:rPr>
              <a:t>hydra-billing.ru</a:t>
            </a:r>
            <a:endParaRPr lang="en" sz="3200" b="1" u="sng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  <a:hlinkClick r:id="rId4"/>
            </a:endParaRPr>
          </a:p>
        </p:txBody>
      </p:sp>
      <p:sp>
        <p:nvSpPr>
          <p:cNvPr id="368" name="Shape 368"/>
          <p:cNvSpPr/>
          <p:nvPr/>
        </p:nvSpPr>
        <p:spPr>
          <a:xfrm>
            <a:off x="3383076" y="3729394"/>
            <a:ext cx="2557076" cy="85173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369" name="Shape 369"/>
          <p:cNvSpPr txBox="1">
            <a:spLocks noGrp="1"/>
          </p:cNvSpPr>
          <p:nvPr>
            <p:ph type="title"/>
          </p:nvPr>
        </p:nvSpPr>
        <p:spPr>
          <a:xfrm>
            <a:off x="1930050" y="425861"/>
            <a:ext cx="5283899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b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Спасибо за внимание!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4665</TotalTime>
  <Words>323</Words>
  <Application>Microsoft Macintosh PowerPoint</Application>
  <PresentationFormat>Экран (4:3)</PresentationFormat>
  <Paragraphs>115</Paragraphs>
  <Slides>24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/>
      <vt:lpstr>Маркетинговая атака как способ завоевать и удержать абонентов</vt:lpstr>
      <vt:lpstr> </vt:lpstr>
      <vt:lpstr> </vt:lpstr>
      <vt:lpstr> </vt:lpstr>
      <vt:lpstr>Сарафанное радио</vt:lpstr>
      <vt:lpstr> </vt:lpstr>
      <vt:lpstr>Типичные ошибки прямых продаж</vt:lpstr>
      <vt:lpstr>Тестирование конверсии по каналу продаж</vt:lpstr>
      <vt:lpstr>Как считать конверсию</vt:lpstr>
      <vt:lpstr>Кому продаете?</vt:lpstr>
      <vt:lpstr>Типичные ошибки акции</vt:lpstr>
      <vt:lpstr> </vt:lpstr>
      <vt:lpstr> </vt:lpstr>
      <vt:lpstr>Лояльность = зацепки</vt:lpstr>
      <vt:lpstr>Бонусы в тугриках</vt:lpstr>
      <vt:lpstr>Автоматическая программа лояльности</vt:lpstr>
      <vt:lpstr>Зацепки: программа лояльности </vt:lpstr>
      <vt:lpstr>Зацепки: программа лояльности </vt:lpstr>
      <vt:lpstr>Зацепки: программа лояльности </vt:lpstr>
      <vt:lpstr>Зацепки: программа лояльности </vt:lpstr>
      <vt:lpstr> </vt:lpstr>
      <vt:lpstr>Зацепки: программа лояльности </vt:lpstr>
      <vt:lpstr>Зацепки: программа лояльности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Биллинг «Гидра» — современная система учета для операторов связи: возможности и перспективы</dc:title>
  <cp:lastModifiedBy>Вадим Захариков</cp:lastModifiedBy>
  <cp:revision>103</cp:revision>
  <dcterms:modified xsi:type="dcterms:W3CDTF">2014-05-20T19:29:12Z</dcterms:modified>
</cp:coreProperties>
</file>