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2"/>
  </p:notesMasterIdLst>
  <p:sldIdLst>
    <p:sldId id="256" r:id="rId2"/>
    <p:sldId id="259" r:id="rId3"/>
    <p:sldId id="262" r:id="rId4"/>
    <p:sldId id="263" r:id="rId5"/>
    <p:sldId id="268" r:id="rId6"/>
    <p:sldId id="260" r:id="rId7"/>
    <p:sldId id="261" r:id="rId8"/>
    <p:sldId id="257" r:id="rId9"/>
    <p:sldId id="258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5" r:id="rId18"/>
    <p:sldId id="273" r:id="rId19"/>
    <p:sldId id="274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6" autoAdjust="0"/>
    <p:restoredTop sz="94671" autoAdjust="0"/>
  </p:normalViewPr>
  <p:slideViewPr>
    <p:cSldViewPr>
      <p:cViewPr varScale="1">
        <p:scale>
          <a:sx n="70" d="100"/>
          <a:sy n="70" d="100"/>
        </p:scale>
        <p:origin x="-82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794160444692315E-2"/>
          <c:y val="0.16036205212407856"/>
          <c:w val="0.57734593009391599"/>
          <c:h val="0.8140495211931718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распределения дохода</c:v>
                </c:pt>
              </c:strCache>
            </c:strRef>
          </c:tx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периодические расчеты с поставщиками - 20 %</c:v>
                </c:pt>
                <c:pt idx="1">
                  <c:v>капитальные затраты - 30 %</c:v>
                </c:pt>
                <c:pt idx="2">
                  <c:v>зарплата сотрудников - 30 %</c:v>
                </c:pt>
                <c:pt idx="3">
                  <c:v>прочие расходы - 5 %</c:v>
                </c:pt>
                <c:pt idx="4">
                  <c:v>прибыль - 15 %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20</c:v>
                </c:pt>
                <c:pt idx="1">
                  <c:v>30</c:v>
                </c:pt>
                <c:pt idx="2">
                  <c:v>30</c:v>
                </c:pt>
                <c:pt idx="3">
                  <c:v>5</c:v>
                </c:pt>
                <c:pt idx="4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794160444692315E-2"/>
          <c:y val="0.21370226540485401"/>
          <c:w val="0.56807501798216287"/>
          <c:h val="0.7482317981984685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распределения дохода при использовании аутсорсинга</c:v>
                </c:pt>
              </c:strCache>
            </c:strRef>
          </c:tx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периодические расчеты с поставщиками - 25 %</c:v>
                </c:pt>
                <c:pt idx="1">
                  <c:v>капитальные затраты - 30 %</c:v>
                </c:pt>
                <c:pt idx="2">
                  <c:v>зарплата сотрудников - 20 %</c:v>
                </c:pt>
                <c:pt idx="3">
                  <c:v>прочие расходы - 5 %</c:v>
                </c:pt>
                <c:pt idx="4">
                  <c:v>прибыль - 20 %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25</c:v>
                </c:pt>
                <c:pt idx="1">
                  <c:v>30</c:v>
                </c:pt>
                <c:pt idx="2">
                  <c:v>20</c:v>
                </c:pt>
                <c:pt idx="3">
                  <c:v>5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794160444692315E-2"/>
          <c:y val="0.21370226540485401"/>
          <c:w val="0.56807501798216287"/>
          <c:h val="0.7482317981984685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распределения дохода при использовании аутсорсинга</c:v>
                </c:pt>
              </c:strCache>
            </c:strRef>
          </c:tx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периодические расчеты с поставщиками - 22 %</c:v>
                </c:pt>
                <c:pt idx="1">
                  <c:v>капитальные затраты - 30 %</c:v>
                </c:pt>
                <c:pt idx="2">
                  <c:v>зарплата сотрудников - 20 %</c:v>
                </c:pt>
                <c:pt idx="3">
                  <c:v>прочие расходы - 5 %</c:v>
                </c:pt>
                <c:pt idx="4">
                  <c:v>прибыль - 23 %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0">
                  <c:v>22</c:v>
                </c:pt>
                <c:pt idx="1">
                  <c:v>30</c:v>
                </c:pt>
                <c:pt idx="2">
                  <c:v>20</c:v>
                </c:pt>
                <c:pt idx="3">
                  <c:v>5</c:v>
                </c:pt>
                <c:pt idx="4">
                  <c:v>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18A6C-11BD-49DE-BE39-5E86307AD504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DF184-1F63-47C8-9A14-E707FE490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812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DF184-1F63-47C8-9A14-E707FE4907E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934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DF184-1F63-47C8-9A14-E707FE4907E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389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DF184-1F63-47C8-9A14-E707FE4907E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389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DF184-1F63-47C8-9A14-E707FE4907E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389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E445-7D6B-418A-A4EB-A0A477247512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C0399-10E0-4F06-A168-A6C29F7D1AF4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E445-7D6B-418A-A4EB-A0A477247512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C0399-10E0-4F06-A168-A6C29F7D1A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E445-7D6B-418A-A4EB-A0A477247512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F8C0399-10E0-4F06-A168-A6C29F7D1AF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E445-7D6B-418A-A4EB-A0A477247512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C0399-10E0-4F06-A168-A6C29F7D1A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E445-7D6B-418A-A4EB-A0A477247512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C0399-10E0-4F06-A168-A6C29F7D1A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E445-7D6B-418A-A4EB-A0A477247512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C0399-10E0-4F06-A168-A6C29F7D1A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E445-7D6B-418A-A4EB-A0A477247512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C0399-10E0-4F06-A168-A6C29F7D1A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E445-7D6B-418A-A4EB-A0A477247512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C0399-10E0-4F06-A168-A6C29F7D1A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E445-7D6B-418A-A4EB-A0A477247512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C0399-10E0-4F06-A168-A6C29F7D1A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E445-7D6B-418A-A4EB-A0A477247512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C0399-10E0-4F06-A168-A6C29F7D1A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0E445-7D6B-418A-A4EB-A0A477247512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C0399-10E0-4F06-A168-A6C29F7D1A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A80E445-7D6B-418A-A4EB-A0A477247512}" type="datetimeFigureOut">
              <a:rPr lang="ru-RU" smtClean="0"/>
              <a:t>20.05.2014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F8C0399-10E0-4F06-A168-A6C29F7D1AF4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Аутсорсинг технической поддержки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3331698"/>
            <a:ext cx="6512768" cy="3049630"/>
          </a:xfrm>
        </p:spPr>
        <p:txBody>
          <a:bodyPr>
            <a:normAutofit lnSpcReduction="10000"/>
          </a:bodyPr>
          <a:lstStyle/>
          <a:p>
            <a:pPr algn="l"/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Вопросы внедрения и эксплуатации</a:t>
            </a:r>
          </a:p>
          <a:p>
            <a:pPr algn="l"/>
            <a:endParaRPr lang="ru-RU" dirty="0" smtClean="0"/>
          </a:p>
          <a:p>
            <a:pPr algn="l"/>
            <a:endParaRPr lang="ru-RU" dirty="0"/>
          </a:p>
          <a:p>
            <a:pPr algn="l"/>
            <a:endParaRPr lang="ru-RU" dirty="0" smtClean="0"/>
          </a:p>
          <a:p>
            <a:pPr algn="l"/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Кильдеев </a:t>
            </a:r>
            <a:r>
              <a:rPr lang="ru-RU" sz="20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Ильдус</a:t>
            </a:r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Рустамович</a:t>
            </a:r>
          </a:p>
          <a:p>
            <a:pPr algn="l"/>
            <a:r>
              <a:rPr lang="en-US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http://www.i</a:t>
            </a:r>
            <a:r>
              <a:rPr lang="en-US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pnoc.ru </a:t>
            </a:r>
          </a:p>
          <a:p>
            <a:pPr algn="l"/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г. Саранск</a:t>
            </a:r>
          </a:p>
          <a:p>
            <a:pPr algn="l"/>
            <a:endParaRPr lang="ru-RU" dirty="0" smtClean="0"/>
          </a:p>
          <a:p>
            <a:pPr algn="l"/>
            <a:endParaRPr lang="ru-RU" dirty="0"/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65223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Причины использования аутсорсинга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6000" dirty="0" smtClean="0">
                <a:solidFill>
                  <a:srgbClr val="00B0F0"/>
                </a:solidFill>
              </a:rPr>
              <a:t>экономические</a:t>
            </a:r>
            <a:endParaRPr lang="ru-RU" sz="6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29629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Кому это надо ?</a:t>
            </a:r>
            <a:endParaRPr lang="ru-RU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132" y="1718753"/>
            <a:ext cx="7621736" cy="4471419"/>
          </a:xfrm>
        </p:spPr>
      </p:pic>
    </p:spTree>
    <p:extLst>
      <p:ext uri="{BB962C8B-B14F-4D97-AF65-F5344CB8AC3E}">
        <p14:creationId xmlns:p14="http://schemas.microsoft.com/office/powerpoint/2010/main" val="390566799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6" y="548680"/>
            <a:ext cx="8881428" cy="4968552"/>
          </a:xfrm>
        </p:spPr>
      </p:pic>
    </p:spTree>
    <p:extLst>
      <p:ext uri="{BB962C8B-B14F-4D97-AF65-F5344CB8AC3E}">
        <p14:creationId xmlns:p14="http://schemas.microsoft.com/office/powerpoint/2010/main" val="149558562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48680"/>
            <a:ext cx="8278181" cy="4176464"/>
          </a:xfrm>
        </p:spPr>
      </p:pic>
    </p:spTree>
    <p:extLst>
      <p:ext uri="{BB962C8B-B14F-4D97-AF65-F5344CB8AC3E}">
        <p14:creationId xmlns:p14="http://schemas.microsoft.com/office/powerpoint/2010/main" val="230546480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Бюджет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ISP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1801858"/>
              </p:ext>
            </p:extLst>
          </p:nvPr>
        </p:nvGraphicFramePr>
        <p:xfrm>
          <a:off x="457200" y="1052736"/>
          <a:ext cx="8219256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8193830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Бюджет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ISP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7835481"/>
              </p:ext>
            </p:extLst>
          </p:nvPr>
        </p:nvGraphicFramePr>
        <p:xfrm>
          <a:off x="457200" y="1052736"/>
          <a:ext cx="8219256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7556550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Бюджет 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ISP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9778555"/>
              </p:ext>
            </p:extLst>
          </p:nvPr>
        </p:nvGraphicFramePr>
        <p:xfrm>
          <a:off x="457200" y="1052736"/>
          <a:ext cx="8219256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470552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731168"/>
          </a:xfrm>
        </p:spPr>
        <p:txBody>
          <a:bodyPr/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Инструменты 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547664" y="1412776"/>
            <a:ext cx="7086600" cy="849206"/>
          </a:xfrm>
        </p:spPr>
        <p:txBody>
          <a:bodyPr/>
          <a:lstStyle/>
          <a:p>
            <a:r>
              <a:rPr lang="ru-RU" dirty="0" smtClean="0"/>
              <a:t>Обзор решений для оптимального взаимодействия </a:t>
            </a:r>
            <a:r>
              <a:rPr lang="en-US" dirty="0" smtClean="0"/>
              <a:t>HQ </a:t>
            </a:r>
            <a:r>
              <a:rPr lang="ru-RU" dirty="0" smtClean="0"/>
              <a:t>оператора связи и техподдержки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458728"/>
            <a:ext cx="5796136" cy="416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8171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803176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OSS/BSS 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600200" y="1556792"/>
            <a:ext cx="7086600" cy="3384376"/>
          </a:xfrm>
        </p:spPr>
        <p:txBody>
          <a:bodyPr/>
          <a:lstStyle/>
          <a:p>
            <a:r>
              <a:rPr lang="ru-RU" dirty="0" smtClean="0"/>
              <a:t>Основная система – </a:t>
            </a:r>
            <a:r>
              <a:rPr lang="ru-RU" dirty="0" err="1" smtClean="0"/>
              <a:t>биллинг</a:t>
            </a:r>
            <a:r>
              <a:rPr lang="ru-RU" dirty="0" smtClean="0"/>
              <a:t>!!! </a:t>
            </a:r>
          </a:p>
          <a:p>
            <a:endParaRPr lang="ru-RU" dirty="0"/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Netup</a:t>
            </a:r>
            <a:endParaRPr lang="en-US" dirty="0" smtClean="0"/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dirty="0" smtClean="0"/>
              <a:t>BG billing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Lanbilling</a:t>
            </a:r>
            <a:endParaRPr lang="en-US" dirty="0" smtClean="0"/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Ideco</a:t>
            </a:r>
            <a:r>
              <a:rPr lang="en-US" dirty="0" smtClean="0"/>
              <a:t> (Carbon)</a:t>
            </a:r>
          </a:p>
          <a:p>
            <a:r>
              <a:rPr lang="ru-RU" dirty="0" smtClean="0"/>
              <a:t>и др.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453941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OSS/BSS 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err="1" smtClean="0"/>
              <a:t>Биллинг</a:t>
            </a:r>
            <a:endParaRPr lang="ru-RU" dirty="0" smtClean="0"/>
          </a:p>
          <a:p>
            <a:endParaRPr lang="ru-RU" dirty="0"/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Netup</a:t>
            </a:r>
            <a:endParaRPr lang="en-US" dirty="0" smtClean="0"/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dirty="0" smtClean="0"/>
              <a:t>BG billing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Lanbilling</a:t>
            </a:r>
            <a:endParaRPr lang="en-US" dirty="0" smtClean="0"/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Ideco</a:t>
            </a:r>
            <a:r>
              <a:rPr lang="en-US" dirty="0" smtClean="0"/>
              <a:t> (Carbon)</a:t>
            </a:r>
          </a:p>
          <a:p>
            <a:pPr marL="137160" indent="0">
              <a:buNone/>
            </a:pPr>
            <a:r>
              <a:rPr lang="ru-RU" dirty="0" smtClean="0"/>
              <a:t>и др.</a:t>
            </a:r>
            <a:endParaRPr lang="en-US" dirty="0" smtClean="0"/>
          </a:p>
        </p:txBody>
      </p:sp>
      <p:sp>
        <p:nvSpPr>
          <p:cNvPr id="2" name="Объект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Мониторинг</a:t>
            </a:r>
          </a:p>
          <a:p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Nagios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Zabbix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Zenoss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Cacti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Dude</a:t>
            </a:r>
          </a:p>
          <a:p>
            <a:pPr marL="13716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20527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09600"/>
            <a:ext cx="8219256" cy="1828800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Trouble Ticket/ Order management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dirty="0" smtClean="0"/>
              <a:t>Request Tracker (bestpractical.com)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dirty="0" smtClean="0"/>
              <a:t>OTRS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ru-RU" dirty="0" err="1" smtClean="0"/>
              <a:t>самописная</a:t>
            </a:r>
            <a:r>
              <a:rPr lang="ru-RU" dirty="0" smtClean="0"/>
              <a:t> система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Userside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14860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Оценка качества услуги аутсорсинга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3297478"/>
          </a:xfrm>
        </p:spPr>
        <p:txBody>
          <a:bodyPr/>
          <a:lstStyle/>
          <a:p>
            <a:pPr marL="416052" indent="-342900">
              <a:buFont typeface="Arial" panose="020B0604020202020204" pitchFamily="34" charset="0"/>
              <a:buChar char="•"/>
            </a:pPr>
            <a:r>
              <a:rPr lang="ru-RU" dirty="0" smtClean="0"/>
              <a:t>Количество/продолжительность </a:t>
            </a:r>
            <a:r>
              <a:rPr lang="ru-RU" dirty="0" err="1" smtClean="0"/>
              <a:t>вх</a:t>
            </a:r>
            <a:r>
              <a:rPr lang="ru-RU" dirty="0" smtClean="0"/>
              <a:t>. Вызовов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ru-RU" dirty="0" smtClean="0"/>
              <a:t>Количество заведенных заявок общее и отношение к </a:t>
            </a:r>
            <a:r>
              <a:rPr lang="ru-RU" dirty="0" err="1" smtClean="0"/>
              <a:t>эскалированным</a:t>
            </a:r>
            <a:r>
              <a:rPr lang="ru-RU" dirty="0" smtClean="0"/>
              <a:t> заявкам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ru-RU" dirty="0" smtClean="0"/>
              <a:t>Среднее время обработки вызова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ru-RU" dirty="0" smtClean="0"/>
              <a:t>Загруженность линий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ru-RU" dirty="0" smtClean="0"/>
              <a:t>Количество вызовов в очереди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ru-RU" dirty="0" smtClean="0"/>
              <a:t>Среднее время ожидания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ru-RU" dirty="0" smtClean="0"/>
              <a:t>….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5423550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875184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Call center hard/soft 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1844824"/>
            <a:ext cx="7076256" cy="4608512"/>
          </a:xfrm>
        </p:spPr>
        <p:txBody>
          <a:bodyPr>
            <a:normAutofit lnSpcReduction="10000"/>
          </a:bodyPr>
          <a:lstStyle/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Asterisk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sz="3200" dirty="0" err="1" smtClean="0"/>
              <a:t>OKTell</a:t>
            </a:r>
            <a:endParaRPr lang="en-US" sz="3200" dirty="0" smtClean="0"/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Infinity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sz="3200" dirty="0" err="1" smtClean="0"/>
              <a:t>Welltime</a:t>
            </a:r>
            <a:endParaRPr lang="en-US" sz="3200" dirty="0" smtClean="0"/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Tango telecom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Cisco Call manager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sz="3200" dirty="0" smtClean="0"/>
              <a:t>Avaya IP Office/ Aura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r>
              <a:rPr lang="en-US" sz="3200" dirty="0" err="1" smtClean="0"/>
              <a:t>Naumen</a:t>
            </a:r>
            <a:r>
              <a:rPr lang="en-US" sz="3200" dirty="0" smtClean="0"/>
              <a:t> Contact Center</a:t>
            </a:r>
          </a:p>
          <a:p>
            <a:pPr marL="416052" indent="-342900"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416052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788415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398442" cy="4145632"/>
          </a:xfrm>
        </p:spPr>
        <p:txBody>
          <a:bodyPr>
            <a:noAutofit/>
          </a:bodyPr>
          <a:lstStyle/>
          <a:p>
            <a:r>
              <a:rPr lang="ru-RU" sz="7200" dirty="0" smtClean="0">
                <a:solidFill>
                  <a:srgbClr val="FF0000"/>
                </a:solidFill>
              </a:rPr>
              <a:t>Что нужно провайдеру от техподдержки ???</a:t>
            </a:r>
            <a:endParaRPr lang="ru-RU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1498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1. Быстрый дозвон до «живого человека»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225" y="2049462"/>
            <a:ext cx="4781550" cy="3810000"/>
          </a:xfrm>
        </p:spPr>
      </p:pic>
    </p:spTree>
    <p:extLst>
      <p:ext uri="{BB962C8B-B14F-4D97-AF65-F5344CB8AC3E}">
        <p14:creationId xmlns:p14="http://schemas.microsoft.com/office/powerpoint/2010/main" val="412885753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2. Одна проблема – один входящий вызов!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44824"/>
            <a:ext cx="6728102" cy="4205064"/>
          </a:xfrm>
        </p:spPr>
      </p:pic>
    </p:spTree>
    <p:extLst>
      <p:ext uri="{BB962C8B-B14F-4D97-AF65-F5344CB8AC3E}">
        <p14:creationId xmlns:p14="http://schemas.microsoft.com/office/powerpoint/2010/main" val="42772680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. По окончании разговора у собеседника должны быть положительные эмоции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37" y="2406650"/>
            <a:ext cx="4657725" cy="3095625"/>
          </a:xfrm>
        </p:spPr>
      </p:pic>
    </p:spTree>
    <p:extLst>
      <p:ext uri="{BB962C8B-B14F-4D97-AF65-F5344CB8AC3E}">
        <p14:creationId xmlns:p14="http://schemas.microsoft.com/office/powerpoint/2010/main" val="3259666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д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аже у него!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700808"/>
            <a:ext cx="5952661" cy="4464496"/>
          </a:xfrm>
        </p:spPr>
      </p:pic>
    </p:spTree>
    <p:extLst>
      <p:ext uri="{BB962C8B-B14F-4D97-AF65-F5344CB8AC3E}">
        <p14:creationId xmlns:p14="http://schemas.microsoft.com/office/powerpoint/2010/main" val="28463984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Спасибо за внимание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С уважением, команда </a:t>
            </a:r>
            <a:r>
              <a:rPr lang="en-US" dirty="0" smtClean="0"/>
              <a:t> IPNOC.RU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650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3377</TotalTime>
  <Words>208</Words>
  <Application>Microsoft Office PowerPoint</Application>
  <PresentationFormat>Экран (4:3)</PresentationFormat>
  <Paragraphs>78</Paragraphs>
  <Slides>20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Апекс</vt:lpstr>
      <vt:lpstr>Аутсорсинг технической поддержки</vt:lpstr>
      <vt:lpstr>Причины использования аутсорсинга</vt:lpstr>
      <vt:lpstr>Кому это надо ?</vt:lpstr>
      <vt:lpstr>Презентация PowerPoint</vt:lpstr>
      <vt:lpstr>Презентация PowerPoint</vt:lpstr>
      <vt:lpstr>Бюджет ISP</vt:lpstr>
      <vt:lpstr>Бюджет ISP</vt:lpstr>
      <vt:lpstr>Бюджет ISP</vt:lpstr>
      <vt:lpstr>Инструменты </vt:lpstr>
      <vt:lpstr>OSS/BSS </vt:lpstr>
      <vt:lpstr>OSS/BSS </vt:lpstr>
      <vt:lpstr>Trouble Ticket/ Order management</vt:lpstr>
      <vt:lpstr>Оценка качества услуги аутсорсинга</vt:lpstr>
      <vt:lpstr>Call center hard/soft </vt:lpstr>
      <vt:lpstr>Что нужно провайдеру от техподдержки ???</vt:lpstr>
      <vt:lpstr>1. Быстрый дозвон до «живого человека»</vt:lpstr>
      <vt:lpstr>2. Одна проблема – один входящий вызов!</vt:lpstr>
      <vt:lpstr>3. По окончании разговора у собеседника должны быть положительные эмоции</vt:lpstr>
      <vt:lpstr>даже у него!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Условия для внедрения аутсорсинга</dc:title>
  <dc:creator>agach</dc:creator>
  <cp:lastModifiedBy>agach</cp:lastModifiedBy>
  <cp:revision>32</cp:revision>
  <dcterms:created xsi:type="dcterms:W3CDTF">2014-05-19T12:08:42Z</dcterms:created>
  <dcterms:modified xsi:type="dcterms:W3CDTF">2014-05-21T20:27:19Z</dcterms:modified>
</cp:coreProperties>
</file>