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340" r:id="rId3"/>
    <p:sldId id="350" r:id="rId4"/>
    <p:sldId id="349" r:id="rId5"/>
    <p:sldId id="354" r:id="rId6"/>
    <p:sldId id="351" r:id="rId7"/>
    <p:sldId id="353" r:id="rId8"/>
    <p:sldId id="352" r:id="rId9"/>
    <p:sldId id="356" r:id="rId10"/>
    <p:sldId id="358" r:id="rId11"/>
    <p:sldId id="357" r:id="rId12"/>
    <p:sldId id="359" r:id="rId13"/>
    <p:sldId id="283" r:id="rId14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FF99"/>
    <a:srgbClr val="CCFFCC"/>
    <a:srgbClr val="FFCCFF"/>
    <a:srgbClr val="CCFFFF"/>
    <a:srgbClr val="CC6600"/>
    <a:srgbClr val="CC3300"/>
    <a:srgbClr val="0000FF"/>
    <a:srgbClr val="008000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00" autoAdjust="0"/>
    <p:restoredTop sz="95163" autoAdjust="0"/>
  </p:normalViewPr>
  <p:slideViewPr>
    <p:cSldViewPr>
      <p:cViewPr>
        <p:scale>
          <a:sx n="100" d="100"/>
          <a:sy n="100" d="100"/>
        </p:scale>
        <p:origin x="-2178" y="-678"/>
      </p:cViewPr>
      <p:guideLst>
        <p:guide orient="horz" pos="279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776" y="-9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86042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u="sng">
                <a:latin typeface="Times New Roman" pitchFamily="18" charset="0"/>
              </a:defRPr>
            </a:lvl1pPr>
          </a:lstStyle>
          <a:p>
            <a:r>
              <a:rPr lang="ru-RU"/>
              <a:t>МОСКОВСКАЯ МЕЖДУНАРОДНАЯ ВЫСШАЯ ШКОЛА БИЗНЕСА "МИРБИС" (Институт)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64912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Times New Roman" pitchFamily="18" charset="0"/>
              </a:defRPr>
            </a:lvl1pPr>
          </a:lstStyle>
          <a:p>
            <a:r>
              <a:rPr lang="ru-RU"/>
              <a:t>БОГАТОВ А.Г.                                                                                         ПРАВОВОЕ РЕГУЛИРОВАНИЕ IT</a:t>
            </a: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7164388" y="6513513"/>
            <a:ext cx="19780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EC0569-CE01-4A60-BAE0-2FBFBB43108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646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ru-RU"/>
              <a:t>МОСКОВСКАЯ МЕЖДУНАРОДНАЯ ВЫСШАЯ ШКОЛА БИЗНЕСА "МИРБИС" (Институт)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ru-RU"/>
              <a:t>БОГАТОВ А.Г.                                                                                         ПРАВОВОЕ РЕГУЛИРОВАНИЕ IT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F073BCB-D2BA-4D7D-8460-018B69844F2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69711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МОСКОВСКАЯ МЕЖДУНАРОДНАЯ ВЫСШАЯ ШКОЛА БИЗНЕСА "МИРБИС" (Институт)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ru-RU"/>
              <a:t>БОГАТОВ А.Г.                                                                                         ПРАВОВОЕ РЕГУЛИРОВАНИЕ IT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AB3CC4-4F23-46B5-A584-F0CC8201F4A3}" type="slidenum">
              <a:rPr lang="ru-RU"/>
              <a:pPr/>
              <a:t>1</a:t>
            </a:fld>
            <a:endParaRPr lang="ru-RU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МОСКОВСКАЯ МЕЖДУНАРОДНАЯ ВЫСШАЯ ШКОЛА БИЗНЕСА "МИРБИС" (Институт)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БОГАТОВ А.Г.                                                                                         ПРАВОВОЕ РЕГУЛИРОВАНИЕ IT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9735DB-380E-412B-8398-5E660F800CAF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267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МОСКОВСКАЯ МЕЖДУНАРОДНАЯ ВЫСШАЯ ШКОЛА БИЗНЕСА "МИРБИС" (Институт)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БОГАТОВ А.Г.                                                                                         ПРАВОВОЕ РЕГУЛИРОВАНИЕ IT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9735DB-380E-412B-8398-5E660F800CAF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267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МОСКОВСКАЯ МЕЖДУНАРОДНАЯ ВЫСШАЯ ШКОЛА БИЗНЕСА "МИРБИС" (Институт)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БОГАТОВ А.Г.                                                                                         ПРАВОВОЕ РЕГУЛИРОВАНИЕ IT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9735DB-380E-412B-8398-5E660F800CAF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267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МОСКОВСКАЯ МЕЖДУНАРОДНАЯ ВЫСШАЯ ШКОЛА БИЗНЕСА "МИРБИС" (Институт)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БОГАТОВ А.Г.                                                                                         ПРАВОВОЕ РЕГУЛИРОВАНИЕ IT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9735DB-380E-412B-8398-5E660F800CAF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267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65A1-F2BB-4A32-8523-8DD611026D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AE1E4-7271-40BA-AD25-408BAF21FF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F9706A-3DCE-459B-971D-B53FA5B7F1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80B0E90-9D8D-4925-B556-E2C851DAF0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C07E7-3B43-4D38-A4DD-7EBC632E93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738B7E-4585-4BF4-ACE8-D80913A90E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CEB46A-FD06-4E94-9E65-8C0F3B9EDE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80BA7-8BD2-4280-BB95-8B92F87299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347CF5-49DB-4DE4-B6F3-AF8A99C81C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5500E-621D-435F-88E5-6661503F80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103E6-9578-4207-B8B2-74A4F69DB5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1525C-E16B-4E54-8F4C-E50C819ADC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E02DBD-2EF5-4E81-BAD9-D1376C3981D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1340769"/>
            <a:ext cx="8568952" cy="1800200"/>
          </a:xfrm>
        </p:spPr>
        <p:txBody>
          <a:bodyPr/>
          <a:lstStyle/>
          <a:p>
            <a:r>
              <a:rPr lang="ru-RU" sz="6000" b="1" dirty="0" err="1" smtClean="0">
                <a:solidFill>
                  <a:srgbClr val="FFFF99"/>
                </a:solidFill>
              </a:rPr>
              <a:t>Безинформационное</a:t>
            </a:r>
            <a:r>
              <a:rPr lang="ru-RU" sz="6000" b="1" dirty="0" smtClean="0">
                <a:solidFill>
                  <a:srgbClr val="FFFF99"/>
                </a:solidFill>
              </a:rPr>
              <a:t> право</a:t>
            </a:r>
            <a:r>
              <a:rPr lang="sv-SE" sz="3600" b="1" i="1" dirty="0" smtClean="0">
                <a:solidFill>
                  <a:srgbClr val="FFFF99"/>
                </a:solidFill>
              </a:rPr>
              <a:t/>
            </a:r>
            <a:br>
              <a:rPr lang="sv-SE" sz="3600" b="1" i="1" dirty="0" smtClean="0">
                <a:solidFill>
                  <a:srgbClr val="FFFF99"/>
                </a:solidFill>
              </a:rPr>
            </a:br>
            <a:endParaRPr lang="ru-RU" sz="3600" b="1" dirty="0">
              <a:solidFill>
                <a:srgbClr val="FFFF99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971502" y="4797152"/>
            <a:ext cx="2920978" cy="694928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ru-RU" sz="2100" b="1" dirty="0" smtClean="0">
                <a:solidFill>
                  <a:schemeClr val="bg1"/>
                </a:solidFill>
              </a:rPr>
              <a:t>Антон</a:t>
            </a:r>
            <a:r>
              <a:rPr lang="en-US" sz="2100" b="1" dirty="0" smtClean="0">
                <a:solidFill>
                  <a:schemeClr val="bg1"/>
                </a:solidFill>
              </a:rPr>
              <a:t> </a:t>
            </a:r>
            <a:r>
              <a:rPr lang="ru-RU" sz="2100" b="1" dirty="0" smtClean="0">
                <a:solidFill>
                  <a:schemeClr val="bg1"/>
                </a:solidFill>
              </a:rPr>
              <a:t>Богатов</a:t>
            </a:r>
          </a:p>
          <a:p>
            <a:pPr algn="l" eaLnBrk="1" hangingPunct="1">
              <a:lnSpc>
                <a:spcPct val="90000"/>
              </a:lnSpc>
            </a:pPr>
            <a:r>
              <a:rPr lang="ru-RU" sz="2100" b="1" dirty="0" smtClean="0">
                <a:solidFill>
                  <a:schemeClr val="bg1"/>
                </a:solidFill>
              </a:rPr>
              <a:t>КРОС 2015</a:t>
            </a:r>
            <a:endParaRPr lang="en-US" sz="2100" b="1" dirty="0" smtClean="0">
              <a:solidFill>
                <a:schemeClr val="bg1"/>
              </a:solidFill>
            </a:endParaRPr>
          </a:p>
          <a:p>
            <a:pPr algn="l" eaLnBrk="1" hangingPunct="1">
              <a:lnSpc>
                <a:spcPct val="90000"/>
              </a:lnSpc>
            </a:pPr>
            <a:endParaRPr lang="ru-RU" sz="2100" b="1" dirty="0" smtClean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946568" y="6183932"/>
            <a:ext cx="3998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lnSpc>
                <a:spcPct val="90000"/>
              </a:lnSpc>
            </a:pPr>
            <a:r>
              <a:rPr lang="ru-RU" sz="2100" b="1" kern="0" dirty="0" smtClean="0">
                <a:solidFill>
                  <a:srgbClr val="66FF99"/>
                </a:solidFill>
                <a:latin typeface="Comic Sans MS" panose="030F0702030302020204" pitchFamily="66" charset="0"/>
              </a:rPr>
              <a:t>Доброе утро, КРОС!</a:t>
            </a:r>
            <a:endParaRPr lang="en-US" sz="2100" b="1" kern="0" dirty="0" smtClean="0">
              <a:solidFill>
                <a:srgbClr val="66FF99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3528" y="3195836"/>
            <a:ext cx="8568952" cy="521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ru-RU" sz="2100" b="1" kern="0" dirty="0" smtClean="0">
                <a:solidFill>
                  <a:schemeClr val="bg1"/>
                </a:solidFill>
              </a:rPr>
              <a:t>Особенности национального </a:t>
            </a:r>
            <a:r>
              <a:rPr lang="ru-RU" sz="2100" b="1" kern="0" dirty="0" err="1" smtClean="0">
                <a:solidFill>
                  <a:schemeClr val="bg1"/>
                </a:solidFill>
              </a:rPr>
              <a:t>правосвязия</a:t>
            </a:r>
            <a:r>
              <a:rPr lang="ru-RU" sz="2100" b="1" kern="0" dirty="0">
                <a:solidFill>
                  <a:schemeClr val="bg1"/>
                </a:solidFill>
              </a:rPr>
              <a:t> </a:t>
            </a:r>
            <a:r>
              <a:rPr lang="ru-RU" sz="2100" b="1" kern="0" dirty="0" smtClean="0">
                <a:solidFill>
                  <a:schemeClr val="bg1"/>
                </a:solidFill>
              </a:rPr>
              <a:t>в новейший период</a:t>
            </a:r>
            <a:endParaRPr lang="ru-RU" sz="2100" b="1" kern="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395288" y="115888"/>
            <a:ext cx="8229600" cy="417512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Свойства объектов интеллектуальных прав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AutoShape 41"/>
          <p:cNvSpPr>
            <a:spLocks noChangeArrowheads="1"/>
          </p:cNvSpPr>
          <p:nvPr/>
        </p:nvSpPr>
        <p:spPr bwMode="auto">
          <a:xfrm>
            <a:off x="179512" y="620688"/>
            <a:ext cx="8784976" cy="5904656"/>
          </a:xfrm>
          <a:prstGeom prst="flowChartAlternateProcess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t"/>
          <a:lstStyle/>
          <a:p>
            <a:pPr algn="ctr"/>
            <a:endParaRPr lang="ru-RU" sz="1400" b="1" dirty="0"/>
          </a:p>
          <a:p>
            <a:pPr algn="ctr"/>
            <a:endParaRPr lang="ru-RU" sz="1400" b="1" dirty="0"/>
          </a:p>
          <a:p>
            <a:endParaRPr lang="ru-RU" sz="1400" b="1" u="sng" dirty="0"/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305272" y="2764077"/>
            <a:ext cx="3311972" cy="576263"/>
          </a:xfrm>
          <a:prstGeom prst="rect">
            <a:avLst/>
          </a:prstGeom>
          <a:solidFill>
            <a:srgbClr val="0000FF"/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Неисчерпаемость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при потреблении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2483768" y="4955703"/>
            <a:ext cx="3960440" cy="576263"/>
          </a:xfrm>
          <a:prstGeom prst="rect">
            <a:avLst/>
          </a:prstGeom>
          <a:solidFill>
            <a:srgbClr val="0000FF"/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Способность к сохранению,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накапливанию, интегрированию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5546551" y="2764077"/>
            <a:ext cx="3311972" cy="576263"/>
          </a:xfrm>
          <a:prstGeom prst="rect">
            <a:avLst/>
          </a:prstGeom>
          <a:solidFill>
            <a:srgbClr val="0000FF"/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Коммерческая ценность</a:t>
            </a: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5508104" y="4060319"/>
            <a:ext cx="3311972" cy="576263"/>
          </a:xfrm>
          <a:prstGeom prst="rect">
            <a:avLst/>
          </a:prstGeom>
          <a:solidFill>
            <a:srgbClr val="0000FF"/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Эстетическое или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информационное содержание</a:t>
            </a: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827584" y="5891808"/>
            <a:ext cx="7488832" cy="417512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Идеальная природа объектов ИП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305272" y="1571228"/>
            <a:ext cx="3311972" cy="576263"/>
          </a:xfrm>
          <a:prstGeom prst="rect">
            <a:avLst/>
          </a:prstGeom>
          <a:solidFill>
            <a:srgbClr val="0000FF"/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Возможность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многократного использования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305272" y="4053302"/>
            <a:ext cx="3311972" cy="576263"/>
          </a:xfrm>
          <a:prstGeom prst="rect">
            <a:avLst/>
          </a:prstGeom>
          <a:solidFill>
            <a:srgbClr val="0000FF"/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Сохранение информации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у передающего ее субъекта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5550370" y="1571227"/>
            <a:ext cx="3311972" cy="576263"/>
          </a:xfrm>
          <a:prstGeom prst="rect">
            <a:avLst/>
          </a:prstGeom>
          <a:solidFill>
            <a:srgbClr val="0000FF"/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Нематериальность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Hexagon 1"/>
          <p:cNvSpPr/>
          <p:nvPr/>
        </p:nvSpPr>
        <p:spPr>
          <a:xfrm>
            <a:off x="3995936" y="1571227"/>
            <a:ext cx="1296144" cy="3168453"/>
          </a:xfrm>
          <a:prstGeom prst="hexagon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srgbClr val="006600"/>
                </a:solidFill>
              </a:rPr>
              <a:t>Интеллектуальная собственность</a:t>
            </a:r>
            <a:endParaRPr lang="en-US" sz="1600" b="1" dirty="0">
              <a:solidFill>
                <a:srgbClr val="006600"/>
              </a:solidFill>
            </a:endParaRP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2636168" y="764704"/>
            <a:ext cx="3960440" cy="576263"/>
          </a:xfrm>
          <a:prstGeom prst="rect">
            <a:avLst/>
          </a:prstGeom>
          <a:solidFill>
            <a:srgbClr val="0000FF"/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Обособленность от иных объектов</a:t>
            </a:r>
          </a:p>
        </p:txBody>
      </p:sp>
      <p:sp>
        <p:nvSpPr>
          <p:cNvPr id="22" name="AutoShape 17"/>
          <p:cNvSpPr>
            <a:spLocks noChangeArrowheads="1"/>
          </p:cNvSpPr>
          <p:nvPr/>
        </p:nvSpPr>
        <p:spPr bwMode="auto">
          <a:xfrm rot="10800000">
            <a:off x="1030334" y="5374481"/>
            <a:ext cx="431800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2857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AutoShape 17"/>
          <p:cNvSpPr>
            <a:spLocks noChangeArrowheads="1"/>
          </p:cNvSpPr>
          <p:nvPr/>
        </p:nvSpPr>
        <p:spPr bwMode="auto">
          <a:xfrm rot="10800000">
            <a:off x="7668344" y="5340481"/>
            <a:ext cx="431800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2857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4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395288" y="115888"/>
            <a:ext cx="8229600" cy="417512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Типы авторских прав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9" name="AutoShape 8"/>
          <p:cNvSpPr>
            <a:spLocks noChangeArrowheads="1"/>
          </p:cNvSpPr>
          <p:nvPr/>
        </p:nvSpPr>
        <p:spPr bwMode="auto">
          <a:xfrm>
            <a:off x="6156176" y="565530"/>
            <a:ext cx="2952328" cy="542362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 dirty="0" smtClean="0"/>
              <a:t>Иные права</a:t>
            </a:r>
            <a:endParaRPr lang="ru-RU" sz="1400" b="1" dirty="0"/>
          </a:p>
        </p:txBody>
      </p:sp>
      <p:sp>
        <p:nvSpPr>
          <p:cNvPr id="42" name="AutoShape 10"/>
          <p:cNvSpPr>
            <a:spLocks noChangeArrowheads="1"/>
          </p:cNvSpPr>
          <p:nvPr/>
        </p:nvSpPr>
        <p:spPr bwMode="auto">
          <a:xfrm>
            <a:off x="59532" y="620689"/>
            <a:ext cx="2928292" cy="576063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 dirty="0" smtClean="0"/>
              <a:t>Авторское</a:t>
            </a:r>
            <a:r>
              <a:rPr lang="ru-RU" sz="1400" dirty="0" smtClean="0"/>
              <a:t> </a:t>
            </a:r>
            <a:r>
              <a:rPr lang="ru-RU" sz="1400" b="1" dirty="0" smtClean="0"/>
              <a:t>право</a:t>
            </a:r>
            <a:endParaRPr lang="ru-RU" sz="1400" b="1" dirty="0"/>
          </a:p>
        </p:txBody>
      </p:sp>
      <p:sp>
        <p:nvSpPr>
          <p:cNvPr id="50" name="AutoShape 21"/>
          <p:cNvSpPr>
            <a:spLocks noChangeArrowheads="1"/>
          </p:cNvSpPr>
          <p:nvPr/>
        </p:nvSpPr>
        <p:spPr bwMode="auto">
          <a:xfrm>
            <a:off x="3106291" y="589201"/>
            <a:ext cx="2905869" cy="535543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rgbClr val="006600"/>
                </a:solidFill>
              </a:rPr>
              <a:t>Исключительное право</a:t>
            </a:r>
          </a:p>
        </p:txBody>
      </p:sp>
      <p:sp>
        <p:nvSpPr>
          <p:cNvPr id="52" name="AutoShape 23"/>
          <p:cNvSpPr>
            <a:spLocks noChangeArrowheads="1"/>
          </p:cNvSpPr>
          <p:nvPr/>
        </p:nvSpPr>
        <p:spPr bwMode="auto">
          <a:xfrm rot="16200000">
            <a:off x="5148213" y="4365252"/>
            <a:ext cx="431800" cy="1008062"/>
          </a:xfrm>
          <a:prstGeom prst="downArrow">
            <a:avLst>
              <a:gd name="adj1" fmla="val 50000"/>
              <a:gd name="adj2" fmla="val 58364"/>
            </a:avLst>
          </a:prstGeom>
          <a:noFill/>
          <a:ln w="254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AutoShape 10"/>
          <p:cNvSpPr>
            <a:spLocks noChangeArrowheads="1"/>
          </p:cNvSpPr>
          <p:nvPr/>
        </p:nvSpPr>
        <p:spPr bwMode="auto">
          <a:xfrm>
            <a:off x="59532" y="1247025"/>
            <a:ext cx="2928292" cy="5062294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ru-RU" sz="1400" dirty="0" smtClean="0"/>
              <a:t> </a:t>
            </a:r>
            <a:r>
              <a:rPr lang="ru-RU" sz="1400" dirty="0"/>
              <a:t>Интеллектуальные </a:t>
            </a:r>
            <a:r>
              <a:rPr lang="ru-RU" sz="1400" dirty="0" smtClean="0"/>
              <a:t>права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на произведения науки, </a:t>
            </a:r>
            <a:endParaRPr lang="ru-RU" sz="1400" dirty="0" smtClean="0"/>
          </a:p>
          <a:p>
            <a:r>
              <a:rPr lang="ru-RU" sz="1400" dirty="0" smtClean="0"/>
              <a:t>литературы </a:t>
            </a:r>
            <a:r>
              <a:rPr lang="ru-RU" sz="1400" dirty="0"/>
              <a:t>и искусства </a:t>
            </a:r>
            <a:endParaRPr lang="ru-RU" sz="1400" dirty="0" smtClean="0"/>
          </a:p>
          <a:p>
            <a:r>
              <a:rPr lang="ru-RU" sz="1400" dirty="0" smtClean="0"/>
              <a:t>являются авторскими </a:t>
            </a:r>
            <a:r>
              <a:rPr lang="ru-RU" sz="1400" dirty="0"/>
              <a:t>правами</a:t>
            </a:r>
            <a:r>
              <a:rPr lang="ru-RU" sz="1400" dirty="0" smtClean="0"/>
              <a:t>.</a:t>
            </a:r>
          </a:p>
          <a:p>
            <a:endParaRPr lang="ru-RU" sz="1400" dirty="0"/>
          </a:p>
          <a:p>
            <a:r>
              <a:rPr lang="ru-RU" sz="1400" dirty="0" smtClean="0"/>
              <a:t> </a:t>
            </a:r>
            <a:r>
              <a:rPr lang="ru-RU" sz="1400" dirty="0"/>
              <a:t>Автору </a:t>
            </a:r>
            <a:r>
              <a:rPr lang="ru-RU" sz="1400" dirty="0" smtClean="0"/>
              <a:t>произведения </a:t>
            </a:r>
          </a:p>
          <a:p>
            <a:r>
              <a:rPr lang="ru-RU" sz="1400" dirty="0" smtClean="0"/>
              <a:t>принадлежат следующие </a:t>
            </a:r>
            <a:r>
              <a:rPr lang="ru-RU" sz="1400" dirty="0"/>
              <a:t>права:</a:t>
            </a:r>
          </a:p>
          <a:p>
            <a:pPr marL="342900" indent="-342900">
              <a:buAutoNum type="arabicParenR"/>
            </a:pPr>
            <a:r>
              <a:rPr lang="ru-RU" sz="1400" dirty="0" smtClean="0"/>
              <a:t>исключительное право </a:t>
            </a:r>
          </a:p>
          <a:p>
            <a:r>
              <a:rPr lang="ru-RU" sz="1400" dirty="0" smtClean="0"/>
              <a:t>на произведение (кроме </a:t>
            </a:r>
          </a:p>
          <a:p>
            <a:r>
              <a:rPr lang="ru-RU" sz="1400" dirty="0" smtClean="0"/>
              <a:t>«служебных произведений»</a:t>
            </a:r>
          </a:p>
          <a:p>
            <a:r>
              <a:rPr lang="ru-RU" sz="1400" dirty="0" smtClean="0"/>
              <a:t>2) </a:t>
            </a:r>
            <a:r>
              <a:rPr lang="ru-RU" sz="1400" dirty="0"/>
              <a:t>право </a:t>
            </a:r>
            <a:r>
              <a:rPr lang="ru-RU" sz="1400" dirty="0" smtClean="0"/>
              <a:t>авторства</a:t>
            </a:r>
            <a:endParaRPr lang="ru-RU" sz="1400" dirty="0"/>
          </a:p>
          <a:p>
            <a:r>
              <a:rPr lang="ru-RU" sz="1400" dirty="0" smtClean="0"/>
              <a:t>3) </a:t>
            </a:r>
            <a:r>
              <a:rPr lang="ru-RU" sz="1400" dirty="0"/>
              <a:t>право автора на </a:t>
            </a:r>
            <a:r>
              <a:rPr lang="ru-RU" sz="1400" dirty="0" smtClean="0"/>
              <a:t>имя</a:t>
            </a:r>
            <a:endParaRPr lang="ru-RU" sz="1400" dirty="0"/>
          </a:p>
          <a:p>
            <a:r>
              <a:rPr lang="ru-RU" sz="1400" dirty="0" smtClean="0"/>
              <a:t>4) </a:t>
            </a:r>
            <a:r>
              <a:rPr lang="ru-RU" sz="1400" dirty="0"/>
              <a:t>право на </a:t>
            </a:r>
            <a:r>
              <a:rPr lang="ru-RU" sz="1400" dirty="0" smtClean="0"/>
              <a:t>неприкосновенность</a:t>
            </a:r>
          </a:p>
          <a:p>
            <a:r>
              <a:rPr lang="ru-RU" sz="1400" dirty="0" smtClean="0"/>
              <a:t>произведения</a:t>
            </a:r>
            <a:r>
              <a:rPr lang="ru-RU" sz="1400" dirty="0"/>
              <a:t>;</a:t>
            </a:r>
          </a:p>
          <a:p>
            <a:r>
              <a:rPr lang="ru-RU" sz="1400" dirty="0" smtClean="0"/>
              <a:t>5) </a:t>
            </a:r>
            <a:r>
              <a:rPr lang="ru-RU" sz="1400" dirty="0"/>
              <a:t>право на обнародование </a:t>
            </a:r>
            <a:endParaRPr lang="ru-RU" sz="1400" dirty="0" smtClean="0"/>
          </a:p>
          <a:p>
            <a:r>
              <a:rPr lang="ru-RU" sz="1400" dirty="0" smtClean="0"/>
              <a:t>произведения.</a:t>
            </a:r>
          </a:p>
          <a:p>
            <a:r>
              <a:rPr lang="ru-RU" sz="1400" dirty="0" smtClean="0"/>
              <a:t>6) иные права – в случаях, </a:t>
            </a:r>
          </a:p>
          <a:p>
            <a:r>
              <a:rPr lang="ru-RU" sz="1400" dirty="0" smtClean="0"/>
              <a:t>предусмотренных законом</a:t>
            </a:r>
          </a:p>
          <a:p>
            <a:endParaRPr lang="ru-RU" sz="1400" dirty="0"/>
          </a:p>
          <a:p>
            <a:endParaRPr lang="ru-RU" sz="1400" dirty="0" smtClean="0"/>
          </a:p>
        </p:txBody>
      </p:sp>
      <p:sp>
        <p:nvSpPr>
          <p:cNvPr id="21" name="AutoShape 10"/>
          <p:cNvSpPr>
            <a:spLocks noChangeArrowheads="1"/>
          </p:cNvSpPr>
          <p:nvPr/>
        </p:nvSpPr>
        <p:spPr bwMode="auto">
          <a:xfrm>
            <a:off x="3059832" y="1196751"/>
            <a:ext cx="3049885" cy="5134301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lIns="0" tIns="0" bIns="0" anchor="ctr"/>
          <a:lstStyle/>
          <a:p>
            <a:pPr defTabSz="0"/>
            <a:r>
              <a:rPr lang="ru-RU" sz="1400" dirty="0" smtClean="0"/>
              <a:t>Правообладатель вправе</a:t>
            </a:r>
          </a:p>
          <a:p>
            <a:pPr defTabSz="0"/>
            <a:r>
              <a:rPr lang="ru-RU" sz="1400" b="1" dirty="0" smtClean="0"/>
              <a:t>использовать </a:t>
            </a:r>
            <a:r>
              <a:rPr lang="ru-RU" sz="1400" dirty="0" smtClean="0"/>
              <a:t>объект ИС, а равно</a:t>
            </a:r>
          </a:p>
          <a:p>
            <a:pPr defTabSz="0"/>
            <a:r>
              <a:rPr lang="ru-RU" sz="1400" b="1" u="sng" dirty="0" smtClean="0"/>
              <a:t>разрешать или запрещать </a:t>
            </a:r>
            <a:r>
              <a:rPr lang="ru-RU" sz="1400" dirty="0" smtClean="0"/>
              <a:t>его</a:t>
            </a:r>
          </a:p>
          <a:p>
            <a:pPr defTabSz="0"/>
            <a:r>
              <a:rPr lang="ru-RU" sz="1400" b="1" dirty="0" smtClean="0"/>
              <a:t>использование</a:t>
            </a:r>
            <a:r>
              <a:rPr lang="ru-RU" sz="1400" dirty="0" smtClean="0"/>
              <a:t> другими лицами.</a:t>
            </a:r>
          </a:p>
          <a:p>
            <a:pPr defTabSz="0"/>
            <a:r>
              <a:rPr lang="ru-RU" sz="1400" dirty="0" smtClean="0"/>
              <a:t>Использование ИС без согласия</a:t>
            </a:r>
          </a:p>
          <a:p>
            <a:pPr defTabSz="0"/>
            <a:r>
              <a:rPr lang="ru-RU" sz="1400" dirty="0" smtClean="0"/>
              <a:t>правообладателя не допускается.</a:t>
            </a:r>
          </a:p>
          <a:p>
            <a:endParaRPr lang="ru-RU" sz="1400" dirty="0"/>
          </a:p>
          <a:p>
            <a:r>
              <a:rPr lang="ru-RU" sz="1400" dirty="0" smtClean="0"/>
              <a:t> Использование включает в себя:</a:t>
            </a:r>
            <a:endParaRPr lang="ru-RU" sz="1400" dirty="0"/>
          </a:p>
          <a:p>
            <a:pPr indent="-342900">
              <a:buAutoNum type="arabicParenR"/>
            </a:pPr>
            <a:r>
              <a:rPr lang="ru-RU" sz="1400" dirty="0" smtClean="0"/>
              <a:t>воспроизведение</a:t>
            </a:r>
          </a:p>
          <a:p>
            <a:r>
              <a:rPr lang="ru-RU" sz="1400" dirty="0" smtClean="0"/>
              <a:t>произведения, включая запись в </a:t>
            </a:r>
          </a:p>
          <a:p>
            <a:r>
              <a:rPr lang="ru-RU" sz="1400" dirty="0" smtClean="0"/>
              <a:t>память ЭВМ</a:t>
            </a:r>
          </a:p>
          <a:p>
            <a:r>
              <a:rPr lang="ru-RU" sz="1400" dirty="0" smtClean="0"/>
              <a:t>2) распространение произведения</a:t>
            </a:r>
          </a:p>
          <a:p>
            <a:r>
              <a:rPr lang="ru-RU" sz="1400" dirty="0" smtClean="0"/>
              <a:t>кроме правомерно введенных в </a:t>
            </a:r>
          </a:p>
          <a:p>
            <a:r>
              <a:rPr lang="ru-RU" sz="1400" dirty="0" smtClean="0"/>
              <a:t>оборот экземпляров (ст. 1272 ГК)</a:t>
            </a:r>
            <a:endParaRPr lang="ru-RU" sz="1400" dirty="0"/>
          </a:p>
          <a:p>
            <a:r>
              <a:rPr lang="ru-RU" sz="1400" dirty="0" smtClean="0"/>
              <a:t>3) публичный показ</a:t>
            </a:r>
            <a:endParaRPr lang="ru-RU" sz="1400" dirty="0"/>
          </a:p>
          <a:p>
            <a:r>
              <a:rPr lang="ru-RU" sz="1400" dirty="0" smtClean="0"/>
              <a:t>5) импорт экземпляров в целях</a:t>
            </a:r>
          </a:p>
          <a:p>
            <a:r>
              <a:rPr lang="ru-RU" sz="1400" dirty="0" smtClean="0"/>
              <a:t>распространения</a:t>
            </a:r>
          </a:p>
          <a:p>
            <a:r>
              <a:rPr lang="ru-RU" sz="1400" dirty="0" smtClean="0"/>
              <a:t>6) Прокат</a:t>
            </a:r>
          </a:p>
          <a:p>
            <a:r>
              <a:rPr lang="ru-RU" sz="1400" dirty="0" smtClean="0"/>
              <a:t>7) Сообщение в эфир и по кабелю</a:t>
            </a:r>
          </a:p>
          <a:p>
            <a:r>
              <a:rPr lang="ru-RU" sz="1400" dirty="0" smtClean="0"/>
              <a:t>8)Переработка и перевод;</a:t>
            </a:r>
          </a:p>
          <a:p>
            <a:r>
              <a:rPr lang="ru-RU" sz="1400" dirty="0" smtClean="0"/>
              <a:t>9) Практическая реализация</a:t>
            </a:r>
          </a:p>
          <a:p>
            <a:r>
              <a:rPr lang="ru-RU" sz="1400" dirty="0" smtClean="0"/>
              <a:t>10) Доведение до всеобщего</a:t>
            </a:r>
          </a:p>
          <a:p>
            <a:r>
              <a:rPr lang="ru-RU" sz="1400" dirty="0" smtClean="0"/>
              <a:t> сведения</a:t>
            </a:r>
          </a:p>
        </p:txBody>
      </p:sp>
      <p:sp>
        <p:nvSpPr>
          <p:cNvPr id="22" name="AutoShape 10"/>
          <p:cNvSpPr>
            <a:spLocks noChangeArrowheads="1"/>
          </p:cNvSpPr>
          <p:nvPr/>
        </p:nvSpPr>
        <p:spPr bwMode="auto">
          <a:xfrm>
            <a:off x="6170637" y="1196751"/>
            <a:ext cx="2865859" cy="5112567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0" tIns="0" bIns="0" anchor="ctr"/>
          <a:lstStyle/>
          <a:p>
            <a:pPr marL="285750" indent="-285750" defTabSz="0">
              <a:buFontTx/>
              <a:buChar char="-"/>
            </a:pPr>
            <a:r>
              <a:rPr lang="ru-RU" sz="1400" dirty="0" smtClean="0"/>
              <a:t>Права, смежные </a:t>
            </a:r>
            <a:r>
              <a:rPr lang="ru-RU" sz="1400" smtClean="0"/>
              <a:t>с авторским</a:t>
            </a:r>
          </a:p>
          <a:p>
            <a:pPr marL="285750" indent="-285750" defTabSz="0">
              <a:buFontTx/>
              <a:buChar char="-"/>
            </a:pPr>
            <a:r>
              <a:rPr lang="ru-RU" sz="1400" dirty="0" smtClean="0"/>
              <a:t>Право на использование</a:t>
            </a:r>
          </a:p>
          <a:p>
            <a:pPr defTabSz="0"/>
            <a:r>
              <a:rPr lang="ru-RU" sz="1400" dirty="0" smtClean="0"/>
              <a:t>произведения</a:t>
            </a:r>
          </a:p>
          <a:p>
            <a:pPr marL="285750" indent="-285750" defTabSz="0">
              <a:buFontTx/>
              <a:buChar char="-"/>
            </a:pPr>
            <a:r>
              <a:rPr lang="ru-RU" sz="1400" dirty="0" smtClean="0"/>
              <a:t>Право на вознаграждение</a:t>
            </a:r>
          </a:p>
          <a:p>
            <a:pPr defTabSz="0"/>
            <a:r>
              <a:rPr lang="ru-RU" sz="1400" dirty="0" smtClean="0"/>
              <a:t>за использование служебного</a:t>
            </a:r>
          </a:p>
          <a:p>
            <a:pPr defTabSz="0"/>
            <a:r>
              <a:rPr lang="ru-RU" sz="1400" dirty="0" smtClean="0"/>
              <a:t>произведения</a:t>
            </a:r>
          </a:p>
          <a:p>
            <a:pPr marL="285750" indent="-285750" defTabSz="0">
              <a:buFontTx/>
              <a:buChar char="-"/>
            </a:pPr>
            <a:r>
              <a:rPr lang="ru-RU" sz="1400" dirty="0" smtClean="0"/>
              <a:t>право на отзыв (кроме ПО, </a:t>
            </a:r>
          </a:p>
          <a:p>
            <a:pPr defTabSz="0"/>
            <a:r>
              <a:rPr lang="ru-RU" sz="1400" dirty="0" smtClean="0"/>
              <a:t>служебных произведений и </a:t>
            </a:r>
          </a:p>
          <a:p>
            <a:pPr defTabSz="0"/>
            <a:r>
              <a:rPr lang="ru-RU" sz="1400" dirty="0" smtClean="0"/>
              <a:t>произведений в сложном</a:t>
            </a:r>
          </a:p>
          <a:p>
            <a:pPr defTabSz="0"/>
            <a:r>
              <a:rPr lang="ru-RU" sz="1400" dirty="0" smtClean="0"/>
              <a:t>обороте</a:t>
            </a:r>
          </a:p>
          <a:p>
            <a:pPr marL="285750" indent="-285750" defTabSz="0">
              <a:buFontTx/>
              <a:buChar char="-"/>
            </a:pPr>
            <a:r>
              <a:rPr lang="ru-RU" sz="1400" dirty="0" smtClean="0"/>
              <a:t>Право следования</a:t>
            </a:r>
          </a:p>
          <a:p>
            <a:pPr marL="285750" indent="-285750" defTabSz="0">
              <a:buFontTx/>
              <a:buChar char="-"/>
            </a:pPr>
            <a:r>
              <a:rPr lang="ru-RU" sz="1400" dirty="0" smtClean="0"/>
              <a:t>Право доступа к</a:t>
            </a:r>
          </a:p>
          <a:p>
            <a:pPr defTabSz="0"/>
            <a:r>
              <a:rPr lang="ru-RU" sz="1400" dirty="0" smtClean="0"/>
              <a:t>произведениям изоискусства</a:t>
            </a:r>
          </a:p>
          <a:p>
            <a:pPr defTabSz="0"/>
            <a:endParaRPr lang="ru-RU" sz="1400" dirty="0" smtClean="0"/>
          </a:p>
          <a:p>
            <a:pPr marL="285750" indent="-285750" defTabSz="0">
              <a:buFontTx/>
              <a:buChar char="-"/>
            </a:pPr>
            <a:endParaRPr lang="ru-RU" sz="1400" dirty="0" smtClean="0"/>
          </a:p>
          <a:p>
            <a:pPr defTabSz="0"/>
            <a:endParaRPr lang="ru-RU" sz="1400" dirty="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9532" y="6395864"/>
            <a:ext cx="8976964" cy="417512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Интеллектуальные права на произведения науки, литературы и искусства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29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44029" y="44624"/>
            <a:ext cx="8229600" cy="417512"/>
          </a:xfrm>
          <a:solidFill>
            <a:srgbClr val="333399"/>
          </a:solidFill>
        </p:spPr>
        <p:txBody>
          <a:bodyPr/>
          <a:lstStyle/>
          <a:p>
            <a:pPr eaLnBrk="1" hangingPunct="1"/>
            <a:r>
              <a:rPr lang="ru-RU" altLang="en-US" sz="2400" b="1" dirty="0" smtClean="0">
                <a:solidFill>
                  <a:schemeClr val="bg1"/>
                </a:solidFill>
              </a:rPr>
              <a:t>Сдвиг парадигмы </a:t>
            </a:r>
            <a:r>
              <a:rPr lang="ru-RU" altLang="en-US" sz="2400" b="1" dirty="0" err="1" smtClean="0">
                <a:solidFill>
                  <a:schemeClr val="bg1"/>
                </a:solidFill>
              </a:rPr>
              <a:t>правосвязия</a:t>
            </a:r>
            <a:endParaRPr lang="ru-RU" altLang="en-US" sz="2400" b="1" dirty="0" smtClean="0">
              <a:solidFill>
                <a:schemeClr val="bg1"/>
              </a:solidFill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35496" y="5949280"/>
            <a:ext cx="9088313" cy="864096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Юриспруденция </a:t>
            </a:r>
            <a:r>
              <a:rPr lang="ru-RU" sz="1600" b="1" dirty="0" smtClean="0">
                <a:solidFill>
                  <a:schemeClr val="bg1"/>
                </a:solidFill>
              </a:rPr>
              <a:t>осталась одним из ключевых вопросов отечественного </a:t>
            </a:r>
            <a:r>
              <a:rPr lang="ru-RU" sz="1600" b="1" dirty="0" err="1" smtClean="0">
                <a:solidFill>
                  <a:schemeClr val="bg1"/>
                </a:solidFill>
              </a:rPr>
              <a:t>телекома</a:t>
            </a:r>
            <a:r>
              <a:rPr lang="ru-RU" sz="1600" b="1" dirty="0" smtClean="0">
                <a:solidFill>
                  <a:schemeClr val="bg1"/>
                </a:solidFill>
              </a:rPr>
              <a:t>. Просто не все еще это поняли.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Наш путь извилист, но перспективы светлые! (с) Мао </a:t>
            </a:r>
            <a:r>
              <a:rPr lang="ru-RU" sz="1600" b="1" dirty="0" err="1" smtClean="0">
                <a:solidFill>
                  <a:schemeClr val="bg1"/>
                </a:solidFill>
              </a:rPr>
              <a:t>Цзе-дун</a:t>
            </a:r>
            <a:endParaRPr lang="ru-RU" sz="1600" b="1" dirty="0" smtClean="0">
              <a:solidFill>
                <a:schemeClr val="bg1"/>
              </a:solidFill>
            </a:endParaRPr>
          </a:p>
        </p:txBody>
      </p:sp>
      <p:sp>
        <p:nvSpPr>
          <p:cNvPr id="7" name="Hexagon 6"/>
          <p:cNvSpPr/>
          <p:nvPr/>
        </p:nvSpPr>
        <p:spPr>
          <a:xfrm rot="5400000">
            <a:off x="1367643" y="-423429"/>
            <a:ext cx="1512169" cy="4032448"/>
          </a:xfrm>
          <a:prstGeom prst="hexagon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Гражданское право приобретает ключевое значение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auto">
          <a:xfrm>
            <a:off x="4427984" y="505247"/>
            <a:ext cx="4660329" cy="2016224"/>
          </a:xfrm>
          <a:prstGeom prst="flowChartAlternateProcess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/>
          <a:p>
            <a:pPr marL="342900" indent="-342900">
              <a:buAutoNum type="arabicPeriod"/>
            </a:pPr>
            <a:r>
              <a:rPr lang="ru-RU" sz="1600" b="1" dirty="0" smtClean="0"/>
              <a:t>Необходимо не только знание, но и понимание гражданского </a:t>
            </a:r>
            <a:r>
              <a:rPr lang="ru-RU" sz="1600" b="1" dirty="0" smtClean="0"/>
              <a:t>права. Готовы ли к этому отраслевые юристы?</a:t>
            </a:r>
            <a:endParaRPr lang="ru-RU" sz="1600" b="1" dirty="0" smtClean="0"/>
          </a:p>
          <a:p>
            <a:pPr marL="342900" indent="-342900">
              <a:buAutoNum type="arabicPeriod"/>
            </a:pPr>
            <a:r>
              <a:rPr lang="ru-RU" sz="1600" b="1" dirty="0" smtClean="0"/>
              <a:t>Искусство формулировок преодолевает законные ограничения. Но не все</a:t>
            </a:r>
            <a:r>
              <a:rPr lang="ru-RU" sz="1600" b="1" dirty="0" smtClean="0"/>
              <a:t>. И не всегда.</a:t>
            </a:r>
            <a:endParaRPr lang="ru-RU" sz="1600" b="1" dirty="0" smtClean="0"/>
          </a:p>
          <a:p>
            <a:pPr marL="342900" indent="-342900">
              <a:buAutoNum type="arabicPeriod"/>
            </a:pPr>
            <a:r>
              <a:rPr lang="ru-RU" sz="1600" b="1" dirty="0" smtClean="0"/>
              <a:t>Готово ли </a:t>
            </a:r>
            <a:r>
              <a:rPr lang="ru-RU" sz="1600" b="1" dirty="0" err="1" smtClean="0"/>
              <a:t>правоприменение</a:t>
            </a:r>
            <a:r>
              <a:rPr lang="ru-RU" sz="1600" b="1" dirty="0" smtClean="0"/>
              <a:t>?</a:t>
            </a:r>
          </a:p>
        </p:txBody>
      </p:sp>
      <p:sp>
        <p:nvSpPr>
          <p:cNvPr id="9" name="Hexagon 8"/>
          <p:cNvSpPr/>
          <p:nvPr/>
        </p:nvSpPr>
        <p:spPr>
          <a:xfrm rot="5400000">
            <a:off x="1326480" y="2271712"/>
            <a:ext cx="1584175" cy="4042768"/>
          </a:xfrm>
          <a:prstGeom prst="hexagon">
            <a:avLst/>
          </a:prstGeom>
          <a:solidFill>
            <a:srgbClr val="FFFF99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Безинформация</a:t>
            </a:r>
            <a:r>
              <a:rPr lang="ru-RU" sz="1600" b="1" dirty="0" smtClean="0">
                <a:solidFill>
                  <a:schemeClr val="tx1"/>
                </a:solidFill>
              </a:rPr>
              <a:t>: новый правовой институт – субъективное право на отсутствие информации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AutoShape 21"/>
          <p:cNvSpPr>
            <a:spLocks noChangeArrowheads="1"/>
          </p:cNvSpPr>
          <p:nvPr/>
        </p:nvSpPr>
        <p:spPr bwMode="auto">
          <a:xfrm>
            <a:off x="4427984" y="2636912"/>
            <a:ext cx="4650009" cy="3240360"/>
          </a:xfrm>
          <a:prstGeom prst="flowChartAlternateProcess">
            <a:avLst/>
          </a:prstGeom>
          <a:solidFill>
            <a:srgbClr val="FFFF99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 anchor="ctr"/>
          <a:lstStyle/>
          <a:p>
            <a:pPr marL="342900" indent="-342900">
              <a:buAutoNum type="arabicPeriod"/>
            </a:pPr>
            <a:r>
              <a:rPr lang="ru-RU" sz="1600" b="1" dirty="0" smtClean="0"/>
              <a:t>Интернет признается объективной реальностью</a:t>
            </a:r>
          </a:p>
          <a:p>
            <a:pPr marL="342900" indent="-342900">
              <a:buAutoNum type="arabicPeriod"/>
            </a:pPr>
            <a:r>
              <a:rPr lang="ru-RU" sz="1600" b="1" dirty="0" smtClean="0"/>
              <a:t>Техническое регулирование приобретает вторичный характер по отношению к информационному регулированию. И это есть </a:t>
            </a:r>
            <a:r>
              <a:rPr lang="ru-RU" sz="1600" b="1" dirty="0" smtClean="0"/>
              <a:t>тренд</a:t>
            </a:r>
            <a:r>
              <a:rPr lang="ru-RU" sz="1600" b="1" dirty="0" smtClean="0"/>
              <a:t>.</a:t>
            </a:r>
          </a:p>
          <a:p>
            <a:pPr marL="342900" indent="-342900">
              <a:buAutoNum type="arabicPeriod"/>
            </a:pPr>
            <a:r>
              <a:rPr lang="ru-RU" sz="1600" b="1" dirty="0" smtClean="0"/>
              <a:t>Право на отсутствие информации защищается публичным порядком и от пользователя не зависит</a:t>
            </a:r>
          </a:p>
          <a:p>
            <a:pPr marL="342900" indent="-342900">
              <a:buAutoNum type="arabicPeriod"/>
            </a:pPr>
            <a:r>
              <a:rPr lang="ru-RU" sz="1600" b="1" dirty="0" smtClean="0"/>
              <a:t>Снижение трафика </a:t>
            </a:r>
            <a:r>
              <a:rPr lang="ru-RU" sz="1600" b="1" dirty="0" smtClean="0"/>
              <a:t>неизбежно</a:t>
            </a:r>
          </a:p>
          <a:p>
            <a:pPr marL="342900" indent="-342900">
              <a:buAutoNum type="arabicPeriod"/>
            </a:pPr>
            <a:r>
              <a:rPr lang="ru-RU" sz="1600" b="1" dirty="0" smtClean="0"/>
              <a:t>Создается спрос на «грязный», не поддающийся </a:t>
            </a:r>
            <a:r>
              <a:rPr lang="ru-RU" sz="1600" b="1" dirty="0" err="1" smtClean="0"/>
              <a:t>безинформации</a:t>
            </a:r>
            <a:r>
              <a:rPr lang="ru-RU" sz="1600" b="1" dirty="0" smtClean="0"/>
              <a:t> Интернет</a:t>
            </a:r>
            <a:endParaRPr lang="ru-RU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11765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5877272"/>
            <a:ext cx="3528392" cy="606127"/>
          </a:xfrm>
        </p:spPr>
        <p:txBody>
          <a:bodyPr/>
          <a:lstStyle/>
          <a:p>
            <a:r>
              <a:rPr lang="ru-RU" sz="360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Спасибо!</a:t>
            </a:r>
            <a:endParaRPr lang="ru-RU" sz="3600" b="1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040" y="5589240"/>
            <a:ext cx="3456385" cy="1152128"/>
          </a:xfrm>
        </p:spPr>
        <p:txBody>
          <a:bodyPr/>
          <a:lstStyle/>
          <a:p>
            <a:pPr algn="l"/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Антон Георгиевич Богатов</a:t>
            </a:r>
            <a:endParaRPr lang="en-US" sz="1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l"/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Юридический советник</a:t>
            </a:r>
          </a:p>
          <a:p>
            <a:pPr algn="l"/>
            <a:r>
              <a:rPr lang="en-US" sz="1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TeliaSonera</a:t>
            </a:r>
            <a:r>
              <a:rPr lang="en-US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 AB</a:t>
            </a:r>
            <a:endParaRPr lang="ru-RU" sz="1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://www.agitclub.ru/museum/satira/trut/gost450/page1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6" y="6523"/>
            <a:ext cx="5712102" cy="531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96136" y="116632"/>
            <a:ext cx="3240360" cy="507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r>
              <a:rPr lang="ru-RU" sz="1800" b="1" kern="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Ходить бывает склизко</a:t>
            </a:r>
          </a:p>
          <a:p>
            <a:pPr algn="l"/>
            <a:r>
              <a:rPr lang="ru-RU" sz="1800" b="1" kern="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По камешкам иным</a:t>
            </a:r>
          </a:p>
          <a:p>
            <a:pPr algn="l"/>
            <a:r>
              <a:rPr lang="ru-RU" sz="1800" b="1" kern="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Итак, о том что близко</a:t>
            </a:r>
          </a:p>
          <a:p>
            <a:pPr algn="l"/>
            <a:r>
              <a:rPr lang="ru-RU" sz="1800" b="1" kern="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Мы лучше умолчим…</a:t>
            </a:r>
          </a:p>
          <a:p>
            <a:pPr algn="l"/>
            <a:r>
              <a:rPr lang="ru-RU" sz="1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...</a:t>
            </a:r>
          </a:p>
          <a:p>
            <a:pPr algn="l"/>
            <a:r>
              <a:rPr lang="ru-RU" sz="1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Что </a:t>
            </a:r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аз же многогрешный </a:t>
            </a:r>
            <a:b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На бренных сих листах </a:t>
            </a:r>
            <a:b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Не </a:t>
            </a:r>
            <a:r>
              <a:rPr lang="ru-RU" sz="1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дописах</a:t>
            </a:r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 поспешно </a:t>
            </a:r>
            <a:b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Или </a:t>
            </a:r>
            <a:r>
              <a:rPr lang="ru-RU" sz="1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переписах</a:t>
            </a:r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</a:p>
          <a:p>
            <a:pPr algn="l"/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То, спереди и сзади </a:t>
            </a:r>
            <a:b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Читая во все дни, </a:t>
            </a:r>
            <a:b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sz="1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Исправи</a:t>
            </a:r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 правды ради, </a:t>
            </a:r>
            <a:b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Писанья ж не кляни. </a:t>
            </a:r>
          </a:p>
          <a:p>
            <a:pPr algn="l"/>
            <a:endParaRPr lang="ru-RU" sz="1800" b="1" kern="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l"/>
            <a:r>
              <a:rPr lang="ru-RU" sz="1800" b="1" kern="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А. К. Толстой</a:t>
            </a:r>
          </a:p>
          <a:p>
            <a:pPr algn="l"/>
            <a:r>
              <a:rPr lang="ru-RU" sz="1800" b="1" kern="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1868</a:t>
            </a:r>
            <a:endParaRPr lang="ru-RU" sz="1800" b="1" kern="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417512"/>
          </a:xfrm>
          <a:solidFill>
            <a:srgbClr val="333399"/>
          </a:solidFill>
        </p:spPr>
        <p:txBody>
          <a:bodyPr/>
          <a:lstStyle/>
          <a:p>
            <a:pPr eaLnBrk="1" hangingPunct="1"/>
            <a:r>
              <a:rPr lang="ru-RU" altLang="en-US" sz="2400" b="1" dirty="0" smtClean="0">
                <a:solidFill>
                  <a:schemeClr val="bg1"/>
                </a:solidFill>
              </a:rPr>
              <a:t>Обсуждаемые проблемы отечественного </a:t>
            </a:r>
            <a:r>
              <a:rPr lang="ru-RU" altLang="en-US" sz="2400" b="1" dirty="0" err="1" smtClean="0">
                <a:solidFill>
                  <a:schemeClr val="bg1"/>
                </a:solidFill>
              </a:rPr>
              <a:t>телекома</a:t>
            </a:r>
            <a:endParaRPr lang="ru-RU" altLang="en-US" sz="2400" b="1" dirty="0" smtClean="0">
              <a:solidFill>
                <a:schemeClr val="bg1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4877518" y="1400213"/>
            <a:ext cx="3798938" cy="3324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Технические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4013422" y="4005064"/>
            <a:ext cx="2287141" cy="1919089"/>
          </a:xfrm>
          <a:prstGeom prst="ellipse">
            <a:avLst/>
          </a:prstGeom>
          <a:solidFill>
            <a:srgbClr val="7030A0">
              <a:alpha val="11000"/>
            </a:srgbClr>
          </a:solidFill>
          <a:ln w="57150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Юридические</a:t>
            </a:r>
            <a:endParaRPr lang="en-US" sz="1600" b="1" dirty="0">
              <a:solidFill>
                <a:srgbClr val="7030A0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321222" y="908720"/>
            <a:ext cx="4754834" cy="4248472"/>
          </a:xfrm>
          <a:prstGeom prst="ellipse">
            <a:avLst/>
          </a:prstGeom>
          <a:solidFill>
            <a:srgbClr val="C00000">
              <a:alpha val="9000"/>
            </a:srgbClr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Бизнес: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экономика и менеджмент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431825" y="6093296"/>
            <a:ext cx="8208912" cy="720080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Юриспруденция больше не самый больной вопрос </a:t>
            </a:r>
            <a:r>
              <a:rPr lang="ru-RU" b="1" dirty="0" err="1" smtClean="0">
                <a:solidFill>
                  <a:schemeClr val="bg1"/>
                </a:solidFill>
              </a:rPr>
              <a:t>телекома</a:t>
            </a:r>
            <a:r>
              <a:rPr lang="ru-RU" b="1" dirty="0" smtClean="0">
                <a:solidFill>
                  <a:schemeClr val="bg1"/>
                </a:solidFill>
              </a:rPr>
              <a:t>?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74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395288" y="115888"/>
            <a:ext cx="8229600" cy="417512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Общая </a:t>
            </a:r>
            <a:r>
              <a:rPr lang="ru-RU" sz="2400" b="1" dirty="0" smtClean="0">
                <a:solidFill>
                  <a:schemeClr val="bg1"/>
                </a:solidFill>
              </a:rPr>
              <a:t>структура российского </a:t>
            </a:r>
            <a:r>
              <a:rPr lang="ru-RU" sz="2400" b="1" dirty="0" err="1" smtClean="0">
                <a:solidFill>
                  <a:schemeClr val="bg1"/>
                </a:solidFill>
              </a:rPr>
              <a:t>правосвязия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9" name="AutoShape 8"/>
          <p:cNvSpPr>
            <a:spLocks noChangeArrowheads="1"/>
          </p:cNvSpPr>
          <p:nvPr/>
        </p:nvSpPr>
        <p:spPr bwMode="auto">
          <a:xfrm>
            <a:off x="6156176" y="654390"/>
            <a:ext cx="2664296" cy="542362"/>
          </a:xfrm>
          <a:prstGeom prst="flowChartAlternateProcess">
            <a:avLst/>
          </a:prstGeom>
          <a:solidFill>
            <a:srgbClr val="C000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 dirty="0" err="1" smtClean="0">
                <a:solidFill>
                  <a:schemeClr val="bg1"/>
                </a:solidFill>
              </a:rPr>
              <a:t>Правоприменение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42" name="AutoShape 10"/>
          <p:cNvSpPr>
            <a:spLocks noChangeArrowheads="1"/>
          </p:cNvSpPr>
          <p:nvPr/>
        </p:nvSpPr>
        <p:spPr bwMode="auto">
          <a:xfrm>
            <a:off x="179512" y="692697"/>
            <a:ext cx="2592288" cy="576063"/>
          </a:xfrm>
          <a:prstGeom prst="flowChartAlternateProcess">
            <a:avLst/>
          </a:prstGeom>
          <a:solidFill>
            <a:srgbClr val="FFFF99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 dirty="0" smtClean="0"/>
              <a:t>Государственное</a:t>
            </a:r>
          </a:p>
          <a:p>
            <a:pPr algn="ctr"/>
            <a:r>
              <a:rPr lang="ru-RU" sz="1400" b="1" dirty="0" smtClean="0"/>
              <a:t> регулирование</a:t>
            </a:r>
          </a:p>
        </p:txBody>
      </p:sp>
      <p:sp>
        <p:nvSpPr>
          <p:cNvPr id="50" name="AutoShape 21"/>
          <p:cNvSpPr>
            <a:spLocks noChangeArrowheads="1"/>
          </p:cNvSpPr>
          <p:nvPr/>
        </p:nvSpPr>
        <p:spPr bwMode="auto">
          <a:xfrm>
            <a:off x="3095079" y="675636"/>
            <a:ext cx="2773065" cy="535543"/>
          </a:xfrm>
          <a:prstGeom prst="flowChartAlternateProcess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Гражданско-правовое</a:t>
            </a:r>
          </a:p>
          <a:p>
            <a:pPr algn="ctr"/>
            <a:r>
              <a:rPr lang="ru-RU" sz="1600" b="1" dirty="0" smtClean="0"/>
              <a:t>регулирование</a:t>
            </a: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179512" y="1937818"/>
            <a:ext cx="2510223" cy="576386"/>
          </a:xfrm>
          <a:prstGeom prst="rect">
            <a:avLst/>
          </a:prstGeom>
          <a:solidFill>
            <a:srgbClr val="FFFF99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Техническое</a:t>
            </a:r>
          </a:p>
          <a:p>
            <a:pPr algn="ctr"/>
            <a:r>
              <a:rPr lang="ru-RU" sz="1600" b="1" dirty="0" smtClean="0"/>
              <a:t>регулирование</a:t>
            </a:r>
            <a:endParaRPr lang="ru-RU" sz="1600" b="1" dirty="0"/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79512" y="2675013"/>
            <a:ext cx="2510223" cy="576386"/>
          </a:xfrm>
          <a:prstGeom prst="rect">
            <a:avLst/>
          </a:prstGeom>
          <a:solidFill>
            <a:srgbClr val="FFFF99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СОРМ и…</a:t>
            </a: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179512" y="3377978"/>
            <a:ext cx="2510223" cy="576386"/>
          </a:xfrm>
          <a:prstGeom prst="rect">
            <a:avLst/>
          </a:prstGeom>
          <a:solidFill>
            <a:srgbClr val="FFFF99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err="1" smtClean="0"/>
              <a:t>Запрет.инфо</a:t>
            </a:r>
            <a:endParaRPr lang="ru-RU" sz="1600" b="1" dirty="0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189569" y="4077072"/>
            <a:ext cx="2510223" cy="576386"/>
          </a:xfrm>
          <a:prstGeom prst="rect">
            <a:avLst/>
          </a:prstGeom>
          <a:solidFill>
            <a:srgbClr val="FFFF99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Налоги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89568" y="4797152"/>
            <a:ext cx="2510223" cy="576386"/>
          </a:xfrm>
          <a:prstGeom prst="rect">
            <a:avLst/>
          </a:prstGeom>
          <a:solidFill>
            <a:srgbClr val="FFFF99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Прочее…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3203848" y="1937818"/>
            <a:ext cx="2510223" cy="576386"/>
          </a:xfrm>
          <a:prstGeom prst="rect">
            <a:avLst/>
          </a:prstGeom>
          <a:solidFill>
            <a:srgbClr val="CCFFCC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Договорные </a:t>
            </a:r>
          </a:p>
          <a:p>
            <a:pPr algn="ctr"/>
            <a:r>
              <a:rPr lang="ru-RU" sz="1600" b="1" dirty="0" smtClean="0"/>
              <a:t>отношения</a:t>
            </a:r>
            <a:endParaRPr lang="ru-RU" sz="1600" b="1" dirty="0"/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3203848" y="3356992"/>
            <a:ext cx="2510223" cy="576386"/>
          </a:xfrm>
          <a:prstGeom prst="rect">
            <a:avLst/>
          </a:prstGeom>
          <a:solidFill>
            <a:srgbClr val="CCFFCC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Интеллектуальная</a:t>
            </a:r>
          </a:p>
          <a:p>
            <a:pPr algn="ctr"/>
            <a:r>
              <a:rPr lang="ru-RU" sz="1600" b="1" dirty="0" smtClean="0"/>
              <a:t>собственность</a:t>
            </a:r>
            <a:endParaRPr lang="ru-RU" sz="1600" b="1" dirty="0"/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3213905" y="4077072"/>
            <a:ext cx="2510223" cy="576386"/>
          </a:xfrm>
          <a:prstGeom prst="rect">
            <a:avLst/>
          </a:prstGeom>
          <a:solidFill>
            <a:srgbClr val="CCFFCC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Вещные права</a:t>
            </a:r>
            <a:endParaRPr lang="ru-RU" sz="1600" b="1" dirty="0"/>
          </a:p>
        </p:txBody>
      </p:sp>
      <p:sp>
        <p:nvSpPr>
          <p:cNvPr id="23" name="Rectangle 14"/>
          <p:cNvSpPr>
            <a:spLocks noChangeArrowheads="1"/>
          </p:cNvSpPr>
          <p:nvPr/>
        </p:nvSpPr>
        <p:spPr bwMode="auto">
          <a:xfrm>
            <a:off x="3203848" y="2668777"/>
            <a:ext cx="2510223" cy="576386"/>
          </a:xfrm>
          <a:prstGeom prst="rect">
            <a:avLst/>
          </a:prstGeom>
          <a:solidFill>
            <a:srgbClr val="CCFFCC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Корпоративные</a:t>
            </a:r>
          </a:p>
          <a:p>
            <a:pPr algn="ctr"/>
            <a:r>
              <a:rPr lang="ru-RU" sz="1600" b="1" dirty="0" smtClean="0"/>
              <a:t>отношения</a:t>
            </a:r>
            <a:endParaRPr lang="ru-RU" sz="1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67544" y="6421975"/>
            <a:ext cx="1752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Законодатель</a:t>
            </a:r>
            <a:endParaRPr lang="en-US" sz="1600" b="1" dirty="0">
              <a:solidFill>
                <a:srgbClr val="80008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37861" y="1268760"/>
            <a:ext cx="2565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Отношения по поводу гражданского оборота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26" name="Rectangle 14"/>
          <p:cNvSpPr>
            <a:spLocks noChangeArrowheads="1"/>
          </p:cNvSpPr>
          <p:nvPr/>
        </p:nvSpPr>
        <p:spPr bwMode="auto">
          <a:xfrm>
            <a:off x="3203848" y="4797152"/>
            <a:ext cx="2510223" cy="576386"/>
          </a:xfrm>
          <a:prstGeom prst="rect">
            <a:avLst/>
          </a:prstGeom>
          <a:solidFill>
            <a:srgbClr val="CCFFCC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Многое, многое другое</a:t>
            </a:r>
            <a:endParaRPr lang="ru-RU" sz="16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084168" y="1268760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Реализация права силой государства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28" name="Rectangle 14"/>
          <p:cNvSpPr>
            <a:spLocks noChangeArrowheads="1"/>
          </p:cNvSpPr>
          <p:nvPr/>
        </p:nvSpPr>
        <p:spPr bwMode="auto">
          <a:xfrm>
            <a:off x="6084168" y="1937818"/>
            <a:ext cx="2510223" cy="576386"/>
          </a:xfrm>
          <a:prstGeom prst="rect">
            <a:avLst/>
          </a:prstGeom>
          <a:solidFill>
            <a:srgbClr val="C00000">
              <a:alpha val="10000"/>
            </a:srgbClr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Административные</a:t>
            </a:r>
          </a:p>
          <a:p>
            <a:pPr algn="ctr"/>
            <a:r>
              <a:rPr lang="ru-RU" sz="1600" b="1" dirty="0" smtClean="0"/>
              <a:t>отношения</a:t>
            </a:r>
            <a:endParaRPr lang="ru-RU" sz="1600" b="1" dirty="0"/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6068913" y="2675013"/>
            <a:ext cx="2510223" cy="576386"/>
          </a:xfrm>
          <a:prstGeom prst="rect">
            <a:avLst/>
          </a:prstGeom>
          <a:solidFill>
            <a:srgbClr val="C00000">
              <a:alpha val="10000"/>
            </a:srgbClr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Процессуальные</a:t>
            </a:r>
          </a:p>
          <a:p>
            <a:pPr algn="ctr"/>
            <a:r>
              <a:rPr lang="ru-RU" sz="1600" b="1" dirty="0" smtClean="0"/>
              <a:t>отношения</a:t>
            </a:r>
          </a:p>
        </p:txBody>
      </p:sp>
      <p:sp>
        <p:nvSpPr>
          <p:cNvPr id="30" name="Rectangle 14"/>
          <p:cNvSpPr>
            <a:spLocks noChangeArrowheads="1"/>
          </p:cNvSpPr>
          <p:nvPr/>
        </p:nvSpPr>
        <p:spPr bwMode="auto">
          <a:xfrm>
            <a:off x="6084168" y="3428678"/>
            <a:ext cx="2510223" cy="576386"/>
          </a:xfrm>
          <a:prstGeom prst="rect">
            <a:avLst/>
          </a:prstGeom>
          <a:solidFill>
            <a:srgbClr val="C00000">
              <a:alpha val="10000"/>
            </a:srgbClr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Правоохранительная</a:t>
            </a:r>
          </a:p>
          <a:p>
            <a:pPr algn="ctr"/>
            <a:r>
              <a:rPr lang="ru-RU" sz="1600" b="1" dirty="0" smtClean="0"/>
              <a:t>деятельность</a:t>
            </a:r>
            <a:endParaRPr lang="ru-RU" sz="1600" b="1" dirty="0"/>
          </a:p>
        </p:txBody>
      </p:sp>
      <p:sp>
        <p:nvSpPr>
          <p:cNvPr id="3" name="Oval 2"/>
          <p:cNvSpPr/>
          <p:nvPr/>
        </p:nvSpPr>
        <p:spPr>
          <a:xfrm>
            <a:off x="71761" y="5805264"/>
            <a:ext cx="2640260" cy="576064"/>
          </a:xfrm>
          <a:prstGeom prst="ellipse">
            <a:avLst/>
          </a:prstGeom>
          <a:solidFill>
            <a:srgbClr val="FFFF99"/>
          </a:solidFill>
          <a:ln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Цыц, малахольные!</a:t>
            </a:r>
            <a:endParaRPr lang="en-US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3162865" y="5805264"/>
            <a:ext cx="2640260" cy="576064"/>
          </a:xfrm>
          <a:prstGeom prst="ellipse">
            <a:avLst/>
          </a:prstGeom>
          <a:solidFill>
            <a:srgbClr val="CCFFCC"/>
          </a:solidFill>
          <a:ln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Хе-хе, а можно и вот так!</a:t>
            </a:r>
            <a:endParaRPr lang="en-US" sz="1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516216" y="4416473"/>
            <a:ext cx="2160240" cy="1820839"/>
          </a:xfrm>
          <a:prstGeom prst="ellipse">
            <a:avLst/>
          </a:prstGeom>
          <a:solidFill>
            <a:schemeClr val="bg1">
              <a:alpha val="9000"/>
            </a:schemeClr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Здесь закон </a:t>
            </a:r>
          </a:p>
          <a:p>
            <a:pPr algn="ctr"/>
            <a:r>
              <a:rPr lang="ru-RU" b="1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это ЙА!</a:t>
            </a:r>
            <a:endParaRPr lang="en-US" b="1" dirty="0">
              <a:solidFill>
                <a:srgbClr val="800080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51520" y="1340768"/>
            <a:ext cx="2438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Отношения по поводу публичной власти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31840" y="6402814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Оператор и пользователь</a:t>
            </a:r>
            <a:endParaRPr lang="en-US" sz="1600" b="1" dirty="0">
              <a:solidFill>
                <a:srgbClr val="800080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64288" y="638132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800080"/>
                </a:solidFill>
                <a:latin typeface="Comic Sans MS" panose="030F0702030302020204" pitchFamily="66" charset="0"/>
              </a:rPr>
              <a:t>Судья</a:t>
            </a:r>
            <a:endParaRPr lang="en-US" sz="1600" b="1" dirty="0">
              <a:solidFill>
                <a:srgbClr val="80008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6012160" y="4221088"/>
            <a:ext cx="313184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012160" y="4221088"/>
            <a:ext cx="0" cy="1368152"/>
          </a:xfrm>
          <a:prstGeom prst="line">
            <a:avLst/>
          </a:prstGeom>
          <a:ln w="28575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79512" y="5589240"/>
            <a:ext cx="5832648" cy="0"/>
          </a:xfrm>
          <a:prstGeom prst="line">
            <a:avLst/>
          </a:prstGeom>
          <a:ln w="28575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38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03176"/>
            <a:ext cx="8640960" cy="417512"/>
          </a:xfrm>
          <a:solidFill>
            <a:srgbClr val="333399"/>
          </a:solidFill>
        </p:spPr>
        <p:txBody>
          <a:bodyPr/>
          <a:lstStyle/>
          <a:p>
            <a:pPr eaLnBrk="1" hangingPunct="1"/>
            <a:r>
              <a:rPr lang="ru-RU" altLang="en-US" sz="2400" b="1" dirty="0" smtClean="0">
                <a:solidFill>
                  <a:schemeClr val="bg1"/>
                </a:solidFill>
              </a:rPr>
              <a:t>Гражданское право: революция или химера?</a:t>
            </a:r>
          </a:p>
        </p:txBody>
      </p:sp>
      <p:sp>
        <p:nvSpPr>
          <p:cNvPr id="25" name="Trapezoid 24"/>
          <p:cNvSpPr/>
          <p:nvPr/>
        </p:nvSpPr>
        <p:spPr>
          <a:xfrm>
            <a:off x="2915816" y="836712"/>
            <a:ext cx="1656184" cy="1224136"/>
          </a:xfrm>
          <a:prstGeom prst="trapezoid">
            <a:avLst/>
          </a:prstGeom>
          <a:solidFill>
            <a:srgbClr val="0070C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Телеком</a:t>
            </a:r>
            <a:endParaRPr lang="en-US" b="1" dirty="0"/>
          </a:p>
        </p:txBody>
      </p:sp>
      <p:sp>
        <p:nvSpPr>
          <p:cNvPr id="26" name="Oval 25"/>
          <p:cNvSpPr/>
          <p:nvPr/>
        </p:nvSpPr>
        <p:spPr>
          <a:xfrm>
            <a:off x="179512" y="836712"/>
            <a:ext cx="2160240" cy="1368152"/>
          </a:xfrm>
          <a:prstGeom prst="ellipse">
            <a:avLst/>
          </a:prstGeom>
          <a:noFill/>
          <a:ln w="38100">
            <a:solidFill>
              <a:srgbClr val="008000">
                <a:alpha val="91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800080"/>
                </a:solidFill>
                <a:latin typeface="+mj-lt"/>
              </a:rPr>
              <a:t>Новации ГК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2411760" y="1196752"/>
            <a:ext cx="576064" cy="648072"/>
          </a:xfrm>
          <a:prstGeom prst="rightArrow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4"/>
          <p:cNvSpPr>
            <a:spLocks noChangeArrowheads="1"/>
          </p:cNvSpPr>
          <p:nvPr/>
        </p:nvSpPr>
        <p:spPr bwMode="auto">
          <a:xfrm>
            <a:off x="4716017" y="752736"/>
            <a:ext cx="2304256" cy="576386"/>
          </a:xfrm>
          <a:prstGeom prst="rect">
            <a:avLst/>
          </a:prstGeom>
          <a:solidFill>
            <a:srgbClr val="CCFFCC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Диспозитивность</a:t>
            </a:r>
          </a:p>
        </p:txBody>
      </p:sp>
      <p:sp>
        <p:nvSpPr>
          <p:cNvPr id="31" name="Rectangle 14"/>
          <p:cNvSpPr>
            <a:spLocks noChangeArrowheads="1"/>
          </p:cNvSpPr>
          <p:nvPr/>
        </p:nvSpPr>
        <p:spPr bwMode="auto">
          <a:xfrm>
            <a:off x="4716016" y="1484462"/>
            <a:ext cx="2304258" cy="576386"/>
          </a:xfrm>
          <a:prstGeom prst="rect">
            <a:avLst/>
          </a:prstGeom>
          <a:solidFill>
            <a:srgbClr val="CCFFCC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err="1" smtClean="0"/>
              <a:t>Оспоримость</a:t>
            </a:r>
            <a:endParaRPr lang="ru-RU" sz="1600" b="1" dirty="0"/>
          </a:p>
          <a:p>
            <a:pPr algn="ctr"/>
            <a:r>
              <a:rPr lang="ru-RU" sz="1600" b="1" dirty="0" smtClean="0"/>
              <a:t>незаконность сделок</a:t>
            </a:r>
            <a:endParaRPr lang="ru-RU" sz="1600" b="1" dirty="0"/>
          </a:p>
        </p:txBody>
      </p:sp>
      <p:cxnSp>
        <p:nvCxnSpPr>
          <p:cNvPr id="32" name="Straight Arrow Connector 31"/>
          <p:cNvCxnSpPr>
            <a:endCxn id="30" idx="1"/>
          </p:cNvCxnSpPr>
          <p:nvPr/>
        </p:nvCxnSpPr>
        <p:spPr>
          <a:xfrm>
            <a:off x="4283968" y="1040929"/>
            <a:ext cx="432049" cy="0"/>
          </a:xfrm>
          <a:prstGeom prst="straightConnector1">
            <a:avLst/>
          </a:prstGeom>
          <a:ln w="3175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31" idx="1"/>
          </p:cNvCxnSpPr>
          <p:nvPr/>
        </p:nvCxnSpPr>
        <p:spPr>
          <a:xfrm>
            <a:off x="4499992" y="1772655"/>
            <a:ext cx="216024" cy="0"/>
          </a:xfrm>
          <a:prstGeom prst="straightConnector1">
            <a:avLst/>
          </a:prstGeom>
          <a:ln w="3175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utoShape 21"/>
          <p:cNvSpPr>
            <a:spLocks noChangeArrowheads="1"/>
          </p:cNvSpPr>
          <p:nvPr/>
        </p:nvSpPr>
        <p:spPr bwMode="auto">
          <a:xfrm>
            <a:off x="7236295" y="692697"/>
            <a:ext cx="1728193" cy="1368152"/>
          </a:xfrm>
          <a:prstGeom prst="flowChartAlternateProcess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Искусство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формулировок 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делает 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невозможное 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возможным!</a:t>
            </a:r>
          </a:p>
        </p:txBody>
      </p:sp>
      <p:sp>
        <p:nvSpPr>
          <p:cNvPr id="45" name="AutoShape 21"/>
          <p:cNvSpPr>
            <a:spLocks noChangeArrowheads="1"/>
          </p:cNvSpPr>
          <p:nvPr/>
        </p:nvSpPr>
        <p:spPr bwMode="auto">
          <a:xfrm>
            <a:off x="179512" y="2420888"/>
            <a:ext cx="8784976" cy="648072"/>
          </a:xfrm>
          <a:prstGeom prst="flowChartAlternateProcess">
            <a:avLst/>
          </a:prstGeom>
          <a:solidFill>
            <a:srgbClr val="CCFFCC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Для признания недействительной сделки, не соответствующей закону, </a:t>
            </a:r>
          </a:p>
          <a:p>
            <a:pPr algn="ctr"/>
            <a:r>
              <a:rPr lang="ru-RU" sz="1600" b="1" dirty="0" smtClean="0"/>
              <a:t>истцу придется доказать фактическое нарушение своего права. </a:t>
            </a:r>
          </a:p>
        </p:txBody>
      </p:sp>
      <p:sp>
        <p:nvSpPr>
          <p:cNvPr id="46" name="AutoShape 16"/>
          <p:cNvSpPr>
            <a:spLocks noChangeArrowheads="1"/>
          </p:cNvSpPr>
          <p:nvPr/>
        </p:nvSpPr>
        <p:spPr bwMode="auto">
          <a:xfrm>
            <a:off x="179512" y="3284984"/>
            <a:ext cx="8784976" cy="792088"/>
          </a:xfrm>
          <a:prstGeom prst="flowChartAlternateProcess">
            <a:avLst/>
          </a:prstGeom>
          <a:solidFill>
            <a:srgbClr val="FFFF99"/>
          </a:solidFill>
          <a:ln w="2857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 anchor="ctr"/>
          <a:lstStyle/>
          <a:p>
            <a:pPr algn="ctr"/>
            <a:r>
              <a:rPr lang="ru-RU" sz="1600" b="1" dirty="0" smtClean="0"/>
              <a:t>Базовое ограничение – ст. 426 ГК о публичном договоре: </a:t>
            </a:r>
          </a:p>
          <a:p>
            <a:pPr algn="ctr"/>
            <a:r>
              <a:rPr lang="ru-RU" sz="1600" b="1" dirty="0" smtClean="0"/>
              <a:t>неравенство условий оказания услуг само по себе означает нарушение</a:t>
            </a:r>
          </a:p>
          <a:p>
            <a:pPr algn="ctr"/>
            <a:r>
              <a:rPr lang="ru-RU" sz="1600" b="1" dirty="0" smtClean="0"/>
              <a:t> прав недовольного пользователя.</a:t>
            </a:r>
          </a:p>
        </p:txBody>
      </p:sp>
      <p:sp>
        <p:nvSpPr>
          <p:cNvPr id="47" name="AutoShape 16"/>
          <p:cNvSpPr>
            <a:spLocks noChangeArrowheads="1"/>
          </p:cNvSpPr>
          <p:nvPr/>
        </p:nvSpPr>
        <p:spPr bwMode="auto">
          <a:xfrm>
            <a:off x="143508" y="4221088"/>
            <a:ext cx="8892988" cy="792088"/>
          </a:xfrm>
          <a:prstGeom prst="flowChartAlternateProcess">
            <a:avLst/>
          </a:prstGeom>
          <a:solidFill>
            <a:srgbClr val="FFFF99"/>
          </a:solidFill>
          <a:ln w="2857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 anchor="ctr"/>
          <a:lstStyle/>
          <a:p>
            <a:pPr algn="ctr"/>
            <a:r>
              <a:rPr lang="ru-RU" sz="1600" b="1" dirty="0" smtClean="0"/>
              <a:t>Судебная практика однозначно признает публичным любой договор об оказании услуг связи, независимо от вида пользователя (юридическое или физическое лицо)</a:t>
            </a:r>
          </a:p>
        </p:txBody>
      </p:sp>
      <p:sp>
        <p:nvSpPr>
          <p:cNvPr id="48" name="AutoShape 21"/>
          <p:cNvSpPr>
            <a:spLocks noChangeArrowheads="1"/>
          </p:cNvSpPr>
          <p:nvPr/>
        </p:nvSpPr>
        <p:spPr bwMode="auto">
          <a:xfrm>
            <a:off x="251520" y="5229200"/>
            <a:ext cx="1728193" cy="1368152"/>
          </a:xfrm>
          <a:prstGeom prst="flowChartAlternateProcess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Формулировка: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инициативу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пользователю!</a:t>
            </a:r>
          </a:p>
        </p:txBody>
      </p:sp>
      <p:sp>
        <p:nvSpPr>
          <p:cNvPr id="49" name="AutoShape 21"/>
          <p:cNvSpPr>
            <a:spLocks noChangeArrowheads="1"/>
          </p:cNvSpPr>
          <p:nvPr/>
        </p:nvSpPr>
        <p:spPr bwMode="auto">
          <a:xfrm>
            <a:off x="2411759" y="5229200"/>
            <a:ext cx="1728193" cy="1368152"/>
          </a:xfrm>
          <a:prstGeom prst="flowChartAlternateProcess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Персональная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скидка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как нарушение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публичности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договора</a:t>
            </a:r>
          </a:p>
        </p:txBody>
      </p:sp>
      <p:sp>
        <p:nvSpPr>
          <p:cNvPr id="50" name="AutoShape 21"/>
          <p:cNvSpPr>
            <a:spLocks noChangeArrowheads="1"/>
          </p:cNvSpPr>
          <p:nvPr/>
        </p:nvSpPr>
        <p:spPr bwMode="auto">
          <a:xfrm>
            <a:off x="4572000" y="5229200"/>
            <a:ext cx="1728193" cy="1368152"/>
          </a:xfrm>
          <a:prstGeom prst="flowChartAlternateProcess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Правила</a:t>
            </a:r>
          </a:p>
          <a:p>
            <a:pPr algn="ctr"/>
            <a:r>
              <a:rPr lang="ru-RU" sz="1600" b="1" dirty="0">
                <a:solidFill>
                  <a:srgbClr val="008000"/>
                </a:solidFill>
              </a:rPr>
              <a:t>о</a:t>
            </a:r>
            <a:r>
              <a:rPr lang="ru-RU" sz="1600" b="1" dirty="0" smtClean="0">
                <a:solidFill>
                  <a:srgbClr val="008000"/>
                </a:solidFill>
              </a:rPr>
              <a:t>казания услуг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не могут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противоречить</a:t>
            </a:r>
          </a:p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ГК, но…</a:t>
            </a:r>
          </a:p>
        </p:txBody>
      </p:sp>
      <p:sp>
        <p:nvSpPr>
          <p:cNvPr id="51" name="AutoShape 21"/>
          <p:cNvSpPr>
            <a:spLocks noChangeArrowheads="1"/>
          </p:cNvSpPr>
          <p:nvPr/>
        </p:nvSpPr>
        <p:spPr bwMode="auto">
          <a:xfrm>
            <a:off x="6732240" y="5229200"/>
            <a:ext cx="2232247" cy="1368152"/>
          </a:xfrm>
          <a:prstGeom prst="flowChartAlternateProcess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А вот как насчет</a:t>
            </a:r>
          </a:p>
          <a:p>
            <a:pPr algn="ctr"/>
            <a:r>
              <a:rPr lang="ru-RU" sz="1600" b="1" dirty="0" err="1" smtClean="0">
                <a:solidFill>
                  <a:srgbClr val="C00000"/>
                </a:solidFill>
              </a:rPr>
              <a:t>правоприменения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1522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6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395288" y="115888"/>
            <a:ext cx="8229600" cy="417512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Государственное регулирование в области связи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3203848" y="4941168"/>
            <a:ext cx="2510223" cy="576386"/>
          </a:xfrm>
          <a:prstGeom prst="rect">
            <a:avLst/>
          </a:prstGeom>
          <a:solidFill>
            <a:srgbClr val="CCFFCC"/>
          </a:solidFill>
          <a:ln w="222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Техническое</a:t>
            </a:r>
          </a:p>
          <a:p>
            <a:pPr algn="ctr"/>
            <a:r>
              <a:rPr lang="ru-RU" sz="1600" b="1" dirty="0" smtClean="0"/>
              <a:t>регулирование</a:t>
            </a:r>
            <a:endParaRPr lang="ru-RU" sz="1600" b="1" dirty="0"/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437115" y="1052414"/>
            <a:ext cx="2510223" cy="576386"/>
          </a:xfrm>
          <a:prstGeom prst="rect">
            <a:avLst/>
          </a:prstGeom>
          <a:solidFill>
            <a:srgbClr val="FF0000">
              <a:alpha val="30000"/>
            </a:srgbClr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СОРМ и…</a:t>
            </a: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3389691" y="1052414"/>
            <a:ext cx="2510223" cy="576386"/>
          </a:xfrm>
          <a:prstGeom prst="rect">
            <a:avLst/>
          </a:prstGeom>
          <a:solidFill>
            <a:srgbClr val="FF0000">
              <a:alpha val="30000"/>
            </a:srgbClr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err="1" smtClean="0"/>
              <a:t>Безинформация</a:t>
            </a:r>
            <a:endParaRPr lang="ru-RU" sz="1600" b="1" dirty="0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1984701" y="2996630"/>
            <a:ext cx="2510223" cy="576386"/>
          </a:xfrm>
          <a:prstGeom prst="rect">
            <a:avLst/>
          </a:prstGeom>
          <a:solidFill>
            <a:srgbClr val="FFFF99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err="1" smtClean="0"/>
              <a:t>Антимонополия</a:t>
            </a:r>
            <a:endParaRPr lang="ru-RU" sz="1600" b="1" dirty="0" smtClean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654065" y="2996630"/>
            <a:ext cx="2510223" cy="576386"/>
          </a:xfrm>
          <a:prstGeom prst="rect">
            <a:avLst/>
          </a:prstGeom>
          <a:solidFill>
            <a:srgbClr val="FFFF99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Градостроительство</a:t>
            </a:r>
          </a:p>
          <a:p>
            <a:pPr algn="ctr"/>
            <a:r>
              <a:rPr lang="ru-RU" sz="1600" b="1" dirty="0" smtClean="0"/>
              <a:t>и ЖКХ</a:t>
            </a:r>
          </a:p>
        </p:txBody>
      </p:sp>
      <p:sp>
        <p:nvSpPr>
          <p:cNvPr id="34" name="TextBox 33"/>
          <p:cNvSpPr txBox="1"/>
          <p:nvPr/>
        </p:nvSpPr>
        <p:spPr>
          <a:xfrm rot="16200000">
            <a:off x="-811442" y="3289312"/>
            <a:ext cx="2651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Существенность темы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1" name="Rectangle 14"/>
          <p:cNvSpPr>
            <a:spLocks noChangeArrowheads="1"/>
          </p:cNvSpPr>
          <p:nvPr/>
        </p:nvSpPr>
        <p:spPr bwMode="auto">
          <a:xfrm>
            <a:off x="6238241" y="1052414"/>
            <a:ext cx="2510223" cy="576386"/>
          </a:xfrm>
          <a:prstGeom prst="rect">
            <a:avLst/>
          </a:prstGeom>
          <a:solidFill>
            <a:srgbClr val="FF0000">
              <a:alpha val="30000"/>
            </a:srgbClr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Ограниченные ресурсы</a:t>
            </a:r>
          </a:p>
          <a:p>
            <a:pPr algn="ctr"/>
            <a:r>
              <a:rPr lang="ru-RU" sz="1600" b="1" dirty="0" smtClean="0"/>
              <a:t>(РЧС, нумерация)</a:t>
            </a:r>
            <a:endParaRPr lang="ru-RU" sz="1600" b="1" dirty="0"/>
          </a:p>
        </p:txBody>
      </p:sp>
      <p:sp>
        <p:nvSpPr>
          <p:cNvPr id="37" name="Down Arrow 36"/>
          <p:cNvSpPr/>
          <p:nvPr/>
        </p:nvSpPr>
        <p:spPr>
          <a:xfrm rot="10800000">
            <a:off x="755576" y="2492896"/>
            <a:ext cx="799078" cy="1872207"/>
          </a:xfrm>
          <a:prstGeom prst="downArrow">
            <a:avLst/>
          </a:prstGeom>
          <a:gradFill>
            <a:gsLst>
              <a:gs pos="0">
                <a:srgbClr val="00B05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own Arrow 39"/>
          <p:cNvSpPr/>
          <p:nvPr/>
        </p:nvSpPr>
        <p:spPr>
          <a:xfrm rot="10800000">
            <a:off x="7791183" y="2645296"/>
            <a:ext cx="799078" cy="1872207"/>
          </a:xfrm>
          <a:prstGeom prst="downArrow">
            <a:avLst/>
          </a:prstGeom>
          <a:gradFill>
            <a:gsLst>
              <a:gs pos="0">
                <a:srgbClr val="00B05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9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395288" y="115888"/>
            <a:ext cx="8229600" cy="417512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Революция: право на </a:t>
            </a:r>
            <a:r>
              <a:rPr lang="ru-RU" sz="2400" b="1" dirty="0" err="1" smtClean="0">
                <a:solidFill>
                  <a:schemeClr val="bg1"/>
                </a:solidFill>
              </a:rPr>
              <a:t>безинформацию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395536" y="2420888"/>
            <a:ext cx="3600400" cy="576386"/>
          </a:xfrm>
          <a:prstGeom prst="rect">
            <a:avLst/>
          </a:prstGeom>
          <a:solidFill>
            <a:srgbClr val="FFCC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Активное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220072" y="2348880"/>
            <a:ext cx="3600400" cy="576386"/>
          </a:xfrm>
          <a:prstGeom prst="rect">
            <a:avLst/>
          </a:prstGeom>
          <a:solidFill>
            <a:srgbClr val="CC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Пассивное</a:t>
            </a:r>
          </a:p>
        </p:txBody>
      </p:sp>
      <p:sp>
        <p:nvSpPr>
          <p:cNvPr id="41" name="AutoShape 8"/>
          <p:cNvSpPr>
            <a:spLocks noChangeArrowheads="1"/>
          </p:cNvSpPr>
          <p:nvPr/>
        </p:nvSpPr>
        <p:spPr bwMode="auto">
          <a:xfrm>
            <a:off x="1763688" y="980728"/>
            <a:ext cx="6192687" cy="542362"/>
          </a:xfrm>
          <a:prstGeom prst="flowChartAlternateProcess">
            <a:avLst/>
          </a:prstGeom>
          <a:solidFill>
            <a:srgbClr val="7030A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БЕЗИНФОРМАЦИЯ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4788024" y="3572694"/>
            <a:ext cx="3024335" cy="576386"/>
          </a:xfrm>
          <a:prstGeom prst="rect">
            <a:avLst/>
          </a:prstGeom>
          <a:solidFill>
            <a:srgbClr val="CC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normAutofit fontScale="85000" lnSpcReduction="10000"/>
          </a:bodyPr>
          <a:lstStyle/>
          <a:p>
            <a:pPr algn="ctr"/>
            <a:r>
              <a:rPr lang="ru-RU" sz="1600" b="1" dirty="0" smtClean="0"/>
              <a:t>Информация, распространение которой запрещено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107505" y="3573016"/>
            <a:ext cx="2016223" cy="576386"/>
          </a:xfrm>
          <a:prstGeom prst="rect">
            <a:avLst/>
          </a:prstGeom>
          <a:solidFill>
            <a:srgbClr val="FFCC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Интеллектуальная</a:t>
            </a:r>
          </a:p>
          <a:p>
            <a:pPr algn="ctr"/>
            <a:r>
              <a:rPr lang="ru-RU" sz="1600" b="1" dirty="0" smtClean="0"/>
              <a:t>собственность</a:t>
            </a: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2483769" y="3572694"/>
            <a:ext cx="2016223" cy="576386"/>
          </a:xfrm>
          <a:prstGeom prst="rect">
            <a:avLst/>
          </a:prstGeom>
          <a:solidFill>
            <a:srgbClr val="FFCC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Персональные</a:t>
            </a:r>
          </a:p>
          <a:p>
            <a:pPr algn="ctr"/>
            <a:r>
              <a:rPr lang="ru-RU" sz="1600" b="1" dirty="0" smtClean="0"/>
              <a:t>данные</a:t>
            </a: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1293541" y="4580806"/>
            <a:ext cx="2016223" cy="576386"/>
          </a:xfrm>
          <a:prstGeom prst="rect">
            <a:avLst/>
          </a:prstGeom>
          <a:solidFill>
            <a:srgbClr val="FFCC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Частная жизнь</a:t>
            </a:r>
          </a:p>
          <a:p>
            <a:pPr algn="ctr"/>
            <a:r>
              <a:rPr lang="ru-RU" sz="1600" b="1" dirty="0" smtClean="0"/>
              <a:t> и диффамация</a:t>
            </a: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5724128" y="4581128"/>
            <a:ext cx="3240359" cy="576386"/>
          </a:xfrm>
          <a:prstGeom prst="rect">
            <a:avLst/>
          </a:prstGeom>
          <a:solidFill>
            <a:srgbClr val="CC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normAutofit fontScale="85000" lnSpcReduction="10000"/>
          </a:bodyPr>
          <a:lstStyle/>
          <a:p>
            <a:pPr algn="ctr"/>
            <a:r>
              <a:rPr lang="ru-RU" sz="1600" b="1" dirty="0" smtClean="0"/>
              <a:t>Информация, распространяемая с нарушением закона</a:t>
            </a:r>
          </a:p>
        </p:txBody>
      </p:sp>
      <p:cxnSp>
        <p:nvCxnSpPr>
          <p:cNvPr id="20" name="Straight Arrow Connector 19"/>
          <p:cNvCxnSpPr>
            <a:endCxn id="14" idx="0"/>
          </p:cNvCxnSpPr>
          <p:nvPr/>
        </p:nvCxnSpPr>
        <p:spPr>
          <a:xfrm>
            <a:off x="2195736" y="1523090"/>
            <a:ext cx="0" cy="89779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5" idx="0"/>
          </p:cNvCxnSpPr>
          <p:nvPr/>
        </p:nvCxnSpPr>
        <p:spPr>
          <a:xfrm>
            <a:off x="7020272" y="1523090"/>
            <a:ext cx="0" cy="82579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45" idx="0"/>
          </p:cNvCxnSpPr>
          <p:nvPr/>
        </p:nvCxnSpPr>
        <p:spPr>
          <a:xfrm>
            <a:off x="1115616" y="2997274"/>
            <a:ext cx="1" cy="57574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endCxn id="46" idx="0"/>
          </p:cNvCxnSpPr>
          <p:nvPr/>
        </p:nvCxnSpPr>
        <p:spPr>
          <a:xfrm>
            <a:off x="3491879" y="2997274"/>
            <a:ext cx="2" cy="57542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2296319" y="2997274"/>
            <a:ext cx="0" cy="15835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6299025" y="2925266"/>
            <a:ext cx="0" cy="64742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8100392" y="2925266"/>
            <a:ext cx="0" cy="165586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5"/>
          <p:cNvSpPr>
            <a:spLocks noChangeArrowheads="1"/>
          </p:cNvSpPr>
          <p:nvPr/>
        </p:nvSpPr>
        <p:spPr bwMode="auto">
          <a:xfrm>
            <a:off x="179513" y="5949280"/>
            <a:ext cx="8928991" cy="720080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Новый правовой институт: субъективное право на отсутствие информации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26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7950" y="692150"/>
            <a:ext cx="2663825" cy="309721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Информация, распространение которой запрещено (ст. 15.1)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49155" name="Rectangle 2"/>
          <p:cNvSpPr>
            <a:spLocks noChangeArrowheads="1"/>
          </p:cNvSpPr>
          <p:nvPr/>
        </p:nvSpPr>
        <p:spPr bwMode="auto">
          <a:xfrm>
            <a:off x="250825" y="188913"/>
            <a:ext cx="8785225" cy="417512"/>
          </a:xfrm>
          <a:prstGeom prst="rect">
            <a:avLst/>
          </a:prstGeom>
          <a:solidFill>
            <a:srgbClr val="33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2400" b="1">
                <a:solidFill>
                  <a:schemeClr val="bg1"/>
                </a:solidFill>
              </a:rPr>
              <a:t>Порядок блокировки ненадлежащей информации</a:t>
            </a:r>
          </a:p>
        </p:txBody>
      </p:sp>
      <p:sp>
        <p:nvSpPr>
          <p:cNvPr id="3" name="Rectangle 2"/>
          <p:cNvSpPr/>
          <p:nvPr/>
        </p:nvSpPr>
        <p:spPr>
          <a:xfrm rot="16200000">
            <a:off x="-704849" y="2341562"/>
            <a:ext cx="2316162" cy="31591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C00000"/>
                </a:solidFill>
              </a:rPr>
              <a:t>Детская порнография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160338" y="2341563"/>
            <a:ext cx="2316162" cy="31591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C00000"/>
                </a:solidFill>
              </a:rPr>
              <a:t>Наркотики и </a:t>
            </a:r>
            <a:r>
              <a:rPr lang="ru-RU" sz="1200" b="1" dirty="0" err="1">
                <a:solidFill>
                  <a:srgbClr val="C00000"/>
                </a:solidFill>
              </a:rPr>
              <a:t>прекурсоры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519907" y="2342356"/>
            <a:ext cx="2316162" cy="3143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C00000"/>
                </a:solidFill>
              </a:rPr>
              <a:t>Суициды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929482" y="2320131"/>
            <a:ext cx="2316162" cy="3587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C00000"/>
                </a:solidFill>
              </a:rPr>
              <a:t>Несовершеннолетние потерпевшие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rot="16200000">
            <a:off x="1311276" y="2341562"/>
            <a:ext cx="2316162" cy="31591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C00000"/>
                </a:solidFill>
              </a:rPr>
              <a:t>Сетевые азартные игры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rot="16200000">
            <a:off x="-257174" y="2284412"/>
            <a:ext cx="2316162" cy="43021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C00000"/>
                </a:solidFill>
              </a:rPr>
              <a:t>Информация, запрещенная решением суда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916238" y="715963"/>
            <a:ext cx="1884362" cy="309562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Информация, обрабатываемая с нарушением правил обработки персональных данных</a:t>
            </a:r>
          </a:p>
          <a:p>
            <a:pPr algn="ctr">
              <a:defRPr/>
            </a:pPr>
            <a:r>
              <a:rPr lang="ru-RU" sz="1100" dirty="0">
                <a:solidFill>
                  <a:schemeClr val="tx1"/>
                </a:solidFill>
              </a:rPr>
              <a:t>(ст. 15.5– с 01.09.2015)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000625" y="715963"/>
            <a:ext cx="1941513" cy="309562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Информация, распространение которой нарушает исключительное право на объекты интеллектуальной собственности</a:t>
            </a:r>
          </a:p>
          <a:p>
            <a:pPr algn="ctr">
              <a:tabLst>
                <a:tab pos="1524000" algn="l"/>
              </a:tabLst>
              <a:defRPr/>
            </a:pPr>
            <a:r>
              <a:rPr lang="ru-RU" sz="1100" dirty="0" smtClean="0">
                <a:solidFill>
                  <a:schemeClr val="tx1"/>
                </a:solidFill>
              </a:rPr>
              <a:t>(кроме фото </a:t>
            </a:r>
            <a:r>
              <a:rPr lang="ru-RU" sz="1100" dirty="0">
                <a:solidFill>
                  <a:schemeClr val="tx1"/>
                </a:solidFill>
              </a:rPr>
              <a:t>– ст. 15.2)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138988" y="715963"/>
            <a:ext cx="1887537" cy="309562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Информация, распространяемая с нарушением закона</a:t>
            </a:r>
          </a:p>
          <a:p>
            <a:pPr algn="ctr">
              <a:defRPr/>
            </a:pPr>
            <a:r>
              <a:rPr lang="ru-RU" sz="1100" dirty="0">
                <a:solidFill>
                  <a:schemeClr val="tx1"/>
                </a:solidFill>
              </a:rPr>
              <a:t>(призывы к массовым беспорядкам, экстремистской деятельности, участию в неправомерных массовых мероприятиях)</a:t>
            </a:r>
          </a:p>
          <a:p>
            <a:pPr algn="ctr">
              <a:defRPr/>
            </a:pPr>
            <a:r>
              <a:rPr lang="ru-RU" sz="1100" dirty="0">
                <a:solidFill>
                  <a:schemeClr val="tx1"/>
                </a:solidFill>
              </a:rPr>
              <a:t>(ст. 15.3)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6775" y="4005263"/>
            <a:ext cx="752475" cy="2159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ФСКН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298575" y="4437063"/>
            <a:ext cx="752475" cy="2159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РПН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311400" y="4230688"/>
            <a:ext cx="5213350" cy="2159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Суд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272213" y="4581525"/>
            <a:ext cx="2763837" cy="2159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Генеральная прокуратура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07950" y="5551488"/>
            <a:ext cx="8856663" cy="75723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</a:rPr>
              <a:t>Оператор Реестра (</a:t>
            </a:r>
            <a:r>
              <a:rPr lang="ru-RU" sz="1400" b="1" dirty="0" err="1">
                <a:solidFill>
                  <a:srgbClr val="C00000"/>
                </a:solidFill>
              </a:rPr>
              <a:t>Роскомнадзор</a:t>
            </a:r>
            <a:r>
              <a:rPr lang="ru-RU" sz="1400" b="1" dirty="0">
                <a:solidFill>
                  <a:srgbClr val="C00000"/>
                </a:solidFill>
              </a:rPr>
              <a:t>)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06375" y="5651500"/>
            <a:ext cx="2170113" cy="217488"/>
          </a:xfrm>
          <a:prstGeom prst="rect">
            <a:avLst/>
          </a:prstGeom>
          <a:solidFill>
            <a:srgbClr val="FFFF99"/>
          </a:solidFill>
          <a:ln cap="rnd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ЕР ИРЗ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13263" y="5651500"/>
            <a:ext cx="2160587" cy="214313"/>
          </a:xfrm>
          <a:prstGeom prst="rect">
            <a:avLst/>
          </a:prstGeom>
          <a:solidFill>
            <a:srgbClr val="FFCC99"/>
          </a:solidFill>
          <a:ln cap="rnd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РНАП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673850" y="5649913"/>
            <a:ext cx="2146300" cy="215900"/>
          </a:xfrm>
          <a:prstGeom prst="rect">
            <a:avLst/>
          </a:prstGeom>
          <a:solidFill>
            <a:srgbClr val="FF99CC"/>
          </a:solidFill>
          <a:ln cap="rnd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РИНЗ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373313" y="5649913"/>
            <a:ext cx="2139950" cy="215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cap="rnd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РНСПД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>
            <a:stCxn id="16" idx="1"/>
          </p:cNvCxnSpPr>
          <p:nvPr/>
        </p:nvCxnSpPr>
        <p:spPr>
          <a:xfrm>
            <a:off x="1317625" y="3657600"/>
            <a:ext cx="0" cy="3476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7" idx="1"/>
            <a:endCxn id="27" idx="0"/>
          </p:cNvCxnSpPr>
          <p:nvPr/>
        </p:nvCxnSpPr>
        <p:spPr>
          <a:xfrm flipH="1">
            <a:off x="1674813" y="3657600"/>
            <a:ext cx="3175" cy="7794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206375" y="4806950"/>
            <a:ext cx="2763838" cy="2159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err="1">
                <a:solidFill>
                  <a:schemeClr val="tx1"/>
                </a:solidFill>
              </a:rPr>
              <a:t>Роскомнадзор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26" name="Straight Arrow Connector 25"/>
          <p:cNvCxnSpPr>
            <a:stCxn id="3" idx="1"/>
          </p:cNvCxnSpPr>
          <p:nvPr/>
        </p:nvCxnSpPr>
        <p:spPr>
          <a:xfrm flipH="1">
            <a:off x="454025" y="3657600"/>
            <a:ext cx="0" cy="11493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827088" y="3657600"/>
            <a:ext cx="0" cy="11493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2124075" y="3657600"/>
            <a:ext cx="0" cy="11493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9" idx="1"/>
          </p:cNvCxnSpPr>
          <p:nvPr/>
        </p:nvCxnSpPr>
        <p:spPr>
          <a:xfrm flipH="1">
            <a:off x="2470150" y="3657600"/>
            <a:ext cx="0" cy="5635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22" idx="2"/>
          </p:cNvCxnSpPr>
          <p:nvPr/>
        </p:nvCxnSpPr>
        <p:spPr>
          <a:xfrm>
            <a:off x="3857625" y="3811588"/>
            <a:ext cx="0" cy="4206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23" idx="2"/>
          </p:cNvCxnSpPr>
          <p:nvPr/>
        </p:nvCxnSpPr>
        <p:spPr>
          <a:xfrm>
            <a:off x="5970588" y="3811588"/>
            <a:ext cx="0" cy="4095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24" idx="2"/>
          </p:cNvCxnSpPr>
          <p:nvPr/>
        </p:nvCxnSpPr>
        <p:spPr>
          <a:xfrm flipH="1">
            <a:off x="8083550" y="3811588"/>
            <a:ext cx="0" cy="7334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107950" y="5084763"/>
            <a:ext cx="8928100" cy="73025"/>
          </a:xfrm>
          <a:prstGeom prst="line">
            <a:avLst/>
          </a:prstGeom>
          <a:ln w="2540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107950" y="4914900"/>
            <a:ext cx="0" cy="242888"/>
          </a:xfrm>
          <a:prstGeom prst="line">
            <a:avLst/>
          </a:prstGeom>
          <a:ln w="2540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9036050" y="4868863"/>
            <a:ext cx="0" cy="215900"/>
          </a:xfrm>
          <a:prstGeom prst="line">
            <a:avLst/>
          </a:prstGeom>
          <a:ln w="2540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20" name="Striped Right Arrow 47119"/>
          <p:cNvSpPr/>
          <p:nvPr/>
        </p:nvSpPr>
        <p:spPr>
          <a:xfrm rot="5400000">
            <a:off x="4281487" y="5016501"/>
            <a:ext cx="358775" cy="641350"/>
          </a:xfrm>
          <a:prstGeom prst="stripedRightArrow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9188" name="Rectangle 13"/>
          <p:cNvSpPr>
            <a:spLocks noChangeArrowheads="1"/>
          </p:cNvSpPr>
          <p:nvPr/>
        </p:nvSpPr>
        <p:spPr bwMode="auto">
          <a:xfrm>
            <a:off x="69850" y="6416675"/>
            <a:ext cx="8966200" cy="325438"/>
          </a:xfrm>
          <a:prstGeom prst="rect">
            <a:avLst/>
          </a:prstGeom>
          <a:solidFill>
            <a:srgbClr val="33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en-US" sz="1100" b="1">
                <a:solidFill>
                  <a:srgbClr val="FFFFFF"/>
                </a:solidFill>
              </a:rPr>
              <a:t>ФЗ от 27.07.2006 г. №149-ФЗ «Об информации, информационных технологиях и о защите информации» ст. 15.1 – 15.5</a:t>
            </a:r>
          </a:p>
        </p:txBody>
      </p:sp>
    </p:spTree>
    <p:extLst>
      <p:ext uri="{BB962C8B-B14F-4D97-AF65-F5344CB8AC3E}">
        <p14:creationId xmlns:p14="http://schemas.microsoft.com/office/powerpoint/2010/main" val="157304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250825" y="188913"/>
            <a:ext cx="8785225" cy="417512"/>
          </a:xfrm>
          <a:prstGeom prst="rect">
            <a:avLst/>
          </a:prstGeom>
          <a:solidFill>
            <a:srgbClr val="33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2400" b="1">
                <a:solidFill>
                  <a:schemeClr val="bg1"/>
                </a:solidFill>
              </a:rPr>
              <a:t>Порядок блокировки ненадлежащей информации</a:t>
            </a:r>
          </a:p>
        </p:txBody>
      </p:sp>
      <p:sp>
        <p:nvSpPr>
          <p:cNvPr id="50179" name="Rectangle 13"/>
          <p:cNvSpPr>
            <a:spLocks noChangeArrowheads="1"/>
          </p:cNvSpPr>
          <p:nvPr/>
        </p:nvSpPr>
        <p:spPr bwMode="auto">
          <a:xfrm>
            <a:off x="69850" y="6416675"/>
            <a:ext cx="8966200" cy="325438"/>
          </a:xfrm>
          <a:prstGeom prst="rect">
            <a:avLst/>
          </a:prstGeom>
          <a:solidFill>
            <a:srgbClr val="33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en-US" sz="1100" b="1">
                <a:solidFill>
                  <a:srgbClr val="FFFFFF"/>
                </a:solidFill>
              </a:rPr>
              <a:t>Блокировка информации, распространяемой с нарушением закона, вступает в силу немедленно!</a:t>
            </a:r>
          </a:p>
        </p:txBody>
      </p:sp>
      <p:sp>
        <p:nvSpPr>
          <p:cNvPr id="5" name="Flowchart: Data 4"/>
          <p:cNvSpPr/>
          <p:nvPr/>
        </p:nvSpPr>
        <p:spPr>
          <a:xfrm>
            <a:off x="1630363" y="774700"/>
            <a:ext cx="1573212" cy="663575"/>
          </a:xfrm>
          <a:prstGeom prst="flowChartInputOutpu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C00000"/>
                </a:solidFill>
              </a:rPr>
              <a:t>Внесение в реестр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7" name="Flowchart: Decision 6"/>
          <p:cNvSpPr/>
          <p:nvPr/>
        </p:nvSpPr>
        <p:spPr>
          <a:xfrm>
            <a:off x="5976938" y="1989138"/>
            <a:ext cx="2232025" cy="863600"/>
          </a:xfrm>
          <a:prstGeom prst="flowChartDecision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Уведомлен?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107950" y="774700"/>
            <a:ext cx="1295400" cy="663575"/>
          </a:xfrm>
          <a:prstGeom prst="flowChartAlternateProces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</a:rPr>
              <a:t>Решение о блокировке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2" name="Flowchart: Data 41"/>
          <p:cNvSpPr/>
          <p:nvPr/>
        </p:nvSpPr>
        <p:spPr>
          <a:xfrm>
            <a:off x="6967538" y="768350"/>
            <a:ext cx="2068512" cy="673100"/>
          </a:xfrm>
          <a:prstGeom prst="flowChartInputOutput">
            <a:avLst/>
          </a:prstGeom>
          <a:solidFill>
            <a:srgbClr val="CCFF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Выгрузка операторами (1 час)</a:t>
            </a:r>
            <a:endParaRPr lang="en-US" sz="1200" b="1" dirty="0"/>
          </a:p>
        </p:txBody>
      </p:sp>
      <p:sp>
        <p:nvSpPr>
          <p:cNvPr id="47" name="Flowchart: Data 46"/>
          <p:cNvSpPr/>
          <p:nvPr/>
        </p:nvSpPr>
        <p:spPr>
          <a:xfrm>
            <a:off x="5003800" y="1238250"/>
            <a:ext cx="1800225" cy="677863"/>
          </a:xfrm>
          <a:prstGeom prst="flowChartInputOutput">
            <a:avLst/>
          </a:prstGeom>
          <a:solidFill>
            <a:srgbClr val="FFFF99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err="1">
                <a:solidFill>
                  <a:schemeClr val="tx1"/>
                </a:solidFill>
              </a:rPr>
              <a:t>Уведомл</a:t>
            </a:r>
            <a:r>
              <a:rPr lang="ru-RU" sz="1200" b="1" dirty="0">
                <a:solidFill>
                  <a:schemeClr val="tx1"/>
                </a:solidFill>
              </a:rPr>
              <a:t>. владельца (1 сутки)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4" name="Flowchart: Decision 53"/>
          <p:cNvSpPr/>
          <p:nvPr/>
        </p:nvSpPr>
        <p:spPr>
          <a:xfrm>
            <a:off x="2608263" y="3584575"/>
            <a:ext cx="2232025" cy="863600"/>
          </a:xfrm>
          <a:prstGeom prst="flowChartDecision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Владелец удалил контент?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51" name="Elbow Connector 50"/>
          <p:cNvCxnSpPr>
            <a:stCxn id="7" idx="3"/>
            <a:endCxn id="90" idx="0"/>
          </p:cNvCxnSpPr>
          <p:nvPr/>
        </p:nvCxnSpPr>
        <p:spPr>
          <a:xfrm>
            <a:off x="8208963" y="2420938"/>
            <a:ext cx="119062" cy="1163637"/>
          </a:xfrm>
          <a:prstGeom prst="bentConnector2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Flowchart: Data 78"/>
          <p:cNvSpPr/>
          <p:nvPr/>
        </p:nvSpPr>
        <p:spPr>
          <a:xfrm>
            <a:off x="2763838" y="2060575"/>
            <a:ext cx="1922462" cy="765175"/>
          </a:xfrm>
          <a:prstGeom prst="flowChartInputOutput">
            <a:avLst/>
          </a:prstGeom>
          <a:solidFill>
            <a:srgbClr val="CCFF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Удаление контента владельцем (1 сутки)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47118" name="Straight Arrow Connector 47117"/>
          <p:cNvCxnSpPr>
            <a:stCxn id="7" idx="1"/>
            <a:endCxn id="79" idx="5"/>
          </p:cNvCxnSpPr>
          <p:nvPr/>
        </p:nvCxnSpPr>
        <p:spPr>
          <a:xfrm flipH="1">
            <a:off x="4494213" y="2420938"/>
            <a:ext cx="1482725" cy="222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Flowchart: Alternate Process 83"/>
          <p:cNvSpPr/>
          <p:nvPr/>
        </p:nvSpPr>
        <p:spPr>
          <a:xfrm>
            <a:off x="5272088" y="3551238"/>
            <a:ext cx="1368425" cy="930275"/>
          </a:xfrm>
          <a:prstGeom prst="flowChartAlternateProcess">
            <a:avLst/>
          </a:prstGeom>
          <a:solidFill>
            <a:srgbClr val="FFFF99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C00000"/>
                </a:solidFill>
              </a:rPr>
              <a:t>Блокировка ресурса </a:t>
            </a:r>
            <a:r>
              <a:rPr lang="ru-RU" sz="1200" b="1" dirty="0" err="1">
                <a:solidFill>
                  <a:srgbClr val="C00000"/>
                </a:solidFill>
              </a:rPr>
              <a:t>хостером</a:t>
            </a:r>
            <a:endParaRPr lang="en-US" sz="1200" b="1" dirty="0">
              <a:solidFill>
                <a:srgbClr val="C00000"/>
              </a:solidFill>
            </a:endParaRPr>
          </a:p>
        </p:txBody>
      </p:sp>
      <p:cxnSp>
        <p:nvCxnSpPr>
          <p:cNvPr id="47128" name="Straight Arrow Connector 47127"/>
          <p:cNvCxnSpPr>
            <a:stCxn id="54" idx="3"/>
            <a:endCxn id="84" idx="1"/>
          </p:cNvCxnSpPr>
          <p:nvPr/>
        </p:nvCxnSpPr>
        <p:spPr>
          <a:xfrm>
            <a:off x="4840288" y="4016375"/>
            <a:ext cx="4318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Flowchart: Alternate Process 92"/>
          <p:cNvSpPr/>
          <p:nvPr/>
        </p:nvSpPr>
        <p:spPr>
          <a:xfrm>
            <a:off x="136525" y="5589588"/>
            <a:ext cx="1482725" cy="708025"/>
          </a:xfrm>
          <a:prstGeom prst="flowChartAlternateProces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</a:rPr>
              <a:t>Недоступность ресурса</a:t>
            </a:r>
            <a:endParaRPr lang="en-US" sz="1200" b="1" dirty="0">
              <a:solidFill>
                <a:schemeClr val="bg1"/>
              </a:solidFill>
            </a:endParaRPr>
          </a:p>
        </p:txBody>
      </p:sp>
      <p:cxnSp>
        <p:nvCxnSpPr>
          <p:cNvPr id="47134" name="Straight Arrow Connector 47133"/>
          <p:cNvCxnSpPr>
            <a:stCxn id="79" idx="4"/>
            <a:endCxn id="54" idx="0"/>
          </p:cNvCxnSpPr>
          <p:nvPr/>
        </p:nvCxnSpPr>
        <p:spPr>
          <a:xfrm>
            <a:off x="3724275" y="2825750"/>
            <a:ext cx="0" cy="7588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Flowchart: Decision 99"/>
          <p:cNvSpPr/>
          <p:nvPr/>
        </p:nvSpPr>
        <p:spPr>
          <a:xfrm>
            <a:off x="4840288" y="4978400"/>
            <a:ext cx="2232025" cy="863600"/>
          </a:xfrm>
          <a:prstGeom prst="flowChartDecision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40000">
              <a:defRPr/>
            </a:pPr>
            <a:r>
              <a:rPr lang="ru-RU" sz="1200" b="1" dirty="0">
                <a:solidFill>
                  <a:schemeClr val="tx1"/>
                </a:solidFill>
              </a:rPr>
              <a:t>Блок </a:t>
            </a:r>
            <a:r>
              <a:rPr lang="ru-RU" sz="1200" b="1" dirty="0" err="1">
                <a:solidFill>
                  <a:schemeClr val="tx1"/>
                </a:solidFill>
              </a:rPr>
              <a:t>хостера</a:t>
            </a:r>
            <a:r>
              <a:rPr lang="ru-RU" sz="1200" b="1" dirty="0">
                <a:solidFill>
                  <a:schemeClr val="tx1"/>
                </a:solidFill>
              </a:rPr>
              <a:t>?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71" name="Straight Arrow Connector 70"/>
          <p:cNvCxnSpPr>
            <a:stCxn id="84" idx="2"/>
            <a:endCxn id="100" idx="0"/>
          </p:cNvCxnSpPr>
          <p:nvPr/>
        </p:nvCxnSpPr>
        <p:spPr>
          <a:xfrm flipH="1">
            <a:off x="5956300" y="4481513"/>
            <a:ext cx="0" cy="4968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90" idx="1"/>
            <a:endCxn id="84" idx="3"/>
          </p:cNvCxnSpPr>
          <p:nvPr/>
        </p:nvCxnSpPr>
        <p:spPr>
          <a:xfrm flipH="1">
            <a:off x="6640513" y="4016375"/>
            <a:ext cx="1039812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stCxn id="100" idx="3"/>
            <a:endCxn id="90" idx="2"/>
          </p:cNvCxnSpPr>
          <p:nvPr/>
        </p:nvCxnSpPr>
        <p:spPr>
          <a:xfrm flipV="1">
            <a:off x="7072313" y="4448175"/>
            <a:ext cx="1255712" cy="962025"/>
          </a:xfrm>
          <a:prstGeom prst="bentConnector2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7680325" y="3584575"/>
            <a:ext cx="1295400" cy="863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/>
              <a:t>Блокировка всеми операторами на всей сети</a:t>
            </a:r>
            <a:endParaRPr lang="en-US" sz="1200" b="1" dirty="0"/>
          </a:p>
        </p:txBody>
      </p:sp>
      <p:cxnSp>
        <p:nvCxnSpPr>
          <p:cNvPr id="101" name="Elbow Connector 100"/>
          <p:cNvCxnSpPr>
            <a:stCxn id="100" idx="1"/>
            <a:endCxn id="54" idx="2"/>
          </p:cNvCxnSpPr>
          <p:nvPr/>
        </p:nvCxnSpPr>
        <p:spPr>
          <a:xfrm rot="10800000">
            <a:off x="3724275" y="4448175"/>
            <a:ext cx="1116013" cy="962025"/>
          </a:xfrm>
          <a:prstGeom prst="bentConnector2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 flipH="1">
            <a:off x="1619250" y="6092825"/>
            <a:ext cx="705643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V="1">
            <a:off x="8675688" y="4448175"/>
            <a:ext cx="0" cy="16446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Flowchart: Data 141"/>
          <p:cNvSpPr/>
          <p:nvPr/>
        </p:nvSpPr>
        <p:spPr>
          <a:xfrm rot="16200000">
            <a:off x="807244" y="2239169"/>
            <a:ext cx="2027237" cy="663575"/>
          </a:xfrm>
          <a:prstGeom prst="flowChartInputOutpu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Уведомление </a:t>
            </a:r>
            <a:r>
              <a:rPr lang="ru-RU" sz="1200" b="1" dirty="0" err="1">
                <a:solidFill>
                  <a:schemeClr val="tx1"/>
                </a:solidFill>
              </a:rPr>
              <a:t>хостера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43" name="Flowchart: Data 142"/>
          <p:cNvSpPr/>
          <p:nvPr/>
        </p:nvSpPr>
        <p:spPr>
          <a:xfrm rot="16200000">
            <a:off x="788988" y="4310062"/>
            <a:ext cx="2038350" cy="663575"/>
          </a:xfrm>
          <a:prstGeom prst="flowChartInputOutpu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Уведомление РКН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117" name="Elbow Connector 116"/>
          <p:cNvCxnSpPr>
            <a:stCxn id="54" idx="1"/>
            <a:endCxn id="142" idx="4"/>
          </p:cNvCxnSpPr>
          <p:nvPr/>
        </p:nvCxnSpPr>
        <p:spPr>
          <a:xfrm rot="10800000">
            <a:off x="2152650" y="2570163"/>
            <a:ext cx="455613" cy="1446212"/>
          </a:xfrm>
          <a:prstGeom prst="bentConnector5">
            <a:avLst>
              <a:gd name="adj1" fmla="val 50189"/>
              <a:gd name="adj2" fmla="val 53455"/>
              <a:gd name="adj3" fmla="val 49811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2381250" y="3644900"/>
            <a:ext cx="0" cy="2160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/>
          <p:nvPr/>
        </p:nvCxnSpPr>
        <p:spPr>
          <a:xfrm flipH="1">
            <a:off x="1630363" y="5815013"/>
            <a:ext cx="75088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Flowchart: Data 164"/>
          <p:cNvSpPr/>
          <p:nvPr/>
        </p:nvSpPr>
        <p:spPr>
          <a:xfrm rot="16200000">
            <a:off x="2382" y="2958306"/>
            <a:ext cx="2027238" cy="663575"/>
          </a:xfrm>
          <a:prstGeom prst="flowChartInputOutpu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/>
              <a:t>Исключение из реестра</a:t>
            </a:r>
            <a:endParaRPr lang="en-US" sz="1200" b="1" dirty="0"/>
          </a:p>
        </p:txBody>
      </p:sp>
      <p:cxnSp>
        <p:nvCxnSpPr>
          <p:cNvPr id="136" name="Straight Arrow Connector 135"/>
          <p:cNvCxnSpPr>
            <a:stCxn id="142" idx="2"/>
            <a:endCxn id="143" idx="5"/>
          </p:cNvCxnSpPr>
          <p:nvPr/>
        </p:nvCxnSpPr>
        <p:spPr>
          <a:xfrm flipH="1">
            <a:off x="1808163" y="3381375"/>
            <a:ext cx="12700" cy="4445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>
            <a:endCxn id="165" idx="2"/>
          </p:cNvCxnSpPr>
          <p:nvPr/>
        </p:nvCxnSpPr>
        <p:spPr>
          <a:xfrm flipV="1">
            <a:off x="1016000" y="4102100"/>
            <a:ext cx="0" cy="5397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43" idx="1"/>
          </p:cNvCxnSpPr>
          <p:nvPr/>
        </p:nvCxnSpPr>
        <p:spPr>
          <a:xfrm flipH="1" flipV="1">
            <a:off x="1016000" y="4641850"/>
            <a:ext cx="4603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ight Arrow 146"/>
          <p:cNvSpPr/>
          <p:nvPr/>
        </p:nvSpPr>
        <p:spPr>
          <a:xfrm rot="5400000">
            <a:off x="-1635919" y="3444082"/>
            <a:ext cx="3959225" cy="185738"/>
          </a:xfrm>
          <a:prstGeom prst="rightArrow">
            <a:avLst/>
          </a:prstGeom>
          <a:gradFill flip="none" rotWithShape="1">
            <a:gsLst>
              <a:gs pos="0">
                <a:schemeClr val="bg1"/>
              </a:gs>
              <a:gs pos="80000">
                <a:srgbClr val="E1002C"/>
              </a:gs>
              <a:gs pos="6000">
                <a:schemeClr val="bg1"/>
              </a:gs>
              <a:gs pos="37000">
                <a:srgbClr val="BA0066"/>
              </a:gs>
              <a:gs pos="99000">
                <a:srgbClr val="FF0000"/>
              </a:gs>
              <a:gs pos="99000">
                <a:srgbClr val="FF8200"/>
              </a:gs>
            </a:gsLst>
            <a:lin ang="0" scaled="1"/>
            <a:tileRect/>
          </a:gra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49" name="Straight Arrow Connector 148"/>
          <p:cNvCxnSpPr>
            <a:stCxn id="8" idx="3"/>
            <a:endCxn id="5" idx="2"/>
          </p:cNvCxnSpPr>
          <p:nvPr/>
        </p:nvCxnSpPr>
        <p:spPr>
          <a:xfrm>
            <a:off x="1403350" y="1106488"/>
            <a:ext cx="3841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Flowchart: Data 202"/>
          <p:cNvSpPr/>
          <p:nvPr/>
        </p:nvSpPr>
        <p:spPr>
          <a:xfrm>
            <a:off x="3203575" y="1243013"/>
            <a:ext cx="1852613" cy="673100"/>
          </a:xfrm>
          <a:prstGeom prst="flowChartInputOutput">
            <a:avLst/>
          </a:prstGeom>
          <a:solidFill>
            <a:srgbClr val="FFFF99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Выгрузка </a:t>
            </a:r>
            <a:r>
              <a:rPr lang="ru-RU" sz="1200" b="1" dirty="0" err="1">
                <a:solidFill>
                  <a:schemeClr val="tx1"/>
                </a:solidFill>
              </a:rPr>
              <a:t>хостером</a:t>
            </a:r>
            <a:endParaRPr lang="ru-RU" sz="12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(1 час)                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177" name="Elbow Connector 176"/>
          <p:cNvCxnSpPr>
            <a:stCxn id="47" idx="5"/>
            <a:endCxn id="7" idx="0"/>
          </p:cNvCxnSpPr>
          <p:nvPr/>
        </p:nvCxnSpPr>
        <p:spPr>
          <a:xfrm>
            <a:off x="6624638" y="1577975"/>
            <a:ext cx="468312" cy="411163"/>
          </a:xfrm>
          <a:prstGeom prst="bentConnector2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>
            <a:off x="2987675" y="1268413"/>
            <a:ext cx="2159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>
            <a:off x="3203575" y="1268413"/>
            <a:ext cx="0" cy="3111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/>
          <p:cNvCxnSpPr>
            <a:endCxn id="203" idx="2"/>
          </p:cNvCxnSpPr>
          <p:nvPr/>
        </p:nvCxnSpPr>
        <p:spPr>
          <a:xfrm>
            <a:off x="3203575" y="1579563"/>
            <a:ext cx="18573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>
            <a:stCxn id="203" idx="5"/>
            <a:endCxn id="47" idx="2"/>
          </p:cNvCxnSpPr>
          <p:nvPr/>
        </p:nvCxnSpPr>
        <p:spPr>
          <a:xfrm flipV="1">
            <a:off x="4872038" y="1577975"/>
            <a:ext cx="312737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>
            <a:stCxn id="5" idx="5"/>
            <a:endCxn id="42" idx="2"/>
          </p:cNvCxnSpPr>
          <p:nvPr/>
        </p:nvCxnSpPr>
        <p:spPr>
          <a:xfrm flipV="1">
            <a:off x="3046413" y="1104900"/>
            <a:ext cx="41275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>
            <a:stCxn id="42" idx="4"/>
          </p:cNvCxnSpPr>
          <p:nvPr/>
        </p:nvCxnSpPr>
        <p:spPr>
          <a:xfrm flipH="1">
            <a:off x="8001000" y="1441450"/>
            <a:ext cx="0" cy="45561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/>
          <p:cNvCxnSpPr/>
          <p:nvPr/>
        </p:nvCxnSpPr>
        <p:spPr>
          <a:xfrm>
            <a:off x="8008938" y="1897063"/>
            <a:ext cx="5953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Arrow Connector 216"/>
          <p:cNvCxnSpPr/>
          <p:nvPr/>
        </p:nvCxnSpPr>
        <p:spPr>
          <a:xfrm>
            <a:off x="8604250" y="1897063"/>
            <a:ext cx="0" cy="16875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222" name="TextBox 218"/>
          <p:cNvSpPr txBox="1">
            <a:spLocks noChangeArrowheads="1"/>
          </p:cNvSpPr>
          <p:nvPr/>
        </p:nvSpPr>
        <p:spPr bwMode="auto">
          <a:xfrm>
            <a:off x="5635625" y="2143125"/>
            <a:ext cx="5207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en-US" sz="1200" b="1"/>
              <a:t>Да</a:t>
            </a:r>
            <a:endParaRPr lang="en-US" altLang="en-US" sz="1200" b="1"/>
          </a:p>
        </p:txBody>
      </p:sp>
      <p:sp>
        <p:nvSpPr>
          <p:cNvPr id="50223" name="TextBox 251"/>
          <p:cNvSpPr txBox="1">
            <a:spLocks noChangeArrowheads="1"/>
          </p:cNvSpPr>
          <p:nvPr/>
        </p:nvSpPr>
        <p:spPr bwMode="auto">
          <a:xfrm>
            <a:off x="8101013" y="2133600"/>
            <a:ext cx="5572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en-US" sz="1200" b="1"/>
              <a:t>Нет</a:t>
            </a:r>
            <a:endParaRPr lang="en-US" altLang="en-US" sz="1200" b="1"/>
          </a:p>
        </p:txBody>
      </p:sp>
      <p:sp>
        <p:nvSpPr>
          <p:cNvPr id="50224" name="TextBox 262"/>
          <p:cNvSpPr txBox="1">
            <a:spLocks noChangeArrowheads="1"/>
          </p:cNvSpPr>
          <p:nvPr/>
        </p:nvSpPr>
        <p:spPr bwMode="auto">
          <a:xfrm>
            <a:off x="2381250" y="3636963"/>
            <a:ext cx="5191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en-US" sz="1200" b="1"/>
              <a:t>Да</a:t>
            </a:r>
            <a:endParaRPr lang="en-US" altLang="en-US" sz="1200" b="1"/>
          </a:p>
        </p:txBody>
      </p:sp>
      <p:sp>
        <p:nvSpPr>
          <p:cNvPr id="50225" name="TextBox 263"/>
          <p:cNvSpPr txBox="1">
            <a:spLocks noChangeArrowheads="1"/>
          </p:cNvSpPr>
          <p:nvPr/>
        </p:nvSpPr>
        <p:spPr bwMode="auto">
          <a:xfrm>
            <a:off x="4500563" y="5124450"/>
            <a:ext cx="5191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en-US" sz="1200" b="1"/>
              <a:t>Да</a:t>
            </a:r>
            <a:endParaRPr lang="en-US" altLang="en-US" sz="1200" b="1"/>
          </a:p>
        </p:txBody>
      </p:sp>
    </p:spTree>
    <p:extLst>
      <p:ext uri="{BB962C8B-B14F-4D97-AF65-F5344CB8AC3E}">
        <p14:creationId xmlns:p14="http://schemas.microsoft.com/office/powerpoint/2010/main" val="144635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395288" y="115888"/>
            <a:ext cx="8229600" cy="417512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Объекты интеллектуальных прав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9" name="AutoShape 8"/>
          <p:cNvSpPr>
            <a:spLocks noChangeArrowheads="1"/>
          </p:cNvSpPr>
          <p:nvPr/>
        </p:nvSpPr>
        <p:spPr bwMode="auto">
          <a:xfrm>
            <a:off x="185242" y="2492896"/>
            <a:ext cx="4818806" cy="3456384"/>
          </a:xfrm>
          <a:prstGeom prst="flowChartAlternateProcess">
            <a:avLst/>
          </a:prstGeom>
          <a:solidFill>
            <a:srgbClr val="0066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400" b="1" dirty="0" smtClean="0"/>
          </a:p>
          <a:p>
            <a:r>
              <a:rPr lang="ru-RU" sz="1400" b="1" dirty="0" smtClean="0">
                <a:solidFill>
                  <a:schemeClr val="bg1"/>
                </a:solidFill>
              </a:rPr>
              <a:t>1) </a:t>
            </a:r>
            <a:r>
              <a:rPr lang="ru-RU" sz="1400" b="1" dirty="0">
                <a:solidFill>
                  <a:schemeClr val="bg1"/>
                </a:solidFill>
              </a:rPr>
              <a:t>произведения науки, литературы и искусства;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2) программы для электронных вычислительных 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машин </a:t>
            </a:r>
            <a:r>
              <a:rPr lang="ru-RU" sz="1400" b="1" dirty="0">
                <a:solidFill>
                  <a:schemeClr val="bg1"/>
                </a:solidFill>
              </a:rPr>
              <a:t>(программы для ЭВМ);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3) базы данных;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4) исполнения;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5) фонограммы;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6) сообщение в эфир или по кабелю 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радио- </a:t>
            </a:r>
            <a:r>
              <a:rPr lang="ru-RU" sz="1400" b="1" dirty="0">
                <a:solidFill>
                  <a:schemeClr val="bg1"/>
                </a:solidFill>
              </a:rPr>
              <a:t>или телепередач (вещание организаций 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эфирного </a:t>
            </a:r>
            <a:r>
              <a:rPr lang="ru-RU" sz="1400" b="1" dirty="0">
                <a:solidFill>
                  <a:schemeClr val="bg1"/>
                </a:solidFill>
              </a:rPr>
              <a:t>или кабельного вещания);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7) изобретения;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8) полезные модели;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9) промышленные образцы;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10) селекционные достижения;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11) топологии интегральных микросхем;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12) секреты производства (ноу-хау);</a:t>
            </a: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973138" y="765175"/>
            <a:ext cx="7127875" cy="360363"/>
          </a:xfrm>
          <a:prstGeom prst="rect">
            <a:avLst/>
          </a:prstGeom>
          <a:solidFill>
            <a:schemeClr val="bg1"/>
          </a:solidFill>
          <a:ln w="5715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smtClean="0"/>
              <a:t>Интеллектуальная собственность</a:t>
            </a:r>
            <a:endParaRPr lang="ru-RU" b="1" dirty="0"/>
          </a:p>
        </p:txBody>
      </p:sp>
      <p:sp>
        <p:nvSpPr>
          <p:cNvPr id="41" name="Rectangle 5"/>
          <p:cNvSpPr>
            <a:spLocks noChangeArrowheads="1"/>
          </p:cNvSpPr>
          <p:nvPr/>
        </p:nvSpPr>
        <p:spPr bwMode="auto">
          <a:xfrm>
            <a:off x="827584" y="1772816"/>
            <a:ext cx="3672408" cy="576262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Результаты</a:t>
            </a:r>
          </a:p>
          <a:p>
            <a:pPr algn="ctr"/>
            <a:r>
              <a:rPr lang="ru-RU" sz="1600" b="1" dirty="0" smtClean="0"/>
              <a:t>интеллектуальной деятельности</a:t>
            </a:r>
            <a:endParaRPr lang="ru-RU" sz="1600" b="1" dirty="0"/>
          </a:p>
        </p:txBody>
      </p:sp>
      <p:sp>
        <p:nvSpPr>
          <p:cNvPr id="42" name="AutoShape 10"/>
          <p:cNvSpPr>
            <a:spLocks noChangeArrowheads="1"/>
          </p:cNvSpPr>
          <p:nvPr/>
        </p:nvSpPr>
        <p:spPr bwMode="auto">
          <a:xfrm>
            <a:off x="5148064" y="2492896"/>
            <a:ext cx="3859857" cy="3456384"/>
          </a:xfrm>
          <a:prstGeom prst="flowChartAlternateProcess">
            <a:avLst/>
          </a:prstGeom>
          <a:solidFill>
            <a:srgbClr val="0033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chemeClr val="bg1"/>
                </a:solidFill>
              </a:rPr>
              <a:t>фирменные наименования</a:t>
            </a:r>
          </a:p>
          <a:p>
            <a:endParaRPr lang="ru-RU" sz="1400" b="1" dirty="0"/>
          </a:p>
          <a:p>
            <a:r>
              <a:rPr lang="ru-RU" sz="1400" b="1" dirty="0">
                <a:solidFill>
                  <a:schemeClr val="bg1"/>
                </a:solidFill>
              </a:rPr>
              <a:t>2</a:t>
            </a:r>
            <a:r>
              <a:rPr lang="ru-RU" sz="1400" b="1" dirty="0" smtClean="0">
                <a:solidFill>
                  <a:schemeClr val="bg1"/>
                </a:solidFill>
              </a:rPr>
              <a:t>) </a:t>
            </a:r>
            <a:r>
              <a:rPr lang="ru-RU" sz="1400" b="1" dirty="0">
                <a:solidFill>
                  <a:schemeClr val="bg1"/>
                </a:solidFill>
              </a:rPr>
              <a:t>товарные знаки 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и </a:t>
            </a:r>
            <a:r>
              <a:rPr lang="ru-RU" sz="1400" b="1" dirty="0">
                <a:solidFill>
                  <a:schemeClr val="bg1"/>
                </a:solidFill>
              </a:rPr>
              <a:t>знаки </a:t>
            </a:r>
            <a:r>
              <a:rPr lang="ru-RU" sz="1400" b="1" dirty="0" smtClean="0">
                <a:solidFill>
                  <a:schemeClr val="bg1"/>
                </a:solidFill>
              </a:rPr>
              <a:t>обслуживания</a:t>
            </a:r>
          </a:p>
          <a:p>
            <a:endParaRPr lang="ru-RU" sz="1400" b="1" dirty="0">
              <a:solidFill>
                <a:schemeClr val="bg1"/>
              </a:solidFill>
            </a:endParaRPr>
          </a:p>
          <a:p>
            <a:r>
              <a:rPr lang="ru-RU" sz="1400" b="1" dirty="0">
                <a:solidFill>
                  <a:schemeClr val="bg1"/>
                </a:solidFill>
              </a:rPr>
              <a:t>3</a:t>
            </a:r>
            <a:r>
              <a:rPr lang="ru-RU" sz="1400" b="1" dirty="0" smtClean="0">
                <a:solidFill>
                  <a:schemeClr val="bg1"/>
                </a:solidFill>
              </a:rPr>
              <a:t>) </a:t>
            </a:r>
            <a:r>
              <a:rPr lang="ru-RU" sz="1400" b="1" dirty="0">
                <a:solidFill>
                  <a:schemeClr val="bg1"/>
                </a:solidFill>
              </a:rPr>
              <a:t>наименования 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мест </a:t>
            </a:r>
            <a:r>
              <a:rPr lang="ru-RU" sz="1400" b="1" dirty="0">
                <a:solidFill>
                  <a:schemeClr val="bg1"/>
                </a:solidFill>
              </a:rPr>
              <a:t>происхождения </a:t>
            </a:r>
            <a:r>
              <a:rPr lang="ru-RU" sz="1400" b="1" dirty="0" smtClean="0">
                <a:solidFill>
                  <a:schemeClr val="bg1"/>
                </a:solidFill>
              </a:rPr>
              <a:t>товаров</a:t>
            </a:r>
            <a:endParaRPr lang="ru-RU" sz="1400" b="1" dirty="0">
              <a:solidFill>
                <a:schemeClr val="bg1"/>
              </a:solidFill>
            </a:endParaRPr>
          </a:p>
          <a:p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4) </a:t>
            </a:r>
            <a:r>
              <a:rPr lang="ru-RU" sz="1400" b="1" dirty="0">
                <a:solidFill>
                  <a:schemeClr val="bg1"/>
                </a:solidFill>
              </a:rPr>
              <a:t>коммерческие </a:t>
            </a:r>
            <a:r>
              <a:rPr lang="ru-RU" sz="1400" b="1" dirty="0" smtClean="0">
                <a:solidFill>
                  <a:schemeClr val="bg1"/>
                </a:solidFill>
              </a:rPr>
              <a:t>обозначения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46" name="AutoShape 17"/>
          <p:cNvSpPr>
            <a:spLocks noChangeArrowheads="1"/>
          </p:cNvSpPr>
          <p:nvPr/>
        </p:nvSpPr>
        <p:spPr bwMode="auto">
          <a:xfrm>
            <a:off x="1692275" y="1198563"/>
            <a:ext cx="431800" cy="358775"/>
          </a:xfrm>
          <a:prstGeom prst="downArrow">
            <a:avLst>
              <a:gd name="adj1" fmla="val 50000"/>
              <a:gd name="adj2" fmla="val 25000"/>
            </a:avLst>
          </a:prstGeom>
          <a:noFill/>
          <a:ln w="254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AutoShape 18"/>
          <p:cNvSpPr>
            <a:spLocks noChangeArrowheads="1"/>
          </p:cNvSpPr>
          <p:nvPr/>
        </p:nvSpPr>
        <p:spPr bwMode="auto">
          <a:xfrm>
            <a:off x="6704013" y="1196975"/>
            <a:ext cx="431800" cy="358775"/>
          </a:xfrm>
          <a:prstGeom prst="downArrow">
            <a:avLst>
              <a:gd name="adj1" fmla="val 50000"/>
              <a:gd name="adj2" fmla="val 25000"/>
            </a:avLst>
          </a:prstGeom>
          <a:noFill/>
          <a:ln w="254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5580112" y="1772816"/>
            <a:ext cx="3096344" cy="576262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Средства индивидуализации</a:t>
            </a:r>
            <a:endParaRPr lang="ru-RU" sz="1600" b="1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4283968" y="1340768"/>
            <a:ext cx="792088" cy="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283968" y="1530350"/>
            <a:ext cx="792088" cy="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185242" y="6107832"/>
            <a:ext cx="8822678" cy="633536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/>
            <a:r>
              <a:rPr lang="ru-RU" sz="1400" b="1" dirty="0" smtClean="0">
                <a:solidFill>
                  <a:schemeClr val="bg1"/>
                </a:solidFill>
              </a:rPr>
              <a:t>Результаты интеллектуальной деятельности и приравненные к ним средства индивидуализации юридических лиц, товаров, работ, услуг и предприятий охраняются законом 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74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21719</TotalTime>
  <Words>1128</Words>
  <Application>Microsoft Office PowerPoint</Application>
  <PresentationFormat>On-screen Show (4:3)</PresentationFormat>
  <Paragraphs>302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Безинформационное право </vt:lpstr>
      <vt:lpstr>Обсуждаемые проблемы отечественного телекома</vt:lpstr>
      <vt:lpstr>PowerPoint Presentation</vt:lpstr>
      <vt:lpstr>Гражданское право: революция или химера?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Сдвиг парадигмы правосвязия</vt:lpstr>
      <vt:lpstr>Спасибо!</vt:lpstr>
    </vt:vector>
  </TitlesOfParts>
  <Company>TeliaSonera International Carrier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практику телекоммуникационного права</dc:title>
  <dc:creator>Administrator</dc:creator>
  <cp:lastModifiedBy>Bogatov, Anton</cp:lastModifiedBy>
  <cp:revision>175</cp:revision>
  <dcterms:created xsi:type="dcterms:W3CDTF">2008-05-29T12:30:18Z</dcterms:created>
  <dcterms:modified xsi:type="dcterms:W3CDTF">2015-05-18T14:50:18Z</dcterms:modified>
</cp:coreProperties>
</file>