
<file path=[Content_Types].xml><?xml version="1.0" encoding="utf-8"?>
<Types xmlns="http://schemas.openxmlformats.org/package/2006/content-types">
  <Default ContentType="image/jpeg" Extension="jpg"/>
  <Default ContentType="application/vnd.openxmlformats-package.relationships+xml" Extension="rels"/>
  <Default ContentType="image/png" Extension="png"/>
  <Default ContentType="application/xml" Extension="xml"/>
  <Default ContentType="image/gif" Extension="gif"/>
  <Override ContentType="application/vnd.openxmlformats-officedocument.presentationml.slideLayout+xml" PartName="/ppt/slideLayouts/slideLayout1.xml"/>
  <Override ContentType="application/vnd.openxmlformats-officedocument.presentationml.slideLayout+xml" PartName="/ppt/slideLayouts/slideLayout3.xml"/>
  <Override ContentType="application/vnd.openxmlformats-officedocument.presentationml.slideLayout+xml" PartName="/ppt/slideLayouts/slideLayout6.xml"/>
  <Override ContentType="application/vnd.openxmlformats-officedocument.presentationml.slideLayout+xml" PartName="/ppt/slideLayouts/slideLayout2.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notesSlide+xml" PartName="/ppt/notesSlides/notesSlide15.xml"/>
  <Override ContentType="application/vnd.openxmlformats-officedocument.presentationml.notesSlide+xml" PartName="/ppt/notesSlides/notesSlide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20.xml"/>
  <Override ContentType="application/vnd.openxmlformats-officedocument.presentationml.notesSlide+xml" PartName="/ppt/notesSlides/notesSlide6.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8.xml"/>
  <Override ContentType="application/vnd.openxmlformats-officedocument.presentationml.notesSlide+xml" PartName="/ppt/notesSlides/notesSlide11.xml"/>
  <Override ContentType="application/vnd.openxmlformats-officedocument.presentationml.notesSlide+xml" PartName="/ppt/notesSlides/notesSlide1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7.xml"/>
  <Override ContentType="application/vnd.openxmlformats-officedocument.presentationml.notesSlide+xml" PartName="/ppt/notesSlides/notesSlide19.xml"/>
  <Override ContentType="application/vnd.openxmlformats-officedocument.presentationml.notesSlide+xml" PartName="/ppt/notesSlides/notesSlide22.xml"/>
  <Override ContentType="application/vnd.openxmlformats-officedocument.presentationml.notesSlide+xml" PartName="/ppt/notesSlides/notesSlide13.xml"/>
  <Override ContentType="application/vnd.openxmlformats-officedocument.presentationml.notesSlide+xml" PartName="/ppt/notesSlides/notesSlide21.xml"/>
  <Override ContentType="application/vnd.openxmlformats-officedocument.presentationml.notesSlide+xml" PartName="/ppt/notesSlides/notesSlide16.xml"/>
  <Override ContentType="application/vnd.openxmlformats-officedocument.presentationml.notesSlide+xml" PartName="/ppt/notesSlides/notesSlide18.xml"/>
  <Override ContentType="application/vnd.openxmlformats-officedocument.presentationml.notesSlide+xml" PartName="/ppt/notesSlides/notesSlide3.xml"/>
  <Override ContentType="application/vnd.openxmlformats-officedocument.presentationml.notesSlide+xml" PartName="/ppt/notesSlides/notesSlide1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3.xml"/>
  <Override ContentType="application/vnd.openxmlformats-officedocument.theme+xml" PartName="/ppt/theme/theme2.xml"/>
  <Override ContentType="application/vnd.openxmlformats-officedocument.theme+xml" PartName="/ppt/theme/theme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2.xml"/>
  <Override ContentType="application/vnd.openxmlformats-officedocument.presentationml.slide+xml" PartName="/ppt/slides/slide9.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18.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17.xml"/>
  <Override ContentType="application/vnd.openxmlformats-officedocument.presentationml.slide+xml" PartName="/ppt/slides/slide8.xml"/>
  <Override ContentType="application/vnd.openxmlformats-officedocument.presentationml.slide+xml" PartName="/ppt/slides/slide19.xml"/>
  <Override ContentType="application/vnd.openxmlformats-officedocument.presentationml.slide+xml" PartName="/ppt/slides/slide4.xml"/>
  <Override ContentType="application/vnd.openxmlformats-officedocument.presentationml.slide+xml" PartName="/ppt/slides/slide10.xml"/>
  <Override ContentType="application/vnd.openxmlformats-officedocument.presentationml.slide+xml" PartName="/ppt/slides/slide14.xml"/>
  <Override ContentType="application/vnd.openxmlformats-officedocument.presentationml.slide+xml" PartName="/ppt/slides/slide11.xml"/>
  <Override ContentType="application/vnd.openxmlformats-officedocument.presentationml.slide+xml" PartName="/ppt/slides/slide5.xml"/>
  <Override ContentType="application/vnd.openxmlformats-officedocument.presentationml.slide+xml" PartName="/ppt/slides/slide22.xml"/>
  <Override ContentType="application/vnd.openxmlformats-officedocument.presentationml.tableStyles+xml" PartName="/ppt/tableStyl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2" Type="http://schemas.openxmlformats.org/officeDocument/2006/relationships/slide" Target="slides/slide7.xml"/><Relationship Id="rId13" Type="http://schemas.openxmlformats.org/officeDocument/2006/relationships/slide" Target="slides/slide8.xml"/><Relationship Id="rId10" Type="http://schemas.openxmlformats.org/officeDocument/2006/relationships/slide" Target="slides/slide5.xml"/><Relationship Id="rId11" Type="http://schemas.openxmlformats.org/officeDocument/2006/relationships/slide" Target="slides/slide6.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2" Type="http://schemas.openxmlformats.org/officeDocument/2006/relationships/presProps" Target="presProps.xml"/><Relationship Id="rId21" Type="http://schemas.openxmlformats.org/officeDocument/2006/relationships/slide" Target="slides/slide16.xml"/><Relationship Id="rId1" Type="http://schemas.openxmlformats.org/officeDocument/2006/relationships/theme" Target="theme/theme2.xml"/><Relationship Id="rId22" Type="http://schemas.openxmlformats.org/officeDocument/2006/relationships/slide" Target="slides/slide17.xml"/><Relationship Id="rId4" Type="http://schemas.openxmlformats.org/officeDocument/2006/relationships/slideMaster" Target="slideMasters/slideMaster1.xml"/><Relationship Id="rId23" Type="http://schemas.openxmlformats.org/officeDocument/2006/relationships/slide" Target="slides/slide18.xml"/><Relationship Id="rId3" Type="http://schemas.openxmlformats.org/officeDocument/2006/relationships/tableStyles" Target="tableStyles.xml"/><Relationship Id="rId24" Type="http://schemas.openxmlformats.org/officeDocument/2006/relationships/slide" Target="slides/slide19.xml"/><Relationship Id="rId20" Type="http://schemas.openxmlformats.org/officeDocument/2006/relationships/slide" Target="slides/slide15.xml"/><Relationship Id="rId9" Type="http://schemas.openxmlformats.org/officeDocument/2006/relationships/slide" Target="slides/slide4.xml"/><Relationship Id="rId6" Type="http://schemas.openxmlformats.org/officeDocument/2006/relationships/slide" Target="slides/slide1.xml"/><Relationship Id="rId5" Type="http://schemas.openxmlformats.org/officeDocument/2006/relationships/notesMaster" Target="notesMasters/notesMaster1.xml"/><Relationship Id="rId8" Type="http://schemas.openxmlformats.org/officeDocument/2006/relationships/slide" Target="slides/slide3.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 name="Shape 26"/>
        <p:cNvGrpSpPr/>
        <p:nvPr/>
      </p:nvGrpSpPr>
      <p:grpSpPr>
        <a:xfrm>
          <a:off x="0" y="0"/>
          <a:ext cx="0" cy="0"/>
          <a:chOff x="0" y="0"/>
          <a:chExt cx="0" cy="0"/>
        </a:xfrm>
      </p:grpSpPr>
      <p:sp>
        <p:nvSpPr>
          <p:cNvPr id="27" name="Shape 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8" name="Shape 2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95" name="Shape 95"/>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Нельзя голословно утверждать о высоком качестве</a:t>
            </a:r>
          </a:p>
          <a:p>
            <a:pPr lvl="0" rtl="0">
              <a:spcBef>
                <a:spcPts val="0"/>
              </a:spcBef>
              <a:buNone/>
            </a:pPr>
            <a:r>
              <a:rPr lang="en"/>
              <a:t>В то же время сервис — способ выделиться среди конкурентов, потому что сами услуги очень похожи друг на друга</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02" name="Shape 10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09" name="Shape 1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16" name="Shape 11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27" name="Shape 1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34" name="Shape 13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41" name="Shape 1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49" name="Shape 14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56" name="Shape 1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11" name="Shape 2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 name="Shape 34"/>
        <p:cNvGrpSpPr/>
        <p:nvPr/>
      </p:nvGrpSpPr>
      <p:grpSpPr>
        <a:xfrm>
          <a:off x="0" y="0"/>
          <a:ext cx="0" cy="0"/>
          <a:chOff x="0" y="0"/>
          <a:chExt cx="0" cy="0"/>
        </a:xfrm>
      </p:grpSpPr>
      <p:sp>
        <p:nvSpPr>
          <p:cNvPr id="35" name="Shape 35"/>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6" name="Shape 3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18" name="Shape 21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26" name="Shape 2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Теперь, после того, как налажены метрики, можно поговорить об улучшениях</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33" name="Shape 2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 name="Shape 41"/>
        <p:cNvGrpSpPr/>
        <p:nvPr/>
      </p:nvGrpSpPr>
      <p:grpSpPr>
        <a:xfrm>
          <a:off x="0" y="0"/>
          <a:ext cx="0" cy="0"/>
          <a:chOff x="0" y="0"/>
          <a:chExt cx="0" cy="0"/>
        </a:xfrm>
      </p:grpSpPr>
      <p:sp>
        <p:nvSpPr>
          <p:cNvPr id="42" name="Shape 42"/>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43" name="Shape 43"/>
          <p:cNvSpPr txBox="1"/>
          <p:nvPr>
            <p:ph idx="1" type="body"/>
          </p:nvPr>
        </p:nvSpPr>
        <p:spPr>
          <a:xfrm>
            <a:off x="685800" y="4343400"/>
            <a:ext cx="5486399" cy="4114800"/>
          </a:xfrm>
          <a:prstGeom prst="rect">
            <a:avLst/>
          </a:prstGeom>
        </p:spPr>
        <p:txBody>
          <a:bodyPr anchorCtr="0" anchor="t" bIns="91425" lIns="91425" rIns="91425" tIns="91425">
            <a:noAutofit/>
          </a:bodyPr>
          <a:lstStyle/>
          <a:p>
            <a:pPr indent="-317500" lvl="0" marL="457200" rtl="0">
              <a:spcBef>
                <a:spcPts val="0"/>
              </a:spcBef>
              <a:buClr>
                <a:srgbClr val="000000"/>
              </a:buClr>
              <a:buSzPct val="127272"/>
              <a:buFont typeface="Arial"/>
              <a:buAutoNum type="arabicParenR"/>
            </a:pPr>
            <a:r>
              <a:rPr lang="en"/>
              <a:t>Приток и отток абонентов уравновесились - говорим уже три года, надеюсь, все уже убедились. Рынок стабилизировался. </a:t>
            </a:r>
          </a:p>
          <a:p>
            <a:pPr indent="-317500" lvl="0" marL="457200" rtl="0">
              <a:spcBef>
                <a:spcPts val="0"/>
              </a:spcBef>
              <a:buClr>
                <a:schemeClr val="dk1"/>
              </a:buClr>
              <a:buSzPct val="127272"/>
              <a:buFont typeface="Arial"/>
              <a:buAutoNum type="arabicParenR"/>
            </a:pPr>
            <a:r>
              <a:rPr lang="en">
                <a:solidFill>
                  <a:schemeClr val="dk1"/>
                </a:solidFill>
              </a:rPr>
              <a:t>Старые методы привлечения работать перестали. Сильно выросла стоимость привлечения.</a:t>
            </a:r>
          </a:p>
          <a:p>
            <a:pPr indent="-317500" lvl="0" marL="457200" rtl="0">
              <a:spcBef>
                <a:spcPts val="0"/>
              </a:spcBef>
              <a:buClr>
                <a:srgbClr val="000000"/>
              </a:buClr>
              <a:buSzPct val="127272"/>
              <a:buFont typeface="Arial"/>
              <a:buAutoNum type="arabicParenR"/>
            </a:pPr>
            <a:r>
              <a:rPr lang="en"/>
              <a:t>Почему это происходит?</a:t>
            </a:r>
          </a:p>
          <a:p>
            <a:pPr indent="-317500" lvl="0" marL="457200" rtl="0">
              <a:spcBef>
                <a:spcPts val="0"/>
              </a:spcBef>
              <a:buClr>
                <a:srgbClr val="000000"/>
              </a:buClr>
              <a:buSzPct val="127272"/>
              <a:buFont typeface="Arial"/>
              <a:buAutoNum type="arabicParenR"/>
            </a:pPr>
            <a:r>
              <a:rPr lang="en"/>
              <a:t>Рецепты постепенного повышения. Если не повышать постепенно, то придется потом повышать разом. Иначе качество услуги будет деградировать. Затраты на железо уже все придумали как оптимизировать. Теперь очередь оптимизировать сотрудников.</a:t>
            </a:r>
          </a:p>
          <a:p>
            <a:pPr indent="-317500" lvl="0" marL="457200" rtl="0">
              <a:spcBef>
                <a:spcPts val="0"/>
              </a:spcBef>
              <a:buClr>
                <a:srgbClr val="000000"/>
              </a:buClr>
              <a:buSzPct val="127272"/>
              <a:buFont typeface="Arial"/>
              <a:buAutoNum type="arabicParenR"/>
            </a:pPr>
            <a:r>
              <a:rPr lang="en"/>
              <a:t>Люди - это очень дорого (рассказать про пирамиду администрирования). Все ручные процессы нужно оптимизировать. Плюс абоненту очень неудобно ходить в офис, страдает качество сервиса.</a:t>
            </a:r>
          </a:p>
          <a:p>
            <a:pPr indent="-317500" lvl="0" marL="457200" rtl="0">
              <a:spcBef>
                <a:spcPts val="0"/>
              </a:spcBef>
              <a:buClr>
                <a:srgbClr val="000000"/>
              </a:buClr>
              <a:buSzPct val="127272"/>
              <a:buFont typeface="Arial"/>
              <a:buAutoNum type="arabicParenR"/>
            </a:pPr>
            <a:r>
              <a:rPr lang="en"/>
              <a:t>Раз интернет - стал стандартной услугой, нужно удивлять. Например, проводить опросы и под видом опроса заставить их порефлексировать над тем, нравится услуга или нет. Дать анкету на заполнение, чтобы вызвать саморедуцирующееся убеждение.</a:t>
            </a:r>
          </a:p>
          <a:p>
            <a:pPr indent="-317500" lvl="0" marL="457200" rtl="0">
              <a:spcBef>
                <a:spcPts val="0"/>
              </a:spcBef>
              <a:buClr>
                <a:srgbClr val="000000"/>
              </a:buClr>
              <a:buSzPct val="127272"/>
              <a:buFont typeface="Arial"/>
              <a:buAutoNum type="arabicParenR"/>
            </a:pPr>
            <a:r>
              <a:rPr lang="en"/>
              <a:t>Что такое “качественная услуга”? Пока нет числовых метрик, нельзя всерьез о качестве говорить. Качество - это субъективное восприятие клиентом. NPS. Нужно сесть и посмотреть на все возможные точки контакта с клиентом его глазами. Лишние устранить, нужные улучшить, не хватающие (положительное удивление) добавить.</a:t>
            </a:r>
          </a:p>
          <a:p>
            <a:pPr indent="-317500" lvl="0" marL="457200" rtl="0">
              <a:spcBef>
                <a:spcPts val="0"/>
              </a:spcBef>
              <a:buClr>
                <a:srgbClr val="000000"/>
              </a:buClr>
              <a:buSzPct val="127272"/>
              <a:buFont typeface="Arial"/>
              <a:buAutoNum type="arabicParenR"/>
            </a:pPr>
            <a:r>
              <a:rPr lang="en"/>
              <a:t>Есть и объективные метрики. Время подключения абонента. Время обработки претензий. Время устранения неполадок (выездных работ). Показатели коллцентра (количество отбоев, среднее время ожидания, длительность разговора). Количество аварий с мониторинга. Количество претензий. Отток (подробнее позже). Получать фидбэк (по каждому выезду, плюс регулярный. Напоминаем о себе).</a:t>
            </a:r>
          </a:p>
          <a:p>
            <a:pPr indent="-317500" lvl="0" marL="457200" rtl="0">
              <a:spcBef>
                <a:spcPts val="0"/>
              </a:spcBef>
              <a:buClr>
                <a:srgbClr val="000000"/>
              </a:buClr>
              <a:buSzPct val="127272"/>
              <a:buFont typeface="Arial"/>
              <a:buAutoNum type="arabicParenR"/>
            </a:pPr>
            <a:r>
              <a:rPr lang="en"/>
              <a:t>Отток - по мотивам поста.</a:t>
            </a:r>
          </a:p>
          <a:p>
            <a:pPr indent="-317500" lvl="0" marL="457200" rtl="0">
              <a:spcBef>
                <a:spcPts val="0"/>
              </a:spcBef>
              <a:buClr>
                <a:srgbClr val="000000"/>
              </a:buClr>
              <a:buSzPct val="127272"/>
              <a:buFont typeface="Arial"/>
              <a:buAutoNum type="arabicParenR"/>
            </a:pPr>
            <a:r>
              <a:rPr lang="en"/>
              <a:t>Ручная работа. Портал 2.0.</a:t>
            </a:r>
          </a:p>
          <a:p>
            <a:pPr indent="-317500" lvl="0" marL="457200" rtl="0">
              <a:spcBef>
                <a:spcPts val="0"/>
              </a:spcBef>
              <a:buClr>
                <a:srgbClr val="000000"/>
              </a:buClr>
              <a:buSzPct val="127272"/>
              <a:buFont typeface="Arial"/>
              <a:buAutoNum type="arabicParenR"/>
            </a:pPr>
            <a:r>
              <a:rPr lang="en"/>
              <a:t>Пять ошибок при повышении. 1) Резко увеличить цены 2) Не увеличивать цены. 3) Увеличивать цену слишком часто (надоедает) 4) Тупо повышать цены без изменения других условий. 5) Увеличивать сразу на основные услуги (нужно начинать со второстепенных, чтобы абонент свыкся, но напрямую его на затрагивать)</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50" name="Shape 5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 name="Shape 56"/>
        <p:cNvGrpSpPr/>
        <p:nvPr/>
      </p:nvGrpSpPr>
      <p:grpSpPr>
        <a:xfrm>
          <a:off x="0" y="0"/>
          <a:ext cx="0" cy="0"/>
          <a:chOff x="0" y="0"/>
          <a:chExt cx="0" cy="0"/>
        </a:xfrm>
      </p:grpSpPr>
      <p:sp>
        <p:nvSpPr>
          <p:cNvPr id="57" name="Shape 57"/>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58" name="Shape 5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 name="Shape 63"/>
        <p:cNvGrpSpPr/>
        <p:nvPr/>
      </p:nvGrpSpPr>
      <p:grpSpPr>
        <a:xfrm>
          <a:off x="0" y="0"/>
          <a:ext cx="0" cy="0"/>
          <a:chOff x="0" y="0"/>
          <a:chExt cx="0" cy="0"/>
        </a:xfrm>
      </p:grpSpPr>
      <p:sp>
        <p:nvSpPr>
          <p:cNvPr id="64" name="Shape 64"/>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65" name="Shape 6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Привести пример повышения</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72" name="Shape 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Привести пример повышения</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80" name="Shape 8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87" name="Shape 8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 name="Shape 7"/>
        <p:cNvGrpSpPr/>
        <p:nvPr/>
      </p:nvGrpSpPr>
      <p:grpSpPr>
        <a:xfrm>
          <a:off x="0" y="0"/>
          <a:ext cx="0" cy="0"/>
          <a:chOff x="0" y="0"/>
          <a:chExt cx="0" cy="0"/>
        </a:xfrm>
      </p:grpSpPr>
      <p:sp>
        <p:nvSpPr>
          <p:cNvPr id="8" name="Shape 8"/>
          <p:cNvSpPr txBox="1"/>
          <p:nvPr>
            <p:ph type="ctrTitle"/>
          </p:nvPr>
        </p:nvSpPr>
        <p:spPr>
          <a:xfrm>
            <a:off x="685800" y="2111123"/>
            <a:ext cx="7772400" cy="1546474"/>
          </a:xfrm>
          <a:prstGeom prst="rect">
            <a:avLst/>
          </a:prstGeom>
          <a:noFill/>
          <a:ln>
            <a:noFill/>
          </a:ln>
        </p:spPr>
        <p:txBody>
          <a:bodyPr anchorCtr="0" anchor="b" bIns="91425" lIns="91425" rIns="91425" tIns="91425"/>
          <a:lstStyle>
            <a:lvl1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1pPr>
            <a:lvl2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2pPr>
            <a:lvl3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3pPr>
            <a:lvl4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4pPr>
            <a:lvl5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5pPr>
            <a:lvl6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6pPr>
            <a:lvl7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7pPr>
            <a:lvl8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8pPr>
            <a:lvl9pPr rtl="0" algn="ctr">
              <a:spcBef>
                <a:spcPts val="0"/>
              </a:spcBef>
              <a:buClr>
                <a:schemeClr val="dk1"/>
              </a:buClr>
              <a:buSzPct val="100000"/>
              <a:buFont typeface="Arial"/>
              <a:buNone/>
              <a:defRPr b="1" baseline="0" i="0" sz="4800" u="none" cap="none" strike="noStrike">
                <a:solidFill>
                  <a:schemeClr val="dk1"/>
                </a:solidFill>
                <a:latin typeface="Arial"/>
                <a:ea typeface="Arial"/>
                <a:cs typeface="Arial"/>
                <a:sym typeface="Arial"/>
              </a:defRPr>
            </a:lvl9pPr>
          </a:lstStyle>
          <a:p/>
        </p:txBody>
      </p:sp>
      <p:sp>
        <p:nvSpPr>
          <p:cNvPr id="9" name="Shape 9"/>
          <p:cNvSpPr txBox="1"/>
          <p:nvPr>
            <p:ph idx="1" type="subTitle"/>
          </p:nvPr>
        </p:nvSpPr>
        <p:spPr>
          <a:xfrm>
            <a:off x="685800" y="3786737"/>
            <a:ext cx="7772400" cy="1046317"/>
          </a:xfrm>
          <a:prstGeom prst="rect">
            <a:avLst/>
          </a:prstGeom>
          <a:noFill/>
          <a:ln>
            <a:noFill/>
          </a:ln>
        </p:spPr>
        <p:txBody>
          <a:bodyPr anchorCtr="0" anchor="t" bIns="91425" lIns="91425" rIns="91425" tIns="91425"/>
          <a:lstStyle>
            <a:lvl1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1pPr>
            <a:lvl2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2pPr>
            <a:lvl3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3pPr>
            <a:lvl4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4pPr>
            <a:lvl5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5pPr>
            <a:lvl6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6pPr>
            <a:lvl7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7pPr>
            <a:lvl8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8pPr>
            <a:lvl9pPr rtl="0" algn="ctr">
              <a:lnSpc>
                <a:spcPct val="100000"/>
              </a:lnSpc>
              <a:spcBef>
                <a:spcPts val="0"/>
              </a:spcBef>
              <a:spcAft>
                <a:spcPts val="0"/>
              </a:spcAft>
              <a:buClr>
                <a:schemeClr val="dk2"/>
              </a:buClr>
              <a:buSzPct val="100000"/>
              <a:buFont typeface="Arial"/>
              <a:buNone/>
              <a:defRPr b="0" baseline="0" i="0" sz="3000" u="none" cap="none" strike="noStrike">
                <a:solidFill>
                  <a:schemeClr val="dk2"/>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0" name="Shape 10"/>
        <p:cNvGrpSpPr/>
        <p:nvPr/>
      </p:nvGrpSpPr>
      <p:grpSpPr>
        <a:xfrm>
          <a:off x="0" y="0"/>
          <a:ext cx="0" cy="0"/>
          <a:chOff x="0" y="0"/>
          <a:chExt cx="0" cy="0"/>
        </a:xfrm>
      </p:grpSpPr>
      <p:sp>
        <p:nvSpPr>
          <p:cNvPr id="11" name="Shape 11"/>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lgn="l">
              <a:spcBef>
                <a:spcPts val="0"/>
              </a:spcBef>
              <a:buSzPct val="100000"/>
              <a:buFont typeface="Arial"/>
              <a:buNone/>
              <a:defRPr b="1" sz="3600">
                <a:solidFill>
                  <a:schemeClr val="dk1"/>
                </a:solidFill>
                <a:latin typeface="Arial"/>
                <a:ea typeface="Arial"/>
                <a:cs typeface="Arial"/>
                <a:sym typeface="Arial"/>
              </a:defRPr>
            </a:lvl1pPr>
            <a:lvl2pPr rtl="0" algn="l">
              <a:spcBef>
                <a:spcPts val="0"/>
              </a:spcBef>
              <a:buSzPct val="100000"/>
              <a:buFont typeface="Arial"/>
              <a:buNone/>
              <a:defRPr b="1" sz="3600">
                <a:solidFill>
                  <a:schemeClr val="dk1"/>
                </a:solidFill>
                <a:latin typeface="Arial"/>
                <a:ea typeface="Arial"/>
                <a:cs typeface="Arial"/>
                <a:sym typeface="Arial"/>
              </a:defRPr>
            </a:lvl2pPr>
            <a:lvl3pPr rtl="0" algn="l">
              <a:spcBef>
                <a:spcPts val="0"/>
              </a:spcBef>
              <a:buSzPct val="100000"/>
              <a:buFont typeface="Arial"/>
              <a:buNone/>
              <a:defRPr b="1" sz="3600">
                <a:solidFill>
                  <a:schemeClr val="dk1"/>
                </a:solidFill>
                <a:latin typeface="Arial"/>
                <a:ea typeface="Arial"/>
                <a:cs typeface="Arial"/>
                <a:sym typeface="Arial"/>
              </a:defRPr>
            </a:lvl3pPr>
            <a:lvl4pPr rtl="0" algn="l">
              <a:spcBef>
                <a:spcPts val="0"/>
              </a:spcBef>
              <a:buSzPct val="100000"/>
              <a:buFont typeface="Arial"/>
              <a:buNone/>
              <a:defRPr b="1" sz="3600">
                <a:solidFill>
                  <a:schemeClr val="dk1"/>
                </a:solidFill>
                <a:latin typeface="Arial"/>
                <a:ea typeface="Arial"/>
                <a:cs typeface="Arial"/>
                <a:sym typeface="Arial"/>
              </a:defRPr>
            </a:lvl4pPr>
            <a:lvl5pPr rtl="0" algn="l">
              <a:spcBef>
                <a:spcPts val="0"/>
              </a:spcBef>
              <a:buSzPct val="100000"/>
              <a:buFont typeface="Arial"/>
              <a:buNone/>
              <a:defRPr b="1" sz="3600">
                <a:solidFill>
                  <a:schemeClr val="dk1"/>
                </a:solidFill>
                <a:latin typeface="Arial"/>
                <a:ea typeface="Arial"/>
                <a:cs typeface="Arial"/>
                <a:sym typeface="Arial"/>
              </a:defRPr>
            </a:lvl5pPr>
            <a:lvl6pPr rtl="0" algn="l">
              <a:spcBef>
                <a:spcPts val="0"/>
              </a:spcBef>
              <a:buSzPct val="100000"/>
              <a:buFont typeface="Arial"/>
              <a:buNone/>
              <a:defRPr b="1" sz="3600">
                <a:solidFill>
                  <a:schemeClr val="dk1"/>
                </a:solidFill>
                <a:latin typeface="Arial"/>
                <a:ea typeface="Arial"/>
                <a:cs typeface="Arial"/>
                <a:sym typeface="Arial"/>
              </a:defRPr>
            </a:lvl6pPr>
            <a:lvl7pPr rtl="0" algn="l">
              <a:spcBef>
                <a:spcPts val="0"/>
              </a:spcBef>
              <a:buSzPct val="100000"/>
              <a:buFont typeface="Arial"/>
              <a:buNone/>
              <a:defRPr b="1" sz="3600">
                <a:solidFill>
                  <a:schemeClr val="dk1"/>
                </a:solidFill>
                <a:latin typeface="Arial"/>
                <a:ea typeface="Arial"/>
                <a:cs typeface="Arial"/>
                <a:sym typeface="Arial"/>
              </a:defRPr>
            </a:lvl7pPr>
            <a:lvl8pPr rtl="0" algn="l">
              <a:spcBef>
                <a:spcPts val="0"/>
              </a:spcBef>
              <a:buSzPct val="100000"/>
              <a:buFont typeface="Arial"/>
              <a:buNone/>
              <a:defRPr b="1" sz="3600">
                <a:solidFill>
                  <a:schemeClr val="dk1"/>
                </a:solidFill>
                <a:latin typeface="Arial"/>
                <a:ea typeface="Arial"/>
                <a:cs typeface="Arial"/>
                <a:sym typeface="Arial"/>
              </a:defRPr>
            </a:lvl8pPr>
            <a:lvl9pPr rtl="0" algn="l">
              <a:spcBef>
                <a:spcPts val="0"/>
              </a:spcBef>
              <a:buSzPct val="100000"/>
              <a:buFont typeface="Arial"/>
              <a:buNone/>
              <a:defRPr b="1" sz="3600">
                <a:solidFill>
                  <a:schemeClr val="dk1"/>
                </a:solidFill>
                <a:latin typeface="Arial"/>
                <a:ea typeface="Arial"/>
                <a:cs typeface="Arial"/>
                <a:sym typeface="Arial"/>
              </a:defRPr>
            </a:lvl9pPr>
          </a:lstStyle>
          <a:p/>
        </p:txBody>
      </p:sp>
      <p:sp>
        <p:nvSpPr>
          <p:cNvPr id="12" name="Shape 12"/>
          <p:cNvSpPr txBox="1"/>
          <p:nvPr>
            <p:ph idx="1" type="body"/>
          </p:nvPr>
        </p:nvSpPr>
        <p:spPr>
          <a:xfrm>
            <a:off x="457200" y="1600200"/>
            <a:ext cx="8229600" cy="4967574"/>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3" name="Shape 13"/>
        <p:cNvGrpSpPr/>
        <p:nvPr/>
      </p:nvGrpSpPr>
      <p:grpSpPr>
        <a:xfrm>
          <a:off x="0" y="0"/>
          <a:ext cx="0" cy="0"/>
          <a:chOff x="0" y="0"/>
          <a:chExt cx="0" cy="0"/>
        </a:xfrm>
      </p:grpSpPr>
      <p:sp>
        <p:nvSpPr>
          <p:cNvPr id="14" name="Shape 14"/>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lgn="l">
              <a:spcBef>
                <a:spcPts val="0"/>
              </a:spcBef>
              <a:buSzPct val="100000"/>
              <a:buFont typeface="Arial"/>
              <a:buNone/>
              <a:defRPr b="1" sz="3600">
                <a:solidFill>
                  <a:schemeClr val="dk1"/>
                </a:solidFill>
                <a:latin typeface="Arial"/>
                <a:ea typeface="Arial"/>
                <a:cs typeface="Arial"/>
                <a:sym typeface="Arial"/>
              </a:defRPr>
            </a:lvl1pPr>
            <a:lvl2pPr rtl="0" algn="l">
              <a:spcBef>
                <a:spcPts val="0"/>
              </a:spcBef>
              <a:buSzPct val="100000"/>
              <a:buFont typeface="Arial"/>
              <a:buNone/>
              <a:defRPr b="1" sz="3600">
                <a:solidFill>
                  <a:schemeClr val="dk1"/>
                </a:solidFill>
                <a:latin typeface="Arial"/>
                <a:ea typeface="Arial"/>
                <a:cs typeface="Arial"/>
                <a:sym typeface="Arial"/>
              </a:defRPr>
            </a:lvl2pPr>
            <a:lvl3pPr rtl="0" algn="l">
              <a:spcBef>
                <a:spcPts val="0"/>
              </a:spcBef>
              <a:buSzPct val="100000"/>
              <a:buFont typeface="Arial"/>
              <a:buNone/>
              <a:defRPr b="1" sz="3600">
                <a:solidFill>
                  <a:schemeClr val="dk1"/>
                </a:solidFill>
                <a:latin typeface="Arial"/>
                <a:ea typeface="Arial"/>
                <a:cs typeface="Arial"/>
                <a:sym typeface="Arial"/>
              </a:defRPr>
            </a:lvl3pPr>
            <a:lvl4pPr rtl="0" algn="l">
              <a:spcBef>
                <a:spcPts val="0"/>
              </a:spcBef>
              <a:buSzPct val="100000"/>
              <a:buFont typeface="Arial"/>
              <a:buNone/>
              <a:defRPr b="1" sz="3600">
                <a:solidFill>
                  <a:schemeClr val="dk1"/>
                </a:solidFill>
                <a:latin typeface="Arial"/>
                <a:ea typeface="Arial"/>
                <a:cs typeface="Arial"/>
                <a:sym typeface="Arial"/>
              </a:defRPr>
            </a:lvl4pPr>
            <a:lvl5pPr rtl="0" algn="l">
              <a:spcBef>
                <a:spcPts val="0"/>
              </a:spcBef>
              <a:buSzPct val="100000"/>
              <a:buFont typeface="Arial"/>
              <a:buNone/>
              <a:defRPr b="1" sz="3600">
                <a:solidFill>
                  <a:schemeClr val="dk1"/>
                </a:solidFill>
                <a:latin typeface="Arial"/>
                <a:ea typeface="Arial"/>
                <a:cs typeface="Arial"/>
                <a:sym typeface="Arial"/>
              </a:defRPr>
            </a:lvl5pPr>
            <a:lvl6pPr rtl="0" algn="l">
              <a:spcBef>
                <a:spcPts val="0"/>
              </a:spcBef>
              <a:buSzPct val="100000"/>
              <a:buFont typeface="Arial"/>
              <a:buNone/>
              <a:defRPr b="1" sz="3600">
                <a:solidFill>
                  <a:schemeClr val="dk1"/>
                </a:solidFill>
                <a:latin typeface="Arial"/>
                <a:ea typeface="Arial"/>
                <a:cs typeface="Arial"/>
                <a:sym typeface="Arial"/>
              </a:defRPr>
            </a:lvl6pPr>
            <a:lvl7pPr rtl="0" algn="l">
              <a:spcBef>
                <a:spcPts val="0"/>
              </a:spcBef>
              <a:buSzPct val="100000"/>
              <a:buFont typeface="Arial"/>
              <a:buNone/>
              <a:defRPr b="1" sz="3600">
                <a:solidFill>
                  <a:schemeClr val="dk1"/>
                </a:solidFill>
                <a:latin typeface="Arial"/>
                <a:ea typeface="Arial"/>
                <a:cs typeface="Arial"/>
                <a:sym typeface="Arial"/>
              </a:defRPr>
            </a:lvl7pPr>
            <a:lvl8pPr rtl="0" algn="l">
              <a:spcBef>
                <a:spcPts val="0"/>
              </a:spcBef>
              <a:buSzPct val="100000"/>
              <a:buFont typeface="Arial"/>
              <a:buNone/>
              <a:defRPr b="1" sz="3600">
                <a:solidFill>
                  <a:schemeClr val="dk1"/>
                </a:solidFill>
                <a:latin typeface="Arial"/>
                <a:ea typeface="Arial"/>
                <a:cs typeface="Arial"/>
                <a:sym typeface="Arial"/>
              </a:defRPr>
            </a:lvl8pPr>
            <a:lvl9pPr rtl="0" algn="l">
              <a:spcBef>
                <a:spcPts val="0"/>
              </a:spcBef>
              <a:buSzPct val="100000"/>
              <a:buFont typeface="Arial"/>
              <a:buNone/>
              <a:defRPr b="1" sz="3600">
                <a:solidFill>
                  <a:schemeClr val="dk1"/>
                </a:solidFill>
                <a:latin typeface="Arial"/>
                <a:ea typeface="Arial"/>
                <a:cs typeface="Arial"/>
                <a:sym typeface="Arial"/>
              </a:defRPr>
            </a:lvl9pPr>
          </a:lstStyle>
          <a:p/>
        </p:txBody>
      </p:sp>
      <p:sp>
        <p:nvSpPr>
          <p:cNvPr id="15" name="Shape 15"/>
          <p:cNvSpPr txBox="1"/>
          <p:nvPr>
            <p:ph idx="1" type="body"/>
          </p:nvPr>
        </p:nvSpPr>
        <p:spPr>
          <a:xfrm>
            <a:off x="457200" y="1600200"/>
            <a:ext cx="3994525" cy="4967574"/>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16" name="Shape 16"/>
          <p:cNvSpPr txBox="1"/>
          <p:nvPr>
            <p:ph idx="2" type="body"/>
          </p:nvPr>
        </p:nvSpPr>
        <p:spPr>
          <a:xfrm>
            <a:off x="4692273" y="1600200"/>
            <a:ext cx="3994525" cy="4967574"/>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7" name="Shape 17"/>
        <p:cNvGrpSpPr/>
        <p:nvPr/>
      </p:nvGrpSpPr>
      <p:grpSpPr>
        <a:xfrm>
          <a:off x="0" y="0"/>
          <a:ext cx="0" cy="0"/>
          <a:chOff x="0" y="0"/>
          <a:chExt cx="0" cy="0"/>
        </a:xfrm>
      </p:grpSpPr>
      <p:sp>
        <p:nvSpPr>
          <p:cNvPr id="18" name="Shape 18"/>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lgn="l">
              <a:spcBef>
                <a:spcPts val="0"/>
              </a:spcBef>
              <a:buSzPct val="100000"/>
              <a:buFont typeface="Arial"/>
              <a:buNone/>
              <a:defRPr b="1" sz="3600">
                <a:solidFill>
                  <a:schemeClr val="dk1"/>
                </a:solidFill>
                <a:latin typeface="Arial"/>
                <a:ea typeface="Arial"/>
                <a:cs typeface="Arial"/>
                <a:sym typeface="Arial"/>
              </a:defRPr>
            </a:lvl1pPr>
            <a:lvl2pPr rtl="0" algn="l">
              <a:spcBef>
                <a:spcPts val="0"/>
              </a:spcBef>
              <a:buSzPct val="100000"/>
              <a:buFont typeface="Arial"/>
              <a:buNone/>
              <a:defRPr b="1" sz="3600">
                <a:solidFill>
                  <a:schemeClr val="dk1"/>
                </a:solidFill>
                <a:latin typeface="Arial"/>
                <a:ea typeface="Arial"/>
                <a:cs typeface="Arial"/>
                <a:sym typeface="Arial"/>
              </a:defRPr>
            </a:lvl2pPr>
            <a:lvl3pPr rtl="0" algn="l">
              <a:spcBef>
                <a:spcPts val="0"/>
              </a:spcBef>
              <a:buSzPct val="100000"/>
              <a:buFont typeface="Arial"/>
              <a:buNone/>
              <a:defRPr b="1" sz="3600">
                <a:solidFill>
                  <a:schemeClr val="dk1"/>
                </a:solidFill>
                <a:latin typeface="Arial"/>
                <a:ea typeface="Arial"/>
                <a:cs typeface="Arial"/>
                <a:sym typeface="Arial"/>
              </a:defRPr>
            </a:lvl3pPr>
            <a:lvl4pPr rtl="0" algn="l">
              <a:spcBef>
                <a:spcPts val="0"/>
              </a:spcBef>
              <a:buSzPct val="100000"/>
              <a:buFont typeface="Arial"/>
              <a:buNone/>
              <a:defRPr b="1" sz="3600">
                <a:solidFill>
                  <a:schemeClr val="dk1"/>
                </a:solidFill>
                <a:latin typeface="Arial"/>
                <a:ea typeface="Arial"/>
                <a:cs typeface="Arial"/>
                <a:sym typeface="Arial"/>
              </a:defRPr>
            </a:lvl4pPr>
            <a:lvl5pPr rtl="0" algn="l">
              <a:spcBef>
                <a:spcPts val="0"/>
              </a:spcBef>
              <a:buSzPct val="100000"/>
              <a:buFont typeface="Arial"/>
              <a:buNone/>
              <a:defRPr b="1" sz="3600">
                <a:solidFill>
                  <a:schemeClr val="dk1"/>
                </a:solidFill>
                <a:latin typeface="Arial"/>
                <a:ea typeface="Arial"/>
                <a:cs typeface="Arial"/>
                <a:sym typeface="Arial"/>
              </a:defRPr>
            </a:lvl5pPr>
            <a:lvl6pPr rtl="0" algn="l">
              <a:spcBef>
                <a:spcPts val="0"/>
              </a:spcBef>
              <a:buSzPct val="100000"/>
              <a:buFont typeface="Arial"/>
              <a:buNone/>
              <a:defRPr b="1" sz="3600">
                <a:solidFill>
                  <a:schemeClr val="dk1"/>
                </a:solidFill>
                <a:latin typeface="Arial"/>
                <a:ea typeface="Arial"/>
                <a:cs typeface="Arial"/>
                <a:sym typeface="Arial"/>
              </a:defRPr>
            </a:lvl6pPr>
            <a:lvl7pPr rtl="0" algn="l">
              <a:spcBef>
                <a:spcPts val="0"/>
              </a:spcBef>
              <a:buSzPct val="100000"/>
              <a:buFont typeface="Arial"/>
              <a:buNone/>
              <a:defRPr b="1" sz="3600">
                <a:solidFill>
                  <a:schemeClr val="dk1"/>
                </a:solidFill>
                <a:latin typeface="Arial"/>
                <a:ea typeface="Arial"/>
                <a:cs typeface="Arial"/>
                <a:sym typeface="Arial"/>
              </a:defRPr>
            </a:lvl7pPr>
            <a:lvl8pPr rtl="0" algn="l">
              <a:spcBef>
                <a:spcPts val="0"/>
              </a:spcBef>
              <a:buSzPct val="100000"/>
              <a:buFont typeface="Arial"/>
              <a:buNone/>
              <a:defRPr b="1" sz="3600">
                <a:solidFill>
                  <a:schemeClr val="dk1"/>
                </a:solidFill>
                <a:latin typeface="Arial"/>
                <a:ea typeface="Arial"/>
                <a:cs typeface="Arial"/>
                <a:sym typeface="Arial"/>
              </a:defRPr>
            </a:lvl8pPr>
            <a:lvl9pPr rtl="0" algn="l">
              <a:spcBef>
                <a:spcPts val="0"/>
              </a:spcBef>
              <a:buSzPct val="100000"/>
              <a:buFont typeface="Arial"/>
              <a:buNone/>
              <a:defRPr b="1" sz="3600">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19" name="Shape 19"/>
        <p:cNvGrpSpPr/>
        <p:nvPr/>
      </p:nvGrpSpPr>
      <p:grpSpPr>
        <a:xfrm>
          <a:off x="0" y="0"/>
          <a:ext cx="0" cy="0"/>
          <a:chOff x="0" y="0"/>
          <a:chExt cx="0" cy="0"/>
        </a:xfrm>
      </p:grpSpPr>
      <p:sp>
        <p:nvSpPr>
          <p:cNvPr id="20" name="Shape 20"/>
          <p:cNvSpPr txBox="1"/>
          <p:nvPr>
            <p:ph idx="1" type="body"/>
          </p:nvPr>
        </p:nvSpPr>
        <p:spPr>
          <a:xfrm>
            <a:off x="457200" y="5875078"/>
            <a:ext cx="8229600" cy="692693"/>
          </a:xfrm>
          <a:prstGeom prst="rect">
            <a:avLst/>
          </a:prstGeom>
          <a:noFill/>
          <a:ln>
            <a:noFill/>
          </a:ln>
        </p:spPr>
        <p:txBody>
          <a:bodyPr anchorCtr="0" anchor="t" bIns="91425" lIns="91425" rIns="91425" tIns="91425"/>
          <a:lstStyle>
            <a:lvl1pPr rtl="0" algn="ctr">
              <a:lnSpc>
                <a:spcPct val="100000"/>
              </a:lnSpc>
              <a:spcBef>
                <a:spcPts val="360"/>
              </a:spcBef>
              <a:spcAft>
                <a:spcPts val="0"/>
              </a:spcAft>
              <a:buClr>
                <a:schemeClr val="dk1"/>
              </a:buClr>
              <a:buSzPct val="100000"/>
              <a:buFont typeface="Arial"/>
              <a:buChar char="●"/>
              <a:defRPr sz="1800">
                <a:solidFill>
                  <a:schemeClr val="dk1"/>
                </a:solidFill>
              </a:defRPr>
            </a:lvl1pPr>
            <a:lvl2pPr rtl="0" algn="ctr">
              <a:lnSpc>
                <a:spcPct val="100000"/>
              </a:lnSpc>
              <a:spcBef>
                <a:spcPts val="360"/>
              </a:spcBef>
              <a:spcAft>
                <a:spcPts val="0"/>
              </a:spcAft>
              <a:buClr>
                <a:schemeClr val="dk1"/>
              </a:buClr>
              <a:buSzPct val="100000"/>
              <a:buFont typeface="Courier New"/>
              <a:buChar char="o"/>
              <a:defRPr sz="1800">
                <a:solidFill>
                  <a:schemeClr val="dk1"/>
                </a:solidFill>
              </a:defRPr>
            </a:lvl2pPr>
            <a:lvl3pPr rtl="0" algn="ctr">
              <a:lnSpc>
                <a:spcPct val="100000"/>
              </a:lnSpc>
              <a:spcBef>
                <a:spcPts val="360"/>
              </a:spcBef>
              <a:spcAft>
                <a:spcPts val="0"/>
              </a:spcAft>
              <a:buClr>
                <a:schemeClr val="dk1"/>
              </a:buClr>
              <a:buSzPct val="100000"/>
              <a:buFont typeface="Wingdings"/>
              <a:buChar char="§"/>
              <a:defRPr sz="1800">
                <a:solidFill>
                  <a:schemeClr val="dk1"/>
                </a:solidFill>
              </a:defRPr>
            </a:lvl3pPr>
            <a:lvl4pPr rtl="0" algn="ctr">
              <a:lnSpc>
                <a:spcPct val="100000"/>
              </a:lnSpc>
              <a:spcBef>
                <a:spcPts val="360"/>
              </a:spcBef>
              <a:spcAft>
                <a:spcPts val="0"/>
              </a:spcAft>
              <a:buClr>
                <a:schemeClr val="dk1"/>
              </a:buClr>
              <a:buSzPct val="100000"/>
              <a:buFont typeface="Arial"/>
              <a:buChar char="●"/>
              <a:defRPr sz="1800">
                <a:solidFill>
                  <a:schemeClr val="dk1"/>
                </a:solidFill>
              </a:defRPr>
            </a:lvl4pPr>
            <a:lvl5pPr rtl="0" algn="ctr">
              <a:lnSpc>
                <a:spcPct val="100000"/>
              </a:lnSpc>
              <a:spcBef>
                <a:spcPts val="360"/>
              </a:spcBef>
              <a:spcAft>
                <a:spcPts val="0"/>
              </a:spcAft>
              <a:buClr>
                <a:schemeClr val="dk1"/>
              </a:buClr>
              <a:buSzPct val="100000"/>
              <a:buFont typeface="Courier New"/>
              <a:buChar char="o"/>
              <a:defRPr sz="1800">
                <a:solidFill>
                  <a:schemeClr val="dk1"/>
                </a:solidFill>
              </a:defRPr>
            </a:lvl5pPr>
            <a:lvl6pPr rtl="0" algn="ctr">
              <a:lnSpc>
                <a:spcPct val="100000"/>
              </a:lnSpc>
              <a:spcBef>
                <a:spcPts val="360"/>
              </a:spcBef>
              <a:spcAft>
                <a:spcPts val="0"/>
              </a:spcAft>
              <a:buClr>
                <a:schemeClr val="dk1"/>
              </a:buClr>
              <a:buSzPct val="100000"/>
              <a:buFont typeface="Wingdings"/>
              <a:buChar char="§"/>
              <a:defRPr sz="1800">
                <a:solidFill>
                  <a:schemeClr val="dk1"/>
                </a:solidFill>
              </a:defRPr>
            </a:lvl6pPr>
            <a:lvl7pPr rtl="0" algn="ctr">
              <a:lnSpc>
                <a:spcPct val="100000"/>
              </a:lnSpc>
              <a:spcBef>
                <a:spcPts val="360"/>
              </a:spcBef>
              <a:spcAft>
                <a:spcPts val="0"/>
              </a:spcAft>
              <a:buClr>
                <a:schemeClr val="dk1"/>
              </a:buClr>
              <a:buSzPct val="100000"/>
              <a:buFont typeface="Arial"/>
              <a:buChar char="●"/>
              <a:defRPr sz="1800">
                <a:solidFill>
                  <a:schemeClr val="dk1"/>
                </a:solidFill>
              </a:defRPr>
            </a:lvl7pPr>
            <a:lvl8pPr rtl="0" algn="ctr">
              <a:lnSpc>
                <a:spcPct val="100000"/>
              </a:lnSpc>
              <a:spcBef>
                <a:spcPts val="360"/>
              </a:spcBef>
              <a:spcAft>
                <a:spcPts val="0"/>
              </a:spcAft>
              <a:buClr>
                <a:schemeClr val="dk1"/>
              </a:buClr>
              <a:buSzPct val="100000"/>
              <a:buFont typeface="Courier New"/>
              <a:buChar char="o"/>
              <a:defRPr sz="1800">
                <a:solidFill>
                  <a:schemeClr val="dk1"/>
                </a:solidFill>
              </a:defRPr>
            </a:lvl8pPr>
            <a:lvl9pPr rtl="0" algn="ctr">
              <a:lnSpc>
                <a:spcPct val="100000"/>
              </a:lnSpc>
              <a:spcBef>
                <a:spcPts val="360"/>
              </a:spcBef>
              <a:spcAft>
                <a:spcPts val="0"/>
              </a:spcAft>
              <a:buClr>
                <a:schemeClr val="dk1"/>
              </a:buClr>
              <a:buSzPct val="100000"/>
              <a:buFont typeface="Wingdings"/>
              <a:buChar char="§"/>
              <a:defRPr sz="18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1" name="Shape 2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slideLayout" Target="../slideLayouts/slideLayout4.xml"/><Relationship Id="rId3" Type="http://schemas.openxmlformats.org/officeDocument/2006/relationships/slideLayout" Target="../slideLayouts/slideLayout3.xml"/><Relationship Id="rId6" Type="http://schemas.openxmlformats.org/officeDocument/2006/relationships/slideLayout" Target="../slideLayouts/slideLayout6.xml"/><Relationship Id="rId5"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274637"/>
            <a:ext cx="8229600" cy="1143000"/>
          </a:xfrm>
          <a:prstGeom prst="rect">
            <a:avLst/>
          </a:prstGeom>
          <a:noFill/>
          <a:ln>
            <a:noFill/>
          </a:ln>
        </p:spPr>
        <p:txBody>
          <a:bodyPr anchorCtr="0" anchor="b" bIns="91425" lIns="91425" rIns="91425" tIns="91425"/>
          <a:lstStyle>
            <a:lvl1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1pPr>
            <a:lvl2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2pPr>
            <a:lvl3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3pPr>
            <a:lvl4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4pPr>
            <a:lvl5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5pPr>
            <a:lvl6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6pPr>
            <a:lvl7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7pPr>
            <a:lvl8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8pPr>
            <a:lvl9pPr rtl="0" algn="l">
              <a:spcBef>
                <a:spcPts val="0"/>
              </a:spcBef>
              <a:buClr>
                <a:schemeClr val="dk1"/>
              </a:buClr>
              <a:buSzPct val="100000"/>
              <a:buFont typeface="Arial"/>
              <a:buNone/>
              <a:defRPr b="1" baseline="0" i="0" sz="3600" u="none" cap="none" strike="noStrike">
                <a:solidFill>
                  <a:schemeClr val="dk1"/>
                </a:solidFill>
                <a:latin typeface="Arial"/>
                <a:ea typeface="Arial"/>
                <a:cs typeface="Arial"/>
                <a:sym typeface="Arial"/>
              </a:defRPr>
            </a:lvl9pPr>
          </a:lstStyle>
          <a:p/>
        </p:txBody>
      </p:sp>
      <p:sp>
        <p:nvSpPr>
          <p:cNvPr id="6" name="Shape 6"/>
          <p:cNvSpPr txBox="1"/>
          <p:nvPr>
            <p:ph idx="1" type="body"/>
          </p:nvPr>
        </p:nvSpPr>
        <p:spPr>
          <a:xfrm>
            <a:off x="457200" y="1600200"/>
            <a:ext cx="8229600" cy="4967574"/>
          </a:xfrm>
          <a:prstGeom prst="rect">
            <a:avLst/>
          </a:prstGeom>
          <a:noFill/>
          <a:ln>
            <a:noFill/>
          </a:ln>
        </p:spPr>
        <p:txBody>
          <a:bodyPr anchorCtr="0" anchor="t" bIns="91425" lIns="91425" rIns="91425" tIns="91425"/>
          <a:lstStyle>
            <a:lvl1pPr rtl="0" algn="l">
              <a:spcBef>
                <a:spcPts val="600"/>
              </a:spcBef>
              <a:buClr>
                <a:schemeClr val="dk1"/>
              </a:buClr>
              <a:buSzPct val="100000"/>
              <a:buFont typeface="Arial"/>
              <a:buChar char="●"/>
              <a:defRPr b="0" baseline="0" i="0" sz="3000" u="none" cap="none" strike="noStrike">
                <a:solidFill>
                  <a:schemeClr val="dk1"/>
                </a:solidFill>
                <a:latin typeface="Arial"/>
                <a:ea typeface="Arial"/>
                <a:cs typeface="Arial"/>
                <a:sym typeface="Arial"/>
              </a:defRPr>
            </a:lvl1pPr>
            <a:lvl2pPr rtl="0" algn="l">
              <a:spcBef>
                <a:spcPts val="480"/>
              </a:spcBef>
              <a:buClr>
                <a:schemeClr val="dk1"/>
              </a:buClr>
              <a:buSzPct val="100000"/>
              <a:buFont typeface="Courier New"/>
              <a:buChar char="o"/>
              <a:defRPr b="0" baseline="0" i="0" sz="2400" u="none" cap="none" strike="noStrike">
                <a:solidFill>
                  <a:schemeClr val="dk1"/>
                </a:solidFill>
                <a:latin typeface="Arial"/>
                <a:ea typeface="Arial"/>
                <a:cs typeface="Arial"/>
                <a:sym typeface="Arial"/>
              </a:defRPr>
            </a:lvl2pPr>
            <a:lvl3pPr rtl="0" algn="l">
              <a:spcBef>
                <a:spcPts val="480"/>
              </a:spcBef>
              <a:buClr>
                <a:schemeClr val="dk1"/>
              </a:buClr>
              <a:buSzPct val="100000"/>
              <a:buFont typeface="Wingdings"/>
              <a:buChar char="§"/>
              <a:defRPr b="0" baseline="0" i="0" sz="2400" u="none" cap="none" strike="noStrike">
                <a:solidFill>
                  <a:schemeClr val="dk1"/>
                </a:solidFill>
                <a:latin typeface="Arial"/>
                <a:ea typeface="Arial"/>
                <a:cs typeface="Arial"/>
                <a:sym typeface="Arial"/>
              </a:defRPr>
            </a:lvl3pPr>
            <a:lvl4pPr rtl="0" algn="l">
              <a:spcBef>
                <a:spcPts val="360"/>
              </a:spcBef>
              <a:buClr>
                <a:schemeClr val="dk1"/>
              </a:buClr>
              <a:buSzPct val="100000"/>
              <a:buFont typeface="Arial"/>
              <a:buChar char="●"/>
              <a:defRPr b="0" baseline="0" i="0" sz="1800" u="none" cap="none" strike="noStrike">
                <a:solidFill>
                  <a:schemeClr val="dk1"/>
                </a:solidFill>
                <a:latin typeface="Arial"/>
                <a:ea typeface="Arial"/>
                <a:cs typeface="Arial"/>
                <a:sym typeface="Arial"/>
              </a:defRPr>
            </a:lvl4pPr>
            <a:lvl5pPr rtl="0" algn="l">
              <a:spcBef>
                <a:spcPts val="360"/>
              </a:spcBef>
              <a:buClr>
                <a:schemeClr val="dk1"/>
              </a:buClr>
              <a:buSzPct val="100000"/>
              <a:buFont typeface="Courier New"/>
              <a:buChar char="o"/>
              <a:defRPr b="0" baseline="0" i="0" sz="1800" u="none" cap="none" strike="noStrike">
                <a:solidFill>
                  <a:schemeClr val="dk1"/>
                </a:solidFill>
                <a:latin typeface="Arial"/>
                <a:ea typeface="Arial"/>
                <a:cs typeface="Arial"/>
                <a:sym typeface="Arial"/>
              </a:defRPr>
            </a:lvl5pPr>
            <a:lvl6pPr rtl="0" algn="l">
              <a:spcBef>
                <a:spcPts val="360"/>
              </a:spcBef>
              <a:buClr>
                <a:schemeClr val="dk1"/>
              </a:buClr>
              <a:buSzPct val="100000"/>
              <a:buFont typeface="Wingdings"/>
              <a:buChar char="§"/>
              <a:defRPr b="0" baseline="0" i="0" sz="1800" u="none" cap="none" strike="noStrike">
                <a:solidFill>
                  <a:schemeClr val="dk1"/>
                </a:solidFill>
                <a:latin typeface="Arial"/>
                <a:ea typeface="Arial"/>
                <a:cs typeface="Arial"/>
                <a:sym typeface="Arial"/>
              </a:defRPr>
            </a:lvl6pPr>
            <a:lvl7pPr rtl="0" algn="l">
              <a:spcBef>
                <a:spcPts val="360"/>
              </a:spcBef>
              <a:buClr>
                <a:schemeClr val="dk1"/>
              </a:buClr>
              <a:buSzPct val="100000"/>
              <a:buFont typeface="Arial"/>
              <a:buChar char="●"/>
              <a:defRPr b="0" baseline="0" i="0" sz="1800" u="none" cap="none" strike="noStrike">
                <a:solidFill>
                  <a:schemeClr val="dk1"/>
                </a:solidFill>
                <a:latin typeface="Arial"/>
                <a:ea typeface="Arial"/>
                <a:cs typeface="Arial"/>
                <a:sym typeface="Arial"/>
              </a:defRPr>
            </a:lvl7pPr>
            <a:lvl8pPr rtl="0" algn="l">
              <a:spcBef>
                <a:spcPts val="360"/>
              </a:spcBef>
              <a:buClr>
                <a:schemeClr val="dk1"/>
              </a:buClr>
              <a:buSzPct val="100000"/>
              <a:buFont typeface="Courier New"/>
              <a:buChar char="o"/>
              <a:defRPr b="0" baseline="0" i="0" sz="1800" u="none" cap="none" strike="noStrike">
                <a:solidFill>
                  <a:schemeClr val="dk1"/>
                </a:solidFill>
                <a:latin typeface="Arial"/>
                <a:ea typeface="Arial"/>
                <a:cs typeface="Arial"/>
                <a:sym typeface="Arial"/>
              </a:defRPr>
            </a:lvl8pPr>
            <a:lvl9pPr rtl="0" algn="l">
              <a:spcBef>
                <a:spcPts val="360"/>
              </a:spcBef>
              <a:buClr>
                <a:schemeClr val="dk1"/>
              </a:buClr>
              <a:buSzPct val="100000"/>
              <a:buFont typeface="Wingdings"/>
              <a:buChar char="§"/>
              <a:defRPr b="0" baseline="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01.png"/><Relationship Id="rId3" Type="http://schemas.openxmlformats.org/officeDocument/2006/relationships/image" Target="../media/image0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3.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6.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hyperlink" Target="http://www.hydra-billing.r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5.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8.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 Id="rId5" Type="http://schemas.openxmlformats.org/officeDocument/2006/relationships/image" Target="../media/image0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00.png"/><Relationship Id="rId3" Type="http://schemas.openxmlformats.org/officeDocument/2006/relationships/image" Target="../media/image0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22" name="Shape 22"/>
        <p:cNvGrpSpPr/>
        <p:nvPr/>
      </p:nvGrpSpPr>
      <p:grpSpPr>
        <a:xfrm>
          <a:off x="0" y="0"/>
          <a:ext cx="0" cy="0"/>
          <a:chOff x="0" y="0"/>
          <a:chExt cx="0" cy="0"/>
        </a:xfrm>
      </p:grpSpPr>
      <p:sp>
        <p:nvSpPr>
          <p:cNvPr id="23" name="Shape 23"/>
          <p:cNvSpPr txBox="1"/>
          <p:nvPr>
            <p:ph type="ctrTitle"/>
          </p:nvPr>
        </p:nvSpPr>
        <p:spPr>
          <a:xfrm>
            <a:off x="367250" y="467899"/>
            <a:ext cx="8493900" cy="3875700"/>
          </a:xfrm>
          <a:prstGeom prst="rect">
            <a:avLst/>
          </a:prstGeom>
        </p:spPr>
        <p:txBody>
          <a:bodyPr anchorCtr="0" anchor="b" bIns="91425" lIns="91425" rIns="91425" tIns="91425">
            <a:noAutofit/>
          </a:bodyPr>
          <a:lstStyle/>
          <a:p>
            <a:pPr rtl="0">
              <a:spcBef>
                <a:spcPts val="0"/>
              </a:spcBef>
              <a:buNone/>
            </a:pPr>
            <a:r>
              <a:rPr lang="en"/>
              <a:t>Как поднять цены,</a:t>
            </a:r>
          </a:p>
          <a:p>
            <a:pPr rtl="0">
              <a:spcBef>
                <a:spcPts val="0"/>
              </a:spcBef>
              <a:buNone/>
            </a:pPr>
            <a:r>
              <a:rPr lang="en"/>
              <a:t>снизить затраты</a:t>
            </a:r>
            <a:br>
              <a:rPr lang="en"/>
            </a:br>
            <a:r>
              <a:rPr lang="en"/>
              <a:t>и не остаться</a:t>
            </a:r>
          </a:p>
          <a:p>
            <a:pPr>
              <a:spcBef>
                <a:spcPts val="0"/>
              </a:spcBef>
              <a:buNone/>
            </a:pPr>
            <a:r>
              <a:rPr lang="en"/>
              <a:t>без абонентов</a:t>
            </a:r>
            <a:br>
              <a:rPr lang="en"/>
            </a:br>
            <a:r>
              <a:rPr lang="en"/>
              <a:t>и сотрудников</a:t>
            </a:r>
          </a:p>
        </p:txBody>
      </p:sp>
      <p:sp>
        <p:nvSpPr>
          <p:cNvPr id="24" name="Shape 24"/>
          <p:cNvSpPr txBox="1"/>
          <p:nvPr>
            <p:ph idx="1" type="subTitle"/>
          </p:nvPr>
        </p:nvSpPr>
        <p:spPr>
          <a:xfrm>
            <a:off x="731875" y="4598512"/>
            <a:ext cx="7772400" cy="709799"/>
          </a:xfrm>
          <a:prstGeom prst="rect">
            <a:avLst/>
          </a:prstGeom>
        </p:spPr>
        <p:txBody>
          <a:bodyPr anchorCtr="0" anchor="t" bIns="91425" lIns="91425" rIns="91425" tIns="91425">
            <a:noAutofit/>
          </a:bodyPr>
          <a:lstStyle/>
          <a:p>
            <a:pPr>
              <a:spcBef>
                <a:spcPts val="0"/>
              </a:spcBef>
              <a:buNone/>
            </a:pPr>
            <a:r>
              <a:rPr lang="en" sz="3200">
                <a:latin typeface="Trebuchet MS"/>
                <a:ea typeface="Trebuchet MS"/>
                <a:cs typeface="Trebuchet MS"/>
                <a:sym typeface="Trebuchet MS"/>
              </a:rPr>
              <a:t>Дмитрий Коплович, «Латера»</a:t>
            </a:r>
          </a:p>
        </p:txBody>
      </p:sp>
      <p:pic>
        <p:nvPicPr>
          <p:cNvPr id="25" name="Shape 25"/>
          <p:cNvPicPr preferRelativeResize="0"/>
          <p:nvPr/>
        </p:nvPicPr>
        <p:blipFill>
          <a:blip r:embed="rId4">
            <a:alphaModFix/>
          </a:blip>
          <a:stretch>
            <a:fillRect/>
          </a:stretch>
        </p:blipFill>
        <p:spPr>
          <a:xfrm>
            <a:off x="6919439" y="6033375"/>
            <a:ext cx="1941746" cy="567911"/>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88" name="Shape 88"/>
        <p:cNvGrpSpPr/>
        <p:nvPr/>
      </p:nvGrpSpPr>
      <p:grpSpPr>
        <a:xfrm>
          <a:off x="0" y="0"/>
          <a:ext cx="0" cy="0"/>
          <a:chOff x="0" y="0"/>
          <a:chExt cx="0" cy="0"/>
        </a:xfrm>
      </p:grpSpPr>
      <p:pic>
        <p:nvPicPr>
          <p:cNvPr id="89" name="Shape 89"/>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90" name="Shape 90"/>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Миф о качестве</a:t>
            </a:r>
          </a:p>
        </p:txBody>
      </p:sp>
      <p:pic>
        <p:nvPicPr>
          <p:cNvPr id="91" name="Shape 91"/>
          <p:cNvPicPr preferRelativeResize="0"/>
          <p:nvPr/>
        </p:nvPicPr>
        <p:blipFill>
          <a:blip r:embed="rId5">
            <a:alphaModFix/>
          </a:blip>
          <a:stretch>
            <a:fillRect/>
          </a:stretch>
        </p:blipFill>
        <p:spPr>
          <a:xfrm>
            <a:off x="1527399" y="1480174"/>
            <a:ext cx="5944699" cy="4400299"/>
          </a:xfrm>
          <a:prstGeom prst="rect">
            <a:avLst/>
          </a:prstGeom>
          <a:noFill/>
          <a:ln>
            <a:noFill/>
          </a:ln>
        </p:spPr>
      </p:pic>
      <p:sp>
        <p:nvSpPr>
          <p:cNvPr id="92" name="Shape 92"/>
          <p:cNvSpPr txBox="1"/>
          <p:nvPr/>
        </p:nvSpPr>
        <p:spPr>
          <a:xfrm>
            <a:off x="3605000" y="4459450"/>
            <a:ext cx="1725899" cy="1557899"/>
          </a:xfrm>
          <a:prstGeom prst="rect">
            <a:avLst/>
          </a:prstGeom>
          <a:noFill/>
          <a:ln>
            <a:noFill/>
          </a:ln>
        </p:spPr>
        <p:txBody>
          <a:bodyPr anchorCtr="0" anchor="t" bIns="91425" lIns="91425" rIns="91425" tIns="91425">
            <a:noAutofit/>
          </a:bodyPr>
          <a:lstStyle/>
          <a:p>
            <a:pPr algn="ctr">
              <a:spcBef>
                <a:spcPts val="0"/>
              </a:spcBef>
              <a:buNone/>
            </a:pPr>
            <a:r>
              <a:rPr lang="en" sz="9600">
                <a:solidFill>
                  <a:srgbClr val="FFFFFF"/>
                </a:solidFill>
              </a:rPr>
              <a:t>?</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96" name="Shape 96"/>
        <p:cNvGrpSpPr/>
        <p:nvPr/>
      </p:nvGrpSpPr>
      <p:grpSpPr>
        <a:xfrm>
          <a:off x="0" y="0"/>
          <a:ext cx="0" cy="0"/>
          <a:chOff x="0" y="0"/>
          <a:chExt cx="0" cy="0"/>
        </a:xfrm>
      </p:grpSpPr>
      <p:pic>
        <p:nvPicPr>
          <p:cNvPr id="97" name="Shape 97"/>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98" name="Shape 98"/>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Объективные метрики качества</a:t>
            </a:r>
          </a:p>
        </p:txBody>
      </p:sp>
      <p:sp>
        <p:nvSpPr>
          <p:cNvPr id="99" name="Shape 99"/>
          <p:cNvSpPr txBox="1"/>
          <p:nvPr>
            <p:ph idx="1" type="body"/>
          </p:nvPr>
        </p:nvSpPr>
        <p:spPr>
          <a:xfrm>
            <a:off x="457200" y="1341050"/>
            <a:ext cx="8305799" cy="3840600"/>
          </a:xfrm>
          <a:prstGeom prst="rect">
            <a:avLst/>
          </a:prstGeom>
        </p:spPr>
        <p:txBody>
          <a:bodyPr anchorCtr="0" anchor="t" bIns="91425" lIns="91425" rIns="91425" tIns="91425">
            <a:noAutofit/>
          </a:bodyPr>
          <a:lstStyle/>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Время подключения абонента</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Время устранения неполадок</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Количество инцидентов</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Количество претензий</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Время обработки претензий</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Отток</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03" name="Shape 103"/>
        <p:cNvGrpSpPr/>
        <p:nvPr/>
      </p:nvGrpSpPr>
      <p:grpSpPr>
        <a:xfrm>
          <a:off x="0" y="0"/>
          <a:ext cx="0" cy="0"/>
          <a:chOff x="0" y="0"/>
          <a:chExt cx="0" cy="0"/>
        </a:xfrm>
      </p:grpSpPr>
      <p:pic>
        <p:nvPicPr>
          <p:cNvPr id="104" name="Shape 104"/>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05" name="Shape 105"/>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Объективные метрики качества</a:t>
            </a:r>
          </a:p>
        </p:txBody>
      </p:sp>
      <p:sp>
        <p:nvSpPr>
          <p:cNvPr id="106" name="Shape 106"/>
          <p:cNvSpPr txBox="1"/>
          <p:nvPr>
            <p:ph idx="1" type="body"/>
          </p:nvPr>
        </p:nvSpPr>
        <p:spPr>
          <a:xfrm>
            <a:off x="457200" y="1722050"/>
            <a:ext cx="8305799" cy="3840600"/>
          </a:xfrm>
          <a:prstGeom prst="rect">
            <a:avLst/>
          </a:prstGeom>
        </p:spPr>
        <p:txBody>
          <a:bodyPr anchorCtr="0" anchor="t" bIns="91425" lIns="91425" rIns="91425" tIns="91425">
            <a:noAutofit/>
          </a:bodyPr>
          <a:lstStyle/>
          <a:p>
            <a:pPr rtl="0" algn="l">
              <a:lnSpc>
                <a:spcPct val="115000"/>
              </a:lnSpc>
              <a:spcBef>
                <a:spcPts val="0"/>
              </a:spcBef>
              <a:spcAft>
                <a:spcPts val="1000"/>
              </a:spcAft>
              <a:buNone/>
            </a:pPr>
            <a:r>
              <a:rPr lang="en" sz="3200">
                <a:latin typeface="Trebuchet MS"/>
                <a:ea typeface="Trebuchet MS"/>
                <a:cs typeface="Trebuchet MS"/>
                <a:sym typeface="Trebuchet MS"/>
              </a:rPr>
              <a:t>Показатели коллцентра:</a:t>
            </a:r>
          </a:p>
          <a:p>
            <a:pPr indent="-431800" lvl="0" marL="457200" rtl="0" algn="l">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процент и количество отбоев</a:t>
            </a:r>
          </a:p>
          <a:p>
            <a:pPr indent="-431800" lvl="0" marL="457200" rtl="0" algn="l">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среднее время ожидания</a:t>
            </a:r>
          </a:p>
          <a:p>
            <a:pPr indent="-431800" lvl="0" marL="457200" rtl="0" algn="l">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длительность разговора</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10" name="Shape 110"/>
        <p:cNvGrpSpPr/>
        <p:nvPr/>
      </p:nvGrpSpPr>
      <p:grpSpPr>
        <a:xfrm>
          <a:off x="0" y="0"/>
          <a:ext cx="0" cy="0"/>
          <a:chOff x="0" y="0"/>
          <a:chExt cx="0" cy="0"/>
        </a:xfrm>
      </p:grpSpPr>
      <p:pic>
        <p:nvPicPr>
          <p:cNvPr id="111" name="Shape 111"/>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12" name="Shape 112"/>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Качество — субъективно</a:t>
            </a:r>
          </a:p>
        </p:txBody>
      </p:sp>
      <p:sp>
        <p:nvSpPr>
          <p:cNvPr id="113" name="Shape 113"/>
          <p:cNvSpPr txBox="1"/>
          <p:nvPr>
            <p:ph idx="1" type="body"/>
          </p:nvPr>
        </p:nvSpPr>
        <p:spPr>
          <a:xfrm>
            <a:off x="457200" y="2712650"/>
            <a:ext cx="8305799" cy="2030700"/>
          </a:xfrm>
          <a:prstGeom prst="rect">
            <a:avLst/>
          </a:prstGeom>
        </p:spPr>
        <p:txBody>
          <a:bodyPr anchorCtr="0" anchor="t" bIns="91425" lIns="91425" rIns="91425" tIns="91425">
            <a:noAutofit/>
          </a:bodyPr>
          <a:lstStyle/>
          <a:p>
            <a:pPr rtl="0" algn="ctr">
              <a:lnSpc>
                <a:spcPct val="150000"/>
              </a:lnSpc>
              <a:spcBef>
                <a:spcPts val="0"/>
              </a:spcBef>
              <a:buNone/>
            </a:pPr>
            <a:r>
              <a:rPr lang="en" sz="3200">
                <a:latin typeface="Trebuchet MS"/>
                <a:ea typeface="Trebuchet MS"/>
                <a:cs typeface="Trebuchet MS"/>
                <a:sym typeface="Trebuchet MS"/>
              </a:rPr>
              <a:t>NPS (Net Promoter Score) — пример объективной метрики субъективного показателя</a:t>
            </a:r>
          </a:p>
          <a:p>
            <a:pPr lvl="0" rtl="0" algn="l">
              <a:lnSpc>
                <a:spcPct val="150000"/>
              </a:lnSpc>
              <a:spcBef>
                <a:spcPts val="0"/>
              </a:spcBef>
              <a:buNone/>
            </a:pPr>
            <a:r>
              <a:t/>
            </a:r>
            <a:endParaRPr sz="3200">
              <a:latin typeface="Trebuchet MS"/>
              <a:ea typeface="Trebuchet MS"/>
              <a:cs typeface="Trebuchet MS"/>
              <a:sym typeface="Trebuchet MS"/>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17" name="Shape 117"/>
        <p:cNvGrpSpPr/>
        <p:nvPr/>
      </p:nvGrpSpPr>
      <p:grpSpPr>
        <a:xfrm>
          <a:off x="0" y="0"/>
          <a:ext cx="0" cy="0"/>
          <a:chOff x="0" y="0"/>
          <a:chExt cx="0" cy="0"/>
        </a:xfrm>
      </p:grpSpPr>
      <p:pic>
        <p:nvPicPr>
          <p:cNvPr id="118" name="Shape 118"/>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19" name="Shape 119"/>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Как считать NPS?</a:t>
            </a:r>
          </a:p>
        </p:txBody>
      </p:sp>
      <p:sp>
        <p:nvSpPr>
          <p:cNvPr id="120" name="Shape 120"/>
          <p:cNvSpPr txBox="1"/>
          <p:nvPr>
            <p:ph idx="1" type="body"/>
          </p:nvPr>
        </p:nvSpPr>
        <p:spPr>
          <a:xfrm>
            <a:off x="457200" y="1112450"/>
            <a:ext cx="8305799" cy="822900"/>
          </a:xfrm>
          <a:prstGeom prst="rect">
            <a:avLst/>
          </a:prstGeom>
        </p:spPr>
        <p:txBody>
          <a:bodyPr anchorCtr="0" anchor="t" bIns="91425" lIns="91425" rIns="91425" tIns="91425">
            <a:noAutofit/>
          </a:bodyPr>
          <a:lstStyle/>
          <a:p>
            <a:pPr lvl="0" rtl="0" algn="ctr">
              <a:lnSpc>
                <a:spcPct val="150000"/>
              </a:lnSpc>
              <a:spcBef>
                <a:spcPts val="0"/>
              </a:spcBef>
              <a:buNone/>
            </a:pPr>
            <a:r>
              <a:rPr lang="en" sz="3200">
                <a:latin typeface="Trebuchet MS"/>
                <a:ea typeface="Trebuchet MS"/>
                <a:cs typeface="Trebuchet MS"/>
                <a:sym typeface="Trebuchet MS"/>
              </a:rPr>
              <a:t>Вы готовы порекомендовать нас друзьям?</a:t>
            </a:r>
          </a:p>
          <a:p>
            <a:pPr lvl="0" rtl="0" algn="l">
              <a:lnSpc>
                <a:spcPct val="150000"/>
              </a:lnSpc>
              <a:spcBef>
                <a:spcPts val="0"/>
              </a:spcBef>
              <a:buNone/>
            </a:pPr>
            <a:r>
              <a:t/>
            </a:r>
            <a:endParaRPr sz="3200">
              <a:latin typeface="Trebuchet MS"/>
              <a:ea typeface="Trebuchet MS"/>
              <a:cs typeface="Trebuchet MS"/>
              <a:sym typeface="Trebuchet MS"/>
            </a:endParaRPr>
          </a:p>
        </p:txBody>
      </p:sp>
      <p:pic>
        <p:nvPicPr>
          <p:cNvPr id="121" name="Shape 121"/>
          <p:cNvPicPr preferRelativeResize="0"/>
          <p:nvPr/>
        </p:nvPicPr>
        <p:blipFill rotWithShape="1">
          <a:blip r:embed="rId5">
            <a:alphaModFix/>
          </a:blip>
          <a:srcRect b="0" l="13472" r="11889" t="15454"/>
          <a:stretch/>
        </p:blipFill>
        <p:spPr>
          <a:xfrm>
            <a:off x="2430775" y="2026850"/>
            <a:ext cx="4358649" cy="2505950"/>
          </a:xfrm>
          <a:prstGeom prst="rect">
            <a:avLst/>
          </a:prstGeom>
          <a:noFill/>
          <a:ln>
            <a:noFill/>
          </a:ln>
        </p:spPr>
      </p:pic>
      <p:sp>
        <p:nvSpPr>
          <p:cNvPr id="122" name="Shape 122"/>
          <p:cNvSpPr txBox="1"/>
          <p:nvPr>
            <p:ph idx="2" type="body"/>
          </p:nvPr>
        </p:nvSpPr>
        <p:spPr>
          <a:xfrm>
            <a:off x="6743699" y="1805875"/>
            <a:ext cx="2247900" cy="822900"/>
          </a:xfrm>
          <a:prstGeom prst="rect">
            <a:avLst/>
          </a:prstGeom>
        </p:spPr>
        <p:txBody>
          <a:bodyPr anchorCtr="0" anchor="t" bIns="91425" lIns="91425" rIns="91425" tIns="91425">
            <a:noAutofit/>
          </a:bodyPr>
          <a:lstStyle/>
          <a:p>
            <a:pPr lvl="0" rtl="0" algn="l">
              <a:lnSpc>
                <a:spcPct val="150000"/>
              </a:lnSpc>
              <a:spcBef>
                <a:spcPts val="0"/>
              </a:spcBef>
              <a:buNone/>
            </a:pPr>
            <a:r>
              <a:rPr lang="en" sz="2400">
                <a:latin typeface="Trebuchet MS"/>
                <a:ea typeface="Trebuchet MS"/>
                <a:cs typeface="Trebuchet MS"/>
                <a:sym typeface="Trebuchet MS"/>
              </a:rPr>
              <a:t>Никогда!</a:t>
            </a:r>
          </a:p>
        </p:txBody>
      </p:sp>
      <p:sp>
        <p:nvSpPr>
          <p:cNvPr id="123" name="Shape 123"/>
          <p:cNvSpPr txBox="1"/>
          <p:nvPr>
            <p:ph idx="3" type="body"/>
          </p:nvPr>
        </p:nvSpPr>
        <p:spPr>
          <a:xfrm>
            <a:off x="876304" y="1805880"/>
            <a:ext cx="2026799" cy="822900"/>
          </a:xfrm>
          <a:prstGeom prst="rect">
            <a:avLst/>
          </a:prstGeom>
        </p:spPr>
        <p:txBody>
          <a:bodyPr anchorCtr="0" anchor="t" bIns="91425" lIns="91425" rIns="91425" tIns="91425">
            <a:noAutofit/>
          </a:bodyPr>
          <a:lstStyle/>
          <a:p>
            <a:pPr lvl="0" rtl="0" algn="l">
              <a:lnSpc>
                <a:spcPct val="150000"/>
              </a:lnSpc>
              <a:spcBef>
                <a:spcPts val="0"/>
              </a:spcBef>
              <a:buNone/>
            </a:pPr>
            <a:r>
              <a:rPr lang="en" sz="2400">
                <a:latin typeface="Trebuchet MS"/>
                <a:ea typeface="Trebuchet MS"/>
                <a:cs typeface="Trebuchet MS"/>
                <a:sym typeface="Trebuchet MS"/>
              </a:rPr>
              <a:t>Конечно!</a:t>
            </a:r>
          </a:p>
        </p:txBody>
      </p:sp>
      <p:sp>
        <p:nvSpPr>
          <p:cNvPr id="124" name="Shape 124"/>
          <p:cNvSpPr txBox="1"/>
          <p:nvPr>
            <p:ph idx="4" type="body"/>
          </p:nvPr>
        </p:nvSpPr>
        <p:spPr>
          <a:xfrm>
            <a:off x="457200" y="4389050"/>
            <a:ext cx="8305799" cy="1402200"/>
          </a:xfrm>
          <a:prstGeom prst="rect">
            <a:avLst/>
          </a:prstGeom>
        </p:spPr>
        <p:txBody>
          <a:bodyPr anchorCtr="0" anchor="t" bIns="91425" lIns="91425" rIns="91425" tIns="91425">
            <a:noAutofit/>
          </a:bodyPr>
          <a:lstStyle/>
          <a:p>
            <a:pPr rtl="0" algn="ctr">
              <a:lnSpc>
                <a:spcPct val="100000"/>
              </a:lnSpc>
              <a:spcBef>
                <a:spcPts val="0"/>
              </a:spcBef>
              <a:buNone/>
            </a:pPr>
            <a:r>
              <a:rPr lang="en" sz="3200">
                <a:latin typeface="Trebuchet MS"/>
                <a:ea typeface="Trebuchet MS"/>
                <a:cs typeface="Trebuchet MS"/>
                <a:sym typeface="Trebuchet MS"/>
              </a:rPr>
              <a:t>Отрицательный NPS — плохо</a:t>
            </a:r>
          </a:p>
          <a:p>
            <a:pPr rtl="0" algn="ctr">
              <a:lnSpc>
                <a:spcPct val="100000"/>
              </a:lnSpc>
              <a:spcBef>
                <a:spcPts val="0"/>
              </a:spcBef>
              <a:buNone/>
            </a:pPr>
            <a:r>
              <a:rPr lang="en" sz="3200">
                <a:latin typeface="Trebuchet MS"/>
                <a:ea typeface="Trebuchet MS"/>
                <a:cs typeface="Trebuchet MS"/>
                <a:sym typeface="Trebuchet MS"/>
              </a:rPr>
              <a:t>Положительный NPS — хорошо</a:t>
            </a:r>
          </a:p>
          <a:p>
            <a:pPr lvl="0" rtl="0" algn="ctr">
              <a:lnSpc>
                <a:spcPct val="100000"/>
              </a:lnSpc>
              <a:spcBef>
                <a:spcPts val="0"/>
              </a:spcBef>
              <a:buNone/>
            </a:pPr>
            <a:r>
              <a:rPr lang="en" sz="3200">
                <a:latin typeface="Trebuchet MS"/>
                <a:ea typeface="Trebuchet MS"/>
                <a:cs typeface="Trebuchet MS"/>
                <a:sym typeface="Trebuchet MS"/>
              </a:rPr>
              <a:t>NPS &gt; 50% — отлично</a:t>
            </a:r>
          </a:p>
          <a:p>
            <a:pPr lvl="0" rtl="0" algn="l">
              <a:lnSpc>
                <a:spcPct val="150000"/>
              </a:lnSpc>
              <a:spcBef>
                <a:spcPts val="0"/>
              </a:spcBef>
              <a:buNone/>
            </a:pPr>
            <a:r>
              <a:t/>
            </a:r>
            <a:endParaRPr sz="3200">
              <a:latin typeface="Trebuchet MS"/>
              <a:ea typeface="Trebuchet MS"/>
              <a:cs typeface="Trebuchet MS"/>
              <a:sym typeface="Trebuchet MS"/>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28" name="Shape 128"/>
        <p:cNvGrpSpPr/>
        <p:nvPr/>
      </p:nvGrpSpPr>
      <p:grpSpPr>
        <a:xfrm>
          <a:off x="0" y="0"/>
          <a:ext cx="0" cy="0"/>
          <a:chOff x="0" y="0"/>
          <a:chExt cx="0" cy="0"/>
        </a:xfrm>
      </p:grpSpPr>
      <p:pic>
        <p:nvPicPr>
          <p:cNvPr id="129" name="Shape 129"/>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30" name="Shape 130"/>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Кто следит за качеством?</a:t>
            </a:r>
          </a:p>
        </p:txBody>
      </p:sp>
      <p:pic>
        <p:nvPicPr>
          <p:cNvPr id="131" name="Shape 131"/>
          <p:cNvPicPr preferRelativeResize="0"/>
          <p:nvPr/>
        </p:nvPicPr>
        <p:blipFill>
          <a:blip r:embed="rId5">
            <a:alphaModFix/>
          </a:blip>
          <a:stretch>
            <a:fillRect/>
          </a:stretch>
        </p:blipFill>
        <p:spPr>
          <a:xfrm>
            <a:off x="183748" y="1683825"/>
            <a:ext cx="8731649" cy="3663350"/>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35" name="Shape 135"/>
        <p:cNvGrpSpPr/>
        <p:nvPr/>
      </p:nvGrpSpPr>
      <p:grpSpPr>
        <a:xfrm>
          <a:off x="0" y="0"/>
          <a:ext cx="0" cy="0"/>
          <a:chOff x="0" y="0"/>
          <a:chExt cx="0" cy="0"/>
        </a:xfrm>
      </p:grpSpPr>
      <p:pic>
        <p:nvPicPr>
          <p:cNvPr id="136" name="Shape 136"/>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37" name="Shape 137"/>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Улучшаем качество услуги</a:t>
            </a:r>
          </a:p>
        </p:txBody>
      </p:sp>
      <p:sp>
        <p:nvSpPr>
          <p:cNvPr id="138" name="Shape 138"/>
          <p:cNvSpPr txBox="1"/>
          <p:nvPr>
            <p:ph idx="1" type="body"/>
          </p:nvPr>
        </p:nvSpPr>
        <p:spPr>
          <a:xfrm>
            <a:off x="609600" y="1264850"/>
            <a:ext cx="8305799" cy="3840600"/>
          </a:xfrm>
          <a:prstGeom prst="rect">
            <a:avLst/>
          </a:prstGeom>
        </p:spPr>
        <p:txBody>
          <a:bodyPr anchorCtr="0" anchor="t" bIns="91425" lIns="91425" rIns="91425" tIns="91425">
            <a:noAutofit/>
          </a:bodyPr>
          <a:lstStyle/>
          <a:p>
            <a:pPr rtl="0" algn="l">
              <a:lnSpc>
                <a:spcPct val="115000"/>
              </a:lnSpc>
              <a:spcBef>
                <a:spcPts val="0"/>
              </a:spcBef>
              <a:spcAft>
                <a:spcPts val="1000"/>
              </a:spcAft>
              <a:buNone/>
            </a:pPr>
            <a:r>
              <a:rPr lang="en" sz="3200">
                <a:latin typeface="Trebuchet MS"/>
                <a:ea typeface="Trebuchet MS"/>
                <a:cs typeface="Trebuchet MS"/>
                <a:sym typeface="Trebuchet MS"/>
              </a:rPr>
              <a:t>Ставим себя на место клиента:</a:t>
            </a:r>
          </a:p>
          <a:p>
            <a:pPr indent="-431800" lvl="0" marL="9144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Выпишем все точки контакта</a:t>
            </a:r>
          </a:p>
          <a:p>
            <a:pPr indent="-431800" lvl="0" marL="9144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Придумаем, как улучшить контакт</a:t>
            </a:r>
          </a:p>
          <a:p>
            <a:pPr indent="-431800" lvl="0" marL="9144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Вводим числовые метрики</a:t>
            </a:r>
          </a:p>
          <a:p>
            <a:pPr indent="-431800" lvl="0" marL="9144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Реализуем улучшение</a:t>
            </a:r>
          </a:p>
          <a:p>
            <a:pPr indent="-431800" lvl="0" marL="9144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Получаем обратную связь</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42" name="Shape 142"/>
        <p:cNvGrpSpPr/>
        <p:nvPr/>
      </p:nvGrpSpPr>
      <p:grpSpPr>
        <a:xfrm>
          <a:off x="0" y="0"/>
          <a:ext cx="0" cy="0"/>
          <a:chOff x="0" y="0"/>
          <a:chExt cx="0" cy="0"/>
        </a:xfrm>
      </p:grpSpPr>
      <p:pic>
        <p:nvPicPr>
          <p:cNvPr id="143" name="Shape 143"/>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44" name="Shape 144"/>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Работаем с субъективным</a:t>
            </a:r>
          </a:p>
        </p:txBody>
      </p:sp>
      <p:sp>
        <p:nvSpPr>
          <p:cNvPr id="145" name="Shape 145"/>
          <p:cNvSpPr txBox="1"/>
          <p:nvPr>
            <p:ph idx="1" type="body"/>
          </p:nvPr>
        </p:nvSpPr>
        <p:spPr>
          <a:xfrm>
            <a:off x="583300" y="1269275"/>
            <a:ext cx="8305799" cy="4474200"/>
          </a:xfrm>
          <a:prstGeom prst="rect">
            <a:avLst/>
          </a:prstGeom>
        </p:spPr>
        <p:txBody>
          <a:bodyPr anchorCtr="0" anchor="t" bIns="91425" lIns="91425" rIns="91425" tIns="91425">
            <a:noAutofit/>
          </a:bodyPr>
          <a:lstStyle/>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Удивляем клиента</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Промываем мозги путем «опроса»</a:t>
            </a:r>
          </a:p>
        </p:txBody>
      </p:sp>
      <p:pic>
        <p:nvPicPr>
          <p:cNvPr id="146" name="Shape 146"/>
          <p:cNvPicPr preferRelativeResize="0"/>
          <p:nvPr/>
        </p:nvPicPr>
        <p:blipFill>
          <a:blip r:embed="rId5">
            <a:alphaModFix/>
          </a:blip>
          <a:stretch>
            <a:fillRect/>
          </a:stretch>
        </p:blipFill>
        <p:spPr>
          <a:xfrm>
            <a:off x="1584975" y="2972100"/>
            <a:ext cx="5212073" cy="3596324"/>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50" name="Shape 150"/>
        <p:cNvGrpSpPr/>
        <p:nvPr/>
      </p:nvGrpSpPr>
      <p:grpSpPr>
        <a:xfrm>
          <a:off x="0" y="0"/>
          <a:ext cx="0" cy="0"/>
          <a:chOff x="0" y="0"/>
          <a:chExt cx="0" cy="0"/>
        </a:xfrm>
      </p:grpSpPr>
      <p:pic>
        <p:nvPicPr>
          <p:cNvPr id="151" name="Shape 151"/>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52" name="Shape 152"/>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Избавляемся от ручного труда</a:t>
            </a:r>
          </a:p>
        </p:txBody>
      </p:sp>
      <p:sp>
        <p:nvSpPr>
          <p:cNvPr id="153" name="Shape 153"/>
          <p:cNvSpPr txBox="1"/>
          <p:nvPr>
            <p:ph idx="1" type="body"/>
          </p:nvPr>
        </p:nvSpPr>
        <p:spPr>
          <a:xfrm>
            <a:off x="583300" y="2183675"/>
            <a:ext cx="8305799" cy="4474200"/>
          </a:xfrm>
          <a:prstGeom prst="rect">
            <a:avLst/>
          </a:prstGeom>
        </p:spPr>
        <p:txBody>
          <a:bodyPr anchorCtr="0" anchor="t" bIns="91425" lIns="91425" rIns="91425" tIns="91425">
            <a:noAutofit/>
          </a:bodyPr>
          <a:lstStyle/>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Автоматизируем подключение</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Прекращаем походы в офис</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Звонки в поддержку — только</a:t>
            </a:r>
            <a:br>
              <a:rPr lang="en" sz="3200">
                <a:latin typeface="Trebuchet MS"/>
                <a:ea typeface="Trebuchet MS"/>
                <a:cs typeface="Trebuchet MS"/>
                <a:sym typeface="Trebuchet MS"/>
              </a:rPr>
            </a:br>
            <a:r>
              <a:rPr lang="en" sz="3200">
                <a:latin typeface="Trebuchet MS"/>
                <a:ea typeface="Trebuchet MS"/>
                <a:cs typeface="Trebuchet MS"/>
                <a:sym typeface="Trebuchet MS"/>
              </a:rPr>
              <a:t>при проблеме</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157" name="Shape 157"/>
        <p:cNvGrpSpPr/>
        <p:nvPr/>
      </p:nvGrpSpPr>
      <p:grpSpPr>
        <a:xfrm>
          <a:off x="0" y="0"/>
          <a:ext cx="0" cy="0"/>
          <a:chOff x="0" y="0"/>
          <a:chExt cx="0" cy="0"/>
        </a:xfrm>
      </p:grpSpPr>
      <p:cxnSp>
        <p:nvCxnSpPr>
          <p:cNvPr id="158" name="Shape 158"/>
          <p:cNvCxnSpPr>
            <a:stCxn id="159" idx="2"/>
            <a:endCxn id="160" idx="6"/>
          </p:cNvCxnSpPr>
          <p:nvPr/>
        </p:nvCxnSpPr>
        <p:spPr>
          <a:xfrm flipH="1">
            <a:off x="1393875" y="4274503"/>
            <a:ext cx="4507800" cy="217200"/>
          </a:xfrm>
          <a:prstGeom prst="straightConnector1">
            <a:avLst/>
          </a:prstGeom>
          <a:noFill/>
          <a:ln cap="flat" w="19050">
            <a:solidFill>
              <a:srgbClr val="FF0000"/>
            </a:solidFill>
            <a:prstDash val="dot"/>
            <a:round/>
            <a:headEnd len="lg" w="lg" type="none"/>
            <a:tailEnd len="lg" w="lg" type="none"/>
          </a:ln>
        </p:spPr>
      </p:cxnSp>
      <p:cxnSp>
        <p:nvCxnSpPr>
          <p:cNvPr id="161" name="Shape 161"/>
          <p:cNvCxnSpPr>
            <a:stCxn id="162" idx="3"/>
            <a:endCxn id="163" idx="1"/>
          </p:cNvCxnSpPr>
          <p:nvPr/>
        </p:nvCxnSpPr>
        <p:spPr>
          <a:xfrm flipH="1" rot="10800000">
            <a:off x="4579851" y="3926925"/>
            <a:ext cx="3340500" cy="1389600"/>
          </a:xfrm>
          <a:prstGeom prst="straightConnector1">
            <a:avLst/>
          </a:prstGeom>
          <a:noFill/>
          <a:ln cap="flat" w="19050">
            <a:solidFill>
              <a:srgbClr val="FF0000"/>
            </a:solidFill>
            <a:prstDash val="dot"/>
            <a:round/>
            <a:headEnd len="lg" w="lg" type="none"/>
            <a:tailEnd len="lg" w="lg" type="none"/>
          </a:ln>
        </p:spPr>
      </p:cxnSp>
      <p:pic>
        <p:nvPicPr>
          <p:cNvPr id="164" name="Shape 164"/>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165" name="Shape 165"/>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Автоматизация подключения</a:t>
            </a:r>
          </a:p>
        </p:txBody>
      </p:sp>
      <p:sp>
        <p:nvSpPr>
          <p:cNvPr id="166" name="Shape 166"/>
          <p:cNvSpPr/>
          <p:nvPr/>
        </p:nvSpPr>
        <p:spPr>
          <a:xfrm>
            <a:off x="374325" y="2794150"/>
            <a:ext cx="1430399" cy="440999"/>
          </a:xfrm>
          <a:prstGeom prst="roundRect">
            <a:avLst>
              <a:gd fmla="val 16667"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1800"/>
              <a:t>Абонент</a:t>
            </a:r>
          </a:p>
        </p:txBody>
      </p:sp>
      <p:sp>
        <p:nvSpPr>
          <p:cNvPr id="167" name="Shape 167"/>
          <p:cNvSpPr/>
          <p:nvPr/>
        </p:nvSpPr>
        <p:spPr>
          <a:xfrm>
            <a:off x="2566725" y="2580100"/>
            <a:ext cx="1577399" cy="869100"/>
          </a:xfrm>
          <a:prstGeom prst="roundRect">
            <a:avLst>
              <a:gd fmla="val 16667"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lang="en" sz="1800"/>
              <a:t>Коммутатор или BRAS</a:t>
            </a:r>
          </a:p>
        </p:txBody>
      </p:sp>
      <p:sp>
        <p:nvSpPr>
          <p:cNvPr id="168" name="Shape 168"/>
          <p:cNvSpPr/>
          <p:nvPr/>
        </p:nvSpPr>
        <p:spPr>
          <a:xfrm>
            <a:off x="5177625" y="5260425"/>
            <a:ext cx="1163099" cy="1296600"/>
          </a:xfrm>
          <a:prstGeom prst="can">
            <a:avLst>
              <a:gd fmla="val 25000"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1800"/>
              <a:t>БД аутенти-фикаций</a:t>
            </a:r>
          </a:p>
        </p:txBody>
      </p:sp>
      <p:sp>
        <p:nvSpPr>
          <p:cNvPr id="169" name="Shape 169"/>
          <p:cNvSpPr/>
          <p:nvPr/>
        </p:nvSpPr>
        <p:spPr>
          <a:xfrm>
            <a:off x="5053275" y="2580100"/>
            <a:ext cx="1430399" cy="869100"/>
          </a:xfrm>
          <a:prstGeom prst="roundRect">
            <a:avLst>
              <a:gd fmla="val 16667"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lang="en" sz="1800"/>
              <a:t>RADIUS-</a:t>
            </a:r>
          </a:p>
          <a:p>
            <a:pPr lvl="0" rtl="0" algn="ctr">
              <a:spcBef>
                <a:spcPts val="0"/>
              </a:spcBef>
              <a:buNone/>
            </a:pPr>
            <a:r>
              <a:rPr lang="en" sz="1800"/>
              <a:t>сервер</a:t>
            </a:r>
          </a:p>
        </p:txBody>
      </p:sp>
      <p:sp>
        <p:nvSpPr>
          <p:cNvPr id="170" name="Shape 170"/>
          <p:cNvSpPr/>
          <p:nvPr/>
        </p:nvSpPr>
        <p:spPr>
          <a:xfrm>
            <a:off x="7402125" y="2366350"/>
            <a:ext cx="1100099" cy="1296600"/>
          </a:xfrm>
          <a:prstGeom prst="can">
            <a:avLst>
              <a:gd fmla="val 25000"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lang="en" sz="1800"/>
              <a:t>Биллинг</a:t>
            </a:r>
          </a:p>
        </p:txBody>
      </p:sp>
      <p:cxnSp>
        <p:nvCxnSpPr>
          <p:cNvPr id="171" name="Shape 171"/>
          <p:cNvCxnSpPr>
            <a:stCxn id="166" idx="3"/>
            <a:endCxn id="167" idx="1"/>
          </p:cNvCxnSpPr>
          <p:nvPr/>
        </p:nvCxnSpPr>
        <p:spPr>
          <a:xfrm>
            <a:off x="1804724" y="3014650"/>
            <a:ext cx="762000" cy="0"/>
          </a:xfrm>
          <a:prstGeom prst="straightConnector1">
            <a:avLst/>
          </a:prstGeom>
          <a:noFill/>
          <a:ln cap="flat" w="19050">
            <a:solidFill>
              <a:srgbClr val="000000"/>
            </a:solidFill>
            <a:prstDash val="solid"/>
            <a:round/>
            <a:headEnd len="lg" w="lg" type="none"/>
            <a:tailEnd len="lg" w="lg" type="triangle"/>
          </a:ln>
        </p:spPr>
      </p:cxnSp>
      <p:cxnSp>
        <p:nvCxnSpPr>
          <p:cNvPr id="172" name="Shape 172"/>
          <p:cNvCxnSpPr>
            <a:stCxn id="169" idx="2"/>
            <a:endCxn id="168" idx="1"/>
          </p:cNvCxnSpPr>
          <p:nvPr/>
        </p:nvCxnSpPr>
        <p:spPr>
          <a:xfrm flipH="1">
            <a:off x="5759174" y="3449200"/>
            <a:ext cx="9300" cy="1811100"/>
          </a:xfrm>
          <a:prstGeom prst="straightConnector1">
            <a:avLst/>
          </a:prstGeom>
          <a:noFill/>
          <a:ln cap="flat" w="19050">
            <a:solidFill>
              <a:srgbClr val="000000"/>
            </a:solidFill>
            <a:prstDash val="solid"/>
            <a:round/>
            <a:headEnd len="lg" w="lg" type="none"/>
            <a:tailEnd len="lg" w="lg" type="triangle"/>
          </a:ln>
        </p:spPr>
      </p:cxnSp>
      <p:cxnSp>
        <p:nvCxnSpPr>
          <p:cNvPr id="173" name="Shape 173"/>
          <p:cNvCxnSpPr/>
          <p:nvPr/>
        </p:nvCxnSpPr>
        <p:spPr>
          <a:xfrm>
            <a:off x="6483675" y="2938450"/>
            <a:ext cx="918599" cy="0"/>
          </a:xfrm>
          <a:prstGeom prst="straightConnector1">
            <a:avLst/>
          </a:prstGeom>
          <a:noFill/>
          <a:ln cap="flat" w="19050">
            <a:solidFill>
              <a:srgbClr val="000000"/>
            </a:solidFill>
            <a:prstDash val="solid"/>
            <a:round/>
            <a:headEnd len="lg" w="lg" type="none"/>
            <a:tailEnd len="lg" w="lg" type="triangle"/>
          </a:ln>
        </p:spPr>
      </p:cxnSp>
      <p:sp>
        <p:nvSpPr>
          <p:cNvPr id="174" name="Shape 174"/>
          <p:cNvSpPr/>
          <p:nvPr/>
        </p:nvSpPr>
        <p:spPr>
          <a:xfrm>
            <a:off x="2261925" y="5264475"/>
            <a:ext cx="1439700" cy="1296600"/>
          </a:xfrm>
          <a:prstGeom prst="verticalScroll">
            <a:avLst>
              <a:gd fmla="val 12500" name="adj"/>
            </a:avLst>
          </a:prstGeom>
          <a:solidFill>
            <a:srgbClr val="FFF2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lang="en" sz="1800"/>
              <a:t>Портал</a:t>
            </a:r>
          </a:p>
          <a:p>
            <a:pPr>
              <a:spcBef>
                <a:spcPts val="0"/>
              </a:spcBef>
              <a:buNone/>
            </a:pPr>
            <a:r>
              <a:rPr lang="en" sz="1800"/>
              <a:t>аутенти-фикации</a:t>
            </a:r>
          </a:p>
        </p:txBody>
      </p:sp>
      <p:sp>
        <p:nvSpPr>
          <p:cNvPr id="175" name="Shape 175"/>
          <p:cNvSpPr txBox="1"/>
          <p:nvPr/>
        </p:nvSpPr>
        <p:spPr>
          <a:xfrm>
            <a:off x="1804725" y="2425725"/>
            <a:ext cx="762000" cy="494700"/>
          </a:xfrm>
          <a:prstGeom prst="rect">
            <a:avLst/>
          </a:prstGeom>
          <a:noFill/>
          <a:ln>
            <a:noFill/>
          </a:ln>
        </p:spPr>
        <p:txBody>
          <a:bodyPr anchorCtr="0" anchor="t" bIns="91425" lIns="91425" rIns="91425" tIns="91425">
            <a:noAutofit/>
          </a:bodyPr>
          <a:lstStyle/>
          <a:p>
            <a:pPr>
              <a:spcBef>
                <a:spcPts val="0"/>
              </a:spcBef>
              <a:buNone/>
            </a:pPr>
            <a:r>
              <a:rPr lang="en"/>
              <a:t>Выход</a:t>
            </a:r>
            <a:br>
              <a:rPr lang="en"/>
            </a:br>
            <a:r>
              <a:rPr lang="en"/>
              <a:t>в сеть</a:t>
            </a:r>
          </a:p>
        </p:txBody>
      </p:sp>
      <p:sp>
        <p:nvSpPr>
          <p:cNvPr id="176" name="Shape 176"/>
          <p:cNvSpPr txBox="1"/>
          <p:nvPr/>
        </p:nvSpPr>
        <p:spPr>
          <a:xfrm>
            <a:off x="4217775" y="2574743"/>
            <a:ext cx="909299" cy="370200"/>
          </a:xfrm>
          <a:prstGeom prst="rect">
            <a:avLst/>
          </a:prstGeom>
          <a:noFill/>
          <a:ln>
            <a:noFill/>
          </a:ln>
        </p:spPr>
        <p:txBody>
          <a:bodyPr anchorCtr="0" anchor="t" bIns="91425" lIns="91425" rIns="91425" tIns="91425">
            <a:noAutofit/>
          </a:bodyPr>
          <a:lstStyle/>
          <a:p>
            <a:pPr lvl="0" rtl="0">
              <a:spcBef>
                <a:spcPts val="0"/>
              </a:spcBef>
              <a:buNone/>
            </a:pPr>
            <a:r>
              <a:rPr lang="en"/>
              <a:t>Запрос</a:t>
            </a:r>
          </a:p>
        </p:txBody>
      </p:sp>
      <p:sp>
        <p:nvSpPr>
          <p:cNvPr id="177" name="Shape 177"/>
          <p:cNvSpPr txBox="1"/>
          <p:nvPr/>
        </p:nvSpPr>
        <p:spPr>
          <a:xfrm>
            <a:off x="2790675" y="1961150"/>
            <a:ext cx="1281900" cy="494700"/>
          </a:xfrm>
          <a:prstGeom prst="rect">
            <a:avLst/>
          </a:prstGeom>
          <a:noFill/>
          <a:ln>
            <a:noFill/>
          </a:ln>
        </p:spPr>
        <p:txBody>
          <a:bodyPr anchorCtr="0" anchor="t" bIns="91425" lIns="91425" rIns="91425" tIns="91425">
            <a:noAutofit/>
          </a:bodyPr>
          <a:lstStyle/>
          <a:p>
            <a:pPr lvl="0" rtl="0">
              <a:spcBef>
                <a:spcPts val="0"/>
              </a:spcBef>
              <a:buNone/>
            </a:pPr>
            <a:r>
              <a:rPr lang="en"/>
              <a:t>Добавление Option 82</a:t>
            </a:r>
          </a:p>
        </p:txBody>
      </p:sp>
      <p:sp>
        <p:nvSpPr>
          <p:cNvPr id="178" name="Shape 178"/>
          <p:cNvSpPr txBox="1"/>
          <p:nvPr/>
        </p:nvSpPr>
        <p:spPr>
          <a:xfrm>
            <a:off x="5749275" y="4429617"/>
            <a:ext cx="2707499" cy="826200"/>
          </a:xfrm>
          <a:prstGeom prst="rect">
            <a:avLst/>
          </a:prstGeom>
          <a:noFill/>
          <a:ln>
            <a:noFill/>
          </a:ln>
        </p:spPr>
        <p:txBody>
          <a:bodyPr anchorCtr="0" anchor="t" bIns="91425" lIns="91425" rIns="91425" tIns="91425">
            <a:noAutofit/>
          </a:bodyPr>
          <a:lstStyle/>
          <a:p>
            <a:pPr rtl="0">
              <a:spcBef>
                <a:spcPts val="0"/>
              </a:spcBef>
              <a:buNone/>
            </a:pPr>
            <a:r>
              <a:rPr lang="en"/>
              <a:t>Сохранение</a:t>
            </a:r>
          </a:p>
          <a:p>
            <a:pPr rtl="0">
              <a:spcBef>
                <a:spcPts val="0"/>
              </a:spcBef>
              <a:buNone/>
            </a:pPr>
            <a:r>
              <a:rPr lang="en"/>
              <a:t>MAC, IP</a:t>
            </a:r>
          </a:p>
          <a:p>
            <a:pPr lvl="0" rtl="0">
              <a:spcBef>
                <a:spcPts val="0"/>
              </a:spcBef>
              <a:buNone/>
            </a:pPr>
            <a:r>
              <a:rPr lang="en"/>
              <a:t>и Option 82</a:t>
            </a:r>
          </a:p>
        </p:txBody>
      </p:sp>
      <p:cxnSp>
        <p:nvCxnSpPr>
          <p:cNvPr id="179" name="Shape 179"/>
          <p:cNvCxnSpPr>
            <a:stCxn id="166" idx="2"/>
            <a:endCxn id="174" idx="1"/>
          </p:cNvCxnSpPr>
          <p:nvPr/>
        </p:nvCxnSpPr>
        <p:spPr>
          <a:xfrm>
            <a:off x="1089524" y="3235150"/>
            <a:ext cx="1334400" cy="2677500"/>
          </a:xfrm>
          <a:prstGeom prst="straightConnector1">
            <a:avLst/>
          </a:prstGeom>
          <a:noFill/>
          <a:ln cap="flat" w="19050">
            <a:solidFill>
              <a:schemeClr val="dk2"/>
            </a:solidFill>
            <a:prstDash val="solid"/>
            <a:round/>
            <a:headEnd len="lg" w="lg" type="none"/>
            <a:tailEnd len="lg" w="lg" type="triangle"/>
          </a:ln>
        </p:spPr>
      </p:cxnSp>
      <p:cxnSp>
        <p:nvCxnSpPr>
          <p:cNvPr id="180" name="Shape 180"/>
          <p:cNvCxnSpPr/>
          <p:nvPr/>
        </p:nvCxnSpPr>
        <p:spPr>
          <a:xfrm>
            <a:off x="3556000" y="5988950"/>
            <a:ext cx="1617600" cy="0"/>
          </a:xfrm>
          <a:prstGeom prst="straightConnector1">
            <a:avLst/>
          </a:prstGeom>
          <a:noFill/>
          <a:ln cap="flat" w="19050">
            <a:solidFill>
              <a:srgbClr val="000000"/>
            </a:solidFill>
            <a:prstDash val="solid"/>
            <a:round/>
            <a:headEnd len="lg" w="lg" type="none"/>
            <a:tailEnd len="lg" w="lg" type="triangle"/>
          </a:ln>
        </p:spPr>
      </p:cxnSp>
      <p:sp>
        <p:nvSpPr>
          <p:cNvPr id="160" name="Shape 160"/>
          <p:cNvSpPr/>
          <p:nvPr/>
        </p:nvSpPr>
        <p:spPr>
          <a:xfrm>
            <a:off x="952944" y="4271093"/>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9</a:t>
            </a:r>
          </a:p>
        </p:txBody>
      </p:sp>
      <p:sp>
        <p:nvSpPr>
          <p:cNvPr id="181" name="Shape 181"/>
          <p:cNvSpPr/>
          <p:nvPr/>
        </p:nvSpPr>
        <p:spPr>
          <a:xfrm>
            <a:off x="6722400" y="2217900"/>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4</a:t>
            </a:r>
          </a:p>
        </p:txBody>
      </p:sp>
      <p:sp>
        <p:nvSpPr>
          <p:cNvPr id="159" name="Shape 159"/>
          <p:cNvSpPr/>
          <p:nvPr/>
        </p:nvSpPr>
        <p:spPr>
          <a:xfrm>
            <a:off x="5901675" y="4054003"/>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8</a:t>
            </a:r>
          </a:p>
        </p:txBody>
      </p:sp>
      <p:sp>
        <p:nvSpPr>
          <p:cNvPr id="182" name="Shape 182"/>
          <p:cNvSpPr/>
          <p:nvPr/>
        </p:nvSpPr>
        <p:spPr>
          <a:xfrm>
            <a:off x="4389875" y="2217887"/>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3</a:t>
            </a:r>
          </a:p>
        </p:txBody>
      </p:sp>
      <p:sp>
        <p:nvSpPr>
          <p:cNvPr id="183" name="Shape 183"/>
          <p:cNvSpPr/>
          <p:nvPr/>
        </p:nvSpPr>
        <p:spPr>
          <a:xfrm>
            <a:off x="3134925" y="1586992"/>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2</a:t>
            </a:r>
          </a:p>
        </p:txBody>
      </p:sp>
      <p:sp>
        <p:nvSpPr>
          <p:cNvPr id="184" name="Shape 184"/>
          <p:cNvSpPr/>
          <p:nvPr/>
        </p:nvSpPr>
        <p:spPr>
          <a:xfrm>
            <a:off x="1965225" y="2002425"/>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1</a:t>
            </a:r>
          </a:p>
        </p:txBody>
      </p:sp>
      <p:sp>
        <p:nvSpPr>
          <p:cNvPr id="185" name="Shape 185"/>
          <p:cNvSpPr txBox="1"/>
          <p:nvPr/>
        </p:nvSpPr>
        <p:spPr>
          <a:xfrm>
            <a:off x="6501625" y="2592538"/>
            <a:ext cx="909299" cy="250200"/>
          </a:xfrm>
          <a:prstGeom prst="rect">
            <a:avLst/>
          </a:prstGeom>
          <a:noFill/>
          <a:ln>
            <a:noFill/>
          </a:ln>
        </p:spPr>
        <p:txBody>
          <a:bodyPr anchorCtr="0" anchor="t" bIns="91425" lIns="91425" rIns="91425" tIns="91425">
            <a:noAutofit/>
          </a:bodyPr>
          <a:lstStyle/>
          <a:p>
            <a:pPr lvl="0" rtl="0" algn="ctr">
              <a:spcBef>
                <a:spcPts val="0"/>
              </a:spcBef>
              <a:buNone/>
            </a:pPr>
            <a:r>
              <a:rPr lang="en"/>
              <a:t>Запрос</a:t>
            </a:r>
          </a:p>
        </p:txBody>
      </p:sp>
      <p:cxnSp>
        <p:nvCxnSpPr>
          <p:cNvPr id="186" name="Shape 186"/>
          <p:cNvCxnSpPr/>
          <p:nvPr/>
        </p:nvCxnSpPr>
        <p:spPr>
          <a:xfrm>
            <a:off x="6483675" y="3090850"/>
            <a:ext cx="918599" cy="0"/>
          </a:xfrm>
          <a:prstGeom prst="straightConnector1">
            <a:avLst/>
          </a:prstGeom>
          <a:noFill/>
          <a:ln cap="flat" w="19050">
            <a:solidFill>
              <a:srgbClr val="000000"/>
            </a:solidFill>
            <a:prstDash val="solid"/>
            <a:round/>
            <a:headEnd len="lg" w="lg" type="triangle"/>
            <a:tailEnd len="lg" w="lg" type="none"/>
          </a:ln>
        </p:spPr>
      </p:cxnSp>
      <p:sp>
        <p:nvSpPr>
          <p:cNvPr id="187" name="Shape 187"/>
          <p:cNvSpPr/>
          <p:nvPr/>
        </p:nvSpPr>
        <p:spPr>
          <a:xfrm>
            <a:off x="6735769" y="3281948"/>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6</a:t>
            </a:r>
          </a:p>
        </p:txBody>
      </p:sp>
      <p:sp>
        <p:nvSpPr>
          <p:cNvPr id="188" name="Shape 188"/>
          <p:cNvSpPr txBox="1"/>
          <p:nvPr/>
        </p:nvSpPr>
        <p:spPr>
          <a:xfrm>
            <a:off x="6425425" y="3628900"/>
            <a:ext cx="1163099" cy="716999"/>
          </a:xfrm>
          <a:prstGeom prst="rect">
            <a:avLst/>
          </a:prstGeom>
          <a:noFill/>
          <a:ln>
            <a:noFill/>
          </a:ln>
        </p:spPr>
        <p:txBody>
          <a:bodyPr anchorCtr="0" anchor="t" bIns="91425" lIns="91425" rIns="91425" tIns="91425">
            <a:noAutofit/>
          </a:bodyPr>
          <a:lstStyle/>
          <a:p>
            <a:pPr lvl="0" rtl="0" algn="l">
              <a:spcBef>
                <a:spcPts val="0"/>
              </a:spcBef>
              <a:buNone/>
            </a:pPr>
            <a:r>
              <a:rPr lang="en"/>
              <a:t>Требуется доп. аутен-</a:t>
            </a:r>
            <a:br>
              <a:rPr lang="en"/>
            </a:br>
            <a:r>
              <a:rPr lang="en"/>
              <a:t>тификация</a:t>
            </a:r>
          </a:p>
        </p:txBody>
      </p:sp>
      <p:sp>
        <p:nvSpPr>
          <p:cNvPr id="189" name="Shape 189"/>
          <p:cNvSpPr/>
          <p:nvPr/>
        </p:nvSpPr>
        <p:spPr>
          <a:xfrm>
            <a:off x="7731669" y="1365305"/>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5</a:t>
            </a:r>
          </a:p>
        </p:txBody>
      </p:sp>
      <p:sp>
        <p:nvSpPr>
          <p:cNvPr id="190" name="Shape 190"/>
          <p:cNvSpPr txBox="1"/>
          <p:nvPr/>
        </p:nvSpPr>
        <p:spPr>
          <a:xfrm>
            <a:off x="7315750" y="1741200"/>
            <a:ext cx="1577399" cy="716999"/>
          </a:xfrm>
          <a:prstGeom prst="rect">
            <a:avLst/>
          </a:prstGeom>
          <a:noFill/>
          <a:ln>
            <a:noFill/>
          </a:ln>
        </p:spPr>
        <p:txBody>
          <a:bodyPr anchorCtr="0" anchor="t" bIns="91425" lIns="91425" rIns="91425" tIns="91425">
            <a:noAutofit/>
          </a:bodyPr>
          <a:lstStyle/>
          <a:p>
            <a:pPr lvl="0" rtl="0" algn="l">
              <a:spcBef>
                <a:spcPts val="0"/>
              </a:spcBef>
              <a:buNone/>
            </a:pPr>
            <a:r>
              <a:rPr lang="en"/>
              <a:t>Ни привязки,</a:t>
            </a:r>
            <a:br>
              <a:rPr lang="en"/>
            </a:br>
            <a:r>
              <a:rPr lang="en"/>
              <a:t>ни MAC-адреса</a:t>
            </a:r>
          </a:p>
        </p:txBody>
      </p:sp>
      <p:cxnSp>
        <p:nvCxnSpPr>
          <p:cNvPr id="191" name="Shape 191"/>
          <p:cNvCxnSpPr/>
          <p:nvPr/>
        </p:nvCxnSpPr>
        <p:spPr>
          <a:xfrm>
            <a:off x="4144125" y="2938450"/>
            <a:ext cx="918599" cy="0"/>
          </a:xfrm>
          <a:prstGeom prst="straightConnector1">
            <a:avLst/>
          </a:prstGeom>
          <a:noFill/>
          <a:ln cap="flat" w="19050">
            <a:solidFill>
              <a:srgbClr val="000000"/>
            </a:solidFill>
            <a:prstDash val="solid"/>
            <a:round/>
            <a:headEnd len="lg" w="lg" type="none"/>
            <a:tailEnd len="lg" w="lg" type="triangle"/>
          </a:ln>
        </p:spPr>
      </p:cxnSp>
      <p:cxnSp>
        <p:nvCxnSpPr>
          <p:cNvPr id="192" name="Shape 192"/>
          <p:cNvCxnSpPr/>
          <p:nvPr/>
        </p:nvCxnSpPr>
        <p:spPr>
          <a:xfrm>
            <a:off x="4144125" y="3090850"/>
            <a:ext cx="918599" cy="0"/>
          </a:xfrm>
          <a:prstGeom prst="straightConnector1">
            <a:avLst/>
          </a:prstGeom>
          <a:noFill/>
          <a:ln cap="flat" w="19050">
            <a:solidFill>
              <a:srgbClr val="000000"/>
            </a:solidFill>
            <a:prstDash val="solid"/>
            <a:round/>
            <a:headEnd len="lg" w="lg" type="triangle"/>
            <a:tailEnd len="lg" w="lg" type="none"/>
          </a:ln>
        </p:spPr>
      </p:cxnSp>
      <p:sp>
        <p:nvSpPr>
          <p:cNvPr id="193" name="Shape 193"/>
          <p:cNvSpPr txBox="1"/>
          <p:nvPr/>
        </p:nvSpPr>
        <p:spPr>
          <a:xfrm>
            <a:off x="4167075" y="3630300"/>
            <a:ext cx="1163099" cy="716999"/>
          </a:xfrm>
          <a:prstGeom prst="rect">
            <a:avLst/>
          </a:prstGeom>
          <a:noFill/>
          <a:ln>
            <a:noFill/>
          </a:ln>
        </p:spPr>
        <p:txBody>
          <a:bodyPr anchorCtr="0" anchor="t" bIns="91425" lIns="91425" rIns="91425" tIns="91425">
            <a:noAutofit/>
          </a:bodyPr>
          <a:lstStyle/>
          <a:p>
            <a:pPr lvl="0" rtl="0" algn="l">
              <a:spcBef>
                <a:spcPts val="0"/>
              </a:spcBef>
              <a:buNone/>
            </a:pPr>
            <a:r>
              <a:rPr lang="en"/>
              <a:t>Выдать служебный профиль</a:t>
            </a:r>
          </a:p>
        </p:txBody>
      </p:sp>
      <p:sp>
        <p:nvSpPr>
          <p:cNvPr id="194" name="Shape 194"/>
          <p:cNvSpPr/>
          <p:nvPr/>
        </p:nvSpPr>
        <p:spPr>
          <a:xfrm>
            <a:off x="4401219" y="3283348"/>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1800"/>
              <a:t>7</a:t>
            </a:r>
          </a:p>
        </p:txBody>
      </p:sp>
      <p:sp>
        <p:nvSpPr>
          <p:cNvPr id="195" name="Shape 195"/>
          <p:cNvSpPr txBox="1"/>
          <p:nvPr/>
        </p:nvSpPr>
        <p:spPr>
          <a:xfrm>
            <a:off x="276725" y="4724706"/>
            <a:ext cx="1812900" cy="716999"/>
          </a:xfrm>
          <a:prstGeom prst="rect">
            <a:avLst/>
          </a:prstGeom>
          <a:noFill/>
          <a:ln>
            <a:noFill/>
          </a:ln>
        </p:spPr>
        <p:txBody>
          <a:bodyPr anchorCtr="0" anchor="t" bIns="91425" lIns="91425" rIns="91425" tIns="91425">
            <a:noAutofit/>
          </a:bodyPr>
          <a:lstStyle/>
          <a:p>
            <a:pPr rtl="0" algn="l">
              <a:spcBef>
                <a:spcPts val="0"/>
              </a:spcBef>
              <a:buNone/>
            </a:pPr>
            <a:r>
              <a:rPr lang="en"/>
              <a:t>Перенаправление.</a:t>
            </a:r>
          </a:p>
          <a:p>
            <a:pPr lvl="0" rtl="0" algn="l">
              <a:spcBef>
                <a:spcPts val="0"/>
              </a:spcBef>
              <a:buNone/>
            </a:pPr>
            <a:r>
              <a:rPr lang="en"/>
              <a:t>Потребовать логин</a:t>
            </a:r>
            <a:br>
              <a:rPr lang="en"/>
            </a:br>
            <a:r>
              <a:rPr lang="en"/>
              <a:t>и пароль</a:t>
            </a:r>
          </a:p>
        </p:txBody>
      </p:sp>
      <p:sp>
        <p:nvSpPr>
          <p:cNvPr id="196" name="Shape 196"/>
          <p:cNvSpPr txBox="1"/>
          <p:nvPr/>
        </p:nvSpPr>
        <p:spPr>
          <a:xfrm>
            <a:off x="3575925" y="5576525"/>
            <a:ext cx="1698600" cy="716999"/>
          </a:xfrm>
          <a:prstGeom prst="rect">
            <a:avLst/>
          </a:prstGeom>
          <a:noFill/>
          <a:ln>
            <a:noFill/>
          </a:ln>
        </p:spPr>
        <p:txBody>
          <a:bodyPr anchorCtr="0" anchor="t" bIns="91425" lIns="91425" rIns="91425" tIns="91425">
            <a:noAutofit/>
          </a:bodyPr>
          <a:lstStyle/>
          <a:p>
            <a:pPr lvl="0" rtl="0" algn="l">
              <a:spcBef>
                <a:spcPts val="0"/>
              </a:spcBef>
              <a:buNone/>
            </a:pPr>
            <a:r>
              <a:rPr lang="en"/>
              <a:t>Аутентификация</a:t>
            </a:r>
          </a:p>
        </p:txBody>
      </p:sp>
      <p:grpSp>
        <p:nvGrpSpPr>
          <p:cNvPr id="197" name="Shape 197"/>
          <p:cNvGrpSpPr/>
          <p:nvPr/>
        </p:nvGrpSpPr>
        <p:grpSpPr>
          <a:xfrm>
            <a:off x="4138851" y="5096025"/>
            <a:ext cx="446748" cy="454499"/>
            <a:chOff x="4367451" y="4638825"/>
            <a:chExt cx="446748" cy="454499"/>
          </a:xfrm>
        </p:grpSpPr>
        <p:sp>
          <p:nvSpPr>
            <p:cNvPr id="198" name="Shape 198"/>
            <p:cNvSpPr/>
            <p:nvPr/>
          </p:nvSpPr>
          <p:spPr>
            <a:xfrm>
              <a:off x="4373200" y="4652324"/>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l">
                <a:spcBef>
                  <a:spcPts val="0"/>
                </a:spcBef>
                <a:buNone/>
              </a:pPr>
              <a:r>
                <a:t/>
              </a:r>
              <a:endParaRPr b="1" sz="1000"/>
            </a:p>
          </p:txBody>
        </p:sp>
        <p:sp>
          <p:nvSpPr>
            <p:cNvPr id="162" name="Shape 162"/>
            <p:cNvSpPr txBox="1"/>
            <p:nvPr/>
          </p:nvSpPr>
          <p:spPr>
            <a:xfrm>
              <a:off x="4367451" y="4638825"/>
              <a:ext cx="440999" cy="440999"/>
            </a:xfrm>
            <a:prstGeom prst="rect">
              <a:avLst/>
            </a:prstGeom>
            <a:noFill/>
            <a:ln>
              <a:noFill/>
            </a:ln>
          </p:spPr>
          <p:txBody>
            <a:bodyPr anchorCtr="0" anchor="t" bIns="91425" lIns="91425" rIns="91425" tIns="91425">
              <a:noAutofit/>
            </a:bodyPr>
            <a:lstStyle/>
            <a:p>
              <a:pPr>
                <a:spcBef>
                  <a:spcPts val="0"/>
                </a:spcBef>
                <a:buNone/>
              </a:pPr>
              <a:r>
                <a:rPr lang="en" sz="1800"/>
                <a:t>10</a:t>
              </a:r>
            </a:p>
          </p:txBody>
        </p:sp>
      </p:grpSp>
      <p:grpSp>
        <p:nvGrpSpPr>
          <p:cNvPr id="199" name="Shape 199"/>
          <p:cNvGrpSpPr/>
          <p:nvPr/>
        </p:nvGrpSpPr>
        <p:grpSpPr>
          <a:xfrm>
            <a:off x="7920376" y="3706500"/>
            <a:ext cx="446748" cy="454499"/>
            <a:chOff x="4367451" y="4638825"/>
            <a:chExt cx="446748" cy="454499"/>
          </a:xfrm>
        </p:grpSpPr>
        <p:sp>
          <p:nvSpPr>
            <p:cNvPr id="200" name="Shape 200"/>
            <p:cNvSpPr/>
            <p:nvPr/>
          </p:nvSpPr>
          <p:spPr>
            <a:xfrm>
              <a:off x="4373200" y="4652324"/>
              <a:ext cx="440999" cy="440999"/>
            </a:xfrm>
            <a:prstGeom prst="ellipse">
              <a:avLst/>
            </a:prstGeom>
            <a:solidFill>
              <a:srgbClr val="F4CCCC"/>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lvl="0" rtl="0" algn="l">
                <a:spcBef>
                  <a:spcPts val="0"/>
                </a:spcBef>
                <a:buNone/>
              </a:pPr>
              <a:r>
                <a:t/>
              </a:r>
              <a:endParaRPr b="1" sz="1000"/>
            </a:p>
          </p:txBody>
        </p:sp>
        <p:sp>
          <p:nvSpPr>
            <p:cNvPr id="163" name="Shape 163"/>
            <p:cNvSpPr txBox="1"/>
            <p:nvPr/>
          </p:nvSpPr>
          <p:spPr>
            <a:xfrm>
              <a:off x="4367451" y="4638825"/>
              <a:ext cx="440999" cy="440999"/>
            </a:xfrm>
            <a:prstGeom prst="rect">
              <a:avLst/>
            </a:prstGeom>
            <a:noFill/>
            <a:ln>
              <a:noFill/>
            </a:ln>
          </p:spPr>
          <p:txBody>
            <a:bodyPr anchorCtr="0" anchor="t" bIns="91425" lIns="91425" rIns="91425" tIns="91425">
              <a:noAutofit/>
            </a:bodyPr>
            <a:lstStyle/>
            <a:p>
              <a:pPr lvl="0" rtl="0">
                <a:spcBef>
                  <a:spcPts val="0"/>
                </a:spcBef>
                <a:buNone/>
              </a:pPr>
              <a:r>
                <a:rPr lang="en" sz="1800"/>
                <a:t>11</a:t>
              </a:r>
            </a:p>
          </p:txBody>
        </p:sp>
      </p:grpSp>
      <p:sp>
        <p:nvSpPr>
          <p:cNvPr id="201" name="Shape 201"/>
          <p:cNvSpPr txBox="1"/>
          <p:nvPr/>
        </p:nvSpPr>
        <p:spPr>
          <a:xfrm>
            <a:off x="7657624" y="4110800"/>
            <a:ext cx="1163099" cy="716999"/>
          </a:xfrm>
          <a:prstGeom prst="rect">
            <a:avLst/>
          </a:prstGeom>
          <a:noFill/>
          <a:ln>
            <a:noFill/>
          </a:ln>
        </p:spPr>
        <p:txBody>
          <a:bodyPr anchorCtr="0" anchor="t" bIns="91425" lIns="91425" rIns="91425" tIns="91425">
            <a:noAutofit/>
          </a:bodyPr>
          <a:lstStyle/>
          <a:p>
            <a:pPr rtl="0" algn="l">
              <a:spcBef>
                <a:spcPts val="0"/>
              </a:spcBef>
              <a:buNone/>
            </a:pPr>
            <a:r>
              <a:rPr lang="en"/>
              <a:t>Добавить</a:t>
            </a:r>
          </a:p>
          <a:p>
            <a:pPr lvl="0" rtl="0" algn="l">
              <a:spcBef>
                <a:spcPts val="0"/>
              </a:spcBef>
              <a:buNone/>
            </a:pPr>
            <a:r>
              <a:rPr lang="en"/>
              <a:t>привязку MAC+порт</a:t>
            </a:r>
          </a:p>
        </p:txBody>
      </p:sp>
      <p:cxnSp>
        <p:nvCxnSpPr>
          <p:cNvPr id="202" name="Shape 202"/>
          <p:cNvCxnSpPr>
            <a:stCxn id="184" idx="7"/>
            <a:endCxn id="183" idx="2"/>
          </p:cNvCxnSpPr>
          <p:nvPr/>
        </p:nvCxnSpPr>
        <p:spPr>
          <a:xfrm flipH="1" rot="10800000">
            <a:off x="2341642" y="1807507"/>
            <a:ext cx="793200" cy="259500"/>
          </a:xfrm>
          <a:prstGeom prst="straightConnector1">
            <a:avLst/>
          </a:prstGeom>
          <a:noFill/>
          <a:ln cap="flat" w="19050">
            <a:solidFill>
              <a:srgbClr val="FF0000"/>
            </a:solidFill>
            <a:prstDash val="dot"/>
            <a:round/>
            <a:headEnd len="lg" w="lg" type="none"/>
            <a:tailEnd len="lg" w="lg" type="none"/>
          </a:ln>
        </p:spPr>
      </p:cxnSp>
      <p:cxnSp>
        <p:nvCxnSpPr>
          <p:cNvPr id="203" name="Shape 203"/>
          <p:cNvCxnSpPr>
            <a:stCxn id="183" idx="6"/>
            <a:endCxn id="182" idx="1"/>
          </p:cNvCxnSpPr>
          <p:nvPr/>
        </p:nvCxnSpPr>
        <p:spPr>
          <a:xfrm>
            <a:off x="3575925" y="1807492"/>
            <a:ext cx="878400" cy="474900"/>
          </a:xfrm>
          <a:prstGeom prst="straightConnector1">
            <a:avLst/>
          </a:prstGeom>
          <a:noFill/>
          <a:ln cap="flat" w="19050">
            <a:solidFill>
              <a:srgbClr val="FF0000"/>
            </a:solidFill>
            <a:prstDash val="dot"/>
            <a:round/>
            <a:headEnd len="lg" w="lg" type="none"/>
            <a:tailEnd len="lg" w="lg" type="none"/>
          </a:ln>
        </p:spPr>
      </p:cxnSp>
      <p:cxnSp>
        <p:nvCxnSpPr>
          <p:cNvPr id="204" name="Shape 204"/>
          <p:cNvCxnSpPr>
            <a:stCxn id="182" idx="6"/>
            <a:endCxn id="181" idx="2"/>
          </p:cNvCxnSpPr>
          <p:nvPr/>
        </p:nvCxnSpPr>
        <p:spPr>
          <a:xfrm>
            <a:off x="4830875" y="2438387"/>
            <a:ext cx="1891500" cy="0"/>
          </a:xfrm>
          <a:prstGeom prst="straightConnector1">
            <a:avLst/>
          </a:prstGeom>
          <a:noFill/>
          <a:ln cap="flat" w="19050">
            <a:solidFill>
              <a:srgbClr val="FF0000"/>
            </a:solidFill>
            <a:prstDash val="dot"/>
            <a:round/>
            <a:headEnd len="lg" w="lg" type="none"/>
            <a:tailEnd len="lg" w="lg" type="none"/>
          </a:ln>
        </p:spPr>
      </p:cxnSp>
      <p:cxnSp>
        <p:nvCxnSpPr>
          <p:cNvPr id="205" name="Shape 205"/>
          <p:cNvCxnSpPr>
            <a:stCxn id="181" idx="7"/>
            <a:endCxn id="189" idx="2"/>
          </p:cNvCxnSpPr>
          <p:nvPr/>
        </p:nvCxnSpPr>
        <p:spPr>
          <a:xfrm flipH="1" rot="10800000">
            <a:off x="7098817" y="1585882"/>
            <a:ext cx="633000" cy="696600"/>
          </a:xfrm>
          <a:prstGeom prst="straightConnector1">
            <a:avLst/>
          </a:prstGeom>
          <a:noFill/>
          <a:ln cap="flat" w="19050">
            <a:solidFill>
              <a:srgbClr val="FF0000"/>
            </a:solidFill>
            <a:prstDash val="dot"/>
            <a:round/>
            <a:headEnd len="lg" w="lg" type="none"/>
            <a:tailEnd len="lg" w="lg" type="none"/>
          </a:ln>
        </p:spPr>
      </p:cxnSp>
      <p:cxnSp>
        <p:nvCxnSpPr>
          <p:cNvPr id="206" name="Shape 206"/>
          <p:cNvCxnSpPr>
            <a:endCxn id="194" idx="6"/>
          </p:cNvCxnSpPr>
          <p:nvPr/>
        </p:nvCxnSpPr>
        <p:spPr>
          <a:xfrm flipH="1">
            <a:off x="4842219" y="3502348"/>
            <a:ext cx="1893600" cy="1500"/>
          </a:xfrm>
          <a:prstGeom prst="straightConnector1">
            <a:avLst/>
          </a:prstGeom>
          <a:noFill/>
          <a:ln cap="flat" w="19050">
            <a:solidFill>
              <a:srgbClr val="FF0000"/>
            </a:solidFill>
            <a:prstDash val="dot"/>
            <a:round/>
            <a:headEnd len="lg" w="lg" type="none"/>
            <a:tailEnd len="lg" w="lg" type="none"/>
          </a:ln>
        </p:spPr>
      </p:cxnSp>
      <p:cxnSp>
        <p:nvCxnSpPr>
          <p:cNvPr id="207" name="Shape 207"/>
          <p:cNvCxnSpPr>
            <a:stCxn id="194" idx="5"/>
            <a:endCxn id="159" idx="1"/>
          </p:cNvCxnSpPr>
          <p:nvPr/>
        </p:nvCxnSpPr>
        <p:spPr>
          <a:xfrm>
            <a:off x="4777636" y="3659765"/>
            <a:ext cx="1188600" cy="458700"/>
          </a:xfrm>
          <a:prstGeom prst="straightConnector1">
            <a:avLst/>
          </a:prstGeom>
          <a:noFill/>
          <a:ln cap="flat" w="19050">
            <a:solidFill>
              <a:srgbClr val="FF0000"/>
            </a:solidFill>
            <a:prstDash val="dot"/>
            <a:round/>
            <a:headEnd len="lg" w="lg" type="none"/>
            <a:tailEnd len="lg" w="lg" type="none"/>
          </a:ln>
        </p:spPr>
      </p:cxnSp>
      <p:cxnSp>
        <p:nvCxnSpPr>
          <p:cNvPr id="208" name="Shape 208"/>
          <p:cNvCxnSpPr>
            <a:stCxn id="160" idx="5"/>
            <a:endCxn id="162" idx="1"/>
          </p:cNvCxnSpPr>
          <p:nvPr/>
        </p:nvCxnSpPr>
        <p:spPr>
          <a:xfrm>
            <a:off x="1329361" y="4647510"/>
            <a:ext cx="2809500" cy="669000"/>
          </a:xfrm>
          <a:prstGeom prst="straightConnector1">
            <a:avLst/>
          </a:prstGeom>
          <a:noFill/>
          <a:ln cap="flat" w="19050">
            <a:solidFill>
              <a:srgbClr val="FF0000"/>
            </a:solidFill>
            <a:prstDash val="dot"/>
            <a:round/>
            <a:headEnd len="lg" w="lg" type="none"/>
            <a:tailEnd len="lg" w="lg" type="none"/>
          </a:ln>
        </p:spPr>
      </p:cxn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29" name="Shape 29"/>
        <p:cNvGrpSpPr/>
        <p:nvPr/>
      </p:nvGrpSpPr>
      <p:grpSpPr>
        <a:xfrm>
          <a:off x="0" y="0"/>
          <a:ext cx="0" cy="0"/>
          <a:chOff x="0" y="0"/>
          <a:chExt cx="0" cy="0"/>
        </a:xfrm>
      </p:grpSpPr>
      <p:sp>
        <p:nvSpPr>
          <p:cNvPr id="30" name="Shape 30"/>
          <p:cNvSpPr txBox="1"/>
          <p:nvPr>
            <p:ph type="title"/>
          </p:nvPr>
        </p:nvSpPr>
        <p:spPr>
          <a:xfrm>
            <a:off x="3245550" y="435636"/>
            <a:ext cx="2652899" cy="627000"/>
          </a:xfrm>
          <a:prstGeom prst="rect">
            <a:avLst/>
          </a:prstGeom>
          <a:solidFill>
            <a:srgbClr val="D84011"/>
          </a:solidFill>
        </p:spPr>
        <p:txBody>
          <a:bodyPr anchorCtr="0" anchor="ctr" bIns="91425" lIns="91425" rIns="91425" tIns="91425">
            <a:noAutofit/>
          </a:bodyPr>
          <a:lstStyle/>
          <a:p>
            <a:pPr algn="ctr">
              <a:spcBef>
                <a:spcPts val="0"/>
              </a:spcBef>
              <a:buNone/>
            </a:pPr>
            <a:r>
              <a:rPr b="0" lang="en">
                <a:solidFill>
                  <a:srgbClr val="FFFFFF"/>
                </a:solidFill>
                <a:latin typeface="Trebuchet MS"/>
                <a:ea typeface="Trebuchet MS"/>
                <a:cs typeface="Trebuchet MS"/>
                <a:sym typeface="Trebuchet MS"/>
              </a:rPr>
              <a:t>Наш опыт</a:t>
            </a:r>
          </a:p>
        </p:txBody>
      </p:sp>
      <p:sp>
        <p:nvSpPr>
          <p:cNvPr id="31" name="Shape 31"/>
          <p:cNvSpPr txBox="1"/>
          <p:nvPr>
            <p:ph idx="1" type="body"/>
          </p:nvPr>
        </p:nvSpPr>
        <p:spPr>
          <a:xfrm>
            <a:off x="457200" y="1609425"/>
            <a:ext cx="8229600" cy="4967700"/>
          </a:xfrm>
          <a:prstGeom prst="rect">
            <a:avLst/>
          </a:prstGeom>
        </p:spPr>
        <p:txBody>
          <a:bodyPr anchorCtr="0" anchor="t" bIns="91425" lIns="91425" rIns="91425" tIns="91425">
            <a:noAutofit/>
          </a:bodyPr>
          <a:lstStyle/>
          <a:p>
            <a:pPr indent="-431800" lvl="0" marL="457200" rtl="0">
              <a:lnSpc>
                <a:spcPct val="115000"/>
              </a:lnSpc>
              <a:spcBef>
                <a:spcPts val="1200"/>
              </a:spcBef>
              <a:buClr>
                <a:schemeClr val="dk1"/>
              </a:buClr>
              <a:buSzPct val="100000"/>
              <a:buFont typeface="Arial"/>
              <a:buChar char="●"/>
            </a:pPr>
            <a:r>
              <a:rPr lang="en" sz="3200">
                <a:solidFill>
                  <a:srgbClr val="000000"/>
                </a:solidFill>
                <a:latin typeface="Trebuchet MS"/>
                <a:ea typeface="Trebuchet MS"/>
                <a:cs typeface="Trebuchet MS"/>
                <a:sym typeface="Trebuchet MS"/>
              </a:rPr>
              <a:t>Разрабатываем биллинг «Гидра»</a:t>
            </a:r>
          </a:p>
          <a:p>
            <a:pPr indent="-431800" lvl="0" marL="457200" rtl="0">
              <a:lnSpc>
                <a:spcPct val="115000"/>
              </a:lnSpc>
              <a:spcBef>
                <a:spcPts val="1200"/>
              </a:spcBef>
              <a:buClr>
                <a:schemeClr val="dk1"/>
              </a:buClr>
              <a:buSzPct val="100000"/>
              <a:buFont typeface="Arial"/>
              <a:buChar char="●"/>
            </a:pPr>
            <a:r>
              <a:rPr lang="en" sz="3200">
                <a:solidFill>
                  <a:srgbClr val="000000"/>
                </a:solidFill>
                <a:latin typeface="Trebuchet MS"/>
                <a:ea typeface="Trebuchet MS"/>
                <a:cs typeface="Trebuchet MS"/>
                <a:sym typeface="Trebuchet MS"/>
              </a:rPr>
              <a:t>На рынке с 2009 года</a:t>
            </a:r>
          </a:p>
          <a:p>
            <a:pPr indent="-431800" lvl="0" marL="457200" rtl="0">
              <a:lnSpc>
                <a:spcPct val="115000"/>
              </a:lnSpc>
              <a:spcBef>
                <a:spcPts val="1200"/>
              </a:spcBef>
              <a:buClr>
                <a:schemeClr val="dk1"/>
              </a:buClr>
              <a:buSzPct val="100000"/>
              <a:buFont typeface="Arial"/>
              <a:buChar char="●"/>
            </a:pPr>
            <a:r>
              <a:rPr lang="en" sz="3200">
                <a:solidFill>
                  <a:srgbClr val="000000"/>
                </a:solidFill>
                <a:latin typeface="Trebuchet MS"/>
                <a:ea typeface="Trebuchet MS"/>
                <a:cs typeface="Trebuchet MS"/>
                <a:sym typeface="Trebuchet MS"/>
              </a:rPr>
              <a:t>Более 80 внедрений в России и СНГ</a:t>
            </a:r>
          </a:p>
          <a:p>
            <a:pPr indent="-431800" lvl="0" marL="457200" rtl="0">
              <a:lnSpc>
                <a:spcPct val="115000"/>
              </a:lnSpc>
              <a:spcBef>
                <a:spcPts val="1200"/>
              </a:spcBef>
              <a:buClr>
                <a:schemeClr val="dk1"/>
              </a:buClr>
              <a:buSzPct val="100000"/>
              <a:buFont typeface="Arial"/>
              <a:buChar char="●"/>
            </a:pPr>
            <a:r>
              <a:rPr lang="en" sz="3200">
                <a:solidFill>
                  <a:srgbClr val="000000"/>
                </a:solidFill>
                <a:latin typeface="Trebuchet MS"/>
                <a:ea typeface="Trebuchet MS"/>
                <a:cs typeface="Trebuchet MS"/>
                <a:sym typeface="Trebuchet MS"/>
              </a:rPr>
              <a:t>Консультируем клиентов</a:t>
            </a:r>
          </a:p>
          <a:p>
            <a:pPr>
              <a:spcBef>
                <a:spcPts val="0"/>
              </a:spcBef>
              <a:buNone/>
            </a:pPr>
            <a:r>
              <a:t/>
            </a:r>
            <a:endParaRPr/>
          </a:p>
        </p:txBody>
      </p:sp>
      <p:pic>
        <p:nvPicPr>
          <p:cNvPr id="32" name="Shape 32"/>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33" name="Shape 33"/>
          <p:cNvSpPr txBox="1"/>
          <p:nvPr/>
        </p:nvSpPr>
        <p:spPr>
          <a:xfrm>
            <a:off x="457200" y="4750516"/>
            <a:ext cx="4952700" cy="715499"/>
          </a:xfrm>
          <a:prstGeom prst="rect">
            <a:avLst/>
          </a:prstGeom>
          <a:noFill/>
          <a:ln>
            <a:noFill/>
          </a:ln>
        </p:spPr>
        <p:txBody>
          <a:bodyPr anchorCtr="0" anchor="ctr" bIns="91425" lIns="91425" rIns="91425" tIns="91425">
            <a:noAutofit/>
          </a:bodyPr>
          <a:lstStyle/>
          <a:p>
            <a:pPr lvl="0" rtl="0">
              <a:spcBef>
                <a:spcPts val="0"/>
              </a:spcBef>
              <a:buNone/>
            </a:pPr>
            <a:r>
              <a:rPr b="1" lang="en" sz="3200" u="sng">
                <a:latin typeface="Trebuchet MS"/>
                <a:ea typeface="Trebuchet MS"/>
                <a:cs typeface="Trebuchet MS"/>
                <a:sym typeface="Trebuchet MS"/>
                <a:hlinkClick r:id="rId5"/>
              </a:rPr>
              <a:t>www.hydra-billing.ru</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212" name="Shape 212"/>
        <p:cNvGrpSpPr/>
        <p:nvPr/>
      </p:nvGrpSpPr>
      <p:grpSpPr>
        <a:xfrm>
          <a:off x="0" y="0"/>
          <a:ext cx="0" cy="0"/>
          <a:chOff x="0" y="0"/>
          <a:chExt cx="0" cy="0"/>
        </a:xfrm>
      </p:grpSpPr>
      <p:pic>
        <p:nvPicPr>
          <p:cNvPr id="213" name="Shape 213"/>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214" name="Shape 214"/>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Эффект автоматизации</a:t>
            </a:r>
          </a:p>
        </p:txBody>
      </p:sp>
      <p:sp>
        <p:nvSpPr>
          <p:cNvPr id="215" name="Shape 215"/>
          <p:cNvSpPr txBox="1"/>
          <p:nvPr>
            <p:ph idx="1" type="body"/>
          </p:nvPr>
        </p:nvSpPr>
        <p:spPr>
          <a:xfrm>
            <a:off x="583300" y="2183675"/>
            <a:ext cx="8305799" cy="4474200"/>
          </a:xfrm>
          <a:prstGeom prst="rect">
            <a:avLst/>
          </a:prstGeom>
        </p:spPr>
        <p:txBody>
          <a:bodyPr anchorCtr="0" anchor="t" bIns="91425" lIns="91425" rIns="91425" tIns="91425">
            <a:noAutofit/>
          </a:bodyPr>
          <a:lstStyle/>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Подключение абонентов: -15% ошибок</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Звонки в техподдержку: -10%</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Клиентам одной заботой меньше</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219" name="Shape 219"/>
        <p:cNvGrpSpPr/>
        <p:nvPr/>
      </p:nvGrpSpPr>
      <p:grpSpPr>
        <a:xfrm>
          <a:off x="0" y="0"/>
          <a:ext cx="0" cy="0"/>
          <a:chOff x="0" y="0"/>
          <a:chExt cx="0" cy="0"/>
        </a:xfrm>
      </p:grpSpPr>
      <p:pic>
        <p:nvPicPr>
          <p:cNvPr id="220" name="Shape 220"/>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221" name="Shape 221"/>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Выводы</a:t>
            </a:r>
          </a:p>
        </p:txBody>
      </p:sp>
      <p:sp>
        <p:nvSpPr>
          <p:cNvPr id="222" name="Shape 222"/>
          <p:cNvSpPr txBox="1"/>
          <p:nvPr>
            <p:ph idx="1" type="body"/>
          </p:nvPr>
        </p:nvSpPr>
        <p:spPr>
          <a:xfrm>
            <a:off x="354700" y="1802675"/>
            <a:ext cx="8305799" cy="3345600"/>
          </a:xfrm>
          <a:prstGeom prst="rect">
            <a:avLst/>
          </a:prstGeom>
        </p:spPr>
        <p:txBody>
          <a:bodyPr anchorCtr="0" anchor="t" bIns="91425" lIns="91425" rIns="91425" tIns="91425">
            <a:noAutofit/>
          </a:bodyPr>
          <a:lstStyle/>
          <a:p>
            <a:pPr rtl="0" algn="l">
              <a:lnSpc>
                <a:spcPct val="150000"/>
              </a:lnSpc>
              <a:spcBef>
                <a:spcPts val="0"/>
              </a:spcBef>
              <a:buNone/>
            </a:pPr>
            <a:r>
              <a:rPr lang="en" sz="3200">
                <a:latin typeface="Trebuchet MS"/>
                <a:ea typeface="Trebuchet MS"/>
                <a:cs typeface="Trebuchet MS"/>
                <a:sym typeface="Trebuchet MS"/>
              </a:rPr>
              <a:t>В плюсе будет тот, кто:</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Повысит цены</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Повысит качество</a:t>
            </a:r>
            <a:br>
              <a:rPr lang="en" sz="3200">
                <a:latin typeface="Trebuchet MS"/>
                <a:ea typeface="Trebuchet MS"/>
                <a:cs typeface="Trebuchet MS"/>
                <a:sym typeface="Trebuchet MS"/>
              </a:rPr>
            </a:br>
            <a:r>
              <a:rPr lang="en" sz="3200">
                <a:latin typeface="Trebuchet MS"/>
                <a:ea typeface="Trebuchet MS"/>
                <a:cs typeface="Trebuchet MS"/>
                <a:sym typeface="Trebuchet MS"/>
              </a:rPr>
              <a:t>(по-настоящему)</a:t>
            </a:r>
          </a:p>
          <a:p>
            <a:pPr indent="-431800" lvl="0" marL="457200" rtl="0" algn="l">
              <a:lnSpc>
                <a:spcPct val="150000"/>
              </a:lnSpc>
              <a:spcBef>
                <a:spcPts val="0"/>
              </a:spcBef>
              <a:buClr>
                <a:schemeClr val="dk1"/>
              </a:buClr>
              <a:buSzPct val="100000"/>
              <a:buFont typeface="Arial"/>
              <a:buChar char="●"/>
            </a:pPr>
            <a:r>
              <a:rPr lang="en" sz="3200">
                <a:latin typeface="Trebuchet MS"/>
                <a:ea typeface="Trebuchet MS"/>
                <a:cs typeface="Trebuchet MS"/>
                <a:sym typeface="Trebuchet MS"/>
              </a:rPr>
              <a:t>Автоматизирует процессы</a:t>
            </a:r>
          </a:p>
        </p:txBody>
      </p:sp>
      <p:pic>
        <p:nvPicPr>
          <p:cNvPr id="223" name="Shape 223"/>
          <p:cNvPicPr preferRelativeResize="0"/>
          <p:nvPr/>
        </p:nvPicPr>
        <p:blipFill>
          <a:blip r:embed="rId5">
            <a:alphaModFix/>
          </a:blip>
          <a:stretch>
            <a:fillRect/>
          </a:stretch>
        </p:blipFill>
        <p:spPr>
          <a:xfrm>
            <a:off x="5477225" y="1269974"/>
            <a:ext cx="3519750" cy="351975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227" name="Shape 227"/>
        <p:cNvGrpSpPr/>
        <p:nvPr/>
      </p:nvGrpSpPr>
      <p:grpSpPr>
        <a:xfrm>
          <a:off x="0" y="0"/>
          <a:ext cx="0" cy="0"/>
          <a:chOff x="0" y="0"/>
          <a:chExt cx="0" cy="0"/>
        </a:xfrm>
      </p:grpSpPr>
      <p:sp>
        <p:nvSpPr>
          <p:cNvPr id="228" name="Shape 228"/>
          <p:cNvSpPr txBox="1"/>
          <p:nvPr>
            <p:ph idx="1" type="body"/>
          </p:nvPr>
        </p:nvSpPr>
        <p:spPr>
          <a:xfrm>
            <a:off x="0" y="1495650"/>
            <a:ext cx="8792999" cy="4307399"/>
          </a:xfrm>
          <a:prstGeom prst="rect">
            <a:avLst/>
          </a:prstGeom>
        </p:spPr>
        <p:txBody>
          <a:bodyPr anchorCtr="0" anchor="t" bIns="91425" lIns="91425" rIns="91425" tIns="91425">
            <a:noAutofit/>
          </a:bodyPr>
          <a:lstStyle/>
          <a:p>
            <a:pPr lvl="0" rtl="0" algn="ctr">
              <a:spcBef>
                <a:spcPts val="0"/>
              </a:spcBef>
              <a:buClr>
                <a:srgbClr val="000000"/>
              </a:buClr>
              <a:buSzPct val="34375"/>
              <a:buFont typeface="Arial"/>
              <a:buNone/>
            </a:pPr>
            <a:r>
              <a:rPr lang="en" sz="3200">
                <a:solidFill>
                  <a:srgbClr val="000000"/>
                </a:solidFill>
                <a:latin typeface="Trebuchet MS"/>
                <a:ea typeface="Trebuchet MS"/>
                <a:cs typeface="Trebuchet MS"/>
                <a:sym typeface="Trebuchet MS"/>
              </a:rPr>
              <a:t>Наш второй доклад: сегодня после обеда</a:t>
            </a:r>
          </a:p>
          <a:p>
            <a:pPr lvl="0" rtl="0" algn="l">
              <a:spcBef>
                <a:spcPts val="0"/>
              </a:spcBef>
              <a:buClr>
                <a:srgbClr val="000000"/>
              </a:buClr>
              <a:buFont typeface="Arial"/>
              <a:buNone/>
            </a:pPr>
            <a:r>
              <a:t/>
            </a:r>
            <a:endParaRPr sz="3200">
              <a:solidFill>
                <a:srgbClr val="000000"/>
              </a:solidFill>
              <a:latin typeface="Trebuchet MS"/>
              <a:ea typeface="Trebuchet MS"/>
              <a:cs typeface="Trebuchet MS"/>
              <a:sym typeface="Trebuchet MS"/>
            </a:endParaRPr>
          </a:p>
          <a:p>
            <a:pPr lvl="0" rtl="0">
              <a:spcBef>
                <a:spcPts val="0"/>
              </a:spcBef>
              <a:buClr>
                <a:srgbClr val="000000"/>
              </a:buClr>
              <a:buFont typeface="Arial"/>
              <a:buNone/>
            </a:pPr>
            <a:r>
              <a:t/>
            </a:r>
            <a:endParaRPr>
              <a:solidFill>
                <a:srgbClr val="000000"/>
              </a:solidFill>
              <a:latin typeface="Trebuchet MS"/>
              <a:ea typeface="Trebuchet MS"/>
              <a:cs typeface="Trebuchet MS"/>
              <a:sym typeface="Trebuchet MS"/>
            </a:endParaRPr>
          </a:p>
          <a:p>
            <a:pPr lvl="0" rtl="0" algn="l">
              <a:spcBef>
                <a:spcPts val="0"/>
              </a:spcBef>
              <a:buClr>
                <a:schemeClr val="dk1"/>
              </a:buClr>
              <a:buFont typeface="Arial"/>
              <a:buNone/>
            </a:pPr>
            <a:r>
              <a:t/>
            </a:r>
            <a:endParaRPr sz="3200">
              <a:latin typeface="Trebuchet MS"/>
              <a:ea typeface="Trebuchet MS"/>
              <a:cs typeface="Trebuchet MS"/>
              <a:sym typeface="Trebuchet MS"/>
            </a:endParaRPr>
          </a:p>
          <a:p>
            <a:pPr lvl="0" rtl="0" algn="ctr">
              <a:spcBef>
                <a:spcPts val="0"/>
              </a:spcBef>
              <a:buClr>
                <a:schemeClr val="dk1"/>
              </a:buClr>
              <a:buSzPct val="34375"/>
              <a:buFont typeface="Arial"/>
              <a:buNone/>
            </a:pPr>
            <a:r>
              <a:rPr lang="en" sz="3200">
                <a:latin typeface="Trebuchet MS"/>
                <a:ea typeface="Trebuchet MS"/>
                <a:cs typeface="Trebuchet MS"/>
                <a:sym typeface="Trebuchet MS"/>
              </a:rPr>
              <a:t>Подпишитесь на полезную рассылку</a:t>
            </a:r>
          </a:p>
          <a:p>
            <a:pPr lvl="0" rtl="0" algn="ctr">
              <a:spcBef>
                <a:spcPts val="0"/>
              </a:spcBef>
              <a:buClr>
                <a:schemeClr val="dk1"/>
              </a:buClr>
              <a:buSzPct val="34375"/>
              <a:buFont typeface="Arial"/>
              <a:buNone/>
            </a:pPr>
            <a:r>
              <a:rPr b="1" lang="en" sz="3200">
                <a:latin typeface="Trebuchet MS"/>
                <a:ea typeface="Trebuchet MS"/>
                <a:cs typeface="Trebuchet MS"/>
                <a:sym typeface="Trebuchet MS"/>
              </a:rPr>
              <a:t>blog.hydra-billing.ru</a:t>
            </a:r>
          </a:p>
        </p:txBody>
      </p:sp>
      <p:pic>
        <p:nvPicPr>
          <p:cNvPr id="229" name="Shape 229"/>
          <p:cNvPicPr preferRelativeResize="0"/>
          <p:nvPr/>
        </p:nvPicPr>
        <p:blipFill>
          <a:blip r:embed="rId4">
            <a:alphaModFix/>
          </a:blip>
          <a:stretch>
            <a:fillRect/>
          </a:stretch>
        </p:blipFill>
        <p:spPr>
          <a:xfrm>
            <a:off x="3214200" y="2438399"/>
            <a:ext cx="2557075" cy="869024"/>
          </a:xfrm>
          <a:prstGeom prst="rect">
            <a:avLst/>
          </a:prstGeom>
          <a:noFill/>
          <a:ln>
            <a:noFill/>
          </a:ln>
        </p:spPr>
      </p:pic>
      <p:sp>
        <p:nvSpPr>
          <p:cNvPr id="230" name="Shape 230"/>
          <p:cNvSpPr txBox="1"/>
          <p:nvPr>
            <p:ph type="title"/>
          </p:nvPr>
        </p:nvSpPr>
        <p:spPr>
          <a:xfrm>
            <a:off x="1930050" y="425861"/>
            <a:ext cx="5283899"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Спасибо за внимание!</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37" name="Shape 37"/>
        <p:cNvGrpSpPr/>
        <p:nvPr/>
      </p:nvGrpSpPr>
      <p:grpSpPr>
        <a:xfrm>
          <a:off x="0" y="0"/>
          <a:ext cx="0" cy="0"/>
          <a:chOff x="0" y="0"/>
          <a:chExt cx="0" cy="0"/>
        </a:xfrm>
      </p:grpSpPr>
      <p:pic>
        <p:nvPicPr>
          <p:cNvPr id="38" name="Shape 38"/>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39" name="Shape 39"/>
          <p:cNvSpPr txBox="1"/>
          <p:nvPr>
            <p:ph type="title"/>
          </p:nvPr>
        </p:nvSpPr>
        <p:spPr>
          <a:xfrm>
            <a:off x="456300" y="990600"/>
            <a:ext cx="8381700" cy="4731000"/>
          </a:xfrm>
          <a:prstGeom prst="rect">
            <a:avLst/>
          </a:prstGeom>
        </p:spPr>
        <p:txBody>
          <a:bodyPr anchorCtr="0" anchor="ctr" bIns="91425" lIns="91425" rIns="91425" tIns="91425">
            <a:noAutofit/>
          </a:bodyPr>
          <a:lstStyle/>
          <a:p>
            <a:pPr lvl="0" rtl="0" algn="ctr">
              <a:lnSpc>
                <a:spcPct val="115000"/>
              </a:lnSpc>
              <a:spcBef>
                <a:spcPts val="0"/>
              </a:spcBef>
              <a:buNone/>
            </a:pPr>
            <a:r>
              <a:rPr b="0" lang="en" sz="3200">
                <a:latin typeface="Trebuchet MS"/>
                <a:ea typeface="Trebuchet MS"/>
                <a:cs typeface="Trebuchet MS"/>
                <a:sym typeface="Trebuchet MS"/>
              </a:rPr>
              <a:t>Что мы делаем не так?</a:t>
            </a:r>
          </a:p>
        </p:txBody>
      </p:sp>
      <p:sp>
        <p:nvSpPr>
          <p:cNvPr id="40" name="Shape 40"/>
          <p:cNvSpPr txBox="1"/>
          <p:nvPr>
            <p:ph idx="2" type="title"/>
          </p:nvPr>
        </p:nvSpPr>
        <p:spPr>
          <a:xfrm>
            <a:off x="648150" y="435625"/>
            <a:ext cx="7997999"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Маржинальность падает</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44" name="Shape 44"/>
        <p:cNvGrpSpPr/>
        <p:nvPr/>
      </p:nvGrpSpPr>
      <p:grpSpPr>
        <a:xfrm>
          <a:off x="0" y="0"/>
          <a:ext cx="0" cy="0"/>
          <a:chOff x="0" y="0"/>
          <a:chExt cx="0" cy="0"/>
        </a:xfrm>
      </p:grpSpPr>
      <p:sp>
        <p:nvSpPr>
          <p:cNvPr id="45" name="Shape 45"/>
          <p:cNvSpPr txBox="1"/>
          <p:nvPr>
            <p:ph idx="1" type="body"/>
          </p:nvPr>
        </p:nvSpPr>
        <p:spPr>
          <a:xfrm>
            <a:off x="289475" y="1539600"/>
            <a:ext cx="8821500" cy="4404000"/>
          </a:xfrm>
          <a:prstGeom prst="rect">
            <a:avLst/>
          </a:prstGeom>
        </p:spPr>
        <p:txBody>
          <a:bodyPr anchorCtr="0" anchor="t" bIns="91425" lIns="91425" rIns="91425" tIns="91425">
            <a:noAutofit/>
          </a:bodyPr>
          <a:lstStyle/>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Приток упал</a:t>
            </a:r>
          </a:p>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Отток вырос</a:t>
            </a:r>
          </a:p>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Стоимость привлечения выросла</a:t>
            </a:r>
          </a:p>
          <a:p>
            <a:pPr indent="-431800" lvl="0" marL="457200" rtl="0">
              <a:lnSpc>
                <a:spcPct val="115000"/>
              </a:lnSpc>
              <a:spcBef>
                <a:spcPts val="0"/>
              </a:spcBef>
              <a:buClr>
                <a:srgbClr val="E69138"/>
              </a:buClr>
              <a:buSzPct val="100000"/>
              <a:buFont typeface="Arial"/>
              <a:buChar char="●"/>
            </a:pPr>
            <a:r>
              <a:rPr lang="en" sz="3200">
                <a:solidFill>
                  <a:srgbClr val="E69138"/>
                </a:solidFill>
                <a:latin typeface="Trebuchet MS"/>
                <a:ea typeface="Trebuchet MS"/>
                <a:cs typeface="Trebuchet MS"/>
                <a:sym typeface="Trebuchet MS"/>
              </a:rPr>
              <a:t>NEW 2015!</a:t>
            </a:r>
            <a:r>
              <a:rPr lang="en" sz="3200">
                <a:solidFill>
                  <a:srgbClr val="000000"/>
                </a:solidFill>
                <a:latin typeface="Trebuchet MS"/>
                <a:ea typeface="Trebuchet MS"/>
                <a:cs typeface="Trebuchet MS"/>
                <a:sym typeface="Trebuchet MS"/>
              </a:rPr>
              <a:t> Резко выросли затраты</a:t>
            </a:r>
          </a:p>
          <a:p>
            <a:pPr rtl="0">
              <a:lnSpc>
                <a:spcPct val="100000"/>
              </a:lnSpc>
              <a:spcBef>
                <a:spcPts val="0"/>
              </a:spcBef>
              <a:buNone/>
            </a:pPr>
            <a:r>
              <a:t/>
            </a:r>
            <a:endParaRPr b="1" sz="3200">
              <a:latin typeface="Trebuchet MS"/>
              <a:ea typeface="Trebuchet MS"/>
              <a:cs typeface="Trebuchet MS"/>
              <a:sym typeface="Trebuchet MS"/>
            </a:endParaRPr>
          </a:p>
          <a:p>
            <a:pPr rtl="0">
              <a:lnSpc>
                <a:spcPct val="100000"/>
              </a:lnSpc>
              <a:spcBef>
                <a:spcPts val="0"/>
              </a:spcBef>
              <a:buNone/>
            </a:pPr>
            <a:r>
              <a:rPr b="1" lang="en" sz="3200">
                <a:latin typeface="Trebuchet MS"/>
                <a:ea typeface="Trebuchet MS"/>
                <a:cs typeface="Trebuchet MS"/>
                <a:sym typeface="Trebuchet MS"/>
              </a:rPr>
              <a:t>Оптимизация? Повышение цен?</a:t>
            </a:r>
          </a:p>
          <a:p>
            <a:pPr lvl="0" rtl="0">
              <a:lnSpc>
                <a:spcPct val="100000"/>
              </a:lnSpc>
              <a:spcBef>
                <a:spcPts val="0"/>
              </a:spcBef>
              <a:buNone/>
            </a:pPr>
            <a:r>
              <a:rPr b="1" lang="en" sz="3200">
                <a:latin typeface="Trebuchet MS"/>
                <a:ea typeface="Trebuchet MS"/>
                <a:cs typeface="Trebuchet MS"/>
                <a:sym typeface="Trebuchet MS"/>
              </a:rPr>
              <a:t>Не, не слышал!</a:t>
            </a:r>
          </a:p>
        </p:txBody>
      </p:sp>
      <p:pic>
        <p:nvPicPr>
          <p:cNvPr id="46" name="Shape 46"/>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47" name="Shape 47"/>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Что мы делаем не так?</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51" name="Shape 51"/>
        <p:cNvGrpSpPr/>
        <p:nvPr/>
      </p:nvGrpSpPr>
      <p:grpSpPr>
        <a:xfrm>
          <a:off x="0" y="0"/>
          <a:ext cx="0" cy="0"/>
          <a:chOff x="0" y="0"/>
          <a:chExt cx="0" cy="0"/>
        </a:xfrm>
      </p:grpSpPr>
      <p:sp>
        <p:nvSpPr>
          <p:cNvPr id="52" name="Shape 52"/>
          <p:cNvSpPr txBox="1"/>
          <p:nvPr>
            <p:ph idx="1" type="body"/>
          </p:nvPr>
        </p:nvSpPr>
        <p:spPr>
          <a:xfrm>
            <a:off x="457200" y="1401525"/>
            <a:ext cx="8305799" cy="2590800"/>
          </a:xfrm>
          <a:prstGeom prst="rect">
            <a:avLst/>
          </a:prstGeom>
        </p:spPr>
        <p:txBody>
          <a:bodyPr anchorCtr="0" anchor="t" bIns="91425" lIns="91425" rIns="91425" tIns="91425">
            <a:noAutofit/>
          </a:bodyPr>
          <a:lstStyle/>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Есть отличный повод</a:t>
            </a:r>
          </a:p>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Абоненты психологически готовы</a:t>
            </a:r>
          </a:p>
        </p:txBody>
      </p:sp>
      <p:pic>
        <p:nvPicPr>
          <p:cNvPr id="53" name="Shape 53"/>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54" name="Shape 54"/>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Выход: повышение цен</a:t>
            </a:r>
          </a:p>
        </p:txBody>
      </p:sp>
      <p:pic>
        <p:nvPicPr>
          <p:cNvPr id="55" name="Shape 55"/>
          <p:cNvPicPr preferRelativeResize="0"/>
          <p:nvPr/>
        </p:nvPicPr>
        <p:blipFill>
          <a:blip r:embed="rId5">
            <a:alphaModFix/>
          </a:blip>
          <a:stretch>
            <a:fillRect/>
          </a:stretch>
        </p:blipFill>
        <p:spPr>
          <a:xfrm>
            <a:off x="0" y="3045618"/>
            <a:ext cx="9144000" cy="3814762"/>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59" name="Shape 59"/>
        <p:cNvGrpSpPr/>
        <p:nvPr/>
      </p:nvGrpSpPr>
      <p:grpSpPr>
        <a:xfrm>
          <a:off x="0" y="0"/>
          <a:ext cx="0" cy="0"/>
          <a:chOff x="0" y="0"/>
          <a:chExt cx="0" cy="0"/>
        </a:xfrm>
      </p:grpSpPr>
      <p:pic>
        <p:nvPicPr>
          <p:cNvPr id="60" name="Shape 60"/>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61" name="Shape 61"/>
          <p:cNvSpPr txBox="1"/>
          <p:nvPr>
            <p:ph type="title"/>
          </p:nvPr>
        </p:nvSpPr>
        <p:spPr>
          <a:xfrm>
            <a:off x="1492650" y="435625"/>
            <a:ext cx="65616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5 ошибок при повышении цен</a:t>
            </a:r>
          </a:p>
        </p:txBody>
      </p:sp>
      <p:sp>
        <p:nvSpPr>
          <p:cNvPr id="62" name="Shape 62"/>
          <p:cNvSpPr txBox="1"/>
          <p:nvPr>
            <p:ph idx="1" type="body"/>
          </p:nvPr>
        </p:nvSpPr>
        <p:spPr>
          <a:xfrm>
            <a:off x="457200" y="1600200"/>
            <a:ext cx="8214300" cy="3215099"/>
          </a:xfrm>
          <a:prstGeom prst="rect">
            <a:avLst/>
          </a:prstGeom>
        </p:spPr>
        <p:txBody>
          <a:bodyPr anchorCtr="0" anchor="t" bIns="91425" lIns="91425" rIns="91425" tIns="91425">
            <a:noAutofit/>
          </a:bodyPr>
          <a:lstStyle/>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Не повышать цены</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Повышать цены слишком резко</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Надоесть клиентам</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Повысить цены «в лоб»</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Сразу поднять цену на основную услугу</a:t>
            </a:r>
          </a:p>
          <a:p>
            <a:pPr lvl="0" rtl="0">
              <a:lnSpc>
                <a:spcPct val="100000"/>
              </a:lnSpc>
              <a:spcBef>
                <a:spcPts val="0"/>
              </a:spcBef>
              <a:buNone/>
            </a:pPr>
            <a:r>
              <a:t/>
            </a:r>
            <a:endParaRPr b="1" sz="3200"/>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66" name="Shape 66"/>
        <p:cNvGrpSpPr/>
        <p:nvPr/>
      </p:nvGrpSpPr>
      <p:grpSpPr>
        <a:xfrm>
          <a:off x="0" y="0"/>
          <a:ext cx="0" cy="0"/>
          <a:chOff x="0" y="0"/>
          <a:chExt cx="0" cy="0"/>
        </a:xfrm>
      </p:grpSpPr>
      <p:pic>
        <p:nvPicPr>
          <p:cNvPr id="67" name="Shape 67"/>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68" name="Shape 68"/>
          <p:cNvSpPr txBox="1"/>
          <p:nvPr>
            <p:ph type="title"/>
          </p:nvPr>
        </p:nvSpPr>
        <p:spPr>
          <a:xfrm>
            <a:off x="1295400" y="435625"/>
            <a:ext cx="69561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Стратегия повышения: пример</a:t>
            </a:r>
          </a:p>
        </p:txBody>
      </p:sp>
      <p:sp>
        <p:nvSpPr>
          <p:cNvPr id="69" name="Shape 69"/>
          <p:cNvSpPr txBox="1"/>
          <p:nvPr>
            <p:ph idx="1" type="body"/>
          </p:nvPr>
        </p:nvSpPr>
        <p:spPr>
          <a:xfrm>
            <a:off x="387675" y="2362200"/>
            <a:ext cx="8422199" cy="3215099"/>
          </a:xfrm>
          <a:prstGeom prst="rect">
            <a:avLst/>
          </a:prstGeom>
        </p:spPr>
        <p:txBody>
          <a:bodyPr anchorCtr="0" anchor="t" bIns="91425" lIns="91425" rIns="91425" tIns="91425">
            <a:noAutofit/>
          </a:bodyPr>
          <a:lstStyle/>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Повысить цены на доп. услуги +40–60%</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Ухудшить условия акций на 30–50%</a:t>
            </a:r>
          </a:p>
          <a:p>
            <a:pPr indent="-431800" lvl="0" marL="457200" rtl="0">
              <a:lnSpc>
                <a:spcPct val="150000"/>
              </a:lnSpc>
              <a:spcBef>
                <a:spcPts val="0"/>
              </a:spcBef>
              <a:buClr>
                <a:schemeClr val="dk1"/>
              </a:buClr>
              <a:buSzPct val="100000"/>
              <a:buFont typeface="Trebuchet MS"/>
              <a:buAutoNum type="arabicPeriod"/>
            </a:pPr>
            <a:r>
              <a:rPr lang="en" sz="3200">
                <a:latin typeface="Trebuchet MS"/>
                <a:ea typeface="Trebuchet MS"/>
                <a:cs typeface="Trebuchet MS"/>
                <a:sym typeface="Trebuchet MS"/>
              </a:rPr>
              <a:t>Поднять цену на основную услугу (2×6%)</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Shape 74"/>
          <p:cNvSpPr txBox="1"/>
          <p:nvPr>
            <p:ph idx="1" type="body"/>
          </p:nvPr>
        </p:nvSpPr>
        <p:spPr>
          <a:xfrm>
            <a:off x="457200" y="1020525"/>
            <a:ext cx="8305799" cy="2590800"/>
          </a:xfrm>
          <a:prstGeom prst="rect">
            <a:avLst/>
          </a:prstGeom>
        </p:spPr>
        <p:txBody>
          <a:bodyPr anchorCtr="0" anchor="t" bIns="91425" lIns="91425" rIns="91425" tIns="91425">
            <a:noAutofit/>
          </a:bodyPr>
          <a:lstStyle/>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Повышение качества услуги</a:t>
            </a:r>
          </a:p>
          <a:p>
            <a:pPr indent="-431800" lvl="0" marL="457200" rtl="0">
              <a:lnSpc>
                <a:spcPct val="115000"/>
              </a:lnSpc>
              <a:spcBef>
                <a:spcPts val="0"/>
              </a:spcBef>
              <a:buClr>
                <a:schemeClr val="dk1"/>
              </a:buClr>
              <a:buSzPct val="100000"/>
              <a:buFont typeface="Arial"/>
              <a:buChar char="●"/>
            </a:pPr>
            <a:r>
              <a:rPr lang="en" sz="3200">
                <a:latin typeface="Trebuchet MS"/>
                <a:ea typeface="Trebuchet MS"/>
                <a:cs typeface="Trebuchet MS"/>
                <a:sym typeface="Trebuchet MS"/>
              </a:rPr>
              <a:t>Сокращение ручного труда</a:t>
            </a:r>
          </a:p>
        </p:txBody>
      </p:sp>
      <p:pic>
        <p:nvPicPr>
          <p:cNvPr id="75" name="Shape 75"/>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76" name="Shape 76"/>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Оптимизация</a:t>
            </a:r>
          </a:p>
        </p:txBody>
      </p:sp>
      <p:pic>
        <p:nvPicPr>
          <p:cNvPr id="77" name="Shape 77"/>
          <p:cNvPicPr preferRelativeResize="0"/>
          <p:nvPr/>
        </p:nvPicPr>
        <p:blipFill rotWithShape="1">
          <a:blip r:embed="rId5">
            <a:alphaModFix/>
          </a:blip>
          <a:srcRect b="0" l="0" r="0" t="3512"/>
          <a:stretch/>
        </p:blipFill>
        <p:spPr>
          <a:xfrm>
            <a:off x="1053150" y="2255525"/>
            <a:ext cx="5740200" cy="4602474"/>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Shape 82"/>
          <p:cNvSpPr txBox="1"/>
          <p:nvPr>
            <p:ph idx="1" type="body"/>
          </p:nvPr>
        </p:nvSpPr>
        <p:spPr>
          <a:xfrm>
            <a:off x="457200" y="1553925"/>
            <a:ext cx="8305799" cy="908100"/>
          </a:xfrm>
          <a:prstGeom prst="rect">
            <a:avLst/>
          </a:prstGeom>
        </p:spPr>
        <p:txBody>
          <a:bodyPr anchorCtr="0" anchor="t" bIns="91425" lIns="91425" rIns="91425" tIns="91425">
            <a:noAutofit/>
          </a:bodyPr>
          <a:lstStyle/>
          <a:p>
            <a:pPr lvl="0" rtl="0" algn="ctr">
              <a:lnSpc>
                <a:spcPct val="115000"/>
              </a:lnSpc>
              <a:spcBef>
                <a:spcPts val="0"/>
              </a:spcBef>
              <a:buNone/>
            </a:pPr>
            <a:r>
              <a:rPr b="1" lang="en" sz="7200">
                <a:latin typeface="Trebuchet MS"/>
                <a:ea typeface="Trebuchet MS"/>
                <a:cs typeface="Trebuchet MS"/>
                <a:sym typeface="Trebuchet MS"/>
              </a:rPr>
              <a:t>«У нас лучше, чем</a:t>
            </a:r>
            <a:br>
              <a:rPr b="1" lang="en" sz="7200">
                <a:latin typeface="Trebuchet MS"/>
                <a:ea typeface="Trebuchet MS"/>
                <a:cs typeface="Trebuchet MS"/>
                <a:sym typeface="Trebuchet MS"/>
              </a:rPr>
            </a:br>
            <a:r>
              <a:rPr b="1" lang="en" sz="7200">
                <a:latin typeface="Trebuchet MS"/>
                <a:ea typeface="Trebuchet MS"/>
                <a:cs typeface="Trebuchet MS"/>
                <a:sym typeface="Trebuchet MS"/>
              </a:rPr>
              <a:t> у конкурентов»</a:t>
            </a:r>
          </a:p>
        </p:txBody>
      </p:sp>
      <p:pic>
        <p:nvPicPr>
          <p:cNvPr id="83" name="Shape 83"/>
          <p:cNvPicPr preferRelativeResize="0"/>
          <p:nvPr/>
        </p:nvPicPr>
        <p:blipFill>
          <a:blip r:embed="rId4">
            <a:alphaModFix/>
          </a:blip>
          <a:stretch>
            <a:fillRect/>
          </a:stretch>
        </p:blipFill>
        <p:spPr>
          <a:xfrm>
            <a:off x="7011465" y="5950125"/>
            <a:ext cx="1877646" cy="626999"/>
          </a:xfrm>
          <a:prstGeom prst="rect">
            <a:avLst/>
          </a:prstGeom>
          <a:noFill/>
          <a:ln>
            <a:noFill/>
          </a:ln>
        </p:spPr>
      </p:pic>
      <p:sp>
        <p:nvSpPr>
          <p:cNvPr id="84" name="Shape 84"/>
          <p:cNvSpPr txBox="1"/>
          <p:nvPr>
            <p:ph type="title"/>
          </p:nvPr>
        </p:nvSpPr>
        <p:spPr>
          <a:xfrm>
            <a:off x="1029150" y="435636"/>
            <a:ext cx="7085700" cy="627000"/>
          </a:xfrm>
          <a:prstGeom prst="rect">
            <a:avLst/>
          </a:prstGeom>
          <a:solidFill>
            <a:srgbClr val="D84011"/>
          </a:solidFill>
        </p:spPr>
        <p:txBody>
          <a:bodyPr anchorCtr="0" anchor="ctr" bIns="91425" lIns="91425" rIns="91425" tIns="91425">
            <a:noAutofit/>
          </a:bodyPr>
          <a:lstStyle/>
          <a:p>
            <a:pPr lvl="0" rtl="0" algn="ctr">
              <a:spcBef>
                <a:spcPts val="0"/>
              </a:spcBef>
              <a:buNone/>
            </a:pPr>
            <a:r>
              <a:rPr b="0" lang="en">
                <a:solidFill>
                  <a:srgbClr val="FFFFFF"/>
                </a:solidFill>
                <a:latin typeface="Trebuchet MS"/>
                <a:ea typeface="Trebuchet MS"/>
                <a:cs typeface="Trebuchet MS"/>
                <a:sym typeface="Trebuchet MS"/>
              </a:rPr>
              <a:t>Миф о качестве</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