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94" r:id="rId4"/>
    <p:sldId id="258" r:id="rId5"/>
    <p:sldId id="285" r:id="rId6"/>
    <p:sldId id="286" r:id="rId7"/>
    <p:sldId id="264" r:id="rId8"/>
    <p:sldId id="259" r:id="rId9"/>
    <p:sldId id="282" r:id="rId10"/>
    <p:sldId id="265" r:id="rId11"/>
    <p:sldId id="275" r:id="rId12"/>
    <p:sldId id="262" r:id="rId13"/>
    <p:sldId id="276" r:id="rId14"/>
    <p:sldId id="287" r:id="rId15"/>
    <p:sldId id="271" r:id="rId16"/>
    <p:sldId id="288" r:id="rId17"/>
    <p:sldId id="267" r:id="rId18"/>
    <p:sldId id="304" r:id="rId19"/>
    <p:sldId id="305" r:id="rId20"/>
    <p:sldId id="293" r:id="rId21"/>
    <p:sldId id="296" r:id="rId22"/>
    <p:sldId id="300" r:id="rId23"/>
    <p:sldId id="301" r:id="rId24"/>
    <p:sldId id="30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5" autoAdjust="0"/>
    <p:restoredTop sz="94660"/>
  </p:normalViewPr>
  <p:slideViewPr>
    <p:cSldViewPr>
      <p:cViewPr>
        <p:scale>
          <a:sx n="100" d="100"/>
          <a:sy n="100" d="100"/>
        </p:scale>
        <p:origin x="-6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60;&#1077;&#1076;&#1086;&#1088;_2\Desktop\&#1053;&#1040;&#1043;\&#1089;&#1090;&#1072;&#1090;&#1080;&#1089;&#1090;&#1080;&#1082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Среднее время выполнения 1 заявки, час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Простой услуг</c:v>
          </c:tx>
          <c:invertIfNegative val="0"/>
          <c:cat>
            <c:numRef>
              <c:f>Лист1!$I$21:$DL$21</c:f>
              <c:numCache>
                <c:formatCode>General</c:formatCode>
                <c:ptCount val="108"/>
                <c:pt idx="0" formatCode="mmm\-yy">
                  <c:v>41275</c:v>
                </c:pt>
                <c:pt idx="4" formatCode="mmm\-yy">
                  <c:v>41306</c:v>
                </c:pt>
                <c:pt idx="8" formatCode="mmm\-yy">
                  <c:v>41334</c:v>
                </c:pt>
                <c:pt idx="12" formatCode="mmm\-yy">
                  <c:v>41365</c:v>
                </c:pt>
                <c:pt idx="16" formatCode="mmm\-yy">
                  <c:v>41395</c:v>
                </c:pt>
                <c:pt idx="20" formatCode="mmm\-yy">
                  <c:v>41426</c:v>
                </c:pt>
                <c:pt idx="24" formatCode="mmm\-yy">
                  <c:v>41456</c:v>
                </c:pt>
                <c:pt idx="28" formatCode="mmm\-yy">
                  <c:v>41487</c:v>
                </c:pt>
                <c:pt idx="32" formatCode="mmm\-yy">
                  <c:v>41518</c:v>
                </c:pt>
                <c:pt idx="36" formatCode="mmm\-yy">
                  <c:v>41548</c:v>
                </c:pt>
                <c:pt idx="40" formatCode="mmm\-yy">
                  <c:v>41579</c:v>
                </c:pt>
                <c:pt idx="44" formatCode="mmm\-yy">
                  <c:v>41609</c:v>
                </c:pt>
                <c:pt idx="48" formatCode="mmm\-yy">
                  <c:v>41640</c:v>
                </c:pt>
                <c:pt idx="52" formatCode="mmm\-yy">
                  <c:v>41671</c:v>
                </c:pt>
                <c:pt idx="56" formatCode="mmm\-yy">
                  <c:v>41699</c:v>
                </c:pt>
                <c:pt idx="60" formatCode="mmm\-yy">
                  <c:v>41730</c:v>
                </c:pt>
                <c:pt idx="64" formatCode="mmm\-yy">
                  <c:v>41760</c:v>
                </c:pt>
                <c:pt idx="68" formatCode="mmm\-yy">
                  <c:v>41791</c:v>
                </c:pt>
                <c:pt idx="72" formatCode="mmm\-yy">
                  <c:v>41821</c:v>
                </c:pt>
                <c:pt idx="76" formatCode="mmm\-yy">
                  <c:v>41852</c:v>
                </c:pt>
                <c:pt idx="80" formatCode="mmm\-yy">
                  <c:v>41883</c:v>
                </c:pt>
                <c:pt idx="84" formatCode="mmm\-yy">
                  <c:v>41913</c:v>
                </c:pt>
                <c:pt idx="88" formatCode="mmm\-yy">
                  <c:v>41944</c:v>
                </c:pt>
                <c:pt idx="92" formatCode="mmm\-yy">
                  <c:v>41974</c:v>
                </c:pt>
                <c:pt idx="96" formatCode="mmm\-yy">
                  <c:v>42005</c:v>
                </c:pt>
                <c:pt idx="100" formatCode="mmm\-yy">
                  <c:v>42036</c:v>
                </c:pt>
                <c:pt idx="104" formatCode="mmm\-yy">
                  <c:v>42064</c:v>
                </c:pt>
              </c:numCache>
            </c:numRef>
          </c:cat>
          <c:val>
            <c:numRef>
              <c:f>Лист1!$I$22:$DL$22</c:f>
              <c:numCache>
                <c:formatCode>General</c:formatCode>
                <c:ptCount val="108"/>
                <c:pt idx="0">
                  <c:v>39.75</c:v>
                </c:pt>
                <c:pt idx="4">
                  <c:v>37.5</c:v>
                </c:pt>
                <c:pt idx="8">
                  <c:v>25</c:v>
                </c:pt>
                <c:pt idx="12">
                  <c:v>24</c:v>
                </c:pt>
                <c:pt idx="16">
                  <c:v>33.25</c:v>
                </c:pt>
                <c:pt idx="20">
                  <c:v>42.75</c:v>
                </c:pt>
                <c:pt idx="24">
                  <c:v>49.5</c:v>
                </c:pt>
                <c:pt idx="28">
                  <c:v>34</c:v>
                </c:pt>
                <c:pt idx="32">
                  <c:v>26.5</c:v>
                </c:pt>
                <c:pt idx="36">
                  <c:v>28</c:v>
                </c:pt>
                <c:pt idx="40">
                  <c:v>31</c:v>
                </c:pt>
                <c:pt idx="44">
                  <c:v>30</c:v>
                </c:pt>
                <c:pt idx="48">
                  <c:v>33.75</c:v>
                </c:pt>
                <c:pt idx="52">
                  <c:v>31</c:v>
                </c:pt>
                <c:pt idx="56">
                  <c:v>19</c:v>
                </c:pt>
                <c:pt idx="60">
                  <c:v>18</c:v>
                </c:pt>
                <c:pt idx="64">
                  <c:v>12.5</c:v>
                </c:pt>
                <c:pt idx="68">
                  <c:v>9.25</c:v>
                </c:pt>
                <c:pt idx="72">
                  <c:v>13.5</c:v>
                </c:pt>
                <c:pt idx="76">
                  <c:v>20</c:v>
                </c:pt>
                <c:pt idx="80">
                  <c:v>16</c:v>
                </c:pt>
                <c:pt idx="84">
                  <c:v>6.25</c:v>
                </c:pt>
                <c:pt idx="88">
                  <c:v>5</c:v>
                </c:pt>
                <c:pt idx="92">
                  <c:v>8.75</c:v>
                </c:pt>
                <c:pt idx="96">
                  <c:v>6.5</c:v>
                </c:pt>
                <c:pt idx="100">
                  <c:v>9</c:v>
                </c:pt>
                <c:pt idx="104">
                  <c:v>8.75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167808"/>
        <c:axId val="72169344"/>
      </c:barChart>
      <c:dateAx>
        <c:axId val="7216780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72169344"/>
        <c:crosses val="autoZero"/>
        <c:auto val="1"/>
        <c:lblOffset val="100"/>
        <c:baseTimeUnit val="months"/>
      </c:dateAx>
      <c:valAx>
        <c:axId val="72169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21678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3B5A1-7769-4927-95CE-45FAA0035DE2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13625-D6C1-4C8E-9B34-611C0AA377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58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453650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Оптимизация </a:t>
            </a:r>
            <a:r>
              <a:rPr lang="en-US" sz="4000" dirty="0" smtClean="0"/>
              <a:t>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на примере технической службы</a:t>
            </a:r>
            <a:br>
              <a:rPr lang="ru-RU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ru-RU" sz="4000" dirty="0" err="1" smtClean="0"/>
              <a:t>г.Иркутск</a:t>
            </a:r>
            <a:endParaRPr lang="ru-RU" sz="3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669051"/>
            <a:ext cx="3753857" cy="1057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81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717032"/>
            <a:ext cx="8229600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1. Найти корневые проблемы</a:t>
            </a:r>
          </a:p>
          <a:p>
            <a:pPr marL="0" indent="0">
              <a:buNone/>
            </a:pPr>
            <a:r>
              <a:rPr lang="ru-RU" sz="2800" dirty="0"/>
              <a:t>2. Определить </a:t>
            </a:r>
            <a:r>
              <a:rPr lang="ru-RU" sz="2800" dirty="0" smtClean="0"/>
              <a:t>узкие </a:t>
            </a:r>
            <a:r>
              <a:rPr lang="ru-RU" sz="2800" dirty="0"/>
              <a:t>звенья</a:t>
            </a:r>
          </a:p>
          <a:p>
            <a:pPr marL="0" indent="0">
              <a:buNone/>
            </a:pPr>
            <a:r>
              <a:rPr lang="ru-RU" sz="2800" dirty="0" smtClean="0"/>
              <a:t>3. Создать и</a:t>
            </a:r>
            <a:r>
              <a:rPr lang="en-US" sz="2800" dirty="0" smtClean="0"/>
              <a:t> </a:t>
            </a:r>
            <a:r>
              <a:rPr lang="ru-RU" sz="2800" dirty="0" smtClean="0"/>
              <a:t>«Продать» план коллективу</a:t>
            </a:r>
          </a:p>
          <a:p>
            <a:pPr marL="0" indent="0">
              <a:buNone/>
            </a:pPr>
            <a:r>
              <a:rPr lang="ru-RU" sz="2800" dirty="0" smtClean="0"/>
              <a:t>4. Изменения и Регулярный аудит</a:t>
            </a:r>
          </a:p>
        </p:txBody>
      </p:sp>
      <p:pic>
        <p:nvPicPr>
          <p:cNvPr id="7174" name="Picture 6" descr="http://novostink.ru/uploads/posts/2011-10/1319025801_chain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29220"/>
            <a:ext cx="3177692" cy="23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storyo.ru/uploads/posts/2011-09/1315654676_091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392" y="278913"/>
            <a:ext cx="4408834" cy="346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866" y="4221946"/>
            <a:ext cx="7488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Техники решения проблем. Максим Дорофеев. 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8913"/>
            <a:ext cx="34671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672" y="476672"/>
            <a:ext cx="2466274" cy="328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5677" y="1052736"/>
            <a:ext cx="3182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Наши действия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882459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Корневые проблемы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Неправильная мотивация</a:t>
            </a:r>
          </a:p>
          <a:p>
            <a:r>
              <a:rPr lang="ru-RU" dirty="0" smtClean="0"/>
              <a:t>Разная квалификация сотрудников</a:t>
            </a:r>
          </a:p>
          <a:p>
            <a:r>
              <a:rPr lang="ru-RU" dirty="0" smtClean="0"/>
              <a:t>Персоналозависимость</a:t>
            </a:r>
            <a:endParaRPr lang="ru-RU" dirty="0"/>
          </a:p>
          <a:p>
            <a:r>
              <a:rPr lang="ru-RU" dirty="0" smtClean="0"/>
              <a:t>Устаревшая, </a:t>
            </a:r>
            <a:r>
              <a:rPr lang="ru-RU" u="sng" dirty="0" smtClean="0"/>
              <a:t>механическая</a:t>
            </a:r>
            <a:r>
              <a:rPr lang="ru-RU" dirty="0" smtClean="0"/>
              <a:t> структура</a:t>
            </a:r>
            <a:endParaRPr lang="ru-RU" dirty="0"/>
          </a:p>
          <a:p>
            <a:r>
              <a:rPr lang="ru-RU" dirty="0" smtClean="0"/>
              <a:t>Неправильная картина мира у руководителя</a:t>
            </a:r>
          </a:p>
          <a:p>
            <a:r>
              <a:rPr lang="ru-RU" dirty="0" smtClean="0"/>
              <a:t>Менеджеры принимают все решения «по привычке» (старыми способами)</a:t>
            </a:r>
          </a:p>
          <a:p>
            <a:r>
              <a:rPr lang="ru-RU" dirty="0" smtClean="0"/>
              <a:t>Решения принимаются в рамках отделов без учета интересов компании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6505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548" y="274638"/>
            <a:ext cx="879720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мы продавали план сотрудникам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Драка в Верховной Раде из-за принятия законопроекта о повышении статуса русского язы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27" y="1612848"/>
            <a:ext cx="3960440" cy="224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1548" y="1196752"/>
            <a:ext cx="4342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Первая презентация превратилась в это…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75" y="1612848"/>
            <a:ext cx="4355381" cy="223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://uploads1.cagoi.com/download/2/1/b_50536f27ba0bd13a240003aa/RFvT7GC5upX-Tcf8dP_o3w/0/jpg/interview_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7112"/>
            <a:ext cx="3390181" cy="226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17131" y="397053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Выход один - общаться с каждым лично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020663" y="1196752"/>
            <a:ext cx="1659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Вторая </a:t>
            </a:r>
            <a:r>
              <a:rPr lang="ru-RU" dirty="0"/>
              <a:t>в это</a:t>
            </a:r>
            <a:r>
              <a:rPr lang="ru-RU" dirty="0" smtClean="0"/>
              <a:t>…..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133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Заговорщики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2765896"/>
            <a:ext cx="5529014" cy="1728192"/>
          </a:xfrm>
        </p:spPr>
        <p:txBody>
          <a:bodyPr/>
          <a:lstStyle/>
          <a:p>
            <a:r>
              <a:rPr lang="ru-RU" dirty="0" smtClean="0"/>
              <a:t>Убить  или Переманить?</a:t>
            </a:r>
          </a:p>
          <a:p>
            <a:r>
              <a:rPr lang="ru-RU" dirty="0" smtClean="0"/>
              <a:t>Непойманный «Х» = бунт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276225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1340768"/>
            <a:ext cx="7169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Компрометируют руководителя в глазах сотрудников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241070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3849" y="260647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Избавляемся от персоналозависимости</a:t>
            </a:r>
          </a:p>
          <a:p>
            <a:pPr algn="ctr"/>
            <a:endParaRPr lang="ru-RU" sz="2000" b="1" dirty="0"/>
          </a:p>
          <a:p>
            <a:r>
              <a:rPr lang="ru-RU" sz="2400" dirty="0" smtClean="0"/>
              <a:t>Документирование, обучение </a:t>
            </a:r>
            <a:r>
              <a:rPr lang="ru-RU" sz="2400" dirty="0"/>
              <a:t>и аттестация (</a:t>
            </a:r>
            <a:r>
              <a:rPr lang="en-US" sz="2400" dirty="0"/>
              <a:t>Moodle</a:t>
            </a:r>
            <a:r>
              <a:rPr lang="en-US" sz="2400" dirty="0" smtClean="0"/>
              <a:t>)</a:t>
            </a:r>
            <a:endParaRPr lang="ru-RU" sz="2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524" y="1556792"/>
            <a:ext cx="361950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3281" y="4797152"/>
            <a:ext cx="8245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r>
              <a:rPr lang="ru-RU" sz="2400" u="sng" dirty="0" smtClean="0"/>
              <a:t>Результат</a:t>
            </a:r>
          </a:p>
          <a:p>
            <a:r>
              <a:rPr lang="ru-RU" sz="2400" dirty="0" smtClean="0"/>
              <a:t>   Легче </a:t>
            </a:r>
            <a:r>
              <a:rPr lang="ru-RU" sz="2400" dirty="0"/>
              <a:t>корректировать - видно лишнее и нехватку ресурсов</a:t>
            </a:r>
            <a:endParaRPr lang="en-US" sz="2400" dirty="0"/>
          </a:p>
          <a:p>
            <a:r>
              <a:rPr lang="ru-RU" sz="2400" dirty="0" smtClean="0"/>
              <a:t>   Проще расставаться с людьми</a:t>
            </a:r>
            <a:endParaRPr lang="ru-RU" sz="2400" dirty="0"/>
          </a:p>
          <a:p>
            <a:r>
              <a:rPr lang="ru-RU" sz="2400" dirty="0" smtClean="0">
                <a:solidFill>
                  <a:srgbClr val="FF0000"/>
                </a:solidFill>
              </a:rPr>
              <a:t>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3281" y="3068960"/>
            <a:ext cx="454707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u="sng" dirty="0" smtClean="0"/>
              <a:t>Ресурсы</a:t>
            </a:r>
          </a:p>
          <a:p>
            <a:r>
              <a:rPr lang="ru-RU" sz="2400" dirty="0" smtClean="0"/>
              <a:t>   Тренер</a:t>
            </a:r>
          </a:p>
          <a:p>
            <a:r>
              <a:rPr lang="ru-RU" sz="2400" dirty="0" smtClean="0"/>
              <a:t>   «Свежая кровь»</a:t>
            </a:r>
          </a:p>
          <a:p>
            <a:r>
              <a:rPr lang="ru-RU" sz="2400" dirty="0" smtClean="0"/>
              <a:t>   Программа обучения</a:t>
            </a:r>
          </a:p>
          <a:p>
            <a:r>
              <a:rPr lang="ru-RU" sz="2400" dirty="0" smtClean="0"/>
              <a:t>   Карта бизнес процессов (</a:t>
            </a:r>
            <a:r>
              <a:rPr lang="en-US" sz="2400" dirty="0" smtClean="0"/>
              <a:t>SIPOC)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3281" y="1734741"/>
            <a:ext cx="63315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u="sng" dirty="0" smtClean="0"/>
              <a:t>Задача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Уникальные знания превратить в инструкции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Убрать сакральные процессы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973894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8259" y="476672"/>
            <a:ext cx="8229600" cy="1152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Закрепление инженеров в районах</a:t>
            </a:r>
            <a:endParaRPr lang="ru-RU" sz="28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4869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663" y="1484784"/>
            <a:ext cx="830679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2400" dirty="0" smtClean="0"/>
              <a:t>Инженеров закрепляли </a:t>
            </a:r>
            <a:r>
              <a:rPr lang="ru-RU" sz="2400" u="sng" dirty="0" smtClean="0"/>
              <a:t>по месту жительства</a:t>
            </a:r>
          </a:p>
          <a:p>
            <a:endParaRPr lang="en-US" sz="2400" u="sng" dirty="0" smtClean="0"/>
          </a:p>
          <a:p>
            <a:r>
              <a:rPr lang="ru-RU" sz="2400" u="sng" dirty="0" smtClean="0"/>
              <a:t>Задача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Очертить зону ответственности сотрудников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Придать смысл их деятельности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</a:t>
            </a:r>
            <a:endParaRPr lang="ru-RU" sz="2400" u="sng" dirty="0" smtClean="0"/>
          </a:p>
          <a:p>
            <a:r>
              <a:rPr lang="ru-RU" sz="2400" u="sng" dirty="0" smtClean="0"/>
              <a:t>Результат</a:t>
            </a:r>
          </a:p>
          <a:p>
            <a:r>
              <a:rPr lang="ru-RU" sz="2400" dirty="0" smtClean="0"/>
              <a:t>   Не </a:t>
            </a:r>
            <a:r>
              <a:rPr lang="ru-RU" sz="2400" dirty="0"/>
              <a:t>на кого переложить </a:t>
            </a:r>
            <a:r>
              <a:rPr lang="ru-RU" sz="2400" dirty="0" smtClean="0"/>
              <a:t>ответственность</a:t>
            </a:r>
            <a:endParaRPr lang="ru-RU" sz="2400" dirty="0"/>
          </a:p>
          <a:p>
            <a:r>
              <a:rPr lang="ru-RU" sz="2400" dirty="0" smtClean="0"/>
              <a:t>   Исчезли проблемы с выходом на чердак, бабушками, ТСЖ,…</a:t>
            </a:r>
          </a:p>
          <a:p>
            <a:r>
              <a:rPr lang="ru-RU" sz="2400" dirty="0" smtClean="0"/>
              <a:t>   Ниже затраты на транспорт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   Перекосы </a:t>
            </a:r>
            <a:r>
              <a:rPr lang="ru-RU" sz="2400" dirty="0">
                <a:solidFill>
                  <a:srgbClr val="FF0000"/>
                </a:solidFill>
              </a:rPr>
              <a:t>нагрузок </a:t>
            </a:r>
            <a:r>
              <a:rPr lang="ru-RU" sz="2400" dirty="0" smtClean="0">
                <a:solidFill>
                  <a:srgbClr val="FF0000"/>
                </a:solidFill>
              </a:rPr>
              <a:t>в </a:t>
            </a:r>
            <a:r>
              <a:rPr lang="ru-RU" sz="2400" dirty="0">
                <a:solidFill>
                  <a:srgbClr val="FF0000"/>
                </a:solidFill>
              </a:rPr>
              <a:t>разных </a:t>
            </a:r>
            <a:r>
              <a:rPr lang="ru-RU" sz="2400" dirty="0" smtClean="0">
                <a:solidFill>
                  <a:srgbClr val="FF0000"/>
                </a:solidFill>
              </a:rPr>
              <a:t>районах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427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390" y="548680"/>
            <a:ext cx="8928992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 smtClean="0"/>
              <a:t>Объединение подключений и ремонтов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2422" y="1772816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ru-RU" sz="2400" dirty="0" smtClean="0"/>
              <a:t>График работы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400" dirty="0" smtClean="0"/>
              <a:t>Пиковые нагрузки определяют численность персонала</a:t>
            </a:r>
          </a:p>
          <a:p>
            <a:endParaRPr lang="ru-RU" sz="2400" dirty="0"/>
          </a:p>
          <a:p>
            <a:endParaRPr lang="ru-RU" sz="2400" u="sng" dirty="0" smtClean="0"/>
          </a:p>
          <a:p>
            <a:r>
              <a:rPr lang="ru-RU" sz="2400" u="sng" dirty="0" smtClean="0"/>
              <a:t>Результат: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Требуется </a:t>
            </a:r>
            <a:r>
              <a:rPr lang="ru-RU" sz="2400" dirty="0"/>
              <a:t>меньше </a:t>
            </a:r>
            <a:r>
              <a:rPr lang="ru-RU" sz="2400" dirty="0" smtClean="0"/>
              <a:t>сотрудников</a:t>
            </a:r>
          </a:p>
          <a:p>
            <a:r>
              <a:rPr lang="ru-RU" sz="2400" dirty="0" smtClean="0"/>
              <a:t>   Подключения </a:t>
            </a:r>
            <a:r>
              <a:rPr lang="ru-RU" sz="2400" dirty="0"/>
              <a:t>и ремонты </a:t>
            </a:r>
            <a:r>
              <a:rPr lang="ru-RU" sz="2400" dirty="0" smtClean="0"/>
              <a:t>делаем с </a:t>
            </a:r>
            <a:r>
              <a:rPr lang="ru-RU" sz="2400" dirty="0"/>
              <a:t>первого </a:t>
            </a:r>
            <a:r>
              <a:rPr lang="ru-RU" sz="2400" dirty="0" smtClean="0"/>
              <a:t>раза</a:t>
            </a:r>
            <a:endParaRPr lang="ru-RU" sz="2400" dirty="0"/>
          </a:p>
          <a:p>
            <a:r>
              <a:rPr lang="ru-RU" sz="2400" dirty="0" smtClean="0"/>
              <a:t>   Устранились </a:t>
            </a:r>
            <a:r>
              <a:rPr lang="ru-RU" sz="2400" dirty="0"/>
              <a:t>неравномерные сезонные </a:t>
            </a:r>
            <a:r>
              <a:rPr lang="ru-RU" sz="2400" dirty="0" smtClean="0"/>
              <a:t>нагрузки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  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76" y="2206365"/>
            <a:ext cx="8590161" cy="254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1433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7920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Зарплата = </a:t>
            </a:r>
            <a:r>
              <a:rPr lang="en-US" sz="2800" b="1" dirty="0" smtClean="0"/>
              <a:t>KPI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400" dirty="0" smtClean="0"/>
              <a:t>Простой услуг (40%), Оценки (30%), Опоздания (30%)</a:t>
            </a:r>
          </a:p>
          <a:p>
            <a:pPr marL="0" indent="0">
              <a:buNone/>
            </a:pPr>
            <a:endParaRPr lang="en-US" sz="2400" u="sng" dirty="0" smtClean="0"/>
          </a:p>
          <a:p>
            <a:pPr marL="0" indent="0">
              <a:buNone/>
            </a:pPr>
            <a:r>
              <a:rPr lang="ru-RU" sz="2400" u="sng" dirty="0" smtClean="0"/>
              <a:t>Результат: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 </a:t>
            </a:r>
            <a:r>
              <a:rPr lang="ru-RU" sz="2400" smtClean="0"/>
              <a:t>Ушли те</a:t>
            </a:r>
            <a:r>
              <a:rPr lang="ru-RU" sz="2400"/>
              <a:t>,</a:t>
            </a:r>
            <a:r>
              <a:rPr lang="ru-RU" sz="2400" smtClean="0"/>
              <a:t> </a:t>
            </a:r>
            <a:r>
              <a:rPr lang="ru-RU" sz="2400" dirty="0" smtClean="0"/>
              <a:t>«кто не с нами»</a:t>
            </a:r>
          </a:p>
          <a:p>
            <a:pPr marL="0" indent="0">
              <a:buNone/>
            </a:pPr>
            <a:r>
              <a:rPr lang="ru-RU" sz="2400" dirty="0" smtClean="0"/>
              <a:t>   Коллектив изжил «балласт»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 </a:t>
            </a:r>
            <a:endParaRPr lang="ru-RU" sz="24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87441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035" y="808360"/>
            <a:ext cx="2905125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800" dirty="0" smtClean="0"/>
              <a:t>Автоматизация</a:t>
            </a:r>
            <a:endParaRPr lang="ru-RU" sz="2800" dirty="0"/>
          </a:p>
        </p:txBody>
      </p:sp>
      <p:pic>
        <p:nvPicPr>
          <p:cNvPr id="3" name="Picture 2" descr="C:\Users\Федор_2\Desktop\НАГ\rbmobile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6" y="1572047"/>
            <a:ext cx="2308501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Федор_2\Desktop\НАГ\rbmobile\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7" y="1572047"/>
            <a:ext cx="2308500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Федор_2\Desktop\НАГ\rbmobile\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8" y="1572047"/>
            <a:ext cx="2308499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Федор_2\Desktop\НАГ\rbmobile\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6" y="1572047"/>
            <a:ext cx="2308500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Федор_2\Desktop\НАГ\rbmobile\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8" y="1571303"/>
            <a:ext cx="2308500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Федор_2\Desktop\НАГ\rbmobile\1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8" y="1569624"/>
            <a:ext cx="2308500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Федор_2\Desktop\НАГ\rbmobile\13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8" y="1572047"/>
            <a:ext cx="2308500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Федор_2\Desktop\НАГ\rbmobile\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8" y="1573709"/>
            <a:ext cx="2308500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Федор_2\Desktop\НАГ\rbmobile\1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838" y="1573709"/>
            <a:ext cx="2308500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8229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691680" y="476672"/>
            <a:ext cx="5832648" cy="5256584"/>
            <a:chOff x="1907704" y="1196752"/>
            <a:chExt cx="5400278" cy="4820646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1700808"/>
              <a:ext cx="5400278" cy="4316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2898304" y="1196752"/>
              <a:ext cx="34190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Мониторинг сотрудников по </a:t>
              </a:r>
              <a:r>
                <a:rPr lang="en-US" dirty="0" smtClean="0"/>
                <a:t>GPS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383675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941256"/>
              </p:ext>
            </p:extLst>
          </p:nvPr>
        </p:nvGraphicFramePr>
        <p:xfrm>
          <a:off x="456084" y="260648"/>
          <a:ext cx="7869063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81128"/>
            <a:ext cx="8607067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38821" y="3813201"/>
            <a:ext cx="2288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База живых клиентов</a:t>
            </a:r>
            <a:endParaRPr lang="ru-RU" dirty="0"/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60" y="3984207"/>
            <a:ext cx="448293" cy="436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трелка вниз 8"/>
          <p:cNvSpPr/>
          <p:nvPr/>
        </p:nvSpPr>
        <p:spPr>
          <a:xfrm>
            <a:off x="467544" y="4428868"/>
            <a:ext cx="140726" cy="8595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208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220" y="13062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Нематериальная мотивация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</p:txBody>
      </p:sp>
      <p:grpSp>
        <p:nvGrpSpPr>
          <p:cNvPr id="5" name="Группа 4"/>
          <p:cNvGrpSpPr/>
          <p:nvPr/>
        </p:nvGrpSpPr>
        <p:grpSpPr>
          <a:xfrm>
            <a:off x="323528" y="1210714"/>
            <a:ext cx="4136492" cy="4140307"/>
            <a:chOff x="2195736" y="1628800"/>
            <a:chExt cx="4681649" cy="457185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1628800"/>
              <a:ext cx="4681649" cy="4067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533721" y="5831323"/>
              <a:ext cx="2005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/>
                <a:t>Пирамида </a:t>
              </a:r>
              <a:r>
                <a:rPr lang="ru-RU" dirty="0" err="1" smtClean="0"/>
                <a:t>Маслоу</a:t>
              </a:r>
              <a:endParaRPr lang="ru-RU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572000" y="692696"/>
            <a:ext cx="43204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Общая мотивация</a:t>
            </a:r>
          </a:p>
          <a:p>
            <a:r>
              <a:rPr lang="ru-RU" dirty="0" smtClean="0"/>
              <a:t>Честность </a:t>
            </a:r>
            <a:r>
              <a:rPr lang="ru-RU" dirty="0"/>
              <a:t>и открытость руководителя</a:t>
            </a:r>
          </a:p>
          <a:p>
            <a:r>
              <a:rPr lang="ru-RU" dirty="0" smtClean="0"/>
              <a:t>Четкие, измеримые  цели</a:t>
            </a:r>
            <a:endParaRPr lang="ru-RU" dirty="0"/>
          </a:p>
          <a:p>
            <a:r>
              <a:rPr lang="ru-RU" dirty="0" smtClean="0"/>
              <a:t>Достижение результата (с напрягом)</a:t>
            </a:r>
            <a:endParaRPr lang="ru-RU" dirty="0"/>
          </a:p>
          <a:p>
            <a:r>
              <a:rPr lang="ru-RU" dirty="0"/>
              <a:t>Публичный аудит результатов</a:t>
            </a:r>
          </a:p>
          <a:p>
            <a:r>
              <a:rPr lang="ru-RU" dirty="0" smtClean="0"/>
              <a:t>Ритуалы </a:t>
            </a:r>
            <a:r>
              <a:rPr lang="ru-RU" dirty="0"/>
              <a:t>награждения</a:t>
            </a:r>
          </a:p>
          <a:p>
            <a:r>
              <a:rPr lang="ru-RU" b="1" dirty="0" smtClean="0"/>
              <a:t>Индивидуальная </a:t>
            </a:r>
            <a:r>
              <a:rPr lang="ru-RU" b="1" dirty="0"/>
              <a:t>мотивация</a:t>
            </a:r>
          </a:p>
          <a:p>
            <a:r>
              <a:rPr lang="ru-RU" dirty="0"/>
              <a:t>Доска почета</a:t>
            </a:r>
          </a:p>
          <a:p>
            <a:r>
              <a:rPr lang="ru-RU" dirty="0" smtClean="0"/>
              <a:t>Внутренние соревнования</a:t>
            </a:r>
          </a:p>
          <a:p>
            <a:r>
              <a:rPr lang="ru-RU" dirty="0" smtClean="0"/>
              <a:t>Похвала</a:t>
            </a:r>
          </a:p>
          <a:p>
            <a:r>
              <a:rPr lang="ru-RU" dirty="0" smtClean="0"/>
              <a:t>Награда (значки, вымпелы, кружки и т.п.)</a:t>
            </a:r>
          </a:p>
          <a:p>
            <a:r>
              <a:rPr lang="ru-RU" dirty="0" smtClean="0"/>
              <a:t>Передача ответственности</a:t>
            </a:r>
          </a:p>
          <a:p>
            <a:r>
              <a:rPr lang="ru-RU" dirty="0" smtClean="0"/>
              <a:t>Символика компании</a:t>
            </a:r>
          </a:p>
          <a:p>
            <a:r>
              <a:rPr lang="ru-RU" dirty="0" smtClean="0"/>
              <a:t>Принятие участия в решениях</a:t>
            </a:r>
          </a:p>
          <a:p>
            <a:r>
              <a:rPr lang="ru-RU" dirty="0" smtClean="0"/>
              <a:t>Самостоятельность</a:t>
            </a:r>
          </a:p>
          <a:p>
            <a:r>
              <a:rPr lang="ru-RU" dirty="0" smtClean="0"/>
              <a:t>Отсутствие контроля</a:t>
            </a:r>
          </a:p>
          <a:p>
            <a:r>
              <a:rPr lang="ru-RU" dirty="0" smtClean="0"/>
              <a:t>Обучение</a:t>
            </a:r>
          </a:p>
          <a:p>
            <a:r>
              <a:rPr lang="ru-RU" dirty="0" smtClean="0"/>
              <a:t>Возможность «выбрать» задачу самому</a:t>
            </a:r>
          </a:p>
          <a:p>
            <a:r>
              <a:rPr lang="ru-RU" dirty="0" smtClean="0"/>
              <a:t>Неформальное общение с руководителем</a:t>
            </a:r>
          </a:p>
          <a:p>
            <a:r>
              <a:rPr lang="ru-RU" dirty="0" smtClean="0"/>
              <a:t>Демонстрация результатов</a:t>
            </a:r>
          </a:p>
          <a:p>
            <a:r>
              <a:rPr lang="ru-RU" dirty="0" smtClean="0"/>
              <a:t>Деньги</a:t>
            </a:r>
          </a:p>
          <a:p>
            <a:r>
              <a:rPr lang="ru-RU" dirty="0" smtClean="0"/>
              <a:t>Рассказ о проделанной работе и т.д.</a:t>
            </a:r>
          </a:p>
        </p:txBody>
      </p:sp>
    </p:spTree>
    <p:extLst>
      <p:ext uri="{BB962C8B-B14F-4D97-AF65-F5344CB8AC3E}">
        <p14:creationId xmlns:p14="http://schemas.microsoft.com/office/powerpoint/2010/main" val="23383713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Майерс –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Бриггс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MBTI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8" y="1412776"/>
            <a:ext cx="349567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4921002"/>
            <a:ext cx="8263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Нужно понимать мотивы каждого сотрудника и подходить к нему индивидуально</a:t>
            </a:r>
          </a:p>
        </p:txBody>
      </p:sp>
    </p:spTree>
    <p:extLst>
      <p:ext uri="{BB962C8B-B14F-4D97-AF65-F5344CB8AC3E}">
        <p14:creationId xmlns:p14="http://schemas.microsoft.com/office/powerpoint/2010/main" val="15007772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Ящик идей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84784"/>
            <a:ext cx="5269641" cy="399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19023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Собственная валюта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4439431" cy="323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26876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2529748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3" name="Picture 4" descr="http://connect.irknet.ru/welcome/images/ab_Irkn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24744"/>
            <a:ext cx="511256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9817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669" y="1124744"/>
            <a:ext cx="6210519" cy="418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178" y="1556792"/>
            <a:ext cx="590550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3896289" y="4003792"/>
            <a:ext cx="3742182" cy="528291"/>
            <a:chOff x="4232043" y="5085184"/>
            <a:chExt cx="3742182" cy="528291"/>
          </a:xfrm>
        </p:grpSpPr>
        <p:sp>
          <p:nvSpPr>
            <p:cNvPr id="10" name="Стрелка вправо 9"/>
            <p:cNvSpPr/>
            <p:nvPr/>
          </p:nvSpPr>
          <p:spPr>
            <a:xfrm rot="10485649">
              <a:off x="4232043" y="5128843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92080" y="5085184"/>
              <a:ext cx="26821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Тут уволилось 1</a:t>
              </a:r>
              <a:r>
                <a:rPr lang="en-US" dirty="0"/>
                <a:t>4</a:t>
              </a:r>
              <a:r>
                <a:rPr lang="ru-RU" dirty="0" smtClean="0"/>
                <a:t> человек</a:t>
              </a:r>
              <a:endParaRPr lang="ru-RU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23528" y="2129138"/>
            <a:ext cx="2093239" cy="923330"/>
            <a:chOff x="323528" y="3898954"/>
            <a:chExt cx="2093239" cy="923330"/>
          </a:xfrm>
        </p:grpSpPr>
        <p:sp>
          <p:nvSpPr>
            <p:cNvPr id="7" name="Стрелка вправо 6"/>
            <p:cNvSpPr/>
            <p:nvPr/>
          </p:nvSpPr>
          <p:spPr>
            <a:xfrm>
              <a:off x="1438359" y="4118303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3528" y="3898954"/>
              <a:ext cx="122717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1 тест был легким, сдали все</a:t>
              </a:r>
              <a:endParaRPr lang="ru-RU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253080" y="3044456"/>
            <a:ext cx="2575962" cy="484632"/>
            <a:chOff x="5562653" y="4387310"/>
            <a:chExt cx="2575962" cy="484632"/>
          </a:xfrm>
        </p:grpSpPr>
        <p:sp>
          <p:nvSpPr>
            <p:cNvPr id="13" name="Стрелка вниз 12"/>
            <p:cNvSpPr/>
            <p:nvPr/>
          </p:nvSpPr>
          <p:spPr>
            <a:xfrm rot="5400000">
              <a:off x="5809541" y="4140422"/>
              <a:ext cx="484632" cy="97840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733422" y="4444960"/>
              <a:ext cx="14051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Это вырезки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6108849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32" y="1371058"/>
            <a:ext cx="4174849" cy="435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3980" y="251355"/>
            <a:ext cx="4737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Изменения в структуре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71058"/>
            <a:ext cx="3623788" cy="40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860032" y="1052736"/>
            <a:ext cx="0" cy="512373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592018" y="5807136"/>
            <a:ext cx="1708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78 сотрудников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093118" y="5807136"/>
            <a:ext cx="1733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45 Сотрудников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0649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График работы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5031" y="2465915"/>
            <a:ext cx="12811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5/2 8 часов</a:t>
            </a:r>
            <a:endParaRPr lang="en-US" dirty="0" smtClean="0"/>
          </a:p>
          <a:p>
            <a:pPr algn="ctr"/>
            <a:r>
              <a:rPr lang="en-US" dirty="0" smtClean="0"/>
              <a:t>C 9 </a:t>
            </a:r>
            <a:r>
              <a:rPr lang="ru-RU" dirty="0" smtClean="0"/>
              <a:t>до 18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639222" y="2457473"/>
            <a:ext cx="13981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2/2 12 часов</a:t>
            </a:r>
          </a:p>
          <a:p>
            <a:pPr algn="ctr"/>
            <a:r>
              <a:rPr lang="ru-RU" dirty="0" smtClean="0"/>
              <a:t>С 9 до 22</a:t>
            </a:r>
            <a:endParaRPr lang="ru-RU" dirty="0"/>
          </a:p>
        </p:txBody>
      </p:sp>
      <p:cxnSp>
        <p:nvCxnSpPr>
          <p:cNvPr id="7" name="Прямая со стрелкой 6"/>
          <p:cNvCxnSpPr>
            <a:stCxn id="4" idx="3"/>
            <a:endCxn id="5" idx="1"/>
          </p:cNvCxnSpPr>
          <p:nvPr/>
        </p:nvCxnSpPr>
        <p:spPr>
          <a:xfrm flipV="1">
            <a:off x="2876151" y="2780639"/>
            <a:ext cx="3763071" cy="84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C:\Program Files (x86)\Microsoft Office\MEDIA\CAGCAT10\j0199549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14" y="3170978"/>
            <a:ext cx="867597" cy="93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Program Files (x86)\Microsoft Office\MEDIA\CAGCAT10\j0199549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70981"/>
            <a:ext cx="867597" cy="93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Program Files (x86)\Microsoft Office\MEDIA\CAGCAT10\j0199549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3170980"/>
            <a:ext cx="867597" cy="93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Program Files (x86)\Microsoft Office\MEDIA\CAGCAT10\j0199549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292" y="3170979"/>
            <a:ext cx="867597" cy="93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05064"/>
            <a:ext cx="1787662" cy="1775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67990"/>
            <a:ext cx="1699897" cy="126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688005" y="2088141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обычный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856765" y="2060848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смены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30" y="4281488"/>
            <a:ext cx="32575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429" y="4222731"/>
            <a:ext cx="16097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096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3" y="692696"/>
            <a:ext cx="7358955" cy="4775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21260" y="1628800"/>
            <a:ext cx="3535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не гоните волну!!!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342817" y="5661248"/>
            <a:ext cx="61334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Видимые проблемы плавают на поверхности</a:t>
            </a:r>
          </a:p>
          <a:p>
            <a:pPr algn="ctr"/>
            <a:r>
              <a:rPr lang="ru-RU" sz="2400" dirty="0" smtClean="0"/>
              <a:t>Корневые проблемы покоятся на дне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705463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Видимые проблемы на поверхности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Недовольные Клиенты</a:t>
            </a:r>
          </a:p>
          <a:p>
            <a:r>
              <a:rPr lang="ru-RU" dirty="0" smtClean="0"/>
              <a:t>Отток клиентов</a:t>
            </a:r>
          </a:p>
          <a:p>
            <a:r>
              <a:rPr lang="ru-RU" dirty="0" smtClean="0"/>
              <a:t>Проблема клиента не решается с первого выезда</a:t>
            </a:r>
          </a:p>
          <a:p>
            <a:r>
              <a:rPr lang="ru-RU" dirty="0" smtClean="0"/>
              <a:t>Много звонков в «службу заботы о клиентах»</a:t>
            </a:r>
          </a:p>
          <a:p>
            <a:r>
              <a:rPr lang="ru-RU" dirty="0" smtClean="0"/>
              <a:t>Низкое качество работы инженеров</a:t>
            </a:r>
          </a:p>
          <a:p>
            <a:r>
              <a:rPr lang="ru-RU" dirty="0" smtClean="0"/>
              <a:t>Высокие операционные расходы</a:t>
            </a:r>
          </a:p>
          <a:p>
            <a:r>
              <a:rPr lang="ru-RU" dirty="0" smtClean="0"/>
              <a:t>Плохая </a:t>
            </a:r>
            <a:r>
              <a:rPr lang="ru-RU" dirty="0"/>
              <a:t>репутация </a:t>
            </a:r>
            <a:r>
              <a:rPr lang="ru-RU" dirty="0" smtClean="0"/>
              <a:t>компании</a:t>
            </a:r>
          </a:p>
          <a:p>
            <a:r>
              <a:rPr lang="ru-RU" dirty="0" smtClean="0"/>
              <a:t>И т.д. и т.п.</a:t>
            </a:r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6427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фото\FEDOR\РАБОТА\100KM022\МИРА10074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884368" cy="591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1316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E:\фото\FEDOR\РАБОТА\100KM022\МИРА10074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4644"/>
            <a:ext cx="8532440" cy="639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7491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2435</TotalTime>
  <Words>490</Words>
  <Application>Microsoft Office PowerPoint</Application>
  <PresentationFormat>Экран (4:3)</PresentationFormat>
  <Paragraphs>129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Оптимизация   на примере технической службы      г.Иркутск</vt:lpstr>
      <vt:lpstr>Презентация PowerPoint</vt:lpstr>
      <vt:lpstr>Презентация PowerPoint</vt:lpstr>
      <vt:lpstr>Презентация PowerPoint</vt:lpstr>
      <vt:lpstr>График работы</vt:lpstr>
      <vt:lpstr>Презентация PowerPoint</vt:lpstr>
      <vt:lpstr>Видимые проблемы на поверхности</vt:lpstr>
      <vt:lpstr>Презентация PowerPoint</vt:lpstr>
      <vt:lpstr>Презентация PowerPoint</vt:lpstr>
      <vt:lpstr>Презентация PowerPoint</vt:lpstr>
      <vt:lpstr>Корневые проблемы</vt:lpstr>
      <vt:lpstr>Как мы продавали план сотрудникам</vt:lpstr>
      <vt:lpstr>Заговорщики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Автоматизация</vt:lpstr>
      <vt:lpstr>Презентация PowerPoint</vt:lpstr>
      <vt:lpstr>Нематериальная мотивация</vt:lpstr>
      <vt:lpstr>Презентация PowerPoint</vt:lpstr>
      <vt:lpstr>Ящик идей</vt:lpstr>
      <vt:lpstr>Собственная валюта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ИРКНЭТ ТЕЛЕКОМ</dc:title>
  <dc:creator>Федор</dc:creator>
  <cp:lastModifiedBy>ASUS-X502C</cp:lastModifiedBy>
  <cp:revision>244</cp:revision>
  <dcterms:created xsi:type="dcterms:W3CDTF">2015-03-30T14:47:14Z</dcterms:created>
  <dcterms:modified xsi:type="dcterms:W3CDTF">2015-05-20T17:42:23Z</dcterms:modified>
</cp:coreProperties>
</file>