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420" r:id="rId5"/>
    <p:sldId id="435" r:id="rId6"/>
    <p:sldId id="436" r:id="rId7"/>
    <p:sldId id="437" r:id="rId8"/>
    <p:sldId id="444" r:id="rId9"/>
    <p:sldId id="450" r:id="rId10"/>
    <p:sldId id="449" r:id="rId11"/>
    <p:sldId id="452" r:id="rId12"/>
    <p:sldId id="451" r:id="rId13"/>
    <p:sldId id="447" r:id="rId14"/>
    <p:sldId id="446" r:id="rId15"/>
    <p:sldId id="423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3C2B"/>
    <a:srgbClr val="0A97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174" autoAdjust="0"/>
    <p:restoredTop sz="80094" autoAdjust="0"/>
  </p:normalViewPr>
  <p:slideViewPr>
    <p:cSldViewPr>
      <p:cViewPr>
        <p:scale>
          <a:sx n="66" d="100"/>
          <a:sy n="66" d="100"/>
        </p:scale>
        <p:origin x="-1018" y="4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r">
              <a:defRPr sz="1200"/>
            </a:lvl1pPr>
          </a:lstStyle>
          <a:p>
            <a:fld id="{AF2789F1-2E61-4F84-A6EC-C5BDEE6F0FDC}" type="datetimeFigureOut">
              <a:rPr lang="en-US" smtClean="0"/>
              <a:pPr/>
              <a:t>5/22/2015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65" tIns="45482" rIns="90965" bIns="45482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0965" tIns="45482" rIns="90965" bIns="4548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r">
              <a:defRPr sz="1200"/>
            </a:lvl1pPr>
          </a:lstStyle>
          <a:p>
            <a:fld id="{1064D951-F9C8-427E-85AE-AAEE9AFD47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85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468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241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241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468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5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76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025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241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241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025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025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4D951-F9C8-427E-85AE-AAEE9AFD474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025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1" r="9610" b="8760"/>
          <a:stretch/>
        </p:blipFill>
        <p:spPr>
          <a:xfrm>
            <a:off x="1979712" y="2924944"/>
            <a:ext cx="7128792" cy="4032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/>
          <a:srcRect b="12243"/>
          <a:stretch/>
        </p:blipFill>
        <p:spPr>
          <a:xfrm>
            <a:off x="0" y="812600"/>
            <a:ext cx="6886575" cy="35525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65" y="-217126"/>
            <a:ext cx="5806287" cy="3082011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6732588" y="6426200"/>
            <a:ext cx="2411412" cy="431800"/>
          </a:xfrm>
          <a:prstGeom prst="rect">
            <a:avLst/>
          </a:prstGeom>
          <a:solidFill>
            <a:srgbClr val="0A97CA"/>
          </a:solidFill>
          <a:ln w="2857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algn="ctr">
              <a:spcBef>
                <a:spcPct val="20000"/>
              </a:spcBef>
            </a:pPr>
            <a:r>
              <a:rPr lang="en-US" sz="1200" b="1" dirty="0">
                <a:solidFill>
                  <a:schemeClr val="bg1"/>
                </a:solidFill>
                <a:latin typeface="Tahoma" pitchFamily="34" charset="0"/>
              </a:rPr>
              <a:t>©  </a:t>
            </a:r>
            <a:r>
              <a:rPr lang="en-US" sz="1200" b="1" dirty="0" smtClean="0">
                <a:solidFill>
                  <a:schemeClr val="bg1"/>
                </a:solidFill>
                <a:latin typeface="Tahoma" pitchFamily="34" charset="0"/>
              </a:rPr>
              <a:t>2015, VASEXPERTS.RU</a:t>
            </a:r>
            <a:endParaRPr lang="ru-RU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4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0C27-52FD-4407-BBB1-C7BEEBE22DB8}" type="datetimeFigureOut">
              <a:rPr lang="en-US" smtClean="0"/>
              <a:pPr/>
              <a:t>5/22/2015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590C-8BC5-4A7B-BD6B-2C49B4F396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1" r="9610" b="18535"/>
          <a:stretch/>
        </p:blipFill>
        <p:spPr>
          <a:xfrm rot="5400000">
            <a:off x="-1800708" y="1493404"/>
            <a:ext cx="7128792" cy="3600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/>
          <a:srcRect r="1711" b="12243"/>
          <a:stretch/>
        </p:blipFill>
        <p:spPr>
          <a:xfrm rot="5400000">
            <a:off x="4043995" y="1608125"/>
            <a:ext cx="6768753" cy="35525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-171400"/>
            <a:ext cx="5806287" cy="3082011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6732588" y="6426200"/>
            <a:ext cx="2411412" cy="431800"/>
          </a:xfrm>
          <a:prstGeom prst="rect">
            <a:avLst/>
          </a:prstGeom>
          <a:solidFill>
            <a:srgbClr val="0A97CA"/>
          </a:solidFill>
          <a:ln w="2857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algn="ctr">
              <a:spcBef>
                <a:spcPct val="20000"/>
              </a:spcBef>
            </a:pPr>
            <a:r>
              <a:rPr lang="en-US" sz="1200" b="1" dirty="0">
                <a:solidFill>
                  <a:schemeClr val="bg1"/>
                </a:solidFill>
                <a:latin typeface="Tahoma" pitchFamily="34" charset="0"/>
              </a:rPr>
              <a:t>©  </a:t>
            </a:r>
            <a:r>
              <a:rPr lang="en-US" sz="1200" b="1" dirty="0" smtClean="0">
                <a:solidFill>
                  <a:schemeClr val="bg1"/>
                </a:solidFill>
                <a:latin typeface="Tahoma" pitchFamily="34" charset="0"/>
              </a:rPr>
              <a:t>2015, VASEXPERTS.RU</a:t>
            </a:r>
            <a:endParaRPr lang="ru-RU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9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0C27-52FD-4407-BBB1-C7BEEBE22DB8}" type="datetimeFigureOut">
              <a:rPr lang="en-US" smtClean="0"/>
              <a:pPr/>
              <a:t>5/22/2015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A590C-8BC5-4A7B-BD6B-2C49B4F396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-1" y="-32754"/>
            <a:ext cx="9144001" cy="14198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01536"/>
            <a:ext cx="1861617" cy="98815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4794"/>
            <a:ext cx="8229600" cy="8810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pPr algn="r"/>
            <a:endParaRPr lang="ru-RU" dirty="0"/>
          </a:p>
        </p:txBody>
      </p:sp>
      <p:sp>
        <p:nvSpPr>
          <p:cNvPr id="8" name="Rectangle 196"/>
          <p:cNvSpPr>
            <a:spLocks noChangeArrowheads="1"/>
          </p:cNvSpPr>
          <p:nvPr userDrawn="1"/>
        </p:nvSpPr>
        <p:spPr bwMode="auto">
          <a:xfrm>
            <a:off x="6732587" y="6469679"/>
            <a:ext cx="2411413" cy="404813"/>
          </a:xfrm>
          <a:prstGeom prst="rect">
            <a:avLst/>
          </a:prstGeom>
          <a:solidFill>
            <a:srgbClr val="0A97CA"/>
          </a:solidFill>
          <a:ln w="2857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algn="ctr">
              <a:spcBef>
                <a:spcPct val="20000"/>
              </a:spcBef>
            </a:pP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VASEXPERTS.RU</a:t>
            </a:r>
            <a:endParaRPr lang="ru-RU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5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B0C27-52FD-4407-BBB1-C7BEEBE22DB8}" type="datetimeFigureOut">
              <a:rPr lang="en-US" smtClean="0"/>
              <a:pPr/>
              <a:t>5/22/2015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A590C-8BC5-4A7B-BD6B-2C49B4F3968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3" r:id="rId3"/>
    <p:sldLayoutId id="2147483651" r:id="rId4"/>
    <p:sldLayoutId id="2147483654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vasexperts.ru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9"/>
          <p:cNvSpPr txBox="1">
            <a:spLocks/>
          </p:cNvSpPr>
          <p:nvPr/>
        </p:nvSpPr>
        <p:spPr bwMode="black">
          <a:xfrm>
            <a:off x="395536" y="3717032"/>
            <a:ext cx="8352928" cy="58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800" b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Битва за КЭШ</a:t>
            </a:r>
            <a:endParaRPr lang="ru-RU" sz="5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ext Box 14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5608638"/>
            <a:ext cx="6624638" cy="84455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Дмитрий Молдаванов 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/>
            </a:r>
            <a:b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технический директор</a:t>
            </a:r>
            <a:b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" panose="020B0604020202020204" pitchFamily="34" charset="0"/>
              </a:rPr>
              <a:t>VAS Experts</a:t>
            </a:r>
            <a:endParaRPr lang="ru-RU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3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 smtClean="0"/>
              <a:t>СКАТ-80 </a:t>
            </a:r>
            <a:r>
              <a:rPr lang="en-US" dirty="0" smtClean="0"/>
              <a:t>vs SCE10000</a:t>
            </a:r>
            <a:endParaRPr lang="ru-RU" dirty="0" smtClean="0"/>
          </a:p>
        </p:txBody>
      </p:sp>
      <p:graphicFrame>
        <p:nvGraphicFramePr>
          <p:cNvPr id="4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010438"/>
              </p:ext>
            </p:extLst>
          </p:nvPr>
        </p:nvGraphicFramePr>
        <p:xfrm>
          <a:off x="899592" y="1052736"/>
          <a:ext cx="7560838" cy="5377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4235"/>
                <a:gridCol w="2789401"/>
                <a:gridCol w="2647202"/>
              </a:tblGrid>
              <a:tr h="516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VASEXPERTS </a:t>
                      </a:r>
                      <a:r>
                        <a:rPr lang="ru-RU" sz="2000" dirty="0" smtClean="0">
                          <a:effectLst/>
                        </a:rPr>
                        <a:t>СКАТ</a:t>
                      </a:r>
                      <a:r>
                        <a:rPr lang="en-US" sz="2000" dirty="0" smtClean="0">
                          <a:effectLst/>
                        </a:rPr>
                        <a:t>-80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CISCO SCE10000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Распределение обработки потоков данных по многоядерным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CPU Intel x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Программируемая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расширяемая архитектура, обеспечивающая защиту инвестиций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Пропускная способность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8</a:t>
                      </a:r>
                      <a:r>
                        <a:rPr lang="en-US" sz="2000" dirty="0" smtClean="0">
                          <a:effectLst/>
                        </a:rPr>
                        <a:t>0 </a:t>
                      </a:r>
                      <a:r>
                        <a:rPr lang="ru-RU" sz="2000" dirty="0" smtClean="0">
                          <a:effectLst/>
                        </a:rPr>
                        <a:t>Гбит</a:t>
                      </a:r>
                      <a:r>
                        <a:rPr lang="en-US" sz="2000" dirty="0" smtClean="0">
                          <a:effectLst/>
                        </a:rPr>
                        <a:t>/c</a:t>
                      </a:r>
                      <a:r>
                        <a:rPr lang="ru-RU" sz="2000" dirty="0" smtClean="0">
                          <a:effectLst/>
                        </a:rPr>
                        <a:t/>
                      </a:r>
                      <a:br>
                        <a:rPr lang="ru-RU" sz="2000" dirty="0" smtClean="0">
                          <a:effectLst/>
                        </a:rPr>
                      </a:br>
                      <a:r>
                        <a:rPr lang="ru-RU" sz="2000" dirty="0" smtClean="0">
                          <a:effectLst/>
                        </a:rPr>
                        <a:t>2,5 Тбит</a:t>
                      </a:r>
                      <a:r>
                        <a:rPr lang="en-US" sz="2000" dirty="0" smtClean="0">
                          <a:effectLst/>
                        </a:rPr>
                        <a:t>/c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smtClean="0">
                          <a:effectLst/>
                        </a:rPr>
                        <a:t>в кластере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60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Гбит</a:t>
                      </a:r>
                      <a:r>
                        <a:rPr lang="en-US" sz="2000" dirty="0" smtClean="0">
                          <a:effectLst/>
                        </a:rPr>
                        <a:t>/c</a:t>
                      </a:r>
                      <a:br>
                        <a:rPr lang="en-US" sz="2000" dirty="0" smtClean="0">
                          <a:effectLst/>
                        </a:rPr>
                      </a:br>
                      <a:r>
                        <a:rPr lang="en-US" sz="2000" dirty="0" smtClean="0">
                          <a:effectLst/>
                        </a:rPr>
                        <a:t>480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Гбит</a:t>
                      </a:r>
                      <a:r>
                        <a:rPr lang="en-US" sz="2000" dirty="0" smtClean="0">
                          <a:effectLst/>
                        </a:rPr>
                        <a:t>/c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baseline="0" dirty="0" smtClean="0">
                          <a:effectLst/>
                        </a:rPr>
                        <a:t>в кластере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</a:t>
                      </a:r>
                      <a:r>
                        <a:rPr lang="en-US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во</a:t>
                      </a:r>
                      <a:r>
                        <a:rPr lang="en-US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потоков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млн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8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Кол</a:t>
                      </a:r>
                      <a:r>
                        <a:rPr lang="en-US" sz="2000" dirty="0" smtClean="0">
                          <a:effectLst/>
                        </a:rPr>
                        <a:t>-</a:t>
                      </a:r>
                      <a:r>
                        <a:rPr lang="ru-RU" sz="2000" dirty="0" smtClean="0">
                          <a:effectLst/>
                        </a:rPr>
                        <a:t>во абонентов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 млн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7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Hardware: RAM, CPU, Hard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Drive</a:t>
                      </a: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Main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Network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Control Network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128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GB, CPU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cores</a:t>
                      </a:r>
                      <a:b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HDD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x 500 GB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/>
                      </a:r>
                      <a:b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GBE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</a:t>
                      </a:r>
                      <a:b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GBE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512 GB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CPU 40 cores</a:t>
                      </a:r>
                      <a:b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HDD 2 x 300 GB</a:t>
                      </a:r>
                      <a:br>
                        <a:rPr lang="en-US" sz="18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GBE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bypass </a:t>
                      </a:r>
                      <a:b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x 1 GBE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4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Размер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 </a:t>
                      </a:r>
                      <a:r>
                        <a:rPr lang="en-US" sz="2000" dirty="0" smtClean="0">
                          <a:effectLst/>
                        </a:rPr>
                        <a:t>RU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RU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GPL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20 000 у.е.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400</a:t>
                      </a:r>
                      <a:r>
                        <a:rPr lang="ru-RU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000 у.е.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39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 smtClean="0"/>
              <a:t>Возможности </a:t>
            </a:r>
            <a:r>
              <a:rPr lang="en-US" dirty="0" smtClean="0"/>
              <a:t>DPI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41783" y="1734552"/>
            <a:ext cx="84604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Фильтрация трафика по реестру РКН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Продвижение </a:t>
            </a:r>
            <a:r>
              <a:rPr lang="ru-RU" sz="2000" dirty="0"/>
              <a:t>других услуг оператора через сервис уведомлений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Блокирование или замена рекламы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Бонусная программа для абонентов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Турбо-кнопка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Защита от DOS и DDOS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Аналитика по протоколам и по направлениям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err="1"/>
              <a:t>Netflow</a:t>
            </a:r>
            <a:endParaRPr lang="ru-RU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err="1"/>
              <a:t>Captive</a:t>
            </a:r>
            <a:r>
              <a:rPr lang="ru-RU" sz="2000" dirty="0"/>
              <a:t> </a:t>
            </a:r>
            <a:r>
              <a:rPr lang="ru-RU" sz="2000" dirty="0" err="1"/>
              <a:t>Portal</a:t>
            </a:r>
            <a:endParaRPr lang="ru-RU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Шейпинг общей и абонентской полосы (BRAS) с </a:t>
            </a:r>
            <a:r>
              <a:rPr lang="ru-RU" sz="2000" dirty="0" err="1" smtClean="0"/>
              <a:t>приоритезацией</a:t>
            </a:r>
            <a:r>
              <a:rPr lang="ru-RU" sz="2000" dirty="0" smtClean="0"/>
              <a:t> и ограничениями </a:t>
            </a:r>
            <a:r>
              <a:rPr lang="ru-RU" sz="2000" dirty="0"/>
              <a:t>по </a:t>
            </a:r>
            <a:r>
              <a:rPr lang="ru-RU" sz="2000" dirty="0" smtClean="0"/>
              <a:t>протоколам</a:t>
            </a:r>
            <a:endParaRPr lang="ru-RU" sz="2000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Кэширование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err="1"/>
              <a:t>Предфильтр</a:t>
            </a:r>
            <a:r>
              <a:rPr lang="ru-RU" sz="2000" dirty="0"/>
              <a:t> СОРМ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err="1" smtClean="0"/>
              <a:t>Clickstream</a:t>
            </a:r>
            <a:r>
              <a:rPr lang="ru-RU" sz="2000" dirty="0"/>
              <a:t>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Избирательная запись трафика в </a:t>
            </a:r>
            <a:r>
              <a:rPr lang="ru-RU" sz="2000" dirty="0" smtClean="0"/>
              <a:t>PCAP</a:t>
            </a:r>
          </a:p>
        </p:txBody>
      </p:sp>
    </p:spTree>
    <p:extLst>
      <p:ext uri="{BB962C8B-B14F-4D97-AF65-F5344CB8AC3E}">
        <p14:creationId xmlns:p14="http://schemas.microsoft.com/office/powerpoint/2010/main" val="376619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8233" y="2061721"/>
            <a:ext cx="6885384" cy="2761941"/>
          </a:xfrm>
          <a:prstGeom prst="rect">
            <a:avLst/>
          </a:prstGeom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732588" y="6453188"/>
            <a:ext cx="2411412" cy="431800"/>
          </a:xfrm>
          <a:prstGeom prst="rect">
            <a:avLst/>
          </a:prstGeom>
          <a:solidFill>
            <a:srgbClr val="0A97CA"/>
          </a:solidFill>
          <a:ln w="2857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algn="ctr">
              <a:spcBef>
                <a:spcPct val="20000"/>
              </a:spcBef>
            </a:pPr>
            <a:r>
              <a:rPr lang="en-US" sz="1200" b="1" dirty="0">
                <a:solidFill>
                  <a:schemeClr val="bg1"/>
                </a:solidFill>
                <a:latin typeface="Tahoma" pitchFamily="34" charset="0"/>
              </a:rPr>
              <a:t>©  </a:t>
            </a:r>
            <a:r>
              <a:rPr lang="en-US" sz="1200" b="1" dirty="0" smtClean="0">
                <a:solidFill>
                  <a:schemeClr val="bg1"/>
                </a:solidFill>
                <a:latin typeface="Tahoma" pitchFamily="34" charset="0"/>
              </a:rPr>
              <a:t>2015, VASEXPERTS.RU</a:t>
            </a:r>
            <a:endParaRPr lang="ru-RU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-134524"/>
            <a:ext cx="5222515" cy="2772141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483768" y="2503093"/>
            <a:ext cx="6357982" cy="720080"/>
          </a:xfrm>
        </p:spPr>
        <p:txBody>
          <a:bodyPr>
            <a:noAutofit/>
          </a:bodyPr>
          <a:lstStyle/>
          <a:p>
            <a:pPr algn="ctr"/>
            <a:r>
              <a:rPr lang="ru-RU" sz="3200" b="0" dirty="0" smtClean="0"/>
              <a:t>Спасибо за внимание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9832" y="3442691"/>
            <a:ext cx="60841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/>
              <a:t>Молдаванов Дмитрий</a:t>
            </a:r>
            <a:endParaRPr lang="en-US" sz="3200" dirty="0" smtClean="0"/>
          </a:p>
          <a:p>
            <a:pPr algn="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dmoldavanov@vasexperts.ru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r>
              <a:rPr lang="ru-RU" sz="3200" dirty="0" smtClean="0"/>
              <a:t>+</a:t>
            </a:r>
            <a:r>
              <a:rPr lang="ru-RU" sz="3200" dirty="0"/>
              <a:t>7 </a:t>
            </a:r>
            <a:r>
              <a:rPr lang="en-US" sz="3200" dirty="0" smtClean="0"/>
              <a:t>911 241 89 43</a:t>
            </a:r>
          </a:p>
          <a:p>
            <a:pPr algn="r"/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info@vasexperts.ru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r>
              <a:rPr lang="ru-RU" sz="3200" dirty="0" smtClean="0"/>
              <a:t>+7</a:t>
            </a:r>
            <a:r>
              <a:rPr lang="en-US" sz="3200" dirty="0" smtClean="0"/>
              <a:t> </a:t>
            </a:r>
            <a:r>
              <a:rPr lang="ru-RU" sz="3200" dirty="0" smtClean="0"/>
              <a:t>(812)</a:t>
            </a:r>
            <a:r>
              <a:rPr lang="en-US" sz="3200" dirty="0" smtClean="0"/>
              <a:t> </a:t>
            </a:r>
            <a:r>
              <a:rPr lang="ru-RU" sz="3200" dirty="0" smtClean="0"/>
              <a:t>313</a:t>
            </a:r>
            <a:r>
              <a:rPr lang="en-US" sz="3200" dirty="0" smtClean="0"/>
              <a:t> </a:t>
            </a:r>
            <a:r>
              <a:rPr lang="ru-RU" sz="3200" dirty="0" smtClean="0"/>
              <a:t>88</a:t>
            </a:r>
            <a:r>
              <a:rPr lang="en-US" sz="3200" dirty="0" smtClean="0"/>
              <a:t> </a:t>
            </a:r>
            <a:r>
              <a:rPr lang="ru-RU" sz="3200" dirty="0" smtClean="0"/>
              <a:t>15</a:t>
            </a:r>
          </a:p>
          <a:p>
            <a:pPr algn="r"/>
            <a:r>
              <a:rPr lang="en-US" sz="3200" dirty="0" smtClean="0">
                <a:hlinkClick r:id="rId5"/>
              </a:rPr>
              <a:t>http</a:t>
            </a:r>
            <a:r>
              <a:rPr lang="en-US" sz="3200" dirty="0">
                <a:hlinkClick r:id="rId5"/>
              </a:rPr>
              <a:t>://vasexperts.ru</a:t>
            </a:r>
            <a:r>
              <a:rPr lang="en-US" sz="3200" dirty="0" smtClean="0">
                <a:hlinkClick r:id="rId5"/>
              </a:rPr>
              <a:t>/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45671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dirty="0" smtClean="0"/>
              <a:t>VAS Experts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78039" y="1474143"/>
            <a:ext cx="7834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</a:t>
            </a:r>
            <a:r>
              <a:rPr lang="ru-RU" sz="2400" dirty="0" smtClean="0"/>
              <a:t>Свыше </a:t>
            </a:r>
            <a:r>
              <a:rPr lang="ru-RU" sz="2400" dirty="0" smtClean="0"/>
              <a:t>100 операторов используют </a:t>
            </a:r>
            <a:r>
              <a:rPr lang="en-US" sz="2400" dirty="0" smtClean="0"/>
              <a:t>DPI </a:t>
            </a:r>
            <a:r>
              <a:rPr lang="ru-RU" sz="2400" dirty="0" smtClean="0"/>
              <a:t>платформу СКАТ</a:t>
            </a:r>
            <a:r>
              <a:rPr lang="en-US" sz="2400" dirty="0" smtClean="0"/>
              <a:t>:</a:t>
            </a:r>
            <a:endParaRPr lang="ru-RU" sz="2400" dirty="0" smtClean="0"/>
          </a:p>
          <a:p>
            <a:pPr algn="just"/>
            <a:r>
              <a:rPr lang="ru-RU" sz="2400" dirty="0" smtClean="0"/>
              <a:t>                               Россия</a:t>
            </a:r>
            <a:r>
              <a:rPr lang="en-US" sz="2400" dirty="0" smtClean="0"/>
              <a:t>, </a:t>
            </a:r>
            <a:r>
              <a:rPr lang="ru-RU" sz="2400" dirty="0" smtClean="0"/>
              <a:t>СНГ, Евросоюз, Америка</a:t>
            </a:r>
            <a:endParaRPr lang="ru-RU" sz="2400" dirty="0"/>
          </a:p>
        </p:txBody>
      </p:sp>
      <p:pic>
        <p:nvPicPr>
          <p:cNvPr id="11" name="Picture 6" descr="westcall.spb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42" y="4035536"/>
            <a:ext cx="2212042" cy="59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Невалин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17" y="4941169"/>
            <a:ext cx="2622141" cy="75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Интертак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678" y="3993817"/>
            <a:ext cx="1430160" cy="63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esotel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567" y="3963187"/>
            <a:ext cx="9525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878" y="4269538"/>
            <a:ext cx="1101558" cy="14650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608" y="4816286"/>
            <a:ext cx="1638300" cy="15335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84" y="5725329"/>
            <a:ext cx="2400008" cy="739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174" y="5519816"/>
            <a:ext cx="1133475" cy="352425"/>
          </a:xfrm>
          <a:prstGeom prst="rect">
            <a:avLst/>
          </a:prstGeom>
        </p:spPr>
      </p:pic>
      <p:sp>
        <p:nvSpPr>
          <p:cNvPr id="16" name="Title 19"/>
          <p:cNvSpPr txBox="1">
            <a:spLocks/>
          </p:cNvSpPr>
          <p:nvPr/>
        </p:nvSpPr>
        <p:spPr bwMode="black">
          <a:xfrm>
            <a:off x="167721" y="2708920"/>
            <a:ext cx="8352928" cy="58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defRPr sz="3800" b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   СПАСИБО !</a:t>
            </a:r>
            <a:endParaRPr lang="ru-RU" sz="5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 smtClean="0"/>
              <a:t>Зачем нужен кэш сервер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4" y="1052736"/>
            <a:ext cx="849694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Экономия полосы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Сглаживание пиков при выходе обновлений ПО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Повышает качество </a:t>
            </a:r>
            <a:r>
              <a:rPr lang="en-US" sz="2000" dirty="0" smtClean="0"/>
              <a:t>(</a:t>
            </a:r>
            <a:r>
              <a:rPr lang="en-US" sz="2000" dirty="0" err="1" smtClean="0"/>
              <a:t>QoE</a:t>
            </a:r>
            <a:r>
              <a:rPr lang="en-US" sz="2000" dirty="0" smtClean="0"/>
              <a:t>) </a:t>
            </a:r>
            <a:r>
              <a:rPr lang="ru-RU" sz="2000" dirty="0" smtClean="0"/>
              <a:t>интернет услуги</a:t>
            </a:r>
            <a:r>
              <a:rPr lang="en-US" sz="2000" dirty="0" smtClean="0"/>
              <a:t>: </a:t>
            </a:r>
            <a:r>
              <a:rPr lang="ru-RU" sz="2000" dirty="0" smtClean="0"/>
              <a:t>отдача видео без лагов (включая </a:t>
            </a:r>
            <a:r>
              <a:rPr lang="en-US" sz="2000" dirty="0" smtClean="0"/>
              <a:t>HD), </a:t>
            </a:r>
            <a:r>
              <a:rPr lang="ru-RU" sz="2000" dirty="0" smtClean="0"/>
              <a:t>быстрое открытие страничек, скачивание обновлений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Прочее</a:t>
            </a: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ru-RU" sz="2000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38"/>
          <a:stretch/>
        </p:blipFill>
        <p:spPr bwMode="auto">
          <a:xfrm>
            <a:off x="1" y="3428999"/>
            <a:ext cx="6660232" cy="3429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6689909" y="3487348"/>
            <a:ext cx="233861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Эту полосу оплачивает оператор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60233" y="4216778"/>
            <a:ext cx="233861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</a:rPr>
              <a:t>9</a:t>
            </a:r>
            <a:r>
              <a:rPr lang="en-US" b="1" dirty="0" smtClean="0">
                <a:solidFill>
                  <a:srgbClr val="FF0000"/>
                </a:solidFill>
              </a:rPr>
              <a:t>0</a:t>
            </a:r>
            <a:r>
              <a:rPr lang="ru-RU" b="1" dirty="0" smtClean="0">
                <a:solidFill>
                  <a:srgbClr val="FF0000"/>
                </a:solidFill>
              </a:rPr>
              <a:t>% времени трафик не превышает этого значения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4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664"/>
            <a:ext cx="8229600" cy="881090"/>
          </a:xfrm>
        </p:spPr>
        <p:txBody>
          <a:bodyPr>
            <a:noAutofit/>
          </a:bodyPr>
          <a:lstStyle/>
          <a:p>
            <a:pPr algn="r"/>
            <a:r>
              <a:rPr lang="ru-RU" dirty="0" smtClean="0"/>
              <a:t>Какие бывают КЭШ сервера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1783" y="1734552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Proxy</a:t>
            </a:r>
            <a:r>
              <a:rPr lang="ru-RU" sz="2000" dirty="0" smtClean="0"/>
              <a:t> (</a:t>
            </a:r>
            <a:r>
              <a:rPr lang="en-US" sz="2000" dirty="0" err="1" smtClean="0"/>
              <a:t>CacheMara</a:t>
            </a:r>
            <a:r>
              <a:rPr lang="en-US" sz="2000" dirty="0" smtClean="0"/>
              <a:t>) – </a:t>
            </a:r>
            <a:r>
              <a:rPr lang="ru-RU" sz="2000" dirty="0" smtClean="0"/>
              <a:t>высокая эффективность, но </a:t>
            </a:r>
            <a:r>
              <a:rPr lang="en-US" sz="2000" dirty="0" smtClean="0"/>
              <a:t>&lt; 3Gbps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smtClean="0"/>
              <a:t>Inline DPI (</a:t>
            </a:r>
            <a:r>
              <a:rPr lang="en-US" sz="2000" dirty="0" err="1" smtClean="0"/>
              <a:t>PeerApp</a:t>
            </a:r>
            <a:r>
              <a:rPr lang="en-US" sz="2000" dirty="0" smtClean="0"/>
              <a:t>) – </a:t>
            </a:r>
            <a:r>
              <a:rPr lang="ru-RU" sz="2000" dirty="0" smtClean="0"/>
              <a:t>ниже эффективность, дорого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СКАТ </a:t>
            </a:r>
            <a:r>
              <a:rPr lang="en-US" sz="2000" dirty="0" smtClean="0"/>
              <a:t>DPI + CDN</a:t>
            </a:r>
            <a:r>
              <a:rPr lang="ru-RU" sz="2000" dirty="0" smtClean="0"/>
              <a:t> – оригинальный подход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24944"/>
            <a:ext cx="4435475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63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asexperts.ru/vas.new/img/schemacach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493" y="3140968"/>
            <a:ext cx="7749414" cy="32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 smtClean="0"/>
              <a:t>Как устроен СКАТ </a:t>
            </a:r>
            <a:r>
              <a:rPr lang="en-US" dirty="0" smtClean="0"/>
              <a:t>WEB </a:t>
            </a:r>
            <a:r>
              <a:rPr lang="ru-RU" dirty="0" smtClean="0"/>
              <a:t>КЭШ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1783" y="1222164"/>
            <a:ext cx="8460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Со </a:t>
            </a:r>
            <a:r>
              <a:rPr lang="ru-RU" sz="2000" dirty="0" err="1" smtClean="0"/>
              <a:t>СКАТа</a:t>
            </a:r>
            <a:r>
              <a:rPr lang="ru-RU" sz="2000" dirty="0" smtClean="0"/>
              <a:t> на КЭШ</a:t>
            </a:r>
            <a:r>
              <a:rPr lang="en-US" sz="2000" dirty="0" smtClean="0"/>
              <a:t>: </a:t>
            </a:r>
            <a:r>
              <a:rPr lang="ru-RU" sz="2000" dirty="0"/>
              <a:t> </a:t>
            </a:r>
            <a:r>
              <a:rPr lang="en-US" sz="2000" dirty="0" err="1" smtClean="0"/>
              <a:t>ClickStream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 Кэша на СКАТ</a:t>
            </a:r>
            <a:r>
              <a:rPr lang="en-US" sz="2000" dirty="0" smtClean="0"/>
              <a:t>: </a:t>
            </a:r>
            <a:r>
              <a:rPr lang="ru-RU" sz="2000" dirty="0" smtClean="0"/>
              <a:t>список объектов для перенаправления (до 4 млрд)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Раздача контента – </a:t>
            </a:r>
            <a:r>
              <a:rPr lang="en-US" sz="2000" dirty="0" smtClean="0"/>
              <a:t>NGINX 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Масштабирование, резервирование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Streaming: MP4, FLV, HLS</a:t>
            </a:r>
            <a:br>
              <a:rPr lang="en-US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788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292" y="3635170"/>
            <a:ext cx="7749414" cy="322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 smtClean="0"/>
              <a:t>Как устроен КЭШ торрентов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1783" y="1052736"/>
            <a:ext cx="84604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Контент </a:t>
            </a:r>
            <a:r>
              <a:rPr lang="en-US" sz="2000" dirty="0" smtClean="0"/>
              <a:t>:</a:t>
            </a:r>
            <a:r>
              <a:rPr lang="ru-RU" sz="2000" dirty="0" smtClean="0"/>
              <a:t> на компьютерах</a:t>
            </a:r>
            <a:r>
              <a:rPr lang="en-US" sz="2000" dirty="0" smtClean="0"/>
              <a:t> </a:t>
            </a:r>
            <a:r>
              <a:rPr lang="ru-RU" sz="2000" dirty="0" smtClean="0"/>
              <a:t>пользователей и </a:t>
            </a:r>
            <a:r>
              <a:rPr lang="en-US" sz="2000" dirty="0" err="1" smtClean="0"/>
              <a:t>SeedBox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err="1"/>
              <a:t>Ретрекер</a:t>
            </a:r>
            <a:r>
              <a:rPr lang="ru-RU" sz="2000" dirty="0"/>
              <a:t> </a:t>
            </a:r>
            <a:r>
              <a:rPr lang="en-US" sz="2000" dirty="0"/>
              <a:t>:</a:t>
            </a:r>
            <a:r>
              <a:rPr lang="ru-RU" sz="2000" dirty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/>
              <a:t>Выгрузка на СКАТ и </a:t>
            </a:r>
            <a:r>
              <a:rPr lang="en-US" sz="2000" dirty="0" err="1"/>
              <a:t>SeedBox</a:t>
            </a:r>
            <a:r>
              <a:rPr lang="en-US" sz="2000" dirty="0"/>
              <a:t> </a:t>
            </a:r>
            <a:r>
              <a:rPr lang="ru-RU" sz="2000" dirty="0"/>
              <a:t>списка </a:t>
            </a:r>
            <a:r>
              <a:rPr lang="ru-RU" sz="2000" dirty="0" err="1"/>
              <a:t>хешей</a:t>
            </a:r>
            <a:endParaRPr lang="ru-RU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/>
              <a:t>Получение с внешних </a:t>
            </a:r>
            <a:r>
              <a:rPr lang="ru-RU" sz="2000" dirty="0" err="1"/>
              <a:t>трекеров</a:t>
            </a:r>
            <a:r>
              <a:rPr lang="ru-RU" sz="2000" dirty="0"/>
              <a:t> списков пиров</a:t>
            </a:r>
            <a:r>
              <a:rPr lang="en-US" sz="2000" dirty="0"/>
              <a:t>,</a:t>
            </a:r>
            <a:r>
              <a:rPr lang="ru-RU" sz="2000" dirty="0"/>
              <a:t> комбинация и </a:t>
            </a:r>
            <a:r>
              <a:rPr lang="ru-RU" sz="2000" dirty="0" err="1"/>
              <a:t>приоритезация</a:t>
            </a:r>
            <a:r>
              <a:rPr lang="ru-RU" sz="2000" dirty="0"/>
              <a:t> с </a:t>
            </a:r>
            <a:r>
              <a:rPr lang="ru-RU" sz="2000" dirty="0" smtClean="0"/>
              <a:t>внутренними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СКАТ  </a:t>
            </a:r>
            <a:r>
              <a:rPr lang="en-US" sz="2000" dirty="0" smtClean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err="1"/>
              <a:t>з</a:t>
            </a:r>
            <a:r>
              <a:rPr lang="ru-RU" sz="2000" dirty="0" err="1" smtClean="0"/>
              <a:t>аруливает</a:t>
            </a:r>
            <a:r>
              <a:rPr lang="ru-RU" sz="2000" dirty="0" smtClean="0"/>
              <a:t> запросы к внешним </a:t>
            </a:r>
            <a:r>
              <a:rPr lang="ru-RU" sz="2000" dirty="0" err="1" smtClean="0"/>
              <a:t>трекерам</a:t>
            </a:r>
            <a:r>
              <a:rPr lang="ru-RU" sz="2000" dirty="0" smtClean="0"/>
              <a:t> на локальный </a:t>
            </a:r>
            <a:r>
              <a:rPr lang="ru-RU" sz="2000" dirty="0" err="1" smtClean="0"/>
              <a:t>ретрекер</a:t>
            </a:r>
            <a:endParaRPr lang="ru-RU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/>
              <a:t>о</a:t>
            </a:r>
            <a:r>
              <a:rPr lang="ru-RU" sz="2000" dirty="0" smtClean="0"/>
              <a:t>граничивает загрузку с внешних ресурсов в пользу локальных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                                                                     </a:t>
            </a:r>
            <a:r>
              <a:rPr lang="ru-RU" sz="2000" dirty="0" smtClean="0"/>
              <a:t>                 по списку </a:t>
            </a:r>
            <a:r>
              <a:rPr lang="ru-RU" sz="2000" dirty="0" err="1" smtClean="0"/>
              <a:t>хешей</a:t>
            </a:r>
            <a:endParaRPr lang="ru-RU" sz="2000" dirty="0" smtClean="0"/>
          </a:p>
          <a:p>
            <a:pPr lvl="1"/>
            <a:r>
              <a:rPr lang="ru-RU" sz="2000" b="1" dirty="0" smtClean="0"/>
              <a:t>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123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664"/>
            <a:ext cx="8229600" cy="881090"/>
          </a:xfrm>
        </p:spPr>
        <p:txBody>
          <a:bodyPr>
            <a:noAutofit/>
          </a:bodyPr>
          <a:lstStyle/>
          <a:p>
            <a:pPr algn="r"/>
            <a:r>
              <a:rPr lang="ru-RU" dirty="0" smtClean="0"/>
              <a:t>Настройки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3578" y="1628800"/>
            <a:ext cx="8460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Открытая файловая система для хранилища данных</a:t>
            </a:r>
            <a:r>
              <a:rPr lang="en-US" sz="2000" dirty="0" smtClean="0"/>
              <a:t>: </a:t>
            </a:r>
            <a:br>
              <a:rPr lang="en-US" sz="2000" dirty="0" smtClean="0"/>
            </a:br>
            <a:r>
              <a:rPr lang="ru-RU" sz="2000" dirty="0" smtClean="0"/>
              <a:t>можно удалять, изменять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Открытая и знакомая технология раздачи</a:t>
            </a:r>
            <a:r>
              <a:rPr lang="en-US" sz="2000" dirty="0" smtClean="0"/>
              <a:t>: Nginx</a:t>
            </a:r>
            <a:endParaRPr lang="ru-RU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Текстовый конфигурационный файл со всеми правилами</a:t>
            </a:r>
            <a:r>
              <a:rPr lang="en-US" sz="2000" dirty="0" smtClean="0"/>
              <a:t>:</a:t>
            </a:r>
            <a:br>
              <a:rPr lang="en-US" sz="2000" dirty="0" smtClean="0"/>
            </a:br>
            <a:r>
              <a:rPr lang="ru-RU" sz="2000" dirty="0" smtClean="0"/>
              <a:t>что кешировать, когда кешировать,  фильтры, размер пространства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048" y="3717032"/>
            <a:ext cx="4017640" cy="24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50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664"/>
            <a:ext cx="8229600" cy="881090"/>
          </a:xfrm>
        </p:spPr>
        <p:txBody>
          <a:bodyPr>
            <a:noAutofit/>
          </a:bodyPr>
          <a:lstStyle/>
          <a:p>
            <a:pPr algn="r"/>
            <a:r>
              <a:rPr lang="ru-RU" dirty="0" smtClean="0"/>
              <a:t>Эффективность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3578" y="2780928"/>
            <a:ext cx="8460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WEB: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Default </a:t>
            </a:r>
            <a:r>
              <a:rPr lang="ru-RU" sz="2000" dirty="0" err="1" smtClean="0"/>
              <a:t>конфиг</a:t>
            </a:r>
            <a:r>
              <a:rPr lang="en-US" sz="2000" dirty="0" smtClean="0"/>
              <a:t>: </a:t>
            </a:r>
            <a:r>
              <a:rPr lang="en-US" sz="2000" dirty="0" err="1" smtClean="0"/>
              <a:t>Rutube</a:t>
            </a:r>
            <a:r>
              <a:rPr lang="en-US" sz="2000" dirty="0" smtClean="0"/>
              <a:t>, </a:t>
            </a:r>
            <a:br>
              <a:rPr lang="en-US" sz="2000" dirty="0" smtClean="0"/>
            </a:br>
            <a:r>
              <a:rPr lang="en-US" sz="2000" dirty="0" smtClean="0"/>
              <a:t>VK, </a:t>
            </a:r>
            <a:r>
              <a:rPr lang="en-US" sz="2000" dirty="0" err="1" smtClean="0"/>
              <a:t>Youtube</a:t>
            </a:r>
            <a:r>
              <a:rPr lang="en-US" sz="2000" dirty="0" smtClean="0"/>
              <a:t>, MP4, FLV, </a:t>
            </a:r>
            <a:br>
              <a:rPr lang="en-US" sz="2000" dirty="0" smtClean="0"/>
            </a:br>
            <a:r>
              <a:rPr lang="en-US" sz="2000" dirty="0" smtClean="0"/>
              <a:t>CAB, EXE, ZIP, JPG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10% </a:t>
            </a:r>
            <a:r>
              <a:rPr lang="ru-RU" sz="2000" dirty="0" smtClean="0"/>
              <a:t>общей полосы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(7000 </a:t>
            </a:r>
            <a:r>
              <a:rPr lang="ru-RU" sz="2000" dirty="0" smtClean="0"/>
              <a:t>абонентов, 10</a:t>
            </a:r>
            <a:r>
              <a:rPr lang="en-US" sz="2000" dirty="0" smtClean="0"/>
              <a:t>TB HD)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60% </a:t>
            </a:r>
            <a:r>
              <a:rPr lang="en-US" sz="2000" dirty="0" err="1" smtClean="0"/>
              <a:t>rutube</a:t>
            </a:r>
            <a:endParaRPr lang="en-US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3578" y="1628800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Чем больше абонентов тем выше эффективность</a:t>
            </a:r>
            <a:r>
              <a:rPr lang="en-US" sz="2000" dirty="0" smtClean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от 5000 абонентов для </a:t>
            </a:r>
            <a:r>
              <a:rPr lang="en-US" sz="2000" dirty="0" smtClean="0"/>
              <a:t>WEB </a:t>
            </a:r>
            <a:r>
              <a:rPr lang="ru-RU" sz="2000" dirty="0" smtClean="0"/>
              <a:t>КЭШ</a:t>
            </a: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от 10000 абонентов для </a:t>
            </a:r>
            <a:r>
              <a:rPr lang="en-US" sz="2000" dirty="0" smtClean="0"/>
              <a:t>TORRENTS</a:t>
            </a:r>
            <a:endParaRPr lang="en-US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4019" y="5157192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Torrents: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6</a:t>
            </a:r>
            <a:r>
              <a:rPr lang="ru-RU" sz="2000" dirty="0" smtClean="0"/>
              <a:t>4</a:t>
            </a:r>
            <a:r>
              <a:rPr lang="en-US" sz="2000" dirty="0" smtClean="0"/>
              <a:t>0 TB </a:t>
            </a:r>
            <a:r>
              <a:rPr lang="en-US" sz="2000" dirty="0" err="1" smtClean="0"/>
              <a:t>SeedBox</a:t>
            </a:r>
            <a:r>
              <a:rPr lang="ru-RU" sz="2000" dirty="0" smtClean="0"/>
              <a:t> </a:t>
            </a: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90%</a:t>
            </a:r>
            <a:r>
              <a:rPr lang="ru-RU" sz="2000" dirty="0" smtClean="0"/>
              <a:t> торрентов</a:t>
            </a:r>
            <a:endParaRPr lang="en-US" sz="20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325" y="2644463"/>
            <a:ext cx="4820323" cy="37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7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664"/>
            <a:ext cx="8229600" cy="881090"/>
          </a:xfrm>
        </p:spPr>
        <p:txBody>
          <a:bodyPr>
            <a:noAutofit/>
          </a:bodyPr>
          <a:lstStyle/>
          <a:p>
            <a:pPr algn="r"/>
            <a:r>
              <a:rPr lang="ru-RU" dirty="0" smtClean="0"/>
              <a:t>Что дальше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1938" y="2204864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Развитие технических возможностей</a:t>
            </a:r>
            <a:r>
              <a:rPr lang="en-US" sz="2000" dirty="0" smtClean="0"/>
              <a:t>: </a:t>
            </a:r>
            <a:br>
              <a:rPr lang="en-US" sz="2000" dirty="0" smtClean="0"/>
            </a:br>
            <a:r>
              <a:rPr lang="en-US" sz="2000" dirty="0" smtClean="0"/>
              <a:t>steering, checksum, </a:t>
            </a:r>
            <a:r>
              <a:rPr lang="ru-RU" sz="2000" dirty="0" err="1" smtClean="0"/>
              <a:t>дедупликация</a:t>
            </a:r>
            <a:r>
              <a:rPr lang="ru-RU" sz="2000" dirty="0" smtClean="0"/>
              <a:t>,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проверка качества пиров и т.п.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5613" y="3789040"/>
            <a:ext cx="8460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Рост </a:t>
            </a:r>
            <a:r>
              <a:rPr lang="en-US" sz="2000" dirty="0" smtClean="0"/>
              <a:t>Value</a:t>
            </a:r>
            <a:r>
              <a:rPr lang="ru-RU" sz="2000" dirty="0" smtClean="0"/>
              <a:t> для операторов</a:t>
            </a:r>
            <a:r>
              <a:rPr lang="en-US" sz="2000" dirty="0" smtClean="0"/>
              <a:t>:</a:t>
            </a:r>
            <a:r>
              <a:rPr lang="ru-RU" sz="2000" dirty="0" smtClean="0"/>
              <a:t> 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Official CDN</a:t>
            </a:r>
            <a:r>
              <a:rPr lang="ru-RU" sz="2000" dirty="0" smtClean="0"/>
              <a:t> - смена бизнес-модели</a:t>
            </a:r>
            <a:r>
              <a:rPr lang="en-US" sz="2000" dirty="0" smtClean="0"/>
              <a:t>: </a:t>
            </a:r>
            <a:r>
              <a:rPr lang="ru-RU" sz="2000" dirty="0" smtClean="0"/>
              <a:t>вы платили –</a:t>
            </a:r>
            <a:r>
              <a:rPr lang="en-US" sz="2000" dirty="0" smtClean="0"/>
              <a:t>&gt; </a:t>
            </a:r>
            <a:r>
              <a:rPr lang="ru-RU" sz="2000" dirty="0" smtClean="0"/>
              <a:t>вам платят</a:t>
            </a: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err="1" smtClean="0"/>
              <a:t>MediaServer</a:t>
            </a:r>
            <a:r>
              <a:rPr lang="ru-RU" sz="2000" dirty="0" smtClean="0"/>
              <a:t> – телеканал, онлайн кинотеатр, уникальный контент </a:t>
            </a: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Реклама</a:t>
            </a:r>
            <a:r>
              <a:rPr lang="en-US" sz="2000" dirty="0" smtClean="0"/>
              <a:t> </a:t>
            </a:r>
            <a:endParaRPr lang="ru-RU" sz="2000" dirty="0" smtClean="0"/>
          </a:p>
        </p:txBody>
      </p:sp>
      <p:pic>
        <p:nvPicPr>
          <p:cNvPr id="8" name="Picture 7" descr="C:\Users\Лариса\AppData\Local\Microsoft\Windows\Temporary Internet Files\Content.IE5\OGF9RRC0\MC90044131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3949"/>
            <a:ext cx="2023120" cy="202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11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86FF0F4F023E04E8B3A4EC7EF74E7FD" ma:contentTypeVersion="3" ma:contentTypeDescription="Создание документа." ma:contentTypeScope="" ma:versionID="c3799bfea7b334d11d9e196daf9f9ee5">
  <xsd:schema xmlns:xsd="http://www.w3.org/2001/XMLSchema" xmlns:xs="http://www.w3.org/2001/XMLSchema" xmlns:p="http://schemas.microsoft.com/office/2006/metadata/properties" xmlns:ns2="c94cc70d-fd17-458d-b1dd-c6e48276f5cb" targetNamespace="http://schemas.microsoft.com/office/2006/metadata/properties" ma:root="true" ma:fieldsID="2e881e8fffa6c9eb76170d5cce4e717a" ns2:_="">
    <xsd:import namespace="c94cc70d-fd17-458d-b1dd-c6e48276f5cb"/>
    <xsd:element name="properties">
      <xsd:complexType>
        <xsd:sequence>
          <xsd:element name="documentManagement">
            <xsd:complexType>
              <xsd:all>
                <xsd:element ref="ns2:_x041d__x043e__x043c__x0435__x0440__x0020__x0434__x043e__x0433__x043e__x0432__x043e__x0440__x0430_" minOccurs="0"/>
                <xsd:element ref="ns2:_x041f__x043e__x0434__x043f__x0438__x0441__x0430__x043d__x0442_" minOccurs="0"/>
                <xsd:element ref="ns2:_x0414__x043e__x043b__x0436__x043d__x043e__x0441__x0442__x044c__x0020__x043f__x043e__x0434__x043f__x0438__x0441__x0430__x043d__x0442__x043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cc70d-fd17-458d-b1dd-c6e48276f5cb" elementFormDefault="qualified">
    <xsd:import namespace="http://schemas.microsoft.com/office/2006/documentManagement/types"/>
    <xsd:import namespace="http://schemas.microsoft.com/office/infopath/2007/PartnerControls"/>
    <xsd:element name="_x041d__x043e__x043c__x0435__x0440__x0020__x0434__x043e__x0433__x043e__x0432__x043e__x0440__x0430_" ma:index="8" nillable="true" ma:displayName="Номер договора" ma:internalName="_x041d__x043e__x043c__x0435__x0440__x0020__x0434__x043e__x0433__x043e__x0432__x043e__x0440__x0430_">
      <xsd:simpleType>
        <xsd:restriction base="dms:Text">
          <xsd:maxLength value="255"/>
        </xsd:restriction>
      </xsd:simpleType>
    </xsd:element>
    <xsd:element name="_x041f__x043e__x0434__x043f__x0438__x0441__x0430__x043d__x0442_" ma:index="9" nillable="true" ma:displayName="Подписант" ma:internalName="_x041f__x043e__x0434__x043f__x0438__x0441__x0430__x043d__x0442_">
      <xsd:simpleType>
        <xsd:restriction base="dms:Text">
          <xsd:maxLength value="255"/>
        </xsd:restriction>
      </xsd:simpleType>
    </xsd:element>
    <xsd:element name="_x0414__x043e__x043b__x0436__x043d__x043e__x0441__x0442__x044c__x0020__x043f__x043e__x0434__x043f__x0438__x0441__x0430__x043d__x0442__x0430_" ma:index="10" nillable="true" ma:displayName="Должность подписанта" ma:internalName="_x0414__x043e__x043b__x0436__x043d__x043e__x0441__x0442__x044c__x0020__x043f__x043e__x0434__x043f__x0438__x0441__x0430__x043d__x0442__x0430_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_x041f__x043e__x0434__x043f__x0438__x0441__x0430__x043d__x0442_ xmlns="c94cc70d-fd17-458d-b1dd-c6e48276f5cb" xsi:nil="true"/>
    <_x041d__x043e__x043c__x0435__x0440__x0020__x0434__x043e__x0433__x043e__x0432__x043e__x0440__x0430_ xmlns="c94cc70d-fd17-458d-b1dd-c6e48276f5cb" xsi:nil="true"/>
    <_x0414__x043e__x043b__x0436__x043d__x043e__x0441__x0442__x044c__x0020__x043f__x043e__x0434__x043f__x0438__x0441__x0430__x043d__x0442__x0430_ xmlns="c94cc70d-fd17-458d-b1dd-c6e48276f5cb" xsi:nil="true"/>
  </documentManagement>
</p:properties>
</file>

<file path=customXml/itemProps1.xml><?xml version="1.0" encoding="utf-8"?>
<ds:datastoreItem xmlns:ds="http://schemas.openxmlformats.org/officeDocument/2006/customXml" ds:itemID="{63D49327-4DBD-48D1-B592-CEE5ACB05D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4ACBB6-7E3C-4A9B-BCA6-33F635696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4cc70d-fd17-458d-b1dd-c6e48276f5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F42CC7-2F86-4E64-828F-49237D0E208E}">
  <ds:schemaRefs>
    <ds:schemaRef ds:uri="http://www.w3.org/XML/1998/namespace"/>
    <ds:schemaRef ds:uri="http://purl.org/dc/terms/"/>
    <ds:schemaRef ds:uri="http://schemas.microsoft.com/office/2006/documentManagement/types"/>
    <ds:schemaRef ds:uri="c94cc70d-fd17-458d-b1dd-c6e48276f5c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6586</TotalTime>
  <Words>422</Words>
  <Application>Microsoft Office PowerPoint</Application>
  <PresentationFormat>Экран (4:3)</PresentationFormat>
  <Paragraphs>117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VAS Experts</vt:lpstr>
      <vt:lpstr>Зачем нужен кэш сервер</vt:lpstr>
      <vt:lpstr>Какие бывают КЭШ сервера</vt:lpstr>
      <vt:lpstr>Как устроен СКАТ WEB КЭШ </vt:lpstr>
      <vt:lpstr>Как устроен КЭШ торрентов </vt:lpstr>
      <vt:lpstr>Настройки</vt:lpstr>
      <vt:lpstr>Эффективность</vt:lpstr>
      <vt:lpstr>Что дальше</vt:lpstr>
      <vt:lpstr>СКАТ-80 vs SCE10000</vt:lpstr>
      <vt:lpstr>Возможности DPI</vt:lpstr>
      <vt:lpstr>Спасибо за внимание</vt:lpstr>
    </vt:vector>
  </TitlesOfParts>
  <Company>IT-GRAD Ltd.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PowerPoint презентации</dc:title>
  <dc:creator>Молдаванов Дмитрий</dc:creator>
  <cp:lastModifiedBy>Dmitriy</cp:lastModifiedBy>
  <cp:revision>540</cp:revision>
  <cp:lastPrinted>2013-04-23T05:57:43Z</cp:lastPrinted>
  <dcterms:created xsi:type="dcterms:W3CDTF">2009-09-30T06:27:49Z</dcterms:created>
  <dcterms:modified xsi:type="dcterms:W3CDTF">2015-05-22T06:56:38Z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0x010100986FF0F4F023E04E8B3A4EC7EF74E7FD</vt:lpwstr>
  </property>
</Properties>
</file>