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23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597731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Если в чек-листе требуется записать данные, то приложение спросит их при выполнении пункта чек-листа.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Гарантировано чек-лист будет просмотрен у клиента на месте. Если монтажник что-то проигнорировал, то сделал это осознанно.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Далее я хотел бы обсудить еще один организационный момент – контроль качества.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Обычно монтажники работают сдельно. Считается, что это снимает для руководства много проблем по контролю за ними.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Cдельная работа стимулирует делать больше заявок. Но проконтролировать качество выполнения заявок не так просто. Как выглядит домовой узел, как он сделал монтаж в квартире, зачастую мы узнаем об этом только случайно. 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Часто даже сам клиент считает, что работа выполнена отлично, но если вы ее увидите своими глазами, то приходите в ужас.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Как вариант выход – заставлять делать 3-5 фотографий в контрольных точках, узел, ввод и вывод из квартиры.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Делать фотографии не сложно. Но нужно организовать их доставку в офис, чтобы начальник монтажников их просматривал. Фотографии все похожи друг на друга. Скачивание их с телефона или фотоаппарата и раскладка по заявкам — дело трудозатратное и неблагодарное. Кроме того, монтажники будут подмешивать уже готовые фотки с других объектов. 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В чек-листе – сделать контрольную фотографию щитка, ввода, прямо оттуда открывается камера.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Важно – проходит мало времени между просмотром фотографии и выполнением заявки.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Руководитель может зайти и посмотреть сам.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333333"/>
                </a:solidFill>
              </a:rPr>
              <a:t>Дальше поговорим о скорости подключения. Есть такой подход к продажам, который называется “станьте пользователем сегодня”.</a:t>
            </a:r>
          </a:p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333333"/>
                </a:solidFill>
              </a:rPr>
              <a:t>Представьте, что вау-импульс, который возник у вашего клиента в связи с желанием подключиться к вам, имеет ограниченный потенциал — 3 дня. Вы можете растратить его впустую, либо сделать работу сразу и направить его остальное время на полезное — рекомендовать вас, включить сарафанное радио. </a:t>
            </a:r>
          </a:p>
          <a:p>
            <a:pPr lvl="0" rtl="0">
              <a:spcBef>
                <a:spcPts val="0"/>
              </a:spcBef>
              <a:buNone/>
            </a:pPr>
            <a:r>
              <a:rPr lang="en">
                <a:solidFill>
                  <a:srgbClr val="333333"/>
                </a:solidFill>
              </a:rPr>
              <a:t>Чем раньше вы удовлетворите его желание, тем больше шансов взять его тепленьким и продать ему допы. 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36363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">
                <a:solidFill>
                  <a:srgbClr val="333333"/>
                </a:solidFill>
              </a:rPr>
              <a:t>Каждый руководитель оператора связи хочет, чтобы его компания предоставляла самую качественную услугу. Многие ссылаются, что «хороший сервис — это то, что отличает их от бездушных федералов».</a:t>
            </a:r>
          </a:p>
          <a:p>
            <a:pPr lvl="0" rtl="0">
              <a:lnSpc>
                <a:spcPct val="136363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>
                <a:solidFill>
                  <a:srgbClr val="333333"/>
                </a:solidFill>
              </a:rPr>
              <a:t>Сервис оператора связи начинается с того момента, как клиент решил подключиться — зашел на сайт, позвонил или встретил вашего монтажника в коридоре. В этот момент он попадает в ваши теплые руки и ожидает, что его желание отдать вам деньги исполнят как можно скорее. </a:t>
            </a:r>
          </a:p>
          <a:p>
            <a:pPr lvl="0" rtl="0">
              <a:lnSpc>
                <a:spcPct val="136363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>
                <a:solidFill>
                  <a:schemeClr val="dk1"/>
                </a:solidFill>
              </a:rPr>
              <a:t>Конечно, каждый из вас скажет, что у вас подключают абонентов настолько быстро, насколько это возможно.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Но, возможно, потенциал для ускорения еще есть.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Не стоит недооценивать размер бюрократии. Многие из документов на самом деле не нужны.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Быстрый поиск – работа в частном секторе.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914400" lvl="1" indent="-2984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lphaLcPeriod"/>
            </a:pPr>
            <a:r>
              <a:rPr lang="en">
                <a:solidFill>
                  <a:schemeClr val="dk1"/>
                </a:solidFill>
              </a:rPr>
              <a:t>Работаю в компании которая производит биллинг Гидра.</a:t>
            </a:r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lphaLcPeriod"/>
            </a:pPr>
            <a:r>
              <a:rPr lang="en">
                <a:solidFill>
                  <a:schemeClr val="dk1"/>
                </a:solidFill>
              </a:rPr>
              <a:t>За последние 8 лет получилось получить интересный опыт, наблюдая различные маркетинговые кампании наших клиентов и плотно участвовал и работе одного из операторов связи.</a:t>
            </a:r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lphaLcPeriod"/>
            </a:pPr>
            <a:r>
              <a:rPr lang="en">
                <a:solidFill>
                  <a:schemeClr val="dk1"/>
                </a:solidFill>
              </a:rPr>
              <a:t>Мой доклад о проблемах с монтажниками, как их решать и как эффективнее использовать возможности монтажников.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Вариант быстрого поиска – научить мобильное приложение передавать текущее положение. 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Диспетчер видит кто на какой заявке.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Способ быстро передать заявку. Построить маршрут до клиента с учетом пробок.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Уведомление клиента о скором приходе монтажника уменьшает количество «холостых» выездов на 25%.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При этом чем меньше окно ожидания, тем больше шансов, что клиент не пойдет погулять, не создаст «пробку» в вашем расписании.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Такая системная организация работы монтажников значительно снижает человеческий фактор.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Монтажники — часто это вообще единственные живые ваши представители, которых видит абонент за все время жизни у оператора. </a:t>
            </a:r>
          </a:p>
          <a:p>
            <a:pPr marL="457200" lvl="0" indent="-317500" rtl="0">
              <a:spcBef>
                <a:spcPts val="0"/>
              </a:spcBef>
              <a:buClr>
                <a:schemeClr val="dk1"/>
              </a:buClr>
              <a:buSzPct val="127272"/>
              <a:buFont typeface="Arial"/>
              <a:buChar char="●"/>
            </a:pPr>
            <a:r>
              <a:rPr lang="en">
                <a:solidFill>
                  <a:schemeClr val="dk1"/>
                </a:solidFill>
              </a:rPr>
              <a:t>Монтажник жмет руку клиенту, общается с ним на самой короткой дистанции.</a:t>
            </a:r>
          </a:p>
          <a:p>
            <a:pPr marL="457200" lvl="0" indent="-317500" rtl="0">
              <a:spcBef>
                <a:spcPts val="0"/>
              </a:spcBef>
              <a:buClr>
                <a:schemeClr val="dk1"/>
              </a:buClr>
              <a:buSzPct val="127272"/>
              <a:buFont typeface="Arial"/>
              <a:buChar char="●"/>
            </a:pPr>
            <a:r>
              <a:rPr lang="en">
                <a:solidFill>
                  <a:schemeClr val="dk1"/>
                </a:solidFill>
              </a:rPr>
              <a:t>К монтажнику выше доверие, чем к рекламе или человеку, который общается с ним по телефону.</a:t>
            </a:r>
          </a:p>
          <a:p>
            <a:pPr marL="457200" lvl="0" indent="-317500" rtl="0">
              <a:spcBef>
                <a:spcPts val="0"/>
              </a:spcBef>
              <a:buClr>
                <a:schemeClr val="dk1"/>
              </a:buClr>
              <a:buSzPct val="127272"/>
              <a:buFont typeface="Arial"/>
              <a:buChar char="●"/>
            </a:pPr>
            <a:r>
              <a:rPr lang="en">
                <a:solidFill>
                  <a:schemeClr val="dk1"/>
                </a:solidFill>
              </a:rPr>
              <a:t>Если монтажник неопрятный, грубый, то ему сложно вызвать доверие.</a:t>
            </a:r>
          </a:p>
          <a:p>
            <a:pPr marL="457200" lvl="0" indent="-317500" rtl="0">
              <a:spcBef>
                <a:spcPts val="0"/>
              </a:spcBef>
              <a:buClr>
                <a:schemeClr val="dk1"/>
              </a:buClr>
              <a:buSzPct val="127272"/>
              <a:buFont typeface="Arial"/>
              <a:buChar char="●"/>
            </a:pPr>
            <a:r>
              <a:rPr lang="en">
                <a:solidFill>
                  <a:schemeClr val="dk1"/>
                </a:solidFill>
              </a:rPr>
              <a:t>Если же монтажник приличный, уверенный и вежливый, то и доверие к нему есть. И грех этим не пользоваться.</a:t>
            </a:r>
          </a:p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Многие из вас были на заправке BP, вам нужно преодолеть два кордона – заправщика и девочку на кассе. Они будут предлагать вам сначала алтимейт бензин, а потом доп. товары.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Хороший монтажник может многократно увеличить вашу прибыль.</a:t>
            </a:r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Arial"/>
              <a:buAutoNum type="alphaLcPeriod"/>
            </a:pPr>
            <a:r>
              <a:rPr lang="en">
                <a:solidFill>
                  <a:schemeClr val="dk1"/>
                </a:solidFill>
              </a:rPr>
              <a:t>Уговорит клиента подключить более дорогой тариф, чем он заказал в заявке. </a:t>
            </a:r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Arial"/>
              <a:buAutoNum type="alphaLcPeriod"/>
            </a:pPr>
            <a:r>
              <a:rPr lang="en">
                <a:solidFill>
                  <a:schemeClr val="dk1"/>
                </a:solidFill>
              </a:rPr>
              <a:t>Предложит ему wifi-роутер или ТВ-приставку, которые «совершенно случайно» у него с собой. </a:t>
            </a:r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Arial"/>
              <a:buAutoNum type="alphaLcPeriod"/>
            </a:pPr>
            <a:r>
              <a:rPr lang="en">
                <a:solidFill>
                  <a:schemeClr val="dk1"/>
                </a:solidFill>
              </a:rPr>
              <a:t>Монтажник ближе всех к клиенту, он покажет качество вашего ТВ, тут же настроит wifi на ноутбуке и телефоне, в общем решит вопрос здесь и сейчас.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>
                <a:solidFill>
                  <a:schemeClr val="dk1"/>
                </a:solidFill>
              </a:rPr>
              <a:t>Доплата монтажнику. 1-2-х кратная разница между тарифами, месячная абоненка от доп услуги, % от ТВ-приставки, роутера.</a:t>
            </a:r>
          </a:p>
          <a:p>
            <a:pPr>
              <a:spcBef>
                <a:spcPts val="0"/>
              </a:spcBef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>
                <a:solidFill>
                  <a:schemeClr val="dk1"/>
                </a:solidFill>
              </a:rPr>
              <a:t>Монтажник может серъезно помочь в привлечении новых абонентов:</a:t>
            </a:r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Arial"/>
              <a:buAutoNum type="alphaLcPeriod"/>
            </a:pPr>
            <a:r>
              <a:rPr lang="en">
                <a:solidFill>
                  <a:schemeClr val="dk1"/>
                </a:solidFill>
              </a:rPr>
              <a:t>Около 30% клиентов готовы дать вам контакт друга, соседа, стоит лишь у них его попросить. Предложите доплату за выстреливший контакт монтажнику. Для клиента тоже должна быть мотивация давать такой контакт, у вас должны быть особые условия – подарок другу от лица клиента или более выгодный тариф обоим.</a:t>
            </a:r>
          </a:p>
          <a:p>
            <a: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Arial"/>
              <a:buAutoNum type="alphaLcPeriod"/>
            </a:pPr>
            <a:r>
              <a:rPr lang="en">
                <a:solidFill>
                  <a:schemeClr val="dk1"/>
                </a:solidFill>
              </a:rPr>
              <a:t>Заставьте монтажников оставлять распространять рекламу за собой. Пусть монтажник после выполнения работ уберет за собой мусор и распространит рекламу в подъезде с извинением за беспокойство, но с вашим телефоном и сайтом.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Предлагаю переосмыслить подход к сотрудникам, которые выезжают к клиенту.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Ваш мобильный сотрудник не просто монтажник.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Много функций, нужен системный подход, чтобы монтажники выполняли все и ничего не забывали.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Вот минимальный курс обучения для нового сотрудника.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Здравствуйте, благодарим вас за выбор нашей компании ЧудоТелеком, поздравляю, вы сделали правильный выбор!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Одним из вариантов как можно организовать работу монтажников – ввести чек-лист.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Чек-лист живой, добавляете пункты, которые забывают.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Бирка на кабель для съемных квартир. Съемные квартиры не меньше 15% домохозяйств.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Никогда не узнаете используют они чек-лист или нет и в какой момент его заполняют, может проставляют галки дома после работы.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4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ubTitle" idx="1"/>
          </p:nvPr>
        </p:nvSpPr>
        <p:spPr>
          <a:xfrm>
            <a:off x="685800" y="3786737"/>
            <a:ext cx="7772400" cy="10463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25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4692273" y="1600200"/>
            <a:ext cx="3994525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5875078"/>
            <a:ext cx="8229600" cy="69269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  <a:defRPr sz="1800">
                <a:solidFill>
                  <a:schemeClr val="dk1"/>
                </a:solidFill>
              </a:defRPr>
            </a:lvl1pPr>
            <a:lvl2pPr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2pPr>
            <a:lvl3pPr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3pPr>
            <a:lvl4pPr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  <a:defRPr sz="1800">
                <a:solidFill>
                  <a:schemeClr val="dk1"/>
                </a:solidFill>
              </a:defRPr>
            </a:lvl4pPr>
            <a:lvl5pPr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5pPr>
            <a:lvl6pPr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6pPr>
            <a:lvl7pPr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  <a:defRPr sz="1800">
                <a:solidFill>
                  <a:schemeClr val="dk1"/>
                </a:solidFill>
              </a:defRPr>
            </a:lvl7pPr>
            <a:lvl8pPr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8pPr>
            <a:lvl9pPr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600"/>
              </a:spcBef>
              <a:buClr>
                <a:schemeClr val="dk1"/>
              </a:buClr>
              <a:buSzPct val="100000"/>
              <a:buFont typeface="Arial"/>
              <a:buChar char="●"/>
              <a:defRPr sz="3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480"/>
              </a:spcBef>
              <a:buClr>
                <a:schemeClr val="dk1"/>
              </a:buClr>
              <a:buSzPct val="100000"/>
              <a:buFont typeface="Courier New"/>
              <a:buChar char="o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480"/>
              </a:spcBef>
              <a:buClr>
                <a:schemeClr val="dk1"/>
              </a:buClr>
              <a:buSzPct val="100000"/>
              <a:buFont typeface="Wingdings"/>
              <a:buChar char="§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●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360"/>
              </a:spcBef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360"/>
              </a:spcBef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●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360"/>
              </a:spcBef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360"/>
              </a:spcBef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7.png"/><Relationship Id="rId5" Type="http://schemas.openxmlformats.org/officeDocument/2006/relationships/image" Target="../media/image3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13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hyperlink" Target="http://www.hydra-billing.ru/" TargetMode="External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19.png"/><Relationship Id="rId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hyperlink" Target="http://www.hydra-billing.ru/" TargetMode="External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ctrTitle"/>
          </p:nvPr>
        </p:nvSpPr>
        <p:spPr>
          <a:xfrm>
            <a:off x="367250" y="961175"/>
            <a:ext cx="8493900" cy="33825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b="0">
                <a:latin typeface="Trebuchet MS"/>
                <a:ea typeface="Trebuchet MS"/>
                <a:cs typeface="Trebuchet MS"/>
                <a:sym typeface="Trebuchet MS"/>
              </a:rPr>
              <a:t>Пусть конкуренты вас догоняют: как превратить монтажников в идеальных солдат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subTitle" idx="1"/>
          </p:nvPr>
        </p:nvSpPr>
        <p:spPr>
          <a:xfrm>
            <a:off x="731875" y="4598512"/>
            <a:ext cx="7772400" cy="7097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200">
                <a:latin typeface="Trebuchet MS"/>
                <a:ea typeface="Trebuchet MS"/>
                <a:cs typeface="Trebuchet MS"/>
                <a:sym typeface="Trebuchet MS"/>
              </a:rPr>
              <a:t>Вадим Захариков, «Латера» </a:t>
            </a:r>
          </a:p>
        </p:txBody>
      </p:sp>
      <p:pic>
        <p:nvPicPr>
          <p:cNvPr id="25" name="Shape 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8601" y="5808496"/>
            <a:ext cx="2557076" cy="851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91200" y="5867400"/>
            <a:ext cx="3143250" cy="885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577325" y="374950"/>
            <a:ext cx="8222700" cy="732600"/>
          </a:xfrm>
          <a:prstGeom prst="rect">
            <a:avLst/>
          </a:prstGeom>
          <a:solidFill>
            <a:srgbClr val="D84011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b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Чек-лист в мобильном приложении</a:t>
            </a:r>
          </a:p>
        </p:txBody>
      </p:sp>
      <p:sp>
        <p:nvSpPr>
          <p:cNvPr id="95" name="Shape 95"/>
          <p:cNvSpPr txBox="1"/>
          <p:nvPr/>
        </p:nvSpPr>
        <p:spPr>
          <a:xfrm>
            <a:off x="4116600" y="1265524"/>
            <a:ext cx="5027399" cy="417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indent="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000" dirty="0">
                <a:solidFill>
                  <a:schemeClr val="dk1"/>
                </a:solidFill>
                <a:latin typeface="Trebuchet MS"/>
                <a:cs typeface="Trebuchet MS"/>
              </a:rPr>
              <a:t>Заявку не закрыть без всех отметок чек-листа</a:t>
            </a:r>
          </a:p>
          <a:p>
            <a:pPr marL="0" indent="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000" dirty="0">
                <a:solidFill>
                  <a:schemeClr val="dk1"/>
                </a:solidFill>
                <a:latin typeface="Trebuchet MS"/>
                <a:cs typeface="Trebuchet MS"/>
              </a:rPr>
              <a:t>Мобильно, компактно, удобно</a:t>
            </a:r>
          </a:p>
          <a:p>
            <a:pPr marL="0" indent="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000" dirty="0">
                <a:solidFill>
                  <a:schemeClr val="dk1"/>
                </a:solidFill>
                <a:latin typeface="Trebuchet MS"/>
                <a:cs typeface="Trebuchet MS"/>
              </a:rPr>
              <a:t>Запросит данные, при выполнении</a:t>
            </a:r>
          </a:p>
          <a:p>
            <a:pPr marL="0" indent="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000" dirty="0">
                <a:solidFill>
                  <a:schemeClr val="dk1"/>
                </a:solidFill>
                <a:latin typeface="Trebuchet MS"/>
                <a:cs typeface="Trebuchet MS"/>
              </a:rPr>
              <a:t>Напомнит, если забыл выполнить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sz="2600" dirty="0">
              <a:solidFill>
                <a:schemeClr val="dk1"/>
              </a:solidFill>
              <a:latin typeface="Trebuchet MS"/>
              <a:cs typeface="Trebuchet MS"/>
            </a:endParaRPr>
          </a:p>
        </p:txBody>
      </p:sp>
      <p:pic>
        <p:nvPicPr>
          <p:cNvPr id="96" name="Shape 9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5200" y="1523224"/>
            <a:ext cx="542925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Shape 9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5200" y="2717024"/>
            <a:ext cx="542925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Shape 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5200" y="3910824"/>
            <a:ext cx="542925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Shape 9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5200" y="5104624"/>
            <a:ext cx="542925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Shape 10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91200" y="5867400"/>
            <a:ext cx="314325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Shape 10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1475" y="1225399"/>
            <a:ext cx="3020374" cy="5432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484400" y="374950"/>
            <a:ext cx="6175199" cy="732600"/>
          </a:xfrm>
          <a:prstGeom prst="rect">
            <a:avLst/>
          </a:prstGeom>
          <a:solidFill>
            <a:srgbClr val="D84011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b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Контроль качества</a:t>
            </a:r>
          </a:p>
        </p:txBody>
      </p:sp>
      <p:pic>
        <p:nvPicPr>
          <p:cNvPr id="107" name="Shape 10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0825" y="1198100"/>
            <a:ext cx="7502348" cy="5626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1484400" y="374950"/>
            <a:ext cx="6175199" cy="732600"/>
          </a:xfrm>
          <a:prstGeom prst="rect">
            <a:avLst/>
          </a:prstGeom>
          <a:solidFill>
            <a:srgbClr val="D84011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b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Контроль качества</a:t>
            </a:r>
          </a:p>
        </p:txBody>
      </p:sp>
      <p:pic>
        <p:nvPicPr>
          <p:cNvPr id="113" name="Shape 1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9300" y="1257800"/>
            <a:ext cx="4078250" cy="5437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1484400" y="374950"/>
            <a:ext cx="6175199" cy="732600"/>
          </a:xfrm>
          <a:prstGeom prst="rect">
            <a:avLst/>
          </a:prstGeom>
          <a:solidFill>
            <a:srgbClr val="D84011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b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Контроль качества</a:t>
            </a:r>
          </a:p>
        </p:txBody>
      </p:sp>
      <p:pic>
        <p:nvPicPr>
          <p:cNvPr id="119" name="Shape 1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212" y="1371600"/>
            <a:ext cx="80295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xfrm>
            <a:off x="1304900" y="374950"/>
            <a:ext cx="6534300" cy="732600"/>
          </a:xfrm>
          <a:prstGeom prst="rect">
            <a:avLst/>
          </a:prstGeom>
          <a:solidFill>
            <a:srgbClr val="D84011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b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Контрольные фотографии</a:t>
            </a:r>
          </a:p>
        </p:txBody>
      </p:sp>
      <p:pic>
        <p:nvPicPr>
          <p:cNvPr id="125" name="Shape 1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4900" y="1195350"/>
            <a:ext cx="6534200" cy="4900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Shape 126"/>
          <p:cNvSpPr txBox="1">
            <a:spLocks noGrp="1"/>
          </p:cNvSpPr>
          <p:nvPr>
            <p:ph type="title" idx="2"/>
          </p:nvPr>
        </p:nvSpPr>
        <p:spPr>
          <a:xfrm>
            <a:off x="1304850" y="6221375"/>
            <a:ext cx="6534300" cy="534899"/>
          </a:xfrm>
          <a:prstGeom prst="rect">
            <a:avLst/>
          </a:prstGeom>
          <a:solidFill>
            <a:srgbClr val="980000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3600" b="0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3–5 фотографий по заявке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>
            <a:off x="379325" y="374950"/>
            <a:ext cx="8532000" cy="732600"/>
          </a:xfrm>
          <a:prstGeom prst="rect">
            <a:avLst/>
          </a:prstGeom>
          <a:solidFill>
            <a:srgbClr val="D84011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b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Проблемы контрольных фотографий</a:t>
            </a:r>
          </a:p>
        </p:txBody>
      </p:sp>
      <p:sp>
        <p:nvSpPr>
          <p:cNvPr id="132" name="Shape 132"/>
          <p:cNvSpPr txBox="1"/>
          <p:nvPr/>
        </p:nvSpPr>
        <p:spPr>
          <a:xfrm>
            <a:off x="1094450" y="1320350"/>
            <a:ext cx="7760400" cy="444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600" dirty="0">
                <a:solidFill>
                  <a:schemeClr val="dk1"/>
                </a:solidFill>
                <a:latin typeface="Trebuchet MS"/>
                <a:cs typeface="Trebuchet MS"/>
              </a:rPr>
              <a:t>Долго раскладывать по заявкам</a:t>
            </a:r>
          </a:p>
          <a:p>
            <a:pPr lvl="0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3600" dirty="0">
                <a:solidFill>
                  <a:schemeClr val="dk1"/>
                </a:solidFill>
                <a:latin typeface="Trebuchet MS"/>
                <a:cs typeface="Trebuchet MS"/>
              </a:rPr>
              <a:t>Рутина, их нужно периодически скидывать в офис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600" dirty="0">
                <a:solidFill>
                  <a:schemeClr val="dk1"/>
                </a:solidFill>
                <a:latin typeface="Trebuchet MS"/>
                <a:cs typeface="Trebuchet MS"/>
              </a:rPr>
              <a:t>Подсунут «красивые» фотографии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600" dirty="0">
                <a:solidFill>
                  <a:schemeClr val="dk1"/>
                </a:solidFill>
                <a:latin typeface="Trebuchet MS"/>
                <a:cs typeface="Trebuchet MS"/>
              </a:rPr>
              <a:t>Проходит много времени между проверкой и выполнением</a:t>
            </a:r>
          </a:p>
        </p:txBody>
      </p:sp>
      <p:pic>
        <p:nvPicPr>
          <p:cNvPr id="133" name="Shape 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1739120"/>
            <a:ext cx="542925" cy="56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Shape 1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2684880"/>
            <a:ext cx="542925" cy="56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Shape 1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3630640"/>
            <a:ext cx="542925" cy="56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Shape 1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4576400"/>
            <a:ext cx="542925" cy="56197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Shape 137"/>
          <p:cNvSpPr txBox="1">
            <a:spLocks noGrp="1"/>
          </p:cNvSpPr>
          <p:nvPr>
            <p:ph type="title" idx="2"/>
          </p:nvPr>
        </p:nvSpPr>
        <p:spPr>
          <a:xfrm>
            <a:off x="594825" y="5598451"/>
            <a:ext cx="7974899" cy="8229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3600" b="0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Слишком много действий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379325" y="374950"/>
            <a:ext cx="8532000" cy="732600"/>
          </a:xfrm>
          <a:prstGeom prst="rect">
            <a:avLst/>
          </a:prstGeom>
          <a:solidFill>
            <a:srgbClr val="D84011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b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Фото в мобильном приложении</a:t>
            </a:r>
          </a:p>
        </p:txBody>
      </p:sp>
      <p:pic>
        <p:nvPicPr>
          <p:cNvPr id="143" name="Shape 1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91200" y="5867400"/>
            <a:ext cx="314325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Shape 1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7200" y="1128229"/>
            <a:ext cx="3143249" cy="5653568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Shape 145"/>
          <p:cNvSpPr txBox="1"/>
          <p:nvPr/>
        </p:nvSpPr>
        <p:spPr>
          <a:xfrm>
            <a:off x="4186250" y="1360800"/>
            <a:ext cx="4967099" cy="389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400" dirty="0">
                <a:solidFill>
                  <a:schemeClr val="dk1"/>
                </a:solidFill>
                <a:latin typeface="Trebuchet MS"/>
                <a:cs typeface="Trebuchet MS"/>
              </a:rPr>
              <a:t>Фото сразу в офисе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400" dirty="0">
                <a:solidFill>
                  <a:schemeClr val="dk1"/>
                </a:solidFill>
                <a:latin typeface="Trebuchet MS"/>
                <a:cs typeface="Trebuchet MS"/>
              </a:rPr>
              <a:t>Геолокация в снимке</a:t>
            </a:r>
          </a:p>
          <a:p>
            <a:pPr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400" dirty="0">
                <a:solidFill>
                  <a:schemeClr val="dk1"/>
                </a:solidFill>
                <a:latin typeface="Trebuchet MS"/>
                <a:cs typeface="Trebuchet MS"/>
              </a:rPr>
              <a:t>Не подсунуть </a:t>
            </a:r>
            <a:r>
              <a:rPr lang="en" sz="3400" dirty="0" smtClean="0">
                <a:solidFill>
                  <a:schemeClr val="dk1"/>
                </a:solidFill>
                <a:latin typeface="Trebuchet MS"/>
                <a:cs typeface="Trebuchet MS"/>
              </a:rPr>
              <a:t>чужие</a:t>
            </a:r>
            <a:endParaRPr lang="en" sz="3400" dirty="0">
              <a:solidFill>
                <a:schemeClr val="dk1"/>
              </a:solidFill>
              <a:latin typeface="Trebuchet MS"/>
              <a:cs typeface="Trebuchet MS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400" dirty="0">
                <a:solidFill>
                  <a:schemeClr val="dk1"/>
                </a:solidFill>
                <a:latin typeface="Trebuchet MS"/>
                <a:cs typeface="Trebuchet MS"/>
              </a:rPr>
              <a:t>Снимок из чек-листа</a:t>
            </a:r>
          </a:p>
        </p:txBody>
      </p:sp>
      <p:pic>
        <p:nvPicPr>
          <p:cNvPr id="146" name="Shape 1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05200" y="2023560"/>
            <a:ext cx="542925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Shape 1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05200" y="2820040"/>
            <a:ext cx="542925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Shape 14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05200" y="3616520"/>
            <a:ext cx="542925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Shape 1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05200" y="4413000"/>
            <a:ext cx="542925" cy="47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306000" y="374950"/>
            <a:ext cx="8532000" cy="732600"/>
          </a:xfrm>
          <a:prstGeom prst="rect">
            <a:avLst/>
          </a:prstGeom>
          <a:solidFill>
            <a:srgbClr val="D84011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b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Подключитесь сегодня</a:t>
            </a:r>
          </a:p>
        </p:txBody>
      </p:sp>
      <p:pic>
        <p:nvPicPr>
          <p:cNvPr id="155" name="Shape 1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6000" y="1334875"/>
            <a:ext cx="8532000" cy="47073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Shape 1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8275" y="1025875"/>
            <a:ext cx="8227449" cy="5418949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xfrm>
            <a:off x="458275" y="128850"/>
            <a:ext cx="8227500" cy="732600"/>
          </a:xfrm>
          <a:prstGeom prst="rect">
            <a:avLst/>
          </a:prstGeom>
          <a:solidFill>
            <a:srgbClr val="D84011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b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Клиент подождет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title"/>
          </p:nvPr>
        </p:nvSpPr>
        <p:spPr>
          <a:xfrm>
            <a:off x="379325" y="374950"/>
            <a:ext cx="8532000" cy="732600"/>
          </a:xfrm>
          <a:prstGeom prst="rect">
            <a:avLst/>
          </a:prstGeom>
          <a:solidFill>
            <a:srgbClr val="D84011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b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Устраняем узкие места</a:t>
            </a:r>
          </a:p>
        </p:txBody>
      </p:sp>
      <p:sp>
        <p:nvSpPr>
          <p:cNvPr id="167" name="Shape 167"/>
          <p:cNvSpPr txBox="1"/>
          <p:nvPr/>
        </p:nvSpPr>
        <p:spPr>
          <a:xfrm>
            <a:off x="379325" y="1539125"/>
            <a:ext cx="8532000" cy="389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457200" lvl="0" indent="-444500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3400">
                <a:solidFill>
                  <a:schemeClr val="dk1"/>
                </a:solidFill>
              </a:rPr>
              <a:t>Бланки документов с собой</a:t>
            </a:r>
          </a:p>
          <a:p>
            <a:pPr marL="457200" lvl="0" indent="-444500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3400">
                <a:solidFill>
                  <a:schemeClr val="dk1"/>
                </a:solidFill>
              </a:rPr>
              <a:t>Быстрый поиск исполнителя</a:t>
            </a:r>
          </a:p>
          <a:p>
            <a:pPr marL="457200" lvl="0" indent="-444500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3400">
                <a:solidFill>
                  <a:schemeClr val="dk1"/>
                </a:solidFill>
              </a:rPr>
              <a:t>Быстро передать данные заявки</a:t>
            </a:r>
          </a:p>
          <a:p>
            <a:pPr marL="457200" lvl="0" indent="-444500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3400">
                <a:solidFill>
                  <a:schemeClr val="dk1"/>
                </a:solidFill>
              </a:rPr>
              <a:t>Уменьшить задержки по вине клиента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3245550" y="435636"/>
            <a:ext cx="2652899" cy="627000"/>
          </a:xfrm>
          <a:prstGeom prst="rect">
            <a:avLst/>
          </a:prstGeom>
          <a:solidFill>
            <a:srgbClr val="D84011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b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О себе</a:t>
            </a:r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317100" y="1290225"/>
            <a:ext cx="8307899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36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В команде биллинга «Гидра»  </a:t>
            </a:r>
            <a:r>
              <a:rPr lang="en" sz="3600" b="1" u="sng">
                <a:latin typeface="Trebuchet MS"/>
                <a:ea typeface="Trebuchet MS"/>
                <a:cs typeface="Trebuchet MS"/>
                <a:sym typeface="Trebuchet MS"/>
                <a:hlinkClick r:id="rId4"/>
              </a:rPr>
              <a:t>hydra-billing.ru</a:t>
            </a:r>
            <a:r>
              <a:rPr lang="en" sz="36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с 2007 года</a:t>
            </a:r>
          </a:p>
          <a:p>
            <a:pPr marL="457200" lvl="0" indent="-457200" rtl="0">
              <a:lnSpc>
                <a:spcPct val="100000"/>
              </a:lnSpc>
              <a:spcBef>
                <a:spcPts val="120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36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Был совладельцем оператора связи</a:t>
            </a:r>
          </a:p>
          <a:p>
            <a:pPr marL="457200" lvl="0" indent="-457200" rtl="0">
              <a:lnSpc>
                <a:spcPct val="100000"/>
              </a:lnSpc>
              <a:spcBef>
                <a:spcPts val="120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36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Консультирую операторов</a:t>
            </a:r>
          </a:p>
          <a:p>
            <a:pPr marL="457200" lvl="0" indent="-457200" rtl="0">
              <a:lnSpc>
                <a:spcPct val="100000"/>
              </a:lnSpc>
              <a:spcBef>
                <a:spcPts val="120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36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Руковожу проектом </a:t>
            </a:r>
            <a:r>
              <a:rPr lang="en" sz="3600" b="1" u="sng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planado.ru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pic>
        <p:nvPicPr>
          <p:cNvPr id="33" name="Shape 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91200" y="5867400"/>
            <a:ext cx="3143250" cy="885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379325" y="374950"/>
            <a:ext cx="8532000" cy="732600"/>
          </a:xfrm>
          <a:prstGeom prst="rect">
            <a:avLst/>
          </a:prstGeom>
          <a:solidFill>
            <a:srgbClr val="D84011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b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Поиск исполнителя</a:t>
            </a:r>
          </a:p>
        </p:txBody>
      </p:sp>
      <p:pic>
        <p:nvPicPr>
          <p:cNvPr id="173" name="Shape 1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91200" y="5867400"/>
            <a:ext cx="314325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Shape 17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9325" y="4347821"/>
            <a:ext cx="1268500" cy="2281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Shape 17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76400" y="1191454"/>
            <a:ext cx="7467600" cy="4533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Shape 17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40925" y="3667200"/>
            <a:ext cx="1332300" cy="61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xfrm>
            <a:off x="379325" y="374950"/>
            <a:ext cx="8532000" cy="732600"/>
          </a:xfrm>
          <a:prstGeom prst="rect">
            <a:avLst/>
          </a:prstGeom>
          <a:solidFill>
            <a:srgbClr val="D84011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b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Заявки в мобильном приложении</a:t>
            </a:r>
          </a:p>
        </p:txBody>
      </p:sp>
      <p:pic>
        <p:nvPicPr>
          <p:cNvPr id="182" name="Shape 1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91200" y="5867400"/>
            <a:ext cx="314325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Shape 18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91200" y="1157575"/>
            <a:ext cx="2549700" cy="458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Shape 18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47800" y="1175000"/>
            <a:ext cx="2972749" cy="5346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xfrm>
            <a:off x="379325" y="374950"/>
            <a:ext cx="8532000" cy="732600"/>
          </a:xfrm>
          <a:prstGeom prst="rect">
            <a:avLst/>
          </a:prstGeom>
          <a:solidFill>
            <a:srgbClr val="D84011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b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Напоминания клиенту</a:t>
            </a:r>
          </a:p>
        </p:txBody>
      </p:sp>
      <p:pic>
        <p:nvPicPr>
          <p:cNvPr id="190" name="Shape 1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91200" y="5867400"/>
            <a:ext cx="3143250" cy="8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Shape 191"/>
          <p:cNvSpPr txBox="1"/>
          <p:nvPr/>
        </p:nvSpPr>
        <p:spPr>
          <a:xfrm>
            <a:off x="379325" y="3547525"/>
            <a:ext cx="8231399" cy="2760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457200" lvl="0" indent="-44450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" sz="3400">
                <a:solidFill>
                  <a:schemeClr val="dk1"/>
                </a:solidFill>
              </a:rPr>
              <a:t>Утром по запланированным заявкам</a:t>
            </a:r>
          </a:p>
          <a:p>
            <a:pPr marL="457200" lvl="0" indent="-44450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" sz="3400">
                <a:solidFill>
                  <a:schemeClr val="dk1"/>
                </a:solidFill>
              </a:rPr>
              <a:t>При выезде к клиенту с предыдущего подключения</a:t>
            </a:r>
          </a:p>
        </p:txBody>
      </p:sp>
      <p:pic>
        <p:nvPicPr>
          <p:cNvPr id="192" name="Shape 19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22722" y="1183750"/>
            <a:ext cx="5097875" cy="243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title"/>
          </p:nvPr>
        </p:nvSpPr>
        <p:spPr>
          <a:xfrm>
            <a:off x="379325" y="374950"/>
            <a:ext cx="8532000" cy="732600"/>
          </a:xfrm>
          <a:prstGeom prst="rect">
            <a:avLst/>
          </a:prstGeom>
          <a:solidFill>
            <a:srgbClr val="D84011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b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Приятные бонусы</a:t>
            </a:r>
          </a:p>
        </p:txBody>
      </p:sp>
      <p:pic>
        <p:nvPicPr>
          <p:cNvPr id="198" name="Shape 1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91200" y="5867400"/>
            <a:ext cx="3143250" cy="8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Shape 199"/>
          <p:cNvSpPr txBox="1"/>
          <p:nvPr/>
        </p:nvSpPr>
        <p:spPr>
          <a:xfrm>
            <a:off x="379325" y="1507625"/>
            <a:ext cx="8532000" cy="389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457200" lvl="0" indent="-444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Trebuchet MS"/>
              <a:buChar char="●"/>
            </a:pPr>
            <a:r>
              <a:rPr lang="en" sz="3400" dirty="0">
                <a:latin typeface="Trebuchet MS"/>
                <a:ea typeface="Trebuchet MS"/>
                <a:cs typeface="Trebuchet MS"/>
                <a:sym typeface="Trebuchet MS"/>
              </a:rPr>
              <a:t>Планировщик заявок</a:t>
            </a:r>
          </a:p>
          <a:p>
            <a:pPr marL="457200" lvl="0" indent="-444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Trebuchet MS"/>
              <a:buChar char="●"/>
            </a:pPr>
            <a:r>
              <a:rPr lang="en" sz="3400" dirty="0">
                <a:latin typeface="Trebuchet MS"/>
                <a:ea typeface="Trebuchet MS"/>
                <a:cs typeface="Trebuchet MS"/>
                <a:sym typeface="Trebuchet MS"/>
              </a:rPr>
              <a:t>Обратная связь. </a:t>
            </a:r>
            <a:r>
              <a:rPr lang="en" sz="2600" dirty="0">
                <a:latin typeface="Trebuchet MS"/>
                <a:ea typeface="Trebuchet MS"/>
                <a:cs typeface="Trebuchet MS"/>
                <a:sym typeface="Trebuchet MS"/>
              </a:rPr>
              <a:t>Данные быстро поступают от монтажников в офис и обратно</a:t>
            </a:r>
          </a:p>
          <a:p>
            <a:pPr marL="457200" lvl="0" indent="-444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Trebuchet MS"/>
              <a:buChar char="●"/>
            </a:pPr>
            <a:r>
              <a:rPr lang="en" sz="3400" dirty="0">
                <a:latin typeface="Trebuchet MS"/>
                <a:ea typeface="Trebuchet MS"/>
                <a:cs typeface="Trebuchet MS"/>
                <a:sym typeface="Trebuchet MS"/>
              </a:rPr>
              <a:t>Отчеты о проделанной работе</a:t>
            </a:r>
          </a:p>
          <a:p>
            <a:pPr marL="457200" lvl="0" indent="-444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Trebuchet MS"/>
              <a:buChar char="●"/>
            </a:pPr>
            <a:r>
              <a:rPr lang="en" sz="3400" dirty="0">
                <a:latin typeface="Trebuchet MS"/>
                <a:ea typeface="Trebuchet MS"/>
                <a:cs typeface="Trebuchet MS"/>
                <a:sym typeface="Trebuchet MS"/>
              </a:rPr>
              <a:t>История перемещений сотрудников</a:t>
            </a:r>
          </a:p>
          <a:p>
            <a:pPr marL="457200" lvl="0" indent="-4445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Trebuchet MS"/>
              <a:buChar char="●"/>
            </a:pPr>
            <a:r>
              <a:rPr lang="en" sz="3400" dirty="0">
                <a:latin typeface="Trebuchet MS"/>
                <a:ea typeface="Trebuchet MS"/>
                <a:cs typeface="Trebuchet MS"/>
                <a:sym typeface="Trebuchet MS"/>
              </a:rPr>
              <a:t>Меньше ошибок человеческого фактора</a:t>
            </a:r>
          </a:p>
          <a:p>
            <a:pPr lvl="0" rtl="0">
              <a:spcBef>
                <a:spcPts val="0"/>
              </a:spcBef>
              <a:buNone/>
            </a:pPr>
            <a:endParaRPr sz="34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0" name="Shape 200"/>
          <p:cNvSpPr txBox="1">
            <a:spLocks noGrp="1"/>
          </p:cNvSpPr>
          <p:nvPr>
            <p:ph type="title" idx="2"/>
          </p:nvPr>
        </p:nvSpPr>
        <p:spPr>
          <a:xfrm>
            <a:off x="379325" y="5277025"/>
            <a:ext cx="8532000" cy="609899"/>
          </a:xfrm>
          <a:prstGeom prst="rect">
            <a:avLst/>
          </a:prstGeom>
          <a:solidFill>
            <a:srgbClr val="980000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3600" b="0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Высокотехнологичный имидж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967425" y="1267050"/>
            <a:ext cx="7287900" cy="48674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lang="en-US" sz="1000" dirty="0" smtClean="0">
              <a:latin typeface="Trebuchet MS"/>
              <a:ea typeface="Trebuchet MS"/>
              <a:cs typeface="Trebuchet MS"/>
              <a:sym typeface="Trebuchet MS"/>
            </a:endParaRPr>
          </a:p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lang="en-US" sz="1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lang="en-US" sz="1000" dirty="0" smtClean="0">
              <a:latin typeface="Trebuchet MS"/>
              <a:ea typeface="Trebuchet MS"/>
              <a:cs typeface="Trebuchet MS"/>
              <a:sym typeface="Trebuchet MS"/>
            </a:endParaRPr>
          </a:p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lang="en-US" sz="1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lang="en-US" sz="1000" dirty="0" smtClean="0">
              <a:latin typeface="Trebuchet MS"/>
              <a:ea typeface="Trebuchet MS"/>
              <a:cs typeface="Trebuchet MS"/>
              <a:sym typeface="Trebuchet MS"/>
            </a:endParaRPr>
          </a:p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lang="en-US" sz="1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sz="1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lvl="0" algn="ctr" rtl="0">
              <a:spcBef>
                <a:spcPts val="0"/>
              </a:spcBef>
              <a:buClr>
                <a:srgbClr val="000000"/>
              </a:buClr>
              <a:buSzPct val="34375"/>
              <a:buFont typeface="Arial"/>
              <a:buNone/>
            </a:pPr>
            <a:r>
              <a:rPr lang="en" sz="3200" dirty="0">
                <a:latin typeface="Trebuchet MS"/>
                <a:ea typeface="Trebuchet MS"/>
                <a:cs typeface="Trebuchet MS"/>
                <a:sym typeface="Trebuchet MS"/>
              </a:rPr>
              <a:t>Мы в футболках с логотипом</a:t>
            </a:r>
          </a:p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endParaRPr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lvl="0" algn="ctr" rtl="0">
              <a:spcBef>
                <a:spcPts val="0"/>
              </a:spcBef>
              <a:buClr>
                <a:srgbClr val="000000"/>
              </a:buClr>
              <a:buSzPct val="34375"/>
              <a:buFont typeface="Arial"/>
              <a:buNone/>
            </a:pPr>
            <a:endParaRPr lang="en-US" sz="3200" dirty="0" smtClean="0">
              <a:latin typeface="Trebuchet MS"/>
              <a:ea typeface="Trebuchet MS"/>
              <a:cs typeface="Trebuchet MS"/>
              <a:sym typeface="Trebuchet MS"/>
            </a:endParaRPr>
          </a:p>
          <a:p>
            <a:pPr lvl="0" algn="ctr" rtl="0">
              <a:spcBef>
                <a:spcPts val="0"/>
              </a:spcBef>
              <a:buClr>
                <a:srgbClr val="000000"/>
              </a:buClr>
              <a:buSzPct val="34375"/>
              <a:buFont typeface="Arial"/>
              <a:buNone/>
            </a:pPr>
            <a:r>
              <a:rPr lang="en" sz="3200" dirty="0" smtClean="0">
                <a:latin typeface="Trebuchet MS"/>
                <a:ea typeface="Trebuchet MS"/>
                <a:cs typeface="Trebuchet MS"/>
                <a:sym typeface="Trebuchet MS"/>
              </a:rPr>
              <a:t>Загляните </a:t>
            </a:r>
            <a:r>
              <a:rPr lang="en" sz="3200" dirty="0">
                <a:latin typeface="Trebuchet MS"/>
                <a:ea typeface="Trebuchet MS"/>
                <a:cs typeface="Trebuchet MS"/>
                <a:sym typeface="Trebuchet MS"/>
              </a:rPr>
              <a:t>на наш сайт:</a:t>
            </a:r>
          </a:p>
          <a:p>
            <a:pPr lvl="0" algn="ctr" rtl="0">
              <a:spcBef>
                <a:spcPts val="0"/>
              </a:spcBef>
              <a:buClr>
                <a:srgbClr val="000000"/>
              </a:buClr>
              <a:buSzPct val="34375"/>
              <a:buFont typeface="Arial"/>
              <a:buNone/>
            </a:pPr>
            <a:r>
              <a:rPr lang="en" sz="3200" b="1" u="sng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  <a:hlinkClick r:id="rId4"/>
              </a:rPr>
              <a:t>planado.ru</a:t>
            </a:r>
          </a:p>
        </p:txBody>
      </p:sp>
      <p:pic>
        <p:nvPicPr>
          <p:cNvPr id="206" name="Shape 20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99325" y="3522496"/>
            <a:ext cx="2557076" cy="851734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Shape 207"/>
          <p:cNvSpPr txBox="1">
            <a:spLocks noGrp="1"/>
          </p:cNvSpPr>
          <p:nvPr>
            <p:ph type="title"/>
          </p:nvPr>
        </p:nvSpPr>
        <p:spPr>
          <a:xfrm>
            <a:off x="1930050" y="425861"/>
            <a:ext cx="5283899" cy="627000"/>
          </a:xfrm>
          <a:prstGeom prst="rect">
            <a:avLst/>
          </a:prstGeom>
          <a:solidFill>
            <a:srgbClr val="D84011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b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Спасибо за внимание!</a:t>
            </a:r>
          </a:p>
        </p:txBody>
      </p:sp>
      <p:pic>
        <p:nvPicPr>
          <p:cNvPr id="208" name="Shape 20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01424" y="3587437"/>
            <a:ext cx="3143250" cy="885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Shape 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2350" y="1454649"/>
            <a:ext cx="7839299" cy="5048822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652350" y="167225"/>
            <a:ext cx="7839300" cy="986100"/>
          </a:xfrm>
          <a:prstGeom prst="rect">
            <a:avLst/>
          </a:prstGeom>
          <a:solidFill>
            <a:srgbClr val="D84011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b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Монтажник чаще всех в компании лично общается с клиентом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/>
          <p:nvPr/>
        </p:nvSpPr>
        <p:spPr>
          <a:xfrm>
            <a:off x="182075" y="242750"/>
            <a:ext cx="8694000" cy="5568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3600" b="1" dirty="0">
              <a:solidFill>
                <a:srgbClr val="252525"/>
              </a:solidFill>
              <a:latin typeface="Trebuchet MS"/>
              <a:cs typeface="Trebuchet MS"/>
            </a:endParaRPr>
          </a:p>
          <a:p>
            <a:pPr marL="457200" lvl="0" indent="-457200" rtl="0">
              <a:lnSpc>
                <a:spcPct val="115000"/>
              </a:lnSpc>
              <a:spcBef>
                <a:spcPts val="0"/>
              </a:spcBef>
              <a:buClr>
                <a:srgbClr val="252525"/>
              </a:buClr>
              <a:buSzPct val="100000"/>
              <a:buFont typeface="Arial"/>
              <a:buChar char="●"/>
            </a:pPr>
            <a:r>
              <a:rPr lang="en" sz="3600" b="1" dirty="0">
                <a:solidFill>
                  <a:srgbClr val="252525"/>
                </a:solidFill>
                <a:latin typeface="Trebuchet MS"/>
                <a:cs typeface="Trebuchet MS"/>
              </a:rPr>
              <a:t>Повышающая продажа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3600" b="1" dirty="0">
                <a:solidFill>
                  <a:srgbClr val="252525"/>
                </a:solidFill>
                <a:latin typeface="Trebuchet MS"/>
                <a:cs typeface="Trebuchet MS"/>
              </a:rPr>
              <a:t>	</a:t>
            </a:r>
            <a:r>
              <a:rPr lang="en" sz="3600" dirty="0">
                <a:solidFill>
                  <a:srgbClr val="252525"/>
                </a:solidFill>
                <a:latin typeface="Trebuchet MS"/>
                <a:cs typeface="Trebuchet MS"/>
              </a:rPr>
              <a:t>→ Продать более дорогую услугу</a:t>
            </a:r>
          </a:p>
          <a:p>
            <a:pPr marL="457200" lvl="0" indent="-457200" rtl="0">
              <a:lnSpc>
                <a:spcPct val="115000"/>
              </a:lnSpc>
              <a:spcBef>
                <a:spcPts val="0"/>
              </a:spcBef>
              <a:buClr>
                <a:srgbClr val="252525"/>
              </a:buClr>
              <a:buSzPct val="100000"/>
              <a:buFont typeface="Arial"/>
              <a:buChar char="●"/>
            </a:pPr>
            <a:r>
              <a:rPr lang="en" sz="3600" b="1" dirty="0">
                <a:solidFill>
                  <a:srgbClr val="252525"/>
                </a:solidFill>
                <a:latin typeface="Trebuchet MS"/>
                <a:cs typeface="Trebuchet MS"/>
              </a:rPr>
              <a:t>Дополнительная продажа</a:t>
            </a:r>
          </a:p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3600" dirty="0">
                <a:latin typeface="Trebuchet MS"/>
                <a:cs typeface="Trebuchet MS"/>
              </a:rPr>
              <a:t>	</a:t>
            </a:r>
            <a:r>
              <a:rPr lang="en" sz="3600" dirty="0">
                <a:solidFill>
                  <a:srgbClr val="252525"/>
                </a:solidFill>
                <a:latin typeface="Trebuchet MS"/>
                <a:cs typeface="Trebuchet MS"/>
              </a:rPr>
              <a:t>→ </a:t>
            </a:r>
            <a:r>
              <a:rPr lang="en" sz="3600" dirty="0">
                <a:latin typeface="Trebuchet MS"/>
                <a:cs typeface="Trebuchet MS"/>
              </a:rPr>
              <a:t>Продать ТВ-приставку</a:t>
            </a:r>
          </a:p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3600" dirty="0">
                <a:latin typeface="Trebuchet MS"/>
                <a:cs typeface="Trebuchet MS"/>
              </a:rPr>
              <a:t>	</a:t>
            </a:r>
            <a:r>
              <a:rPr lang="en" sz="3600" dirty="0">
                <a:solidFill>
                  <a:srgbClr val="252525"/>
                </a:solidFill>
                <a:latin typeface="Trebuchet MS"/>
                <a:cs typeface="Trebuchet MS"/>
              </a:rPr>
              <a:t>→ </a:t>
            </a:r>
            <a:r>
              <a:rPr lang="en" sz="3600" dirty="0">
                <a:latin typeface="Trebuchet MS"/>
                <a:cs typeface="Trebuchet MS"/>
              </a:rPr>
              <a:t>Продать WiFi-роутер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3600" dirty="0">
                <a:latin typeface="Trebuchet MS"/>
                <a:cs typeface="Trebuchet MS"/>
              </a:rPr>
              <a:t>	</a:t>
            </a:r>
            <a:r>
              <a:rPr lang="en" sz="3600" dirty="0">
                <a:solidFill>
                  <a:srgbClr val="252525"/>
                </a:solidFill>
                <a:latin typeface="Trebuchet MS"/>
                <a:cs typeface="Trebuchet MS"/>
              </a:rPr>
              <a:t>→ </a:t>
            </a:r>
            <a:r>
              <a:rPr lang="en" sz="3600" dirty="0">
                <a:latin typeface="Trebuchet MS"/>
                <a:cs typeface="Trebuchet MS"/>
              </a:rPr>
              <a:t>Продать доп. услуги</a:t>
            </a:r>
          </a:p>
        </p:txBody>
      </p:sp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1401000" y="374950"/>
            <a:ext cx="6342000" cy="732600"/>
          </a:xfrm>
          <a:prstGeom prst="rect">
            <a:avLst/>
          </a:prstGeom>
          <a:solidFill>
            <a:srgbClr val="D84011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b="0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Монтажник – продавец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title" idx="2"/>
          </p:nvPr>
        </p:nvSpPr>
        <p:spPr>
          <a:xfrm>
            <a:off x="594825" y="5521475"/>
            <a:ext cx="7974899" cy="822900"/>
          </a:xfrm>
          <a:prstGeom prst="rect">
            <a:avLst/>
          </a:prstGeom>
          <a:solidFill>
            <a:srgbClr val="980000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3600" b="0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Мотивируем монтажника доплатами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/>
          <p:nvPr/>
        </p:nvSpPr>
        <p:spPr>
          <a:xfrm>
            <a:off x="182075" y="776150"/>
            <a:ext cx="8694000" cy="5568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3600" b="1" dirty="0">
              <a:solidFill>
                <a:srgbClr val="252525"/>
              </a:solidFill>
              <a:latin typeface="Trebuchet MS"/>
              <a:cs typeface="Trebuchet MS"/>
            </a:endParaRPr>
          </a:p>
          <a:p>
            <a:pPr marL="457200" lvl="0" indent="-457200" rtl="0">
              <a:lnSpc>
                <a:spcPct val="115000"/>
              </a:lnSpc>
              <a:spcBef>
                <a:spcPts val="0"/>
              </a:spcBef>
              <a:buClr>
                <a:srgbClr val="252525"/>
              </a:buClr>
              <a:buSzPct val="100000"/>
              <a:buFont typeface="Arial"/>
              <a:buChar char="●"/>
            </a:pPr>
            <a:r>
              <a:rPr lang="en" sz="3600" b="1" dirty="0">
                <a:solidFill>
                  <a:srgbClr val="252525"/>
                </a:solidFill>
                <a:latin typeface="Trebuchet MS"/>
                <a:cs typeface="Trebuchet MS"/>
              </a:rPr>
              <a:t>Попросить контакт </a:t>
            </a:r>
            <a:r>
              <a:rPr lang="en" sz="3600" dirty="0">
                <a:solidFill>
                  <a:srgbClr val="252525"/>
                </a:solidFill>
                <a:latin typeface="Trebuchet MS"/>
                <a:cs typeface="Trebuchet MS"/>
              </a:rPr>
              <a:t>– дадут 30%</a:t>
            </a:r>
          </a:p>
          <a:p>
            <a:pPr indent="45720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3600" dirty="0">
                <a:solidFill>
                  <a:srgbClr val="252525"/>
                </a:solidFill>
                <a:latin typeface="Trebuchet MS"/>
                <a:cs typeface="Trebuchet MS"/>
              </a:rPr>
              <a:t>→ за подарок от имени клиента</a:t>
            </a:r>
          </a:p>
          <a:p>
            <a:pPr lvl="0" indent="45720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3600" dirty="0">
                <a:solidFill>
                  <a:srgbClr val="252525"/>
                </a:solidFill>
                <a:latin typeface="Trebuchet MS"/>
                <a:cs typeface="Trebuchet MS"/>
              </a:rPr>
              <a:t>→ за спец.тариф для обоих</a:t>
            </a:r>
          </a:p>
          <a:p>
            <a:pPr marL="457200" lvl="0" indent="-457200" rtl="0">
              <a:lnSpc>
                <a:spcPct val="115000"/>
              </a:lnSpc>
              <a:spcBef>
                <a:spcPts val="0"/>
              </a:spcBef>
              <a:buClr>
                <a:srgbClr val="252525"/>
              </a:buClr>
              <a:buSzPct val="100000"/>
              <a:buFont typeface="Arial"/>
              <a:buChar char="●"/>
            </a:pPr>
            <a:r>
              <a:rPr lang="en" sz="3600" b="1" dirty="0">
                <a:solidFill>
                  <a:srgbClr val="252525"/>
                </a:solidFill>
                <a:latin typeface="Trebuchet MS"/>
                <a:cs typeface="Trebuchet MS"/>
              </a:rPr>
              <a:t>Распространить рекламу</a:t>
            </a:r>
          </a:p>
          <a:p>
            <a:pPr indent="45720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3600" dirty="0">
                <a:solidFill>
                  <a:srgbClr val="252525"/>
                </a:solidFill>
                <a:latin typeface="Trebuchet MS"/>
                <a:cs typeface="Trebuchet MS"/>
              </a:rPr>
              <a:t>→ на лестничной площадке</a:t>
            </a:r>
          </a:p>
          <a:p>
            <a:pPr indent="45720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3600" dirty="0">
                <a:solidFill>
                  <a:srgbClr val="252525"/>
                </a:solidFill>
                <a:latin typeface="Trebuchet MS"/>
                <a:cs typeface="Trebuchet MS"/>
              </a:rPr>
              <a:t>→ наклейка на слаботочный щиток</a:t>
            </a:r>
          </a:p>
          <a:p>
            <a:pPr lvl="0" indent="45720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3600" dirty="0">
                <a:solidFill>
                  <a:srgbClr val="252525"/>
                </a:solidFill>
                <a:latin typeface="Trebuchet MS"/>
                <a:cs typeface="Trebuchet MS"/>
              </a:rPr>
              <a:t>→ объявление на 1-ом этаже</a:t>
            </a:r>
          </a:p>
        </p:txBody>
      </p:sp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1780500" y="374950"/>
            <a:ext cx="5582999" cy="1020899"/>
          </a:xfrm>
          <a:prstGeom prst="rect">
            <a:avLst/>
          </a:prstGeom>
          <a:solidFill>
            <a:srgbClr val="D84011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b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Монтажник привлекает новых клиентов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/>
          <p:nvPr/>
        </p:nvSpPr>
        <p:spPr>
          <a:xfrm>
            <a:off x="825000" y="1465375"/>
            <a:ext cx="7974899" cy="3964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457200" lvl="0" indent="-457200" rtl="0">
              <a:lnSpc>
                <a:spcPct val="115000"/>
              </a:lnSpc>
              <a:spcBef>
                <a:spcPts val="0"/>
              </a:spcBef>
              <a:buClr>
                <a:srgbClr val="252525"/>
              </a:buClr>
              <a:buSzPct val="100000"/>
              <a:buFont typeface="Arial"/>
              <a:buChar char="●"/>
            </a:pPr>
            <a:r>
              <a:rPr lang="en" sz="3600" dirty="0">
                <a:solidFill>
                  <a:srgbClr val="252525"/>
                </a:solidFill>
                <a:latin typeface="Trebuchet MS"/>
                <a:cs typeface="Trebuchet MS"/>
              </a:rPr>
              <a:t>Монтажник</a:t>
            </a:r>
          </a:p>
          <a:p>
            <a:pPr marL="457200" lvl="0" indent="-457200" rtl="0">
              <a:lnSpc>
                <a:spcPct val="115000"/>
              </a:lnSpc>
              <a:spcBef>
                <a:spcPts val="0"/>
              </a:spcBef>
              <a:buClr>
                <a:srgbClr val="252525"/>
              </a:buClr>
              <a:buSzPct val="100000"/>
              <a:buFont typeface="Arial"/>
              <a:buChar char="●"/>
            </a:pPr>
            <a:r>
              <a:rPr lang="en" sz="3600" dirty="0">
                <a:solidFill>
                  <a:srgbClr val="252525"/>
                </a:solidFill>
                <a:latin typeface="Trebuchet MS"/>
                <a:cs typeface="Trebuchet MS"/>
              </a:rPr>
              <a:t>Продавец доп. услуг на месте</a:t>
            </a:r>
          </a:p>
          <a:p>
            <a:pPr marL="457200" lvl="0" indent="-457200" rtl="0">
              <a:lnSpc>
                <a:spcPct val="115000"/>
              </a:lnSpc>
              <a:spcBef>
                <a:spcPts val="0"/>
              </a:spcBef>
              <a:buClr>
                <a:srgbClr val="252525"/>
              </a:buClr>
              <a:buSzPct val="100000"/>
              <a:buFont typeface="Arial"/>
              <a:buChar char="●"/>
            </a:pPr>
            <a:r>
              <a:rPr lang="en" sz="3600" dirty="0">
                <a:solidFill>
                  <a:srgbClr val="252525"/>
                </a:solidFill>
                <a:latin typeface="Trebuchet MS"/>
                <a:cs typeface="Trebuchet MS"/>
              </a:rPr>
              <a:t>Источник сарафанного радио</a:t>
            </a:r>
          </a:p>
          <a:p>
            <a:pPr marL="457200" lvl="0" indent="-457200" rtl="0">
              <a:lnSpc>
                <a:spcPct val="115000"/>
              </a:lnSpc>
              <a:spcBef>
                <a:spcPts val="0"/>
              </a:spcBef>
              <a:buClr>
                <a:srgbClr val="252525"/>
              </a:buClr>
              <a:buSzPct val="100000"/>
              <a:buFont typeface="Arial"/>
              <a:buChar char="●"/>
            </a:pPr>
            <a:r>
              <a:rPr lang="en" sz="3600" dirty="0">
                <a:solidFill>
                  <a:srgbClr val="252525"/>
                </a:solidFill>
                <a:latin typeface="Trebuchet MS"/>
                <a:cs typeface="Trebuchet MS"/>
              </a:rPr>
              <a:t>Распространитель рекламы</a:t>
            </a:r>
          </a:p>
          <a:p>
            <a:pPr marL="457200" lvl="0" indent="-457200" rtl="0">
              <a:lnSpc>
                <a:spcPct val="115000"/>
              </a:lnSpc>
              <a:spcBef>
                <a:spcPts val="0"/>
              </a:spcBef>
              <a:buClr>
                <a:srgbClr val="252525"/>
              </a:buClr>
              <a:buSzPct val="100000"/>
              <a:buFont typeface="Arial"/>
              <a:buChar char="●"/>
            </a:pPr>
            <a:r>
              <a:rPr lang="en" sz="3600" dirty="0">
                <a:solidFill>
                  <a:srgbClr val="252525"/>
                </a:solidFill>
                <a:latin typeface="Trebuchet MS"/>
                <a:cs typeface="Trebuchet MS"/>
              </a:rPr>
              <a:t>Евангелист ваших сервисов</a:t>
            </a:r>
          </a:p>
        </p:txBody>
      </p:sp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1401000" y="374950"/>
            <a:ext cx="6342000" cy="1020899"/>
          </a:xfrm>
          <a:prstGeom prst="rect">
            <a:avLst/>
          </a:prstGeom>
          <a:solidFill>
            <a:srgbClr val="D84011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b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Роли выездного сотрудника</a:t>
            </a:r>
          </a:p>
        </p:txBody>
      </p:sp>
      <p:sp>
        <p:nvSpPr>
          <p:cNvPr id="59" name="Shape 59"/>
          <p:cNvSpPr txBox="1">
            <a:spLocks noGrp="1"/>
          </p:cNvSpPr>
          <p:nvPr>
            <p:ph type="title" idx="2"/>
          </p:nvPr>
        </p:nvSpPr>
        <p:spPr>
          <a:xfrm>
            <a:off x="594825" y="5521475"/>
            <a:ext cx="7974899" cy="8229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3600" b="0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Сложно, как ничего не забыть?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1508550" y="374950"/>
            <a:ext cx="6126899" cy="732600"/>
          </a:xfrm>
          <a:prstGeom prst="rect">
            <a:avLst/>
          </a:prstGeom>
          <a:solidFill>
            <a:srgbClr val="D84011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b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Обучение – краткий курс</a:t>
            </a:r>
          </a:p>
        </p:txBody>
      </p:sp>
      <p:sp>
        <p:nvSpPr>
          <p:cNvPr id="65" name="Shape 65"/>
          <p:cNvSpPr txBox="1"/>
          <p:nvPr/>
        </p:nvSpPr>
        <p:spPr>
          <a:xfrm>
            <a:off x="561050" y="1159250"/>
            <a:ext cx="8273999" cy="4222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457200" lvl="0" indent="-457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3600" dirty="0">
                <a:solidFill>
                  <a:schemeClr val="dk1"/>
                </a:solidFill>
                <a:latin typeface="Trebuchet MS"/>
                <a:cs typeface="Trebuchet MS"/>
              </a:rPr>
              <a:t>Наизусть – приветствие и благодарность клиенту</a:t>
            </a:r>
          </a:p>
          <a:p>
            <a:pPr marL="457200" lvl="0" indent="-457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3600" dirty="0">
                <a:solidFill>
                  <a:schemeClr val="dk1"/>
                </a:solidFill>
                <a:latin typeface="Trebuchet MS"/>
                <a:cs typeface="Trebuchet MS"/>
              </a:rPr>
              <a:t>Общение с клиентами по телефону</a:t>
            </a:r>
          </a:p>
          <a:p>
            <a:pPr marL="457200" lvl="0" indent="-45720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3600" dirty="0">
                <a:solidFill>
                  <a:schemeClr val="dk1"/>
                </a:solidFill>
                <a:latin typeface="Trebuchet MS"/>
                <a:cs typeface="Trebuchet MS"/>
              </a:rPr>
              <a:t>Приемы продаж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379325" y="374950"/>
            <a:ext cx="8532000" cy="732600"/>
          </a:xfrm>
          <a:prstGeom prst="rect">
            <a:avLst/>
          </a:prstGeom>
          <a:solidFill>
            <a:srgbClr val="D84011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b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Контрольный список (чек-лист)</a:t>
            </a:r>
          </a:p>
        </p:txBody>
      </p:sp>
      <p:sp>
        <p:nvSpPr>
          <p:cNvPr id="71" name="Shape 71"/>
          <p:cNvSpPr txBox="1"/>
          <p:nvPr/>
        </p:nvSpPr>
        <p:spPr>
          <a:xfrm>
            <a:off x="637250" y="1548950"/>
            <a:ext cx="8273999" cy="5204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600" dirty="0">
                <a:solidFill>
                  <a:schemeClr val="dk1"/>
                </a:solidFill>
                <a:latin typeface="Trebuchet MS"/>
                <a:cs typeface="Trebuchet MS"/>
              </a:rPr>
              <a:t>Поздороваться и поблагодарить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600" dirty="0">
                <a:solidFill>
                  <a:schemeClr val="dk1"/>
                </a:solidFill>
                <a:latin typeface="Trebuchet MS"/>
                <a:cs typeface="Trebuchet MS"/>
              </a:rPr>
              <a:t>Предложить WiFi-роутер и ТВ-приставку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600" dirty="0">
                <a:solidFill>
                  <a:schemeClr val="dk1"/>
                </a:solidFill>
                <a:latin typeface="Trebuchet MS"/>
                <a:cs typeface="Trebuchet MS"/>
              </a:rPr>
              <a:t>Предложить более дорогой тариф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600" dirty="0">
                <a:solidFill>
                  <a:schemeClr val="dk1"/>
                </a:solidFill>
                <a:latin typeface="Trebuchet MS"/>
                <a:cs typeface="Trebuchet MS"/>
              </a:rPr>
              <a:t>Наклеить рекламу на дверцу слаботочного щитка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600" dirty="0">
                <a:solidFill>
                  <a:schemeClr val="dk1"/>
                </a:solidFill>
                <a:latin typeface="Trebuchet MS"/>
                <a:cs typeface="Trebuchet MS"/>
              </a:rPr>
              <a:t>Повесить бирку с телефоном на кабель в квартире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600" dirty="0">
                <a:solidFill>
                  <a:schemeClr val="dk1"/>
                </a:solidFill>
                <a:latin typeface="Trebuchet MS"/>
                <a:cs typeface="Trebuchet MS"/>
              </a:rPr>
              <a:t>Взять контакт по сарафанному радио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600" dirty="0">
                <a:solidFill>
                  <a:schemeClr val="dk1"/>
                </a:solidFill>
                <a:latin typeface="Trebuchet MS"/>
                <a:cs typeface="Trebuchet MS"/>
              </a:rPr>
              <a:t>Поблагодарить клиента за выбор вашей компании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600" dirty="0">
                <a:solidFill>
                  <a:schemeClr val="dk1"/>
                </a:solidFill>
                <a:latin typeface="Trebuchet MS"/>
                <a:cs typeface="Trebuchet MS"/>
              </a:rPr>
              <a:t>Распространить рекламу на площадке и 1-м этаже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sz="2600" dirty="0">
              <a:solidFill>
                <a:schemeClr val="dk1"/>
              </a:solidFill>
              <a:latin typeface="Trebuchet MS"/>
              <a:cs typeface="Trebuchet MS"/>
            </a:endParaRPr>
          </a:p>
        </p:txBody>
      </p:sp>
      <p:pic>
        <p:nvPicPr>
          <p:cNvPr id="72" name="Shape 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00" y="1599464"/>
            <a:ext cx="531375" cy="5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Shape 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00" y="2187292"/>
            <a:ext cx="531375" cy="5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Shape 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00" y="2775121"/>
            <a:ext cx="531375" cy="5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Shape 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00" y="3362949"/>
            <a:ext cx="531375" cy="5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Shape 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00" y="3950778"/>
            <a:ext cx="531375" cy="5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Shape 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00" y="4538606"/>
            <a:ext cx="531375" cy="5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Shape 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00" y="5126435"/>
            <a:ext cx="531375" cy="5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Shape 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00" y="5714264"/>
            <a:ext cx="531375" cy="53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1647150" y="374950"/>
            <a:ext cx="5849700" cy="732600"/>
          </a:xfrm>
          <a:prstGeom prst="rect">
            <a:avLst/>
          </a:prstGeom>
          <a:solidFill>
            <a:srgbClr val="D84011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b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Проблемы чек-листа</a:t>
            </a:r>
          </a:p>
        </p:txBody>
      </p:sp>
      <p:sp>
        <p:nvSpPr>
          <p:cNvPr id="85" name="Shape 85"/>
          <p:cNvSpPr txBox="1"/>
          <p:nvPr/>
        </p:nvSpPr>
        <p:spPr>
          <a:xfrm>
            <a:off x="2317525" y="1028900"/>
            <a:ext cx="5415899" cy="417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600" dirty="0">
                <a:solidFill>
                  <a:schemeClr val="dk1"/>
                </a:solidFill>
                <a:latin typeface="Trebuchet MS"/>
                <a:cs typeface="Trebuchet MS"/>
              </a:rPr>
              <a:t>На бумаге неудобно</a:t>
            </a:r>
          </a:p>
          <a:p>
            <a:pPr lvl="0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600" dirty="0">
                <a:solidFill>
                  <a:schemeClr val="dk1"/>
                </a:solidFill>
                <a:latin typeface="Trebuchet MS"/>
                <a:cs typeface="Trebuchet MS"/>
              </a:rPr>
              <a:t>Быстро забросят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600" dirty="0" smtClean="0">
                <a:solidFill>
                  <a:schemeClr val="dk1"/>
                </a:solidFill>
                <a:latin typeface="Trebuchet MS"/>
                <a:cs typeface="Trebuchet MS"/>
              </a:rPr>
              <a:t>Формальное </a:t>
            </a:r>
            <a:r>
              <a:rPr lang="en" sz="3600" dirty="0">
                <a:solidFill>
                  <a:schemeClr val="dk1"/>
                </a:solidFill>
                <a:latin typeface="Trebuchet MS"/>
                <a:cs typeface="Trebuchet MS"/>
              </a:rPr>
              <a:t>отношение 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600" dirty="0">
                <a:solidFill>
                  <a:schemeClr val="dk1"/>
                </a:solidFill>
                <a:latin typeface="Trebuchet MS"/>
                <a:cs typeface="Trebuchet MS"/>
              </a:rPr>
              <a:t>(а нам работать надо)</a:t>
            </a:r>
          </a:p>
        </p:txBody>
      </p:sp>
      <p:sp>
        <p:nvSpPr>
          <p:cNvPr id="86" name="Shape 86"/>
          <p:cNvSpPr txBox="1">
            <a:spLocks noGrp="1"/>
          </p:cNvSpPr>
          <p:nvPr>
            <p:ph type="title" idx="2"/>
          </p:nvPr>
        </p:nvSpPr>
        <p:spPr>
          <a:xfrm>
            <a:off x="594825" y="5521475"/>
            <a:ext cx="7974899" cy="8229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3600" b="0" dirty="0">
                <a:solidFill>
                  <a:srgbClr val="FFFFFF"/>
                </a:solidFill>
                <a:latin typeface="Trebuchet MS"/>
                <a:cs typeface="Trebuchet MS"/>
              </a:rPr>
              <a:t>Нужно сделать удобным!</a:t>
            </a:r>
          </a:p>
        </p:txBody>
      </p:sp>
      <p:pic>
        <p:nvPicPr>
          <p:cNvPr id="87" name="Shape 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76400" y="1828800"/>
            <a:ext cx="542925" cy="56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Shape 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76400" y="2781300"/>
            <a:ext cx="542925" cy="56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Shape 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76400" y="3733800"/>
            <a:ext cx="542925" cy="561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Them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1379</Words>
  <Application>Microsoft Macintosh PowerPoint</Application>
  <PresentationFormat>Экран (4:3)</PresentationFormat>
  <Paragraphs>162</Paragraphs>
  <Slides>24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Custom Theme</vt:lpstr>
      <vt:lpstr>Пусть конкуренты вас догоняют: как превратить монтажников в идеальных солдат</vt:lpstr>
      <vt:lpstr>О себе</vt:lpstr>
      <vt:lpstr>Монтажник чаще всех в компании лично общается с клиентом</vt:lpstr>
      <vt:lpstr>Монтажник – продавец</vt:lpstr>
      <vt:lpstr>Монтажник привлекает новых клиентов</vt:lpstr>
      <vt:lpstr>Роли выездного сотрудника</vt:lpstr>
      <vt:lpstr>Обучение – краткий курс</vt:lpstr>
      <vt:lpstr>Контрольный список (чек-лист)</vt:lpstr>
      <vt:lpstr>Проблемы чек-листа</vt:lpstr>
      <vt:lpstr>Чек-лист в мобильном приложении</vt:lpstr>
      <vt:lpstr>Контроль качества</vt:lpstr>
      <vt:lpstr>Контроль качества</vt:lpstr>
      <vt:lpstr>Контроль качества</vt:lpstr>
      <vt:lpstr>Контрольные фотографии</vt:lpstr>
      <vt:lpstr>Проблемы контрольных фотографий</vt:lpstr>
      <vt:lpstr>Фото в мобильном приложении</vt:lpstr>
      <vt:lpstr>Подключитесь сегодня</vt:lpstr>
      <vt:lpstr>Клиент подождет</vt:lpstr>
      <vt:lpstr>Устраняем узкие места</vt:lpstr>
      <vt:lpstr>Поиск исполнителя</vt:lpstr>
      <vt:lpstr>Заявки в мобильном приложении</vt:lpstr>
      <vt:lpstr>Напоминания клиенту</vt:lpstr>
      <vt:lpstr>Приятные бонусы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Пусть конкуренты вас догоняют: как превратить монтажников в идеальных солдат</dc:title>
  <cp:lastModifiedBy>Вадим Захариков</cp:lastModifiedBy>
  <cp:revision>7</cp:revision>
  <dcterms:modified xsi:type="dcterms:W3CDTF">2015-05-21T04:37:27Z</dcterms:modified>
</cp:coreProperties>
</file>