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rts/chart4.xml" ContentType="application/vnd.openxmlformats-officedocument.drawingml.chart+xml"/>
  <Override PartName="/ppt/notesSlides/notesSlide44.xml" ContentType="application/vnd.openxmlformats-officedocument.presentationml.notesSlide+xml"/>
  <Override PartName="/ppt/charts/chart5.xml" ContentType="application/vnd.openxmlformats-officedocument.drawingml.chart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58" r:id="rId3"/>
    <p:sldId id="332" r:id="rId4"/>
    <p:sldId id="259" r:id="rId5"/>
    <p:sldId id="260" r:id="rId6"/>
    <p:sldId id="261" r:id="rId7"/>
    <p:sldId id="262" r:id="rId8"/>
    <p:sldId id="263" r:id="rId9"/>
    <p:sldId id="264" r:id="rId10"/>
    <p:sldId id="284" r:id="rId11"/>
    <p:sldId id="265" r:id="rId12"/>
    <p:sldId id="266" r:id="rId13"/>
    <p:sldId id="269" r:id="rId14"/>
    <p:sldId id="270" r:id="rId15"/>
    <p:sldId id="272" r:id="rId16"/>
    <p:sldId id="273" r:id="rId17"/>
    <p:sldId id="274" r:id="rId18"/>
    <p:sldId id="276" r:id="rId19"/>
    <p:sldId id="278" r:id="rId20"/>
    <p:sldId id="277" r:id="rId21"/>
    <p:sldId id="331" r:id="rId22"/>
    <p:sldId id="288" r:id="rId23"/>
    <p:sldId id="267" r:id="rId24"/>
    <p:sldId id="329" r:id="rId25"/>
    <p:sldId id="283" r:id="rId26"/>
    <p:sldId id="289" r:id="rId27"/>
    <p:sldId id="335" r:id="rId28"/>
    <p:sldId id="280" r:id="rId29"/>
    <p:sldId id="294" r:id="rId30"/>
    <p:sldId id="304" r:id="rId31"/>
    <p:sldId id="303" r:id="rId32"/>
    <p:sldId id="305" r:id="rId33"/>
    <p:sldId id="328" r:id="rId34"/>
    <p:sldId id="268" r:id="rId35"/>
    <p:sldId id="293" r:id="rId36"/>
    <p:sldId id="301" r:id="rId37"/>
    <p:sldId id="300" r:id="rId38"/>
    <p:sldId id="299" r:id="rId39"/>
    <p:sldId id="298" r:id="rId40"/>
    <p:sldId id="297" r:id="rId41"/>
    <p:sldId id="296" r:id="rId42"/>
    <p:sldId id="302" r:id="rId43"/>
    <p:sldId id="292" r:id="rId44"/>
    <p:sldId id="306" r:id="rId45"/>
    <p:sldId id="309" r:id="rId46"/>
    <p:sldId id="291" r:id="rId47"/>
    <p:sldId id="310" r:id="rId48"/>
    <p:sldId id="311" r:id="rId49"/>
    <p:sldId id="308" r:id="rId50"/>
    <p:sldId id="307" r:id="rId51"/>
    <p:sldId id="313" r:id="rId52"/>
    <p:sldId id="312" r:id="rId53"/>
    <p:sldId id="314" r:id="rId54"/>
    <p:sldId id="316" r:id="rId55"/>
    <p:sldId id="315" r:id="rId56"/>
    <p:sldId id="320" r:id="rId57"/>
    <p:sldId id="317" r:id="rId58"/>
    <p:sldId id="318" r:id="rId59"/>
    <p:sldId id="323" r:id="rId60"/>
    <p:sldId id="324" r:id="rId61"/>
    <p:sldId id="333" r:id="rId62"/>
    <p:sldId id="334" r:id="rId63"/>
    <p:sldId id="325" r:id="rId64"/>
    <p:sldId id="330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ABC06D8-911C-4D00-944F-81A9EA960D5F}">
          <p14:sldIdLst>
            <p14:sldId id="256"/>
            <p14:sldId id="258"/>
            <p14:sldId id="332"/>
            <p14:sldId id="259"/>
            <p14:sldId id="260"/>
            <p14:sldId id="261"/>
            <p14:sldId id="262"/>
            <p14:sldId id="263"/>
            <p14:sldId id="264"/>
            <p14:sldId id="284"/>
            <p14:sldId id="265"/>
            <p14:sldId id="266"/>
            <p14:sldId id="269"/>
            <p14:sldId id="270"/>
            <p14:sldId id="272"/>
            <p14:sldId id="273"/>
            <p14:sldId id="274"/>
            <p14:sldId id="276"/>
            <p14:sldId id="278"/>
            <p14:sldId id="277"/>
            <p14:sldId id="331"/>
            <p14:sldId id="288"/>
            <p14:sldId id="267"/>
            <p14:sldId id="329"/>
            <p14:sldId id="283"/>
            <p14:sldId id="289"/>
            <p14:sldId id="335"/>
            <p14:sldId id="280"/>
            <p14:sldId id="294"/>
            <p14:sldId id="304"/>
            <p14:sldId id="303"/>
            <p14:sldId id="305"/>
            <p14:sldId id="328"/>
            <p14:sldId id="268"/>
            <p14:sldId id="293"/>
            <p14:sldId id="301"/>
            <p14:sldId id="300"/>
            <p14:sldId id="299"/>
            <p14:sldId id="298"/>
            <p14:sldId id="297"/>
            <p14:sldId id="296"/>
            <p14:sldId id="302"/>
            <p14:sldId id="292"/>
            <p14:sldId id="306"/>
            <p14:sldId id="309"/>
            <p14:sldId id="291"/>
            <p14:sldId id="310"/>
            <p14:sldId id="311"/>
            <p14:sldId id="308"/>
            <p14:sldId id="307"/>
            <p14:sldId id="313"/>
            <p14:sldId id="312"/>
            <p14:sldId id="314"/>
            <p14:sldId id="316"/>
            <p14:sldId id="315"/>
            <p14:sldId id="320"/>
            <p14:sldId id="317"/>
            <p14:sldId id="318"/>
            <p14:sldId id="323"/>
            <p14:sldId id="324"/>
            <p14:sldId id="333"/>
            <p14:sldId id="334"/>
            <p14:sldId id="325"/>
            <p14:sldId id="3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4679" autoAdjust="0"/>
  </p:normalViewPr>
  <p:slideViewPr>
    <p:cSldViewPr>
      <p:cViewPr>
        <p:scale>
          <a:sx n="76" d="100"/>
          <a:sy n="76" d="100"/>
        </p:scale>
        <p:origin x="-1158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166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100 Мбит/с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1000</c:v>
                </c:pt>
                <c:pt idx="1">
                  <c:v>900</c:v>
                </c:pt>
                <c:pt idx="2">
                  <c:v>700</c:v>
                </c:pt>
                <c:pt idx="3">
                  <c:v>600</c:v>
                </c:pt>
                <c:pt idx="4">
                  <c:v>500</c:v>
                </c:pt>
                <c:pt idx="5">
                  <c:v>350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Инфляция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1000</c:v>
                </c:pt>
                <c:pt idx="1">
                  <c:v>1088</c:v>
                </c:pt>
                <c:pt idx="2">
                  <c:v>1154</c:v>
                </c:pt>
                <c:pt idx="3">
                  <c:v>1230</c:v>
                </c:pt>
                <c:pt idx="4">
                  <c:v>1309</c:v>
                </c:pt>
                <c:pt idx="5">
                  <c:v>1567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167040"/>
        <c:axId val="94168576"/>
      </c:lineChart>
      <c:catAx>
        <c:axId val="94167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4168576"/>
        <c:crosses val="autoZero"/>
        <c:auto val="1"/>
        <c:lblAlgn val="ctr"/>
        <c:lblOffset val="100"/>
        <c:noMultiLvlLbl val="0"/>
      </c:catAx>
      <c:valAx>
        <c:axId val="94168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167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100 Мбит/с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1000</c:v>
                </c:pt>
                <c:pt idx="1">
                  <c:v>900</c:v>
                </c:pt>
                <c:pt idx="2">
                  <c:v>700</c:v>
                </c:pt>
                <c:pt idx="3">
                  <c:v>600</c:v>
                </c:pt>
                <c:pt idx="4">
                  <c:v>500</c:v>
                </c:pt>
                <c:pt idx="5">
                  <c:v>350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Инфляция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1000</c:v>
                </c:pt>
                <c:pt idx="1">
                  <c:v>1088</c:v>
                </c:pt>
                <c:pt idx="2">
                  <c:v>1154</c:v>
                </c:pt>
                <c:pt idx="3">
                  <c:v>1230</c:v>
                </c:pt>
                <c:pt idx="4">
                  <c:v>1309</c:v>
                </c:pt>
                <c:pt idx="5">
                  <c:v>1567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255360"/>
        <c:axId val="94261248"/>
      </c:lineChart>
      <c:catAx>
        <c:axId val="94255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4261248"/>
        <c:crosses val="autoZero"/>
        <c:auto val="1"/>
        <c:lblAlgn val="ctr"/>
        <c:lblOffset val="100"/>
        <c:noMultiLvlLbl val="0"/>
      </c:catAx>
      <c:valAx>
        <c:axId val="94261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2553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Процент</a:t>
            </a:r>
            <a:r>
              <a:rPr lang="ru-RU" baseline="0" dirty="0" smtClean="0"/>
              <a:t> потенциальных доноров органов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Германия</c:v>
                </c:pt>
                <c:pt idx="1">
                  <c:v>Австрия</c:v>
                </c:pt>
                <c:pt idx="2">
                  <c:v>Дания</c:v>
                </c:pt>
                <c:pt idx="3">
                  <c:v>Швеция</c:v>
                </c:pt>
                <c:pt idx="4">
                  <c:v>Голландия</c:v>
                </c:pt>
                <c:pt idx="5">
                  <c:v>Бельгия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12</c:v>
                </c:pt>
                <c:pt idx="1">
                  <c:v>99.98</c:v>
                </c:pt>
                <c:pt idx="2">
                  <c:v>4.25</c:v>
                </c:pt>
                <c:pt idx="3">
                  <c:v>85.9</c:v>
                </c:pt>
                <c:pt idx="4">
                  <c:v>27.5</c:v>
                </c:pt>
                <c:pt idx="5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578368"/>
        <c:axId val="95608832"/>
      </c:barChart>
      <c:catAx>
        <c:axId val="95578368"/>
        <c:scaling>
          <c:orientation val="minMax"/>
        </c:scaling>
        <c:delete val="0"/>
        <c:axPos val="b"/>
        <c:majorTickMark val="out"/>
        <c:minorTickMark val="none"/>
        <c:tickLblPos val="nextTo"/>
        <c:crossAx val="95608832"/>
        <c:crosses val="autoZero"/>
        <c:auto val="1"/>
        <c:lblAlgn val="ctr"/>
        <c:lblOffset val="100"/>
        <c:noMultiLvlLbl val="0"/>
      </c:catAx>
      <c:valAx>
        <c:axId val="95608832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5578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049236900942939E-2"/>
          <c:y val="4.4861391929187228E-2"/>
          <c:w val="0.72793064061436763"/>
          <c:h val="0.7501113022797579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Первый тариф</c:v>
                </c:pt>
              </c:strCache>
            </c:strRef>
          </c:tx>
          <c:marker>
            <c:symbol val="none"/>
          </c:marker>
          <c:cat>
            <c:numRef>
              <c:f>Лист1!$A$2:$A$25</c:f>
              <c:numCache>
                <c:formatCode>mmm\-yy</c:formatCode>
                <c:ptCount val="24"/>
                <c:pt idx="1">
                  <c:v>41456</c:v>
                </c:pt>
                <c:pt idx="2">
                  <c:v>41487</c:v>
                </c:pt>
                <c:pt idx="3">
                  <c:v>41518</c:v>
                </c:pt>
                <c:pt idx="4">
                  <c:v>41548</c:v>
                </c:pt>
                <c:pt idx="5">
                  <c:v>41579</c:v>
                </c:pt>
                <c:pt idx="6">
                  <c:v>41609</c:v>
                </c:pt>
                <c:pt idx="7">
                  <c:v>41640</c:v>
                </c:pt>
                <c:pt idx="8">
                  <c:v>41671</c:v>
                </c:pt>
                <c:pt idx="9">
                  <c:v>41699</c:v>
                </c:pt>
                <c:pt idx="10">
                  <c:v>41730</c:v>
                </c:pt>
                <c:pt idx="11">
                  <c:v>41760</c:v>
                </c:pt>
                <c:pt idx="12">
                  <c:v>41791</c:v>
                </c:pt>
                <c:pt idx="13">
                  <c:v>41821</c:v>
                </c:pt>
                <c:pt idx="14">
                  <c:v>41852</c:v>
                </c:pt>
                <c:pt idx="15">
                  <c:v>41883</c:v>
                </c:pt>
                <c:pt idx="16">
                  <c:v>41913</c:v>
                </c:pt>
                <c:pt idx="17">
                  <c:v>41944</c:v>
                </c:pt>
                <c:pt idx="18">
                  <c:v>41974</c:v>
                </c:pt>
                <c:pt idx="19">
                  <c:v>42005</c:v>
                </c:pt>
                <c:pt idx="20">
                  <c:v>42036</c:v>
                </c:pt>
                <c:pt idx="21">
                  <c:v>42064</c:v>
                </c:pt>
                <c:pt idx="22">
                  <c:v>42095</c:v>
                </c:pt>
                <c:pt idx="23">
                  <c:v>42125</c:v>
                </c:pt>
              </c:numCache>
            </c:numRef>
          </c:cat>
          <c:val>
            <c:numRef>
              <c:f>Лист1!$B$2:$B$25</c:f>
              <c:numCache>
                <c:formatCode>General</c:formatCode>
                <c:ptCount val="24"/>
                <c:pt idx="1">
                  <c:v>715</c:v>
                </c:pt>
                <c:pt idx="2">
                  <c:v>699</c:v>
                </c:pt>
                <c:pt idx="3">
                  <c:v>682</c:v>
                </c:pt>
                <c:pt idx="4">
                  <c:v>632</c:v>
                </c:pt>
                <c:pt idx="5">
                  <c:v>620</c:v>
                </c:pt>
                <c:pt idx="6">
                  <c:v>613</c:v>
                </c:pt>
                <c:pt idx="7">
                  <c:v>628</c:v>
                </c:pt>
                <c:pt idx="8">
                  <c:v>616</c:v>
                </c:pt>
                <c:pt idx="9">
                  <c:v>620</c:v>
                </c:pt>
                <c:pt idx="10">
                  <c:v>671</c:v>
                </c:pt>
                <c:pt idx="11">
                  <c:v>780</c:v>
                </c:pt>
                <c:pt idx="12">
                  <c:v>790</c:v>
                </c:pt>
                <c:pt idx="13">
                  <c:v>793</c:v>
                </c:pt>
                <c:pt idx="14">
                  <c:v>794</c:v>
                </c:pt>
                <c:pt idx="15">
                  <c:v>794</c:v>
                </c:pt>
                <c:pt idx="16">
                  <c:v>796</c:v>
                </c:pt>
                <c:pt idx="17">
                  <c:v>789</c:v>
                </c:pt>
                <c:pt idx="18">
                  <c:v>795</c:v>
                </c:pt>
                <c:pt idx="19">
                  <c:v>800</c:v>
                </c:pt>
                <c:pt idx="20">
                  <c:v>757</c:v>
                </c:pt>
                <c:pt idx="21">
                  <c:v>771</c:v>
                </c:pt>
                <c:pt idx="22">
                  <c:v>787</c:v>
                </c:pt>
                <c:pt idx="23">
                  <c:v>785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Тариф спустя 2 мес</c:v>
                </c:pt>
              </c:strCache>
            </c:strRef>
          </c:tx>
          <c:marker>
            <c:symbol val="none"/>
          </c:marker>
          <c:cat>
            <c:numRef>
              <c:f>Лист1!$A$2:$A$25</c:f>
              <c:numCache>
                <c:formatCode>mmm\-yy</c:formatCode>
                <c:ptCount val="24"/>
                <c:pt idx="1">
                  <c:v>41456</c:v>
                </c:pt>
                <c:pt idx="2">
                  <c:v>41487</c:v>
                </c:pt>
                <c:pt idx="3">
                  <c:v>41518</c:v>
                </c:pt>
                <c:pt idx="4">
                  <c:v>41548</c:v>
                </c:pt>
                <c:pt idx="5">
                  <c:v>41579</c:v>
                </c:pt>
                <c:pt idx="6">
                  <c:v>41609</c:v>
                </c:pt>
                <c:pt idx="7">
                  <c:v>41640</c:v>
                </c:pt>
                <c:pt idx="8">
                  <c:v>41671</c:v>
                </c:pt>
                <c:pt idx="9">
                  <c:v>41699</c:v>
                </c:pt>
                <c:pt idx="10">
                  <c:v>41730</c:v>
                </c:pt>
                <c:pt idx="11">
                  <c:v>41760</c:v>
                </c:pt>
                <c:pt idx="12">
                  <c:v>41791</c:v>
                </c:pt>
                <c:pt idx="13">
                  <c:v>41821</c:v>
                </c:pt>
                <c:pt idx="14">
                  <c:v>41852</c:v>
                </c:pt>
                <c:pt idx="15">
                  <c:v>41883</c:v>
                </c:pt>
                <c:pt idx="16">
                  <c:v>41913</c:v>
                </c:pt>
                <c:pt idx="17">
                  <c:v>41944</c:v>
                </c:pt>
                <c:pt idx="18">
                  <c:v>41974</c:v>
                </c:pt>
                <c:pt idx="19">
                  <c:v>42005</c:v>
                </c:pt>
                <c:pt idx="20">
                  <c:v>42036</c:v>
                </c:pt>
                <c:pt idx="21">
                  <c:v>42064</c:v>
                </c:pt>
                <c:pt idx="22">
                  <c:v>42095</c:v>
                </c:pt>
                <c:pt idx="23">
                  <c:v>42125</c:v>
                </c:pt>
              </c:numCache>
            </c:numRef>
          </c:cat>
          <c:val>
            <c:numRef>
              <c:f>Лист1!$C$2:$C$25</c:f>
              <c:numCache>
                <c:formatCode>General</c:formatCode>
                <c:ptCount val="24"/>
                <c:pt idx="1">
                  <c:v>709</c:v>
                </c:pt>
                <c:pt idx="2">
                  <c:v>695</c:v>
                </c:pt>
                <c:pt idx="3">
                  <c:v>674</c:v>
                </c:pt>
                <c:pt idx="4">
                  <c:v>631</c:v>
                </c:pt>
                <c:pt idx="5">
                  <c:v>625</c:v>
                </c:pt>
                <c:pt idx="6">
                  <c:v>614</c:v>
                </c:pt>
                <c:pt idx="7">
                  <c:v>633</c:v>
                </c:pt>
                <c:pt idx="8">
                  <c:v>607</c:v>
                </c:pt>
                <c:pt idx="9">
                  <c:v>625</c:v>
                </c:pt>
                <c:pt idx="10">
                  <c:v>650</c:v>
                </c:pt>
                <c:pt idx="11">
                  <c:v>710</c:v>
                </c:pt>
                <c:pt idx="12">
                  <c:v>695</c:v>
                </c:pt>
                <c:pt idx="13">
                  <c:v>699</c:v>
                </c:pt>
                <c:pt idx="14">
                  <c:v>705</c:v>
                </c:pt>
                <c:pt idx="15">
                  <c:v>724</c:v>
                </c:pt>
                <c:pt idx="16">
                  <c:v>729</c:v>
                </c:pt>
                <c:pt idx="17">
                  <c:v>694</c:v>
                </c:pt>
                <c:pt idx="18">
                  <c:v>716</c:v>
                </c:pt>
                <c:pt idx="19">
                  <c:v>685</c:v>
                </c:pt>
                <c:pt idx="20">
                  <c:v>694</c:v>
                </c:pt>
                <c:pt idx="21">
                  <c:v>674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963584"/>
        <c:axId val="118965376"/>
      </c:lineChart>
      <c:dateAx>
        <c:axId val="11896358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118965376"/>
        <c:crosses val="autoZero"/>
        <c:auto val="1"/>
        <c:lblOffset val="100"/>
        <c:baseTimeUnit val="months"/>
      </c:dateAx>
      <c:valAx>
        <c:axId val="118965376"/>
        <c:scaling>
          <c:orientation val="minMax"/>
          <c:min val="40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18963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443666763876731"/>
          <c:y val="2.3661262807495333E-2"/>
          <c:w val="0.18630407310197336"/>
          <c:h val="0.4756517010854927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NPS</c:v>
                </c:pt>
              </c:strCache>
            </c:strRef>
          </c:tx>
          <c:marker>
            <c:symbol val="none"/>
          </c:marker>
          <c:cat>
            <c:numRef>
              <c:f>Лист1!$A$2:$A$24</c:f>
              <c:numCache>
                <c:formatCode>mmm\-yy</c:formatCode>
                <c:ptCount val="23"/>
                <c:pt idx="0">
                  <c:v>41456</c:v>
                </c:pt>
                <c:pt idx="1">
                  <c:v>41487</c:v>
                </c:pt>
                <c:pt idx="2">
                  <c:v>41518</c:v>
                </c:pt>
                <c:pt idx="3">
                  <c:v>41548</c:v>
                </c:pt>
                <c:pt idx="4">
                  <c:v>41579</c:v>
                </c:pt>
                <c:pt idx="5">
                  <c:v>41609</c:v>
                </c:pt>
                <c:pt idx="6">
                  <c:v>41640</c:v>
                </c:pt>
                <c:pt idx="7">
                  <c:v>41671</c:v>
                </c:pt>
                <c:pt idx="8">
                  <c:v>41699</c:v>
                </c:pt>
                <c:pt idx="9">
                  <c:v>41730</c:v>
                </c:pt>
                <c:pt idx="10">
                  <c:v>41760</c:v>
                </c:pt>
                <c:pt idx="11">
                  <c:v>41791</c:v>
                </c:pt>
                <c:pt idx="12">
                  <c:v>41821</c:v>
                </c:pt>
                <c:pt idx="13">
                  <c:v>41852</c:v>
                </c:pt>
                <c:pt idx="14">
                  <c:v>41883</c:v>
                </c:pt>
                <c:pt idx="15">
                  <c:v>41913</c:v>
                </c:pt>
                <c:pt idx="16">
                  <c:v>41944</c:v>
                </c:pt>
                <c:pt idx="17">
                  <c:v>41974</c:v>
                </c:pt>
                <c:pt idx="18">
                  <c:v>42005</c:v>
                </c:pt>
                <c:pt idx="19">
                  <c:v>42036</c:v>
                </c:pt>
                <c:pt idx="20">
                  <c:v>42064</c:v>
                </c:pt>
                <c:pt idx="21">
                  <c:v>42095</c:v>
                </c:pt>
                <c:pt idx="22">
                  <c:v>42125</c:v>
                </c:pt>
              </c:numCache>
            </c:numRef>
          </c:cat>
          <c:val>
            <c:numRef>
              <c:f>Лист1!$B$2:$B$24</c:f>
              <c:numCache>
                <c:formatCode>General</c:formatCode>
                <c:ptCount val="23"/>
                <c:pt idx="0">
                  <c:v>10</c:v>
                </c:pt>
                <c:pt idx="1">
                  <c:v>14</c:v>
                </c:pt>
                <c:pt idx="2">
                  <c:v>22</c:v>
                </c:pt>
                <c:pt idx="3">
                  <c:v>17</c:v>
                </c:pt>
                <c:pt idx="4">
                  <c:v>21</c:v>
                </c:pt>
                <c:pt idx="5">
                  <c:v>18</c:v>
                </c:pt>
                <c:pt idx="6">
                  <c:v>23</c:v>
                </c:pt>
                <c:pt idx="7">
                  <c:v>17</c:v>
                </c:pt>
                <c:pt idx="8">
                  <c:v>19</c:v>
                </c:pt>
                <c:pt idx="9">
                  <c:v>16</c:v>
                </c:pt>
                <c:pt idx="10">
                  <c:v>22</c:v>
                </c:pt>
                <c:pt idx="11">
                  <c:v>28</c:v>
                </c:pt>
                <c:pt idx="12">
                  <c:v>22</c:v>
                </c:pt>
                <c:pt idx="13">
                  <c:v>22</c:v>
                </c:pt>
                <c:pt idx="14">
                  <c:v>24</c:v>
                </c:pt>
                <c:pt idx="15">
                  <c:v>40</c:v>
                </c:pt>
                <c:pt idx="16">
                  <c:v>23</c:v>
                </c:pt>
                <c:pt idx="17">
                  <c:v>21</c:v>
                </c:pt>
                <c:pt idx="18">
                  <c:v>30</c:v>
                </c:pt>
                <c:pt idx="19">
                  <c:v>29</c:v>
                </c:pt>
                <c:pt idx="20">
                  <c:v>22</c:v>
                </c:pt>
                <c:pt idx="21">
                  <c:v>28</c:v>
                </c:pt>
                <c:pt idx="22">
                  <c:v>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524352"/>
        <c:axId val="119530240"/>
      </c:lineChart>
      <c:dateAx>
        <c:axId val="11952435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119530240"/>
        <c:crosses val="autoZero"/>
        <c:auto val="1"/>
        <c:lblOffset val="100"/>
        <c:baseTimeUnit val="months"/>
      </c:dateAx>
      <c:valAx>
        <c:axId val="119530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524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7094A-3738-485E-B21A-FAF83F44A9DE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1942D-D965-4609-818B-4378E352C0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413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Хавка (по Тимуру) </a:t>
            </a:r>
            <a:r>
              <a:rPr lang="en-US" dirty="0" smtClean="0"/>
              <a:t>vs </a:t>
            </a:r>
            <a:r>
              <a:rPr lang="ru-RU" dirty="0" smtClean="0"/>
              <a:t>стоимость 100 Мбит/с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74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Эффект привязки, но о нем позже.</a:t>
            </a:r>
            <a:r>
              <a:rPr lang="ru-RU" baseline="0" dirty="0" smtClean="0"/>
              <a:t> </a:t>
            </a:r>
          </a:p>
          <a:p>
            <a:r>
              <a:rPr lang="ru-RU" baseline="0" dirty="0" smtClean="0"/>
              <a:t>Так уже лучше.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8590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Внешний</a:t>
            </a:r>
            <a:r>
              <a:rPr lang="ru-RU" baseline="0" dirty="0" smtClean="0"/>
              <a:t> </a:t>
            </a:r>
            <a:r>
              <a:rPr lang="en-US" baseline="0" dirty="0" smtClean="0"/>
              <a:t>IP, IPTV, </a:t>
            </a:r>
            <a:r>
              <a:rPr lang="ru-RU" baseline="0" dirty="0" smtClean="0"/>
              <a:t>антивирус, вип-поддержка,….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360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Подкрасим. Почему нет? Покажем что мы хотим от клиента.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6323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Эффект левосторонней привязки.</a:t>
            </a:r>
          </a:p>
          <a:p>
            <a:r>
              <a:rPr lang="ru-RU" dirty="0" smtClean="0"/>
              <a:t>Плюс</a:t>
            </a:r>
            <a:r>
              <a:rPr lang="ru-RU" baseline="0" dirty="0" smtClean="0"/>
              <a:t> 9-ки эффект скидки – хорошая сделка. Особенно в импульсивных покупках.</a:t>
            </a:r>
          </a:p>
          <a:p>
            <a:r>
              <a:rPr lang="ru-RU" baseline="0" dirty="0" smtClean="0"/>
              <a:t>Иногда 39 даже лучше продается чем за 34.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152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Культурно</a:t>
            </a:r>
            <a:r>
              <a:rPr lang="ru-RU" baseline="0" dirty="0" smtClean="0"/>
              <a:t> близки. Не ставить галку. Сохранить статус-кво.</a:t>
            </a:r>
          </a:p>
          <a:p>
            <a:r>
              <a:rPr lang="ru-RU" baseline="0" dirty="0" smtClean="0"/>
              <a:t>Как использовать?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4586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промо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6632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Конверсия</a:t>
            </a:r>
            <a:r>
              <a:rPr lang="ru-RU" baseline="0" dirty="0" smtClean="0"/>
              <a:t> падает при росте выбора.</a:t>
            </a:r>
            <a:br>
              <a:rPr lang="ru-RU" baseline="0" dirty="0" smtClean="0"/>
            </a:br>
            <a:r>
              <a:rPr lang="ru-RU" baseline="0" dirty="0" smtClean="0"/>
              <a:t>Если мы не хотим, чтоб люди выбирали что-то кроме целевого, то надо расширить набор. </a:t>
            </a:r>
          </a:p>
          <a:p>
            <a:r>
              <a:rPr lang="ru-RU" baseline="0" dirty="0" smtClean="0"/>
              <a:t>Заодно привлечение будет выше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022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Забыли</a:t>
            </a:r>
            <a:r>
              <a:rPr lang="ru-RU" baseline="0" dirty="0" smtClean="0"/>
              <a:t> попробовать ибупроофен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1103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Забыли</a:t>
            </a:r>
            <a:r>
              <a:rPr lang="ru-RU" baseline="0" dirty="0" smtClean="0"/>
              <a:t> ибупрофен или пироксикам. Уже 2 выбора.</a:t>
            </a:r>
            <a:br>
              <a:rPr lang="ru-RU" baseline="0" dirty="0" smtClean="0"/>
            </a:br>
            <a:r>
              <a:rPr lang="ru-RU" baseline="0" dirty="0" smtClean="0"/>
              <a:t>Как использовать?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4266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Минолта</a:t>
            </a:r>
            <a:br>
              <a:rPr lang="ru-RU" dirty="0" smtClean="0"/>
            </a:br>
            <a:r>
              <a:rPr lang="ru-RU" dirty="0" smtClean="0"/>
              <a:t>Добавили премиум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330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Меньше кормить и больше доить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03081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Было – Стало. Добавили</a:t>
            </a:r>
            <a:r>
              <a:rPr lang="ru-RU" baseline="0" dirty="0" smtClean="0"/>
              <a:t> вверх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429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Теперь</a:t>
            </a:r>
            <a:r>
              <a:rPr lang="ru-RU" baseline="0" dirty="0" smtClean="0"/>
              <a:t> он не такой дорогой. Плюс в</a:t>
            </a:r>
            <a:r>
              <a:rPr lang="ru-RU" dirty="0" smtClean="0"/>
              <a:t>ыбирать сложнее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ru-RU" baseline="0" dirty="0" smtClean="0"/>
              <a:t/>
            </a:r>
            <a:br>
              <a:rPr lang="ru-RU" baseline="0" dirty="0" smtClean="0"/>
            </a:br>
            <a:r>
              <a:rPr lang="ru-RU" baseline="0" dirty="0" smtClean="0"/>
              <a:t>Эксперимент с кофе – берут среднюю, даже если завтра средняя станет мелкой, а крупная средней. </a:t>
            </a:r>
          </a:p>
          <a:p>
            <a:r>
              <a:rPr lang="ru-RU" baseline="0" dirty="0" smtClean="0"/>
              <a:t>Люди просто не могут оценить степень хотения кофе. Вроде не очень мало, но и не так чтоб очень.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255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 варианта подписки. Выбирают дешевле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0431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Добавили приманку – все изменилось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0431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Ссылка</a:t>
            </a:r>
            <a:r>
              <a:rPr lang="ru-RU" baseline="0" dirty="0" smtClean="0"/>
              <a:t> на ролик. Конформизм в группах. Все подсадные кроме последнего. </a:t>
            </a:r>
          </a:p>
          <a:p>
            <a:r>
              <a:rPr lang="ru-RU" baseline="0" dirty="0" smtClean="0"/>
              <a:t>Соглашается с неправильным большинство.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9492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Случай с британской налоговой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6225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Эмпатия – сопереживание текущему эмоциональному состоянию</a:t>
            </a:r>
            <a:r>
              <a:rPr lang="ru-RU" baseline="0" dirty="0" smtClean="0"/>
              <a:t> другого.</a:t>
            </a:r>
            <a:br>
              <a:rPr lang="ru-RU" baseline="0" dirty="0" smtClean="0"/>
            </a:br>
            <a:r>
              <a:rPr lang="ru-RU" baseline="0" dirty="0" smtClean="0"/>
              <a:t>Есть подозрение, что в ее формировании задействованы зеркальные нейроны.</a:t>
            </a:r>
            <a:br>
              <a:rPr lang="ru-RU" baseline="0" dirty="0" smtClean="0"/>
            </a:br>
            <a:r>
              <a:rPr lang="ru-RU" baseline="0" dirty="0" smtClean="0"/>
              <a:t>В идеале – человек, но мы попробуем смайлы. Тем более, что в Еропе эксперимент со смайлами</a:t>
            </a:r>
          </a:p>
          <a:p>
            <a:r>
              <a:rPr lang="ru-RU" baseline="0" dirty="0" smtClean="0"/>
              <a:t>Для ограничения срокости работает. Например, когда в ЛК бегает курсор по тарифам: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4801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Боль платежа, возникает при расставании</a:t>
            </a:r>
            <a:r>
              <a:rPr lang="ru-RU" baseline="0" dirty="0" smtClean="0"/>
              <a:t> с наличностью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57699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Обычно</a:t>
            </a:r>
            <a:r>
              <a:rPr lang="ru-RU" baseline="0" dirty="0" smtClean="0"/>
              <a:t> боль компенсируется покупкой, например, мороженком, но в телекоме так не выйдет.</a:t>
            </a:r>
            <a:endParaRPr lang="ru-RU" dirty="0" smtClean="0"/>
          </a:p>
          <a:p>
            <a:r>
              <a:rPr lang="ru-RU" dirty="0" smtClean="0"/>
              <a:t>Чем дальше от нала – тем она меньше и с баблом проще расставаться.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62433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</a:t>
            </a:r>
            <a:r>
              <a:rPr lang="ru-RU" baseline="0" dirty="0" smtClean="0"/>
              <a:t> можем мы тут?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738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ЧО? Рн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1114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Было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2371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Стало. Бонусом мы уходим от ценовой конкуренции.</a:t>
            </a:r>
            <a:br>
              <a:rPr lang="ru-RU" dirty="0" smtClean="0"/>
            </a:br>
            <a:r>
              <a:rPr lang="ru-RU" dirty="0" smtClean="0"/>
              <a:t>Перемножить</a:t>
            </a:r>
            <a:r>
              <a:rPr lang="ru-RU" baseline="0" dirty="0" smtClean="0"/>
              <a:t> 2-значные некруглые числа в уме не так просто. Ваш ценник выглядит дешевле, т.к. меньше на цифру.</a:t>
            </a:r>
            <a:br>
              <a:rPr lang="ru-RU" baseline="0" dirty="0" smtClean="0"/>
            </a:br>
            <a:r>
              <a:rPr lang="ru-RU" baseline="0" dirty="0" smtClean="0"/>
              <a:t>Примеры, на кот. наткнулся пока готовился.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6081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49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7572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НОРКОМ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6730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тех,</a:t>
            </a:r>
            <a:r>
              <a:rPr lang="ru-RU" baseline="0" dirty="0" smtClean="0"/>
              <a:t> кто думает нужно ли ему платить сегодня или уже лучше завтра мы должны убрать этот момент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6510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Подкрутили рулетку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5840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Задали 2 вопроса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7000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Случайное число выступает в роли якоря влияя на решение. Как использовать?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9760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Плюс вопрос перед </a:t>
            </a:r>
            <a:r>
              <a:rPr lang="ru-RU" baseline="0" dirty="0" smtClean="0"/>
              <a:t>сменой в котором число, к которому привязать. Тут каждый сам креативит </a:t>
            </a:r>
            <a:r>
              <a:rPr lang="ru-RU" baseline="0" dirty="0" smtClean="0">
                <a:sym typeface="Wingdings" panose="05000000000000000000" pitchFamily="2" charset="2"/>
              </a:rPr>
              <a:t>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1370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Кубики,</a:t>
            </a:r>
            <a:r>
              <a:rPr lang="ru-RU" baseline="0" dirty="0" smtClean="0"/>
              <a:t> призы А круче призов В. Надо выбрать 1.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467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Примерные тарифы.</a:t>
            </a:r>
            <a:r>
              <a:rPr lang="ru-RU" baseline="0" dirty="0" smtClean="0"/>
              <a:t> Премиум, целевой, для хитрых и старт. </a:t>
            </a:r>
          </a:p>
          <a:p>
            <a:r>
              <a:rPr lang="ru-RU" baseline="0" dirty="0" smtClean="0"/>
              <a:t>МБИТ/С???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8995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Чувствуют ответственность за чужой результат + боятся,</a:t>
            </a:r>
            <a:r>
              <a:rPr lang="ru-RU" baseline="0" dirty="0" smtClean="0"/>
              <a:t> если не послушают, что решат, что они решили, что консультант нечестен.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7244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Поэтому это не всем подходит – нужно понимать на что вы готовы ради денег.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3182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Лучше воспринимается,</a:t>
            </a:r>
            <a:r>
              <a:rPr lang="ru-RU" baseline="0" dirty="0" smtClean="0"/>
              <a:t> чем такая же скидка. Или подарок лучше чем скидка. Можно экспериментировать.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60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9245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Ввод</a:t>
            </a:r>
            <a:r>
              <a:rPr lang="ru-RU" baseline="0" dirty="0" smtClean="0"/>
              <a:t> новых тарифов, начало экспериментов, кризис.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61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8674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Лояльность. </a:t>
            </a:r>
            <a:br>
              <a:rPr lang="ru-RU" dirty="0" smtClean="0"/>
            </a:br>
            <a:r>
              <a:rPr lang="ru-RU" dirty="0" smtClean="0"/>
              <a:t>Графики повышают доверие статьям и докладам.</a:t>
            </a:r>
            <a:r>
              <a:rPr lang="ru-RU" baseline="0" dirty="0" smtClean="0"/>
              <a:t> Надо было включить </a:t>
            </a:r>
            <a:r>
              <a:rPr lang="ru-RU" baseline="0" dirty="0" smtClean="0">
                <a:sym typeface="Wingdings" panose="05000000000000000000" pitchFamily="2" charset="2"/>
              </a:rPr>
              <a:t>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ВСЕМ СПАСИБО!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62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06870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Тут книшки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64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105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пикоФарад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749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Что,</a:t>
            </a:r>
            <a:r>
              <a:rPr lang="ru-RU" baseline="0" dirty="0" smtClean="0"/>
              <a:t> с чем едят – больно ли на язык?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844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Спок.</a:t>
            </a:r>
            <a:r>
              <a:rPr lang="ru-RU" baseline="0" dirty="0" smtClean="0"/>
              <a:t> Размер небольшой, расход – большой. </a:t>
            </a:r>
          </a:p>
          <a:p>
            <a:r>
              <a:rPr lang="ru-RU" baseline="0" dirty="0" smtClean="0"/>
              <a:t>К счастью в таком режиме он работает не всегда.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172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Гомер.</a:t>
            </a:r>
            <a:r>
              <a:rPr lang="ru-RU" baseline="0" dirty="0" smtClean="0"/>
              <a:t> Этот режим иррациональности мы и будем использовать.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658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Наши тарифы.</a:t>
            </a:r>
            <a:r>
              <a:rPr lang="ru-RU" baseline="0" dirty="0" smtClean="0"/>
              <a:t> Можно перевернуть.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942D-D965-4609-818B-4378E352C00D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993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324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087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849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16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55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66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964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1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1343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526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66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brightnessContrast bright="33000" contrast="3000"/>
                    </a14:imgEffect>
                  </a14:imgLayer>
                </a14:imgProps>
              </a:ext>
            </a:extLst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08D7A-EF11-4FCF-B677-E9BBF342DF1C}" type="datetimeFigureOut">
              <a:rPr lang="ru-RU" smtClean="0"/>
              <a:t>19.05.2015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7F70F-67E5-4002-B31B-91AB0916E9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77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600" b="1" dirty="0" smtClean="0"/>
              <a:t>A</a:t>
            </a:r>
            <a:r>
              <a:rPr lang="en-US" sz="11100" dirty="0" smtClean="0"/>
              <a:t>R</a:t>
            </a:r>
            <a:r>
              <a:rPr lang="en-US" sz="16700" dirty="0" smtClean="0"/>
              <a:t>P</a:t>
            </a:r>
            <a:r>
              <a:rPr lang="en-US" sz="22200" dirty="0" smtClean="0"/>
              <a:t>U</a:t>
            </a:r>
            <a:endParaRPr lang="ru-RU" sz="22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19943"/>
            <a:ext cx="1905000" cy="3419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4581128"/>
            <a:ext cx="44476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Повышаем, используя знания </a:t>
            </a:r>
            <a:br>
              <a:rPr lang="ru-RU" sz="2400" b="1" dirty="0" smtClean="0"/>
            </a:br>
            <a:r>
              <a:rPr lang="ru-RU" sz="2400" b="1" dirty="0" smtClean="0"/>
              <a:t>об иррациональности клиентов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26180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пФ</a:t>
            </a:r>
            <a:br>
              <a:rPr lang="ru-RU" dirty="0" smtClean="0"/>
            </a:br>
            <a:r>
              <a:rPr lang="ru-RU" dirty="0" smtClean="0"/>
              <a:t>(пикоФарад)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387479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 20% энергии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2667000" cy="4191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560899"/>
            <a:ext cx="4392488" cy="4377846"/>
          </a:xfrm>
        </p:spPr>
      </p:pic>
    </p:spTree>
    <p:extLst>
      <p:ext uri="{BB962C8B-B14F-4D97-AF65-F5344CB8AC3E}">
        <p14:creationId xmlns:p14="http://schemas.microsoft.com/office/powerpoint/2010/main" val="278543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Режим энергосбережения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6" y="1814242"/>
            <a:ext cx="2437818" cy="406303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37" y="1628800"/>
            <a:ext cx="5242775" cy="4225677"/>
          </a:xfrm>
        </p:spPr>
      </p:pic>
    </p:spTree>
    <p:extLst>
      <p:ext uri="{BB962C8B-B14F-4D97-AF65-F5344CB8AC3E}">
        <p14:creationId xmlns:p14="http://schemas.microsoft.com/office/powerpoint/2010/main" val="263691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Тарифы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554788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Скорость 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 (руб/мес)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4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Тарифы</a:t>
            </a:r>
            <a:br>
              <a:rPr lang="ru-RU" dirty="0" smtClean="0"/>
            </a:br>
            <a:r>
              <a:rPr lang="ru-RU" sz="3100" dirty="0" smtClean="0"/>
              <a:t>(привязка)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558018"/>
              </p:ext>
            </p:extLst>
          </p:nvPr>
        </p:nvGraphicFramePr>
        <p:xfrm>
          <a:off x="457200" y="1600200"/>
          <a:ext cx="8229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6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Тарифы</a:t>
            </a:r>
            <a:br>
              <a:rPr lang="ru-RU" dirty="0" smtClean="0"/>
            </a:br>
            <a:r>
              <a:rPr lang="ru-RU" sz="3100" dirty="0" smtClean="0"/>
              <a:t>(+ништяки)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651223"/>
              </p:ext>
            </p:extLst>
          </p:nvPr>
        </p:nvGraphicFramePr>
        <p:xfrm>
          <a:off x="457200" y="1600200"/>
          <a:ext cx="8229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368" y="2420888"/>
            <a:ext cx="378904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2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2313989"/>
              </p:ext>
            </p:extLst>
          </p:nvPr>
        </p:nvGraphicFramePr>
        <p:xfrm>
          <a:off x="457200" y="1600200"/>
          <a:ext cx="8229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9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8" y="4290053"/>
            <a:ext cx="3851920" cy="25679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Autofit/>
          </a:bodyPr>
          <a:lstStyle/>
          <a:p>
            <a:r>
              <a:rPr lang="ru-RU" dirty="0" smtClean="0"/>
              <a:t>Тарифы (левосторонняя привязка)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1794175"/>
              </p:ext>
            </p:extLst>
          </p:nvPr>
        </p:nvGraphicFramePr>
        <p:xfrm>
          <a:off x="457200" y="1600200"/>
          <a:ext cx="8229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95936" y="4221088"/>
            <a:ext cx="20162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399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419872" y="4509120"/>
            <a:ext cx="792088" cy="36004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33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dirty="0"/>
              <a:t>o</a:t>
            </a:r>
            <a:r>
              <a:rPr lang="en-US" dirty="0" smtClean="0"/>
              <a:t>pt-in vs opt-out</a:t>
            </a:r>
            <a:endParaRPr lang="ru-RU" dirty="0"/>
          </a:p>
        </p:txBody>
      </p:sp>
      <p:graphicFrame>
        <p:nvGraphicFramePr>
          <p:cNvPr id="38" name="Объект 3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19281793"/>
              </p:ext>
            </p:extLst>
          </p:nvPr>
        </p:nvGraphicFramePr>
        <p:xfrm>
          <a:off x="457200" y="1412777"/>
          <a:ext cx="793122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97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17738"/>
              </p:ext>
            </p:extLst>
          </p:nvPr>
        </p:nvGraphicFramePr>
        <p:xfrm>
          <a:off x="457200" y="1600200"/>
          <a:ext cx="8229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47664" y="4221088"/>
            <a:ext cx="6092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+Промо-тариф с автопереходом на целевой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5501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7776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442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dirty="0" smtClean="0"/>
              <a:t>Выбор джемов</a:t>
            </a:r>
            <a:endParaRPr lang="ru-RU" dirty="0"/>
          </a:p>
        </p:txBody>
      </p:sp>
      <p:pic>
        <p:nvPicPr>
          <p:cNvPr id="8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033" y="2899990"/>
            <a:ext cx="817042" cy="817042"/>
          </a:xfrm>
          <a:prstGeom prst="rect">
            <a:avLst/>
          </a:prstGeom>
        </p:spPr>
      </p:pic>
      <p:pic>
        <p:nvPicPr>
          <p:cNvPr id="9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961" y="2971998"/>
            <a:ext cx="817042" cy="817042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985" y="1217359"/>
            <a:ext cx="1280879" cy="11118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86" y="1597046"/>
            <a:ext cx="1280879" cy="11118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065" y="1597046"/>
            <a:ext cx="1280879" cy="11118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280" y="4240735"/>
            <a:ext cx="1627873" cy="185839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1520" y="1772816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24 штуки</a:t>
            </a:r>
            <a:endParaRPr lang="ru-RU" b="1" dirty="0"/>
          </a:p>
        </p:txBody>
      </p:sp>
      <p:pic>
        <p:nvPicPr>
          <p:cNvPr id="24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030" y="2899990"/>
            <a:ext cx="817042" cy="817042"/>
          </a:xfr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06" y="1381022"/>
            <a:ext cx="1280879" cy="111187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910" y="4437112"/>
            <a:ext cx="1980024" cy="172949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06" y="4293096"/>
            <a:ext cx="1980024" cy="172949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238" y="4725144"/>
            <a:ext cx="1980024" cy="172949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158" y="4651838"/>
            <a:ext cx="1980024" cy="1729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644008" y="1772816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 штук:</a:t>
            </a:r>
            <a:endParaRPr lang="ru-RU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51520" y="5003884"/>
            <a:ext cx="1575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</a:t>
            </a:r>
            <a:r>
              <a:rPr lang="ru-RU" b="1" dirty="0" smtClean="0"/>
              <a:t>онверсия 3%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283968" y="5003884"/>
            <a:ext cx="1692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</a:t>
            </a:r>
            <a:r>
              <a:rPr lang="ru-RU" b="1" dirty="0" smtClean="0"/>
              <a:t>онверсия 30%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79512" y="6597352"/>
            <a:ext cx="5876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When Choice is Demotivating: Can One Desire Too </a:t>
            </a:r>
            <a:r>
              <a:rPr lang="en-US" sz="1000" dirty="0" smtClean="0"/>
              <a:t>Much</a:t>
            </a:r>
            <a:r>
              <a:rPr lang="ru-RU" sz="1000" dirty="0" smtClean="0"/>
              <a:t> </a:t>
            </a:r>
            <a:r>
              <a:rPr lang="en-US" sz="1000" dirty="0"/>
              <a:t>of </a:t>
            </a:r>
            <a:r>
              <a:rPr lang="en-US" sz="1000" dirty="0" smtClean="0"/>
              <a:t>a </a:t>
            </a:r>
            <a:r>
              <a:rPr lang="en-US" sz="1000" dirty="0"/>
              <a:t>Good Thing? Sheena S. </a:t>
            </a:r>
            <a:r>
              <a:rPr lang="en-US" sz="1000" dirty="0" smtClean="0"/>
              <a:t>Iyengar</a:t>
            </a:r>
            <a:r>
              <a:rPr lang="ru-RU" sz="1000" dirty="0" smtClean="0"/>
              <a:t>, </a:t>
            </a:r>
            <a:r>
              <a:rPr lang="en-US" sz="1000" dirty="0"/>
              <a:t>Mark R. Lepper </a:t>
            </a:r>
            <a:endParaRPr lang="ru-RU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251520" y="3203684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60%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860032" y="3212976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4</a:t>
            </a:r>
            <a:r>
              <a:rPr lang="ru-RU" b="1" dirty="0" smtClean="0"/>
              <a:t>0%</a:t>
            </a:r>
            <a:endParaRPr lang="ru-RU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2411760" y="2492896"/>
            <a:ext cx="36767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низ 22"/>
          <p:cNvSpPr/>
          <p:nvPr/>
        </p:nvSpPr>
        <p:spPr>
          <a:xfrm>
            <a:off x="2411760" y="3717032"/>
            <a:ext cx="36767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Стрелка вниз 30"/>
          <p:cNvSpPr/>
          <p:nvPr/>
        </p:nvSpPr>
        <p:spPr>
          <a:xfrm>
            <a:off x="7020272" y="2492896"/>
            <a:ext cx="36767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Стрелка вниз 31"/>
          <p:cNvSpPr/>
          <p:nvPr/>
        </p:nvSpPr>
        <p:spPr>
          <a:xfrm>
            <a:off x="7012640" y="3717032"/>
            <a:ext cx="36767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800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Замена тазобедренного сустава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05064"/>
            <a:ext cx="1716319" cy="23410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033807"/>
            <a:ext cx="2258629" cy="25635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1677" y="6237312"/>
            <a:ext cx="17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Замена </a:t>
            </a:r>
            <a:r>
              <a:rPr lang="ru-RU" b="1" dirty="0" smtClean="0"/>
              <a:t>сустава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37111" y="6237312"/>
            <a:ext cx="3145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Попробовать ещё </a:t>
            </a:r>
            <a:r>
              <a:rPr lang="ru-RU" b="1" dirty="0" smtClean="0"/>
              <a:t>ибупрофен</a:t>
            </a:r>
            <a:endParaRPr lang="ru-RU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401">
            <a:off x="3256735" y="3056178"/>
            <a:ext cx="1906462" cy="14800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72911">
            <a:off x="1541885" y="2929149"/>
            <a:ext cx="1387277" cy="108346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076057" y="2793702"/>
            <a:ext cx="1391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72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%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561" y="2780928"/>
            <a:ext cx="1391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28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%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6597352"/>
            <a:ext cx="64427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Medical </a:t>
            </a:r>
            <a:r>
              <a:rPr lang="en-US" sz="1000" dirty="0"/>
              <a:t>Decision Making in Situations. That Offer Multiple Alternatives. Donald A. Redelrneier, MD, Eldar Shaﬁr, PhD.</a:t>
            </a:r>
            <a:endParaRPr lang="ru-RU" sz="1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462" y="1231121"/>
            <a:ext cx="1155458" cy="190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1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Замена тазобедренного сустава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05064"/>
            <a:ext cx="1716319" cy="23410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033807"/>
            <a:ext cx="2258629" cy="25635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1677" y="6237312"/>
            <a:ext cx="17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Замена </a:t>
            </a:r>
            <a:r>
              <a:rPr lang="ru-RU" b="1" dirty="0" smtClean="0"/>
              <a:t>сустава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23928" y="6237312"/>
            <a:ext cx="485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Попробовать ещё </a:t>
            </a:r>
            <a:r>
              <a:rPr lang="ru-RU" b="1" dirty="0" smtClean="0"/>
              <a:t>ибупрофен или пироксикам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243546"/>
            <a:ext cx="1670496" cy="22097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72911">
            <a:off x="1541885" y="2929149"/>
            <a:ext cx="1387277" cy="10834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6508">
            <a:off x="3627940" y="2621855"/>
            <a:ext cx="2483548" cy="19280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72911">
            <a:off x="5227127" y="4217392"/>
            <a:ext cx="836002" cy="6529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9428">
            <a:off x="6298873" y="4187705"/>
            <a:ext cx="836002" cy="65291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076056" y="2793702"/>
            <a:ext cx="1391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53%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1562" y="2780928"/>
            <a:ext cx="1391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47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%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6597352"/>
            <a:ext cx="64427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Medical </a:t>
            </a:r>
            <a:r>
              <a:rPr lang="en-US" sz="1000" dirty="0"/>
              <a:t>Decision Making in Situations. That Offer Multiple Alternatives. Donald A. Redelrneier, MD, Eldar Shaﬁr, PhD.</a:t>
            </a:r>
            <a:endParaRPr lang="ru-RU" sz="1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076057" y="1772816"/>
            <a:ext cx="1391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strike="sngStrik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72</a:t>
            </a:r>
            <a:r>
              <a:rPr lang="ru-RU" sz="5400" b="1" strike="sngStrike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%</a:t>
            </a:r>
            <a:endParaRPr lang="ru-RU" sz="5400" b="1" strike="sngStrike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1785590"/>
            <a:ext cx="1391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strike="sngStrik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28</a:t>
            </a:r>
            <a:r>
              <a:rPr lang="ru-RU" sz="5400" b="1" strike="sngStrike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%</a:t>
            </a:r>
            <a:endParaRPr lang="ru-RU" sz="5400" b="1" strike="sngStrike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462" y="1231121"/>
            <a:ext cx="1155458" cy="190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1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Подбор тарифа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Шаг1 из 10:</a:t>
            </a:r>
          </a:p>
          <a:p>
            <a:pPr marL="0" indent="0">
              <a:buNone/>
            </a:pPr>
            <a:r>
              <a:rPr lang="ru-RU" dirty="0" smtClean="0"/>
              <a:t>Сколько мегабайт в месяц вы потребляете?</a:t>
            </a:r>
          </a:p>
          <a:p>
            <a:pPr marL="0" indent="0">
              <a:buNone/>
            </a:pPr>
            <a:r>
              <a:rPr lang="ru-RU" dirty="0" smtClean="0"/>
              <a:t>Шаг2 из 10:</a:t>
            </a:r>
          </a:p>
          <a:p>
            <a:pPr marL="0" indent="0">
              <a:buNone/>
            </a:pPr>
            <a:r>
              <a:rPr lang="ru-RU" dirty="0" smtClean="0"/>
              <a:t>Как часто вы пользуетесь </a:t>
            </a:r>
            <a:r>
              <a:rPr lang="en-US" dirty="0" smtClean="0"/>
              <a:t>p2p </a:t>
            </a:r>
            <a:r>
              <a:rPr lang="ru-RU" dirty="0" smtClean="0"/>
              <a:t>протоколом?</a:t>
            </a:r>
          </a:p>
          <a:p>
            <a:pPr marL="0" indent="0">
              <a:buNone/>
            </a:pPr>
            <a:r>
              <a:rPr lang="ru-RU" dirty="0" smtClean="0"/>
              <a:t>Шаг3 из 10:</a:t>
            </a:r>
          </a:p>
          <a:p>
            <a:pPr marL="0" indent="0">
              <a:buNone/>
            </a:pPr>
            <a:r>
              <a:rPr lang="ru-RU" dirty="0" smtClean="0"/>
              <a:t>Сколько потребителей трафика в домашней сети?</a:t>
            </a:r>
          </a:p>
          <a:p>
            <a:pPr marL="0" indent="0">
              <a:buNone/>
            </a:pPr>
            <a:r>
              <a:rPr lang="ru-RU" dirty="0" smtClean="0"/>
              <a:t>Шаг4 из 10:</a:t>
            </a:r>
          </a:p>
          <a:p>
            <a:pPr marL="0" indent="0">
              <a:buNone/>
            </a:pPr>
            <a:r>
              <a:rPr lang="ru-RU" dirty="0" smtClean="0"/>
              <a:t>………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Подбор тарифа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Шаг1 из 10:</a:t>
            </a:r>
          </a:p>
          <a:p>
            <a:pPr marL="0" indent="0">
              <a:buNone/>
            </a:pPr>
            <a:r>
              <a:rPr lang="ru-RU" dirty="0" smtClean="0"/>
              <a:t>Сколько мегабайт в месяц вы потребляете?</a:t>
            </a:r>
          </a:p>
          <a:p>
            <a:pPr marL="0" indent="0">
              <a:buNone/>
            </a:pPr>
            <a:r>
              <a:rPr lang="ru-RU" dirty="0" smtClean="0"/>
              <a:t>Шаг2 из 10:</a:t>
            </a:r>
          </a:p>
          <a:p>
            <a:pPr marL="0" indent="0">
              <a:buNone/>
            </a:pPr>
            <a:r>
              <a:rPr lang="ru-RU" dirty="0" smtClean="0"/>
              <a:t>Как часто вы пользуетесь </a:t>
            </a:r>
            <a:r>
              <a:rPr lang="en-US" dirty="0" smtClean="0"/>
              <a:t>p2p </a:t>
            </a:r>
            <a:r>
              <a:rPr lang="ru-RU" dirty="0" smtClean="0"/>
              <a:t>протоколом?</a:t>
            </a:r>
          </a:p>
          <a:p>
            <a:pPr marL="0" indent="0">
              <a:buNone/>
            </a:pPr>
            <a:r>
              <a:rPr lang="ru-RU" dirty="0" smtClean="0"/>
              <a:t>Шаг3 из 10:</a:t>
            </a:r>
          </a:p>
          <a:p>
            <a:pPr marL="0" indent="0">
              <a:buNone/>
            </a:pPr>
            <a:r>
              <a:rPr lang="ru-RU" dirty="0" smtClean="0"/>
              <a:t>Сколько потребителей трафика в домашней сети?</a:t>
            </a:r>
          </a:p>
          <a:p>
            <a:pPr marL="0" indent="0">
              <a:buNone/>
            </a:pPr>
            <a:r>
              <a:rPr lang="ru-RU" dirty="0" smtClean="0"/>
              <a:t>Шаг4 из 10:</a:t>
            </a:r>
          </a:p>
          <a:p>
            <a:pPr marL="0" indent="0">
              <a:buNone/>
            </a:pPr>
            <a:r>
              <a:rPr lang="ru-RU" dirty="0" smtClean="0"/>
              <a:t>………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03816">
            <a:off x="1936726" y="1393940"/>
            <a:ext cx="4999839" cy="404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3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 фотоаппарата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1407076" cy="1131289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3174571"/>
            <a:ext cx="1372173" cy="8598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9912" y="1774557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170</a:t>
            </a:r>
            <a:r>
              <a:rPr lang="en-US" sz="3600" b="1" dirty="0" smtClean="0"/>
              <a:t>$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3356992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240$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88224" y="2492896"/>
            <a:ext cx="1548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≈</a:t>
            </a:r>
            <a:r>
              <a:rPr lang="en-US" sz="3600" b="1" dirty="0" smtClean="0"/>
              <a:t>50/50</a:t>
            </a:r>
            <a:endParaRPr lang="ru-RU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6597352"/>
            <a:ext cx="3839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Context-Dependent Preferences </a:t>
            </a:r>
            <a:r>
              <a:rPr lang="ru-RU" sz="1000" dirty="0" smtClean="0"/>
              <a:t>. </a:t>
            </a:r>
            <a:r>
              <a:rPr lang="en-US" sz="1000" dirty="0"/>
              <a:t>Amos Tversky and Itamar Simonson 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11133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 фотоаппарата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1407076" cy="1131289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3174571"/>
            <a:ext cx="1372173" cy="8598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9912" y="1774557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170</a:t>
            </a:r>
            <a:r>
              <a:rPr lang="en-US" sz="3600" b="1" dirty="0" smtClean="0"/>
              <a:t>$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3356992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240$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318931" y="3356992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57%</a:t>
            </a:r>
            <a:endParaRPr lang="ru-RU" sz="36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71" y="4820005"/>
            <a:ext cx="1409903" cy="8412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79912" y="4942909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470</a:t>
            </a:r>
            <a:r>
              <a:rPr lang="en-US" sz="3600" b="1" dirty="0" smtClean="0"/>
              <a:t>$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9512" y="6597352"/>
            <a:ext cx="3839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Context-Dependent Preferences </a:t>
            </a:r>
            <a:r>
              <a:rPr lang="ru-RU" sz="1000" dirty="0" smtClean="0"/>
              <a:t>. </a:t>
            </a:r>
            <a:r>
              <a:rPr lang="en-US" sz="1000" dirty="0"/>
              <a:t>Amos Tversky and Itamar Simonson 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8537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445512"/>
              </p:ext>
            </p:extLst>
          </p:nvPr>
        </p:nvGraphicFramePr>
        <p:xfrm>
          <a:off x="457200" y="1600200"/>
          <a:ext cx="8229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66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349021"/>
              </p:ext>
            </p:extLst>
          </p:nvPr>
        </p:nvGraphicFramePr>
        <p:xfrm>
          <a:off x="457200" y="1600200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Ночью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Единорог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551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Подписка на </a:t>
            </a:r>
            <a:r>
              <a:rPr lang="en-US" dirty="0" smtClean="0"/>
              <a:t>The Economist</a:t>
            </a:r>
            <a:endParaRPr lang="ru-RU" sz="31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8506462"/>
              </p:ext>
            </p:extLst>
          </p:nvPr>
        </p:nvGraphicFramePr>
        <p:xfrm>
          <a:off x="457200" y="1600200"/>
          <a:ext cx="8229600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Варианты</a:t>
                      </a:r>
                      <a:r>
                        <a:rPr lang="ru-RU" baseline="0" dirty="0" smtClean="0"/>
                        <a:t> подписки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за год (</a:t>
                      </a:r>
                      <a:r>
                        <a:rPr lang="en-US" dirty="0" smtClean="0"/>
                        <a:t>$)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Процент подписавшихся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Подписка на электронную версию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Подписка на печатную и электронную версию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32%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41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22786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140968"/>
            <a:ext cx="4464496" cy="327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Подписка на </a:t>
            </a:r>
            <a:r>
              <a:rPr lang="en-US" dirty="0" smtClean="0"/>
              <a:t>The Economist</a:t>
            </a:r>
            <a:endParaRPr lang="ru-RU" sz="31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274165"/>
              </p:ext>
            </p:extLst>
          </p:nvPr>
        </p:nvGraphicFramePr>
        <p:xfrm>
          <a:off x="457200" y="1600200"/>
          <a:ext cx="82296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Варианты</a:t>
                      </a:r>
                      <a:r>
                        <a:rPr lang="ru-RU" baseline="0" dirty="0" smtClean="0"/>
                        <a:t> подписки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за год (</a:t>
                      </a:r>
                      <a:r>
                        <a:rPr lang="en-US" dirty="0" smtClean="0"/>
                        <a:t>$)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Процент подписавшихся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Подписка на электронную версию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trike="sngStrike" dirty="0" smtClean="0"/>
                        <a:t>68%</a:t>
                      </a:r>
                      <a:r>
                        <a:rPr lang="ru-RU" strike="noStrike" dirty="0" smtClean="0"/>
                        <a:t>   </a:t>
                      </a:r>
                      <a:r>
                        <a:rPr lang="ru-RU" dirty="0" smtClean="0"/>
                        <a:t>16%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Подписка на печатную версию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         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Подписка на печатную и электронную версию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trike="sngStrike" dirty="0" smtClean="0"/>
                        <a:t>32%</a:t>
                      </a:r>
                      <a:r>
                        <a:rPr lang="ru-RU" dirty="0" smtClean="0"/>
                        <a:t>   84%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483" y="4941168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32%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556536" y="4509120"/>
            <a:ext cx="215155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/>
              <a:t>84%</a:t>
            </a:r>
            <a:endParaRPr lang="ru-RU" sz="8800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3347864" y="5124816"/>
            <a:ext cx="2136664" cy="279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02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 (приманка)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080345"/>
              </p:ext>
            </p:extLst>
          </p:nvPr>
        </p:nvGraphicFramePr>
        <p:xfrm>
          <a:off x="457200" y="1600200"/>
          <a:ext cx="8229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Ночью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Единорог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33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 (приманка)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737948"/>
              </p:ext>
            </p:extLst>
          </p:nvPr>
        </p:nvGraphicFramePr>
        <p:xfrm>
          <a:off x="457200" y="1600200"/>
          <a:ext cx="8229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Ночью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Единорог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5661248"/>
            <a:ext cx="4021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* - Акция………………. </a:t>
            </a:r>
            <a:r>
              <a:rPr lang="ru-RU" sz="1400" dirty="0"/>
              <a:t>п</a:t>
            </a:r>
            <a:r>
              <a:rPr lang="ru-RU" sz="1400" dirty="0" smtClean="0"/>
              <a:t>одключение возможно до…..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876690"/>
            <a:ext cx="1917204" cy="186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3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 Соломона Аша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219" y="1513097"/>
            <a:ext cx="6288125" cy="5156263"/>
          </a:xfrm>
        </p:spPr>
      </p:pic>
      <p:sp>
        <p:nvSpPr>
          <p:cNvPr id="5" name="TextBox 4"/>
          <p:cNvSpPr txBox="1"/>
          <p:nvPr/>
        </p:nvSpPr>
        <p:spPr>
          <a:xfrm>
            <a:off x="179512" y="6597352"/>
            <a:ext cx="28280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http://www.youtube.com/watch?v=Rrm6U1SgE74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80" y="2588865"/>
            <a:ext cx="3009900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0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Личный кабинет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4475819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66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615034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 в СЗ микрорайоне)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81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</a:t>
            </a:r>
            <a:r>
              <a:rPr lang="ru-RU" dirty="0" smtClean="0"/>
              <a:t>кабинет (</a:t>
            </a:r>
            <a:r>
              <a:rPr lang="ru-RU" dirty="0" smtClean="0"/>
              <a:t>эмпатия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346510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 в СЗ микрорайоне)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028760"/>
            <a:ext cx="320130" cy="2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(</a:t>
            </a:r>
            <a:r>
              <a:rPr lang="ru-RU" dirty="0"/>
              <a:t>эмпатия</a:t>
            </a:r>
            <a:r>
              <a:rPr lang="ru-RU" dirty="0"/>
              <a:t>)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290080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 в СЗ микрорайоне)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348880"/>
            <a:ext cx="436412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3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(</a:t>
            </a:r>
            <a:r>
              <a:rPr lang="ru-RU" dirty="0"/>
              <a:t>эмпатия</a:t>
            </a:r>
            <a:r>
              <a:rPr lang="ru-RU" dirty="0"/>
              <a:t>)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8850049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 в СЗ микрорайоне)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175" y="2708920"/>
            <a:ext cx="384257" cy="34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5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(</a:t>
            </a:r>
            <a:r>
              <a:rPr lang="ru-RU" dirty="0"/>
              <a:t>эмпатия</a:t>
            </a:r>
            <a:r>
              <a:rPr lang="ru-RU" dirty="0"/>
              <a:t>)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073411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 в СЗ микрорайоне)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3097893"/>
            <a:ext cx="353346" cy="32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8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0648"/>
            <a:ext cx="7310329" cy="6041326"/>
          </a:xfrm>
        </p:spPr>
      </p:pic>
    </p:spTree>
    <p:extLst>
      <p:ext uri="{BB962C8B-B14F-4D97-AF65-F5344CB8AC3E}">
        <p14:creationId xmlns:p14="http://schemas.microsoft.com/office/powerpoint/2010/main" val="402611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(</a:t>
            </a:r>
            <a:r>
              <a:rPr lang="ru-RU" dirty="0"/>
              <a:t>эмпатия</a:t>
            </a:r>
            <a:r>
              <a:rPr lang="ru-RU" dirty="0"/>
              <a:t>)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130190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 в СЗ микрорайоне)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3511941"/>
            <a:ext cx="344347" cy="30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6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(</a:t>
            </a:r>
            <a:r>
              <a:rPr lang="ru-RU" dirty="0"/>
              <a:t>эмпатия</a:t>
            </a:r>
            <a:r>
              <a:rPr lang="ru-RU" dirty="0"/>
              <a:t>)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391027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 в СЗ микрорайоне)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94" y="3865713"/>
            <a:ext cx="392138" cy="35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1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(</a:t>
            </a:r>
            <a:r>
              <a:rPr lang="ru-RU" dirty="0"/>
              <a:t>эмпатия</a:t>
            </a:r>
            <a:r>
              <a:rPr lang="ru-RU" dirty="0"/>
              <a:t>)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692323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Выберите тариф: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Единорог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 (выбор 62% пользователей в СЗ микрорайоне)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объединение 5"/>
          <p:cNvSpPr/>
          <p:nvPr/>
        </p:nvSpPr>
        <p:spPr>
          <a:xfrm>
            <a:off x="8172400" y="1700808"/>
            <a:ext cx="288032" cy="216024"/>
          </a:xfrm>
          <a:prstGeom prst="flowChartMerg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221088"/>
            <a:ext cx="416355" cy="29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Боль платежа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39470"/>
            <a:ext cx="1980024" cy="172949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3712"/>
            <a:ext cx="4437824" cy="2381632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>
            <a:off x="1705016" y="3140968"/>
            <a:ext cx="135481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875322"/>
            <a:ext cx="1995202" cy="301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0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Боль платежа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39470"/>
            <a:ext cx="1980024" cy="172949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3712"/>
            <a:ext cx="4437824" cy="2381632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>
            <a:off x="1705016" y="3140968"/>
            <a:ext cx="135481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люс 7"/>
          <p:cNvSpPr/>
          <p:nvPr/>
        </p:nvSpPr>
        <p:spPr>
          <a:xfrm>
            <a:off x="6300192" y="1700808"/>
            <a:ext cx="720080" cy="72008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2492896"/>
            <a:ext cx="220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Обещанный платёж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0338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Боль платежа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39470"/>
            <a:ext cx="1980024" cy="172949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3712"/>
            <a:ext cx="4437824" cy="2381632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>
            <a:off x="1705016" y="3140968"/>
            <a:ext cx="135481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люс 7"/>
          <p:cNvSpPr/>
          <p:nvPr/>
        </p:nvSpPr>
        <p:spPr>
          <a:xfrm>
            <a:off x="6300192" y="1700808"/>
            <a:ext cx="720080" cy="72008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люс 8"/>
          <p:cNvSpPr/>
          <p:nvPr/>
        </p:nvSpPr>
        <p:spPr>
          <a:xfrm>
            <a:off x="6300192" y="3429000"/>
            <a:ext cx="720080" cy="72008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2492896"/>
            <a:ext cx="220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Обещанный платёж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292080" y="4221088"/>
            <a:ext cx="2735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Автопополнение баланса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8922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Копейка в день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843365"/>
              </p:ext>
            </p:extLst>
          </p:nvPr>
        </p:nvGraphicFramePr>
        <p:xfrm>
          <a:off x="457200" y="1600200"/>
          <a:ext cx="82296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Размер пожертвования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Желающих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Разово 300</a:t>
                      </a:r>
                      <a:r>
                        <a:rPr lang="ru-RU" baseline="0" dirty="0" smtClean="0"/>
                        <a:t> долларов</a:t>
                      </a:r>
                      <a:r>
                        <a:rPr lang="en-US" dirty="0" smtClean="0"/>
                        <a:t> </a:t>
                      </a:r>
                      <a:r>
                        <a:rPr lang="ru-RU" dirty="0" smtClean="0"/>
                        <a:t>в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r>
                        <a:rPr lang="en-US" dirty="0" smtClean="0"/>
                        <a:t> $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Год ежедневно по 80 центов в день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300 $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426" y="4008834"/>
            <a:ext cx="333375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0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936988"/>
              </p:ext>
            </p:extLst>
          </p:nvPr>
        </p:nvGraphicFramePr>
        <p:xfrm>
          <a:off x="457200" y="1600200"/>
          <a:ext cx="8229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(руб/мес)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Ночью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Единорог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55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196570"/>
              </p:ext>
            </p:extLst>
          </p:nvPr>
        </p:nvGraphicFramePr>
        <p:xfrm>
          <a:off x="457200" y="1600200"/>
          <a:ext cx="8229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(руб/день)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Ночью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Единорог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2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2283"/>
            <a:ext cx="6120680" cy="6649085"/>
          </a:xfrm>
        </p:spPr>
      </p:pic>
    </p:spTree>
    <p:extLst>
      <p:ext uri="{BB962C8B-B14F-4D97-AF65-F5344CB8AC3E}">
        <p14:creationId xmlns:p14="http://schemas.microsoft.com/office/powerpoint/2010/main" val="238451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6712"/>
            <a:ext cx="8029527" cy="5289451"/>
          </a:xfrm>
        </p:spPr>
      </p:pic>
    </p:spTree>
    <p:extLst>
      <p:ext uri="{BB962C8B-B14F-4D97-AF65-F5344CB8AC3E}">
        <p14:creationId xmlns:p14="http://schemas.microsoft.com/office/powerpoint/2010/main" val="52451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64" y="44624"/>
            <a:ext cx="8266192" cy="6768752"/>
          </a:xfrm>
        </p:spPr>
      </p:pic>
    </p:spTree>
    <p:extLst>
      <p:ext uri="{BB962C8B-B14F-4D97-AF65-F5344CB8AC3E}">
        <p14:creationId xmlns:p14="http://schemas.microsoft.com/office/powerpoint/2010/main" val="38985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Точка принятия решения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085341"/>
              </p:ext>
            </p:extLst>
          </p:nvPr>
        </p:nvGraphicFramePr>
        <p:xfrm>
          <a:off x="457200" y="1600200"/>
          <a:ext cx="8219256" cy="2188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9628"/>
                <a:gridCol w="4109628"/>
              </a:tblGrid>
              <a:tr h="912017">
                <a:tc>
                  <a:txBody>
                    <a:bodyPr/>
                    <a:lstStyle/>
                    <a:p>
                      <a:r>
                        <a:rPr lang="ru-RU" dirty="0" smtClean="0"/>
                        <a:t>Купонов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Среднее число проигранных купонов</a:t>
                      </a:r>
                      <a:endParaRPr lang="ru-RU" dirty="0"/>
                    </a:p>
                  </a:txBody>
                  <a:tcPr/>
                </a:tc>
              </a:tr>
              <a:tr h="638412">
                <a:tc>
                  <a:txBody>
                    <a:bodyPr/>
                    <a:lstStyle/>
                    <a:p>
                      <a:r>
                        <a:rPr lang="ru-RU" dirty="0" smtClean="0"/>
                        <a:t>1 конверт = 100</a:t>
                      </a:r>
                      <a:r>
                        <a:rPr lang="ru-RU" baseline="0" dirty="0" smtClean="0"/>
                        <a:t> купонов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42,6</a:t>
                      </a:r>
                      <a:endParaRPr lang="ru-RU" dirty="0"/>
                    </a:p>
                  </a:txBody>
                  <a:tcPr/>
                </a:tc>
              </a:tr>
              <a:tr h="638412">
                <a:tc>
                  <a:txBody>
                    <a:bodyPr/>
                    <a:lstStyle/>
                    <a:p>
                      <a:r>
                        <a:rPr lang="ru-RU" dirty="0" smtClean="0"/>
                        <a:t>10 конвертов по 10 купонов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12,5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813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Точка принятия решения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Автопополнение баланса</a:t>
            </a:r>
          </a:p>
          <a:p>
            <a:r>
              <a:rPr lang="ru-RU" dirty="0" smtClean="0"/>
              <a:t>Автоподключение обещанного платежа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80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 привязки (якоря)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462" y="1268760"/>
            <a:ext cx="2160240" cy="21602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05979" y="1949931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84168" y="1949931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65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44566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 привязки (якоря)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1. </a:t>
            </a:r>
            <a:r>
              <a:rPr lang="ru-RU" sz="2800" dirty="0"/>
              <a:t>Доля африканских стран среди членов ООН больше или меньше числа, которое </a:t>
            </a:r>
            <a:r>
              <a:rPr lang="ru-RU" sz="2800" dirty="0" smtClean="0"/>
              <a:t>вы </a:t>
            </a:r>
            <a:r>
              <a:rPr lang="ru-RU" sz="2800" dirty="0"/>
              <a:t>только что записали?</a:t>
            </a:r>
          </a:p>
          <a:p>
            <a:pPr marL="0" indent="0">
              <a:buNone/>
            </a:pPr>
            <a:r>
              <a:rPr lang="ru-RU" sz="2800" dirty="0" smtClean="0"/>
              <a:t>2. </a:t>
            </a:r>
            <a:r>
              <a:rPr lang="ru-RU" sz="2800" dirty="0"/>
              <a:t>По </a:t>
            </a:r>
            <a:r>
              <a:rPr lang="ru-RU" sz="2800" dirty="0" smtClean="0"/>
              <a:t>вашему </a:t>
            </a:r>
            <a:r>
              <a:rPr lang="ru-RU" sz="2800" dirty="0"/>
              <a:t>мнению, какую долю среди членов ООН составляют африканские страны?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462" y="1268760"/>
            <a:ext cx="2160240" cy="2160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05979" y="1949931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1949931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65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2412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 привязки (якоря)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131496"/>
              </p:ext>
            </p:extLst>
          </p:nvPr>
        </p:nvGraphicFramePr>
        <p:xfrm>
          <a:off x="457200" y="1600200"/>
          <a:ext cx="82296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Цифра на рулетке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Средняя оценка доли</a:t>
                      </a:r>
                      <a:r>
                        <a:rPr lang="ru-RU" baseline="0" dirty="0" smtClean="0"/>
                        <a:t> африканских стран среди членов ООН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56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Тарифы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2490739"/>
              </p:ext>
            </p:extLst>
          </p:nvPr>
        </p:nvGraphicFramePr>
        <p:xfrm>
          <a:off x="457200" y="1600200"/>
          <a:ext cx="8229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 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Цена </a:t>
                      </a:r>
                    </a:p>
                    <a:p>
                      <a:pPr algn="ctr"/>
                      <a:r>
                        <a:rPr lang="ru-RU" dirty="0" smtClean="0"/>
                        <a:t>(руб/день)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Внешний</a:t>
                      </a:r>
                    </a:p>
                    <a:p>
                      <a:pPr algn="ctr"/>
                      <a:r>
                        <a:rPr lang="en-US" dirty="0" smtClean="0"/>
                        <a:t>IP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Антивирус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Ночью</a:t>
                      </a:r>
                    </a:p>
                    <a:p>
                      <a:pPr algn="ctr"/>
                      <a:r>
                        <a:rPr lang="ru-RU" dirty="0" smtClean="0"/>
                        <a:t>(Мбит/с)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Единорог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Конь</a:t>
                      </a:r>
                      <a:r>
                        <a:rPr lang="en-US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*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Як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Суслик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люс 2"/>
          <p:cNvSpPr/>
          <p:nvPr/>
        </p:nvSpPr>
        <p:spPr>
          <a:xfrm>
            <a:off x="1115616" y="5301208"/>
            <a:ext cx="504056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5363924"/>
            <a:ext cx="4089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Вопрос перед выбором/сменой тарифа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4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Раскрытие конфликта интересов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4647">
            <a:off x="2481326" y="1179075"/>
            <a:ext cx="4082281" cy="4525963"/>
          </a:xfrm>
        </p:spPr>
      </p:pic>
      <p:sp>
        <p:nvSpPr>
          <p:cNvPr id="3" name="Прямоугольник 2"/>
          <p:cNvSpPr/>
          <p:nvPr/>
        </p:nvSpPr>
        <p:spPr>
          <a:xfrm>
            <a:off x="948357" y="2852936"/>
            <a:ext cx="6511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90129" y="2852936"/>
            <a:ext cx="6158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64256" y="2852936"/>
            <a:ext cx="56778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&gt;</a:t>
            </a:r>
            <a:endParaRPr lang="ru-RU" sz="6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292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Раскрытие конфликта интересов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376307"/>
              </p:ext>
            </p:extLst>
          </p:nvPr>
        </p:nvGraphicFramePr>
        <p:xfrm>
          <a:off x="457200" y="1600200"/>
          <a:ext cx="8229600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1872208"/>
                <a:gridCol w="2376264"/>
                <a:gridCol w="310668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Кубик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Без посторонней помощи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После неверной консультации, что «В» лучше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После неверной консультации, что «В» лучше и раскрытия материальной заинтересованности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034" y="2703372"/>
            <a:ext cx="1935222" cy="238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5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Раскрытие конфликта интересов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123606"/>
              </p:ext>
            </p:extLst>
          </p:nvPr>
        </p:nvGraphicFramePr>
        <p:xfrm>
          <a:off x="457200" y="1600200"/>
          <a:ext cx="8229600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1872208"/>
                <a:gridCol w="2376264"/>
                <a:gridCol w="310668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Кубик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Без посторонней помощи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После неверной консультации, что «В» лучше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После неверной консультации, что «В» лучше и раскрытия материальной заинтересованности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4437112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4581128"/>
            <a:ext cx="1915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- </a:t>
            </a:r>
            <a:r>
              <a:rPr lang="ru-RU" b="1" dirty="0" smtClean="0"/>
              <a:t>осторожно </a:t>
            </a:r>
            <a:r>
              <a:rPr lang="en-US" b="1" dirty="0" smtClean="0"/>
              <a:t>NPS</a:t>
            </a:r>
            <a:r>
              <a:rPr lang="ru-RU" b="1" dirty="0" smtClean="0"/>
              <a:t>!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149080"/>
            <a:ext cx="19812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8082601" cy="5361459"/>
          </a:xfrm>
        </p:spPr>
      </p:pic>
      <p:sp>
        <p:nvSpPr>
          <p:cNvPr id="5" name="TextBox 4"/>
          <p:cNvSpPr txBox="1"/>
          <p:nvPr/>
        </p:nvSpPr>
        <p:spPr>
          <a:xfrm>
            <a:off x="4035866" y="276197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Churn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1042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Благотворительность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223" y="1600200"/>
            <a:ext cx="3960217" cy="452596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049760"/>
            <a:ext cx="291465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2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Тариф новых </a:t>
            </a:r>
            <a:r>
              <a:rPr lang="ru-RU" dirty="0" smtClean="0"/>
              <a:t>клиентов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4241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773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NPS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0415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883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6632"/>
            <a:ext cx="6840760" cy="5472609"/>
          </a:xfrm>
        </p:spPr>
      </p:pic>
      <p:sp>
        <p:nvSpPr>
          <p:cNvPr id="6" name="TextBox 5"/>
          <p:cNvSpPr txBox="1"/>
          <p:nvPr/>
        </p:nvSpPr>
        <p:spPr>
          <a:xfrm>
            <a:off x="323528" y="5680479"/>
            <a:ext cx="462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https://www.facebook.com/Vladimir.Kapustin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9753" y="6011996"/>
            <a:ext cx="4981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https://www.facebook.com/groups/b.economics/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5027" y="6372036"/>
            <a:ext cx="210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</a:t>
            </a:r>
            <a:r>
              <a:rPr lang="en-US" b="1" dirty="0" smtClean="0"/>
              <a:t>apa.ru@gmail.com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8638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509120"/>
            <a:ext cx="5146526" cy="236685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«</a:t>
            </a:r>
            <a:r>
              <a:rPr lang="ru-RU" sz="1800" dirty="0"/>
              <a:t>Думай медленно… решай </a:t>
            </a:r>
            <a:r>
              <a:rPr lang="ru-RU" sz="1800" dirty="0" smtClean="0"/>
              <a:t>быстро», Д. Канеман («</a:t>
            </a:r>
            <a:r>
              <a:rPr lang="en-US" sz="1800" dirty="0"/>
              <a:t>Thinking, Fast and </a:t>
            </a:r>
            <a:r>
              <a:rPr lang="en-US" sz="1800" dirty="0" smtClean="0"/>
              <a:t>Slow</a:t>
            </a:r>
            <a:r>
              <a:rPr lang="ru-RU" sz="1800" dirty="0" smtClean="0"/>
              <a:t>»)</a:t>
            </a:r>
          </a:p>
          <a:p>
            <a:r>
              <a:rPr lang="ru-RU" sz="1800" dirty="0" smtClean="0"/>
              <a:t>«</a:t>
            </a:r>
            <a:r>
              <a:rPr lang="en-US" sz="1800" dirty="0"/>
              <a:t>Nudge: Improving Decisions About Health, Wealth, and </a:t>
            </a:r>
            <a:r>
              <a:rPr lang="en-US" sz="1800" dirty="0" smtClean="0"/>
              <a:t>Happiness</a:t>
            </a:r>
            <a:r>
              <a:rPr lang="ru-RU" sz="1800" dirty="0" smtClean="0"/>
              <a:t>», </a:t>
            </a:r>
            <a:r>
              <a:rPr lang="en-US" sz="1800" dirty="0"/>
              <a:t> Richard H. </a:t>
            </a:r>
            <a:r>
              <a:rPr lang="en-US" sz="1800" dirty="0" smtClean="0"/>
              <a:t>Thaler</a:t>
            </a:r>
            <a:endParaRPr lang="ru-RU" sz="1800" dirty="0" smtClean="0"/>
          </a:p>
          <a:p>
            <a:r>
              <a:rPr lang="ru-RU" sz="1800" dirty="0" smtClean="0"/>
              <a:t>«Предсказуемая </a:t>
            </a:r>
            <a:r>
              <a:rPr lang="ru-RU" sz="1800" dirty="0"/>
              <a:t>иррациональность. Скрытые силы, определяющие наши </a:t>
            </a:r>
            <a:r>
              <a:rPr lang="ru-RU" sz="1800" dirty="0" smtClean="0"/>
              <a:t>решения», </a:t>
            </a:r>
            <a:r>
              <a:rPr lang="ru-RU" sz="1800" dirty="0"/>
              <a:t>Дэн </a:t>
            </a:r>
            <a:r>
              <a:rPr lang="ru-RU" sz="1800" dirty="0" smtClean="0"/>
              <a:t>Ариели («</a:t>
            </a:r>
            <a:r>
              <a:rPr lang="en-US" sz="1800" dirty="0"/>
              <a:t>Predictably Irrational: The Hidden Forces that Shape Our </a:t>
            </a:r>
            <a:r>
              <a:rPr lang="en-US" sz="1800" dirty="0" smtClean="0"/>
              <a:t>Decisions</a:t>
            </a:r>
            <a:r>
              <a:rPr lang="ru-RU" sz="1800" dirty="0" smtClean="0"/>
              <a:t>»)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Вся правда о неправде. Почему и как мы </a:t>
            </a:r>
            <a:r>
              <a:rPr lang="ru-RU" sz="1800" dirty="0" smtClean="0"/>
              <a:t>обманываем», Дэн Ариели («</a:t>
            </a:r>
            <a:r>
              <a:rPr lang="en-US" sz="1800" dirty="0"/>
              <a:t>The (Honest) Truth About Dishonestry: How We Lie Everyone - Especially </a:t>
            </a:r>
            <a:r>
              <a:rPr lang="en-US" sz="1800" dirty="0" smtClean="0"/>
              <a:t>Ourselves</a:t>
            </a:r>
            <a:r>
              <a:rPr lang="ru-RU" sz="1800" dirty="0" smtClean="0"/>
              <a:t>»)</a:t>
            </a:r>
            <a:endParaRPr lang="en-US" sz="1800" dirty="0"/>
          </a:p>
          <a:p>
            <a:r>
              <a:rPr lang="ru-RU" sz="1800" dirty="0" smtClean="0"/>
              <a:t>«</a:t>
            </a:r>
            <a:r>
              <a:rPr lang="ru-RU" sz="1800" dirty="0"/>
              <a:t>Позитивная иррациональность. Как извлекать выгоду из своих нелогичных </a:t>
            </a:r>
            <a:r>
              <a:rPr lang="ru-RU" sz="1800" dirty="0" smtClean="0"/>
              <a:t>поступков», Дэн Ариели («</a:t>
            </a:r>
            <a:r>
              <a:rPr lang="en-US" sz="1800" dirty="0"/>
              <a:t>The Upside of Irrationality: The Unexpected Benefits of Defying Logic at Work and at </a:t>
            </a:r>
            <a:r>
              <a:rPr lang="en-US" sz="1800" dirty="0" smtClean="0"/>
              <a:t>Home</a:t>
            </a:r>
            <a:r>
              <a:rPr lang="ru-RU" sz="1800" dirty="0" smtClean="0"/>
              <a:t>»)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Взлом маркетинга. Наука о том, почему мы </a:t>
            </a:r>
            <a:r>
              <a:rPr lang="ru-RU" sz="1800" dirty="0" smtClean="0"/>
              <a:t>покупаем», Фил Барден («</a:t>
            </a:r>
            <a:r>
              <a:rPr lang="en-US" sz="1800" dirty="0"/>
              <a:t>Decoded: The Science Behind Why We </a:t>
            </a:r>
            <a:r>
              <a:rPr lang="en-US" sz="1800" dirty="0" smtClean="0"/>
              <a:t>Buy</a:t>
            </a:r>
            <a:r>
              <a:rPr lang="ru-RU" sz="1800" dirty="0" smtClean="0"/>
              <a:t>»)</a:t>
            </a:r>
            <a:endParaRPr lang="ru-RU" sz="1800" dirty="0"/>
          </a:p>
          <a:p>
            <a:r>
              <a:rPr lang="ru-RU" sz="1800" dirty="0" smtClean="0"/>
              <a:t>«</a:t>
            </a:r>
            <a:r>
              <a:rPr lang="ru-RU" sz="1800" dirty="0"/>
              <a:t>Мозг и душа. Как нервная деятельность формирует наш внутренний </a:t>
            </a:r>
            <a:r>
              <a:rPr lang="ru-RU" sz="1800" dirty="0" smtClean="0"/>
              <a:t>мир», </a:t>
            </a:r>
            <a:r>
              <a:rPr lang="ru-RU" sz="1800" dirty="0"/>
              <a:t>Кристофер </a:t>
            </a:r>
            <a:r>
              <a:rPr lang="ru-RU" sz="1800" dirty="0" smtClean="0"/>
              <a:t>Фрит («</a:t>
            </a:r>
            <a:r>
              <a:rPr lang="en-US" sz="1800" dirty="0"/>
              <a:t>Making up the Mind: How the Brain Creates our Mental </a:t>
            </a:r>
            <a:r>
              <a:rPr lang="en-US" sz="1800" dirty="0" smtClean="0"/>
              <a:t>World</a:t>
            </a:r>
            <a:r>
              <a:rPr lang="ru-RU" sz="1800" dirty="0" smtClean="0"/>
              <a:t>»)</a:t>
            </a:r>
          </a:p>
          <a:p>
            <a:r>
              <a:rPr lang="ru-RU" sz="1800" dirty="0" smtClean="0"/>
              <a:t>«</a:t>
            </a:r>
            <a:r>
              <a:rPr lang="ru-RU" sz="1800" dirty="0"/>
              <a:t>Экономист под </a:t>
            </a:r>
            <a:r>
              <a:rPr lang="ru-RU" sz="1800" dirty="0" smtClean="0"/>
              <a:t>прикрытием», </a:t>
            </a:r>
            <a:r>
              <a:rPr lang="ru-RU" sz="1800" dirty="0"/>
              <a:t>Тим </a:t>
            </a:r>
            <a:r>
              <a:rPr lang="ru-RU" sz="1800" dirty="0" smtClean="0"/>
              <a:t>Харфорд («</a:t>
            </a:r>
            <a:r>
              <a:rPr lang="en-US" sz="1800" dirty="0"/>
              <a:t>The Undercover </a:t>
            </a:r>
            <a:r>
              <a:rPr lang="en-US" sz="1800" dirty="0" smtClean="0"/>
              <a:t>Economist</a:t>
            </a:r>
            <a:r>
              <a:rPr lang="ru-RU" sz="1800" dirty="0" smtClean="0"/>
              <a:t>»)</a:t>
            </a:r>
          </a:p>
          <a:p>
            <a:pPr marL="0" indent="0">
              <a:buNone/>
            </a:pPr>
            <a:r>
              <a:rPr lang="en-US" sz="1800" dirty="0"/>
              <a:t/>
            </a:r>
            <a:br>
              <a:rPr lang="en-US" sz="1800" dirty="0"/>
            </a:br>
            <a:endParaRPr lang="ru-RU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8018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Тарифы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7003723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Тариф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Скорость (Мбит/с)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 (руб/мес)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Суслик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Тигр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07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Мбит/с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843" y="1600200"/>
            <a:ext cx="6766314" cy="4525963"/>
          </a:xfrm>
        </p:spPr>
      </p:pic>
      <p:sp>
        <p:nvSpPr>
          <p:cNvPr id="5" name="TextBox 4"/>
          <p:cNvSpPr txBox="1"/>
          <p:nvPr/>
        </p:nvSpPr>
        <p:spPr>
          <a:xfrm>
            <a:off x="3798992" y="4892967"/>
            <a:ext cx="235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ШТА?</a:t>
            </a:r>
            <a:endParaRPr lang="ru-RU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23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пФ</a:t>
            </a:r>
            <a:br>
              <a:rPr lang="ru-RU" dirty="0" smtClean="0"/>
            </a:br>
            <a:r>
              <a:rPr lang="ru-RU" dirty="0" smtClean="0"/>
              <a:t>(пикоФарад)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57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22432</TotalTime>
  <Words>1769</Words>
  <Application>Microsoft Office PowerPoint</Application>
  <PresentationFormat>Экран (4:3)</PresentationFormat>
  <Paragraphs>814</Paragraphs>
  <Slides>64</Slides>
  <Notes>45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ARPU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Тарифы</vt:lpstr>
      <vt:lpstr>Мбит/с</vt:lpstr>
      <vt:lpstr>пФ (пикоФарад)</vt:lpstr>
      <vt:lpstr>пФ (пикоФарад)</vt:lpstr>
      <vt:lpstr>До 20% энергии</vt:lpstr>
      <vt:lpstr>Режим энергосбережения</vt:lpstr>
      <vt:lpstr>Тарифы</vt:lpstr>
      <vt:lpstr>Тарифы (привязка)</vt:lpstr>
      <vt:lpstr>Тарифы (+ништяки)</vt:lpstr>
      <vt:lpstr>Тарифы</vt:lpstr>
      <vt:lpstr>Тарифы (левосторонняя привязка)</vt:lpstr>
      <vt:lpstr>opt-in vs opt-out</vt:lpstr>
      <vt:lpstr>Тарифы</vt:lpstr>
      <vt:lpstr>Выбор джемов</vt:lpstr>
      <vt:lpstr>Замена тазобедренного сустава</vt:lpstr>
      <vt:lpstr>Замена тазобедренного сустава</vt:lpstr>
      <vt:lpstr>Подбор тарифа </vt:lpstr>
      <vt:lpstr>Подбор тарифа </vt:lpstr>
      <vt:lpstr>Выбор фотоаппарата</vt:lpstr>
      <vt:lpstr>Выбор фотоаппарата</vt:lpstr>
      <vt:lpstr>Тарифы</vt:lpstr>
      <vt:lpstr>Тарифы</vt:lpstr>
      <vt:lpstr>Подписка на The Economist</vt:lpstr>
      <vt:lpstr>Подписка на The Economist</vt:lpstr>
      <vt:lpstr>Тарифы (приманка)</vt:lpstr>
      <vt:lpstr>Тарифы (приманка)</vt:lpstr>
      <vt:lpstr>Эксперимент Соломона Аша</vt:lpstr>
      <vt:lpstr>Личный кабинет</vt:lpstr>
      <vt:lpstr>Личный кабинет</vt:lpstr>
      <vt:lpstr>Личный кабинет (эмпатия)</vt:lpstr>
      <vt:lpstr>Личный кабинет (эмпатия)</vt:lpstr>
      <vt:lpstr>Личный кабинет (эмпатия)</vt:lpstr>
      <vt:lpstr>Личный кабинет (эмпатия)</vt:lpstr>
      <vt:lpstr>Личный кабинет (эмпатия)</vt:lpstr>
      <vt:lpstr>Личный кабинет (эмпатия)</vt:lpstr>
      <vt:lpstr>Личный кабинет (эмпатия)</vt:lpstr>
      <vt:lpstr>Боль платежа</vt:lpstr>
      <vt:lpstr>Боль платежа</vt:lpstr>
      <vt:lpstr>Боль платежа</vt:lpstr>
      <vt:lpstr>Копейка в день</vt:lpstr>
      <vt:lpstr>Тарифы</vt:lpstr>
      <vt:lpstr>Тарифы</vt:lpstr>
      <vt:lpstr>Презентация PowerPoint</vt:lpstr>
      <vt:lpstr>Презентация PowerPoint</vt:lpstr>
      <vt:lpstr>Точка принятия решения</vt:lpstr>
      <vt:lpstr>Точка принятия решения</vt:lpstr>
      <vt:lpstr>Эффект привязки (якоря)</vt:lpstr>
      <vt:lpstr>Эффект привязки (якоря)</vt:lpstr>
      <vt:lpstr>Эффект привязки (якоря)</vt:lpstr>
      <vt:lpstr>Тарифы</vt:lpstr>
      <vt:lpstr>Раскрытие конфликта интересов</vt:lpstr>
      <vt:lpstr>Раскрытие конфликта интересов</vt:lpstr>
      <vt:lpstr>Раскрытие конфликта интересов</vt:lpstr>
      <vt:lpstr>Благотворительность</vt:lpstr>
      <vt:lpstr>Тариф новых клиентов</vt:lpstr>
      <vt:lpstr>NPS</vt:lpstr>
      <vt:lpstr>Презентация PowerPoint</vt:lpstr>
      <vt:lpstr>Ресурсы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ACER</cp:lastModifiedBy>
  <cp:revision>107</cp:revision>
  <dcterms:created xsi:type="dcterms:W3CDTF">2015-05-04T13:47:13Z</dcterms:created>
  <dcterms:modified xsi:type="dcterms:W3CDTF">2015-05-20T19:48:35Z</dcterms:modified>
</cp:coreProperties>
</file>