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lvl1pPr defTabSz="457200">
      <a:defRPr sz="2400">
        <a:latin typeface="Calibri"/>
        <a:ea typeface="Calibri"/>
        <a:cs typeface="Calibri"/>
        <a:sym typeface="Calibri"/>
      </a:defRPr>
    </a:lvl1pPr>
    <a:lvl2pPr indent="457200" defTabSz="457200">
      <a:defRPr sz="2400">
        <a:latin typeface="Calibri"/>
        <a:ea typeface="Calibri"/>
        <a:cs typeface="Calibri"/>
        <a:sym typeface="Calibri"/>
      </a:defRPr>
    </a:lvl2pPr>
    <a:lvl3pPr indent="914400" defTabSz="457200">
      <a:defRPr sz="2400">
        <a:latin typeface="Calibri"/>
        <a:ea typeface="Calibri"/>
        <a:cs typeface="Calibri"/>
        <a:sym typeface="Calibri"/>
      </a:defRPr>
    </a:lvl3pPr>
    <a:lvl4pPr indent="1371600" defTabSz="457200">
      <a:defRPr sz="2400">
        <a:latin typeface="Calibri"/>
        <a:ea typeface="Calibri"/>
        <a:cs typeface="Calibri"/>
        <a:sym typeface="Calibri"/>
      </a:defRPr>
    </a:lvl4pPr>
    <a:lvl5pPr indent="1828800" defTabSz="457200">
      <a:defRPr sz="2400">
        <a:latin typeface="Calibri"/>
        <a:ea typeface="Calibri"/>
        <a:cs typeface="Calibri"/>
        <a:sym typeface="Calibri"/>
      </a:defRPr>
    </a:lvl5pPr>
    <a:lvl6pPr defTabSz="457200">
      <a:defRPr sz="2400">
        <a:latin typeface="Calibri"/>
        <a:ea typeface="Calibri"/>
        <a:cs typeface="Calibri"/>
        <a:sym typeface="Calibri"/>
      </a:defRPr>
    </a:lvl6pPr>
    <a:lvl7pPr defTabSz="457200">
      <a:defRPr sz="2400">
        <a:latin typeface="Calibri"/>
        <a:ea typeface="Calibri"/>
        <a:cs typeface="Calibri"/>
        <a:sym typeface="Calibri"/>
      </a:defRPr>
    </a:lvl7pPr>
    <a:lvl8pPr defTabSz="457200">
      <a:defRPr sz="2400">
        <a:latin typeface="Calibri"/>
        <a:ea typeface="Calibri"/>
        <a:cs typeface="Calibri"/>
        <a:sym typeface="Calibri"/>
      </a:defRPr>
    </a:lvl8pPr>
    <a:lvl9pPr defTabSz="457200">
      <a:defRPr sz="2400"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E48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6" d="100"/>
          <a:sy n="96" d="100"/>
        </p:scale>
        <p:origin x="-19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" name="Shape 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425022794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1465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6553200" y="6403498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xmlns:p14="http://schemas.microsoft.com/office/powerpoint/2010/main" spd="med"/>
  <p:txStyles>
    <p:titleStyle>
      <a:lvl1pPr algn="ctr" defTabSz="457200">
        <a:defRPr sz="4400">
          <a:latin typeface="Calibri"/>
          <a:ea typeface="Calibri"/>
          <a:cs typeface="Calibri"/>
          <a:sym typeface="Calibri"/>
        </a:defRPr>
      </a:lvl1pPr>
      <a:lvl2pPr algn="ctr" defTabSz="457200">
        <a:defRPr sz="4400">
          <a:latin typeface="Calibri"/>
          <a:ea typeface="Calibri"/>
          <a:cs typeface="Calibri"/>
          <a:sym typeface="Calibri"/>
        </a:defRPr>
      </a:lvl2pPr>
      <a:lvl3pPr algn="ctr" defTabSz="457200">
        <a:defRPr sz="4400">
          <a:latin typeface="Calibri"/>
          <a:ea typeface="Calibri"/>
          <a:cs typeface="Calibri"/>
          <a:sym typeface="Calibri"/>
        </a:defRPr>
      </a:lvl3pPr>
      <a:lvl4pPr algn="ctr" defTabSz="457200">
        <a:defRPr sz="4400">
          <a:latin typeface="Calibri"/>
          <a:ea typeface="Calibri"/>
          <a:cs typeface="Calibri"/>
          <a:sym typeface="Calibri"/>
        </a:defRPr>
      </a:lvl4pPr>
      <a:lvl5pPr algn="ctr" defTabSz="457200">
        <a:defRPr sz="4400">
          <a:latin typeface="Calibri"/>
          <a:ea typeface="Calibri"/>
          <a:cs typeface="Calibri"/>
          <a:sym typeface="Calibri"/>
        </a:defRPr>
      </a:lvl5pPr>
      <a:lvl6pPr indent="457200" algn="ctr" defTabSz="457200">
        <a:defRPr sz="4400">
          <a:latin typeface="Calibri"/>
          <a:ea typeface="Calibri"/>
          <a:cs typeface="Calibri"/>
          <a:sym typeface="Calibri"/>
        </a:defRPr>
      </a:lvl6pPr>
      <a:lvl7pPr indent="914400" algn="ctr" defTabSz="457200">
        <a:defRPr sz="4400">
          <a:latin typeface="Calibri"/>
          <a:ea typeface="Calibri"/>
          <a:cs typeface="Calibri"/>
          <a:sym typeface="Calibri"/>
        </a:defRPr>
      </a:lvl7pPr>
      <a:lvl8pPr indent="1371600" algn="ctr" defTabSz="457200">
        <a:defRPr sz="4400">
          <a:latin typeface="Calibri"/>
          <a:ea typeface="Calibri"/>
          <a:cs typeface="Calibri"/>
          <a:sym typeface="Calibri"/>
        </a:defRPr>
      </a:lvl8pPr>
      <a:lvl9pPr indent="1828800" algn="ctr" defTabSz="457200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 defTabSz="4572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1pPr>
      <a:lvl2pPr marL="1035755" indent="-578555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456266" indent="-541866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2020711" indent="-649111" defTabSz="45720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477911" indent="-649111" defTabSz="45720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935111" indent="-649111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392311" indent="-649111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849511" indent="-649111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306711" indent="-649111" defTabSz="4572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defTabSz="457200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 idx="4294967295"/>
          </p:nvPr>
        </p:nvSpPr>
        <p:spPr>
          <a:xfrm>
            <a:off x="1097756" y="5145595"/>
            <a:ext cx="7372351" cy="881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2047C0"/>
                </a:solidFill>
              </a:rPr>
              <a:t>Да здравствует OTT</a:t>
            </a:r>
            <a:r>
              <a:rPr sz="4400" b="1" dirty="0" smtClean="0">
                <a:solidFill>
                  <a:srgbClr val="2047C0"/>
                </a:solidFill>
              </a:rPr>
              <a:t>!</a:t>
            </a:r>
            <a:endParaRPr sz="4400" b="1" dirty="0">
              <a:solidFill>
                <a:srgbClr val="2047C0"/>
              </a:solidFill>
            </a:endParaRPr>
          </a:p>
        </p:txBody>
      </p:sp>
      <p:sp>
        <p:nvSpPr>
          <p:cNvPr id="9" name="Shape 9"/>
          <p:cNvSpPr/>
          <p:nvPr/>
        </p:nvSpPr>
        <p:spPr>
          <a:xfrm>
            <a:off x="2824162" y="242887"/>
            <a:ext cx="3919538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44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 dirty="0">
                <a:solidFill>
                  <a:srgbClr val="2047C0"/>
                </a:solidFill>
              </a:rPr>
              <a:t>IPTV умер?</a:t>
            </a:r>
          </a:p>
        </p:txBody>
      </p:sp>
      <p:pic>
        <p:nvPicPr>
          <p:cNvPr id="10" name="Лого для презентации.png" descr="Лого для презентации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05100" y="1049317"/>
            <a:ext cx="4157663" cy="4122738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9"/>
          <p:cNvSpPr/>
          <p:nvPr/>
        </p:nvSpPr>
        <p:spPr>
          <a:xfrm>
            <a:off x="3412877" y="6248601"/>
            <a:ext cx="544099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44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ru-RU" sz="2000" dirty="0" smtClean="0">
                <a:solidFill>
                  <a:srgbClr val="2047C0"/>
                </a:solidFill>
              </a:rPr>
              <a:t>Дубров Владислав</a:t>
            </a:r>
            <a:r>
              <a:rPr lang="en-US" sz="2000" dirty="0" smtClean="0">
                <a:solidFill>
                  <a:srgbClr val="2047C0"/>
                </a:solidFill>
              </a:rPr>
              <a:t>, 24h.tv</a:t>
            </a:r>
            <a:endParaRPr sz="2000" dirty="0">
              <a:solidFill>
                <a:srgbClr val="2047C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 idx="4294967295"/>
          </p:nvPr>
        </p:nvSpPr>
        <p:spPr>
          <a:xfrm>
            <a:off x="457200" y="230187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defTabSz="393192">
              <a:defRPr sz="1800"/>
            </a:pPr>
            <a:r>
              <a:rPr sz="3096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Дополнительные преимущества 24h.tv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4294967295"/>
          </p:nvPr>
        </p:nvSpPr>
        <p:spPr>
          <a:xfrm>
            <a:off x="538956" y="1544637"/>
            <a:ext cx="8066088" cy="5183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Технология гарантированной доставки оригинального битрейта 1CDN – кристальная четкость картинки</a:t>
            </a: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Резервирование источников и прямые стыки</a:t>
            </a: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Удобный, интуитивный и простой интерфейс</a:t>
            </a: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Архив на </a:t>
            </a:r>
            <a:r>
              <a:rPr sz="2100" dirty="0" smtClean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недел</a:t>
            </a:r>
            <a:r>
              <a:rPr lang="ru-RU" sz="2100" smtClean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ю</a:t>
            </a:r>
            <a:r>
              <a:rPr sz="2100" smtClean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и персональное облачное хранилище передач на длительный период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Интеграция с биллингом</a:t>
            </a: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Бесплатный трафик с локального узла 1CDN</a:t>
            </a: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Использование существующего оборудования</a:t>
            </a: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Недорогие Android STB ($50) / Dune / MAG</a:t>
            </a:r>
            <a:endParaRPr sz="2100" dirty="0">
              <a:latin typeface="Open Sans"/>
              <a:ea typeface="Open Sans"/>
              <a:cs typeface="Open Sans"/>
              <a:sym typeface="Open Sans"/>
            </a:endParaRPr>
          </a:p>
          <a:p>
            <a:pPr marL="231775" lvl="0" indent="-231775">
              <a:lnSpc>
                <a:spcPct val="90000"/>
              </a:lnSpc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Есть полностью бесплатный пакет</a:t>
            </a:r>
          </a:p>
          <a:p>
            <a:pPr marL="231775" lvl="0" indent="-231775" algn="ctr">
              <a:lnSpc>
                <a:spcPct val="90000"/>
              </a:lnSpc>
              <a:spcBef>
                <a:spcPts val="500"/>
              </a:spcBef>
              <a:buSzTx/>
              <a:buNone/>
              <a:defRPr sz="1800"/>
            </a:pP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и....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 idx="4294967295"/>
          </p:nvPr>
        </p:nvSpPr>
        <p:spPr>
          <a:xfrm>
            <a:off x="630237" y="219075"/>
            <a:ext cx="8229601" cy="769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28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047C0"/>
                </a:solidFill>
              </a:rPr>
              <a:t>И самое важное:</a:t>
            </a:r>
          </a:p>
        </p:txBody>
      </p:sp>
      <p:sp>
        <p:nvSpPr>
          <p:cNvPr id="58" name="Shape 58"/>
          <p:cNvSpPr/>
          <p:nvPr/>
        </p:nvSpPr>
        <p:spPr>
          <a:xfrm>
            <a:off x="400050" y="1089024"/>
            <a:ext cx="8689975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2300"/>
              </a:spcBef>
              <a:defRPr sz="3600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 dirty="0">
                <a:solidFill>
                  <a:srgbClr val="2047C0"/>
                </a:solidFill>
              </a:rPr>
              <a:t>24 </a:t>
            </a:r>
            <a:r>
              <a:rPr sz="3600" b="1" dirty="0" smtClean="0">
                <a:solidFill>
                  <a:srgbClr val="2047C0"/>
                </a:solidFill>
              </a:rPr>
              <a:t>%</a:t>
            </a:r>
            <a:r>
              <a:rPr lang="en-US" sz="3600" b="1" dirty="0" smtClean="0">
                <a:solidFill>
                  <a:srgbClr val="2047C0"/>
                </a:solidFill>
              </a:rPr>
              <a:t> - </a:t>
            </a:r>
            <a:r>
              <a:rPr sz="3600" b="1" dirty="0" smtClean="0">
                <a:solidFill>
                  <a:srgbClr val="2047C0"/>
                </a:solidFill>
              </a:rPr>
              <a:t>вознаграждение </a:t>
            </a:r>
            <a:r>
              <a:rPr sz="3600" b="1" dirty="0">
                <a:solidFill>
                  <a:srgbClr val="2047C0"/>
                </a:solidFill>
              </a:rPr>
              <a:t>оператора</a:t>
            </a:r>
          </a:p>
        </p:txBody>
      </p:sp>
      <p:pic>
        <p:nvPicPr>
          <p:cNvPr id="59" name="moneys-filtered.png"/>
          <p:cNvPicPr/>
          <p:nvPr/>
        </p:nvPicPr>
        <p:blipFill>
          <a:blip r:embed="rId3">
            <a:alphaModFix amt="81495"/>
            <a:extLst/>
          </a:blip>
          <a:srcRect t="2962"/>
          <a:stretch>
            <a:fillRect/>
          </a:stretch>
        </p:blipFill>
        <p:spPr>
          <a:xfrm>
            <a:off x="458787" y="1435050"/>
            <a:ext cx="8572501" cy="6654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>
            <a:spLocks noGrp="1"/>
          </p:cNvSpPr>
          <p:nvPr>
            <p:ph type="body" idx="4294967295"/>
          </p:nvPr>
        </p:nvSpPr>
        <p:spPr>
          <a:xfrm>
            <a:off x="176212" y="5175250"/>
            <a:ext cx="8066088" cy="1096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marL="0" lvl="0" indent="0" defTabSz="406908">
              <a:lnSpc>
                <a:spcPct val="90000"/>
              </a:lnSpc>
              <a:spcBef>
                <a:spcPts val="500"/>
              </a:spcBef>
              <a:buSzTx/>
              <a:buNone/>
              <a:defRPr sz="1800"/>
            </a:pPr>
            <a:r>
              <a:rPr sz="3204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На старте</a:t>
            </a:r>
          </a:p>
          <a:p>
            <a:pPr marL="0" lvl="0" indent="0" defTabSz="406908">
              <a:lnSpc>
                <a:spcPct val="90000"/>
              </a:lnSpc>
              <a:spcBef>
                <a:spcPts val="500"/>
              </a:spcBef>
              <a:buSzTx/>
              <a:buNone/>
              <a:defRPr sz="1800"/>
            </a:pPr>
            <a:r>
              <a:rPr sz="2492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130 качественных каналов и 20 HD</a:t>
            </a:r>
          </a:p>
        </p:txBody>
      </p:sp>
      <p:sp>
        <p:nvSpPr>
          <p:cNvPr id="62" name="Shape 62"/>
          <p:cNvSpPr/>
          <p:nvPr/>
        </p:nvSpPr>
        <p:spPr>
          <a:xfrm>
            <a:off x="277812" y="6262687"/>
            <a:ext cx="8066088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323850">
              <a:spcBef>
                <a:spcPts val="500"/>
              </a:spcBef>
              <a:def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2047C0"/>
                </a:solidFill>
              </a:rPr>
              <a:t>+ еще 50 каналов в ближайшее время</a:t>
            </a:r>
          </a:p>
        </p:txBody>
      </p:sp>
      <p:pic>
        <p:nvPicPr>
          <p:cNvPr id="63" name="TV_CHANNELS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11758"/>
            <a:ext cx="9144000" cy="51457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539750" y="1052512"/>
            <a:ext cx="8066088" cy="191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182562">
              <a:spcBef>
                <a:spcPts val="200"/>
              </a:spcBef>
              <a:defRPr sz="1800"/>
            </a:pPr>
            <a:endParaRPr sz="3600">
              <a:solidFill>
                <a:srgbClr val="2047C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lvl="0" algn="ctr" defTabSz="182562">
              <a:spcBef>
                <a:spcPts val="200"/>
              </a:spcBef>
              <a:defRPr sz="1800"/>
            </a:pPr>
            <a:endParaRPr sz="3600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66" name="Table 66"/>
          <p:cNvGraphicFramePr/>
          <p:nvPr>
            <p:extLst>
              <p:ext uri="{D42A27DB-BD31-4B8C-83A1-F6EECF244321}">
                <p14:modId xmlns:p14="http://schemas.microsoft.com/office/powerpoint/2010/main" val="1249582217"/>
              </p:ext>
            </p:extLst>
          </p:nvPr>
        </p:nvGraphicFramePr>
        <p:xfrm>
          <a:off x="323850" y="2370137"/>
          <a:ext cx="8496299" cy="417436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017837"/>
                <a:gridCol w="2740025"/>
                <a:gridCol w="2738437"/>
              </a:tblGrid>
              <a:tr h="879683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800">
                          <a:solidFill>
                            <a:srgbClr val="2047C0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Бесплатный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B9CDE5"/>
                      </a:solidFill>
                      <a:round/>
                    </a:lnL>
                    <a:lnR w="12700">
                      <a:solidFill>
                        <a:srgbClr val="4F81BD"/>
                      </a:solidFill>
                      <a:round/>
                    </a:lnR>
                    <a:lnT w="12700">
                      <a:solidFill>
                        <a:srgbClr val="B9CDE5"/>
                      </a:solidFill>
                      <a:round/>
                    </a:lnT>
                    <a:lnB w="12700">
                      <a:solidFill>
                        <a:srgbClr val="4F81BD"/>
                      </a:solidFill>
                      <a:round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800" b="1">
                          <a:solidFill>
                            <a:srgbClr val="2047C0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Базовый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F81BD"/>
                      </a:solidFill>
                      <a:round/>
                    </a:lnL>
                    <a:lnR w="12700">
                      <a:solidFill>
                        <a:srgbClr val="4F81BD"/>
                      </a:solidFill>
                      <a:round/>
                    </a:lnR>
                    <a:lnT w="12700">
                      <a:solidFill>
                        <a:srgbClr val="B9CDE5"/>
                      </a:solidFill>
                      <a:round/>
                    </a:lnT>
                    <a:lnB w="12700">
                      <a:solidFill>
                        <a:srgbClr val="4F81BD"/>
                      </a:solidFill>
                      <a:round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800" b="1">
                          <a:solidFill>
                            <a:srgbClr val="2047C0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VIP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4F81BD"/>
                      </a:solidFill>
                      <a:round/>
                    </a:lnL>
                    <a:lnR w="12700">
                      <a:solidFill>
                        <a:srgbClr val="B9CDE5"/>
                      </a:solidFill>
                      <a:round/>
                    </a:lnR>
                    <a:lnT w="12700">
                      <a:solidFill>
                        <a:srgbClr val="B9CDE5"/>
                      </a:solidFill>
                      <a:round/>
                    </a:lnT>
                    <a:lnB w="12700">
                      <a:solidFill>
                        <a:srgbClr val="4F81BD"/>
                      </a:solidFill>
                      <a:round/>
                    </a:lnB>
                    <a:solidFill>
                      <a:srgbClr val="4F81BD">
                        <a:alpha val="19999"/>
                      </a:srgbClr>
                    </a:solidFill>
                  </a:tcPr>
                </a:tc>
              </a:tr>
              <a:tr h="2420550">
                <a:tc>
                  <a:txBody>
                    <a:bodyPr/>
                    <a:lstStyle/>
                    <a:p>
                      <a:pPr lvl="0" algn="ctr" defTabSz="442912">
                        <a:lnSpc>
                          <a:spcPct val="90000"/>
                        </a:lnSpc>
                        <a:spcBef>
                          <a:spcPts val="400"/>
                        </a:spcBef>
                        <a:defRPr sz="1800" b="0" i="0"/>
                      </a:pPr>
                      <a:r>
                        <a:rPr sz="210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 каналов обоих мультиплексов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9CDE5"/>
                      </a:solidFill>
                      <a:round/>
                    </a:lnL>
                    <a:lnR w="12700">
                      <a:solidFill>
                        <a:srgbClr val="B9CDE5"/>
                      </a:solidFill>
                      <a:round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miter lim="400000"/>
                    </a:lnB>
                    <a:solidFill>
                      <a:srgbClr val="4F81BD">
                        <a:alpha val="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r>
                        <a:rPr lang="en-US"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r>
                        <a:rPr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 </a:t>
                      </a: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каналов </a:t>
                      </a:r>
                    </a:p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+ </a:t>
                      </a:r>
                      <a:r>
                        <a:rPr lang="en-US"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</a:t>
                      </a:r>
                      <a:r>
                        <a:rPr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 </a:t>
                      </a: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HD</a:t>
                      </a:r>
                    </a:p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endParaRPr sz="2100" dirty="0">
                        <a:solidFill>
                          <a:srgbClr val="2047C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Все необходимые каналы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9CDE5"/>
                      </a:solidFill>
                      <a:round/>
                    </a:lnL>
                    <a:lnR w="12700">
                      <a:solidFill>
                        <a:srgbClr val="B9CDE5"/>
                      </a:solidFill>
                      <a:round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miter lim="400000"/>
                    </a:lnB>
                    <a:solidFill>
                      <a:srgbClr val="4F81BD">
                        <a:alpha val="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</a:t>
                      </a:r>
                      <a:r>
                        <a:rPr lang="en-US"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</a:t>
                      </a:r>
                      <a:r>
                        <a:rPr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 </a:t>
                      </a: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каналов </a:t>
                      </a:r>
                    </a:p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+ </a:t>
                      </a:r>
                      <a:r>
                        <a:rPr lang="en-US"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</a:t>
                      </a:r>
                      <a:r>
                        <a:rPr sz="2100" dirty="0" smtClean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 </a:t>
                      </a: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HD</a:t>
                      </a:r>
                      <a:endParaRPr sz="2100"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endParaRPr sz="2100" dirty="0">
                        <a:solidFill>
                          <a:srgbClr val="2047C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Премиальные каналы</a:t>
                      </a:r>
                    </a:p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100" dirty="0">
                          <a:solidFill>
                            <a:srgbClr val="2047C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и каналы НТВ+</a:t>
                      </a:r>
                    </a:p>
                  </a:txBody>
                  <a:tcPr marL="45720" marR="45720" horzOverflow="overflow">
                    <a:lnL w="12700">
                      <a:solidFill>
                        <a:srgbClr val="B9CDE5"/>
                      </a:solidFill>
                      <a:round/>
                    </a:lnL>
                    <a:lnR w="12700">
                      <a:solidFill>
                        <a:srgbClr val="B9CDE5"/>
                      </a:solidFill>
                      <a:round/>
                    </a:lnR>
                    <a:lnT w="12700">
                      <a:solidFill>
                        <a:srgbClr val="4F81BD"/>
                      </a:solidFill>
                      <a:round/>
                    </a:lnT>
                    <a:lnB w="12700">
                      <a:miter lim="400000"/>
                    </a:lnB>
                    <a:solidFill>
                      <a:srgbClr val="4F81BD">
                        <a:alpha val="5097"/>
                      </a:srgbClr>
                    </a:solidFill>
                  </a:tcPr>
                </a:tc>
              </a:tr>
              <a:tr h="874127">
                <a:tc>
                  <a:txBody>
                    <a:bodyPr/>
                    <a:lstStyle/>
                    <a:p>
                      <a:pPr lvl="0" algn="ctr" defTabSz="442912">
                        <a:lnSpc>
                          <a:spcPct val="90000"/>
                        </a:lnSpc>
                        <a:spcBef>
                          <a:spcPts val="400"/>
                        </a:spcBef>
                        <a:defRPr sz="1800" b="0" i="0"/>
                      </a:pPr>
                      <a:r>
                        <a:rPr sz="2800">
                          <a:solidFill>
                            <a:srgbClr val="2047C0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Бесплатно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B9CDE5"/>
                      </a:solidFill>
                      <a:round/>
                    </a:lnL>
                    <a:lnR w="12700">
                      <a:solidFill>
                        <a:srgbClr val="B9CDE5"/>
                      </a:solidFill>
                      <a:round/>
                    </a:lnR>
                    <a:lnT w="12700">
                      <a:miter lim="400000"/>
                    </a:lnT>
                    <a:lnB w="12700">
                      <a:solidFill>
                        <a:srgbClr val="B9CDE5"/>
                      </a:solidFill>
                      <a:round/>
                    </a:lnB>
                    <a:solidFill>
                      <a:srgbClr val="4F81BD">
                        <a:alpha val="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800">
                          <a:solidFill>
                            <a:srgbClr val="2047C0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399 рублей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B9CDE5"/>
                      </a:solidFill>
                      <a:round/>
                    </a:lnL>
                    <a:lnR w="12700">
                      <a:solidFill>
                        <a:srgbClr val="B9CDE5"/>
                      </a:solidFill>
                      <a:round/>
                    </a:lnR>
                    <a:lnT w="12700">
                      <a:miter lim="400000"/>
                    </a:lnT>
                    <a:lnB w="12700">
                      <a:solidFill>
                        <a:srgbClr val="B9CDE5"/>
                      </a:solidFill>
                      <a:round/>
                    </a:lnB>
                    <a:solidFill>
                      <a:srgbClr val="4F81BD">
                        <a:alpha val="509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400"/>
                        </a:spcBef>
                        <a:defRPr sz="1800" b="0" i="0"/>
                      </a:pPr>
                      <a:r>
                        <a:rPr sz="2800" dirty="0">
                          <a:solidFill>
                            <a:srgbClr val="2047C0"/>
                          </a:solidFill>
                          <a:latin typeface="Open Sans Semibold"/>
                          <a:ea typeface="Open Sans Semibold"/>
                          <a:cs typeface="Open Sans Semibold"/>
                          <a:sym typeface="Open Sans Semibold"/>
                        </a:rPr>
                        <a:t>1000 рублей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B9CDE5"/>
                      </a:solidFill>
                      <a:round/>
                    </a:lnL>
                    <a:lnR w="12700">
                      <a:solidFill>
                        <a:srgbClr val="B9CDE5"/>
                      </a:solidFill>
                      <a:round/>
                    </a:lnR>
                    <a:lnT w="12700">
                      <a:miter lim="400000"/>
                    </a:lnT>
                    <a:lnB w="12700">
                      <a:solidFill>
                        <a:srgbClr val="B9CDE5"/>
                      </a:solidFill>
                      <a:round/>
                    </a:lnB>
                    <a:solidFill>
                      <a:srgbClr val="4F81BD">
                        <a:alpha val="5097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7" name="Shape 67"/>
          <p:cNvSpPr/>
          <p:nvPr/>
        </p:nvSpPr>
        <p:spPr>
          <a:xfrm>
            <a:off x="641518" y="665479"/>
            <a:ext cx="7860964" cy="18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lvl="0" algn="ctr" defTabSz="182562">
              <a:spcBef>
                <a:spcPts val="200"/>
              </a:spcBef>
              <a:defRPr sz="1800"/>
            </a:pPr>
            <a:r>
              <a:rPr sz="36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3 пакета</a:t>
            </a:r>
          </a:p>
          <a:p>
            <a:pPr lvl="0" algn="ctr" defTabSz="182562">
              <a:spcBef>
                <a:spcPts val="200"/>
              </a:spcBef>
              <a:defRPr sz="1800"/>
            </a:pPr>
            <a:r>
              <a:rPr sz="28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Простые и понятные тарифы</a:t>
            </a:r>
            <a:endParaRPr sz="3600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/>
          </p:cNvSpPr>
          <p:nvPr>
            <p:ph type="title" idx="4294967295"/>
          </p:nvPr>
        </p:nvSpPr>
        <p:spPr>
          <a:xfrm>
            <a:off x="165099" y="158750"/>
            <a:ext cx="8813801" cy="144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defTabSz="392112">
              <a:lnSpc>
                <a:spcPct val="80000"/>
              </a:lnSpc>
              <a:defRPr sz="36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2047C0"/>
                </a:solidFill>
              </a:rPr>
              <a:t>Специально для участников КРОС-2015</a:t>
            </a:r>
          </a:p>
        </p:txBody>
      </p:sp>
      <p:sp>
        <p:nvSpPr>
          <p:cNvPr id="70" name="Shape 70"/>
          <p:cNvSpPr/>
          <p:nvPr/>
        </p:nvSpPr>
        <p:spPr>
          <a:xfrm>
            <a:off x="73818" y="2174875"/>
            <a:ext cx="8996364" cy="1971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ct val="90000"/>
              </a:lnSpc>
              <a:spcBef>
                <a:spcPts val="700"/>
              </a:spcBef>
              <a:defRPr sz="1800"/>
            </a:pPr>
            <a:endParaRPr sz="2800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defRPr sz="1800"/>
            </a:pPr>
            <a:r>
              <a:rPr sz="4400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1 ГОД</a:t>
            </a:r>
          </a:p>
          <a:p>
            <a:pPr lvl="0" algn="ctr">
              <a:lnSpc>
                <a:spcPct val="90000"/>
              </a:lnSpc>
              <a:spcBef>
                <a:spcPts val="800"/>
              </a:spcBef>
              <a:defRPr sz="1800"/>
            </a:pPr>
            <a:r>
              <a:rPr sz="3600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бесплатного просмотра VIP-пакета</a:t>
            </a:r>
          </a:p>
        </p:txBody>
      </p:sp>
      <p:sp>
        <p:nvSpPr>
          <p:cNvPr id="71" name="Shape 71"/>
          <p:cNvSpPr/>
          <p:nvPr/>
        </p:nvSpPr>
        <p:spPr>
          <a:xfrm>
            <a:off x="73818" y="5443855"/>
            <a:ext cx="8996364" cy="1211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lvl="0" algn="ctr">
              <a:lnSpc>
                <a:spcPct val="80000"/>
              </a:lnSpc>
              <a:defRPr sz="1800"/>
            </a:pPr>
            <a:r>
              <a:rPr sz="36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Оставьте визитку </a:t>
            </a:r>
          </a:p>
          <a:p>
            <a:pPr lvl="0" algn="ctr">
              <a:lnSpc>
                <a:spcPct val="80000"/>
              </a:lnSpc>
              <a:defRPr sz="1800"/>
            </a:pPr>
            <a:r>
              <a:rPr sz="36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у наших представителей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TT_VS_IPTV-small-filtered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834111" y="-12995"/>
            <a:ext cx="11010082" cy="688399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OTT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9099" y="673100"/>
            <a:ext cx="4906551" cy="408373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PTV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584950" y="5702250"/>
            <a:ext cx="1814436" cy="7347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 idx="4294967295"/>
          </p:nvPr>
        </p:nvSpPr>
        <p:spPr>
          <a:xfrm>
            <a:off x="250824" y="107949"/>
            <a:ext cx="3930651" cy="1411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l" defTabSz="447675">
              <a:defRPr sz="1800"/>
            </a:pPr>
            <a:r>
              <a:rPr sz="3600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Наш опыт IPTV</a:t>
            </a:r>
          </a:p>
          <a:p>
            <a:pPr lvl="0" algn="l" defTabSz="447675">
              <a:defRPr sz="1800"/>
            </a:pPr>
            <a:r>
              <a:rPr sz="28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4 года назад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4294967295"/>
          </p:nvPr>
        </p:nvSpPr>
        <p:spPr>
          <a:xfrm>
            <a:off x="250825" y="1836737"/>
            <a:ext cx="3930650" cy="50847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r>
              <a:rPr sz="1869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Сеть 5000 абонентов</a:t>
            </a: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r>
              <a:rPr sz="1869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Разовые затраты – около 500 т.р.</a:t>
            </a: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r>
              <a:rPr sz="1869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За контент – 200 т.р./мес</a:t>
            </a: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endParaRPr sz="1869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endParaRPr sz="1869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endParaRPr sz="1869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endParaRPr sz="1869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r>
              <a:rPr sz="1869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За 2 года:</a:t>
            </a: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Clr>
                <a:srgbClr val="2047C0"/>
              </a:buClr>
              <a:buChar char="•"/>
              <a:defRPr sz="1800"/>
            </a:pPr>
            <a:r>
              <a:rPr sz="1869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Продано 2000 приставок, </a:t>
            </a: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Clr>
                <a:srgbClr val="2047C0"/>
              </a:buClr>
              <a:buChar char="•"/>
              <a:defRPr sz="1800"/>
            </a:pPr>
            <a:r>
              <a:rPr sz="1869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из них 700 – платных подписок. </a:t>
            </a: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Clr>
                <a:srgbClr val="2047C0"/>
              </a:buClr>
              <a:buChar char="•"/>
              <a:defRPr sz="1800"/>
            </a:pPr>
            <a:r>
              <a:rPr sz="1869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Выручки еле-еле хватает на оплату прав.</a:t>
            </a: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Clr>
                <a:srgbClr val="2047C0"/>
              </a:buClr>
              <a:buChar char="•"/>
              <a:defRPr sz="1800"/>
            </a:pPr>
            <a:endParaRPr sz="1869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134223" lvl="0" indent="-134223" defTabSz="406908">
              <a:lnSpc>
                <a:spcPct val="90000"/>
              </a:lnSpc>
              <a:spcBef>
                <a:spcPts val="300"/>
              </a:spcBef>
              <a:buSzTx/>
              <a:buNone/>
              <a:defRPr sz="1800"/>
            </a:pPr>
            <a:r>
              <a:rPr sz="1869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Получили чемодан без ручки</a:t>
            </a:r>
          </a:p>
        </p:txBody>
      </p:sp>
      <p:pic>
        <p:nvPicPr>
          <p:cNvPr id="18" name="Destroyed-small-filtered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73320" y="0"/>
            <a:ext cx="457256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 idx="4294967295"/>
          </p:nvPr>
        </p:nvSpPr>
        <p:spPr>
          <a:xfrm>
            <a:off x="690562" y="193675"/>
            <a:ext cx="8229601" cy="769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3600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2047C0"/>
                </a:solidFill>
              </a:rPr>
              <a:t>Вывод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4294967295"/>
          </p:nvPr>
        </p:nvSpPr>
        <p:spPr>
          <a:xfrm>
            <a:off x="772318" y="5957887"/>
            <a:ext cx="8066089" cy="881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indent="0" algn="ctr">
              <a:spcBef>
                <a:spcPts val="600"/>
              </a:spcBef>
              <a:buSzTx/>
              <a:buNone/>
              <a:defRPr sz="28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047C0"/>
                </a:solidFill>
              </a:rPr>
              <a:t>Но всё равно волна ОТТ смоет с пляжа ☺</a:t>
            </a:r>
          </a:p>
        </p:txBody>
      </p:sp>
      <p:sp>
        <p:nvSpPr>
          <p:cNvPr id="22" name="Shape 22"/>
          <p:cNvSpPr/>
          <p:nvPr/>
        </p:nvSpPr>
        <p:spPr>
          <a:xfrm>
            <a:off x="6751637" y="2598737"/>
            <a:ext cx="2613026" cy="1193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369887">
              <a:spcBef>
                <a:spcPts val="500"/>
              </a:spcBef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Очень 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lvl="0" algn="ctr" defTabSz="369887">
              <a:spcBef>
                <a:spcPts val="500"/>
              </a:spcBef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много 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lvl="0" algn="ctr" defTabSz="369887">
              <a:spcBef>
                <a:spcPts val="500"/>
              </a:spcBef>
              <a:defRPr sz="1800"/>
            </a:pPr>
            <a:r>
              <a:rPr sz="21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времени</a:t>
            </a:r>
          </a:p>
        </p:txBody>
      </p:sp>
      <p:sp>
        <p:nvSpPr>
          <p:cNvPr id="23" name="Shape 23"/>
          <p:cNvSpPr/>
          <p:nvPr/>
        </p:nvSpPr>
        <p:spPr>
          <a:xfrm>
            <a:off x="-49213" y="2560637"/>
            <a:ext cx="2757488" cy="127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369887">
              <a:spcBef>
                <a:spcPts val="500"/>
              </a:spcBef>
              <a:defRPr sz="1800"/>
            </a:pPr>
            <a:r>
              <a:rPr sz="22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Очень </a:t>
            </a:r>
            <a:endParaRPr sz="2500">
              <a:latin typeface="Open Sans"/>
              <a:ea typeface="Open Sans"/>
              <a:cs typeface="Open Sans"/>
              <a:sym typeface="Open Sans"/>
            </a:endParaRPr>
          </a:p>
          <a:p>
            <a:pPr lvl="0" algn="ctr" defTabSz="369887">
              <a:spcBef>
                <a:spcPts val="500"/>
              </a:spcBef>
              <a:defRPr sz="1800"/>
            </a:pPr>
            <a:r>
              <a:rPr sz="22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много </a:t>
            </a:r>
            <a:endParaRPr sz="2500">
              <a:latin typeface="Open Sans"/>
              <a:ea typeface="Open Sans"/>
              <a:cs typeface="Open Sans"/>
              <a:sym typeface="Open Sans"/>
            </a:endParaRPr>
          </a:p>
          <a:p>
            <a:pPr lvl="0" algn="ctr" defTabSz="369887">
              <a:spcBef>
                <a:spcPts val="500"/>
              </a:spcBef>
              <a:defRPr sz="1800"/>
            </a:pPr>
            <a:r>
              <a:rPr sz="22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денег</a:t>
            </a:r>
          </a:p>
        </p:txBody>
      </p:sp>
      <p:sp>
        <p:nvSpPr>
          <p:cNvPr id="24" name="Shape 24"/>
          <p:cNvSpPr/>
          <p:nvPr/>
        </p:nvSpPr>
        <p:spPr>
          <a:xfrm>
            <a:off x="772318" y="1160144"/>
            <a:ext cx="8066089" cy="10007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333375">
              <a:lnSpc>
                <a:spcPct val="80000"/>
              </a:lnSpc>
              <a:spcBef>
                <a:spcPts val="400"/>
              </a:spcBef>
              <a:defRPr sz="1800"/>
            </a:pPr>
            <a:r>
              <a:rPr sz="21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Тюнить IPTV до уровня OTT – невозможно</a:t>
            </a:r>
          </a:p>
          <a:p>
            <a:pPr lvl="0" algn="ctr" defTabSz="333375">
              <a:lnSpc>
                <a:spcPct val="80000"/>
              </a:lnSpc>
              <a:spcBef>
                <a:spcPts val="300"/>
              </a:spcBef>
              <a:defRPr sz="1800"/>
            </a:pPr>
            <a:endParaRPr sz="2100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 defTabSz="333375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Делать собственное ОТТ?</a:t>
            </a:r>
          </a:p>
        </p:txBody>
      </p:sp>
      <p:pic>
        <p:nvPicPr>
          <p:cNvPr id="25" name="TAZ-filtered.png"/>
          <p:cNvPicPr/>
          <p:nvPr/>
        </p:nvPicPr>
        <p:blipFill>
          <a:blip r:embed="rId3">
            <a:alphaModFix amt="78698"/>
            <a:extLst/>
          </a:blip>
          <a:stretch>
            <a:fillRect/>
          </a:stretch>
        </p:blipFill>
        <p:spPr>
          <a:xfrm>
            <a:off x="2429523" y="2971205"/>
            <a:ext cx="4751679" cy="2402805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75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 idx="4294967295"/>
          </p:nvPr>
        </p:nvSpPr>
        <p:spPr>
          <a:xfrm>
            <a:off x="457200" y="168275"/>
            <a:ext cx="8229600" cy="769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3600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2047C0"/>
                </a:solidFill>
              </a:rPr>
              <a:t>Что же делать?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4294967295"/>
          </p:nvPr>
        </p:nvSpPr>
        <p:spPr>
          <a:xfrm>
            <a:off x="5013325" y="2137568"/>
            <a:ext cx="3914775" cy="4183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marL="171449" lvl="0" indent="-171449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Получить наилучшие условия по разделению прибыли</a:t>
            </a:r>
          </a:p>
          <a:p>
            <a:pPr marL="171449" lvl="0" indent="-171449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Выбрать максимально лучший сервис для конечного абонента</a:t>
            </a:r>
          </a:p>
          <a:p>
            <a:pPr marL="171449" lvl="0" indent="-171449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Провести интеграцию</a:t>
            </a:r>
          </a:p>
          <a:p>
            <a:pPr marL="171449" lvl="0" indent="-171449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Получить профит</a:t>
            </a:r>
          </a:p>
        </p:txBody>
      </p:sp>
      <p:sp>
        <p:nvSpPr>
          <p:cNvPr id="29" name="Shape 29"/>
          <p:cNvSpPr/>
          <p:nvPr/>
        </p:nvSpPr>
        <p:spPr>
          <a:xfrm>
            <a:off x="506412" y="2201862"/>
            <a:ext cx="3511551" cy="113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101600" lvl="0" indent="-101600">
              <a:spcBef>
                <a:spcPts val="500"/>
              </a:spcBef>
              <a:buClr>
                <a:srgbClr val="2047C0"/>
              </a:buClr>
              <a:buSzPct val="100000"/>
              <a:buFont typeface="Arial"/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Оставить бесплатное ТВ</a:t>
            </a:r>
          </a:p>
          <a:p>
            <a:pPr marL="101600" lvl="0" indent="-101600">
              <a:spcBef>
                <a:spcPts val="500"/>
              </a:spcBef>
              <a:buClr>
                <a:srgbClr val="2047C0"/>
              </a:buClr>
              <a:buSzPct val="100000"/>
              <a:buFont typeface="Arial"/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Остановить развитие своего ТВ-сервиса</a:t>
            </a:r>
          </a:p>
        </p:txBody>
      </p:sp>
      <p:pic>
        <p:nvPicPr>
          <p:cNvPr id="30" name="scales-small-filtered.png"/>
          <p:cNvPicPr/>
          <p:nvPr/>
        </p:nvPicPr>
        <p:blipFill>
          <a:blip r:embed="rId3">
            <a:alphaModFix amt="82195"/>
            <a:extLst/>
          </a:blip>
          <a:stretch>
            <a:fillRect/>
          </a:stretch>
        </p:blipFill>
        <p:spPr>
          <a:xfrm>
            <a:off x="2547831" y="5341236"/>
            <a:ext cx="4048338" cy="1020980"/>
          </a:xfrm>
          <a:prstGeom prst="rect">
            <a:avLst/>
          </a:prstGeom>
          <a:ln w="12700">
            <a:miter lim="400000"/>
          </a:ln>
          <a:effectLst>
            <a:outerShdw blurRad="190500" dist="8455" dir="5400000" rotWithShape="0">
              <a:srgbClr val="000000">
                <a:alpha val="52125"/>
              </a:srgbClr>
            </a:outerShdw>
            <a:reflection stA="8768" endPos="40000" dir="5400000" sy="-100000" algn="bl" rotWithShape="0"/>
          </a:effectLst>
        </p:spPr>
      </p:pic>
      <p:sp>
        <p:nvSpPr>
          <p:cNvPr id="31" name="Shape 31"/>
          <p:cNvSpPr/>
          <p:nvPr/>
        </p:nvSpPr>
        <p:spPr>
          <a:xfrm>
            <a:off x="1601013" y="1346517"/>
            <a:ext cx="1322349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marL="101600" indent="-101600" algn="ctr">
              <a:spcBef>
                <a:spcPts val="600"/>
              </a:spcBef>
              <a:defRPr sz="28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047C0"/>
                </a:solidFill>
              </a:rPr>
              <a:t>Забить</a:t>
            </a:r>
          </a:p>
        </p:txBody>
      </p:sp>
      <p:sp>
        <p:nvSpPr>
          <p:cNvPr id="32" name="Shape 32"/>
          <p:cNvSpPr/>
          <p:nvPr/>
        </p:nvSpPr>
        <p:spPr>
          <a:xfrm>
            <a:off x="5195770" y="1346517"/>
            <a:ext cx="3549885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marL="171450" indent="-171450" algn="ctr">
              <a:spcBef>
                <a:spcPts val="600"/>
              </a:spcBef>
              <a:defRPr sz="28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047C0"/>
                </a:solidFill>
              </a:rPr>
              <a:t>Договориться с ОТТ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 idx="4294967295"/>
          </p:nvPr>
        </p:nvSpPr>
        <p:spPr>
          <a:xfrm>
            <a:off x="628650" y="242887"/>
            <a:ext cx="8229600" cy="769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defTabSz="443484">
              <a:defRPr sz="3492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492" b="1">
                <a:solidFill>
                  <a:srgbClr val="2047C0"/>
                </a:solidFill>
              </a:rPr>
              <a:t>Фундамент 24h.tv – два года назад 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4294967295"/>
          </p:nvPr>
        </p:nvSpPr>
        <p:spPr>
          <a:xfrm>
            <a:off x="1410493" y="6200775"/>
            <a:ext cx="6665914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80000"/>
              </a:lnSpc>
              <a:spcBef>
                <a:spcPts val="600"/>
              </a:spcBef>
              <a:buSzTx/>
              <a:buNone/>
              <a:def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2047C0"/>
                </a:solidFill>
              </a:rPr>
              <a:t>Быстрый, продуманный интерфейс</a:t>
            </a:r>
          </a:p>
        </p:txBody>
      </p:sp>
      <p:sp>
        <p:nvSpPr>
          <p:cNvPr id="36" name="Shape 36"/>
          <p:cNvSpPr/>
          <p:nvPr/>
        </p:nvSpPr>
        <p:spPr>
          <a:xfrm>
            <a:off x="6692900" y="2786379"/>
            <a:ext cx="2403475" cy="1285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Любые </a:t>
            </a:r>
            <a:r>
              <a:rPr sz="21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приставки, </a:t>
            </a:r>
            <a:endParaRPr sz="2100">
              <a:solidFill>
                <a:srgbClr val="2047C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lnSpc>
                <a:spcPct val="80000"/>
              </a:lnSpc>
              <a:spcBef>
                <a:spcPts val="600"/>
              </a:spcBef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в том числе </a:t>
            </a:r>
            <a:r>
              <a:rPr sz="21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существующие</a:t>
            </a: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id="37" name="Shape 37"/>
          <p:cNvSpPr/>
          <p:nvPr/>
        </p:nvSpPr>
        <p:spPr>
          <a:xfrm>
            <a:off x="36512" y="2717800"/>
            <a:ext cx="2757488" cy="1422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600"/>
              </a:spcBef>
              <a:def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2047C0"/>
                </a:solidFill>
              </a:rPr>
              <a:t>Технология гарантированной доставки до узла и до клиента </a:t>
            </a:r>
          </a:p>
        </p:txBody>
      </p:sp>
      <p:sp>
        <p:nvSpPr>
          <p:cNvPr id="38" name="Shape 38"/>
          <p:cNvSpPr/>
          <p:nvPr/>
        </p:nvSpPr>
        <p:spPr>
          <a:xfrm>
            <a:off x="1678781" y="1203325"/>
            <a:ext cx="5786438" cy="48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600"/>
              </a:spcBef>
              <a:defRPr sz="2800">
                <a:solidFill>
                  <a:srgbClr val="2147C1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147C1"/>
                </a:solidFill>
              </a:rPr>
              <a:t>OTT – простота запуска</a:t>
            </a:r>
          </a:p>
        </p:txBody>
      </p:sp>
      <p:pic>
        <p:nvPicPr>
          <p:cNvPr id="39" name="Лого для презентации.png" descr="Лого для презентации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97212" y="2036762"/>
            <a:ext cx="3292476" cy="3265488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/>
          <p:nvPr/>
        </p:nvSpPr>
        <p:spPr>
          <a:xfrm>
            <a:off x="2959327" y="5653087"/>
            <a:ext cx="3568246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21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2047C0"/>
                </a:solidFill>
              </a:rPr>
              <a:t>Мультиплатформенность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 idx="4294967295"/>
          </p:nvPr>
        </p:nvSpPr>
        <p:spPr>
          <a:xfrm>
            <a:off x="620712" y="-47626"/>
            <a:ext cx="8229601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>
              <a:defRPr sz="3600" b="1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2047C0"/>
                </a:solidFill>
              </a:rPr>
              <a:t> Исследование интерфейса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4294967295"/>
          </p:nvPr>
        </p:nvSpPr>
        <p:spPr>
          <a:xfrm>
            <a:off x="481012" y="1825625"/>
            <a:ext cx="5538788" cy="52546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marL="257175" lvl="0" indent="-257175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Панельная навигация</a:t>
            </a:r>
          </a:p>
          <a:p>
            <a:pPr marL="257175" lvl="0" indent="-257175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Только 6 кнопок  </a:t>
            </a:r>
          </a:p>
          <a:p>
            <a:pPr marL="257175" lvl="0" indent="-257175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Return</a:t>
            </a: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 – всегда возврат</a:t>
            </a:r>
          </a:p>
          <a:p>
            <a:pPr marL="257175" lvl="0" indent="-257175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Единообразие на всех STB и Smart-TV</a:t>
            </a:r>
          </a:p>
          <a:p>
            <a:pPr marL="257175" lvl="0" indent="-257175">
              <a:spcBef>
                <a:spcPts val="500"/>
              </a:spcBef>
              <a:buClr>
                <a:srgbClr val="2047C0"/>
              </a:buClr>
              <a:buChar char="•"/>
              <a:defRPr sz="1800"/>
            </a:pPr>
            <a:r>
              <a:rPr sz="21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Изобретать для пульта больше нечего, иначе пульт полетит в экран ☺</a:t>
            </a:r>
          </a:p>
        </p:txBody>
      </p:sp>
      <p:pic>
        <p:nvPicPr>
          <p:cNvPr id="44" name="IMG_1131-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292378" y="1803400"/>
            <a:ext cx="1404544" cy="4737100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hape 45"/>
          <p:cNvSpPr/>
          <p:nvPr/>
        </p:nvSpPr>
        <p:spPr>
          <a:xfrm>
            <a:off x="1285708" y="970280"/>
            <a:ext cx="6899609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marL="257175" indent="-257175" algn="ctr">
              <a:spcBef>
                <a:spcPts val="500"/>
              </a:spcBef>
              <a:buFont typeface="Arial"/>
              <a:defRPr sz="280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2047C0"/>
                </a:solidFill>
              </a:rPr>
              <a:t>Комфорт пользователя – ключ к успеху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369584" y="5434305"/>
            <a:ext cx="840483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defRPr sz="1800"/>
            </a:pPr>
            <a:r>
              <a:rPr sz="280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100 каналов и нечего смотреть?</a:t>
            </a:r>
          </a:p>
        </p:txBody>
      </p:sp>
      <p:sp>
        <p:nvSpPr>
          <p:cNvPr id="48" name="Shape 48"/>
          <p:cNvSpPr/>
          <p:nvPr/>
        </p:nvSpPr>
        <p:spPr>
          <a:xfrm>
            <a:off x="400050" y="6076950"/>
            <a:ext cx="6911975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defRPr sz="1800"/>
            </a:pPr>
            <a:r>
              <a:rPr lang="ru-RU" sz="2100" dirty="0" smtClean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Что </a:t>
            </a:r>
            <a:r>
              <a:rPr sz="2100" dirty="0" smtClean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ждет </a:t>
            </a:r>
            <a:r>
              <a:rPr sz="2100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пользователь от нового ТВ?</a:t>
            </a:r>
          </a:p>
        </p:txBody>
      </p:sp>
      <p:pic>
        <p:nvPicPr>
          <p:cNvPr id="49" name="bored-small-filtered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6400"/>
            <a:ext cx="9144000" cy="5143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82550" y="5078412"/>
            <a:ext cx="8978900" cy="14250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ts val="600"/>
              </a:spcBef>
              <a:buClr>
                <a:srgbClr val="2047C0"/>
              </a:buClr>
              <a:buSzPct val="100000"/>
              <a:buFont typeface="Arial"/>
              <a:buChar char="•"/>
              <a:defRPr sz="1800"/>
            </a:pPr>
            <a:r>
              <a:rPr dirty="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Нелинейное ТВ.</a:t>
            </a:r>
            <a:r>
              <a:rPr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 Смотреть не что показывают, а то, что хочешь. </a:t>
            </a:r>
          </a:p>
          <a:p>
            <a:pPr marL="342900" lvl="0" indent="-342900">
              <a:lnSpc>
                <a:spcPct val="80000"/>
              </a:lnSpc>
              <a:spcBef>
                <a:spcPts val="600"/>
              </a:spcBef>
              <a:buClr>
                <a:srgbClr val="2047C0"/>
              </a:buClr>
              <a:buSzPct val="100000"/>
              <a:buFont typeface="Arial"/>
              <a:buChar char="•"/>
              <a:defRPr sz="1800"/>
            </a:pPr>
            <a:r>
              <a:rPr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Работа сервиса на любом провайдере, дома и в пути.</a:t>
            </a:r>
          </a:p>
          <a:p>
            <a:pPr marL="342900" lvl="0" indent="-342900">
              <a:lnSpc>
                <a:spcPct val="80000"/>
              </a:lnSpc>
              <a:spcBef>
                <a:spcPts val="600"/>
              </a:spcBef>
              <a:buClr>
                <a:srgbClr val="2047C0"/>
              </a:buClr>
              <a:buSzPct val="100000"/>
              <a:buFont typeface="Arial"/>
              <a:buChar char="•"/>
              <a:defRPr sz="1800"/>
            </a:pPr>
            <a:r>
              <a:rPr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Работа на любых устройствах.</a:t>
            </a:r>
          </a:p>
          <a:p>
            <a:pPr marL="342900" lvl="0" indent="-342900">
              <a:lnSpc>
                <a:spcPct val="80000"/>
              </a:lnSpc>
              <a:spcBef>
                <a:spcPts val="600"/>
              </a:spcBef>
              <a:buClr>
                <a:srgbClr val="2047C0"/>
              </a:buClr>
              <a:buSzPct val="100000"/>
              <a:buFont typeface="Arial"/>
              <a:buChar char="•"/>
              <a:defRPr sz="1800"/>
            </a:pPr>
            <a:r>
              <a:rPr b="1" dirty="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Мультискрин</a:t>
            </a:r>
            <a:r>
              <a:rPr dirty="0">
                <a:solidFill>
                  <a:srgbClr val="2047C0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. </a:t>
            </a:r>
            <a:r>
              <a:rPr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                                                                             </a:t>
            </a:r>
          </a:p>
          <a:p>
            <a:pPr marL="342900" lvl="0" indent="-342900">
              <a:lnSpc>
                <a:spcPct val="80000"/>
              </a:lnSpc>
              <a:spcBef>
                <a:spcPts val="600"/>
              </a:spcBef>
              <a:buClr>
                <a:srgbClr val="2047C0"/>
              </a:buClr>
              <a:buSzPct val="100000"/>
              <a:buFont typeface="Arial"/>
              <a:buChar char="•"/>
              <a:defRPr sz="1800"/>
            </a:pPr>
            <a:r>
              <a:rPr b="1"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Не думать </a:t>
            </a:r>
            <a:r>
              <a:rPr dirty="0">
                <a:solidFill>
                  <a:srgbClr val="2047C0"/>
                </a:solidFill>
                <a:latin typeface="Open Sans"/>
                <a:ea typeface="Open Sans"/>
                <a:cs typeface="Open Sans"/>
                <a:sym typeface="Open Sans"/>
              </a:rPr>
              <a:t>о том, как всем этим пользоваться.</a:t>
            </a:r>
          </a:p>
        </p:txBody>
      </p:sp>
      <p:pic>
        <p:nvPicPr>
          <p:cNvPr id="52" name="Happy-small-filtered.jpe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4912" y="-195313"/>
            <a:ext cx="9273824" cy="52165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4999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4999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393</Words>
  <Application>Microsoft Macintosh PowerPoint</Application>
  <PresentationFormat>Экран (4:3)</PresentationFormat>
  <Paragraphs>99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Default</vt:lpstr>
      <vt:lpstr>Да здравствует OTT!</vt:lpstr>
      <vt:lpstr>Презентация PowerPoint</vt:lpstr>
      <vt:lpstr>Наш опыт IPTV 4 года назад</vt:lpstr>
      <vt:lpstr>Вывод</vt:lpstr>
      <vt:lpstr>Что же делать?</vt:lpstr>
      <vt:lpstr>Фундамент 24h.tv – два года назад </vt:lpstr>
      <vt:lpstr> Исследование интерфейса</vt:lpstr>
      <vt:lpstr>Презентация PowerPoint</vt:lpstr>
      <vt:lpstr>Презентация PowerPoint</vt:lpstr>
      <vt:lpstr>Дополнительные преимущества 24h.tv</vt:lpstr>
      <vt:lpstr>И самое важное:</vt:lpstr>
      <vt:lpstr>Презентация PowerPoint</vt:lpstr>
      <vt:lpstr>Презентация PowerPoint</vt:lpstr>
      <vt:lpstr>Специально для участников КРОС-2015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 здравствует OTT!</dc:title>
  <cp:lastModifiedBy>Vladislav Dubrov</cp:lastModifiedBy>
  <cp:revision>3</cp:revision>
  <dcterms:modified xsi:type="dcterms:W3CDTF">2015-05-25T17:10:09Z</dcterms:modified>
</cp:coreProperties>
</file>