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8" r:id="rId2"/>
    <p:sldId id="361" r:id="rId3"/>
    <p:sldId id="340" r:id="rId4"/>
    <p:sldId id="360" r:id="rId5"/>
    <p:sldId id="362" r:id="rId6"/>
    <p:sldId id="363" r:id="rId7"/>
    <p:sldId id="364" r:id="rId8"/>
    <p:sldId id="365" r:id="rId9"/>
    <p:sldId id="366" r:id="rId10"/>
    <p:sldId id="368" r:id="rId11"/>
    <p:sldId id="367" r:id="rId12"/>
    <p:sldId id="369" r:id="rId13"/>
    <p:sldId id="283" r:id="rId14"/>
  </p:sldIdLst>
  <p:sldSz cx="12192000" cy="6858000"/>
  <p:notesSz cx="9874250" cy="67976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9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1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FF"/>
    <a:srgbClr val="FFCCFF"/>
    <a:srgbClr val="FFFF99"/>
    <a:srgbClr val="66CCFF"/>
    <a:srgbClr val="996633"/>
    <a:srgbClr val="CCFFFF"/>
    <a:srgbClr val="CCFFCC"/>
    <a:srgbClr val="008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44" autoAdjust="0"/>
    <p:restoredTop sz="95163" autoAdjust="0"/>
  </p:normalViewPr>
  <p:slideViewPr>
    <p:cSldViewPr>
      <p:cViewPr varScale="1">
        <p:scale>
          <a:sx n="70" d="100"/>
          <a:sy n="70" d="100"/>
        </p:scale>
        <p:origin x="882" y="54"/>
      </p:cViewPr>
      <p:guideLst>
        <p:guide orient="horz" pos="2795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90"/>
      </p:cViewPr>
      <p:guideLst>
        <p:guide orient="horz" pos="2141"/>
        <p:guide pos="311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9291395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u="sng">
                <a:latin typeface="Times New Roman" pitchFamily="18" charset="0"/>
              </a:defRPr>
            </a:lvl1pPr>
          </a:lstStyle>
          <a:p>
            <a:r>
              <a:rPr lang="ru-RU"/>
              <a:t>МОСКОВСКАЯ МЕЖДУНАРОДНАЯ ВЫСШАЯ ШКОЛА БИЗНЕСА "МИРБИС" (Институт)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7009689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latin typeface="Times New Roman" pitchFamily="18" charset="0"/>
              </a:defRPr>
            </a:lvl1pPr>
          </a:lstStyle>
          <a:p>
            <a:r>
              <a:rPr lang="ru-RU"/>
              <a:t>БОГАТОВ А.Г.                                                                                         ПРАВОВОЕ РЕГУЛИРОВАНИЕ IT</a:t>
            </a:r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7736545" y="6456218"/>
            <a:ext cx="2135992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FEC0569-CE01-4A60-BAE0-2FBFBB43108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56466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842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ru-RU"/>
              <a:t>МОСКОВСКАЯ МЕЖДУНАРОДНАЯ ВЫСШАЯ ШКОЛА БИЗНЕСА "МИРБИС" (Институт)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3694" y="0"/>
            <a:ext cx="4278842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71763" y="509588"/>
            <a:ext cx="453072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7425" y="3228896"/>
            <a:ext cx="789940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278842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ru-RU"/>
              <a:t>БОГАТОВ А.Г.                                                                                         ПРАВОВОЕ РЕГУЛИРОВАНИЕ IT</a:t>
            </a:r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3694" y="6456218"/>
            <a:ext cx="4278842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F073BCB-D2BA-4D7D-8460-018B69844F2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697113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ru-RU"/>
              <a:t>МОСКОВСКАЯ МЕЖДУНАРОДНАЯ ВЫСШАЯ ШКОЛА БИЗНЕСА "МИРБИС" (Институт)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ru-RU"/>
              <a:t>БОГАТОВ А.Г.                                                                                         ПРАВОВОЕ РЕГУЛИРОВАНИЕ IT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AB3CC4-4F23-46B5-A584-F0CC8201F4A3}" type="slidenum">
              <a:rPr lang="ru-RU"/>
              <a:pPr/>
              <a:t>1</a:t>
            </a:fld>
            <a:endParaRPr lang="ru-RU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71763" y="509588"/>
            <a:ext cx="4530725" cy="2549525"/>
          </a:xfr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487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A65A1-F2BB-4A32-8523-8DD611026D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AE1E4-7271-40BA-AD25-408BAF21FF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F9706A-3DCE-459B-971D-B53FA5B7F1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680B0E90-9D8D-4925-B556-E2C851DAF0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BC07E7-3B43-4D38-A4DD-7EBC632E93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738B7E-4585-4BF4-ACE8-D80913A90E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CEB46A-FD06-4E94-9E65-8C0F3B9EDE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80BA7-8BD2-4280-BB95-8B92F87299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347CF5-49DB-4DE4-B6F3-AF8A99C81C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5500E-621D-435F-88E5-6661503F80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E103E6-9578-4207-B8B2-74A4F69DB5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1525C-E16B-4E54-8F4C-E50C819ADC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FE02DBD-2EF5-4E81-BAD9-D1376C3981D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47528" y="1340769"/>
            <a:ext cx="8568952" cy="1800200"/>
          </a:xfrm>
        </p:spPr>
        <p:txBody>
          <a:bodyPr/>
          <a:lstStyle/>
          <a:p>
            <a:r>
              <a:rPr lang="ru-RU" sz="6000" b="1" dirty="0" err="1">
                <a:solidFill>
                  <a:srgbClr val="FFFF99"/>
                </a:solidFill>
              </a:rPr>
              <a:t>Правосвязие</a:t>
            </a:r>
            <a:r>
              <a:rPr lang="ru-RU" sz="6000" b="1" dirty="0">
                <a:solidFill>
                  <a:srgbClr val="FFFF99"/>
                </a:solidFill>
              </a:rPr>
              <a:t> 2.0</a:t>
            </a:r>
            <a:endParaRPr lang="ru-RU" sz="3600" b="1" dirty="0">
              <a:solidFill>
                <a:srgbClr val="FFFF99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760296" y="4603018"/>
            <a:ext cx="2920978" cy="694928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ru-RU" sz="2100" b="1" dirty="0">
                <a:solidFill>
                  <a:schemeClr val="bg1"/>
                </a:solidFill>
              </a:rPr>
              <a:t>Антон</a:t>
            </a:r>
            <a:r>
              <a:rPr lang="en-US" sz="2100" b="1" dirty="0">
                <a:solidFill>
                  <a:schemeClr val="bg1"/>
                </a:solidFill>
              </a:rPr>
              <a:t> </a:t>
            </a:r>
            <a:r>
              <a:rPr lang="ru-RU" sz="2100" b="1" dirty="0">
                <a:solidFill>
                  <a:schemeClr val="bg1"/>
                </a:solidFill>
              </a:rPr>
              <a:t>Богатов</a:t>
            </a:r>
          </a:p>
          <a:p>
            <a:pPr algn="l" eaLnBrk="1" hangingPunct="1">
              <a:lnSpc>
                <a:spcPct val="90000"/>
              </a:lnSpc>
            </a:pPr>
            <a:r>
              <a:rPr lang="ru-RU" sz="2100" b="1" dirty="0">
                <a:solidFill>
                  <a:schemeClr val="bg1"/>
                </a:solidFill>
              </a:rPr>
              <a:t>КРОС 2016</a:t>
            </a:r>
            <a:endParaRPr lang="en-US" sz="2100" b="1" dirty="0">
              <a:solidFill>
                <a:schemeClr val="bg1"/>
              </a:solidFill>
            </a:endParaRPr>
          </a:p>
          <a:p>
            <a:pPr algn="l" eaLnBrk="1" hangingPunct="1">
              <a:lnSpc>
                <a:spcPct val="90000"/>
              </a:lnSpc>
            </a:pPr>
            <a:endParaRPr lang="ru-RU" sz="21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470568" y="6183932"/>
            <a:ext cx="39982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lnSpc>
                <a:spcPct val="90000"/>
              </a:lnSpc>
            </a:pPr>
            <a:r>
              <a:rPr lang="ru-RU" sz="2100" b="1" kern="0" dirty="0">
                <a:solidFill>
                  <a:srgbClr val="FFFF00"/>
                </a:solidFill>
                <a:latin typeface="Comic Sans MS" panose="030F0702030302020204" pitchFamily="66" charset="0"/>
              </a:rPr>
              <a:t>Доброе утро, КРОС!</a:t>
            </a:r>
            <a:endParaRPr lang="en-US" sz="2100" b="1" kern="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847528" y="3195836"/>
            <a:ext cx="8568952" cy="521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ru-RU" sz="2400" b="1" kern="0" dirty="0">
                <a:solidFill>
                  <a:schemeClr val="bg1"/>
                </a:solidFill>
              </a:rPr>
              <a:t>Сдвиг парадигмы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1679467" y="999103"/>
            <a:ext cx="3528392" cy="2016224"/>
          </a:xfrm>
          <a:prstGeom prst="cloud">
            <a:avLst/>
          </a:prstGeom>
          <a:solidFill>
            <a:srgbClr val="66CC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</a:endParaRPr>
          </a:p>
          <a:p>
            <a:pPr algn="ctr"/>
            <a:endParaRPr lang="ru-RU" b="1" dirty="0">
              <a:solidFill>
                <a:schemeClr val="tx1"/>
              </a:solidFill>
            </a:endParaRPr>
          </a:p>
          <a:p>
            <a:pPr algn="ctr"/>
            <a:endParaRPr lang="ru-RU" b="1" dirty="0">
              <a:solidFill>
                <a:schemeClr val="tx1"/>
              </a:solidFill>
            </a:endParaRPr>
          </a:p>
          <a:p>
            <a:pPr algn="ctr"/>
            <a:endParaRPr lang="ru-RU" b="1" dirty="0">
              <a:solidFill>
                <a:schemeClr val="tx1"/>
              </a:solidFill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Интернет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51384" y="188640"/>
            <a:ext cx="11161240" cy="417512"/>
          </a:xfrm>
          <a:solidFill>
            <a:srgbClr val="333399"/>
          </a:solidFill>
        </p:spPr>
        <p:txBody>
          <a:bodyPr/>
          <a:lstStyle/>
          <a:p>
            <a:pPr eaLnBrk="1" hangingPunct="1"/>
            <a:r>
              <a:rPr lang="ru-RU" altLang="en-US" sz="2400" b="1" dirty="0">
                <a:solidFill>
                  <a:schemeClr val="bg1"/>
                </a:solidFill>
              </a:rPr>
              <a:t>Социализация: второй сдвиг парадигмы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551384" y="6245546"/>
            <a:ext cx="11161239" cy="567830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Чем больше фильтров, тем больше спрос на нефильтрованное…</a:t>
            </a:r>
          </a:p>
        </p:txBody>
      </p:sp>
      <p:pic>
        <p:nvPicPr>
          <p:cNvPr id="1026" name="Picture 2" descr="http://www.ismag.com/wp-content/uploads/2014/11/top-cloud-storage-apps-for-windows-pho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531" y="1287136"/>
            <a:ext cx="2232248" cy="110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>
            <a:off x="9336362" y="1235141"/>
            <a:ext cx="864095" cy="844083"/>
          </a:xfrm>
          <a:prstGeom prst="ellipse">
            <a:avLst/>
          </a:prstGeom>
          <a:solidFill>
            <a:srgbClr val="CCFFCC"/>
          </a:solidFill>
          <a:ln w="38100">
            <a:solidFill>
              <a:srgbClr val="0000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{</a:t>
            </a:r>
            <a:r>
              <a:rPr lang="ru-RU" sz="2000" b="1" dirty="0">
                <a:solidFill>
                  <a:schemeClr val="tx1"/>
                </a:solidFill>
              </a:rPr>
              <a:t>А</a:t>
            </a:r>
            <a:r>
              <a:rPr lang="en-US" sz="2000" b="1" dirty="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9" name="Isosceles Triangle 8"/>
          <p:cNvSpPr/>
          <p:nvPr/>
        </p:nvSpPr>
        <p:spPr>
          <a:xfrm>
            <a:off x="7298617" y="1840117"/>
            <a:ext cx="1368153" cy="761829"/>
          </a:xfrm>
          <a:prstGeom prst="triangle">
            <a:avLst/>
          </a:prstGeom>
          <a:solidFill>
            <a:srgbClr val="FFFF9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5748204" y="1302787"/>
            <a:ext cx="720080" cy="756246"/>
            <a:chOff x="4012565" y="1124558"/>
            <a:chExt cx="720080" cy="756246"/>
          </a:xfrm>
        </p:grpSpPr>
        <p:sp>
          <p:nvSpPr>
            <p:cNvPr id="7" name="Rectangle 14"/>
            <p:cNvSpPr>
              <a:spLocks noChangeArrowheads="1"/>
            </p:cNvSpPr>
            <p:nvPr/>
          </p:nvSpPr>
          <p:spPr bwMode="auto">
            <a:xfrm rot="13338154">
              <a:off x="4012565" y="1124561"/>
              <a:ext cx="720079" cy="756242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600" b="1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 rot="18738154" flipH="1">
              <a:off x="3994482" y="1142641"/>
              <a:ext cx="756246" cy="720080"/>
            </a:xfrm>
            <a:prstGeom prst="line">
              <a:avLst/>
            </a:prstGeom>
            <a:ln w="38100">
              <a:solidFill>
                <a:srgbClr val="C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" name="Straight Connector 14"/>
          <p:cNvCxnSpPr/>
          <p:nvPr/>
        </p:nvCxnSpPr>
        <p:spPr>
          <a:xfrm>
            <a:off x="5135851" y="1719183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629023" y="1647176"/>
            <a:ext cx="2707339" cy="337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982691" y="1647176"/>
            <a:ext cx="0" cy="19294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9456331" y="2369371"/>
            <a:ext cx="1008112" cy="996058"/>
            <a:chOff x="7884368" y="2216918"/>
            <a:chExt cx="1008112" cy="996058"/>
          </a:xfrm>
        </p:grpSpPr>
        <p:sp>
          <p:nvSpPr>
            <p:cNvPr id="29" name="Oval 28"/>
            <p:cNvSpPr/>
            <p:nvPr/>
          </p:nvSpPr>
          <p:spPr>
            <a:xfrm>
              <a:off x="7884368" y="2216918"/>
              <a:ext cx="1008112" cy="996058"/>
            </a:xfrm>
            <a:prstGeom prst="ellipse">
              <a:avLst/>
            </a:prstGeom>
            <a:solidFill>
              <a:schemeClr val="bg1">
                <a:alpha val="9000"/>
              </a:schemeClr>
            </a:solidFill>
            <a:ln w="57150">
              <a:solidFill>
                <a:srgbClr val="C0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rgbClr val="800080"/>
                </a:solidFill>
                <a:latin typeface="Comic Sans MS" panose="030F0702030302020204" pitchFamily="66" charset="0"/>
              </a:endParaRPr>
            </a:p>
          </p:txBody>
        </p:sp>
        <p:pic>
          <p:nvPicPr>
            <p:cNvPr id="1028" name="Picture 4" descr="https://otvet.imgsmail.ru/download/u_2f3a02e7c02997f24961bf93c84776dc_800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28384" y="2345729"/>
              <a:ext cx="720080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34" name="Straight Connector 33"/>
          <p:cNvCxnSpPr>
            <a:stCxn id="9" idx="3"/>
          </p:cNvCxnSpPr>
          <p:nvPr/>
        </p:nvCxnSpPr>
        <p:spPr>
          <a:xfrm flipH="1">
            <a:off x="7982691" y="2601946"/>
            <a:ext cx="2" cy="2654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endCxn id="29" idx="2"/>
          </p:cNvCxnSpPr>
          <p:nvPr/>
        </p:nvCxnSpPr>
        <p:spPr>
          <a:xfrm>
            <a:off x="7982691" y="2867400"/>
            <a:ext cx="1473640" cy="0"/>
          </a:xfrm>
          <a:prstGeom prst="line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rved Down Arrow 45"/>
          <p:cNvSpPr/>
          <p:nvPr/>
        </p:nvSpPr>
        <p:spPr>
          <a:xfrm>
            <a:off x="4919827" y="636321"/>
            <a:ext cx="4680520" cy="750876"/>
          </a:xfrm>
          <a:prstGeom prst="curved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1" name="Straight Connector 50"/>
          <p:cNvCxnSpPr>
            <a:endCxn id="29" idx="3"/>
          </p:cNvCxnSpPr>
          <p:nvPr/>
        </p:nvCxnSpPr>
        <p:spPr>
          <a:xfrm>
            <a:off x="6143964" y="3218262"/>
            <a:ext cx="3460003" cy="129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6122913" y="2202894"/>
            <a:ext cx="21051" cy="1027181"/>
          </a:xfrm>
          <a:prstGeom prst="line">
            <a:avLst/>
          </a:prstGeom>
          <a:ln w="28575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6528495" y="2670819"/>
            <a:ext cx="1382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«Ревизор»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528494" y="1236282"/>
            <a:ext cx="108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Фильтр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9236786" y="3407550"/>
            <a:ext cx="1431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Регулятор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834243" y="3356992"/>
            <a:ext cx="74025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Интернет влияет на умы. Обратное не имеет значения.</a:t>
            </a:r>
            <a:endParaRPr lang="en-US" sz="20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551385" y="3717032"/>
            <a:ext cx="11161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За состояние умов граждан отвечает государство.</a:t>
            </a:r>
            <a:endParaRPr lang="en-US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551384" y="4047440"/>
            <a:ext cx="111612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Государство не может изменить Интернет. Но государство может изменить восприятие Интернета гражданами.</a:t>
            </a:r>
            <a:endParaRPr lang="en-US" b="1" dirty="0"/>
          </a:p>
        </p:txBody>
      </p:sp>
      <p:sp>
        <p:nvSpPr>
          <p:cNvPr id="65" name="TextBox 64"/>
          <p:cNvSpPr txBox="1"/>
          <p:nvPr/>
        </p:nvSpPr>
        <p:spPr>
          <a:xfrm>
            <a:off x="551384" y="5669774"/>
            <a:ext cx="11161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</a:rPr>
              <a:t>Операторы связи решают важнейшую политическую задачу!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51384" y="4639401"/>
            <a:ext cx="11161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Фильтр – инструмент обеспечения морали и нравственности…</a:t>
            </a:r>
            <a:endParaRPr lang="en-US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551384" y="4922263"/>
            <a:ext cx="11161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Или фильтр – инструмент формирования должной морали?...</a:t>
            </a:r>
            <a:endParaRPr lang="en-US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551384" y="5226772"/>
            <a:ext cx="11161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Ну а если кое-где у нас порой… то мы об этом не знаем!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90190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pentasoftwareblog.com/wp-content/uploads/pb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476672"/>
            <a:ext cx="3946500" cy="3590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188640"/>
            <a:ext cx="10945216" cy="417512"/>
          </a:xfrm>
          <a:solidFill>
            <a:srgbClr val="333399"/>
          </a:solidFill>
        </p:spPr>
        <p:txBody>
          <a:bodyPr/>
          <a:lstStyle/>
          <a:p>
            <a:pPr eaLnBrk="1" hangingPunct="1"/>
            <a:r>
              <a:rPr lang="en-US" altLang="en-US" sz="2400" b="1" dirty="0">
                <a:solidFill>
                  <a:schemeClr val="bg1"/>
                </a:solidFill>
              </a:rPr>
              <a:t>Big Data</a:t>
            </a:r>
            <a:r>
              <a:rPr lang="ru-RU" altLang="en-US" sz="2400" b="1" dirty="0">
                <a:solidFill>
                  <a:schemeClr val="bg1"/>
                </a:solidFill>
              </a:rPr>
              <a:t> </a:t>
            </a:r>
            <a:r>
              <a:rPr lang="sv-SE" altLang="en-US" sz="2400" b="1" dirty="0">
                <a:solidFill>
                  <a:schemeClr val="bg1"/>
                </a:solidFill>
              </a:rPr>
              <a:t>vs Block </a:t>
            </a:r>
            <a:r>
              <a:rPr lang="sv-SE" altLang="en-US" sz="2400" b="1" dirty="0" err="1">
                <a:solidFill>
                  <a:schemeClr val="bg1"/>
                </a:solidFill>
              </a:rPr>
              <a:t>Chain</a:t>
            </a:r>
            <a:endParaRPr lang="ru-RU" altLang="en-US" sz="2400" b="1" dirty="0">
              <a:solidFill>
                <a:schemeClr val="bg1"/>
              </a:solidFill>
            </a:endParaRP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623392" y="6245546"/>
            <a:ext cx="10945215" cy="567830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Революция в праве: совпадение сделки и объекта сделки</a:t>
            </a:r>
          </a:p>
        </p:txBody>
      </p:sp>
      <p:grpSp>
        <p:nvGrpSpPr>
          <p:cNvPr id="3078" name="Group 3077"/>
          <p:cNvGrpSpPr/>
          <p:nvPr/>
        </p:nvGrpSpPr>
        <p:grpSpPr>
          <a:xfrm>
            <a:off x="6522245" y="1560616"/>
            <a:ext cx="4902347" cy="2084408"/>
            <a:chOff x="4139952" y="1056560"/>
            <a:chExt cx="4902347" cy="2084408"/>
          </a:xfrm>
        </p:grpSpPr>
        <p:sp>
          <p:nvSpPr>
            <p:cNvPr id="6" name="Rectangle 14"/>
            <p:cNvSpPr>
              <a:spLocks noChangeArrowheads="1"/>
            </p:cNvSpPr>
            <p:nvPr/>
          </p:nvSpPr>
          <p:spPr bwMode="auto">
            <a:xfrm>
              <a:off x="4139952" y="2341401"/>
              <a:ext cx="869899" cy="338491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600" b="1" dirty="0"/>
            </a:p>
          </p:txBody>
        </p:sp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5314650" y="1729520"/>
              <a:ext cx="869899" cy="338491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600" b="1" dirty="0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6516216" y="1056561"/>
              <a:ext cx="869899" cy="338491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600" b="1" dirty="0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7596336" y="1056560"/>
              <a:ext cx="869899" cy="338491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600" b="1" dirty="0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6621326" y="1731544"/>
              <a:ext cx="869899" cy="338491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600" b="1" dirty="0"/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5480483" y="2802477"/>
              <a:ext cx="869899" cy="338491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600" b="1" dirty="0"/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6674015" y="2802476"/>
              <a:ext cx="869899" cy="338491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600" b="1" dirty="0"/>
            </a:p>
          </p:txBody>
        </p:sp>
        <p:sp>
          <p:nvSpPr>
            <p:cNvPr id="19" name="Rectangle 14"/>
            <p:cNvSpPr>
              <a:spLocks noChangeArrowheads="1"/>
            </p:cNvSpPr>
            <p:nvPr/>
          </p:nvSpPr>
          <p:spPr bwMode="auto">
            <a:xfrm>
              <a:off x="7840567" y="2800758"/>
              <a:ext cx="869899" cy="338491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600" b="1" dirty="0"/>
            </a:p>
          </p:txBody>
        </p:sp>
        <p:cxnSp>
          <p:nvCxnSpPr>
            <p:cNvPr id="3" name="Elbow Connector 2"/>
            <p:cNvCxnSpPr>
              <a:stCxn id="6" idx="3"/>
              <a:endCxn id="13" idx="1"/>
            </p:cNvCxnSpPr>
            <p:nvPr/>
          </p:nvCxnSpPr>
          <p:spPr>
            <a:xfrm flipV="1">
              <a:off x="5009851" y="1898766"/>
              <a:ext cx="304799" cy="611881"/>
            </a:xfrm>
            <a:prstGeom prst="bentConnector3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lbow Connector 20"/>
            <p:cNvCxnSpPr>
              <a:stCxn id="13" idx="3"/>
              <a:endCxn id="14" idx="1"/>
            </p:cNvCxnSpPr>
            <p:nvPr/>
          </p:nvCxnSpPr>
          <p:spPr>
            <a:xfrm flipV="1">
              <a:off x="6184549" y="1225807"/>
              <a:ext cx="331667" cy="672959"/>
            </a:xfrm>
            <a:prstGeom prst="bentConnector3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14" idx="3"/>
              <a:endCxn id="15" idx="1"/>
            </p:cNvCxnSpPr>
            <p:nvPr/>
          </p:nvCxnSpPr>
          <p:spPr>
            <a:xfrm flipV="1">
              <a:off x="7386115" y="1225806"/>
              <a:ext cx="210221" cy="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Elbow Connector 29"/>
            <p:cNvCxnSpPr>
              <a:stCxn id="13" idx="3"/>
              <a:endCxn id="16" idx="1"/>
            </p:cNvCxnSpPr>
            <p:nvPr/>
          </p:nvCxnSpPr>
          <p:spPr>
            <a:xfrm>
              <a:off x="6184549" y="1898766"/>
              <a:ext cx="436777" cy="2024"/>
            </a:xfrm>
            <a:prstGeom prst="bentConnector3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6" idx="3"/>
              <a:endCxn id="17" idx="1"/>
            </p:cNvCxnSpPr>
            <p:nvPr/>
          </p:nvCxnSpPr>
          <p:spPr>
            <a:xfrm>
              <a:off x="5009851" y="2510647"/>
              <a:ext cx="470632" cy="46107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17" idx="3"/>
              <a:endCxn id="18" idx="1"/>
            </p:cNvCxnSpPr>
            <p:nvPr/>
          </p:nvCxnSpPr>
          <p:spPr>
            <a:xfrm flipV="1">
              <a:off x="6350382" y="2971722"/>
              <a:ext cx="323633" cy="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18" idx="3"/>
              <a:endCxn id="19" idx="1"/>
            </p:cNvCxnSpPr>
            <p:nvPr/>
          </p:nvCxnSpPr>
          <p:spPr>
            <a:xfrm flipV="1">
              <a:off x="7543914" y="2970004"/>
              <a:ext cx="296653" cy="171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ectangle 14"/>
            <p:cNvSpPr>
              <a:spLocks noChangeArrowheads="1"/>
            </p:cNvSpPr>
            <p:nvPr/>
          </p:nvSpPr>
          <p:spPr bwMode="auto">
            <a:xfrm>
              <a:off x="5398264" y="2343425"/>
              <a:ext cx="869899" cy="338491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600" b="1" dirty="0"/>
            </a:p>
          </p:txBody>
        </p:sp>
        <p:sp>
          <p:nvSpPr>
            <p:cNvPr id="50" name="Rectangle 14"/>
            <p:cNvSpPr>
              <a:spLocks noChangeArrowheads="1"/>
            </p:cNvSpPr>
            <p:nvPr/>
          </p:nvSpPr>
          <p:spPr bwMode="auto">
            <a:xfrm>
              <a:off x="6636834" y="2351633"/>
              <a:ext cx="869899" cy="338491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600" b="1" dirty="0"/>
            </a:p>
          </p:txBody>
        </p:sp>
        <p:sp>
          <p:nvSpPr>
            <p:cNvPr id="51" name="Rectangle 14"/>
            <p:cNvSpPr>
              <a:spLocks noChangeArrowheads="1"/>
            </p:cNvSpPr>
            <p:nvPr/>
          </p:nvSpPr>
          <p:spPr bwMode="auto">
            <a:xfrm>
              <a:off x="7840567" y="1844036"/>
              <a:ext cx="869899" cy="338491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600" b="1" dirty="0"/>
            </a:p>
          </p:txBody>
        </p:sp>
        <p:sp>
          <p:nvSpPr>
            <p:cNvPr id="52" name="Rectangle 14"/>
            <p:cNvSpPr>
              <a:spLocks noChangeArrowheads="1"/>
            </p:cNvSpPr>
            <p:nvPr/>
          </p:nvSpPr>
          <p:spPr bwMode="auto">
            <a:xfrm>
              <a:off x="8172400" y="2361005"/>
              <a:ext cx="869899" cy="338491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600" b="1" dirty="0"/>
            </a:p>
          </p:txBody>
        </p:sp>
        <p:cxnSp>
          <p:nvCxnSpPr>
            <p:cNvPr id="54" name="Straight Arrow Connector 53"/>
            <p:cNvCxnSpPr>
              <a:stCxn id="6" idx="3"/>
              <a:endCxn id="47" idx="1"/>
            </p:cNvCxnSpPr>
            <p:nvPr/>
          </p:nvCxnSpPr>
          <p:spPr>
            <a:xfrm>
              <a:off x="5009851" y="2510647"/>
              <a:ext cx="388413" cy="202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47" idx="3"/>
              <a:endCxn id="50" idx="1"/>
            </p:cNvCxnSpPr>
            <p:nvPr/>
          </p:nvCxnSpPr>
          <p:spPr>
            <a:xfrm>
              <a:off x="6268163" y="2512671"/>
              <a:ext cx="368671" cy="820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>
              <a:stCxn id="50" idx="3"/>
              <a:endCxn id="52" idx="1"/>
            </p:cNvCxnSpPr>
            <p:nvPr/>
          </p:nvCxnSpPr>
          <p:spPr>
            <a:xfrm>
              <a:off x="7506733" y="2520879"/>
              <a:ext cx="665667" cy="937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50" idx="3"/>
              <a:endCxn id="51" idx="1"/>
            </p:cNvCxnSpPr>
            <p:nvPr/>
          </p:nvCxnSpPr>
          <p:spPr>
            <a:xfrm flipV="1">
              <a:off x="7506733" y="2013282"/>
              <a:ext cx="333834" cy="50759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77" name="TextBox 3076"/>
          <p:cNvSpPr txBox="1"/>
          <p:nvPr/>
        </p:nvSpPr>
        <p:spPr>
          <a:xfrm>
            <a:off x="5361390" y="1985615"/>
            <a:ext cx="1109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или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23392" y="671096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Так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9432173" y="807095"/>
            <a:ext cx="11161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этак?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73" name="AutoShape 16"/>
          <p:cNvSpPr>
            <a:spLocks noChangeArrowheads="1"/>
          </p:cNvSpPr>
          <p:nvPr/>
        </p:nvSpPr>
        <p:spPr bwMode="auto">
          <a:xfrm>
            <a:off x="695400" y="3861048"/>
            <a:ext cx="3024336" cy="553247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Сосредоточенность</a:t>
            </a:r>
          </a:p>
        </p:txBody>
      </p:sp>
      <p:sp>
        <p:nvSpPr>
          <p:cNvPr id="74" name="AutoShape 16"/>
          <p:cNvSpPr>
            <a:spLocks noChangeArrowheads="1"/>
          </p:cNvSpPr>
          <p:nvPr/>
        </p:nvSpPr>
        <p:spPr bwMode="auto">
          <a:xfrm>
            <a:off x="695400" y="4459929"/>
            <a:ext cx="3024336" cy="553247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Управляемость</a:t>
            </a:r>
          </a:p>
        </p:txBody>
      </p:sp>
      <p:sp>
        <p:nvSpPr>
          <p:cNvPr id="75" name="AutoShape 16"/>
          <p:cNvSpPr>
            <a:spLocks noChangeArrowheads="1"/>
          </p:cNvSpPr>
          <p:nvPr/>
        </p:nvSpPr>
        <p:spPr bwMode="auto">
          <a:xfrm>
            <a:off x="695400" y="5073923"/>
            <a:ext cx="3024336" cy="553247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Предсказуемость</a:t>
            </a:r>
          </a:p>
        </p:txBody>
      </p:sp>
      <p:sp>
        <p:nvSpPr>
          <p:cNvPr id="76" name="AutoShape 16"/>
          <p:cNvSpPr>
            <a:spLocks noChangeArrowheads="1"/>
          </p:cNvSpPr>
          <p:nvPr/>
        </p:nvSpPr>
        <p:spPr bwMode="auto">
          <a:xfrm>
            <a:off x="695400" y="5684065"/>
            <a:ext cx="3024336" cy="553247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 err="1">
                <a:solidFill>
                  <a:schemeClr val="bg1"/>
                </a:solidFill>
              </a:rPr>
              <a:t>Монетизируемость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7" name="AutoShape 16"/>
          <p:cNvSpPr>
            <a:spLocks noChangeArrowheads="1"/>
          </p:cNvSpPr>
          <p:nvPr/>
        </p:nvSpPr>
        <p:spPr bwMode="auto">
          <a:xfrm>
            <a:off x="6240016" y="4005064"/>
            <a:ext cx="2731317" cy="418692"/>
          </a:xfrm>
          <a:prstGeom prst="flowChartAlternateProcess">
            <a:avLst/>
          </a:prstGeom>
          <a:solidFill>
            <a:srgbClr val="FFCCFF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 err="1"/>
              <a:t>Распределенность</a:t>
            </a:r>
            <a:endParaRPr lang="ru-RU" sz="2000" b="1" dirty="0"/>
          </a:p>
        </p:txBody>
      </p:sp>
      <p:sp>
        <p:nvSpPr>
          <p:cNvPr id="79" name="AutoShape 16"/>
          <p:cNvSpPr>
            <a:spLocks noChangeArrowheads="1"/>
          </p:cNvSpPr>
          <p:nvPr/>
        </p:nvSpPr>
        <p:spPr bwMode="auto">
          <a:xfrm>
            <a:off x="6240017" y="4558740"/>
            <a:ext cx="5328590" cy="418692"/>
          </a:xfrm>
          <a:prstGeom prst="flowChartAlternateProcess">
            <a:avLst/>
          </a:prstGeom>
          <a:solidFill>
            <a:srgbClr val="FFCCFF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/>
              <a:t>Условная управляемость</a:t>
            </a:r>
          </a:p>
        </p:txBody>
      </p:sp>
      <p:sp>
        <p:nvSpPr>
          <p:cNvPr id="80" name="AutoShape 16"/>
          <p:cNvSpPr>
            <a:spLocks noChangeArrowheads="1"/>
          </p:cNvSpPr>
          <p:nvPr/>
        </p:nvSpPr>
        <p:spPr bwMode="auto">
          <a:xfrm>
            <a:off x="9065159" y="4014525"/>
            <a:ext cx="2503448" cy="418692"/>
          </a:xfrm>
          <a:prstGeom prst="flowChartAlternateProcess">
            <a:avLst/>
          </a:prstGeom>
          <a:solidFill>
            <a:srgbClr val="FFCCFF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/>
              <a:t>Децентрализация</a:t>
            </a:r>
          </a:p>
        </p:txBody>
      </p:sp>
      <p:sp>
        <p:nvSpPr>
          <p:cNvPr id="81" name="AutoShape 16"/>
          <p:cNvSpPr>
            <a:spLocks noChangeArrowheads="1"/>
          </p:cNvSpPr>
          <p:nvPr/>
        </p:nvSpPr>
        <p:spPr bwMode="auto">
          <a:xfrm>
            <a:off x="6240016" y="5117520"/>
            <a:ext cx="2742850" cy="418692"/>
          </a:xfrm>
          <a:prstGeom prst="flowChartAlternateProcess">
            <a:avLst/>
          </a:prstGeom>
          <a:solidFill>
            <a:srgbClr val="FFCCFF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/>
              <a:t>Непредсказуемость</a:t>
            </a:r>
          </a:p>
        </p:txBody>
      </p:sp>
      <p:sp>
        <p:nvSpPr>
          <p:cNvPr id="82" name="AutoShape 16"/>
          <p:cNvSpPr>
            <a:spLocks noChangeArrowheads="1"/>
          </p:cNvSpPr>
          <p:nvPr/>
        </p:nvSpPr>
        <p:spPr bwMode="auto">
          <a:xfrm>
            <a:off x="9073448" y="5134278"/>
            <a:ext cx="2639175" cy="418692"/>
          </a:xfrm>
          <a:prstGeom prst="flowChartAlternateProcess">
            <a:avLst/>
          </a:prstGeom>
          <a:solidFill>
            <a:srgbClr val="FFCCFF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 err="1"/>
              <a:t>Распределенность</a:t>
            </a:r>
            <a:endParaRPr lang="ru-RU" sz="2000" b="1" dirty="0"/>
          </a:p>
        </p:txBody>
      </p:sp>
      <p:sp>
        <p:nvSpPr>
          <p:cNvPr id="83" name="AutoShape 16"/>
          <p:cNvSpPr>
            <a:spLocks noChangeArrowheads="1"/>
          </p:cNvSpPr>
          <p:nvPr/>
        </p:nvSpPr>
        <p:spPr bwMode="auto">
          <a:xfrm>
            <a:off x="6240016" y="5659418"/>
            <a:ext cx="5328591" cy="418692"/>
          </a:xfrm>
          <a:prstGeom prst="flowChartAlternateProcess">
            <a:avLst/>
          </a:prstGeom>
          <a:solidFill>
            <a:srgbClr val="FFCCFF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/>
              <a:t>Косвенная </a:t>
            </a:r>
            <a:r>
              <a:rPr lang="ru-RU" sz="2000" b="1" dirty="0" err="1"/>
              <a:t>монетизируемость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49108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4" grpId="0" animBg="1"/>
      <p:bldP spid="75" grpId="0" animBg="1"/>
      <p:bldP spid="76" grpId="0" animBg="1"/>
      <p:bldP spid="77" grpId="0" animBg="1"/>
      <p:bldP spid="79" grpId="0" animBg="1"/>
      <p:bldP spid="80" grpId="0" animBg="1"/>
      <p:bldP spid="81" grpId="0" animBg="1"/>
      <p:bldP spid="82" grpId="0" animBg="1"/>
      <p:bldP spid="8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188640"/>
            <a:ext cx="11017224" cy="417512"/>
          </a:xfrm>
          <a:solidFill>
            <a:srgbClr val="333399"/>
          </a:solidFill>
        </p:spPr>
        <p:txBody>
          <a:bodyPr/>
          <a:lstStyle/>
          <a:p>
            <a:pPr eaLnBrk="1" hangingPunct="1"/>
            <a:r>
              <a:rPr lang="ru-RU" altLang="en-US" sz="2400" b="1" dirty="0">
                <a:solidFill>
                  <a:schemeClr val="bg1"/>
                </a:solidFill>
              </a:rPr>
              <a:t>Историческая необходимость новой инфраструктуры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623392" y="6368554"/>
            <a:ext cx="11017224" cy="444822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400" b="1" dirty="0" err="1">
                <a:solidFill>
                  <a:schemeClr val="bg1"/>
                </a:solidFill>
              </a:rPr>
              <a:t>Немонетизированную</a:t>
            </a:r>
            <a:r>
              <a:rPr lang="ru-RU" sz="2400" b="1" dirty="0">
                <a:solidFill>
                  <a:schemeClr val="bg1"/>
                </a:solidFill>
              </a:rPr>
              <a:t> инфраструктуру невозможно контролировать</a:t>
            </a:r>
          </a:p>
        </p:txBody>
      </p:sp>
      <p:sp>
        <p:nvSpPr>
          <p:cNvPr id="4" name="AutoShape 16"/>
          <p:cNvSpPr>
            <a:spLocks noChangeArrowheads="1"/>
          </p:cNvSpPr>
          <p:nvPr/>
        </p:nvSpPr>
        <p:spPr bwMode="auto">
          <a:xfrm>
            <a:off x="695400" y="875696"/>
            <a:ext cx="5328592" cy="418692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sv-SE" sz="2000" b="1" dirty="0">
                <a:solidFill>
                  <a:schemeClr val="bg1"/>
                </a:solidFill>
              </a:rPr>
              <a:t>Block </a:t>
            </a:r>
            <a:r>
              <a:rPr lang="sv-SE" sz="2000" b="1" dirty="0" err="1">
                <a:solidFill>
                  <a:schemeClr val="bg1"/>
                </a:solidFill>
              </a:rPr>
              <a:t>Chain</a:t>
            </a:r>
            <a:r>
              <a:rPr lang="ru-RU" sz="2000" b="1" dirty="0">
                <a:solidFill>
                  <a:schemeClr val="bg1"/>
                </a:solidFill>
              </a:rPr>
              <a:t> или аналог</a:t>
            </a:r>
          </a:p>
        </p:txBody>
      </p:sp>
      <p:sp>
        <p:nvSpPr>
          <p:cNvPr id="5" name="AutoShape 16"/>
          <p:cNvSpPr>
            <a:spLocks noChangeArrowheads="1"/>
          </p:cNvSpPr>
          <p:nvPr/>
        </p:nvSpPr>
        <p:spPr bwMode="auto">
          <a:xfrm>
            <a:off x="695400" y="1563933"/>
            <a:ext cx="10873208" cy="440050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Информационная </a:t>
            </a:r>
            <a:r>
              <a:rPr lang="ru-RU" sz="2000" b="1" dirty="0" err="1">
                <a:solidFill>
                  <a:schemeClr val="bg1"/>
                </a:solidFill>
              </a:rPr>
              <a:t>распределенность</a:t>
            </a:r>
            <a:r>
              <a:rPr lang="ru-RU" sz="2000" b="1" dirty="0">
                <a:solidFill>
                  <a:schemeClr val="bg1"/>
                </a:solidFill>
              </a:rPr>
              <a:t>: локально только данные</a:t>
            </a:r>
          </a:p>
        </p:txBody>
      </p:sp>
      <p:sp>
        <p:nvSpPr>
          <p:cNvPr id="6" name="AutoShape 16"/>
          <p:cNvSpPr>
            <a:spLocks noChangeArrowheads="1"/>
          </p:cNvSpPr>
          <p:nvPr/>
        </p:nvSpPr>
        <p:spPr bwMode="auto">
          <a:xfrm>
            <a:off x="695400" y="2816496"/>
            <a:ext cx="5328592" cy="418692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Негарантированное хранение</a:t>
            </a:r>
          </a:p>
        </p:txBody>
      </p:sp>
      <p:sp>
        <p:nvSpPr>
          <p:cNvPr id="8" name="AutoShape 16"/>
          <p:cNvSpPr>
            <a:spLocks noChangeArrowheads="1"/>
          </p:cNvSpPr>
          <p:nvPr/>
        </p:nvSpPr>
        <p:spPr bwMode="auto">
          <a:xfrm>
            <a:off x="695400" y="2245404"/>
            <a:ext cx="5328592" cy="418692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Открытость структуры</a:t>
            </a:r>
          </a:p>
        </p:txBody>
      </p:sp>
      <p:sp>
        <p:nvSpPr>
          <p:cNvPr id="9" name="AutoShape 16"/>
          <p:cNvSpPr>
            <a:spLocks noChangeArrowheads="1"/>
          </p:cNvSpPr>
          <p:nvPr/>
        </p:nvSpPr>
        <p:spPr bwMode="auto">
          <a:xfrm>
            <a:off x="6312024" y="875696"/>
            <a:ext cx="5256584" cy="418692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 err="1">
                <a:solidFill>
                  <a:schemeClr val="bg1"/>
                </a:solidFill>
              </a:rPr>
              <a:t>Одноранговая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самосогласованность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0" name="AutoShape 16"/>
          <p:cNvSpPr>
            <a:spLocks noChangeArrowheads="1"/>
          </p:cNvSpPr>
          <p:nvPr/>
        </p:nvSpPr>
        <p:spPr bwMode="auto">
          <a:xfrm>
            <a:off x="6180252" y="2204864"/>
            <a:ext cx="5388356" cy="418692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 err="1">
                <a:solidFill>
                  <a:schemeClr val="bg1"/>
                </a:solidFill>
              </a:rPr>
              <a:t>Неудаляемость</a:t>
            </a:r>
            <a:r>
              <a:rPr lang="ru-RU" sz="2000" b="1" dirty="0">
                <a:solidFill>
                  <a:schemeClr val="bg1"/>
                </a:solidFill>
              </a:rPr>
              <a:t> информации</a:t>
            </a:r>
          </a:p>
        </p:txBody>
      </p:sp>
      <p:sp>
        <p:nvSpPr>
          <p:cNvPr id="11" name="AutoShape 16"/>
          <p:cNvSpPr>
            <a:spLocks noChangeArrowheads="1"/>
          </p:cNvSpPr>
          <p:nvPr/>
        </p:nvSpPr>
        <p:spPr bwMode="auto">
          <a:xfrm>
            <a:off x="6180252" y="2794284"/>
            <a:ext cx="5388356" cy="418692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Резервирование данных</a:t>
            </a:r>
          </a:p>
        </p:txBody>
      </p:sp>
      <p:sp>
        <p:nvSpPr>
          <p:cNvPr id="12" name="AutoShape 16"/>
          <p:cNvSpPr>
            <a:spLocks noChangeArrowheads="1"/>
          </p:cNvSpPr>
          <p:nvPr/>
        </p:nvSpPr>
        <p:spPr bwMode="auto">
          <a:xfrm>
            <a:off x="695400" y="3451340"/>
            <a:ext cx="10873208" cy="418692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Нелинейная зависимость доступных ресурсов от вклада участника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1703512" y="4509120"/>
            <a:ext cx="8798276" cy="216024"/>
            <a:chOff x="179512" y="4437112"/>
            <a:chExt cx="8798276" cy="216024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179512" y="4653136"/>
              <a:ext cx="8784976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8977788" y="4437112"/>
              <a:ext cx="0" cy="216024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179512" y="4437112"/>
              <a:ext cx="0" cy="216024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AutoShape 16"/>
          <p:cNvSpPr>
            <a:spLocks noChangeArrowheads="1"/>
          </p:cNvSpPr>
          <p:nvPr/>
        </p:nvSpPr>
        <p:spPr bwMode="auto">
          <a:xfrm>
            <a:off x="695400" y="4018420"/>
            <a:ext cx="10873208" cy="418692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Отсутствие органов управления и необходимости в них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5400" y="4824456"/>
            <a:ext cx="108732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Техническая структура порождает особую юрисдикцию, суверенитет которой обусловлен объективной недоступностью обладания со стороны традиционных юрисдикций, притязания которых некому предъявлять.</a:t>
            </a:r>
          </a:p>
          <a:p>
            <a:r>
              <a:rPr lang="ru-RU" sz="2000" b="1" dirty="0"/>
              <a:t>Монетизации подлежит сервис, а не инфраструктура.</a:t>
            </a:r>
          </a:p>
          <a:p>
            <a:pPr algn="ctr"/>
            <a:r>
              <a:rPr lang="ru-RU" sz="2000" b="1" dirty="0">
                <a:solidFill>
                  <a:srgbClr val="0000FF"/>
                </a:solidFill>
              </a:rPr>
              <a:t>Связь это кондоминиум!</a:t>
            </a:r>
          </a:p>
        </p:txBody>
      </p:sp>
    </p:spTree>
    <p:extLst>
      <p:ext uri="{BB962C8B-B14F-4D97-AF65-F5344CB8AC3E}">
        <p14:creationId xmlns:p14="http://schemas.microsoft.com/office/powerpoint/2010/main" val="3012962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79576" y="5877273"/>
            <a:ext cx="3528392" cy="606127"/>
          </a:xfrm>
        </p:spPr>
        <p:txBody>
          <a:bodyPr/>
          <a:lstStyle/>
          <a:p>
            <a:r>
              <a:rPr lang="ru-RU" sz="3600" b="1" i="1" dirty="0">
                <a:solidFill>
                  <a:schemeClr val="bg1"/>
                </a:solidFill>
                <a:latin typeface="Comic Sans MS" panose="030F0702030302020204" pitchFamily="66" charset="0"/>
              </a:rPr>
              <a:t>Спасибо!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56041" y="5589240"/>
            <a:ext cx="3888431" cy="1152128"/>
          </a:xfrm>
        </p:spPr>
        <p:txBody>
          <a:bodyPr/>
          <a:lstStyle/>
          <a:p>
            <a:pPr algn="l"/>
            <a:r>
              <a:rPr lang="ru-RU" sz="2000" b="1" dirty="0">
                <a:solidFill>
                  <a:schemeClr val="bg1"/>
                </a:solidFill>
                <a:latin typeface="Comic Sans MS" panose="030F0702030302020204" pitchFamily="66" charset="0"/>
              </a:rPr>
              <a:t>Антон Георгиевич Богатов</a:t>
            </a:r>
            <a:endParaRPr lang="en-US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l"/>
            <a:r>
              <a:rPr lang="ru-RU" sz="2000" b="1" dirty="0">
                <a:solidFill>
                  <a:schemeClr val="bg1"/>
                </a:solidFill>
                <a:latin typeface="Comic Sans MS" panose="030F0702030302020204" pitchFamily="66" charset="0"/>
              </a:rPr>
              <a:t>Юридический советник</a:t>
            </a:r>
          </a:p>
          <a:p>
            <a:pPr algn="l"/>
            <a:r>
              <a:rPr lang="en-US" sz="2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TeliaSonera</a:t>
            </a:r>
            <a:r>
              <a:rPr lang="en-US" sz="2000" b="1" dirty="0">
                <a:solidFill>
                  <a:schemeClr val="bg1"/>
                </a:solidFill>
                <a:latin typeface="Comic Sans MS" panose="030F0702030302020204" pitchFamily="66" charset="0"/>
              </a:rPr>
              <a:t> AB</a:t>
            </a:r>
            <a:endParaRPr lang="ru-RU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23792" y="1537628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FFFF"/>
                </a:solidFill>
              </a:rPr>
              <a:t>Поживем - увидим</a:t>
            </a:r>
            <a:endParaRPr lang="en-US" sz="28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79376" y="188640"/>
            <a:ext cx="11233248" cy="417512"/>
          </a:xfrm>
          <a:solidFill>
            <a:srgbClr val="333399"/>
          </a:solidFill>
        </p:spPr>
        <p:txBody>
          <a:bodyPr/>
          <a:lstStyle/>
          <a:p>
            <a:pPr eaLnBrk="1" hangingPunct="1"/>
            <a:r>
              <a:rPr lang="ru-RU" altLang="en-US" sz="2400" b="1" dirty="0">
                <a:solidFill>
                  <a:schemeClr val="bg1"/>
                </a:solidFill>
              </a:rPr>
              <a:t>Юрисдикция и место оказания услуги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551384" y="6093296"/>
            <a:ext cx="11161240" cy="720080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Что тебе нужно – выбирай (с)</a:t>
            </a:r>
          </a:p>
        </p:txBody>
      </p:sp>
      <p:sp>
        <p:nvSpPr>
          <p:cNvPr id="30" name="AutoShape 21"/>
          <p:cNvSpPr>
            <a:spLocks noChangeArrowheads="1"/>
          </p:cNvSpPr>
          <p:nvPr/>
        </p:nvSpPr>
        <p:spPr bwMode="auto">
          <a:xfrm rot="16200000">
            <a:off x="-422653" y="3911874"/>
            <a:ext cx="2195959" cy="967964"/>
          </a:xfrm>
          <a:prstGeom prst="flowChartAlternateProcess">
            <a:avLst/>
          </a:prstGeom>
          <a:noFill/>
          <a:ln w="381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/>
              <a:t>Оператор</a:t>
            </a:r>
          </a:p>
        </p:txBody>
      </p:sp>
      <p:sp>
        <p:nvSpPr>
          <p:cNvPr id="41" name="Down Arrow 40"/>
          <p:cNvSpPr/>
          <p:nvPr/>
        </p:nvSpPr>
        <p:spPr>
          <a:xfrm>
            <a:off x="1343472" y="2442894"/>
            <a:ext cx="576064" cy="588933"/>
          </a:xfrm>
          <a:prstGeom prst="downArrow">
            <a:avLst/>
          </a:prstGeom>
          <a:solidFill>
            <a:schemeClr val="bg1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3359696" y="4501569"/>
            <a:ext cx="86409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Неопределенность юрисдикции влечет неопределенность положения оператора в различных юрисдикциях и правопорядках и риск применения санкций вплоть до уголовных.</a:t>
            </a:r>
            <a:endParaRPr lang="en-US" sz="20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4" y="912866"/>
            <a:ext cx="2070961" cy="1381331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8749" y="912865"/>
            <a:ext cx="2085363" cy="1381331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pic>
        <p:nvPicPr>
          <p:cNvPr id="1026" name="Picture 2" descr="http://rpczmoskva.org.ru/wp-content/uploads/2014/07/%D1%84%D0%BB%D0%B0%D0%B3-%D1%80%D1%84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8853" y="821218"/>
            <a:ext cx="2044447" cy="1364119"/>
          </a:xfrm>
          <a:prstGeom prst="rect">
            <a:avLst/>
          </a:prstGeom>
          <a:noFill/>
          <a:ln w="254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AutoShape 21"/>
          <p:cNvSpPr>
            <a:spLocks noChangeArrowheads="1"/>
          </p:cNvSpPr>
          <p:nvPr/>
        </p:nvSpPr>
        <p:spPr bwMode="auto">
          <a:xfrm>
            <a:off x="5030034" y="3118814"/>
            <a:ext cx="2195959" cy="967964"/>
          </a:xfrm>
          <a:prstGeom prst="flowChartAlternateProcess">
            <a:avLst/>
          </a:prstGeom>
          <a:noFill/>
          <a:ln w="381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/>
              <a:t>Пользователь и</a:t>
            </a:r>
          </a:p>
          <a:p>
            <a:pPr algn="ctr"/>
            <a:r>
              <a:rPr lang="ru-RU" sz="2000" b="1" dirty="0"/>
              <a:t>(или) оператор</a:t>
            </a:r>
          </a:p>
        </p:txBody>
      </p:sp>
      <p:sp>
        <p:nvSpPr>
          <p:cNvPr id="19" name="AutoShape 21"/>
          <p:cNvSpPr>
            <a:spLocks noChangeArrowheads="1"/>
          </p:cNvSpPr>
          <p:nvPr/>
        </p:nvSpPr>
        <p:spPr bwMode="auto">
          <a:xfrm>
            <a:off x="9336360" y="3109108"/>
            <a:ext cx="2195959" cy="967964"/>
          </a:xfrm>
          <a:prstGeom prst="flowChartAlternateProcess">
            <a:avLst/>
          </a:prstGeom>
          <a:noFill/>
          <a:ln w="381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/>
              <a:t>Как решит</a:t>
            </a:r>
          </a:p>
          <a:p>
            <a:pPr algn="ctr"/>
            <a:r>
              <a:rPr lang="ru-RU" sz="2000" b="1" dirty="0"/>
              <a:t>начальство</a:t>
            </a:r>
          </a:p>
        </p:txBody>
      </p:sp>
      <p:sp>
        <p:nvSpPr>
          <p:cNvPr id="20" name="Down Arrow 19"/>
          <p:cNvSpPr/>
          <p:nvPr/>
        </p:nvSpPr>
        <p:spPr>
          <a:xfrm>
            <a:off x="10200456" y="2348880"/>
            <a:ext cx="576064" cy="588933"/>
          </a:xfrm>
          <a:prstGeom prst="downArrow">
            <a:avLst/>
          </a:prstGeom>
          <a:solidFill>
            <a:schemeClr val="bg1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utoShape 21"/>
          <p:cNvSpPr>
            <a:spLocks noChangeArrowheads="1"/>
          </p:cNvSpPr>
          <p:nvPr/>
        </p:nvSpPr>
        <p:spPr bwMode="auto">
          <a:xfrm rot="16200000">
            <a:off x="1417694" y="3910956"/>
            <a:ext cx="2195959" cy="967964"/>
          </a:xfrm>
          <a:prstGeom prst="flowChartAlternateProcess">
            <a:avLst/>
          </a:prstGeom>
          <a:noFill/>
          <a:ln w="381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/>
              <a:t>Пользователь</a:t>
            </a:r>
          </a:p>
        </p:txBody>
      </p:sp>
      <p:sp>
        <p:nvSpPr>
          <p:cNvPr id="24" name="Down Arrow 23"/>
          <p:cNvSpPr/>
          <p:nvPr/>
        </p:nvSpPr>
        <p:spPr>
          <a:xfrm rot="16200000">
            <a:off x="1337037" y="4110786"/>
            <a:ext cx="576064" cy="588933"/>
          </a:xfrm>
          <a:prstGeom prst="downArrow">
            <a:avLst/>
          </a:prstGeom>
          <a:solidFill>
            <a:schemeClr val="bg1"/>
          </a:solidFill>
          <a:ln w="3810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3352" y="5578622"/>
            <a:ext cx="26961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Digital Single Market</a:t>
            </a:r>
          </a:p>
        </p:txBody>
      </p:sp>
      <p:sp>
        <p:nvSpPr>
          <p:cNvPr id="17" name="Down Arrow 16"/>
          <p:cNvSpPr/>
          <p:nvPr/>
        </p:nvSpPr>
        <p:spPr>
          <a:xfrm>
            <a:off x="5807968" y="2480028"/>
            <a:ext cx="576064" cy="588933"/>
          </a:xfrm>
          <a:prstGeom prst="downArrow">
            <a:avLst/>
          </a:prstGeom>
          <a:solidFill>
            <a:schemeClr val="bg1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991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51384" y="188640"/>
            <a:ext cx="11161240" cy="417512"/>
          </a:xfrm>
          <a:solidFill>
            <a:srgbClr val="333399"/>
          </a:solidFill>
        </p:spPr>
        <p:txBody>
          <a:bodyPr/>
          <a:lstStyle/>
          <a:p>
            <a:pPr eaLnBrk="1" hangingPunct="1"/>
            <a:r>
              <a:rPr lang="ru-RU" altLang="en-US" sz="2400" b="1" dirty="0">
                <a:solidFill>
                  <a:schemeClr val="bg1"/>
                </a:solidFill>
              </a:rPr>
              <a:t>Государственное регулирование</a:t>
            </a:r>
          </a:p>
        </p:txBody>
      </p:sp>
      <p:sp>
        <p:nvSpPr>
          <p:cNvPr id="38" name="Oval 37"/>
          <p:cNvSpPr/>
          <p:nvPr/>
        </p:nvSpPr>
        <p:spPr>
          <a:xfrm rot="16200000">
            <a:off x="-408582" y="2437483"/>
            <a:ext cx="4608512" cy="1824483"/>
          </a:xfrm>
          <a:prstGeom prst="ellipse">
            <a:avLst/>
          </a:prstGeom>
          <a:noFill/>
          <a:ln w="57150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C00000"/>
                </a:solidFill>
              </a:rPr>
              <a:t>Юрисдикция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551384" y="6093296"/>
            <a:ext cx="11161239" cy="720080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Юрисдикция (правопорядок), парадигма, регуляторная среда</a:t>
            </a:r>
          </a:p>
        </p:txBody>
      </p:sp>
      <p:sp>
        <p:nvSpPr>
          <p:cNvPr id="30" name="AutoShape 21"/>
          <p:cNvSpPr>
            <a:spLocks noChangeArrowheads="1"/>
          </p:cNvSpPr>
          <p:nvPr/>
        </p:nvSpPr>
        <p:spPr bwMode="auto">
          <a:xfrm>
            <a:off x="8832302" y="1268760"/>
            <a:ext cx="2448273" cy="936104"/>
          </a:xfrm>
          <a:prstGeom prst="flowChartAlternateProcess">
            <a:avLst/>
          </a:prstGeom>
          <a:noFill/>
          <a:ln w="381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>
                <a:solidFill>
                  <a:srgbClr val="008000"/>
                </a:solidFill>
              </a:rPr>
              <a:t>Цель</a:t>
            </a:r>
          </a:p>
        </p:txBody>
      </p:sp>
      <p:sp>
        <p:nvSpPr>
          <p:cNvPr id="31" name="AutoShape 21"/>
          <p:cNvSpPr>
            <a:spLocks noChangeArrowheads="1"/>
          </p:cNvSpPr>
          <p:nvPr/>
        </p:nvSpPr>
        <p:spPr bwMode="auto">
          <a:xfrm>
            <a:off x="8832302" y="2780928"/>
            <a:ext cx="2448273" cy="936104"/>
          </a:xfrm>
          <a:prstGeom prst="flowChartAlternateProcess">
            <a:avLst/>
          </a:prstGeom>
          <a:noFill/>
          <a:ln w="381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>
                <a:solidFill>
                  <a:srgbClr val="008000"/>
                </a:solidFill>
              </a:rPr>
              <a:t>Метод</a:t>
            </a:r>
          </a:p>
        </p:txBody>
      </p:sp>
      <p:sp>
        <p:nvSpPr>
          <p:cNvPr id="32" name="AutoShape 21"/>
          <p:cNvSpPr>
            <a:spLocks noChangeArrowheads="1"/>
          </p:cNvSpPr>
          <p:nvPr/>
        </p:nvSpPr>
        <p:spPr bwMode="auto">
          <a:xfrm>
            <a:off x="8832303" y="4365104"/>
            <a:ext cx="2448273" cy="936104"/>
          </a:xfrm>
          <a:prstGeom prst="flowChartAlternateProcess">
            <a:avLst/>
          </a:prstGeom>
          <a:noFill/>
          <a:ln w="381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 err="1">
                <a:solidFill>
                  <a:srgbClr val="008000"/>
                </a:solidFill>
              </a:rPr>
              <a:t>Правоприменение</a:t>
            </a:r>
            <a:endParaRPr lang="ru-RU" sz="2000" b="1" dirty="0">
              <a:solidFill>
                <a:srgbClr val="008000"/>
              </a:solidFill>
            </a:endParaRPr>
          </a:p>
        </p:txBody>
      </p:sp>
      <p:sp>
        <p:nvSpPr>
          <p:cNvPr id="34" name="Hexagon 33"/>
          <p:cNvSpPr/>
          <p:nvPr/>
        </p:nvSpPr>
        <p:spPr>
          <a:xfrm rot="5400000">
            <a:off x="4993361" y="1988840"/>
            <a:ext cx="1144860" cy="2520280"/>
          </a:xfrm>
          <a:prstGeom prst="hexagon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</a:rPr>
              <a:t>Парадигма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35" name="Down Arrow 34"/>
          <p:cNvSpPr/>
          <p:nvPr/>
        </p:nvSpPr>
        <p:spPr>
          <a:xfrm>
            <a:off x="5277759" y="1601827"/>
            <a:ext cx="576064" cy="864096"/>
          </a:xfrm>
          <a:prstGeom prst="downArrow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Down Arrow 40"/>
          <p:cNvSpPr/>
          <p:nvPr/>
        </p:nvSpPr>
        <p:spPr>
          <a:xfrm rot="10800000">
            <a:off x="5277759" y="4037434"/>
            <a:ext cx="576064" cy="864096"/>
          </a:xfrm>
          <a:prstGeom prst="downArrow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Left Brace 39"/>
          <p:cNvSpPr/>
          <p:nvPr/>
        </p:nvSpPr>
        <p:spPr>
          <a:xfrm>
            <a:off x="7799903" y="944724"/>
            <a:ext cx="432048" cy="4608512"/>
          </a:xfrm>
          <a:prstGeom prst="leftBrac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4826672" y="1025790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Политика</a:t>
            </a:r>
            <a:endParaRPr lang="en-US" sz="20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3960044" y="4973106"/>
            <a:ext cx="32160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Общественное мнение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067742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188640"/>
            <a:ext cx="11017224" cy="417512"/>
          </a:xfrm>
          <a:solidFill>
            <a:srgbClr val="333399"/>
          </a:solidFill>
        </p:spPr>
        <p:txBody>
          <a:bodyPr/>
          <a:lstStyle/>
          <a:p>
            <a:pPr eaLnBrk="1" hangingPunct="1"/>
            <a:r>
              <a:rPr lang="ru-RU" altLang="en-US" sz="2400" b="1" dirty="0">
                <a:solidFill>
                  <a:schemeClr val="bg1"/>
                </a:solidFill>
              </a:rPr>
              <a:t>Что такое Интернет с точки зрения регулятора?</a:t>
            </a:r>
          </a:p>
        </p:txBody>
      </p:sp>
      <p:sp>
        <p:nvSpPr>
          <p:cNvPr id="38" name="Oval 37"/>
          <p:cNvSpPr/>
          <p:nvPr/>
        </p:nvSpPr>
        <p:spPr>
          <a:xfrm>
            <a:off x="4836078" y="2319419"/>
            <a:ext cx="2305001" cy="2406827"/>
          </a:xfrm>
          <a:prstGeom prst="ellipse">
            <a:avLst/>
          </a:prstGeom>
          <a:solidFill>
            <a:srgbClr val="CCFFCC"/>
          </a:solidFill>
          <a:ln w="57150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Телеком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623392" y="6245546"/>
            <a:ext cx="11017223" cy="567830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Три аспекта телекоммуникации</a:t>
            </a:r>
          </a:p>
        </p:txBody>
      </p:sp>
      <p:sp>
        <p:nvSpPr>
          <p:cNvPr id="23" name="AutoShape 16"/>
          <p:cNvSpPr>
            <a:spLocks noChangeArrowheads="1"/>
          </p:cNvSpPr>
          <p:nvPr/>
        </p:nvSpPr>
        <p:spPr bwMode="auto">
          <a:xfrm>
            <a:off x="1703512" y="1305222"/>
            <a:ext cx="3780204" cy="1187674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Передача сигналов</a:t>
            </a:r>
          </a:p>
        </p:txBody>
      </p:sp>
      <p:sp>
        <p:nvSpPr>
          <p:cNvPr id="24" name="AutoShape 16"/>
          <p:cNvSpPr>
            <a:spLocks noChangeArrowheads="1"/>
          </p:cNvSpPr>
          <p:nvPr/>
        </p:nvSpPr>
        <p:spPr bwMode="auto">
          <a:xfrm>
            <a:off x="6491767" y="1305222"/>
            <a:ext cx="3780204" cy="1187674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Передача данных</a:t>
            </a:r>
          </a:p>
        </p:txBody>
      </p:sp>
      <p:sp>
        <p:nvSpPr>
          <p:cNvPr id="25" name="AutoShape 16"/>
          <p:cNvSpPr>
            <a:spLocks noChangeArrowheads="1"/>
          </p:cNvSpPr>
          <p:nvPr/>
        </p:nvSpPr>
        <p:spPr bwMode="auto">
          <a:xfrm>
            <a:off x="4079776" y="4725144"/>
            <a:ext cx="3780204" cy="1187674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Социальная коммуникация</a:t>
            </a:r>
          </a:p>
        </p:txBody>
      </p:sp>
    </p:spTree>
    <p:extLst>
      <p:ext uri="{BB962C8B-B14F-4D97-AF65-F5344CB8AC3E}">
        <p14:creationId xmlns:p14="http://schemas.microsoft.com/office/powerpoint/2010/main" val="1955259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188640"/>
            <a:ext cx="11017224" cy="417512"/>
          </a:xfrm>
          <a:solidFill>
            <a:srgbClr val="333399"/>
          </a:solidFill>
        </p:spPr>
        <p:txBody>
          <a:bodyPr/>
          <a:lstStyle/>
          <a:p>
            <a:pPr eaLnBrk="1" hangingPunct="1"/>
            <a:r>
              <a:rPr lang="ru-RU" altLang="en-US" sz="2400" b="1" dirty="0">
                <a:solidFill>
                  <a:schemeClr val="bg1"/>
                </a:solidFill>
              </a:rPr>
              <a:t>Парадигма инфраструктуры</a:t>
            </a:r>
          </a:p>
        </p:txBody>
      </p:sp>
      <p:sp>
        <p:nvSpPr>
          <p:cNvPr id="38" name="Oval 37"/>
          <p:cNvSpPr/>
          <p:nvPr/>
        </p:nvSpPr>
        <p:spPr>
          <a:xfrm>
            <a:off x="1775521" y="1128931"/>
            <a:ext cx="864095" cy="844083"/>
          </a:xfrm>
          <a:prstGeom prst="ellipse">
            <a:avLst/>
          </a:prstGeom>
          <a:solidFill>
            <a:srgbClr val="CCFFCC"/>
          </a:solidFill>
          <a:ln w="38100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А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623392" y="6245546"/>
            <a:ext cx="11017223" cy="567830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Неважно, что передаем. Главное – как!</a:t>
            </a:r>
          </a:p>
        </p:txBody>
      </p:sp>
      <p:sp>
        <p:nvSpPr>
          <p:cNvPr id="23" name="AutoShape 16"/>
          <p:cNvSpPr>
            <a:spLocks noChangeArrowheads="1"/>
          </p:cNvSpPr>
          <p:nvPr/>
        </p:nvSpPr>
        <p:spPr bwMode="auto">
          <a:xfrm>
            <a:off x="623393" y="3778086"/>
            <a:ext cx="11017222" cy="1785566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just"/>
            <a:r>
              <a:rPr lang="ru-RU" sz="2000" b="1" dirty="0">
                <a:solidFill>
                  <a:schemeClr val="bg1"/>
                </a:solidFill>
              </a:rPr>
              <a:t>Обеспечение единства и системной целостности сети связи общего пользования. Предоставление пользователям частных сетей связи в составе сети связи общего пользования возможности обмена сигналами.</a:t>
            </a:r>
          </a:p>
          <a:p>
            <a:pPr algn="just"/>
            <a:endParaRPr lang="ru-RU" sz="2000" b="1" dirty="0">
              <a:solidFill>
                <a:schemeClr val="bg1"/>
              </a:solidFill>
            </a:endParaRPr>
          </a:p>
          <a:p>
            <a:pPr algn="just"/>
            <a:r>
              <a:rPr lang="ru-RU" sz="2000" b="1" dirty="0">
                <a:solidFill>
                  <a:schemeClr val="bg1"/>
                </a:solidFill>
              </a:rPr>
              <a:t>Метод – техническое регулирование публично-правового характера.</a:t>
            </a:r>
          </a:p>
        </p:txBody>
      </p:sp>
      <p:sp>
        <p:nvSpPr>
          <p:cNvPr id="26" name="Hexagon 25"/>
          <p:cNvSpPr/>
          <p:nvPr/>
        </p:nvSpPr>
        <p:spPr>
          <a:xfrm rot="5400000">
            <a:off x="5415559" y="1524422"/>
            <a:ext cx="1144860" cy="3096345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Парадигма инфраструктуры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9" name="Down Arrow 28"/>
          <p:cNvSpPr/>
          <p:nvPr/>
        </p:nvSpPr>
        <p:spPr>
          <a:xfrm>
            <a:off x="5768360" y="5686606"/>
            <a:ext cx="576064" cy="498031"/>
          </a:xfrm>
          <a:prstGeom prst="downArrow">
            <a:avLst/>
          </a:prstGeom>
          <a:solidFill>
            <a:schemeClr val="bg1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9552384" y="1260559"/>
            <a:ext cx="895370" cy="872459"/>
          </a:xfrm>
          <a:prstGeom prst="ellipse">
            <a:avLst/>
          </a:prstGeom>
          <a:solidFill>
            <a:srgbClr val="FFFF99"/>
          </a:solidFill>
          <a:ln w="38100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2682740" y="1340768"/>
            <a:ext cx="820972" cy="470980"/>
          </a:xfrm>
          <a:prstGeom prst="rect">
            <a:avLst/>
          </a:prstGeom>
          <a:solidFill>
            <a:srgbClr val="CCFFCC"/>
          </a:solidFill>
          <a:ln w="222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/>
              <a:t>CPE A</a:t>
            </a:r>
            <a:endParaRPr lang="ru-RU" sz="1600" b="1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8697609" y="1452967"/>
            <a:ext cx="820972" cy="419755"/>
          </a:xfrm>
          <a:prstGeom prst="rect">
            <a:avLst/>
          </a:prstGeom>
          <a:solidFill>
            <a:srgbClr val="FFFF99"/>
          </a:solidFill>
          <a:ln w="222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/>
              <a:t>CPE B</a:t>
            </a:r>
            <a:endParaRPr lang="ru-RU" sz="1600" b="1" dirty="0"/>
          </a:p>
        </p:txBody>
      </p:sp>
      <p:sp>
        <p:nvSpPr>
          <p:cNvPr id="2" name="Isosceles Triangle 1"/>
          <p:cNvSpPr/>
          <p:nvPr/>
        </p:nvSpPr>
        <p:spPr>
          <a:xfrm>
            <a:off x="4321186" y="856487"/>
            <a:ext cx="669465" cy="648072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/>
          <p:cNvSpPr/>
          <p:nvPr/>
        </p:nvSpPr>
        <p:spPr>
          <a:xfrm>
            <a:off x="7173717" y="1167421"/>
            <a:ext cx="669465" cy="648072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5146406" y="692696"/>
            <a:ext cx="669465" cy="648072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/>
          <p:cNvSpPr/>
          <p:nvPr/>
        </p:nvSpPr>
        <p:spPr>
          <a:xfrm>
            <a:off x="5316396" y="1452966"/>
            <a:ext cx="669465" cy="648072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/>
          <p:cNvSpPr/>
          <p:nvPr/>
        </p:nvSpPr>
        <p:spPr>
          <a:xfrm>
            <a:off x="4561671" y="1719031"/>
            <a:ext cx="669465" cy="648072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Isosceles Triangle 19"/>
          <p:cNvSpPr/>
          <p:nvPr/>
        </p:nvSpPr>
        <p:spPr>
          <a:xfrm>
            <a:off x="3651721" y="1251768"/>
            <a:ext cx="669465" cy="648072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/>
          <p:cNvSpPr/>
          <p:nvPr/>
        </p:nvSpPr>
        <p:spPr>
          <a:xfrm>
            <a:off x="6401179" y="1773417"/>
            <a:ext cx="669465" cy="648072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/>
          <p:cNvSpPr/>
          <p:nvPr/>
        </p:nvSpPr>
        <p:spPr>
          <a:xfrm>
            <a:off x="6178507" y="957901"/>
            <a:ext cx="669465" cy="648072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>
            <a:stCxn id="14" idx="3"/>
            <a:endCxn id="20" idx="1"/>
          </p:cNvCxnSpPr>
          <p:nvPr/>
        </p:nvCxnSpPr>
        <p:spPr>
          <a:xfrm flipV="1">
            <a:off x="3503712" y="1575804"/>
            <a:ext cx="315374" cy="45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229017" y="1707850"/>
            <a:ext cx="584440" cy="22571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4057438" y="1274314"/>
            <a:ext cx="366820" cy="1359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621542" y="1502165"/>
            <a:ext cx="217889" cy="31650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 flipV="1">
            <a:off x="5444630" y="1351951"/>
            <a:ext cx="99747" cy="27833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endCxn id="18" idx="1"/>
          </p:cNvCxnSpPr>
          <p:nvPr/>
        </p:nvCxnSpPr>
        <p:spPr>
          <a:xfrm flipV="1">
            <a:off x="5011835" y="1777003"/>
            <a:ext cx="471926" cy="19003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22" idx="3"/>
          </p:cNvCxnSpPr>
          <p:nvPr/>
        </p:nvCxnSpPr>
        <p:spPr>
          <a:xfrm>
            <a:off x="6513239" y="1605974"/>
            <a:ext cx="170438" cy="2853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endCxn id="22" idx="1"/>
          </p:cNvCxnSpPr>
          <p:nvPr/>
        </p:nvCxnSpPr>
        <p:spPr>
          <a:xfrm>
            <a:off x="5694798" y="1096949"/>
            <a:ext cx="651074" cy="1849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endCxn id="16" idx="3"/>
          </p:cNvCxnSpPr>
          <p:nvPr/>
        </p:nvCxnSpPr>
        <p:spPr>
          <a:xfrm flipV="1">
            <a:off x="6965321" y="1815494"/>
            <a:ext cx="543128" cy="39879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endCxn id="15" idx="1"/>
          </p:cNvCxnSpPr>
          <p:nvPr/>
        </p:nvCxnSpPr>
        <p:spPr>
          <a:xfrm flipV="1">
            <a:off x="7752185" y="1662844"/>
            <a:ext cx="945425" cy="117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180784" y="2247273"/>
            <a:ext cx="1332454" cy="4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endCxn id="21" idx="1"/>
          </p:cNvCxnSpPr>
          <p:nvPr/>
        </p:nvCxnSpPr>
        <p:spPr>
          <a:xfrm>
            <a:off x="5835806" y="1819605"/>
            <a:ext cx="732738" cy="2778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7034585" y="883543"/>
            <a:ext cx="403748" cy="4134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5544377" y="892920"/>
            <a:ext cx="1490867" cy="14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5884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188640"/>
            <a:ext cx="11089232" cy="417512"/>
          </a:xfrm>
          <a:solidFill>
            <a:srgbClr val="333399"/>
          </a:solidFill>
        </p:spPr>
        <p:txBody>
          <a:bodyPr/>
          <a:lstStyle/>
          <a:p>
            <a:pPr eaLnBrk="1" hangingPunct="1"/>
            <a:r>
              <a:rPr lang="ru-RU" altLang="en-US" sz="2400" b="1" dirty="0">
                <a:solidFill>
                  <a:schemeClr val="bg1"/>
                </a:solidFill>
              </a:rPr>
              <a:t>Парадигма информации</a:t>
            </a:r>
          </a:p>
        </p:txBody>
      </p:sp>
      <p:sp>
        <p:nvSpPr>
          <p:cNvPr id="38" name="Oval 37"/>
          <p:cNvSpPr/>
          <p:nvPr/>
        </p:nvSpPr>
        <p:spPr>
          <a:xfrm>
            <a:off x="1775521" y="1128931"/>
            <a:ext cx="864095" cy="844083"/>
          </a:xfrm>
          <a:prstGeom prst="ellipse">
            <a:avLst/>
          </a:prstGeom>
          <a:solidFill>
            <a:srgbClr val="CCFFCC"/>
          </a:solidFill>
          <a:ln w="38100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А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623392" y="6245546"/>
            <a:ext cx="11089231" cy="567830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Неважно, как передаем. Главное – что!</a:t>
            </a:r>
          </a:p>
        </p:txBody>
      </p:sp>
      <p:sp>
        <p:nvSpPr>
          <p:cNvPr id="23" name="AutoShape 16"/>
          <p:cNvSpPr>
            <a:spLocks noChangeArrowheads="1"/>
          </p:cNvSpPr>
          <p:nvPr/>
        </p:nvSpPr>
        <p:spPr bwMode="auto">
          <a:xfrm>
            <a:off x="623393" y="3778085"/>
            <a:ext cx="11089230" cy="2345643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just"/>
            <a:r>
              <a:rPr lang="ru-RU" sz="2400" b="1" dirty="0">
                <a:solidFill>
                  <a:schemeClr val="bg1"/>
                </a:solidFill>
              </a:rPr>
              <a:t>Обеспечение единообразного взаимодействия сетевых элементов. Предоставление пользователям частных сетей связи возможности обмена данными при условии внедрения СОРМ.</a:t>
            </a:r>
          </a:p>
          <a:p>
            <a:pPr algn="just"/>
            <a:r>
              <a:rPr lang="ru-RU" sz="2400" b="1" dirty="0">
                <a:solidFill>
                  <a:schemeClr val="bg1"/>
                </a:solidFill>
              </a:rPr>
              <a:t>Метод – техническое регулирование </a:t>
            </a:r>
            <a:r>
              <a:rPr lang="ru-RU" sz="2400" b="1" dirty="0" err="1">
                <a:solidFill>
                  <a:schemeClr val="bg1"/>
                </a:solidFill>
              </a:rPr>
              <a:t>квазипубличного</a:t>
            </a:r>
            <a:r>
              <a:rPr lang="ru-RU" sz="2400" b="1" dirty="0">
                <a:solidFill>
                  <a:schemeClr val="bg1"/>
                </a:solidFill>
              </a:rPr>
              <a:t> характера (саморегулирование).</a:t>
            </a:r>
          </a:p>
        </p:txBody>
      </p:sp>
      <p:sp>
        <p:nvSpPr>
          <p:cNvPr id="26" name="Hexagon 25"/>
          <p:cNvSpPr/>
          <p:nvPr/>
        </p:nvSpPr>
        <p:spPr>
          <a:xfrm rot="5400000">
            <a:off x="5415559" y="1524422"/>
            <a:ext cx="1144860" cy="3096345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Парадигма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информации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9" name="Down Arrow 28"/>
          <p:cNvSpPr/>
          <p:nvPr/>
        </p:nvSpPr>
        <p:spPr>
          <a:xfrm>
            <a:off x="6240016" y="5747516"/>
            <a:ext cx="576064" cy="498031"/>
          </a:xfrm>
          <a:prstGeom prst="downArrow">
            <a:avLst/>
          </a:prstGeom>
          <a:solidFill>
            <a:schemeClr val="bg1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9552384" y="1116382"/>
            <a:ext cx="895370" cy="872459"/>
          </a:xfrm>
          <a:prstGeom prst="ellipse">
            <a:avLst/>
          </a:prstGeom>
          <a:solidFill>
            <a:srgbClr val="FFFF99"/>
          </a:solidFill>
          <a:ln w="38100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2682740" y="1340768"/>
            <a:ext cx="820972" cy="470980"/>
          </a:xfrm>
          <a:prstGeom prst="rect">
            <a:avLst/>
          </a:prstGeom>
          <a:solidFill>
            <a:srgbClr val="CCFFCC"/>
          </a:solidFill>
          <a:ln w="222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/>
              <a:t>CPE A</a:t>
            </a:r>
            <a:endParaRPr lang="ru-RU" sz="1600" b="1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8697609" y="1308790"/>
            <a:ext cx="820972" cy="419755"/>
          </a:xfrm>
          <a:prstGeom prst="rect">
            <a:avLst/>
          </a:prstGeom>
          <a:solidFill>
            <a:srgbClr val="FFFF99"/>
          </a:solidFill>
          <a:ln w="222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/>
              <a:t>CPE B</a:t>
            </a:r>
            <a:endParaRPr lang="ru-RU" sz="1600" b="1" dirty="0"/>
          </a:p>
        </p:txBody>
      </p:sp>
      <p:cxnSp>
        <p:nvCxnSpPr>
          <p:cNvPr id="59" name="Straight Connector 58"/>
          <p:cNvCxnSpPr>
            <a:endCxn id="15" idx="1"/>
          </p:cNvCxnSpPr>
          <p:nvPr/>
        </p:nvCxnSpPr>
        <p:spPr>
          <a:xfrm>
            <a:off x="7651117" y="1518667"/>
            <a:ext cx="1046492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Cloud 2"/>
          <p:cNvSpPr/>
          <p:nvPr/>
        </p:nvSpPr>
        <p:spPr>
          <a:xfrm>
            <a:off x="4554775" y="949476"/>
            <a:ext cx="3096343" cy="1296305"/>
          </a:xfrm>
          <a:prstGeom prst="cloud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Интернет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34" name="Straight Connector 33"/>
          <p:cNvCxnSpPr>
            <a:endCxn id="3" idx="2"/>
          </p:cNvCxnSpPr>
          <p:nvPr/>
        </p:nvCxnSpPr>
        <p:spPr>
          <a:xfrm flipV="1">
            <a:off x="3494392" y="1597629"/>
            <a:ext cx="1069987" cy="52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337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188640"/>
            <a:ext cx="11017224" cy="417512"/>
          </a:xfrm>
          <a:solidFill>
            <a:srgbClr val="333399"/>
          </a:solidFill>
        </p:spPr>
        <p:txBody>
          <a:bodyPr/>
          <a:lstStyle/>
          <a:p>
            <a:pPr eaLnBrk="1" hangingPunct="1"/>
            <a:r>
              <a:rPr lang="ru-RU" altLang="en-US" sz="2400" b="1" dirty="0">
                <a:solidFill>
                  <a:schemeClr val="bg1"/>
                </a:solidFill>
              </a:rPr>
              <a:t>Парадигма социальной коммуникации</a:t>
            </a:r>
          </a:p>
        </p:txBody>
      </p:sp>
      <p:sp>
        <p:nvSpPr>
          <p:cNvPr id="38" name="Oval 37"/>
          <p:cNvSpPr/>
          <p:nvPr/>
        </p:nvSpPr>
        <p:spPr>
          <a:xfrm>
            <a:off x="1775521" y="1144758"/>
            <a:ext cx="864095" cy="844083"/>
          </a:xfrm>
          <a:prstGeom prst="ellipse">
            <a:avLst/>
          </a:prstGeom>
          <a:solidFill>
            <a:srgbClr val="CCFFCC"/>
          </a:solidFill>
          <a:ln w="38100">
            <a:solidFill>
              <a:srgbClr val="0000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{</a:t>
            </a:r>
            <a:r>
              <a:rPr lang="ru-RU" sz="2000" b="1" dirty="0">
                <a:solidFill>
                  <a:schemeClr val="tx1"/>
                </a:solidFill>
              </a:rPr>
              <a:t>А</a:t>
            </a:r>
            <a:r>
              <a:rPr lang="en-US" sz="2000" b="1" dirty="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623392" y="6245546"/>
            <a:ext cx="11017223" cy="567830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Неважно, что и как передаем. Главное – зачем!</a:t>
            </a:r>
          </a:p>
        </p:txBody>
      </p:sp>
      <p:sp>
        <p:nvSpPr>
          <p:cNvPr id="23" name="AutoShape 16"/>
          <p:cNvSpPr>
            <a:spLocks noChangeArrowheads="1"/>
          </p:cNvSpPr>
          <p:nvPr/>
        </p:nvSpPr>
        <p:spPr bwMode="auto">
          <a:xfrm>
            <a:off x="623393" y="3717033"/>
            <a:ext cx="11017222" cy="2345643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just"/>
            <a:r>
              <a:rPr lang="ru-RU" sz="2000" b="1" dirty="0">
                <a:solidFill>
                  <a:schemeClr val="bg1"/>
                </a:solidFill>
              </a:rPr>
              <a:t>Обеспечение Интернет как единого социального феномена, воздействующего на общество надлежащим образом. Формирование «правильного контента» путем удаления «неправильного».</a:t>
            </a:r>
          </a:p>
          <a:p>
            <a:pPr algn="just"/>
            <a:r>
              <a:rPr lang="ru-RU" sz="2000" b="1" dirty="0">
                <a:solidFill>
                  <a:schemeClr val="bg1"/>
                </a:solidFill>
              </a:rPr>
              <a:t>Метод – государственное регулирование, правовое регулирование (СОРМ, фильтры, режим интеллектуальной собственности)</a:t>
            </a:r>
          </a:p>
        </p:txBody>
      </p:sp>
      <p:sp>
        <p:nvSpPr>
          <p:cNvPr id="26" name="Hexagon 25"/>
          <p:cNvSpPr/>
          <p:nvPr/>
        </p:nvSpPr>
        <p:spPr>
          <a:xfrm rot="5400000">
            <a:off x="5415559" y="1301131"/>
            <a:ext cx="1144860" cy="3096345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Парадигма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социальной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коммуникации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9" name="Down Arrow 28"/>
          <p:cNvSpPr/>
          <p:nvPr/>
        </p:nvSpPr>
        <p:spPr>
          <a:xfrm>
            <a:off x="5807968" y="5661249"/>
            <a:ext cx="576064" cy="498031"/>
          </a:xfrm>
          <a:prstGeom prst="downArrow">
            <a:avLst/>
          </a:prstGeom>
          <a:solidFill>
            <a:schemeClr val="bg1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loud 2"/>
          <p:cNvSpPr/>
          <p:nvPr/>
        </p:nvSpPr>
        <p:spPr>
          <a:xfrm>
            <a:off x="6456041" y="908721"/>
            <a:ext cx="3096343" cy="1296305"/>
          </a:xfrm>
          <a:prstGeom prst="cloud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Интернет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34" name="Straight Connector 33"/>
          <p:cNvCxnSpPr>
            <a:stCxn id="38" idx="6"/>
            <a:endCxn id="3" idx="2"/>
          </p:cNvCxnSpPr>
          <p:nvPr/>
        </p:nvCxnSpPr>
        <p:spPr>
          <a:xfrm flipV="1">
            <a:off x="2639616" y="1556873"/>
            <a:ext cx="3826029" cy="9926"/>
          </a:xfrm>
          <a:prstGeom prst="line">
            <a:avLst/>
          </a:prstGeom>
          <a:ln w="19050">
            <a:solidFill>
              <a:srgbClr val="0000FF"/>
            </a:solidFill>
            <a:head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6120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51384" y="188640"/>
            <a:ext cx="11089232" cy="417512"/>
          </a:xfrm>
          <a:solidFill>
            <a:srgbClr val="333399"/>
          </a:solidFill>
        </p:spPr>
        <p:txBody>
          <a:bodyPr/>
          <a:lstStyle/>
          <a:p>
            <a:pPr eaLnBrk="1" hangingPunct="1"/>
            <a:r>
              <a:rPr lang="ru-RU" altLang="en-US" sz="2400" b="1" dirty="0">
                <a:solidFill>
                  <a:schemeClr val="bg1"/>
                </a:solidFill>
              </a:rPr>
              <a:t>Что такое Интернет с точки зрения регулятора?</a:t>
            </a:r>
          </a:p>
        </p:txBody>
      </p:sp>
      <p:sp>
        <p:nvSpPr>
          <p:cNvPr id="38" name="Oval 37"/>
          <p:cNvSpPr/>
          <p:nvPr/>
        </p:nvSpPr>
        <p:spPr>
          <a:xfrm>
            <a:off x="4836078" y="2319420"/>
            <a:ext cx="1800199" cy="1605170"/>
          </a:xfrm>
          <a:prstGeom prst="ellipse">
            <a:avLst/>
          </a:prstGeom>
          <a:solidFill>
            <a:srgbClr val="CCFFCC"/>
          </a:solidFill>
          <a:ln w="57150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Телеком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551384" y="6245546"/>
            <a:ext cx="11089231" cy="567830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Этапы большого пути – смена парадигм. А что дальше?</a:t>
            </a:r>
          </a:p>
        </p:txBody>
      </p:sp>
      <p:sp>
        <p:nvSpPr>
          <p:cNvPr id="23" name="AutoShape 16"/>
          <p:cNvSpPr>
            <a:spLocks noChangeArrowheads="1"/>
          </p:cNvSpPr>
          <p:nvPr/>
        </p:nvSpPr>
        <p:spPr bwMode="auto">
          <a:xfrm>
            <a:off x="2005600" y="1956065"/>
            <a:ext cx="2952328" cy="792088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Передача сигналов</a:t>
            </a:r>
          </a:p>
        </p:txBody>
      </p:sp>
      <p:sp>
        <p:nvSpPr>
          <p:cNvPr id="24" name="AutoShape 16"/>
          <p:cNvSpPr>
            <a:spLocks noChangeArrowheads="1"/>
          </p:cNvSpPr>
          <p:nvPr/>
        </p:nvSpPr>
        <p:spPr bwMode="auto">
          <a:xfrm>
            <a:off x="6491767" y="1943826"/>
            <a:ext cx="2952328" cy="792088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Передача данных</a:t>
            </a:r>
          </a:p>
        </p:txBody>
      </p:sp>
      <p:sp>
        <p:nvSpPr>
          <p:cNvPr id="25" name="AutoShape 16"/>
          <p:cNvSpPr>
            <a:spLocks noChangeArrowheads="1"/>
          </p:cNvSpPr>
          <p:nvPr/>
        </p:nvSpPr>
        <p:spPr bwMode="auto">
          <a:xfrm>
            <a:off x="4260012" y="3969518"/>
            <a:ext cx="2952328" cy="792088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Социальная коммуникация</a:t>
            </a:r>
          </a:p>
        </p:txBody>
      </p:sp>
      <p:sp>
        <p:nvSpPr>
          <p:cNvPr id="26" name="Hexagon 25"/>
          <p:cNvSpPr/>
          <p:nvPr/>
        </p:nvSpPr>
        <p:spPr>
          <a:xfrm rot="5400000">
            <a:off x="2967285" y="-275779"/>
            <a:ext cx="1144860" cy="3096345"/>
          </a:xfrm>
          <a:prstGeom prst="hexagon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Парадигма инфраструктуры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7" name="Hexagon 26"/>
          <p:cNvSpPr/>
          <p:nvPr/>
        </p:nvSpPr>
        <p:spPr>
          <a:xfrm rot="5400000">
            <a:off x="7359776" y="-277375"/>
            <a:ext cx="1144860" cy="3096345"/>
          </a:xfrm>
          <a:prstGeom prst="hexagon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Парадигма информации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8" name="Hexagon 27"/>
          <p:cNvSpPr/>
          <p:nvPr/>
        </p:nvSpPr>
        <p:spPr>
          <a:xfrm rot="5400000">
            <a:off x="5199535" y="3874609"/>
            <a:ext cx="1144860" cy="3096345"/>
          </a:xfrm>
          <a:prstGeom prst="hexagon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Парадигма социальной коммуникации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9" name="Down Arrow 28"/>
          <p:cNvSpPr/>
          <p:nvPr/>
        </p:nvSpPr>
        <p:spPr>
          <a:xfrm rot="16200000">
            <a:off x="5447929" y="963073"/>
            <a:ext cx="576064" cy="588933"/>
          </a:xfrm>
          <a:prstGeom prst="downArrow">
            <a:avLst/>
          </a:prstGeom>
          <a:solidFill>
            <a:schemeClr val="bg1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Bent Arrow 11"/>
          <p:cNvSpPr/>
          <p:nvPr/>
        </p:nvSpPr>
        <p:spPr>
          <a:xfrm rot="10800000">
            <a:off x="9169036" y="1282667"/>
            <a:ext cx="873781" cy="4378581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27258"/>
            </a:avLst>
          </a:prstGeom>
          <a:solidFill>
            <a:schemeClr val="bg1"/>
          </a:solidFill>
          <a:ln w="38100">
            <a:solidFill>
              <a:schemeClr val="accent1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961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51384" y="188640"/>
            <a:ext cx="11089232" cy="417512"/>
          </a:xfrm>
          <a:solidFill>
            <a:srgbClr val="333399"/>
          </a:solidFill>
        </p:spPr>
        <p:txBody>
          <a:bodyPr/>
          <a:lstStyle/>
          <a:p>
            <a:pPr eaLnBrk="1" hangingPunct="1"/>
            <a:r>
              <a:rPr lang="ru-RU" altLang="en-US" sz="2400" b="1" dirty="0">
                <a:solidFill>
                  <a:schemeClr val="bg1"/>
                </a:solidFill>
              </a:rPr>
              <a:t>Монетизация: первый сдвиг парадигмы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551384" y="6165304"/>
            <a:ext cx="11089232" cy="720080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Современный Интернет: ТСЖ с множеством председателей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51384" y="3876629"/>
            <a:ext cx="11089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Любой бизнес подконтролен публичной власти. Всегда.</a:t>
            </a:r>
            <a:endParaRPr lang="en-US" sz="2000" b="1" dirty="0"/>
          </a:p>
        </p:txBody>
      </p:sp>
      <p:sp>
        <p:nvSpPr>
          <p:cNvPr id="14" name="AutoShape 16"/>
          <p:cNvSpPr>
            <a:spLocks noChangeArrowheads="1"/>
          </p:cNvSpPr>
          <p:nvPr/>
        </p:nvSpPr>
        <p:spPr bwMode="auto">
          <a:xfrm>
            <a:off x="552872" y="850068"/>
            <a:ext cx="4182437" cy="418691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Open process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5" name="AutoShape 16"/>
          <p:cNvSpPr>
            <a:spLocks noChangeArrowheads="1"/>
          </p:cNvSpPr>
          <p:nvPr/>
        </p:nvSpPr>
        <p:spPr bwMode="auto">
          <a:xfrm>
            <a:off x="540061" y="1448755"/>
            <a:ext cx="4182437" cy="417102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Technical competence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6" name="AutoShape 16"/>
          <p:cNvSpPr>
            <a:spLocks noChangeArrowheads="1"/>
          </p:cNvSpPr>
          <p:nvPr/>
        </p:nvSpPr>
        <p:spPr bwMode="auto">
          <a:xfrm>
            <a:off x="551384" y="2598831"/>
            <a:ext cx="4182437" cy="400023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Volunteer core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7" name="AutoShape 16"/>
          <p:cNvSpPr>
            <a:spLocks noChangeArrowheads="1"/>
          </p:cNvSpPr>
          <p:nvPr/>
        </p:nvSpPr>
        <p:spPr bwMode="auto">
          <a:xfrm>
            <a:off x="551384" y="2016893"/>
            <a:ext cx="4182437" cy="440000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Rough consensus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8" name="AutoShape 16"/>
          <p:cNvSpPr>
            <a:spLocks noChangeArrowheads="1"/>
          </p:cNvSpPr>
          <p:nvPr/>
        </p:nvSpPr>
        <p:spPr bwMode="auto">
          <a:xfrm>
            <a:off x="551384" y="3140796"/>
            <a:ext cx="4182437" cy="396150"/>
          </a:xfrm>
          <a:prstGeom prst="flowChartAlternateProcess">
            <a:avLst/>
          </a:prstGeom>
          <a:solidFill>
            <a:srgbClr val="008000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Protocol ownership</a:t>
            </a:r>
            <a:endParaRPr lang="ru-RU" sz="2000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://www.playing-field.ru/img/2015/052214/500218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592" y="959093"/>
            <a:ext cx="1881832" cy="2577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AutoShape 16"/>
          <p:cNvSpPr>
            <a:spLocks noChangeArrowheads="1"/>
          </p:cNvSpPr>
          <p:nvPr/>
        </p:nvSpPr>
        <p:spPr bwMode="auto">
          <a:xfrm>
            <a:off x="7168517" y="850068"/>
            <a:ext cx="4445531" cy="427488"/>
          </a:xfrm>
          <a:prstGeom prst="flowChartAlternateProcess">
            <a:avLst/>
          </a:prstGeom>
          <a:solidFill>
            <a:srgbClr val="996633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Конфиденциальность</a:t>
            </a:r>
          </a:p>
        </p:txBody>
      </p:sp>
      <p:sp>
        <p:nvSpPr>
          <p:cNvPr id="23" name="AutoShape 16"/>
          <p:cNvSpPr>
            <a:spLocks noChangeArrowheads="1"/>
          </p:cNvSpPr>
          <p:nvPr/>
        </p:nvSpPr>
        <p:spPr bwMode="auto">
          <a:xfrm>
            <a:off x="7193388" y="1401296"/>
            <a:ext cx="4445531" cy="427488"/>
          </a:xfrm>
          <a:prstGeom prst="flowChartAlternateProcess">
            <a:avLst/>
          </a:prstGeom>
          <a:solidFill>
            <a:srgbClr val="996633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Аутсорсинг</a:t>
            </a:r>
          </a:p>
        </p:txBody>
      </p:sp>
      <p:sp>
        <p:nvSpPr>
          <p:cNvPr id="24" name="AutoShape 16"/>
          <p:cNvSpPr>
            <a:spLocks noChangeArrowheads="1"/>
          </p:cNvSpPr>
          <p:nvPr/>
        </p:nvSpPr>
        <p:spPr bwMode="auto">
          <a:xfrm>
            <a:off x="7193388" y="1953055"/>
            <a:ext cx="4445531" cy="427488"/>
          </a:xfrm>
          <a:prstGeom prst="flowChartAlternateProcess">
            <a:avLst/>
          </a:prstGeom>
          <a:solidFill>
            <a:srgbClr val="996633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Единоначалие</a:t>
            </a:r>
          </a:p>
        </p:txBody>
      </p:sp>
      <p:sp>
        <p:nvSpPr>
          <p:cNvPr id="25" name="AutoShape 16"/>
          <p:cNvSpPr>
            <a:spLocks noChangeArrowheads="1"/>
          </p:cNvSpPr>
          <p:nvPr/>
        </p:nvSpPr>
        <p:spPr bwMode="auto">
          <a:xfrm>
            <a:off x="7193388" y="2532979"/>
            <a:ext cx="4445531" cy="427488"/>
          </a:xfrm>
          <a:prstGeom prst="flowChartAlternateProcess">
            <a:avLst/>
          </a:prstGeom>
          <a:solidFill>
            <a:srgbClr val="996633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Зарплаты и бонусы</a:t>
            </a:r>
          </a:p>
        </p:txBody>
      </p:sp>
      <p:sp>
        <p:nvSpPr>
          <p:cNvPr id="26" name="AutoShape 16"/>
          <p:cNvSpPr>
            <a:spLocks noChangeArrowheads="1"/>
          </p:cNvSpPr>
          <p:nvPr/>
        </p:nvSpPr>
        <p:spPr bwMode="auto">
          <a:xfrm>
            <a:off x="7195084" y="3109457"/>
            <a:ext cx="4445531" cy="427488"/>
          </a:xfrm>
          <a:prstGeom prst="flowChartAlternateProcess">
            <a:avLst/>
          </a:prstGeom>
          <a:solidFill>
            <a:srgbClr val="996633"/>
          </a:solidFill>
          <a:ln w="381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Безответственность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51384" y="4446627"/>
            <a:ext cx="11089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Монетизация инфраструктуры Интернет поставила саму деятельность в этой сфере под контроль правительств.</a:t>
            </a:r>
            <a:endParaRPr lang="en-US" sz="20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51384" y="5327259"/>
            <a:ext cx="11089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Мыслим ли СОРМ и Реестр запрещенной информации в </a:t>
            </a:r>
            <a:r>
              <a:rPr lang="sv-SE" sz="2000" b="1" dirty="0" err="1"/>
              <a:t>FidoNet</a:t>
            </a:r>
            <a:r>
              <a:rPr lang="en-US" sz="20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41721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25306</TotalTime>
  <Words>576</Words>
  <Application>Microsoft Office PowerPoint</Application>
  <PresentationFormat>Широкоэкранный</PresentationFormat>
  <Paragraphs>139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Comic Sans MS</vt:lpstr>
      <vt:lpstr>Times New Roman</vt:lpstr>
      <vt:lpstr>Default Design</vt:lpstr>
      <vt:lpstr>Правосвязие 2.0</vt:lpstr>
      <vt:lpstr>Юрисдикция и место оказания услуги</vt:lpstr>
      <vt:lpstr>Государственное регулирование</vt:lpstr>
      <vt:lpstr>Что такое Интернет с точки зрения регулятора?</vt:lpstr>
      <vt:lpstr>Парадигма инфраструктуры</vt:lpstr>
      <vt:lpstr>Парадигма информации</vt:lpstr>
      <vt:lpstr>Парадигма социальной коммуникации</vt:lpstr>
      <vt:lpstr>Что такое Интернет с точки зрения регулятора?</vt:lpstr>
      <vt:lpstr>Монетизация: первый сдвиг парадигмы</vt:lpstr>
      <vt:lpstr>Социализация: второй сдвиг парадигмы</vt:lpstr>
      <vt:lpstr>Big Data vs Block Chain</vt:lpstr>
      <vt:lpstr>Историческая необходимость новой инфраструктуры</vt:lpstr>
      <vt:lpstr>Спасибо!</vt:lpstr>
    </vt:vector>
  </TitlesOfParts>
  <Company>TeliaSonera International Carrier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практику телекоммуникационного права</dc:title>
  <dc:creator>Administrator</dc:creator>
  <cp:lastModifiedBy>Андрей</cp:lastModifiedBy>
  <cp:revision>228</cp:revision>
  <cp:lastPrinted>2016-05-24T14:30:40Z</cp:lastPrinted>
  <dcterms:created xsi:type="dcterms:W3CDTF">2008-05-29T12:30:18Z</dcterms:created>
  <dcterms:modified xsi:type="dcterms:W3CDTF">2016-05-25T14:00:35Z</dcterms:modified>
</cp:coreProperties>
</file>