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6" r:id="rId5"/>
    <p:sldMasterId id="2147493505" r:id="rId6"/>
  </p:sldMasterIdLst>
  <p:notesMasterIdLst>
    <p:notesMasterId r:id="rId33"/>
  </p:notesMasterIdLst>
  <p:handoutMasterIdLst>
    <p:handoutMasterId r:id="rId34"/>
  </p:handoutMasterIdLst>
  <p:sldIdLst>
    <p:sldId id="448" r:id="rId7"/>
    <p:sldId id="449" r:id="rId8"/>
    <p:sldId id="450" r:id="rId9"/>
    <p:sldId id="446" r:id="rId10"/>
    <p:sldId id="429" r:id="rId11"/>
    <p:sldId id="430" r:id="rId12"/>
    <p:sldId id="431" r:id="rId13"/>
    <p:sldId id="432" r:id="rId14"/>
    <p:sldId id="433" r:id="rId15"/>
    <p:sldId id="437" r:id="rId16"/>
    <p:sldId id="434" r:id="rId17"/>
    <p:sldId id="435" r:id="rId18"/>
    <p:sldId id="440" r:id="rId19"/>
    <p:sldId id="441" r:id="rId20"/>
    <p:sldId id="442" r:id="rId21"/>
    <p:sldId id="436" r:id="rId22"/>
    <p:sldId id="451" r:id="rId23"/>
    <p:sldId id="452" r:id="rId24"/>
    <p:sldId id="454" r:id="rId25"/>
    <p:sldId id="453" r:id="rId26"/>
    <p:sldId id="455" r:id="rId27"/>
    <p:sldId id="456" r:id="rId28"/>
    <p:sldId id="459" r:id="rId29"/>
    <p:sldId id="457" r:id="rId30"/>
    <p:sldId id="458" r:id="rId31"/>
    <p:sldId id="425"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00"/>
    <a:srgbClr val="0971CE"/>
    <a:srgbClr val="32A41F"/>
    <a:srgbClr val="F5C300"/>
    <a:srgbClr val="114C94"/>
    <a:srgbClr val="063E89"/>
    <a:srgbClr val="0782EF"/>
    <a:srgbClr val="FF8F00"/>
    <a:srgbClr val="400099"/>
    <a:srgbClr val="3BAF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6" autoAdjust="0"/>
    <p:restoredTop sz="79280" autoAdjust="0"/>
  </p:normalViewPr>
  <p:slideViewPr>
    <p:cSldViewPr snapToGrid="0" snapToObjects="1">
      <p:cViewPr>
        <p:scale>
          <a:sx n="140" d="100"/>
          <a:sy n="140" d="100"/>
        </p:scale>
        <p:origin x="1248" y="656"/>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B3B964-C5D2-0C47-BB6A-D7315AF523BD}" type="datetimeFigureOut">
              <a:rPr lang="en-US" smtClean="0"/>
              <a:pPr/>
              <a:t>5/19/16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F56FA-2DD1-9C4A-B6A8-F8EE4463C79B}" type="slidenum">
              <a:rPr lang="en-US" smtClean="0"/>
              <a:pPr/>
              <a:t>‹#›</a:t>
            </a:fld>
            <a:endParaRPr lang="en-US"/>
          </a:p>
        </p:txBody>
      </p:sp>
    </p:spTree>
    <p:extLst>
      <p:ext uri="{BB962C8B-B14F-4D97-AF65-F5344CB8AC3E}">
        <p14:creationId xmlns:p14="http://schemas.microsoft.com/office/powerpoint/2010/main" val="980322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A8953-0624-C746-BDD4-E9F51EF659C7}" type="datetimeFigureOut">
              <a:rPr lang="en-US" smtClean="0"/>
              <a:pPr/>
              <a:t>5/19/16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8E1DE-2B0A-B84B-B8C1-38D4BBFCC2FF}" type="slidenum">
              <a:rPr lang="en-US" smtClean="0"/>
              <a:pPr/>
              <a:t>‹#›</a:t>
            </a:fld>
            <a:endParaRPr lang="en-US"/>
          </a:p>
        </p:txBody>
      </p:sp>
    </p:spTree>
    <p:extLst>
      <p:ext uri="{BB962C8B-B14F-4D97-AF65-F5344CB8AC3E}">
        <p14:creationId xmlns:p14="http://schemas.microsoft.com/office/powerpoint/2010/main" val="12727083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8E1DE-2B0A-B84B-B8C1-38D4BBFCC2FF}" type="slidenum">
              <a:rPr lang="en-US" smtClean="0"/>
              <a:pPr/>
              <a:t>1</a:t>
            </a:fld>
            <a:endParaRPr lang="en-US" dirty="0"/>
          </a:p>
        </p:txBody>
      </p:sp>
    </p:spTree>
    <p:extLst>
      <p:ext uri="{BB962C8B-B14F-4D97-AF65-F5344CB8AC3E}">
        <p14:creationId xmlns:p14="http://schemas.microsoft.com/office/powerpoint/2010/main" val="319050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Философия</a:t>
            </a:r>
            <a:r>
              <a:rPr lang="ru-RU" baseline="0" dirty="0" smtClean="0"/>
              <a:t> языка</a:t>
            </a:r>
          </a:p>
          <a:p>
            <a:endParaRPr lang="ru-RU" baseline="0" dirty="0" smtClean="0"/>
          </a:p>
          <a:p>
            <a:pPr marL="457200" indent="-457200">
              <a:buFont typeface="Arial" charset="0"/>
              <a:buChar char="•"/>
            </a:pPr>
            <a:r>
              <a:rPr lang="ru-RU" sz="1200" dirty="0" smtClean="0">
                <a:solidFill>
                  <a:srgbClr val="1C1C1C"/>
                </a:solidFill>
                <a:latin typeface="Helvetica" charset="0"/>
              </a:rPr>
              <a:t>При этом практичность важнее безупречности.</a:t>
            </a:r>
          </a:p>
          <a:p>
            <a:pPr marL="457200" indent="-457200">
              <a:buFont typeface="Arial" charset="0"/>
              <a:buChar char="•"/>
            </a:pPr>
            <a:r>
              <a:rPr lang="ru-RU" sz="1200" dirty="0" smtClean="0">
                <a:solidFill>
                  <a:srgbClr val="1C1C1C"/>
                </a:solidFill>
                <a:latin typeface="Helvetica" charset="0"/>
              </a:rPr>
              <a:t>Встретив двусмысленность, отбрось искушение угадать.</a:t>
            </a:r>
          </a:p>
          <a:p>
            <a:pPr marL="457200" indent="-457200">
              <a:buFont typeface="Arial" charset="0"/>
              <a:buChar char="•"/>
            </a:pPr>
            <a:r>
              <a:rPr lang="ru-RU" sz="1200" dirty="0" smtClean="0">
                <a:solidFill>
                  <a:srgbClr val="1C1C1C"/>
                </a:solidFill>
                <a:latin typeface="Helvetica" charset="0"/>
              </a:rPr>
              <a:t>Должен существовать один — и, желательно, </a:t>
            </a:r>
            <a:r>
              <a:rPr lang="ru-RU" sz="1200" i="1" dirty="0" smtClean="0">
                <a:solidFill>
                  <a:srgbClr val="1C1C1C"/>
                </a:solidFill>
                <a:latin typeface="Helvetica" charset="0"/>
              </a:rPr>
              <a:t>только</a:t>
            </a:r>
            <a:r>
              <a:rPr lang="ru-RU" sz="1200" dirty="0" smtClean="0">
                <a:solidFill>
                  <a:srgbClr val="1C1C1C"/>
                </a:solidFill>
                <a:latin typeface="Helvetica" charset="0"/>
              </a:rPr>
              <a:t> один — очевидный способ сделать это.</a:t>
            </a:r>
          </a:p>
          <a:p>
            <a:pPr marL="457200" indent="-457200">
              <a:buFont typeface="Arial" charset="0"/>
              <a:buChar char="•"/>
            </a:pPr>
            <a:r>
              <a:rPr lang="ru-RU" sz="1200" dirty="0" smtClean="0">
                <a:solidFill>
                  <a:srgbClr val="1C1C1C"/>
                </a:solidFill>
                <a:latin typeface="Helvetica" charset="0"/>
              </a:rPr>
              <a:t>Хотя он поначалу может быть и не очевиден, если вы не голландец</a:t>
            </a:r>
          </a:p>
          <a:p>
            <a:pPr marL="457200" indent="-457200">
              <a:buFont typeface="Arial" charset="0"/>
              <a:buChar char="•"/>
            </a:pPr>
            <a:r>
              <a:rPr lang="ru-RU" sz="1200" dirty="0" smtClean="0">
                <a:solidFill>
                  <a:srgbClr val="1C1C1C"/>
                </a:solidFill>
                <a:latin typeface="Helvetica" charset="0"/>
              </a:rPr>
              <a:t>Хотя никогда зачастую лучше, чем </a:t>
            </a:r>
            <a:r>
              <a:rPr lang="ru-RU" sz="1200" i="1" dirty="0" smtClean="0">
                <a:solidFill>
                  <a:srgbClr val="1C1C1C"/>
                </a:solidFill>
                <a:latin typeface="Helvetica" charset="0"/>
              </a:rPr>
              <a:t>прямо</a:t>
            </a:r>
            <a:r>
              <a:rPr lang="ru-RU" sz="1200" dirty="0" smtClean="0">
                <a:solidFill>
                  <a:srgbClr val="1C1C1C"/>
                </a:solidFill>
                <a:latin typeface="Helvetica" charset="0"/>
              </a:rPr>
              <a:t> сейчас.</a:t>
            </a:r>
          </a:p>
          <a:p>
            <a:pPr marL="457200" indent="-457200">
              <a:buFont typeface="Arial" charset="0"/>
              <a:buChar char="•"/>
            </a:pPr>
            <a:r>
              <a:rPr lang="ru-RU" sz="1200" dirty="0" smtClean="0">
                <a:solidFill>
                  <a:srgbClr val="1C1C1C"/>
                </a:solidFill>
                <a:latin typeface="Helvetica" charset="0"/>
              </a:rPr>
              <a:t>Если реализацию сложно объяснить — идея плоха.</a:t>
            </a:r>
          </a:p>
          <a:p>
            <a:pPr marL="457200" indent="-457200">
              <a:buFont typeface="Arial" charset="0"/>
              <a:buChar char="•"/>
            </a:pPr>
            <a:r>
              <a:rPr lang="ru-RU" sz="1200" dirty="0" smtClean="0">
                <a:solidFill>
                  <a:srgbClr val="1C1C1C"/>
                </a:solidFill>
                <a:latin typeface="Helvetica" charset="0"/>
              </a:rPr>
              <a:t>Если реализацию легко объяснить — идея, </a:t>
            </a:r>
            <a:r>
              <a:rPr lang="ru-RU" sz="1200" i="1" dirty="0" smtClean="0">
                <a:solidFill>
                  <a:srgbClr val="1C1C1C"/>
                </a:solidFill>
                <a:latin typeface="Helvetica" charset="0"/>
              </a:rPr>
              <a:t>возможно</a:t>
            </a:r>
            <a:r>
              <a:rPr lang="ru-RU" sz="1200" dirty="0" smtClean="0">
                <a:solidFill>
                  <a:srgbClr val="1C1C1C"/>
                </a:solidFill>
                <a:latin typeface="Helvetica" charset="0"/>
              </a:rPr>
              <a:t>, хороша.</a:t>
            </a:r>
          </a:p>
          <a:p>
            <a:pPr marL="457200" indent="-457200">
              <a:buFont typeface="Arial" charset="0"/>
              <a:buChar char="•"/>
            </a:pPr>
            <a:r>
              <a:rPr lang="ru-RU" sz="1200" dirty="0" smtClean="0">
                <a:solidFill>
                  <a:srgbClr val="1C1C1C"/>
                </a:solidFill>
                <a:latin typeface="Helvetica" charset="0"/>
              </a:rPr>
              <a:t>Пространства имён — отличная штука! Будем делать их побольше!</a:t>
            </a:r>
            <a:endParaRPr lang="ru-RU" sz="120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97F8E1DE-2B0A-B84B-B8C1-38D4BBFCC2FF}" type="slidenum">
              <a:rPr lang="en-US" smtClean="0"/>
              <a:pPr/>
              <a:t>3</a:t>
            </a:fld>
            <a:endParaRPr lang="en-US"/>
          </a:p>
        </p:txBody>
      </p:sp>
    </p:spTree>
    <p:extLst>
      <p:ext uri="{BB962C8B-B14F-4D97-AF65-F5344CB8AC3E}">
        <p14:creationId xmlns:p14="http://schemas.microsoft.com/office/powerpoint/2010/main" val="80318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1" u="none" strike="noStrike" kern="1200" baseline="0" dirty="0" err="1" smtClean="0">
                <a:solidFill>
                  <a:schemeClr val="tx1"/>
                </a:solidFill>
                <a:latin typeface="+mn-lt"/>
                <a:ea typeface="+mn-ea"/>
                <a:cs typeface="+mn-cs"/>
              </a:rPr>
              <a:t>os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module gives you access to operating system depend functionalities. </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sys </a:t>
            </a:r>
            <a:r>
              <a:rPr lang="en-US" sz="1200" b="0" i="0" u="none" strike="noStrike" kern="1200" baseline="0" dirty="0" smtClean="0">
                <a:solidFill>
                  <a:schemeClr val="tx1"/>
                </a:solidFill>
                <a:latin typeface="+mn-lt"/>
                <a:ea typeface="+mn-ea"/>
                <a:cs typeface="+mn-cs"/>
              </a:rPr>
              <a:t>module is a system specific module. As stated in the Python documentation: “It provides access to some variables used or maintained by the interpreter and to function that interacts strongly with the interpreter.” </a:t>
            </a:r>
          </a:p>
          <a:p>
            <a:r>
              <a:rPr lang="en-US" sz="1200" b="0" i="0" u="none" strike="noStrike" kern="1200" baseline="0" dirty="0" smtClean="0">
                <a:solidFill>
                  <a:schemeClr val="tx1"/>
                </a:solidFill>
                <a:latin typeface="+mn-lt"/>
                <a:ea typeface="+mn-ea"/>
                <a:cs typeface="+mn-cs"/>
              </a:rPr>
              <a:t>Using </a:t>
            </a:r>
            <a:r>
              <a:rPr lang="en-US" sz="1200" b="0" i="1" u="none" strike="noStrike" kern="1200" baseline="0" dirty="0" smtClean="0">
                <a:solidFill>
                  <a:schemeClr val="tx1"/>
                </a:solidFill>
                <a:latin typeface="+mn-lt"/>
                <a:ea typeface="+mn-ea"/>
                <a:cs typeface="+mn-cs"/>
              </a:rPr>
              <a:t>socket</a:t>
            </a:r>
            <a:r>
              <a:rPr lang="en-US" sz="1200" b="0" i="0" u="none" strike="noStrike" kern="1200" baseline="0" dirty="0" smtClean="0">
                <a:solidFill>
                  <a:schemeClr val="tx1"/>
                </a:solidFill>
                <a:latin typeface="+mn-lt"/>
                <a:ea typeface="+mn-ea"/>
                <a:cs typeface="+mn-cs"/>
              </a:rPr>
              <a:t>, you can create a network socket to establish a communication between devices. The </a:t>
            </a:r>
            <a:r>
              <a:rPr lang="en-US" sz="1200" b="0" i="1" u="none" strike="noStrike" kern="1200" baseline="0" dirty="0" smtClean="0">
                <a:solidFill>
                  <a:schemeClr val="tx1"/>
                </a:solidFill>
                <a:latin typeface="+mn-lt"/>
                <a:ea typeface="+mn-ea"/>
                <a:cs typeface="+mn-cs"/>
              </a:rPr>
              <a:t>socket </a:t>
            </a:r>
            <a:r>
              <a:rPr lang="en-US" sz="1200" b="0" i="0" u="none" strike="noStrike" kern="1200" baseline="0" dirty="0" smtClean="0">
                <a:solidFill>
                  <a:schemeClr val="tx1"/>
                </a:solidFill>
                <a:latin typeface="+mn-lt"/>
                <a:ea typeface="+mn-ea"/>
                <a:cs typeface="+mn-cs"/>
              </a:rPr>
              <a:t>module supports IPv4, IPv6, UDP, TCP and UDS for the most popular ones. </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err="1" smtClean="0">
                <a:solidFill>
                  <a:schemeClr val="tx1"/>
                </a:solidFill>
                <a:latin typeface="+mn-lt"/>
                <a:ea typeface="+mn-ea"/>
                <a:cs typeface="+mn-cs"/>
              </a:rPr>
              <a:t>io</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module is related to file management and anything else related to typical input/output mechanism. </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err="1" smtClean="0">
                <a:solidFill>
                  <a:schemeClr val="tx1"/>
                </a:solidFill>
                <a:latin typeface="+mn-lt"/>
                <a:ea typeface="+mn-ea"/>
                <a:cs typeface="+mn-cs"/>
              </a:rPr>
              <a:t>argparse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module is described in the System Arguments section. </a:t>
            </a:r>
            <a:endParaRPr lang="ru-RU" dirty="0"/>
          </a:p>
        </p:txBody>
      </p:sp>
      <p:sp>
        <p:nvSpPr>
          <p:cNvPr id="4" name="Номер слайда 3"/>
          <p:cNvSpPr>
            <a:spLocks noGrp="1"/>
          </p:cNvSpPr>
          <p:nvPr>
            <p:ph type="sldNum" sz="quarter" idx="10"/>
          </p:nvPr>
        </p:nvSpPr>
        <p:spPr/>
        <p:txBody>
          <a:bodyPr/>
          <a:lstStyle/>
          <a:p>
            <a:fld id="{97F8E1DE-2B0A-B84B-B8C1-38D4BBFCC2FF}" type="slidenum">
              <a:rPr lang="en-US" smtClean="0"/>
              <a:pPr/>
              <a:t>5</a:t>
            </a:fld>
            <a:endParaRPr lang="en-US"/>
          </a:p>
        </p:txBody>
      </p:sp>
    </p:spTree>
    <p:extLst>
      <p:ext uri="{BB962C8B-B14F-4D97-AF65-F5344CB8AC3E}">
        <p14:creationId xmlns:p14="http://schemas.microsoft.com/office/powerpoint/2010/main" val="121899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may be desirable to interact with EXOS using expect scripting functionality. The Python community offers a </a:t>
            </a:r>
            <a:r>
              <a:rPr lang="en-US" sz="1200" b="0" i="0" u="none" strike="noStrike" kern="1200" baseline="0" dirty="0" err="1" smtClean="0">
                <a:solidFill>
                  <a:schemeClr val="tx1"/>
                </a:solidFill>
                <a:latin typeface="+mn-lt"/>
                <a:ea typeface="+mn-ea"/>
                <a:cs typeface="+mn-cs"/>
              </a:rPr>
              <a:t>pexpect.py</a:t>
            </a:r>
            <a:r>
              <a:rPr lang="en-US" sz="1200" b="0" i="0" u="none" strike="noStrike" kern="1200" baseline="0" dirty="0" smtClean="0">
                <a:solidFill>
                  <a:schemeClr val="tx1"/>
                </a:solidFill>
                <a:latin typeface="+mn-lt"/>
                <a:ea typeface="+mn-ea"/>
                <a:cs typeface="+mn-cs"/>
              </a:rPr>
              <a:t> module that can provide this capability. The home page for </a:t>
            </a:r>
            <a:r>
              <a:rPr lang="en-US" sz="1200" b="0" i="0" u="none" strike="noStrike" kern="1200" baseline="0" dirty="0" err="1" smtClean="0">
                <a:solidFill>
                  <a:schemeClr val="tx1"/>
                </a:solidFill>
                <a:latin typeface="+mn-lt"/>
                <a:ea typeface="+mn-ea"/>
                <a:cs typeface="+mn-cs"/>
              </a:rPr>
              <a:t>pexpect</a:t>
            </a:r>
            <a:r>
              <a:rPr lang="en-US" sz="1200" b="0" i="0" u="none" strike="noStrike" kern="1200" baseline="0" dirty="0" smtClean="0">
                <a:solidFill>
                  <a:schemeClr val="tx1"/>
                </a:solidFill>
                <a:latin typeface="+mn-lt"/>
                <a:ea typeface="+mn-ea"/>
                <a:cs typeface="+mn-cs"/>
              </a:rPr>
              <a:t> can be found at: http://</a:t>
            </a:r>
            <a:r>
              <a:rPr lang="en-US" sz="1200" b="0" i="0" u="none" strike="noStrike" kern="1200" baseline="0" dirty="0" err="1" smtClean="0">
                <a:solidFill>
                  <a:schemeClr val="tx1"/>
                </a:solidFill>
                <a:latin typeface="+mn-lt"/>
                <a:ea typeface="+mn-ea"/>
                <a:cs typeface="+mn-cs"/>
              </a:rPr>
              <a:t>pexpect.readthedocs.org</a:t>
            </a:r>
            <a:r>
              <a:rPr lang="en-US" sz="1200" b="0" i="0" u="none" strike="noStrike" kern="1200" baseline="0" dirty="0" smtClean="0">
                <a:solidFill>
                  <a:schemeClr val="tx1"/>
                </a:solidFill>
                <a:latin typeface="+mn-lt"/>
                <a:ea typeface="+mn-ea"/>
                <a:cs typeface="+mn-cs"/>
              </a:rPr>
              <a:t>/en/latest/ </a:t>
            </a:r>
          </a:p>
          <a:p>
            <a:r>
              <a:rPr lang="en-US" sz="1200" b="0" i="0" u="none" strike="noStrike" kern="1200" baseline="0" dirty="0" smtClean="0">
                <a:solidFill>
                  <a:schemeClr val="tx1"/>
                </a:solidFill>
                <a:latin typeface="+mn-lt"/>
                <a:ea typeface="+mn-ea"/>
                <a:cs typeface="+mn-cs"/>
              </a:rPr>
              <a:t>EXOS uses </a:t>
            </a:r>
            <a:r>
              <a:rPr lang="en-US" sz="1200" b="0" i="0" u="none" strike="noStrike" kern="1200" baseline="0" dirty="0" err="1" smtClean="0">
                <a:solidFill>
                  <a:schemeClr val="tx1"/>
                </a:solidFill>
                <a:latin typeface="+mn-lt"/>
                <a:ea typeface="+mn-ea"/>
                <a:cs typeface="+mn-cs"/>
              </a:rPr>
              <a:t>pexpect.py</a:t>
            </a:r>
            <a:r>
              <a:rPr lang="en-US" sz="1200" b="0" i="0" u="none" strike="noStrike" kern="1200" baseline="0" dirty="0" smtClean="0">
                <a:solidFill>
                  <a:schemeClr val="tx1"/>
                </a:solidFill>
                <a:latin typeface="+mn-lt"/>
                <a:ea typeface="+mn-ea"/>
                <a:cs typeface="+mn-cs"/>
              </a:rPr>
              <a:t> version 3.2. Documentation can be found at: https://</a:t>
            </a:r>
            <a:r>
              <a:rPr lang="en-US" sz="1200" b="0" i="0" u="none" strike="noStrike" kern="1200" baseline="0" dirty="0" err="1" smtClean="0">
                <a:solidFill>
                  <a:schemeClr val="tx1"/>
                </a:solidFill>
                <a:latin typeface="+mn-lt"/>
                <a:ea typeface="+mn-ea"/>
                <a:cs typeface="+mn-cs"/>
              </a:rPr>
              <a:t>pypi.python.org</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pypi</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pexpect</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pexpect.py</a:t>
            </a:r>
            <a:r>
              <a:rPr lang="en-US" sz="1200" b="0" i="0" u="none" strike="noStrike" kern="1200" baseline="0" dirty="0" smtClean="0">
                <a:solidFill>
                  <a:schemeClr val="tx1"/>
                </a:solidFill>
                <a:latin typeface="+mn-lt"/>
                <a:ea typeface="+mn-ea"/>
                <a:cs typeface="+mn-cs"/>
              </a:rPr>
              <a:t> module provides interfaces to run interactive shell commands and to process the results through expect like functions. The challenge with </a:t>
            </a:r>
            <a:r>
              <a:rPr lang="en-US" sz="1200" b="0" i="0" u="none" strike="noStrike" kern="1200" baseline="0" dirty="0" err="1" smtClean="0">
                <a:solidFill>
                  <a:schemeClr val="tx1"/>
                </a:solidFill>
                <a:latin typeface="+mn-lt"/>
                <a:ea typeface="+mn-ea"/>
                <a:cs typeface="+mn-cs"/>
              </a:rPr>
              <a:t>exsh.clicmd</a:t>
            </a:r>
            <a:r>
              <a:rPr lang="en-US" sz="1200" b="0" i="0" u="none" strike="noStrike" kern="1200" baseline="0" dirty="0" smtClean="0">
                <a:solidFill>
                  <a:schemeClr val="tx1"/>
                </a:solidFill>
                <a:latin typeface="+mn-lt"/>
                <a:ea typeface="+mn-ea"/>
                <a:cs typeface="+mn-cs"/>
              </a:rPr>
              <a:t>() is that it is a synchronous call and not a separate process. </a:t>
            </a: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exshexpect.py</a:t>
            </a:r>
            <a:r>
              <a:rPr lang="en-US" sz="1200" b="0" i="0" u="none" strike="noStrike" kern="1200" baseline="0" dirty="0" smtClean="0">
                <a:solidFill>
                  <a:schemeClr val="tx1"/>
                </a:solidFill>
                <a:latin typeface="+mn-lt"/>
                <a:ea typeface="+mn-ea"/>
                <a:cs typeface="+mn-cs"/>
              </a:rPr>
              <a:t> module was developed to provide a wrapper for </a:t>
            </a:r>
            <a:r>
              <a:rPr lang="en-US" sz="1200" b="0" i="0" u="none" strike="noStrike" kern="1200" baseline="0" dirty="0" err="1" smtClean="0">
                <a:solidFill>
                  <a:schemeClr val="tx1"/>
                </a:solidFill>
                <a:latin typeface="+mn-lt"/>
                <a:ea typeface="+mn-ea"/>
                <a:cs typeface="+mn-cs"/>
              </a:rPr>
              <a:t>pexpect.py</a:t>
            </a:r>
            <a:r>
              <a:rPr lang="en-US" sz="1200" b="0" i="0" u="none" strike="noStrike" kern="1200" baseline="0" dirty="0" smtClean="0">
                <a:solidFill>
                  <a:schemeClr val="tx1"/>
                </a:solidFill>
                <a:latin typeface="+mn-lt"/>
                <a:ea typeface="+mn-ea"/>
                <a:cs typeface="+mn-cs"/>
              </a:rPr>
              <a:t> that interfaces to </a:t>
            </a:r>
            <a:r>
              <a:rPr lang="en-US" sz="1200" b="0" i="0" u="none" strike="noStrike" kern="1200" baseline="0" dirty="0" err="1" smtClean="0">
                <a:solidFill>
                  <a:schemeClr val="tx1"/>
                </a:solidFill>
                <a:latin typeface="+mn-lt"/>
                <a:ea typeface="+mn-ea"/>
                <a:cs typeface="+mn-cs"/>
              </a:rPr>
              <a:t>exsh.clicmd</a:t>
            </a:r>
            <a:r>
              <a:rPr lang="en-US" sz="1200" b="0" i="0" u="none" strike="noStrike" kern="1200" baseline="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97F8E1DE-2B0A-B84B-B8C1-38D4BBFCC2FF}" type="slidenum">
              <a:rPr lang="en-US" smtClean="0"/>
              <a:pPr/>
              <a:t>7</a:t>
            </a:fld>
            <a:endParaRPr lang="en-US"/>
          </a:p>
        </p:txBody>
      </p:sp>
    </p:spTree>
    <p:extLst>
      <p:ext uri="{BB962C8B-B14F-4D97-AF65-F5344CB8AC3E}">
        <p14:creationId xmlns:p14="http://schemas.microsoft.com/office/powerpoint/2010/main" val="1864757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latin typeface="+mn-lt"/>
                <a:ea typeface="+mn-ea"/>
                <a:cs typeface="+mn-cs"/>
              </a:rPr>
              <a:t>We developed a </a:t>
            </a:r>
            <a:r>
              <a:rPr lang="en-US" sz="1200" kern="1200" dirty="0" err="1" smtClean="0">
                <a:solidFill>
                  <a:schemeClr val="tx1"/>
                </a:solidFill>
                <a:latin typeface="+mn-lt"/>
                <a:ea typeface="+mn-ea"/>
                <a:cs typeface="+mn-cs"/>
              </a:rPr>
              <a:t>Pyton</a:t>
            </a:r>
            <a:r>
              <a:rPr lang="en-US" sz="1200" kern="1200" dirty="0" smtClean="0">
                <a:solidFill>
                  <a:schemeClr val="tx1"/>
                </a:solidFill>
                <a:latin typeface="+mn-lt"/>
                <a:ea typeface="+mn-ea"/>
                <a:cs typeface="+mn-cs"/>
              </a:rPr>
              <a:t> App (15.7+) that do something like that. It runs on several switches and they communicate directly one each other. They exchange port states, so that remote switches can take local action when specific ports go down (or Up). This is still through SNMP. With 21.x we have XMPP available, so that could be a way to enhance that? No NMS required in that case.</a:t>
            </a:r>
            <a:endParaRPr lang="ru-RU" sz="1200" kern="1200" dirty="0" smtClean="0">
              <a:solidFill>
                <a:schemeClr val="tx1"/>
              </a:solidFill>
              <a:latin typeface="+mn-lt"/>
              <a:ea typeface="+mn-ea"/>
              <a:cs typeface="+mn-cs"/>
            </a:endParaRPr>
          </a:p>
          <a:p>
            <a:endParaRPr lang="ru-RU" sz="1200" kern="1200" dirty="0" smtClean="0">
              <a:solidFill>
                <a:schemeClr val="tx1"/>
              </a:solidFill>
              <a:latin typeface="+mn-lt"/>
              <a:ea typeface="+mn-ea"/>
              <a:cs typeface="+mn-cs"/>
            </a:endParaRPr>
          </a:p>
          <a:p>
            <a:pPr lvl="0"/>
            <a:r>
              <a:rPr lang="en-US" sz="1200" kern="1200" dirty="0" smtClean="0">
                <a:solidFill>
                  <a:schemeClr val="tx1"/>
                </a:solidFill>
                <a:effectLst/>
                <a:latin typeface="+mn-lt"/>
                <a:ea typeface="+mn-ea"/>
                <a:cs typeface="+mn-cs"/>
              </a:rPr>
              <a:t>XMPP automatically discovers its peers to establish a management communications ‘bus’ </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Future applications can attach to the management ‘bus’ and communicate with their counterpart on other switches forming a distributed application system that may be centrally managed</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Beyond provided providing the inter switch management communications service, the initial XMPP capability can:</a:t>
            </a:r>
            <a:endParaRPr lang="ru-RU"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Distribute CLI commands across multiple switches. </a:t>
            </a:r>
            <a:endParaRPr lang="ru-RU"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E.g. Create a VLAN across a cluster of switches originated from a single mgmt. interface.</a:t>
            </a:r>
            <a:endParaRPr lang="ru-RU"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Push files ‘sideways’. Files can be distributed from a central switch to other switches in a cluster. </a:t>
            </a:r>
            <a:endParaRPr lang="ru-R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E.g. application deployment is downloaded to a single switch then pushed to all other switches. Customer does not need to update each switch individually as new applications or updates are made available.</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capabilities are available for future applications to use, as they are developed.</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7F8E1DE-2B0A-B84B-B8C1-38D4BBFCC2FF}" type="slidenum">
              <a:rPr lang="en-US" smtClean="0"/>
              <a:pPr/>
              <a:t>21</a:t>
            </a:fld>
            <a:endParaRPr lang="en-US"/>
          </a:p>
        </p:txBody>
      </p:sp>
    </p:spTree>
    <p:extLst>
      <p:ext uri="{BB962C8B-B14F-4D97-AF65-F5344CB8AC3E}">
        <p14:creationId xmlns:p14="http://schemas.microsoft.com/office/powerpoint/2010/main" val="98778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085" indent="-237085">
              <a:buAutoNum type="arabicParenR"/>
            </a:pPr>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 2011 Extreme Networks, Inc. All rights reserved. </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5D1346B-89EE-43B8-8E76-1A5357F0FE0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216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48-port or 24-port Gigabit</a:t>
            </a:r>
          </a:p>
          <a:p>
            <a:r>
              <a:rPr lang="en-US" sz="1200" b="0" i="0" u="none" strike="noStrike" kern="1200" baseline="0" dirty="0" smtClean="0">
                <a:solidFill>
                  <a:schemeClr val="tx1"/>
                </a:solidFill>
                <a:latin typeface="+mn-lt"/>
                <a:ea typeface="+mn-ea"/>
                <a:cs typeface="+mn-cs"/>
              </a:rPr>
              <a:t>Ethernet models</a:t>
            </a:r>
          </a:p>
          <a:p>
            <a:r>
              <a:rPr lang="en-US" sz="1200" b="0" i="0" u="none" strike="noStrike" kern="1200" baseline="0" dirty="0" smtClean="0">
                <a:solidFill>
                  <a:schemeClr val="tx1"/>
                </a:solidFill>
                <a:latin typeface="+mn-lt"/>
                <a:ea typeface="+mn-ea"/>
                <a:cs typeface="+mn-cs"/>
              </a:rPr>
              <a:t>• 4 ports of SFP+ 10GbE/1GbE or 4</a:t>
            </a:r>
          </a:p>
          <a:p>
            <a:r>
              <a:rPr lang="en-US" sz="1200" b="0" i="0" u="none" strike="noStrike" kern="1200" baseline="0" dirty="0" smtClean="0">
                <a:solidFill>
                  <a:schemeClr val="tx1"/>
                </a:solidFill>
                <a:latin typeface="+mn-lt"/>
                <a:ea typeface="+mn-ea"/>
                <a:cs typeface="+mn-cs"/>
              </a:rPr>
              <a:t>ports of SFP 1GbE on front faceplate</a:t>
            </a:r>
          </a:p>
          <a:p>
            <a:r>
              <a:rPr lang="en-US" sz="1200" b="0" i="0" u="none" strike="noStrike" kern="1200" baseline="0" dirty="0" smtClean="0">
                <a:solidFill>
                  <a:schemeClr val="tx1"/>
                </a:solidFill>
                <a:latin typeface="+mn-lt"/>
                <a:ea typeface="+mn-ea"/>
                <a:cs typeface="+mn-cs"/>
              </a:rPr>
              <a:t>• All configurations Non-blocking</a:t>
            </a:r>
          </a:p>
          <a:p>
            <a:r>
              <a:rPr lang="en-US" sz="1200" b="0" i="0" u="none" strike="noStrike" kern="1200" baseline="0" dirty="0" smtClean="0">
                <a:solidFill>
                  <a:schemeClr val="tx1"/>
                </a:solidFill>
                <a:latin typeface="+mn-lt"/>
                <a:ea typeface="+mn-ea"/>
                <a:cs typeface="+mn-cs"/>
              </a:rPr>
              <a:t>full duplex</a:t>
            </a:r>
          </a:p>
          <a:p>
            <a:r>
              <a:rPr lang="en-US" sz="1200" b="0" i="0" u="none" strike="noStrike" kern="1200" baseline="0" dirty="0" smtClean="0">
                <a:solidFill>
                  <a:schemeClr val="tx1"/>
                </a:solidFill>
                <a:latin typeface="+mn-lt"/>
                <a:ea typeface="+mn-ea"/>
                <a:cs typeface="+mn-cs"/>
              </a:rPr>
              <a:t>• Copper and </a:t>
            </a:r>
            <a:r>
              <a:rPr lang="en-US" sz="1200" b="0" i="0" u="none" strike="noStrike" kern="1200" baseline="0" dirty="0" err="1" smtClean="0">
                <a:solidFill>
                  <a:schemeClr val="tx1"/>
                </a:solidFill>
                <a:latin typeface="+mn-lt"/>
                <a:ea typeface="+mn-ea"/>
                <a:cs typeface="+mn-cs"/>
              </a:rPr>
              <a:t>PoE</a:t>
            </a:r>
            <a:r>
              <a:rPr lang="en-US" sz="1200" b="0" i="0" u="none" strike="noStrike" kern="1200" baseline="0" dirty="0" smtClean="0">
                <a:solidFill>
                  <a:schemeClr val="tx1"/>
                </a:solidFill>
                <a:latin typeface="+mn-lt"/>
                <a:ea typeface="+mn-ea"/>
                <a:cs typeface="+mn-cs"/>
              </a:rPr>
              <a:t>-Plus models</a:t>
            </a:r>
          </a:p>
          <a:p>
            <a:r>
              <a:rPr lang="en-US" sz="1200" b="0" i="0" u="none" strike="noStrike" kern="1200" baseline="0" dirty="0" smtClean="0">
                <a:solidFill>
                  <a:schemeClr val="tx1"/>
                </a:solidFill>
                <a:latin typeface="+mn-lt"/>
                <a:ea typeface="+mn-ea"/>
                <a:cs typeface="+mn-cs"/>
              </a:rPr>
              <a:t>• Built-in 21Gbps stacking ports</a:t>
            </a:r>
          </a:p>
          <a:p>
            <a:r>
              <a:rPr lang="en-US" sz="1200" b="0" i="0" u="none" strike="noStrike" kern="1200" baseline="0" dirty="0" smtClean="0">
                <a:solidFill>
                  <a:schemeClr val="tx1"/>
                </a:solidFill>
                <a:latin typeface="+mn-lt"/>
                <a:ea typeface="+mn-ea"/>
                <a:cs typeface="+mn-cs"/>
              </a:rPr>
              <a:t>on rear panel for all models</a:t>
            </a:r>
          </a:p>
          <a:p>
            <a:r>
              <a:rPr lang="en-US" sz="1200" b="0" i="0" u="none" strike="noStrike" kern="1200" baseline="0" dirty="0" smtClean="0">
                <a:solidFill>
                  <a:schemeClr val="tx1"/>
                </a:solidFill>
                <a:latin typeface="+mn-lt"/>
                <a:ea typeface="+mn-ea"/>
                <a:cs typeface="+mn-cs"/>
              </a:rPr>
              <a:t>(SummitStack-V84)</a:t>
            </a:r>
          </a:p>
          <a:p>
            <a:r>
              <a:rPr lang="en-US" sz="1200" b="0" i="0" u="none" strike="noStrike" kern="1200" baseline="0" dirty="0" smtClean="0">
                <a:solidFill>
                  <a:schemeClr val="tx1"/>
                </a:solidFill>
                <a:latin typeface="+mn-lt"/>
                <a:ea typeface="+mn-ea"/>
                <a:cs typeface="+mn-cs"/>
              </a:rPr>
              <a:t>• Optional </a:t>
            </a:r>
            <a:r>
              <a:rPr lang="en-US" sz="1200" b="0" i="0" u="none" strike="noStrike" kern="1200" baseline="0" dirty="0" err="1" smtClean="0">
                <a:solidFill>
                  <a:schemeClr val="tx1"/>
                </a:solidFill>
                <a:latin typeface="+mn-lt"/>
                <a:ea typeface="+mn-ea"/>
                <a:cs typeface="+mn-cs"/>
              </a:rPr>
              <a:t>SummitStack</a:t>
            </a:r>
            <a:r>
              <a:rPr lang="en-US" sz="1200" b="0" i="0" u="none" strike="noStrike" kern="1200" baseline="0" dirty="0" smtClean="0">
                <a:solidFill>
                  <a:schemeClr val="tx1"/>
                </a:solidFill>
                <a:latin typeface="+mn-lt"/>
                <a:ea typeface="+mn-ea"/>
                <a:cs typeface="+mn-cs"/>
              </a:rPr>
              <a:t>-V 40 </a:t>
            </a:r>
            <a:r>
              <a:rPr lang="en-US" sz="1200" b="0" i="0" u="none" strike="noStrike" kern="1200" baseline="0" dirty="0" err="1" smtClean="0">
                <a:solidFill>
                  <a:schemeClr val="tx1"/>
                </a:solidFill>
                <a:latin typeface="+mn-lt"/>
                <a:ea typeface="+mn-ea"/>
                <a:cs typeface="+mn-cs"/>
              </a:rPr>
              <a:t>Gbps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stacking across two 10Gb</a:t>
            </a:r>
          </a:p>
          <a:p>
            <a:r>
              <a:rPr lang="en-US" sz="1200" b="0" i="0" u="none" strike="noStrike" kern="1200" baseline="0" dirty="0" smtClean="0">
                <a:solidFill>
                  <a:schemeClr val="tx1"/>
                </a:solidFill>
                <a:latin typeface="+mn-lt"/>
                <a:ea typeface="+mn-ea"/>
                <a:cs typeface="+mn-cs"/>
              </a:rPr>
              <a:t>front-panel ports</a:t>
            </a:r>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Secure Network Access through</a:t>
            </a:r>
          </a:p>
          <a:p>
            <a:r>
              <a:rPr lang="en-US" sz="1200" b="0" i="0" u="none" strike="noStrike" kern="1200" baseline="0" dirty="0" smtClean="0">
                <a:solidFill>
                  <a:schemeClr val="tx1"/>
                </a:solidFill>
                <a:latin typeface="+mn-lt"/>
                <a:ea typeface="+mn-ea"/>
                <a:cs typeface="+mn-cs"/>
              </a:rPr>
              <a:t>Role-based policy or Identity</a:t>
            </a:r>
          </a:p>
          <a:p>
            <a:r>
              <a:rPr lang="en-US" sz="1200" b="0" i="0" u="none" strike="noStrike" kern="1200" baseline="0" dirty="0" smtClean="0">
                <a:solidFill>
                  <a:schemeClr val="tx1"/>
                </a:solidFill>
                <a:latin typeface="+mn-lt"/>
                <a:ea typeface="+mn-ea"/>
                <a:cs typeface="+mn-cs"/>
              </a:rPr>
              <a:t>Management</a:t>
            </a:r>
          </a:p>
          <a:p>
            <a:r>
              <a:rPr lang="en-US" sz="1200" b="0" i="0" u="none" strike="noStrike" kern="1200" baseline="0" dirty="0" smtClean="0">
                <a:solidFill>
                  <a:schemeClr val="tx1"/>
                </a:solidFill>
                <a:latin typeface="+mn-lt"/>
                <a:ea typeface="+mn-ea"/>
                <a:cs typeface="+mn-cs"/>
              </a:rPr>
              <a:t>• Front-to-Back airflow</a:t>
            </a:r>
          </a:p>
          <a:p>
            <a:r>
              <a:rPr lang="en-US" sz="1200" b="0" i="0" u="none" strike="noStrike" kern="1200" baseline="0" dirty="0" smtClean="0">
                <a:solidFill>
                  <a:schemeClr val="tx1"/>
                </a:solidFill>
                <a:latin typeface="+mn-lt"/>
                <a:ea typeface="+mn-ea"/>
                <a:cs typeface="+mn-cs"/>
              </a:rPr>
              <a:t>• Modular </a:t>
            </a:r>
            <a:r>
              <a:rPr lang="en-US" sz="1200" b="0" i="0" u="none" strike="noStrike" kern="1200" baseline="0" dirty="0" err="1" smtClean="0">
                <a:solidFill>
                  <a:schemeClr val="tx1"/>
                </a:solidFill>
                <a:latin typeface="+mn-lt"/>
                <a:ea typeface="+mn-ea"/>
                <a:cs typeface="+mn-cs"/>
              </a:rPr>
              <a:t>PoE</a:t>
            </a:r>
            <a:r>
              <a:rPr lang="en-US" sz="1200" b="0" i="0" u="none" strike="noStrike" kern="1200" baseline="0" dirty="0" smtClean="0">
                <a:solidFill>
                  <a:schemeClr val="tx1"/>
                </a:solidFill>
                <a:latin typeface="+mn-lt"/>
                <a:ea typeface="+mn-ea"/>
                <a:cs typeface="+mn-cs"/>
              </a:rPr>
              <a:t> power supplies</a:t>
            </a:r>
          </a:p>
          <a:p>
            <a:r>
              <a:rPr lang="en-US" sz="1200" b="0" i="0" u="none" strike="noStrike" kern="1200" baseline="0" dirty="0" smtClean="0">
                <a:solidFill>
                  <a:schemeClr val="tx1"/>
                </a:solidFill>
                <a:latin typeface="+mn-lt"/>
                <a:ea typeface="+mn-ea"/>
                <a:cs typeface="+mn-cs"/>
              </a:rPr>
              <a:t>• 850W of </a:t>
            </a:r>
            <a:r>
              <a:rPr lang="en-US" sz="1200" b="0" i="0" u="none" strike="noStrike" kern="1200" baseline="0" dirty="0" err="1" smtClean="0">
                <a:solidFill>
                  <a:schemeClr val="tx1"/>
                </a:solidFill>
                <a:latin typeface="+mn-lt"/>
                <a:ea typeface="+mn-ea"/>
                <a:cs typeface="+mn-cs"/>
              </a:rPr>
              <a:t>PoE</a:t>
            </a:r>
            <a:r>
              <a:rPr lang="en-US" sz="1200" b="0" i="0" u="none" strike="noStrike" kern="1200" baseline="0" dirty="0" smtClean="0">
                <a:solidFill>
                  <a:schemeClr val="tx1"/>
                </a:solidFill>
                <a:latin typeface="+mn-lt"/>
                <a:ea typeface="+mn-ea"/>
                <a:cs typeface="+mn-cs"/>
              </a:rPr>
              <a:t>-Plus budget with 1 PSU</a:t>
            </a:r>
          </a:p>
          <a:p>
            <a:r>
              <a:rPr lang="en-US" sz="1200" b="0" i="0" u="none" strike="noStrike" kern="1200" baseline="0" dirty="0" smtClean="0">
                <a:solidFill>
                  <a:schemeClr val="tx1"/>
                </a:solidFill>
                <a:latin typeface="+mn-lt"/>
                <a:ea typeface="+mn-ea"/>
                <a:cs typeface="+mn-cs"/>
              </a:rPr>
              <a:t>• 1440W of </a:t>
            </a:r>
            <a:r>
              <a:rPr lang="en-US" sz="1200" b="0" i="0" u="none" strike="noStrike" kern="1200" baseline="0" dirty="0" err="1" smtClean="0">
                <a:solidFill>
                  <a:schemeClr val="tx1"/>
                </a:solidFill>
                <a:latin typeface="+mn-lt"/>
                <a:ea typeface="+mn-ea"/>
                <a:cs typeface="+mn-cs"/>
              </a:rPr>
              <a:t>PoE</a:t>
            </a:r>
            <a:r>
              <a:rPr lang="en-US" sz="1200" b="0" i="0" u="none" strike="noStrike" kern="1200" baseline="0" dirty="0" smtClean="0">
                <a:solidFill>
                  <a:schemeClr val="tx1"/>
                </a:solidFill>
                <a:latin typeface="+mn-lt"/>
                <a:ea typeface="+mn-ea"/>
                <a:cs typeface="+mn-cs"/>
              </a:rPr>
              <a:t>-Plus Budget with</a:t>
            </a:r>
          </a:p>
          <a:p>
            <a:r>
              <a:rPr lang="en-US" sz="1200" b="0" i="0" u="none" strike="noStrike" kern="1200" baseline="0" dirty="0" smtClean="0">
                <a:solidFill>
                  <a:schemeClr val="tx1"/>
                </a:solidFill>
                <a:latin typeface="+mn-lt"/>
                <a:ea typeface="+mn-ea"/>
                <a:cs typeface="+mn-cs"/>
              </a:rPr>
              <a:t>2 PSUs</a:t>
            </a:r>
          </a:p>
          <a:p>
            <a:r>
              <a:rPr lang="en-US" sz="1200" b="0" i="0" u="none" strike="noStrike" kern="1200" baseline="0" dirty="0" smtClean="0">
                <a:solidFill>
                  <a:schemeClr val="tx1"/>
                </a:solidFill>
                <a:latin typeface="+mn-lt"/>
                <a:ea typeface="+mn-ea"/>
                <a:cs typeface="+mn-cs"/>
              </a:rPr>
              <a:t>• Y.1731 OAM Measurements in</a:t>
            </a:r>
          </a:p>
          <a:p>
            <a:r>
              <a:rPr lang="en-US" sz="1200" b="0" i="0" u="none" strike="noStrike" kern="1200" baseline="0" dirty="0" smtClean="0">
                <a:solidFill>
                  <a:schemeClr val="tx1"/>
                </a:solidFill>
                <a:latin typeface="+mn-lt"/>
                <a:ea typeface="+mn-ea"/>
                <a:cs typeface="+mn-cs"/>
              </a:rPr>
              <a:t>hardware for accuracy</a:t>
            </a:r>
          </a:p>
          <a:p>
            <a:r>
              <a:rPr lang="en-US" sz="1200" b="0" i="0" u="none" strike="noStrike" kern="1200" baseline="0" dirty="0" smtClean="0">
                <a:solidFill>
                  <a:schemeClr val="tx1"/>
                </a:solidFill>
                <a:latin typeface="+mn-lt"/>
                <a:ea typeface="+mn-ea"/>
                <a:cs typeface="+mn-cs"/>
              </a:rPr>
              <a:t>• Energy Efficient Ethernet –</a:t>
            </a:r>
          </a:p>
          <a:p>
            <a:r>
              <a:rPr lang="en-US" sz="1200" b="0" i="0" u="none" strike="noStrike" kern="1200" baseline="0" dirty="0" smtClean="0">
                <a:solidFill>
                  <a:schemeClr val="tx1"/>
                </a:solidFill>
                <a:latin typeface="+mn-lt"/>
                <a:ea typeface="+mn-ea"/>
                <a:cs typeface="+mn-cs"/>
              </a:rPr>
              <a:t>IEEE 802.3az</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7F8E1DE-2B0A-B84B-B8C1-38D4BBFCC2FF}" type="slidenum">
              <a:rPr lang="en-US" smtClean="0"/>
              <a:pPr/>
              <a:t>25</a:t>
            </a:fld>
            <a:endParaRPr lang="en-US"/>
          </a:p>
        </p:txBody>
      </p:sp>
    </p:spTree>
    <p:extLst>
      <p:ext uri="{BB962C8B-B14F-4D97-AF65-F5344CB8AC3E}">
        <p14:creationId xmlns:p14="http://schemas.microsoft.com/office/powerpoint/2010/main" val="91859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 name="Rectangle 2"/>
          <p:cNvSpPr/>
          <p:nvPr userDrawn="1"/>
        </p:nvSpPr>
        <p:spPr>
          <a:xfrm>
            <a:off x="7521262" y="4609322"/>
            <a:ext cx="1512611" cy="534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30285" y="1994876"/>
            <a:ext cx="5803292" cy="755794"/>
          </a:xfrm>
        </p:spPr>
        <p:txBody>
          <a:bodyPr/>
          <a:lstStyle>
            <a:lvl1pPr>
              <a:defRPr>
                <a:solidFill>
                  <a:schemeClr val="accent1"/>
                </a:solidFill>
              </a:defRPr>
            </a:lvl1pPr>
          </a:lstStyle>
          <a:p>
            <a:r>
              <a:rPr lang="ru-RU" smtClean="0"/>
              <a:t>Образец заголовка</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0305" y="4649477"/>
            <a:ext cx="1443568" cy="4489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685" y="470647"/>
            <a:ext cx="3675054" cy="3805518"/>
          </a:xfrm>
          <a:prstGeom prst="rect">
            <a:avLst/>
          </a:prstGeom>
        </p:spPr>
      </p:pic>
      <p:sp>
        <p:nvSpPr>
          <p:cNvPr id="9" name="Rectangle 8"/>
          <p:cNvSpPr/>
          <p:nvPr userDrawn="1"/>
        </p:nvSpPr>
        <p:spPr>
          <a:xfrm>
            <a:off x="1345842" y="5009882"/>
            <a:ext cx="1889527" cy="1336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909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5"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20774867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B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5"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6315181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anufactur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2897007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ospitalit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68002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ospitality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43949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7602435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K-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6225974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uppo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7"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3388882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asin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7"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4387923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Slide Number Placeholder 5"/>
          <p:cNvSpPr>
            <a:spLocks noGrp="1"/>
          </p:cNvSpPr>
          <p:nvPr>
            <p:ph type="sldNum" sz="quarter" idx="4"/>
          </p:nvPr>
        </p:nvSpPr>
        <p:spPr>
          <a:xfrm>
            <a:off x="1133475" y="4980623"/>
            <a:ext cx="349885" cy="176107"/>
          </a:xfrm>
          <a:prstGeom prst="rect">
            <a:avLst/>
          </a:prstGeom>
        </p:spPr>
        <p:txBody>
          <a:bodyPr vert="horz" lIns="91440" tIns="45720" rIns="91440" bIns="45720" rtlCol="0" anchor="ctr"/>
          <a:lstStyle>
            <a:lvl1pPr algn="l">
              <a:defRPr sz="600">
                <a:solidFill>
                  <a:srgbClr val="BFBFBF"/>
                </a:solidFill>
              </a:defRPr>
            </a:lvl1pPr>
          </a:lstStyle>
          <a:p>
            <a:fld id="{09062C97-02CD-6342-89E4-06145899211B}"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sinesswom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87047"/>
          <a:stretch/>
        </p:blipFill>
        <p:spPr>
          <a:xfrm>
            <a:off x="0" y="0"/>
            <a:ext cx="1184424" cy="5143500"/>
          </a:xfrm>
          <a:prstGeom prst="rect">
            <a:avLst/>
          </a:prstGeom>
        </p:spPr>
      </p:pic>
      <p:sp>
        <p:nvSpPr>
          <p:cNvPr id="11"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5248723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308948" y="1200151"/>
            <a:ext cx="3456235"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71246" y="1200151"/>
            <a:ext cx="3715554"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Slide Number Placeholder 5"/>
          <p:cNvSpPr txBox="1">
            <a:spLocks/>
          </p:cNvSpPr>
          <p:nvPr userDrawn="1"/>
        </p:nvSpPr>
        <p:spPr>
          <a:xfrm>
            <a:off x="1133475" y="4980623"/>
            <a:ext cx="349885" cy="176107"/>
          </a:xfrm>
          <a:prstGeom prst="rect">
            <a:avLst/>
          </a:prstGeom>
        </p:spPr>
        <p:txBody>
          <a:bodyPr vert="horz" lIns="91440" tIns="45720" rIns="91440" bIns="45720" rtlCol="0" anchor="ctr"/>
          <a:lstStyle>
            <a:defPPr>
              <a:defRPr lang="en-US"/>
            </a:defPPr>
            <a:lvl1pPr marL="0" algn="l" defTabSz="457200" rtl="0" eaLnBrk="1" latinLnBrk="0" hangingPunct="1">
              <a:defRPr sz="600" kern="1200">
                <a:solidFill>
                  <a:srgbClr val="BFBFB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9062C97-02CD-6342-89E4-06145899211B}" type="slidenum">
              <a:rPr lang="en-US" smtClean="0"/>
              <a:pPr/>
              <a:t>‹#›</a:t>
            </a:fld>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TextBox 2"/>
          <p:cNvSpPr txBox="1"/>
          <p:nvPr userDrawn="1"/>
        </p:nvSpPr>
        <p:spPr>
          <a:xfrm>
            <a:off x="3018209" y="4380569"/>
            <a:ext cx="3107584" cy="276999"/>
          </a:xfrm>
          <a:prstGeom prst="rect">
            <a:avLst/>
          </a:prstGeom>
          <a:noFill/>
        </p:spPr>
        <p:txBody>
          <a:bodyPr wrap="square" rtlCol="0">
            <a:spAutoFit/>
          </a:bodyPr>
          <a:lstStyle/>
          <a:p>
            <a:pPr algn="ctr"/>
            <a:r>
              <a:rPr lang="en-US" sz="1200" dirty="0" smtClean="0">
                <a:solidFill>
                  <a:srgbClr val="400099"/>
                </a:solidFill>
              </a:rPr>
              <a:t>WWW.EXTREMENETWORKS.COM</a:t>
            </a:r>
            <a:endParaRPr lang="en-US" sz="1200" dirty="0">
              <a:solidFill>
                <a:srgbClr val="400099"/>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2086" y="1704003"/>
            <a:ext cx="4947238" cy="1538591"/>
          </a:xfrm>
          <a:prstGeom prst="rect">
            <a:avLst/>
          </a:prstGeom>
        </p:spPr>
      </p:pic>
      <p:sp>
        <p:nvSpPr>
          <p:cNvPr id="8" name="Rectangle 7"/>
          <p:cNvSpPr/>
          <p:nvPr userDrawn="1"/>
        </p:nvSpPr>
        <p:spPr>
          <a:xfrm>
            <a:off x="1345842" y="5009882"/>
            <a:ext cx="1889527" cy="1336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ight Triangle 17"/>
          <p:cNvSpPr/>
          <p:nvPr userDrawn="1"/>
        </p:nvSpPr>
        <p:spPr>
          <a:xfrm rot="10800000" flipH="1">
            <a:off x="-11340" y="1"/>
            <a:ext cx="7635829" cy="5147751"/>
          </a:xfrm>
          <a:custGeom>
            <a:avLst/>
            <a:gdLst>
              <a:gd name="connsiteX0" fmla="*/ 0 w 7624489"/>
              <a:gd name="connsiteY0" fmla="*/ 7624489 h 7624489"/>
              <a:gd name="connsiteX1" fmla="*/ 0 w 7624489"/>
              <a:gd name="connsiteY1" fmla="*/ 0 h 7624489"/>
              <a:gd name="connsiteX2" fmla="*/ 7624489 w 7624489"/>
              <a:gd name="connsiteY2" fmla="*/ 7624489 h 7624489"/>
              <a:gd name="connsiteX3" fmla="*/ 0 w 7624489"/>
              <a:gd name="connsiteY3" fmla="*/ 7624489 h 7624489"/>
              <a:gd name="connsiteX0" fmla="*/ 0 w 7624489"/>
              <a:gd name="connsiteY0" fmla="*/ 7624489 h 7624489"/>
              <a:gd name="connsiteX1" fmla="*/ 0 w 7624489"/>
              <a:gd name="connsiteY1" fmla="*/ 0 h 7624489"/>
              <a:gd name="connsiteX2" fmla="*/ 2472041 w 7624489"/>
              <a:gd name="connsiteY2" fmla="*/ 2476738 h 7624489"/>
              <a:gd name="connsiteX3" fmla="*/ 7624489 w 7624489"/>
              <a:gd name="connsiteY3" fmla="*/ 7624489 h 7624489"/>
              <a:gd name="connsiteX4" fmla="*/ 0 w 7624489"/>
              <a:gd name="connsiteY4" fmla="*/ 7624489 h 7624489"/>
              <a:gd name="connsiteX0" fmla="*/ 11340 w 7635829"/>
              <a:gd name="connsiteY0" fmla="*/ 7624489 h 7624489"/>
              <a:gd name="connsiteX1" fmla="*/ 0 w 7635829"/>
              <a:gd name="connsiteY1" fmla="*/ 2476738 h 7624489"/>
              <a:gd name="connsiteX2" fmla="*/ 11340 w 7635829"/>
              <a:gd name="connsiteY2" fmla="*/ 0 h 7624489"/>
              <a:gd name="connsiteX3" fmla="*/ 2483381 w 7635829"/>
              <a:gd name="connsiteY3" fmla="*/ 2476738 h 7624489"/>
              <a:gd name="connsiteX4" fmla="*/ 7635829 w 7635829"/>
              <a:gd name="connsiteY4" fmla="*/ 7624489 h 7624489"/>
              <a:gd name="connsiteX5" fmla="*/ 11340 w 7635829"/>
              <a:gd name="connsiteY5" fmla="*/ 7624489 h 7624489"/>
              <a:gd name="connsiteX0" fmla="*/ 11340 w 7635829"/>
              <a:gd name="connsiteY0" fmla="*/ 5147751 h 5147751"/>
              <a:gd name="connsiteX1" fmla="*/ 0 w 7635829"/>
              <a:gd name="connsiteY1" fmla="*/ 0 h 5147751"/>
              <a:gd name="connsiteX2" fmla="*/ 2483381 w 7635829"/>
              <a:gd name="connsiteY2" fmla="*/ 0 h 5147751"/>
              <a:gd name="connsiteX3" fmla="*/ 7635829 w 7635829"/>
              <a:gd name="connsiteY3" fmla="*/ 5147751 h 5147751"/>
              <a:gd name="connsiteX4" fmla="*/ 11340 w 7635829"/>
              <a:gd name="connsiteY4" fmla="*/ 5147751 h 514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829" h="5147751">
                <a:moveTo>
                  <a:pt x="11340" y="5147751"/>
                </a:moveTo>
                <a:lnTo>
                  <a:pt x="0" y="0"/>
                </a:lnTo>
                <a:lnTo>
                  <a:pt x="2483381" y="0"/>
                </a:lnTo>
                <a:lnTo>
                  <a:pt x="7635829" y="5147751"/>
                </a:lnTo>
                <a:lnTo>
                  <a:pt x="11340" y="5147751"/>
                </a:lnTo>
                <a:close/>
              </a:path>
            </a:pathLst>
          </a:custGeom>
          <a:gradFill>
            <a:gsLst>
              <a:gs pos="0">
                <a:schemeClr val="bg1">
                  <a:lumMod val="95000"/>
                </a:schemeClr>
              </a:gs>
              <a:gs pos="85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30285" y="1994876"/>
            <a:ext cx="5803292" cy="755794"/>
          </a:xfrm>
        </p:spPr>
        <p:txBody>
          <a:bodyPr/>
          <a:lstStyle>
            <a:lvl1pPr>
              <a:defRPr>
                <a:solidFill>
                  <a:schemeClr val="accent1"/>
                </a:solidFill>
              </a:defRPr>
            </a:lvl1pPr>
          </a:lstStyle>
          <a:p>
            <a:r>
              <a:rPr lang="en-US" dirty="0" smtClean="0"/>
              <a:t>Click to edit Master title style</a:t>
            </a:r>
            <a:endParaRPr lang="en-US" dirty="0"/>
          </a:p>
        </p:txBody>
      </p:sp>
      <p:pic>
        <p:nvPicPr>
          <p:cNvPr id="5" name="Picture 4" descr="huge E 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214" y="799337"/>
            <a:ext cx="3037270" cy="3152934"/>
          </a:xfrm>
          <a:prstGeom prst="rect">
            <a:avLst/>
          </a:prstGeom>
        </p:spPr>
      </p:pic>
      <p:sp>
        <p:nvSpPr>
          <p:cNvPr id="6" name="Rectangle 5"/>
          <p:cNvSpPr/>
          <p:nvPr userDrawn="1"/>
        </p:nvSpPr>
        <p:spPr>
          <a:xfrm>
            <a:off x="8472382" y="4378581"/>
            <a:ext cx="671618" cy="7649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2124" y="4643350"/>
            <a:ext cx="1621875" cy="504403"/>
          </a:xfrm>
          <a:prstGeom prst="rect">
            <a:avLst/>
          </a:prstGeom>
        </p:spPr>
      </p:pic>
    </p:spTree>
    <p:extLst>
      <p:ext uri="{BB962C8B-B14F-4D97-AF65-F5344CB8AC3E}">
        <p14:creationId xmlns:p14="http://schemas.microsoft.com/office/powerpoint/2010/main" val="8430690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49511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632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85368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ight Triangle 17"/>
          <p:cNvSpPr/>
          <p:nvPr userDrawn="1"/>
        </p:nvSpPr>
        <p:spPr>
          <a:xfrm rot="10800000" flipH="1">
            <a:off x="-11340" y="1"/>
            <a:ext cx="7635829" cy="5147751"/>
          </a:xfrm>
          <a:custGeom>
            <a:avLst/>
            <a:gdLst>
              <a:gd name="connsiteX0" fmla="*/ 0 w 7624489"/>
              <a:gd name="connsiteY0" fmla="*/ 7624489 h 7624489"/>
              <a:gd name="connsiteX1" fmla="*/ 0 w 7624489"/>
              <a:gd name="connsiteY1" fmla="*/ 0 h 7624489"/>
              <a:gd name="connsiteX2" fmla="*/ 7624489 w 7624489"/>
              <a:gd name="connsiteY2" fmla="*/ 7624489 h 7624489"/>
              <a:gd name="connsiteX3" fmla="*/ 0 w 7624489"/>
              <a:gd name="connsiteY3" fmla="*/ 7624489 h 7624489"/>
              <a:gd name="connsiteX0" fmla="*/ 0 w 7624489"/>
              <a:gd name="connsiteY0" fmla="*/ 7624489 h 7624489"/>
              <a:gd name="connsiteX1" fmla="*/ 0 w 7624489"/>
              <a:gd name="connsiteY1" fmla="*/ 0 h 7624489"/>
              <a:gd name="connsiteX2" fmla="*/ 2472041 w 7624489"/>
              <a:gd name="connsiteY2" fmla="*/ 2476738 h 7624489"/>
              <a:gd name="connsiteX3" fmla="*/ 7624489 w 7624489"/>
              <a:gd name="connsiteY3" fmla="*/ 7624489 h 7624489"/>
              <a:gd name="connsiteX4" fmla="*/ 0 w 7624489"/>
              <a:gd name="connsiteY4" fmla="*/ 7624489 h 7624489"/>
              <a:gd name="connsiteX0" fmla="*/ 11340 w 7635829"/>
              <a:gd name="connsiteY0" fmla="*/ 7624489 h 7624489"/>
              <a:gd name="connsiteX1" fmla="*/ 0 w 7635829"/>
              <a:gd name="connsiteY1" fmla="*/ 2476738 h 7624489"/>
              <a:gd name="connsiteX2" fmla="*/ 11340 w 7635829"/>
              <a:gd name="connsiteY2" fmla="*/ 0 h 7624489"/>
              <a:gd name="connsiteX3" fmla="*/ 2483381 w 7635829"/>
              <a:gd name="connsiteY3" fmla="*/ 2476738 h 7624489"/>
              <a:gd name="connsiteX4" fmla="*/ 7635829 w 7635829"/>
              <a:gd name="connsiteY4" fmla="*/ 7624489 h 7624489"/>
              <a:gd name="connsiteX5" fmla="*/ 11340 w 7635829"/>
              <a:gd name="connsiteY5" fmla="*/ 7624489 h 7624489"/>
              <a:gd name="connsiteX0" fmla="*/ 11340 w 7635829"/>
              <a:gd name="connsiteY0" fmla="*/ 5147751 h 5147751"/>
              <a:gd name="connsiteX1" fmla="*/ 0 w 7635829"/>
              <a:gd name="connsiteY1" fmla="*/ 0 h 5147751"/>
              <a:gd name="connsiteX2" fmla="*/ 2483381 w 7635829"/>
              <a:gd name="connsiteY2" fmla="*/ 0 h 5147751"/>
              <a:gd name="connsiteX3" fmla="*/ 7635829 w 7635829"/>
              <a:gd name="connsiteY3" fmla="*/ 5147751 h 5147751"/>
              <a:gd name="connsiteX4" fmla="*/ 11340 w 7635829"/>
              <a:gd name="connsiteY4" fmla="*/ 5147751 h 514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829" h="5147751">
                <a:moveTo>
                  <a:pt x="11340" y="5147751"/>
                </a:moveTo>
                <a:lnTo>
                  <a:pt x="0" y="0"/>
                </a:lnTo>
                <a:lnTo>
                  <a:pt x="2483381" y="0"/>
                </a:lnTo>
                <a:lnTo>
                  <a:pt x="7635829" y="5147751"/>
                </a:lnTo>
                <a:lnTo>
                  <a:pt x="11340" y="5147751"/>
                </a:lnTo>
                <a:close/>
              </a:path>
            </a:pathLst>
          </a:custGeom>
          <a:gradFill>
            <a:gsLst>
              <a:gs pos="0">
                <a:schemeClr val="bg1">
                  <a:lumMod val="95000"/>
                </a:schemeClr>
              </a:gs>
              <a:gs pos="85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Picture 1" descr="Extreme-Networks-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5836" y="1709325"/>
            <a:ext cx="4907327" cy="1526179"/>
          </a:xfrm>
          <a:prstGeom prst="rect">
            <a:avLst/>
          </a:prstGeom>
        </p:spPr>
      </p:pic>
      <p:sp>
        <p:nvSpPr>
          <p:cNvPr id="3" name="TextBox 2"/>
          <p:cNvSpPr txBox="1"/>
          <p:nvPr userDrawn="1"/>
        </p:nvSpPr>
        <p:spPr>
          <a:xfrm>
            <a:off x="3084361" y="4380569"/>
            <a:ext cx="3049799" cy="276999"/>
          </a:xfrm>
          <a:prstGeom prst="rect">
            <a:avLst/>
          </a:prstGeom>
          <a:noFill/>
        </p:spPr>
        <p:txBody>
          <a:bodyPr wrap="square" rtlCol="0">
            <a:spAutoFit/>
          </a:bodyPr>
          <a:lstStyle/>
          <a:p>
            <a:pPr algn="ctr"/>
            <a:r>
              <a:rPr lang="en-US" sz="1200" dirty="0" smtClean="0">
                <a:solidFill>
                  <a:srgbClr val="400099"/>
                </a:solidFill>
              </a:rPr>
              <a:t>WWW.EXTREMENETWORKS.COM</a:t>
            </a:r>
            <a:endParaRPr lang="en-US" sz="1200" dirty="0">
              <a:solidFill>
                <a:srgbClr val="400099"/>
              </a:solidFill>
            </a:endParaRPr>
          </a:p>
        </p:txBody>
      </p:sp>
      <p:sp>
        <p:nvSpPr>
          <p:cNvPr id="7" name="Rectangle 6"/>
          <p:cNvSpPr/>
          <p:nvPr userDrawn="1"/>
        </p:nvSpPr>
        <p:spPr>
          <a:xfrm>
            <a:off x="8472382" y="4378581"/>
            <a:ext cx="671618" cy="7649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0423403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689917"/>
            <a:ext cx="9144000" cy="857250"/>
          </a:xfrm>
        </p:spPr>
        <p:txBody>
          <a:bodyPr/>
          <a:lstStyle>
            <a:lvl1pPr algn="ctr">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70093" y="3243006"/>
            <a:ext cx="8788220" cy="520700"/>
          </a:xfrm>
        </p:spPr>
        <p:txBody>
          <a:bodyPr/>
          <a:lstStyle>
            <a:lvl1pPr algn="ct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13"/>
          <p:cNvSpPr>
            <a:spLocks noGrp="1"/>
          </p:cNvSpPr>
          <p:nvPr>
            <p:ph type="body" sz="quarter" idx="11"/>
          </p:nvPr>
        </p:nvSpPr>
        <p:spPr>
          <a:xfrm>
            <a:off x="215900" y="2642056"/>
            <a:ext cx="8719734" cy="476075"/>
          </a:xfrm>
        </p:spPr>
        <p:txBody>
          <a:bodyPr/>
          <a:lstStyle>
            <a:lvl1pPr marL="0" indent="0" algn="ctr">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477128170"/>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1"/>
          </p:nvPr>
        </p:nvSpPr>
        <p:spPr>
          <a:xfrm>
            <a:off x="225425" y="1303020"/>
            <a:ext cx="8691563" cy="3380899"/>
          </a:xfrm>
        </p:spPr>
        <p:txBody>
          <a:bodyPr/>
          <a:lstStyle>
            <a:lvl1pPr>
              <a:defRPr sz="2000">
                <a:solidFill>
                  <a:schemeClr val="accent6"/>
                </a:solidFill>
              </a:defRPr>
            </a:lvl1pPr>
            <a:lvl2pPr>
              <a:buFont typeface="Lucida Grande"/>
              <a:buChar char="–"/>
              <a:defRPr sz="1800"/>
            </a:lvl2pPr>
            <a:lvl3pPr>
              <a:defRPr sz="16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5"/>
          <p:cNvSpPr>
            <a:spLocks noGrp="1"/>
          </p:cNvSpPr>
          <p:nvPr>
            <p:ph type="body" sz="quarter" idx="12"/>
          </p:nvPr>
        </p:nvSpPr>
        <p:spPr>
          <a:xfrm>
            <a:off x="224155" y="937261"/>
            <a:ext cx="8696325" cy="304799"/>
          </a:xfrm>
        </p:spPr>
        <p:txBody>
          <a:bodyPr anchor="ctr">
            <a:noAutofit/>
          </a:bodyPr>
          <a:lstStyle>
            <a:lvl1pPr algn="ctr">
              <a:buNone/>
              <a:defRPr sz="2200" b="1"/>
            </a:lvl1pPr>
          </a:lstStyle>
          <a:p>
            <a:pPr lvl="0"/>
            <a:r>
              <a:rPr lang="en-US" smtClean="0"/>
              <a:t>Click to edit Master text styles</a:t>
            </a:r>
          </a:p>
        </p:txBody>
      </p:sp>
    </p:spTree>
    <p:extLst>
      <p:ext uri="{BB962C8B-B14F-4D97-AF65-F5344CB8AC3E}">
        <p14:creationId xmlns:p14="http://schemas.microsoft.com/office/powerpoint/2010/main" val="613671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225427" y="1058431"/>
            <a:ext cx="8691563" cy="3380899"/>
          </a:xfrm>
        </p:spPr>
        <p:txBody>
          <a:bodyPr/>
          <a:lstStyle>
            <a:lvl1pPr>
              <a:defRPr sz="1500">
                <a:solidFill>
                  <a:schemeClr val="accent6"/>
                </a:solidFill>
              </a:defRPr>
            </a:lvl1pPr>
            <a:lvl2pPr>
              <a:buFont typeface="Lucida Grande"/>
              <a:buChar char="–"/>
              <a:defRPr sz="1350"/>
            </a:lvl2pPr>
            <a:lvl3pPr>
              <a:defRPr sz="12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2341450"/>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ud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7"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5722769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13102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40484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5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78642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3159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225425" y="898923"/>
            <a:ext cx="8691563" cy="3540407"/>
          </a:xfrm>
        </p:spPr>
        <p:txBody>
          <a:bodyPr/>
          <a:lstStyle>
            <a:lvl1pPr>
              <a:defRPr sz="2000">
                <a:solidFill>
                  <a:schemeClr val="accent6"/>
                </a:solidFill>
              </a:defRPr>
            </a:lvl1pPr>
            <a:lvl2pPr>
              <a:buFont typeface="Lucida Grande"/>
              <a:buChar char="–"/>
              <a:defRPr sz="1800"/>
            </a:lvl2pPr>
            <a:lvl3pPr>
              <a:defRPr sz="16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65506754"/>
      </p:ext>
    </p:extLst>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935236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55540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4192543"/>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0190337"/>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Пусто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9151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lder Us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70396468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ight Triangle 17"/>
          <p:cNvSpPr/>
          <p:nvPr userDrawn="1"/>
        </p:nvSpPr>
        <p:spPr>
          <a:xfrm rot="10800000" flipH="1">
            <a:off x="-11340" y="1"/>
            <a:ext cx="7635829" cy="5147751"/>
          </a:xfrm>
          <a:custGeom>
            <a:avLst/>
            <a:gdLst>
              <a:gd name="connsiteX0" fmla="*/ 0 w 7624489"/>
              <a:gd name="connsiteY0" fmla="*/ 7624489 h 7624489"/>
              <a:gd name="connsiteX1" fmla="*/ 0 w 7624489"/>
              <a:gd name="connsiteY1" fmla="*/ 0 h 7624489"/>
              <a:gd name="connsiteX2" fmla="*/ 7624489 w 7624489"/>
              <a:gd name="connsiteY2" fmla="*/ 7624489 h 7624489"/>
              <a:gd name="connsiteX3" fmla="*/ 0 w 7624489"/>
              <a:gd name="connsiteY3" fmla="*/ 7624489 h 7624489"/>
              <a:gd name="connsiteX0" fmla="*/ 0 w 7624489"/>
              <a:gd name="connsiteY0" fmla="*/ 7624489 h 7624489"/>
              <a:gd name="connsiteX1" fmla="*/ 0 w 7624489"/>
              <a:gd name="connsiteY1" fmla="*/ 0 h 7624489"/>
              <a:gd name="connsiteX2" fmla="*/ 2472041 w 7624489"/>
              <a:gd name="connsiteY2" fmla="*/ 2476738 h 7624489"/>
              <a:gd name="connsiteX3" fmla="*/ 7624489 w 7624489"/>
              <a:gd name="connsiteY3" fmla="*/ 7624489 h 7624489"/>
              <a:gd name="connsiteX4" fmla="*/ 0 w 7624489"/>
              <a:gd name="connsiteY4" fmla="*/ 7624489 h 7624489"/>
              <a:gd name="connsiteX0" fmla="*/ 11340 w 7635829"/>
              <a:gd name="connsiteY0" fmla="*/ 7624489 h 7624489"/>
              <a:gd name="connsiteX1" fmla="*/ 0 w 7635829"/>
              <a:gd name="connsiteY1" fmla="*/ 2476738 h 7624489"/>
              <a:gd name="connsiteX2" fmla="*/ 11340 w 7635829"/>
              <a:gd name="connsiteY2" fmla="*/ 0 h 7624489"/>
              <a:gd name="connsiteX3" fmla="*/ 2483381 w 7635829"/>
              <a:gd name="connsiteY3" fmla="*/ 2476738 h 7624489"/>
              <a:gd name="connsiteX4" fmla="*/ 7635829 w 7635829"/>
              <a:gd name="connsiteY4" fmla="*/ 7624489 h 7624489"/>
              <a:gd name="connsiteX5" fmla="*/ 11340 w 7635829"/>
              <a:gd name="connsiteY5" fmla="*/ 7624489 h 7624489"/>
              <a:gd name="connsiteX0" fmla="*/ 11340 w 7635829"/>
              <a:gd name="connsiteY0" fmla="*/ 5147751 h 5147751"/>
              <a:gd name="connsiteX1" fmla="*/ 0 w 7635829"/>
              <a:gd name="connsiteY1" fmla="*/ 0 h 5147751"/>
              <a:gd name="connsiteX2" fmla="*/ 2483381 w 7635829"/>
              <a:gd name="connsiteY2" fmla="*/ 0 h 5147751"/>
              <a:gd name="connsiteX3" fmla="*/ 7635829 w 7635829"/>
              <a:gd name="connsiteY3" fmla="*/ 5147751 h 5147751"/>
              <a:gd name="connsiteX4" fmla="*/ 11340 w 7635829"/>
              <a:gd name="connsiteY4" fmla="*/ 5147751 h 514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829" h="5147751">
                <a:moveTo>
                  <a:pt x="11340" y="5147751"/>
                </a:moveTo>
                <a:lnTo>
                  <a:pt x="0" y="0"/>
                </a:lnTo>
                <a:lnTo>
                  <a:pt x="2483381" y="0"/>
                </a:lnTo>
                <a:lnTo>
                  <a:pt x="7635829" y="5147751"/>
                </a:lnTo>
                <a:lnTo>
                  <a:pt x="11340" y="5147751"/>
                </a:lnTo>
                <a:close/>
              </a:path>
            </a:pathLst>
          </a:custGeom>
          <a:gradFill>
            <a:gsLst>
              <a:gs pos="0">
                <a:schemeClr val="bg1">
                  <a:lumMod val="95000"/>
                </a:schemeClr>
              </a:gs>
              <a:gs pos="85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030285" y="1994876"/>
            <a:ext cx="5803292" cy="755794"/>
          </a:xfrm>
        </p:spPr>
        <p:txBody>
          <a:bodyPr/>
          <a:lstStyle>
            <a:lvl1pPr>
              <a:defRPr>
                <a:solidFill>
                  <a:schemeClr val="accent1"/>
                </a:solidFill>
              </a:defRPr>
            </a:lvl1pPr>
          </a:lstStyle>
          <a:p>
            <a:r>
              <a:rPr lang="en-US" dirty="0" smtClean="0"/>
              <a:t>Click to edit Master title style</a:t>
            </a:r>
            <a:endParaRPr lang="en-US" dirty="0"/>
          </a:p>
        </p:txBody>
      </p:sp>
      <p:pic>
        <p:nvPicPr>
          <p:cNvPr id="5" name="Picture 4" descr="huge E log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214" y="799337"/>
            <a:ext cx="3037270" cy="3152934"/>
          </a:xfrm>
          <a:prstGeom prst="rect">
            <a:avLst/>
          </a:prstGeom>
        </p:spPr>
      </p:pic>
      <p:sp>
        <p:nvSpPr>
          <p:cNvPr id="6" name="Rectangle 5"/>
          <p:cNvSpPr/>
          <p:nvPr userDrawn="1"/>
        </p:nvSpPr>
        <p:spPr>
          <a:xfrm>
            <a:off x="8472382" y="4378581"/>
            <a:ext cx="671618" cy="7649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22124" y="4643350"/>
            <a:ext cx="1621875" cy="504403"/>
          </a:xfrm>
          <a:prstGeom prst="rect">
            <a:avLst/>
          </a:prstGeom>
        </p:spPr>
      </p:pic>
    </p:spTree>
    <p:extLst>
      <p:ext uri="{BB962C8B-B14F-4D97-AF65-F5344CB8AC3E}">
        <p14:creationId xmlns:p14="http://schemas.microsoft.com/office/powerpoint/2010/main" val="152777223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961960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02417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0001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6" name="Right Triangle 17"/>
          <p:cNvSpPr/>
          <p:nvPr userDrawn="1"/>
        </p:nvSpPr>
        <p:spPr>
          <a:xfrm rot="10800000" flipH="1">
            <a:off x="-11340" y="1"/>
            <a:ext cx="7635829" cy="5147751"/>
          </a:xfrm>
          <a:custGeom>
            <a:avLst/>
            <a:gdLst>
              <a:gd name="connsiteX0" fmla="*/ 0 w 7624489"/>
              <a:gd name="connsiteY0" fmla="*/ 7624489 h 7624489"/>
              <a:gd name="connsiteX1" fmla="*/ 0 w 7624489"/>
              <a:gd name="connsiteY1" fmla="*/ 0 h 7624489"/>
              <a:gd name="connsiteX2" fmla="*/ 7624489 w 7624489"/>
              <a:gd name="connsiteY2" fmla="*/ 7624489 h 7624489"/>
              <a:gd name="connsiteX3" fmla="*/ 0 w 7624489"/>
              <a:gd name="connsiteY3" fmla="*/ 7624489 h 7624489"/>
              <a:gd name="connsiteX0" fmla="*/ 0 w 7624489"/>
              <a:gd name="connsiteY0" fmla="*/ 7624489 h 7624489"/>
              <a:gd name="connsiteX1" fmla="*/ 0 w 7624489"/>
              <a:gd name="connsiteY1" fmla="*/ 0 h 7624489"/>
              <a:gd name="connsiteX2" fmla="*/ 2472041 w 7624489"/>
              <a:gd name="connsiteY2" fmla="*/ 2476738 h 7624489"/>
              <a:gd name="connsiteX3" fmla="*/ 7624489 w 7624489"/>
              <a:gd name="connsiteY3" fmla="*/ 7624489 h 7624489"/>
              <a:gd name="connsiteX4" fmla="*/ 0 w 7624489"/>
              <a:gd name="connsiteY4" fmla="*/ 7624489 h 7624489"/>
              <a:gd name="connsiteX0" fmla="*/ 11340 w 7635829"/>
              <a:gd name="connsiteY0" fmla="*/ 7624489 h 7624489"/>
              <a:gd name="connsiteX1" fmla="*/ 0 w 7635829"/>
              <a:gd name="connsiteY1" fmla="*/ 2476738 h 7624489"/>
              <a:gd name="connsiteX2" fmla="*/ 11340 w 7635829"/>
              <a:gd name="connsiteY2" fmla="*/ 0 h 7624489"/>
              <a:gd name="connsiteX3" fmla="*/ 2483381 w 7635829"/>
              <a:gd name="connsiteY3" fmla="*/ 2476738 h 7624489"/>
              <a:gd name="connsiteX4" fmla="*/ 7635829 w 7635829"/>
              <a:gd name="connsiteY4" fmla="*/ 7624489 h 7624489"/>
              <a:gd name="connsiteX5" fmla="*/ 11340 w 7635829"/>
              <a:gd name="connsiteY5" fmla="*/ 7624489 h 7624489"/>
              <a:gd name="connsiteX0" fmla="*/ 11340 w 7635829"/>
              <a:gd name="connsiteY0" fmla="*/ 5147751 h 5147751"/>
              <a:gd name="connsiteX1" fmla="*/ 0 w 7635829"/>
              <a:gd name="connsiteY1" fmla="*/ 0 h 5147751"/>
              <a:gd name="connsiteX2" fmla="*/ 2483381 w 7635829"/>
              <a:gd name="connsiteY2" fmla="*/ 0 h 5147751"/>
              <a:gd name="connsiteX3" fmla="*/ 7635829 w 7635829"/>
              <a:gd name="connsiteY3" fmla="*/ 5147751 h 5147751"/>
              <a:gd name="connsiteX4" fmla="*/ 11340 w 7635829"/>
              <a:gd name="connsiteY4" fmla="*/ 5147751 h 514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829" h="5147751">
                <a:moveTo>
                  <a:pt x="11340" y="5147751"/>
                </a:moveTo>
                <a:lnTo>
                  <a:pt x="0" y="0"/>
                </a:lnTo>
                <a:lnTo>
                  <a:pt x="2483381" y="0"/>
                </a:lnTo>
                <a:lnTo>
                  <a:pt x="7635829" y="5147751"/>
                </a:lnTo>
                <a:lnTo>
                  <a:pt x="11340" y="5147751"/>
                </a:lnTo>
                <a:close/>
              </a:path>
            </a:pathLst>
          </a:custGeom>
          <a:gradFill>
            <a:gsLst>
              <a:gs pos="0">
                <a:schemeClr val="bg1">
                  <a:lumMod val="95000"/>
                </a:schemeClr>
              </a:gs>
              <a:gs pos="85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 name="Picture 1" descr="Extreme-Networks-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85836" y="1709325"/>
            <a:ext cx="4907327" cy="1526179"/>
          </a:xfrm>
          <a:prstGeom prst="rect">
            <a:avLst/>
          </a:prstGeom>
        </p:spPr>
      </p:pic>
      <p:sp>
        <p:nvSpPr>
          <p:cNvPr id="3" name="TextBox 2"/>
          <p:cNvSpPr txBox="1"/>
          <p:nvPr userDrawn="1"/>
        </p:nvSpPr>
        <p:spPr>
          <a:xfrm>
            <a:off x="3084361" y="4380569"/>
            <a:ext cx="3049799" cy="276999"/>
          </a:xfrm>
          <a:prstGeom prst="rect">
            <a:avLst/>
          </a:prstGeom>
          <a:noFill/>
        </p:spPr>
        <p:txBody>
          <a:bodyPr wrap="square" rtlCol="0">
            <a:spAutoFit/>
          </a:bodyPr>
          <a:lstStyle/>
          <a:p>
            <a:pPr algn="ctr"/>
            <a:r>
              <a:rPr lang="en-US" sz="1200" dirty="0" smtClean="0">
                <a:solidFill>
                  <a:srgbClr val="400099"/>
                </a:solidFill>
              </a:rPr>
              <a:t>WWW.EXTREMENETWORKS.COM</a:t>
            </a:r>
            <a:endParaRPr lang="en-US" sz="1200" dirty="0">
              <a:solidFill>
                <a:srgbClr val="400099"/>
              </a:solidFill>
            </a:endParaRPr>
          </a:p>
        </p:txBody>
      </p:sp>
      <p:sp>
        <p:nvSpPr>
          <p:cNvPr id="7" name="Rectangle 6"/>
          <p:cNvSpPr/>
          <p:nvPr userDrawn="1"/>
        </p:nvSpPr>
        <p:spPr>
          <a:xfrm>
            <a:off x="8472382" y="4378581"/>
            <a:ext cx="671618" cy="7649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46824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689917"/>
            <a:ext cx="9144000" cy="857250"/>
          </a:xfrm>
        </p:spPr>
        <p:txBody>
          <a:bodyPr/>
          <a:lstStyle>
            <a:lvl1pPr algn="ctr">
              <a:defRPr/>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70093" y="3243006"/>
            <a:ext cx="8788220" cy="520700"/>
          </a:xfrm>
        </p:spPr>
        <p:txBody>
          <a:bodyPr/>
          <a:lstStyle>
            <a:lvl1pPr algn="ct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13"/>
          <p:cNvSpPr>
            <a:spLocks noGrp="1"/>
          </p:cNvSpPr>
          <p:nvPr>
            <p:ph type="body" sz="quarter" idx="11"/>
          </p:nvPr>
        </p:nvSpPr>
        <p:spPr>
          <a:xfrm>
            <a:off x="215900" y="2642056"/>
            <a:ext cx="8719734" cy="476075"/>
          </a:xfrm>
        </p:spPr>
        <p:txBody>
          <a:bodyPr/>
          <a:lstStyle>
            <a:lvl1pPr marL="0" indent="0" algn="ctr">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018378263"/>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5"/>
          <p:cNvSpPr>
            <a:spLocks noGrp="1"/>
          </p:cNvSpPr>
          <p:nvPr>
            <p:ph type="body" sz="quarter" idx="11"/>
          </p:nvPr>
        </p:nvSpPr>
        <p:spPr>
          <a:xfrm>
            <a:off x="225425" y="1303020"/>
            <a:ext cx="8691563" cy="3380899"/>
          </a:xfrm>
        </p:spPr>
        <p:txBody>
          <a:bodyPr/>
          <a:lstStyle>
            <a:lvl1pPr>
              <a:defRPr sz="2000">
                <a:solidFill>
                  <a:schemeClr val="accent6"/>
                </a:solidFill>
              </a:defRPr>
            </a:lvl1pPr>
            <a:lvl2pPr>
              <a:buFont typeface="Lucida Grande"/>
              <a:buChar char="–"/>
              <a:defRPr sz="1800"/>
            </a:lvl2pPr>
            <a:lvl3pPr>
              <a:defRPr sz="16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5"/>
          <p:cNvSpPr>
            <a:spLocks noGrp="1"/>
          </p:cNvSpPr>
          <p:nvPr>
            <p:ph type="body" sz="quarter" idx="12"/>
          </p:nvPr>
        </p:nvSpPr>
        <p:spPr>
          <a:xfrm>
            <a:off x="224155" y="937261"/>
            <a:ext cx="8696325" cy="304799"/>
          </a:xfrm>
        </p:spPr>
        <p:txBody>
          <a:bodyPr anchor="ctr">
            <a:noAutofit/>
          </a:bodyPr>
          <a:lstStyle>
            <a:lvl1pPr algn="ctr">
              <a:buNone/>
              <a:defRPr sz="2200" b="1"/>
            </a:lvl1pPr>
          </a:lstStyle>
          <a:p>
            <a:pPr lvl="0"/>
            <a:r>
              <a:rPr lang="en-US" smtClean="0"/>
              <a:t>Click to edit Master text styles</a:t>
            </a:r>
          </a:p>
        </p:txBody>
      </p:sp>
    </p:spTree>
    <p:extLst>
      <p:ext uri="{BB962C8B-B14F-4D97-AF65-F5344CB8AC3E}">
        <p14:creationId xmlns:p14="http://schemas.microsoft.com/office/powerpoint/2010/main" val="446890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225427" y="1058431"/>
            <a:ext cx="8691563" cy="3380899"/>
          </a:xfrm>
        </p:spPr>
        <p:txBody>
          <a:bodyPr/>
          <a:lstStyle>
            <a:lvl1pPr>
              <a:defRPr sz="1500">
                <a:solidFill>
                  <a:schemeClr val="accent6"/>
                </a:solidFill>
              </a:defRPr>
            </a:lvl1pPr>
            <a:lvl2pPr>
              <a:buFont typeface="Lucida Grande"/>
              <a:buChar char="–"/>
              <a:defRPr sz="1350"/>
            </a:lvl2pPr>
            <a:lvl3pPr>
              <a:defRPr sz="1200"/>
            </a:lvl3pPr>
            <a:lvl4pPr>
              <a:defRPr sz="12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45091426"/>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537661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6989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sinessm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5"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60002862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5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22886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27861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1"/>
          </p:nvPr>
        </p:nvSpPr>
        <p:spPr>
          <a:xfrm>
            <a:off x="225425" y="898923"/>
            <a:ext cx="8691563" cy="3540407"/>
          </a:xfrm>
        </p:spPr>
        <p:txBody>
          <a:bodyPr/>
          <a:lstStyle>
            <a:lvl1pPr>
              <a:defRPr sz="2000">
                <a:solidFill>
                  <a:schemeClr val="accent6"/>
                </a:solidFill>
              </a:defRPr>
            </a:lvl1pPr>
            <a:lvl2pPr>
              <a:buFont typeface="Lucida Grande"/>
              <a:buChar char="–"/>
              <a:defRPr sz="1800"/>
            </a:lvl2pPr>
            <a:lvl3pPr>
              <a:defRPr sz="16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62298251"/>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675647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79484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7389349"/>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0145000"/>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Пустой">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5285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sinesswoma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20403328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Healthcar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5"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1200488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ud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6"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5155300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Healthca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133475" cy="5143500"/>
          </a:xfrm>
          <a:prstGeom prst="rect">
            <a:avLst/>
          </a:prstGeom>
        </p:spPr>
      </p:pic>
      <p:sp>
        <p:nvSpPr>
          <p:cNvPr id="5" name="Slide Number Placeholder 1"/>
          <p:cNvSpPr>
            <a:spLocks noGrp="1"/>
          </p:cNvSpPr>
          <p:nvPr>
            <p:ph type="sldNum" sz="quarter" idx="4"/>
          </p:nvPr>
        </p:nvSpPr>
        <p:spPr>
          <a:xfrm>
            <a:off x="1133475" y="4978400"/>
            <a:ext cx="278765" cy="165100"/>
          </a:xfrm>
        </p:spPr>
        <p:txBody>
          <a:bodyPr/>
          <a:lstStyle>
            <a:lvl1pPr>
              <a:defRPr/>
            </a:lvl1pPr>
          </a:lstStyle>
          <a:p>
            <a:fld id="{61295A27-98F6-BF4D-B5FC-6D25580A8539}" type="slidenum">
              <a:rPr lang="en-US" smtClean="0"/>
              <a:pPr/>
              <a:t>‹#›</a:t>
            </a:fld>
            <a:endParaRPr lang="en-US" dirty="0"/>
          </a:p>
        </p:txBody>
      </p:sp>
    </p:spTree>
    <p:extLst>
      <p:ext uri="{BB962C8B-B14F-4D97-AF65-F5344CB8AC3E}">
        <p14:creationId xmlns:p14="http://schemas.microsoft.com/office/powerpoint/2010/main" val="15733633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20" Type="http://schemas.openxmlformats.org/officeDocument/2006/relationships/image" Target="../media/image21.png"/><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Relationship Id="rId16" Type="http://schemas.openxmlformats.org/officeDocument/2006/relationships/slideLayout" Target="../slideLayouts/slideLayout37.xml"/><Relationship Id="rId17" Type="http://schemas.openxmlformats.org/officeDocument/2006/relationships/slideLayout" Target="../slideLayouts/slideLayout38.xml"/><Relationship Id="rId18" Type="http://schemas.openxmlformats.org/officeDocument/2006/relationships/slideLayout" Target="../slideLayouts/slideLayout39.xml"/><Relationship Id="rId19" Type="http://schemas.openxmlformats.org/officeDocument/2006/relationships/theme" Target="../theme/theme2.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image" Target="../media/image21.png"/><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slideLayout" Target="../slideLayouts/slideLayout55.xml"/><Relationship Id="rId17" Type="http://schemas.openxmlformats.org/officeDocument/2006/relationships/slideLayout" Target="../slideLayouts/slideLayout56.xml"/><Relationship Id="rId18" Type="http://schemas.openxmlformats.org/officeDocument/2006/relationships/slideLayout" Target="../slideLayouts/slideLayout57.xml"/><Relationship Id="rId19" Type="http://schemas.openxmlformats.org/officeDocument/2006/relationships/theme" Target="../theme/theme3.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8949" y="1"/>
            <a:ext cx="7558646" cy="75579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08948" y="1200151"/>
            <a:ext cx="7558646"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p:cNvPicPr>
            <a:picLocks noChangeAspect="1"/>
          </p:cNvPicPr>
          <p:nvPr userDrawn="1"/>
        </p:nvPicPr>
        <p:blipFill rotWithShape="1">
          <a:blip r:embed="rId23">
            <a:extLst>
              <a:ext uri="{28A0092B-C50C-407E-A947-70E740481C1C}">
                <a14:useLocalDpi xmlns:a14="http://schemas.microsoft.com/office/drawing/2010/main" val="0"/>
              </a:ext>
            </a:extLst>
          </a:blip>
          <a:srcRect r="9090"/>
          <a:stretch/>
        </p:blipFill>
        <p:spPr>
          <a:xfrm>
            <a:off x="8647043" y="4838568"/>
            <a:ext cx="249307" cy="284107"/>
          </a:xfrm>
          <a:prstGeom prst="rect">
            <a:avLst/>
          </a:prstGeom>
        </p:spPr>
      </p:pic>
      <p:cxnSp>
        <p:nvCxnSpPr>
          <p:cNvPr id="10" name="Straight Connector 9"/>
          <p:cNvCxnSpPr/>
          <p:nvPr userDrawn="1"/>
        </p:nvCxnSpPr>
        <p:spPr>
          <a:xfrm>
            <a:off x="0" y="4980623"/>
            <a:ext cx="8606319"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1308948" y="4972682"/>
            <a:ext cx="3078662" cy="184666"/>
          </a:xfrm>
          <a:prstGeom prst="rect">
            <a:avLst/>
          </a:prstGeom>
        </p:spPr>
        <p:txBody>
          <a:bodyPr wrap="square">
            <a:spAutoFit/>
          </a:bodyPr>
          <a:lstStyle/>
          <a:p>
            <a:pPr algn="l"/>
            <a:r>
              <a:rPr lang="en-US" sz="600" dirty="0" smtClean="0">
                <a:solidFill>
                  <a:schemeClr val="bg1">
                    <a:lumMod val="75000"/>
                  </a:schemeClr>
                </a:solidFill>
              </a:rPr>
              <a:t>©2015 Extreme Networks, Inc.  All rights reserved</a:t>
            </a:r>
            <a:endParaRPr lang="en-US" sz="600" dirty="0">
              <a:solidFill>
                <a:schemeClr val="bg1">
                  <a:lumMod val="75000"/>
                </a:schemeClr>
              </a:solidFill>
            </a:endParaRPr>
          </a:p>
        </p:txBody>
      </p:sp>
      <p:cxnSp>
        <p:nvCxnSpPr>
          <p:cNvPr id="12" name="Straight Connector 11"/>
          <p:cNvCxnSpPr/>
          <p:nvPr userDrawn="1"/>
        </p:nvCxnSpPr>
        <p:spPr>
          <a:xfrm>
            <a:off x="8925470" y="4980623"/>
            <a:ext cx="217757"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a:spLocks noGrp="1"/>
          </p:cNvSpPr>
          <p:nvPr>
            <p:ph type="sldNum" sz="quarter" idx="4"/>
          </p:nvPr>
        </p:nvSpPr>
        <p:spPr>
          <a:xfrm>
            <a:off x="1133475" y="4980623"/>
            <a:ext cx="349885" cy="176107"/>
          </a:xfrm>
          <a:prstGeom prst="rect">
            <a:avLst/>
          </a:prstGeom>
        </p:spPr>
        <p:txBody>
          <a:bodyPr vert="horz" lIns="91440" tIns="45720" rIns="91440" bIns="45720" rtlCol="0" anchor="ctr"/>
          <a:lstStyle>
            <a:lvl1pPr algn="l">
              <a:defRPr sz="600">
                <a:solidFill>
                  <a:srgbClr val="BFBFBF"/>
                </a:solidFill>
              </a:defRPr>
            </a:lvl1pPr>
          </a:lstStyle>
          <a:p>
            <a:fld id="{09062C97-02CD-6342-89E4-06145899211B}"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7"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57" r:id="rId19"/>
    <p:sldLayoutId id="2147493459" r:id="rId20"/>
    <p:sldLayoutId id="2147493468" r:id="rId21"/>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0099"/>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ight Triangle 17"/>
          <p:cNvSpPr/>
          <p:nvPr userDrawn="1"/>
        </p:nvSpPr>
        <p:spPr>
          <a:xfrm rot="10800000" flipH="1">
            <a:off x="-11340" y="1"/>
            <a:ext cx="7635829" cy="5147751"/>
          </a:xfrm>
          <a:custGeom>
            <a:avLst/>
            <a:gdLst>
              <a:gd name="connsiteX0" fmla="*/ 0 w 7624489"/>
              <a:gd name="connsiteY0" fmla="*/ 7624489 h 7624489"/>
              <a:gd name="connsiteX1" fmla="*/ 0 w 7624489"/>
              <a:gd name="connsiteY1" fmla="*/ 0 h 7624489"/>
              <a:gd name="connsiteX2" fmla="*/ 7624489 w 7624489"/>
              <a:gd name="connsiteY2" fmla="*/ 7624489 h 7624489"/>
              <a:gd name="connsiteX3" fmla="*/ 0 w 7624489"/>
              <a:gd name="connsiteY3" fmla="*/ 7624489 h 7624489"/>
              <a:gd name="connsiteX0" fmla="*/ 0 w 7624489"/>
              <a:gd name="connsiteY0" fmla="*/ 7624489 h 7624489"/>
              <a:gd name="connsiteX1" fmla="*/ 0 w 7624489"/>
              <a:gd name="connsiteY1" fmla="*/ 0 h 7624489"/>
              <a:gd name="connsiteX2" fmla="*/ 2472041 w 7624489"/>
              <a:gd name="connsiteY2" fmla="*/ 2476738 h 7624489"/>
              <a:gd name="connsiteX3" fmla="*/ 7624489 w 7624489"/>
              <a:gd name="connsiteY3" fmla="*/ 7624489 h 7624489"/>
              <a:gd name="connsiteX4" fmla="*/ 0 w 7624489"/>
              <a:gd name="connsiteY4" fmla="*/ 7624489 h 7624489"/>
              <a:gd name="connsiteX0" fmla="*/ 11340 w 7635829"/>
              <a:gd name="connsiteY0" fmla="*/ 7624489 h 7624489"/>
              <a:gd name="connsiteX1" fmla="*/ 0 w 7635829"/>
              <a:gd name="connsiteY1" fmla="*/ 2476738 h 7624489"/>
              <a:gd name="connsiteX2" fmla="*/ 11340 w 7635829"/>
              <a:gd name="connsiteY2" fmla="*/ 0 h 7624489"/>
              <a:gd name="connsiteX3" fmla="*/ 2483381 w 7635829"/>
              <a:gd name="connsiteY3" fmla="*/ 2476738 h 7624489"/>
              <a:gd name="connsiteX4" fmla="*/ 7635829 w 7635829"/>
              <a:gd name="connsiteY4" fmla="*/ 7624489 h 7624489"/>
              <a:gd name="connsiteX5" fmla="*/ 11340 w 7635829"/>
              <a:gd name="connsiteY5" fmla="*/ 7624489 h 7624489"/>
              <a:gd name="connsiteX0" fmla="*/ 11340 w 7635829"/>
              <a:gd name="connsiteY0" fmla="*/ 5147751 h 5147751"/>
              <a:gd name="connsiteX1" fmla="*/ 0 w 7635829"/>
              <a:gd name="connsiteY1" fmla="*/ 0 h 5147751"/>
              <a:gd name="connsiteX2" fmla="*/ 2483381 w 7635829"/>
              <a:gd name="connsiteY2" fmla="*/ 0 h 5147751"/>
              <a:gd name="connsiteX3" fmla="*/ 7635829 w 7635829"/>
              <a:gd name="connsiteY3" fmla="*/ 5147751 h 5147751"/>
              <a:gd name="connsiteX4" fmla="*/ 11340 w 7635829"/>
              <a:gd name="connsiteY4" fmla="*/ 5147751 h 514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829" h="5147751">
                <a:moveTo>
                  <a:pt x="11340" y="5147751"/>
                </a:moveTo>
                <a:lnTo>
                  <a:pt x="0" y="0"/>
                </a:lnTo>
                <a:lnTo>
                  <a:pt x="2483381" y="0"/>
                </a:lnTo>
                <a:lnTo>
                  <a:pt x="7635829" y="5147751"/>
                </a:lnTo>
                <a:lnTo>
                  <a:pt x="11340" y="5147751"/>
                </a:lnTo>
                <a:close/>
              </a:path>
            </a:pathLst>
          </a:custGeom>
          <a:gradFill>
            <a:gsLst>
              <a:gs pos="0">
                <a:schemeClr val="bg1">
                  <a:lumMod val="95000"/>
                </a:schemeClr>
              </a:gs>
              <a:gs pos="85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84580" y="1"/>
            <a:ext cx="8583015" cy="7557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4579" y="1200151"/>
            <a:ext cx="8583015"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p:cNvSpPr/>
          <p:nvPr userDrawn="1"/>
        </p:nvSpPr>
        <p:spPr>
          <a:xfrm>
            <a:off x="599703" y="4903208"/>
            <a:ext cx="8080721" cy="338554"/>
          </a:xfrm>
          <a:prstGeom prst="rect">
            <a:avLst/>
          </a:prstGeom>
        </p:spPr>
        <p:txBody>
          <a:bodyPr wrap="square">
            <a:spAutoFit/>
          </a:bodyPr>
          <a:lstStyle/>
          <a:p>
            <a:pPr algn="ctr"/>
            <a:r>
              <a:rPr lang="en-US" sz="800" dirty="0" smtClean="0">
                <a:solidFill>
                  <a:prstClr val="white">
                    <a:lumMod val="75000"/>
                  </a:prstClr>
                </a:solidFill>
              </a:rPr>
              <a:t>©2016 Extreme Networks, Inc.  All rights reserved.</a:t>
            </a:r>
          </a:p>
          <a:p>
            <a:pPr algn="ctr"/>
            <a:endParaRPr lang="en-US" sz="800" dirty="0">
              <a:solidFill>
                <a:prstClr val="white">
                  <a:lumMod val="75000"/>
                </a:prstClr>
              </a:solidFill>
            </a:endParaRPr>
          </a:p>
        </p:txBody>
      </p:sp>
      <p:sp>
        <p:nvSpPr>
          <p:cNvPr id="17" name="Right Triangle 16"/>
          <p:cNvSpPr/>
          <p:nvPr userDrawn="1"/>
        </p:nvSpPr>
        <p:spPr>
          <a:xfrm flipH="1">
            <a:off x="8504967" y="4508500"/>
            <a:ext cx="648640" cy="648640"/>
          </a:xfrm>
          <a:prstGeom prst="rtTriangle">
            <a:avLst/>
          </a:prstGeom>
          <a:solidFill>
            <a:srgbClr val="77779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descr="extreme_logo.png"/>
          <p:cNvPicPr>
            <a:picLocks noChangeAspect="1"/>
          </p:cNvPicPr>
          <p:nvPr userDrawn="1"/>
        </p:nvPicPr>
        <p:blipFill rotWithShape="1">
          <a:blip r:embed="rId20" cstate="screen">
            <a:extLst>
              <a:ext uri="{28A0092B-C50C-407E-A947-70E740481C1C}">
                <a14:useLocalDpi xmlns:a14="http://schemas.microsoft.com/office/drawing/2010/main"/>
              </a:ext>
            </a:extLst>
          </a:blip>
          <a:srcRect l="-9"/>
          <a:stretch/>
        </p:blipFill>
        <p:spPr>
          <a:xfrm>
            <a:off x="8680424" y="4681761"/>
            <a:ext cx="418137" cy="445481"/>
          </a:xfrm>
          <a:prstGeom prst="rect">
            <a:avLst/>
          </a:prstGeom>
        </p:spPr>
      </p:pic>
    </p:spTree>
    <p:extLst>
      <p:ext uri="{BB962C8B-B14F-4D97-AF65-F5344CB8AC3E}">
        <p14:creationId xmlns:p14="http://schemas.microsoft.com/office/powerpoint/2010/main" val="1733702958"/>
      </p:ext>
    </p:extLst>
  </p:cSld>
  <p:clrMap bg1="lt1" tx1="dk1" bg2="lt2" tx2="dk2" accent1="accent1" accent2="accent2" accent3="accent3" accent4="accent4" accent5="accent5" accent6="accent6" hlink="hlink" folHlink="folHlink"/>
  <p:sldLayoutIdLst>
    <p:sldLayoutId id="2147493487" r:id="rId1"/>
    <p:sldLayoutId id="2147493488" r:id="rId2"/>
    <p:sldLayoutId id="2147493489" r:id="rId3"/>
    <p:sldLayoutId id="2147493490" r:id="rId4"/>
    <p:sldLayoutId id="2147493491" r:id="rId5"/>
    <p:sldLayoutId id="2147493492" r:id="rId6"/>
    <p:sldLayoutId id="2147493493" r:id="rId7"/>
    <p:sldLayoutId id="2147493494" r:id="rId8"/>
    <p:sldLayoutId id="2147493495" r:id="rId9"/>
    <p:sldLayoutId id="2147493496" r:id="rId10"/>
    <p:sldLayoutId id="2147493497" r:id="rId11"/>
    <p:sldLayoutId id="2147493498" r:id="rId12"/>
    <p:sldLayoutId id="2147493499" r:id="rId13"/>
    <p:sldLayoutId id="2147493500" r:id="rId14"/>
    <p:sldLayoutId id="2147493501" r:id="rId15"/>
    <p:sldLayoutId id="2147493502" r:id="rId16"/>
    <p:sldLayoutId id="2147493503" r:id="rId17"/>
    <p:sldLayoutId id="2147493504" r:id="rId18"/>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0099"/>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ight Triangle 17"/>
          <p:cNvSpPr/>
          <p:nvPr userDrawn="1"/>
        </p:nvSpPr>
        <p:spPr>
          <a:xfrm rot="10800000" flipH="1">
            <a:off x="-11340" y="1"/>
            <a:ext cx="7635829" cy="5147751"/>
          </a:xfrm>
          <a:custGeom>
            <a:avLst/>
            <a:gdLst>
              <a:gd name="connsiteX0" fmla="*/ 0 w 7624489"/>
              <a:gd name="connsiteY0" fmla="*/ 7624489 h 7624489"/>
              <a:gd name="connsiteX1" fmla="*/ 0 w 7624489"/>
              <a:gd name="connsiteY1" fmla="*/ 0 h 7624489"/>
              <a:gd name="connsiteX2" fmla="*/ 7624489 w 7624489"/>
              <a:gd name="connsiteY2" fmla="*/ 7624489 h 7624489"/>
              <a:gd name="connsiteX3" fmla="*/ 0 w 7624489"/>
              <a:gd name="connsiteY3" fmla="*/ 7624489 h 7624489"/>
              <a:gd name="connsiteX0" fmla="*/ 0 w 7624489"/>
              <a:gd name="connsiteY0" fmla="*/ 7624489 h 7624489"/>
              <a:gd name="connsiteX1" fmla="*/ 0 w 7624489"/>
              <a:gd name="connsiteY1" fmla="*/ 0 h 7624489"/>
              <a:gd name="connsiteX2" fmla="*/ 2472041 w 7624489"/>
              <a:gd name="connsiteY2" fmla="*/ 2476738 h 7624489"/>
              <a:gd name="connsiteX3" fmla="*/ 7624489 w 7624489"/>
              <a:gd name="connsiteY3" fmla="*/ 7624489 h 7624489"/>
              <a:gd name="connsiteX4" fmla="*/ 0 w 7624489"/>
              <a:gd name="connsiteY4" fmla="*/ 7624489 h 7624489"/>
              <a:gd name="connsiteX0" fmla="*/ 11340 w 7635829"/>
              <a:gd name="connsiteY0" fmla="*/ 7624489 h 7624489"/>
              <a:gd name="connsiteX1" fmla="*/ 0 w 7635829"/>
              <a:gd name="connsiteY1" fmla="*/ 2476738 h 7624489"/>
              <a:gd name="connsiteX2" fmla="*/ 11340 w 7635829"/>
              <a:gd name="connsiteY2" fmla="*/ 0 h 7624489"/>
              <a:gd name="connsiteX3" fmla="*/ 2483381 w 7635829"/>
              <a:gd name="connsiteY3" fmla="*/ 2476738 h 7624489"/>
              <a:gd name="connsiteX4" fmla="*/ 7635829 w 7635829"/>
              <a:gd name="connsiteY4" fmla="*/ 7624489 h 7624489"/>
              <a:gd name="connsiteX5" fmla="*/ 11340 w 7635829"/>
              <a:gd name="connsiteY5" fmla="*/ 7624489 h 7624489"/>
              <a:gd name="connsiteX0" fmla="*/ 11340 w 7635829"/>
              <a:gd name="connsiteY0" fmla="*/ 5147751 h 5147751"/>
              <a:gd name="connsiteX1" fmla="*/ 0 w 7635829"/>
              <a:gd name="connsiteY1" fmla="*/ 0 h 5147751"/>
              <a:gd name="connsiteX2" fmla="*/ 2483381 w 7635829"/>
              <a:gd name="connsiteY2" fmla="*/ 0 h 5147751"/>
              <a:gd name="connsiteX3" fmla="*/ 7635829 w 7635829"/>
              <a:gd name="connsiteY3" fmla="*/ 5147751 h 5147751"/>
              <a:gd name="connsiteX4" fmla="*/ 11340 w 7635829"/>
              <a:gd name="connsiteY4" fmla="*/ 5147751 h 514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829" h="5147751">
                <a:moveTo>
                  <a:pt x="11340" y="5147751"/>
                </a:moveTo>
                <a:lnTo>
                  <a:pt x="0" y="0"/>
                </a:lnTo>
                <a:lnTo>
                  <a:pt x="2483381" y="0"/>
                </a:lnTo>
                <a:lnTo>
                  <a:pt x="7635829" y="5147751"/>
                </a:lnTo>
                <a:lnTo>
                  <a:pt x="11340" y="5147751"/>
                </a:lnTo>
                <a:close/>
              </a:path>
            </a:pathLst>
          </a:custGeom>
          <a:gradFill>
            <a:gsLst>
              <a:gs pos="0">
                <a:schemeClr val="bg1">
                  <a:lumMod val="95000"/>
                </a:schemeClr>
              </a:gs>
              <a:gs pos="85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84580" y="1"/>
            <a:ext cx="8583015" cy="7557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4579" y="1200151"/>
            <a:ext cx="8583015"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Rectangle 12"/>
          <p:cNvSpPr/>
          <p:nvPr userDrawn="1"/>
        </p:nvSpPr>
        <p:spPr>
          <a:xfrm>
            <a:off x="599703" y="4903208"/>
            <a:ext cx="8080721" cy="338554"/>
          </a:xfrm>
          <a:prstGeom prst="rect">
            <a:avLst/>
          </a:prstGeom>
        </p:spPr>
        <p:txBody>
          <a:bodyPr wrap="square">
            <a:spAutoFit/>
          </a:bodyPr>
          <a:lstStyle/>
          <a:p>
            <a:pPr algn="ctr"/>
            <a:r>
              <a:rPr lang="en-US" sz="800" dirty="0" smtClean="0">
                <a:solidFill>
                  <a:prstClr val="white">
                    <a:lumMod val="75000"/>
                  </a:prstClr>
                </a:solidFill>
              </a:rPr>
              <a:t>©2016 Extreme Networks, Inc.  All rights reserved.</a:t>
            </a:r>
          </a:p>
          <a:p>
            <a:pPr algn="ctr"/>
            <a:endParaRPr lang="en-US" sz="800" dirty="0">
              <a:solidFill>
                <a:prstClr val="white">
                  <a:lumMod val="75000"/>
                </a:prstClr>
              </a:solidFill>
            </a:endParaRPr>
          </a:p>
        </p:txBody>
      </p:sp>
      <p:sp>
        <p:nvSpPr>
          <p:cNvPr id="17" name="Right Triangle 16"/>
          <p:cNvSpPr/>
          <p:nvPr userDrawn="1"/>
        </p:nvSpPr>
        <p:spPr>
          <a:xfrm flipH="1">
            <a:off x="8504967" y="4508500"/>
            <a:ext cx="648640" cy="648640"/>
          </a:xfrm>
          <a:prstGeom prst="rtTriangle">
            <a:avLst/>
          </a:prstGeom>
          <a:solidFill>
            <a:srgbClr val="77779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7" name="Picture 6" descr="extreme_logo.png"/>
          <p:cNvPicPr>
            <a:picLocks noChangeAspect="1"/>
          </p:cNvPicPr>
          <p:nvPr userDrawn="1"/>
        </p:nvPicPr>
        <p:blipFill rotWithShape="1">
          <a:blip r:embed="rId20" cstate="screen">
            <a:extLst>
              <a:ext uri="{28A0092B-C50C-407E-A947-70E740481C1C}">
                <a14:useLocalDpi xmlns:a14="http://schemas.microsoft.com/office/drawing/2010/main"/>
              </a:ext>
            </a:extLst>
          </a:blip>
          <a:srcRect l="-9"/>
          <a:stretch/>
        </p:blipFill>
        <p:spPr>
          <a:xfrm>
            <a:off x="8680424" y="4681761"/>
            <a:ext cx="418137" cy="445481"/>
          </a:xfrm>
          <a:prstGeom prst="rect">
            <a:avLst/>
          </a:prstGeom>
        </p:spPr>
      </p:pic>
    </p:spTree>
    <p:extLst>
      <p:ext uri="{BB962C8B-B14F-4D97-AF65-F5344CB8AC3E}">
        <p14:creationId xmlns:p14="http://schemas.microsoft.com/office/powerpoint/2010/main" val="1177988112"/>
      </p:ext>
    </p:extLst>
  </p:cSld>
  <p:clrMap bg1="lt1" tx1="dk1" bg2="lt2" tx2="dk2" accent1="accent1" accent2="accent2" accent3="accent3" accent4="accent4" accent5="accent5" accent6="accent6" hlink="hlink" folHlink="folHlink"/>
  <p:sldLayoutIdLst>
    <p:sldLayoutId id="2147493506" r:id="rId1"/>
    <p:sldLayoutId id="2147493507" r:id="rId2"/>
    <p:sldLayoutId id="2147493508" r:id="rId3"/>
    <p:sldLayoutId id="2147493509" r:id="rId4"/>
    <p:sldLayoutId id="2147493510" r:id="rId5"/>
    <p:sldLayoutId id="2147493511" r:id="rId6"/>
    <p:sldLayoutId id="2147493512" r:id="rId7"/>
    <p:sldLayoutId id="2147493513" r:id="rId8"/>
    <p:sldLayoutId id="2147493514" r:id="rId9"/>
    <p:sldLayoutId id="2147493515" r:id="rId10"/>
    <p:sldLayoutId id="2147493516" r:id="rId11"/>
    <p:sldLayoutId id="2147493517" r:id="rId12"/>
    <p:sldLayoutId id="2147493518" r:id="rId13"/>
    <p:sldLayoutId id="2147493519" r:id="rId14"/>
    <p:sldLayoutId id="2147493520" r:id="rId15"/>
    <p:sldLayoutId id="2147493521" r:id="rId16"/>
    <p:sldLayoutId id="2147493522" r:id="rId17"/>
    <p:sldLayoutId id="2147493523" r:id="rId18"/>
  </p:sldLayoutIdLst>
  <p:timing>
    <p:tnLst>
      <p:par>
        <p:cTn id="1" dur="indefinite" restart="never" nodeType="tmRoot"/>
      </p:par>
    </p:tnLst>
  </p:timing>
  <p:hf hdr="0" ftr="0" dt="0"/>
  <p:txStyles>
    <p:titleStyle>
      <a:lvl1pPr algn="l" defTabSz="457200" rtl="0" eaLnBrk="1" latinLnBrk="0" hangingPunct="1">
        <a:spcBef>
          <a:spcPct val="0"/>
        </a:spcBef>
        <a:buNone/>
        <a:defRPr sz="2400" kern="1200">
          <a:solidFill>
            <a:srgbClr val="400099"/>
          </a:solidFill>
          <a:latin typeface="+mj-lt"/>
          <a:ea typeface="+mj-ea"/>
          <a:cs typeface="+mj-cs"/>
        </a:defRPr>
      </a:lvl1pPr>
    </p:titleStyle>
    <p:bodyStyle>
      <a:lvl1pPr marL="225425" indent="-225425" algn="l" defTabSz="457200" rtl="0" eaLnBrk="1" latinLnBrk="0" hangingPunct="1">
        <a:spcBef>
          <a:spcPct val="20000"/>
        </a:spcBef>
        <a:buFont typeface="Wingdings" charset="2"/>
        <a:buChar char="§"/>
        <a:defRPr sz="2000" kern="1200">
          <a:solidFill>
            <a:schemeClr val="tx1"/>
          </a:solidFill>
          <a:latin typeface="+mn-lt"/>
          <a:ea typeface="+mn-ea"/>
          <a:cs typeface="+mn-cs"/>
        </a:defRPr>
      </a:lvl1pPr>
      <a:lvl2pPr marL="685800" indent="-22860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085850" indent="-171450" algn="l" defTabSz="457200" rtl="0" eaLnBrk="1" latinLnBrk="0" hangingPunct="1">
        <a:spcBef>
          <a:spcPct val="20000"/>
        </a:spcBef>
        <a:buFont typeface="Wingdings" charset="2"/>
        <a:buChar char="§"/>
        <a:defRPr sz="1600" kern="1200">
          <a:solidFill>
            <a:schemeClr val="tx1"/>
          </a:solidFill>
          <a:latin typeface="+mn-lt"/>
          <a:ea typeface="+mn-ea"/>
          <a:cs typeface="+mn-cs"/>
        </a:defRPr>
      </a:lvl3pPr>
      <a:lvl4pPr marL="1546225" indent="-174625" algn="l" defTabSz="457200" rtl="0" eaLnBrk="1" latinLnBrk="0" hangingPunct="1">
        <a:spcBef>
          <a:spcPct val="20000"/>
        </a:spcBef>
        <a:buFont typeface="Arial"/>
        <a:buChar char="–"/>
        <a:defRPr sz="1400" kern="1200">
          <a:solidFill>
            <a:schemeClr val="tx1"/>
          </a:solidFill>
          <a:latin typeface="+mn-lt"/>
          <a:ea typeface="+mn-ea"/>
          <a:cs typeface="+mn-cs"/>
        </a:defRPr>
      </a:lvl4pPr>
      <a:lvl5pPr marL="1997075" indent="-168275"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5.png"/><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1.png"/><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tiff"/><Relationship Id="rId3"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microsoft.com/office/2007/relationships/hdphoto" Target="../media/hdphoto1.wdp"/><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 Type="http://schemas.openxmlformats.org/officeDocument/2006/relationships/slideLayout" Target="../slideLayouts/slideLayout42.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2.jpg"/><Relationship Id="rId3"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3.tiff"/><Relationship Id="rId5" Type="http://schemas.openxmlformats.org/officeDocument/2006/relationships/image" Target="../media/image54.tiff"/><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6754" y="1981825"/>
            <a:ext cx="4365554" cy="954107"/>
          </a:xfrm>
          <a:prstGeom prst="rect">
            <a:avLst/>
          </a:prstGeom>
          <a:noFill/>
        </p:spPr>
        <p:txBody>
          <a:bodyPr wrap="square" rtlCol="0">
            <a:spAutoFit/>
          </a:bodyPr>
          <a:lstStyle/>
          <a:p>
            <a:r>
              <a:rPr lang="ru-RU" sz="2800" dirty="0" smtClean="0">
                <a:solidFill>
                  <a:srgbClr val="400099"/>
                </a:solidFill>
              </a:rPr>
              <a:t>Программирование  </a:t>
            </a:r>
            <a:r>
              <a:rPr lang="en-US" sz="2800" dirty="0" smtClean="0">
                <a:solidFill>
                  <a:srgbClr val="400099"/>
                </a:solidFill>
              </a:rPr>
              <a:t>Extreme XOS</a:t>
            </a:r>
            <a:endParaRPr lang="en-US" sz="2800" dirty="0" smtClean="0">
              <a:solidFill>
                <a:srgbClr val="400099"/>
              </a:solidFill>
            </a:endParaRPr>
          </a:p>
        </p:txBody>
      </p:sp>
      <p:sp>
        <p:nvSpPr>
          <p:cNvPr id="4" name="TextBox 3"/>
          <p:cNvSpPr txBox="1"/>
          <p:nvPr/>
        </p:nvSpPr>
        <p:spPr>
          <a:xfrm>
            <a:off x="3246754" y="3294372"/>
            <a:ext cx="4365554" cy="584775"/>
          </a:xfrm>
          <a:prstGeom prst="rect">
            <a:avLst/>
          </a:prstGeom>
          <a:noFill/>
        </p:spPr>
        <p:txBody>
          <a:bodyPr wrap="none" rtlCol="0">
            <a:spAutoFit/>
          </a:bodyPr>
          <a:lstStyle/>
          <a:p>
            <a:r>
              <a:rPr lang="ru-RU" sz="1600" b="1" dirty="0" smtClean="0">
                <a:solidFill>
                  <a:schemeClr val="bg1">
                    <a:lumMod val="50000"/>
                  </a:schemeClr>
                </a:solidFill>
              </a:rPr>
              <a:t>Кирилл Жуков</a:t>
            </a:r>
            <a:endParaRPr lang="en-US" sz="1600" b="1" dirty="0" smtClean="0">
              <a:solidFill>
                <a:schemeClr val="bg1">
                  <a:lumMod val="50000"/>
                </a:schemeClr>
              </a:solidFill>
            </a:endParaRPr>
          </a:p>
          <a:p>
            <a:r>
              <a:rPr lang="ru-RU" sz="1600" dirty="0" smtClean="0">
                <a:solidFill>
                  <a:schemeClr val="bg1">
                    <a:lumMod val="50000"/>
                  </a:schemeClr>
                </a:solidFill>
              </a:rPr>
              <a:t>Технический директор </a:t>
            </a:r>
            <a:r>
              <a:rPr lang="en-US" sz="1600" dirty="0" smtClean="0">
                <a:solidFill>
                  <a:schemeClr val="bg1">
                    <a:lumMod val="50000"/>
                  </a:schemeClr>
                </a:solidFill>
              </a:rPr>
              <a:t>CEE/CIS/Scandinavia</a:t>
            </a:r>
            <a:endParaRPr lang="en-US" sz="1600" dirty="0" smtClean="0">
              <a:solidFill>
                <a:schemeClr val="bg1">
                  <a:lumMod val="50000"/>
                </a:schemeClr>
              </a:solidFill>
            </a:endParaRPr>
          </a:p>
        </p:txBody>
      </p:sp>
    </p:spTree>
    <p:extLst>
      <p:ext uri="{BB962C8B-B14F-4D97-AF65-F5344CB8AC3E}">
        <p14:creationId xmlns:p14="http://schemas.microsoft.com/office/powerpoint/2010/main" val="3579444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Запуск скриптов	</a:t>
            </a:r>
            <a:endParaRPr lang="en-US" dirty="0"/>
          </a:p>
        </p:txBody>
      </p:sp>
      <p:sp>
        <p:nvSpPr>
          <p:cNvPr id="3" name="Content Placeholder 2"/>
          <p:cNvSpPr>
            <a:spLocks noGrp="1"/>
          </p:cNvSpPr>
          <p:nvPr>
            <p:ph idx="1"/>
          </p:nvPr>
        </p:nvSpPr>
        <p:spPr/>
        <p:txBody>
          <a:bodyPr/>
          <a:lstStyle/>
          <a:p>
            <a:r>
              <a:rPr lang="ru-RU" dirty="0" smtClean="0"/>
              <a:t>Традиционная для </a:t>
            </a:r>
            <a:r>
              <a:rPr lang="en-US" dirty="0" smtClean="0"/>
              <a:t>$TCL</a:t>
            </a:r>
            <a:r>
              <a:rPr lang="ru-RU" dirty="0" smtClean="0"/>
              <a:t>-скриптов команда </a:t>
            </a:r>
            <a:r>
              <a:rPr lang="en-US" b="1" dirty="0" smtClean="0"/>
              <a:t>load script &lt;script&gt;</a:t>
            </a:r>
          </a:p>
          <a:p>
            <a:r>
              <a:rPr lang="ru-RU" dirty="0" smtClean="0"/>
              <a:t>Новая команда </a:t>
            </a:r>
            <a:r>
              <a:rPr lang="en-US" b="1" dirty="0" smtClean="0"/>
              <a:t>run script &lt;script&gt;:</a:t>
            </a:r>
          </a:p>
          <a:p>
            <a:endParaRPr lang="en-US" b="1" dirty="0"/>
          </a:p>
        </p:txBody>
      </p:sp>
      <p:sp>
        <p:nvSpPr>
          <p:cNvPr id="4" name="Slide Number Placeholder 3"/>
          <p:cNvSpPr>
            <a:spLocks noGrp="1"/>
          </p:cNvSpPr>
          <p:nvPr>
            <p:ph type="sldNum" sz="quarter" idx="4"/>
          </p:nvPr>
        </p:nvSpPr>
        <p:spPr/>
        <p:txBody>
          <a:bodyPr/>
          <a:lstStyle/>
          <a:p>
            <a:fld id="{61295A27-98F6-BF4D-B5FC-6D25580A8539}"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1308948" y="2707966"/>
            <a:ext cx="7765049" cy="762347"/>
          </a:xfrm>
          <a:prstGeom prst="rect">
            <a:avLst/>
          </a:prstGeom>
        </p:spPr>
      </p:pic>
    </p:spTree>
    <p:extLst>
      <p:ext uri="{BB962C8B-B14F-4D97-AF65-F5344CB8AC3E}">
        <p14:creationId xmlns:p14="http://schemas.microsoft.com/office/powerpoint/2010/main" val="2478146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внешних модулей</a:t>
            </a:r>
            <a:endParaRPr lang="en-US" dirty="0"/>
          </a:p>
        </p:txBody>
      </p:sp>
      <p:sp>
        <p:nvSpPr>
          <p:cNvPr id="3" name="Content Placeholder 2"/>
          <p:cNvSpPr>
            <a:spLocks noGrp="1"/>
          </p:cNvSpPr>
          <p:nvPr>
            <p:ph idx="1"/>
          </p:nvPr>
        </p:nvSpPr>
        <p:spPr/>
        <p:txBody>
          <a:bodyPr/>
          <a:lstStyle/>
          <a:p>
            <a:r>
              <a:rPr lang="ru-RU" dirty="0" smtClean="0"/>
              <a:t>Вы можете добавить любой внешний модуль, если он требуется для Вашего скрипта</a:t>
            </a:r>
            <a:r>
              <a:rPr lang="en-US" dirty="0"/>
              <a:t>,</a:t>
            </a:r>
            <a:r>
              <a:rPr lang="en-US" dirty="0" smtClean="0"/>
              <a:t> </a:t>
            </a:r>
            <a:r>
              <a:rPr lang="ru-RU" dirty="0" smtClean="0"/>
              <a:t>инструкцией</a:t>
            </a:r>
            <a:r>
              <a:rPr lang="ru-RU" dirty="0"/>
              <a:t>:</a:t>
            </a:r>
            <a:r>
              <a:rPr lang="ru-RU" b="1" dirty="0" smtClean="0"/>
              <a:t/>
            </a:r>
            <a:br>
              <a:rPr lang="ru-RU" b="1" dirty="0" smtClean="0"/>
            </a:br>
            <a:r>
              <a:rPr lang="en-US" b="1" dirty="0" smtClean="0"/>
              <a:t>import &lt;module&gt;</a:t>
            </a:r>
            <a:r>
              <a:rPr lang="ru-RU" b="1" dirty="0" smtClean="0"/>
              <a:t/>
            </a:r>
            <a:br>
              <a:rPr lang="ru-RU" b="1" dirty="0" smtClean="0"/>
            </a:br>
            <a:endParaRPr lang="ru-RU" b="1" dirty="0" smtClean="0"/>
          </a:p>
          <a:p>
            <a:r>
              <a:rPr lang="ru-RU" dirty="0" smtClean="0"/>
              <a:t>Для этого достаточно скопировать сам модуль и файл конфигурации на коммутатор по </a:t>
            </a:r>
            <a:r>
              <a:rPr lang="en-US" dirty="0" smtClean="0"/>
              <a:t>TFTP:</a:t>
            </a:r>
          </a:p>
          <a:p>
            <a:endParaRPr lang="en-US" dirty="0"/>
          </a:p>
        </p:txBody>
      </p:sp>
      <p:sp>
        <p:nvSpPr>
          <p:cNvPr id="4" name="Slide Number Placeholder 3"/>
          <p:cNvSpPr>
            <a:spLocks noGrp="1"/>
          </p:cNvSpPr>
          <p:nvPr>
            <p:ph type="sldNum" sz="quarter" idx="4"/>
          </p:nvPr>
        </p:nvSpPr>
        <p:spPr/>
        <p:txBody>
          <a:bodyPr/>
          <a:lstStyle/>
          <a:p>
            <a:fld id="{61295A27-98F6-BF4D-B5FC-6D25580A8539}" type="slidenum">
              <a:rPr lang="en-US" smtClean="0"/>
              <a:pPr/>
              <a:t>11</a:t>
            </a:fld>
            <a:endParaRPr lang="en-US" dirty="0"/>
          </a:p>
        </p:txBody>
      </p:sp>
      <p:pic>
        <p:nvPicPr>
          <p:cNvPr id="5" name="Picture 4"/>
          <p:cNvPicPr>
            <a:picLocks noChangeAspect="1"/>
          </p:cNvPicPr>
          <p:nvPr/>
        </p:nvPicPr>
        <p:blipFill>
          <a:blip r:embed="rId2"/>
          <a:stretch>
            <a:fillRect/>
          </a:stretch>
        </p:blipFill>
        <p:spPr>
          <a:xfrm>
            <a:off x="1308948" y="3629722"/>
            <a:ext cx="7801582" cy="534654"/>
          </a:xfrm>
          <a:prstGeom prst="rect">
            <a:avLst/>
          </a:prstGeom>
        </p:spPr>
      </p:pic>
    </p:spTree>
    <p:extLst>
      <p:ext uri="{BB962C8B-B14F-4D97-AF65-F5344CB8AC3E}">
        <p14:creationId xmlns:p14="http://schemas.microsoft.com/office/powerpoint/2010/main" val="449030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 EXOS UPM</a:t>
            </a:r>
            <a:endParaRPr lang="en-US" dirty="0"/>
          </a:p>
        </p:txBody>
      </p:sp>
      <p:sp>
        <p:nvSpPr>
          <p:cNvPr id="7" name="Объект 6"/>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1120454" y="1163419"/>
            <a:ext cx="8023546" cy="2868754"/>
          </a:xfrm>
          <a:prstGeom prst="rect">
            <a:avLst/>
          </a:prstGeom>
        </p:spPr>
      </p:pic>
    </p:spTree>
    <p:extLst>
      <p:ext uri="{BB962C8B-B14F-4D97-AF65-F5344CB8AC3E}">
        <p14:creationId xmlns:p14="http://schemas.microsoft.com/office/powerpoint/2010/main" val="1789206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Синхронные и асинхронные вызовы</a:t>
            </a:r>
            <a:endParaRPr lang="en-US" dirty="0"/>
          </a:p>
        </p:txBody>
      </p:sp>
      <p:sp>
        <p:nvSpPr>
          <p:cNvPr id="3" name="Объект 2"/>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1412240" y="904241"/>
            <a:ext cx="7592060" cy="1457501"/>
          </a:xfrm>
          <a:prstGeom prst="rect">
            <a:avLst/>
          </a:prstGeom>
        </p:spPr>
      </p:pic>
      <p:pic>
        <p:nvPicPr>
          <p:cNvPr id="6" name="Picture 5"/>
          <p:cNvPicPr>
            <a:picLocks noChangeAspect="1"/>
          </p:cNvPicPr>
          <p:nvPr/>
        </p:nvPicPr>
        <p:blipFill>
          <a:blip r:embed="rId3"/>
          <a:stretch>
            <a:fillRect/>
          </a:stretch>
        </p:blipFill>
        <p:spPr>
          <a:xfrm>
            <a:off x="1434136" y="2328895"/>
            <a:ext cx="7532552" cy="2301010"/>
          </a:xfrm>
          <a:prstGeom prst="rect">
            <a:avLst/>
          </a:prstGeom>
        </p:spPr>
      </p:pic>
    </p:spTree>
    <p:extLst>
      <p:ext uri="{BB962C8B-B14F-4D97-AF65-F5344CB8AC3E}">
        <p14:creationId xmlns:p14="http://schemas.microsoft.com/office/powerpoint/2010/main" val="3815386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Манипуляции с </a:t>
            </a:r>
            <a:r>
              <a:rPr lang="en-US" dirty="0" smtClean="0"/>
              <a:t>Data Plane</a:t>
            </a:r>
            <a:r>
              <a:rPr lang="ru-RU" dirty="0" smtClean="0"/>
              <a:t> и </a:t>
            </a:r>
            <a:r>
              <a:rPr lang="en-US" dirty="0" err="1" smtClean="0"/>
              <a:t>Impacket</a:t>
            </a:r>
            <a:r>
              <a:rPr lang="en-US" dirty="0" smtClean="0"/>
              <a:t> </a:t>
            </a:r>
            <a:endParaRPr lang="en-US" dirty="0"/>
          </a:p>
        </p:txBody>
      </p:sp>
      <p:sp>
        <p:nvSpPr>
          <p:cNvPr id="10" name="Объект 9"/>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14</a:t>
            </a:fld>
            <a:endParaRPr lang="en-US" dirty="0"/>
          </a:p>
        </p:txBody>
      </p:sp>
      <p:grpSp>
        <p:nvGrpSpPr>
          <p:cNvPr id="9" name="Group 8"/>
          <p:cNvGrpSpPr/>
          <p:nvPr/>
        </p:nvGrpSpPr>
        <p:grpSpPr>
          <a:xfrm>
            <a:off x="1412240" y="547952"/>
            <a:ext cx="7455355" cy="4430448"/>
            <a:chOff x="38100" y="755795"/>
            <a:chExt cx="9055100" cy="5227213"/>
          </a:xfrm>
        </p:grpSpPr>
        <p:pic>
          <p:nvPicPr>
            <p:cNvPr id="5" name="Picture 4"/>
            <p:cNvPicPr>
              <a:picLocks noChangeAspect="1"/>
            </p:cNvPicPr>
            <p:nvPr/>
          </p:nvPicPr>
          <p:blipFill>
            <a:blip r:embed="rId2"/>
            <a:stretch>
              <a:fillRect/>
            </a:stretch>
          </p:blipFill>
          <p:spPr>
            <a:xfrm>
              <a:off x="38100" y="755795"/>
              <a:ext cx="9055100" cy="685800"/>
            </a:xfrm>
            <a:prstGeom prst="rect">
              <a:avLst/>
            </a:prstGeom>
          </p:spPr>
        </p:pic>
        <p:pic>
          <p:nvPicPr>
            <p:cNvPr id="6" name="Picture 5"/>
            <p:cNvPicPr>
              <a:picLocks noChangeAspect="1"/>
            </p:cNvPicPr>
            <p:nvPr/>
          </p:nvPicPr>
          <p:blipFill>
            <a:blip r:embed="rId3"/>
            <a:stretch>
              <a:fillRect/>
            </a:stretch>
          </p:blipFill>
          <p:spPr>
            <a:xfrm>
              <a:off x="59996" y="1397799"/>
              <a:ext cx="8978900" cy="863600"/>
            </a:xfrm>
            <a:prstGeom prst="rect">
              <a:avLst/>
            </a:prstGeom>
          </p:spPr>
        </p:pic>
        <p:pic>
          <p:nvPicPr>
            <p:cNvPr id="7" name="Picture 6"/>
            <p:cNvPicPr>
              <a:picLocks noChangeAspect="1"/>
            </p:cNvPicPr>
            <p:nvPr/>
          </p:nvPicPr>
          <p:blipFill>
            <a:blip r:embed="rId4"/>
            <a:stretch>
              <a:fillRect/>
            </a:stretch>
          </p:blipFill>
          <p:spPr>
            <a:xfrm>
              <a:off x="41604" y="2274608"/>
              <a:ext cx="9004300" cy="406400"/>
            </a:xfrm>
            <a:prstGeom prst="rect">
              <a:avLst/>
            </a:prstGeom>
          </p:spPr>
        </p:pic>
        <p:pic>
          <p:nvPicPr>
            <p:cNvPr id="8" name="Picture 7"/>
            <p:cNvPicPr>
              <a:picLocks noChangeAspect="1"/>
            </p:cNvPicPr>
            <p:nvPr/>
          </p:nvPicPr>
          <p:blipFill>
            <a:blip r:embed="rId5"/>
            <a:stretch>
              <a:fillRect/>
            </a:stretch>
          </p:blipFill>
          <p:spPr>
            <a:xfrm>
              <a:off x="59996" y="2681008"/>
              <a:ext cx="9004300" cy="3302000"/>
            </a:xfrm>
            <a:prstGeom prst="rect">
              <a:avLst/>
            </a:prstGeom>
          </p:spPr>
        </p:pic>
      </p:grpSp>
    </p:spTree>
    <p:extLst>
      <p:ext uri="{BB962C8B-B14F-4D97-AF65-F5344CB8AC3E}">
        <p14:creationId xmlns:p14="http://schemas.microsoft.com/office/powerpoint/2010/main" val="79674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Запуск скрипта в качестве процесса (демона)</a:t>
            </a:r>
            <a:endParaRPr lang="en-US" dirty="0"/>
          </a:p>
        </p:txBody>
      </p:sp>
      <p:sp>
        <p:nvSpPr>
          <p:cNvPr id="3" name="Объект 2"/>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15</a:t>
            </a:fld>
            <a:endParaRPr lang="en-US" dirty="0"/>
          </a:p>
        </p:txBody>
      </p:sp>
      <p:grpSp>
        <p:nvGrpSpPr>
          <p:cNvPr id="8" name="Group 7"/>
          <p:cNvGrpSpPr/>
          <p:nvPr/>
        </p:nvGrpSpPr>
        <p:grpSpPr>
          <a:xfrm>
            <a:off x="1210420" y="1058804"/>
            <a:ext cx="7771551" cy="3095957"/>
            <a:chOff x="63500" y="894562"/>
            <a:chExt cx="9017000" cy="3592107"/>
          </a:xfrm>
        </p:grpSpPr>
        <p:pic>
          <p:nvPicPr>
            <p:cNvPr id="6" name="Picture 5"/>
            <p:cNvPicPr>
              <a:picLocks noChangeAspect="1"/>
            </p:cNvPicPr>
            <p:nvPr/>
          </p:nvPicPr>
          <p:blipFill>
            <a:blip r:embed="rId2"/>
            <a:stretch>
              <a:fillRect/>
            </a:stretch>
          </p:blipFill>
          <p:spPr>
            <a:xfrm>
              <a:off x="63500" y="894562"/>
              <a:ext cx="9017000" cy="889000"/>
            </a:xfrm>
            <a:prstGeom prst="rect">
              <a:avLst/>
            </a:prstGeom>
          </p:spPr>
        </p:pic>
        <p:pic>
          <p:nvPicPr>
            <p:cNvPr id="7" name="Picture 6"/>
            <p:cNvPicPr>
              <a:picLocks noChangeAspect="1"/>
            </p:cNvPicPr>
            <p:nvPr/>
          </p:nvPicPr>
          <p:blipFill>
            <a:blip r:embed="rId3"/>
            <a:stretch>
              <a:fillRect/>
            </a:stretch>
          </p:blipFill>
          <p:spPr>
            <a:xfrm>
              <a:off x="63500" y="1883169"/>
              <a:ext cx="9004300" cy="2603500"/>
            </a:xfrm>
            <a:prstGeom prst="rect">
              <a:avLst/>
            </a:prstGeom>
          </p:spPr>
        </p:pic>
      </p:grpSp>
    </p:spTree>
    <p:extLst>
      <p:ext uri="{BB962C8B-B14F-4D97-AF65-F5344CB8AC3E}">
        <p14:creationId xmlns:p14="http://schemas.microsoft.com/office/powerpoint/2010/main" val="3424020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Возможности для разработчиков</a:t>
            </a:r>
            <a:endParaRPr lang="en-US" dirty="0"/>
          </a:p>
        </p:txBody>
      </p:sp>
      <p:sp>
        <p:nvSpPr>
          <p:cNvPr id="3" name="Content Placeholder 2"/>
          <p:cNvSpPr>
            <a:spLocks noGrp="1"/>
          </p:cNvSpPr>
          <p:nvPr>
            <p:ph idx="1"/>
          </p:nvPr>
        </p:nvSpPr>
        <p:spPr>
          <a:xfrm>
            <a:off x="1308949" y="755795"/>
            <a:ext cx="7558646" cy="3394472"/>
          </a:xfrm>
        </p:spPr>
        <p:txBody>
          <a:bodyPr>
            <a:noAutofit/>
          </a:bodyPr>
          <a:lstStyle/>
          <a:p>
            <a:r>
              <a:rPr lang="en-US" smtClean="0"/>
              <a:t>Python-based SDK</a:t>
            </a:r>
          </a:p>
          <a:p>
            <a:pPr lvl="1"/>
            <a:r>
              <a:rPr lang="ru-RU" dirty="0" smtClean="0"/>
              <a:t>Разработка и лицензирование модулей </a:t>
            </a:r>
            <a:r>
              <a:rPr lang="en-US" dirty="0" smtClean="0"/>
              <a:t>XMOD</a:t>
            </a:r>
          </a:p>
          <a:p>
            <a:pPr lvl="1"/>
            <a:r>
              <a:rPr lang="ru-RU" dirty="0" smtClean="0"/>
              <a:t>Возможности</a:t>
            </a:r>
            <a:r>
              <a:rPr lang="en-US" dirty="0" smtClean="0"/>
              <a:t>:</a:t>
            </a:r>
          </a:p>
          <a:p>
            <a:pPr lvl="2"/>
            <a:r>
              <a:rPr lang="ru-RU" sz="1800" dirty="0" smtClean="0"/>
              <a:t>Перехват, изменение и отправка пакетов в </a:t>
            </a:r>
            <a:r>
              <a:rPr lang="en-US" sz="1800" dirty="0" smtClean="0"/>
              <a:t>Data Plane </a:t>
            </a:r>
            <a:r>
              <a:rPr lang="ru-RU" sz="1800" dirty="0" smtClean="0"/>
              <a:t>устройства</a:t>
            </a:r>
            <a:endParaRPr lang="en-US" sz="1800" dirty="0" smtClean="0"/>
          </a:p>
          <a:p>
            <a:pPr lvl="2"/>
            <a:r>
              <a:rPr lang="ru-RU" sz="1800" b="1" dirty="0" smtClean="0"/>
              <a:t>Взаимодействие с </a:t>
            </a:r>
            <a:r>
              <a:rPr lang="en-US" sz="1800" b="1" dirty="0" smtClean="0"/>
              <a:t>EXOS data</a:t>
            </a:r>
            <a:r>
              <a:rPr lang="ru-RU" sz="1800" b="1" dirty="0" smtClean="0"/>
              <a:t> </a:t>
            </a:r>
            <a:r>
              <a:rPr lang="en-US" sz="1800" b="1" dirty="0" smtClean="0"/>
              <a:t>model </a:t>
            </a:r>
            <a:r>
              <a:rPr lang="ru-RU" sz="1800" b="1" dirty="0" smtClean="0"/>
              <a:t>как с реляционной БД</a:t>
            </a:r>
            <a:endParaRPr lang="en-US" sz="1800" b="1" dirty="0" smtClean="0"/>
          </a:p>
          <a:p>
            <a:pPr lvl="2"/>
            <a:r>
              <a:rPr lang="ru-RU" sz="1800" dirty="0" smtClean="0"/>
              <a:t>Использование </a:t>
            </a:r>
            <a:r>
              <a:rPr lang="en-US" sz="1800" dirty="0" smtClean="0"/>
              <a:t>EXOS CLI, </a:t>
            </a:r>
            <a:r>
              <a:rPr lang="ru-RU" sz="1800" dirty="0" smtClean="0"/>
              <a:t>отправка команд, интерактивное управление</a:t>
            </a:r>
            <a:endParaRPr lang="en-US" sz="1800" dirty="0" smtClean="0"/>
          </a:p>
          <a:p>
            <a:pPr lvl="2"/>
            <a:r>
              <a:rPr lang="ru-RU" sz="1800" dirty="0" smtClean="0"/>
              <a:t>Поддержка модулей </a:t>
            </a:r>
            <a:r>
              <a:rPr lang="en-US" sz="1800" dirty="0" smtClean="0"/>
              <a:t>Python</a:t>
            </a:r>
            <a:r>
              <a:rPr lang="ru-RU" sz="1800" dirty="0" smtClean="0"/>
              <a:t>, включая</a:t>
            </a:r>
            <a:r>
              <a:rPr lang="en-US" sz="1800" dirty="0" smtClean="0"/>
              <a:t> socket, </a:t>
            </a:r>
            <a:r>
              <a:rPr lang="en-US" sz="1800" dirty="0" err="1" smtClean="0"/>
              <a:t>io</a:t>
            </a:r>
            <a:r>
              <a:rPr lang="en-US" sz="1800" dirty="0" smtClean="0"/>
              <a:t>, threading</a:t>
            </a:r>
          </a:p>
          <a:p>
            <a:r>
              <a:rPr lang="en-US" dirty="0" smtClean="0"/>
              <a:t>Northbound Interfaces</a:t>
            </a:r>
          </a:p>
          <a:p>
            <a:pPr lvl="1"/>
            <a:r>
              <a:rPr lang="en-US" dirty="0" smtClean="0"/>
              <a:t>NETCONF, </a:t>
            </a:r>
            <a:r>
              <a:rPr lang="en-US" dirty="0" err="1" smtClean="0"/>
              <a:t>RESTful</a:t>
            </a:r>
            <a:r>
              <a:rPr lang="en-US" dirty="0" smtClean="0"/>
              <a:t>, SOAP, OVSDB, </a:t>
            </a:r>
            <a:r>
              <a:rPr lang="ru-RU" dirty="0" smtClean="0"/>
              <a:t>и </a:t>
            </a:r>
            <a:r>
              <a:rPr lang="ru-RU" dirty="0" err="1" smtClean="0"/>
              <a:t>др</a:t>
            </a: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61295A27-98F6-BF4D-B5FC-6D25580A8539}" type="slidenum">
              <a:rPr lang="en-US" smtClean="0"/>
              <a:pPr/>
              <a:t>16</a:t>
            </a:fld>
            <a:endParaRPr lang="en-US" dirty="0"/>
          </a:p>
        </p:txBody>
      </p:sp>
    </p:spTree>
    <p:extLst>
      <p:ext uri="{BB962C8B-B14F-4D97-AF65-F5344CB8AC3E}">
        <p14:creationId xmlns:p14="http://schemas.microsoft.com/office/powerpoint/2010/main" val="3342853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GitHub</a:t>
            </a:r>
            <a:endParaRPr lang="ru-RU" dirty="0"/>
          </a:p>
        </p:txBody>
      </p:sp>
      <p:sp>
        <p:nvSpPr>
          <p:cNvPr id="4" name="Номер слайда 3"/>
          <p:cNvSpPr>
            <a:spLocks noGrp="1"/>
          </p:cNvSpPr>
          <p:nvPr>
            <p:ph type="sldNum" sz="quarter" idx="4"/>
          </p:nvPr>
        </p:nvSpPr>
        <p:spPr/>
        <p:txBody>
          <a:bodyPr/>
          <a:lstStyle/>
          <a:p>
            <a:fld id="{61295A27-98F6-BF4D-B5FC-6D25580A8539}" type="slidenum">
              <a:rPr lang="en-US" smtClean="0"/>
              <a:pPr/>
              <a:t>17</a:t>
            </a:fld>
            <a:endParaRPr lang="en-US" dirty="0"/>
          </a:p>
        </p:txBody>
      </p:sp>
      <p:pic>
        <p:nvPicPr>
          <p:cNvPr id="5" name="Изображение 4"/>
          <p:cNvPicPr>
            <a:picLocks noChangeAspect="1"/>
          </p:cNvPicPr>
          <p:nvPr/>
        </p:nvPicPr>
        <p:blipFill rotWithShape="1">
          <a:blip r:embed="rId2"/>
          <a:srcRect b="25827"/>
          <a:stretch/>
        </p:blipFill>
        <p:spPr>
          <a:xfrm>
            <a:off x="1369202" y="755795"/>
            <a:ext cx="7438139" cy="3877939"/>
          </a:xfrm>
          <a:prstGeom prst="rect">
            <a:avLst/>
          </a:prstGeom>
        </p:spPr>
      </p:pic>
    </p:spTree>
    <p:extLst>
      <p:ext uri="{BB962C8B-B14F-4D97-AF65-F5344CB8AC3E}">
        <p14:creationId xmlns:p14="http://schemas.microsoft.com/office/powerpoint/2010/main" val="152497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Поддержка </a:t>
            </a:r>
            <a:r>
              <a:rPr lang="en-US" dirty="0" smtClean="0"/>
              <a:t>JavaScript Object Notation RPC</a:t>
            </a:r>
            <a:endParaRPr lang="ru-RU" dirty="0"/>
          </a:p>
        </p:txBody>
      </p:sp>
      <p:sp>
        <p:nvSpPr>
          <p:cNvPr id="3" name="Объект 2"/>
          <p:cNvSpPr>
            <a:spLocks noGrp="1"/>
          </p:cNvSpPr>
          <p:nvPr>
            <p:ph idx="1"/>
          </p:nvPr>
        </p:nvSpPr>
        <p:spPr>
          <a:xfrm>
            <a:off x="1308948" y="2170323"/>
            <a:ext cx="7558646" cy="2424299"/>
          </a:xfrm>
        </p:spPr>
        <p:txBody>
          <a:bodyPr>
            <a:normAutofit/>
          </a:bodyPr>
          <a:lstStyle/>
          <a:p>
            <a:r>
              <a:rPr lang="ru-RU" sz="2400" dirty="0" smtClean="0"/>
              <a:t>Использование </a:t>
            </a:r>
            <a:r>
              <a:rPr lang="en-US" sz="2400" dirty="0" smtClean="0"/>
              <a:t>HTTP/HTTPS </a:t>
            </a:r>
            <a:r>
              <a:rPr lang="ru-RU" sz="2400" dirty="0" smtClean="0"/>
              <a:t>для транспорта</a:t>
            </a:r>
          </a:p>
          <a:p>
            <a:r>
              <a:rPr lang="ru-RU" sz="2400" dirty="0" smtClean="0"/>
              <a:t>Отсылка </a:t>
            </a:r>
            <a:r>
              <a:rPr lang="en-US" sz="2400" dirty="0" smtClean="0"/>
              <a:t>CLI </a:t>
            </a:r>
            <a:r>
              <a:rPr lang="ru-RU" sz="2400" dirty="0" smtClean="0"/>
              <a:t>команд</a:t>
            </a:r>
          </a:p>
          <a:p>
            <a:r>
              <a:rPr lang="ru-RU" sz="2400" dirty="0" smtClean="0"/>
              <a:t>Отсылка </a:t>
            </a:r>
            <a:r>
              <a:rPr lang="en-US" sz="2400" dirty="0" smtClean="0"/>
              <a:t>Python </a:t>
            </a:r>
            <a:r>
              <a:rPr lang="ru-RU" sz="2400" dirty="0" smtClean="0"/>
              <a:t>скриптов</a:t>
            </a:r>
          </a:p>
          <a:p>
            <a:r>
              <a:rPr lang="ru-RU" sz="2400" dirty="0" smtClean="0"/>
              <a:t>Получение результатов в </a:t>
            </a:r>
            <a:r>
              <a:rPr lang="en-US" sz="2400" dirty="0" smtClean="0"/>
              <a:t>JSON </a:t>
            </a:r>
            <a:r>
              <a:rPr lang="ru-RU" sz="2400" dirty="0" smtClean="0"/>
              <a:t>формате</a:t>
            </a:r>
          </a:p>
          <a:p>
            <a:endParaRPr lang="ru-RU" sz="2400" dirty="0"/>
          </a:p>
        </p:txBody>
      </p:sp>
      <p:sp>
        <p:nvSpPr>
          <p:cNvPr id="4" name="Номер слайда 3"/>
          <p:cNvSpPr>
            <a:spLocks noGrp="1"/>
          </p:cNvSpPr>
          <p:nvPr>
            <p:ph type="sldNum" sz="quarter" idx="4"/>
          </p:nvPr>
        </p:nvSpPr>
        <p:spPr/>
        <p:txBody>
          <a:bodyPr/>
          <a:lstStyle/>
          <a:p>
            <a:fld id="{61295A27-98F6-BF4D-B5FC-6D25580A8539}" type="slidenum">
              <a:rPr lang="en-US" smtClean="0"/>
              <a:pPr/>
              <a:t>18</a:t>
            </a:fld>
            <a:endParaRPr lang="en-US" dirty="0"/>
          </a:p>
        </p:txBody>
      </p:sp>
      <p:pic>
        <p:nvPicPr>
          <p:cNvPr id="5" name="Изображение 4"/>
          <p:cNvPicPr>
            <a:picLocks noChangeAspect="1"/>
          </p:cNvPicPr>
          <p:nvPr/>
        </p:nvPicPr>
        <p:blipFill>
          <a:blip r:embed="rId2"/>
          <a:stretch>
            <a:fillRect/>
          </a:stretch>
        </p:blipFill>
        <p:spPr>
          <a:xfrm>
            <a:off x="4781320" y="530091"/>
            <a:ext cx="4362680" cy="1366623"/>
          </a:xfrm>
          <a:prstGeom prst="rect">
            <a:avLst/>
          </a:prstGeom>
        </p:spPr>
      </p:pic>
    </p:spTree>
    <p:extLst>
      <p:ext uri="{BB962C8B-B14F-4D97-AF65-F5344CB8AC3E}">
        <p14:creationId xmlns:p14="http://schemas.microsoft.com/office/powerpoint/2010/main" val="32149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a:t>
            </a:r>
            <a:r>
              <a:rPr lang="en-US" dirty="0" smtClean="0"/>
              <a:t>how port 1 statistics -</a:t>
            </a:r>
            <a:r>
              <a:rPr lang="ru-RU" dirty="0" smtClean="0"/>
              <a:t> </a:t>
            </a:r>
            <a:r>
              <a:rPr lang="en-US" dirty="0" smtClean="0"/>
              <a:t>CLI</a:t>
            </a:r>
            <a:endParaRPr lang="ru-RU" dirty="0"/>
          </a:p>
        </p:txBody>
      </p:sp>
      <p:sp>
        <p:nvSpPr>
          <p:cNvPr id="4" name="Номер слайда 3"/>
          <p:cNvSpPr>
            <a:spLocks noGrp="1"/>
          </p:cNvSpPr>
          <p:nvPr>
            <p:ph type="sldNum" sz="quarter" idx="4"/>
          </p:nvPr>
        </p:nvSpPr>
        <p:spPr/>
        <p:txBody>
          <a:bodyPr/>
          <a:lstStyle/>
          <a:p>
            <a:fld id="{61295A27-98F6-BF4D-B5FC-6D25580A8539}" type="slidenum">
              <a:rPr lang="en-US" smtClean="0"/>
              <a:pPr/>
              <a:t>19</a:t>
            </a:fld>
            <a:endParaRPr lang="en-US" dirty="0"/>
          </a:p>
        </p:txBody>
      </p:sp>
      <p:sp>
        <p:nvSpPr>
          <p:cNvPr id="6" name="Прямоугольник 5"/>
          <p:cNvSpPr/>
          <p:nvPr/>
        </p:nvSpPr>
        <p:spPr>
          <a:xfrm>
            <a:off x="1412240" y="1445099"/>
            <a:ext cx="10251195" cy="1815882"/>
          </a:xfrm>
          <a:prstGeom prst="rect">
            <a:avLst/>
          </a:prstGeom>
        </p:spPr>
        <p:txBody>
          <a:bodyPr wrap="square">
            <a:spAutoFit/>
          </a:bodyPr>
          <a:lstStyle/>
          <a:p>
            <a:r>
              <a:rPr lang="en-US" sz="1400" b="1" dirty="0" err="1" smtClean="0">
                <a:latin typeface="Courier New" charset="0"/>
                <a:ea typeface="Courier New" charset="0"/>
                <a:cs typeface="Courier New" charset="0"/>
              </a:rPr>
              <a:t>ExtremeSwitch</a:t>
            </a:r>
            <a:r>
              <a:rPr lang="en-US" sz="1400" b="1" dirty="0" smtClean="0">
                <a:latin typeface="Courier New" charset="0"/>
                <a:ea typeface="Courier New" charset="0"/>
                <a:cs typeface="Courier New" charset="0"/>
              </a:rPr>
              <a:t> </a:t>
            </a:r>
            <a:r>
              <a:rPr lang="en-US" sz="1400" b="1" dirty="0">
                <a:latin typeface="Courier New" charset="0"/>
                <a:ea typeface="Courier New" charset="0"/>
                <a:cs typeface="Courier New" charset="0"/>
              </a:rPr>
              <a:t># show port 1 statistics no-refresh </a:t>
            </a:r>
          </a:p>
          <a:p>
            <a:r>
              <a:rPr lang="de-DE" sz="1400" b="1" dirty="0">
                <a:latin typeface="Courier New" charset="0"/>
                <a:ea typeface="Courier New" charset="0"/>
                <a:cs typeface="Courier New" charset="0"/>
              </a:rPr>
              <a:t>Port      Link     </a:t>
            </a:r>
            <a:r>
              <a:rPr lang="de-DE" sz="1400" b="1" dirty="0" err="1">
                <a:latin typeface="Courier New" charset="0"/>
                <a:ea typeface="Courier New" charset="0"/>
                <a:cs typeface="Courier New" charset="0"/>
              </a:rPr>
              <a:t>Tx</a:t>
            </a:r>
            <a:r>
              <a:rPr lang="de-DE" sz="1400" b="1" dirty="0">
                <a:latin typeface="Courier New" charset="0"/>
                <a:ea typeface="Courier New" charset="0"/>
                <a:cs typeface="Courier New" charset="0"/>
              </a:rPr>
              <a:t> </a:t>
            </a:r>
            <a:r>
              <a:rPr lang="de-DE" sz="1400" b="1" dirty="0" err="1">
                <a:latin typeface="Courier New" charset="0"/>
                <a:ea typeface="Courier New" charset="0"/>
                <a:cs typeface="Courier New" charset="0"/>
              </a:rPr>
              <a:t>Pkt</a:t>
            </a:r>
            <a:r>
              <a:rPr lang="de-DE" sz="1400" b="1" dirty="0">
                <a:latin typeface="Courier New" charset="0"/>
                <a:ea typeface="Courier New" charset="0"/>
                <a:cs typeface="Courier New" charset="0"/>
              </a:rPr>
              <a:t>       </a:t>
            </a:r>
            <a:r>
              <a:rPr lang="de-DE" sz="1400" b="1" dirty="0" err="1">
                <a:latin typeface="Courier New" charset="0"/>
                <a:ea typeface="Courier New" charset="0"/>
                <a:cs typeface="Courier New" charset="0"/>
              </a:rPr>
              <a:t>Tx</a:t>
            </a:r>
            <a:r>
              <a:rPr lang="de-DE" sz="1400" b="1" dirty="0">
                <a:latin typeface="Courier New" charset="0"/>
                <a:ea typeface="Courier New" charset="0"/>
                <a:cs typeface="Courier New" charset="0"/>
              </a:rPr>
              <a:t> Byte       </a:t>
            </a:r>
            <a:r>
              <a:rPr lang="de-DE" sz="1400" b="1" dirty="0" err="1">
                <a:latin typeface="Courier New" charset="0"/>
                <a:ea typeface="Courier New" charset="0"/>
                <a:cs typeface="Courier New" charset="0"/>
              </a:rPr>
              <a:t>Rx</a:t>
            </a:r>
            <a:r>
              <a:rPr lang="de-DE" sz="1400" b="1" dirty="0">
                <a:latin typeface="Courier New" charset="0"/>
                <a:ea typeface="Courier New" charset="0"/>
                <a:cs typeface="Courier New" charset="0"/>
              </a:rPr>
              <a:t> </a:t>
            </a:r>
            <a:r>
              <a:rPr lang="de-DE" sz="1400" b="1" dirty="0" err="1">
                <a:latin typeface="Courier New" charset="0"/>
                <a:ea typeface="Courier New" charset="0"/>
                <a:cs typeface="Courier New" charset="0"/>
              </a:rPr>
              <a:t>Pkt</a:t>
            </a:r>
            <a:r>
              <a:rPr lang="de-DE" sz="1400" b="1" dirty="0">
                <a:latin typeface="Courier New" charset="0"/>
                <a:ea typeface="Courier New" charset="0"/>
                <a:cs typeface="Courier New" charset="0"/>
              </a:rPr>
              <a:t>       </a:t>
            </a:r>
            <a:r>
              <a:rPr lang="de-DE" sz="1400" b="1" dirty="0" err="1">
                <a:latin typeface="Courier New" charset="0"/>
                <a:ea typeface="Courier New" charset="0"/>
                <a:cs typeface="Courier New" charset="0"/>
              </a:rPr>
              <a:t>Rx</a:t>
            </a:r>
            <a:r>
              <a:rPr lang="de-DE" sz="1400" b="1" dirty="0">
                <a:latin typeface="Courier New" charset="0"/>
                <a:ea typeface="Courier New" charset="0"/>
                <a:cs typeface="Courier New" charset="0"/>
              </a:rPr>
              <a:t> </a:t>
            </a:r>
            <a:r>
              <a:rPr lang="de-DE" sz="1400" b="1" dirty="0" smtClean="0">
                <a:latin typeface="Courier New" charset="0"/>
                <a:ea typeface="Courier New" charset="0"/>
                <a:cs typeface="Courier New" charset="0"/>
              </a:rPr>
              <a:t>Byte</a:t>
            </a:r>
            <a:endParaRPr lang="de-DE" sz="1400" b="1" dirty="0">
              <a:latin typeface="Courier New" charset="0"/>
              <a:ea typeface="Courier New" charset="0"/>
              <a:cs typeface="Courier New" charset="0"/>
            </a:endParaRPr>
          </a:p>
          <a:p>
            <a:r>
              <a:rPr lang="de-DE" sz="1400" b="1" dirty="0">
                <a:latin typeface="Courier New" charset="0"/>
                <a:ea typeface="Courier New" charset="0"/>
                <a:cs typeface="Courier New" charset="0"/>
              </a:rPr>
              <a:t>          State    Count        Count         Count        </a:t>
            </a:r>
            <a:r>
              <a:rPr lang="de-DE" sz="1400" b="1" dirty="0" smtClean="0">
                <a:latin typeface="Courier New" charset="0"/>
                <a:ea typeface="Courier New" charset="0"/>
                <a:cs typeface="Courier New" charset="0"/>
              </a:rPr>
              <a:t>Count</a:t>
            </a:r>
            <a:endParaRPr lang="de-DE" sz="1400" b="1" dirty="0">
              <a:latin typeface="Courier New" charset="0"/>
              <a:ea typeface="Courier New" charset="0"/>
              <a:cs typeface="Courier New" charset="0"/>
            </a:endParaRPr>
          </a:p>
          <a:p>
            <a:r>
              <a:rPr lang="de-DE" sz="1400" b="1" dirty="0" smtClean="0">
                <a:latin typeface="Courier New" charset="0"/>
                <a:ea typeface="Courier New" charset="0"/>
                <a:cs typeface="Courier New" charset="0"/>
              </a:rPr>
              <a:t>===================================================================</a:t>
            </a:r>
          </a:p>
          <a:p>
            <a:r>
              <a:rPr lang="de-DE" sz="1400" b="1" dirty="0" smtClean="0">
                <a:latin typeface="Courier New" charset="0"/>
                <a:ea typeface="Courier New" charset="0"/>
                <a:cs typeface="Courier New" charset="0"/>
              </a:rPr>
              <a:t>Internet  </a:t>
            </a:r>
            <a:r>
              <a:rPr lang="de-DE" sz="1400" b="1" dirty="0">
                <a:latin typeface="Courier New" charset="0"/>
                <a:ea typeface="Courier New" charset="0"/>
                <a:cs typeface="Courier New" charset="0"/>
              </a:rPr>
              <a:t>A         49424     21355980        53780     </a:t>
            </a:r>
            <a:r>
              <a:rPr lang="de-DE" sz="1400" b="1" dirty="0" smtClean="0">
                <a:latin typeface="Courier New" charset="0"/>
                <a:ea typeface="Courier New" charset="0"/>
                <a:cs typeface="Courier New" charset="0"/>
              </a:rPr>
              <a:t>66789198</a:t>
            </a:r>
            <a:endParaRPr lang="de-DE" sz="1400" b="1" dirty="0">
              <a:latin typeface="Courier New" charset="0"/>
              <a:ea typeface="Courier New" charset="0"/>
              <a:cs typeface="Courier New" charset="0"/>
            </a:endParaRPr>
          </a:p>
          <a:p>
            <a:r>
              <a:rPr lang="de-DE" sz="1400" b="1" dirty="0" smtClean="0">
                <a:latin typeface="Courier New" charset="0"/>
                <a:ea typeface="Courier New" charset="0"/>
                <a:cs typeface="Courier New" charset="0"/>
              </a:rPr>
              <a:t>===================================================================</a:t>
            </a:r>
            <a:endParaRPr lang="de-DE" sz="1400" b="1" dirty="0">
              <a:latin typeface="Courier New" charset="0"/>
              <a:ea typeface="Courier New" charset="0"/>
              <a:cs typeface="Courier New" charset="0"/>
            </a:endParaRPr>
          </a:p>
          <a:p>
            <a:r>
              <a:rPr lang="de-DE" sz="1400" b="1" dirty="0">
                <a:latin typeface="Courier New" charset="0"/>
                <a:ea typeface="Courier New" charset="0"/>
                <a:cs typeface="Courier New" charset="0"/>
              </a:rPr>
              <a:t>     </a:t>
            </a:r>
            <a:r>
              <a:rPr lang="de-DE" sz="1400" b="1" dirty="0" smtClean="0">
                <a:latin typeface="Courier New" charset="0"/>
                <a:ea typeface="Courier New" charset="0"/>
                <a:cs typeface="Courier New" charset="0"/>
              </a:rPr>
              <a:t>&gt; </a:t>
            </a:r>
            <a:r>
              <a:rPr lang="de-DE" sz="1400" b="1" dirty="0" err="1">
                <a:latin typeface="Courier New" charset="0"/>
                <a:ea typeface="Courier New" charset="0"/>
                <a:cs typeface="Courier New" charset="0"/>
              </a:rPr>
              <a:t>indicates</a:t>
            </a:r>
            <a:r>
              <a:rPr lang="de-DE" sz="1400" b="1" dirty="0">
                <a:latin typeface="Courier New" charset="0"/>
                <a:ea typeface="Courier New" charset="0"/>
                <a:cs typeface="Courier New" charset="0"/>
              </a:rPr>
              <a:t> Port Display Name </a:t>
            </a:r>
            <a:r>
              <a:rPr lang="de-DE" sz="1400" b="1" dirty="0" err="1">
                <a:latin typeface="Courier New" charset="0"/>
                <a:ea typeface="Courier New" charset="0"/>
                <a:cs typeface="Courier New" charset="0"/>
              </a:rPr>
              <a:t>truncated</a:t>
            </a:r>
            <a:r>
              <a:rPr lang="de-DE" sz="1400" b="1" dirty="0">
                <a:latin typeface="Courier New" charset="0"/>
                <a:ea typeface="Courier New" charset="0"/>
                <a:cs typeface="Courier New" charset="0"/>
              </a:rPr>
              <a:t> </a:t>
            </a:r>
            <a:r>
              <a:rPr lang="de-DE" sz="1400" b="1" dirty="0" err="1">
                <a:latin typeface="Courier New" charset="0"/>
                <a:ea typeface="Courier New" charset="0"/>
                <a:cs typeface="Courier New" charset="0"/>
              </a:rPr>
              <a:t>past</a:t>
            </a:r>
            <a:r>
              <a:rPr lang="de-DE" sz="1400" b="1" dirty="0">
                <a:latin typeface="Courier New" charset="0"/>
                <a:ea typeface="Courier New" charset="0"/>
                <a:cs typeface="Courier New" charset="0"/>
              </a:rPr>
              <a:t> 8 </a:t>
            </a:r>
            <a:r>
              <a:rPr lang="de-DE" sz="1400" b="1" dirty="0" err="1">
                <a:latin typeface="Courier New" charset="0"/>
                <a:ea typeface="Courier New" charset="0"/>
                <a:cs typeface="Courier New" charset="0"/>
              </a:rPr>
              <a:t>characters</a:t>
            </a:r>
            <a:endParaRPr lang="de-DE" sz="1400" b="1" dirty="0">
              <a:latin typeface="Courier New" charset="0"/>
              <a:ea typeface="Courier New" charset="0"/>
              <a:cs typeface="Courier New" charset="0"/>
            </a:endParaRPr>
          </a:p>
          <a:p>
            <a:r>
              <a:rPr lang="de-DE" sz="1400" b="1" dirty="0">
                <a:latin typeface="Courier New" charset="0"/>
                <a:ea typeface="Courier New" charset="0"/>
                <a:cs typeface="Courier New" charset="0"/>
              </a:rPr>
              <a:t>     </a:t>
            </a:r>
            <a:r>
              <a:rPr lang="de-DE" sz="1400" b="1" dirty="0" smtClean="0">
                <a:latin typeface="Courier New" charset="0"/>
                <a:ea typeface="Courier New" charset="0"/>
                <a:cs typeface="Courier New" charset="0"/>
              </a:rPr>
              <a:t>Link </a:t>
            </a:r>
            <a:r>
              <a:rPr lang="de-DE" sz="1400" b="1" dirty="0">
                <a:latin typeface="Courier New" charset="0"/>
                <a:ea typeface="Courier New" charset="0"/>
                <a:cs typeface="Courier New" charset="0"/>
              </a:rPr>
              <a:t>State: A-</a:t>
            </a:r>
            <a:r>
              <a:rPr lang="de-DE" sz="1400" b="1" dirty="0" err="1">
                <a:latin typeface="Courier New" charset="0"/>
                <a:ea typeface="Courier New" charset="0"/>
                <a:cs typeface="Courier New" charset="0"/>
              </a:rPr>
              <a:t>Active</a:t>
            </a:r>
            <a:r>
              <a:rPr lang="de-DE" sz="1400" b="1" dirty="0">
                <a:latin typeface="Courier New" charset="0"/>
                <a:ea typeface="Courier New" charset="0"/>
                <a:cs typeface="Courier New" charset="0"/>
              </a:rPr>
              <a:t>, R-</a:t>
            </a:r>
            <a:r>
              <a:rPr lang="de-DE" sz="1400" b="1" dirty="0" err="1">
                <a:latin typeface="Courier New" charset="0"/>
                <a:ea typeface="Courier New" charset="0"/>
                <a:cs typeface="Courier New" charset="0"/>
              </a:rPr>
              <a:t>Ready</a:t>
            </a:r>
            <a:r>
              <a:rPr lang="de-DE" sz="1400" b="1" dirty="0">
                <a:latin typeface="Courier New" charset="0"/>
                <a:ea typeface="Courier New" charset="0"/>
                <a:cs typeface="Courier New" charset="0"/>
              </a:rPr>
              <a:t>, NP-Port Not </a:t>
            </a:r>
            <a:r>
              <a:rPr lang="de-DE" sz="1400" b="1" dirty="0" err="1">
                <a:latin typeface="Courier New" charset="0"/>
                <a:ea typeface="Courier New" charset="0"/>
                <a:cs typeface="Courier New" charset="0"/>
              </a:rPr>
              <a:t>Present</a:t>
            </a:r>
            <a:r>
              <a:rPr lang="de-DE" sz="1400" b="1" dirty="0">
                <a:latin typeface="Courier New" charset="0"/>
                <a:ea typeface="Courier New" charset="0"/>
                <a:cs typeface="Courier New" charset="0"/>
              </a:rPr>
              <a:t>, L-</a:t>
            </a:r>
            <a:r>
              <a:rPr lang="de-DE" sz="1400" b="1" dirty="0" err="1">
                <a:latin typeface="Courier New" charset="0"/>
                <a:ea typeface="Courier New" charset="0"/>
                <a:cs typeface="Courier New" charset="0"/>
              </a:rPr>
              <a:t>Loopback</a:t>
            </a:r>
            <a:endParaRPr lang="ru-RU" sz="1400" b="1" dirty="0">
              <a:latin typeface="Courier New" charset="0"/>
              <a:ea typeface="Courier New" charset="0"/>
              <a:cs typeface="Courier New" charset="0"/>
            </a:endParaRPr>
          </a:p>
        </p:txBody>
      </p:sp>
    </p:spTree>
    <p:extLst>
      <p:ext uri="{BB962C8B-B14F-4D97-AF65-F5344CB8AC3E}">
        <p14:creationId xmlns:p14="http://schemas.microsoft.com/office/powerpoint/2010/main" val="609133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Почему </a:t>
            </a:r>
            <a:r>
              <a:rPr lang="en-US" b="1" dirty="0" smtClean="0"/>
              <a:t>Python</a:t>
            </a:r>
            <a:r>
              <a:rPr lang="en-US" dirty="0" smtClean="0"/>
              <a:t>?</a:t>
            </a:r>
            <a:endParaRPr lang="ru-RU" dirty="0"/>
          </a:p>
        </p:txBody>
      </p:sp>
      <p:sp>
        <p:nvSpPr>
          <p:cNvPr id="3" name="Объект 2"/>
          <p:cNvSpPr>
            <a:spLocks noGrp="1"/>
          </p:cNvSpPr>
          <p:nvPr>
            <p:ph idx="1"/>
          </p:nvPr>
        </p:nvSpPr>
        <p:spPr/>
        <p:txBody>
          <a:bodyPr>
            <a:normAutofit/>
          </a:bodyPr>
          <a:lstStyle/>
          <a:p>
            <a:r>
              <a:rPr lang="ru-RU" sz="2400" dirty="0" smtClean="0"/>
              <a:t>Эффективный</a:t>
            </a:r>
          </a:p>
          <a:p>
            <a:r>
              <a:rPr lang="ru-RU" sz="2400" dirty="0" smtClean="0"/>
              <a:t>Быстрый</a:t>
            </a:r>
          </a:p>
          <a:p>
            <a:r>
              <a:rPr lang="ru-RU" sz="2400" dirty="0" smtClean="0"/>
              <a:t>Распространенный</a:t>
            </a:r>
          </a:p>
          <a:p>
            <a:r>
              <a:rPr lang="ru-RU" sz="2400" dirty="0" smtClean="0"/>
              <a:t>Многоликий</a:t>
            </a:r>
          </a:p>
          <a:p>
            <a:r>
              <a:rPr lang="ru-RU" sz="2400" dirty="0" smtClean="0"/>
              <a:t>Легкий в изучении</a:t>
            </a:r>
            <a:endParaRPr lang="ru-RU" sz="2400" dirty="0"/>
          </a:p>
        </p:txBody>
      </p:sp>
      <p:sp>
        <p:nvSpPr>
          <p:cNvPr id="4" name="Номер слайда 3"/>
          <p:cNvSpPr>
            <a:spLocks noGrp="1"/>
          </p:cNvSpPr>
          <p:nvPr>
            <p:ph type="sldNum" sz="quarter" idx="4"/>
          </p:nvPr>
        </p:nvSpPr>
        <p:spPr/>
        <p:txBody>
          <a:bodyPr/>
          <a:lstStyle/>
          <a:p>
            <a:fld id="{61295A27-98F6-BF4D-B5FC-6D25580A8539}" type="slidenum">
              <a:rPr lang="en-US" smtClean="0"/>
              <a:pPr/>
              <a:t>2</a:t>
            </a:fld>
            <a:endParaRPr lang="en-US" dirty="0"/>
          </a:p>
        </p:txBody>
      </p:sp>
      <p:pic>
        <p:nvPicPr>
          <p:cNvPr id="5" name="Изображение 4"/>
          <p:cNvPicPr>
            <a:picLocks noChangeAspect="1"/>
          </p:cNvPicPr>
          <p:nvPr/>
        </p:nvPicPr>
        <p:blipFill>
          <a:blip r:embed="rId2"/>
          <a:stretch>
            <a:fillRect/>
          </a:stretch>
        </p:blipFill>
        <p:spPr>
          <a:xfrm>
            <a:off x="5034710" y="129381"/>
            <a:ext cx="3282043" cy="1108577"/>
          </a:xfrm>
          <a:prstGeom prst="rect">
            <a:avLst/>
          </a:prstGeom>
        </p:spPr>
      </p:pic>
      <p:pic>
        <p:nvPicPr>
          <p:cNvPr id="6" name="Изображение 5"/>
          <p:cNvPicPr>
            <a:picLocks noChangeAspect="1"/>
          </p:cNvPicPr>
          <p:nvPr/>
        </p:nvPicPr>
        <p:blipFill>
          <a:blip r:embed="rId3"/>
          <a:stretch>
            <a:fillRect/>
          </a:stretch>
        </p:blipFill>
        <p:spPr>
          <a:xfrm>
            <a:off x="4660136" y="1132053"/>
            <a:ext cx="4097291" cy="3434275"/>
          </a:xfrm>
          <a:prstGeom prst="rect">
            <a:avLst/>
          </a:prstGeom>
          <a:ln>
            <a:solidFill>
              <a:schemeClr val="accent1"/>
            </a:solidFill>
          </a:ln>
        </p:spPr>
      </p:pic>
    </p:spTree>
    <p:extLst>
      <p:ext uri="{BB962C8B-B14F-4D97-AF65-F5344CB8AC3E}">
        <p14:creationId xmlns:p14="http://schemas.microsoft.com/office/powerpoint/2010/main" val="11188065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a:t>
            </a:r>
            <a:r>
              <a:rPr lang="en-US" dirty="0" smtClean="0"/>
              <a:t>how port 1 statistics -</a:t>
            </a:r>
            <a:r>
              <a:rPr lang="ru-RU" dirty="0" smtClean="0"/>
              <a:t> </a:t>
            </a:r>
            <a:r>
              <a:rPr lang="en-US" dirty="0" smtClean="0"/>
              <a:t>JSON </a:t>
            </a:r>
            <a:endParaRPr lang="ru-RU" dirty="0"/>
          </a:p>
        </p:txBody>
      </p:sp>
      <p:sp>
        <p:nvSpPr>
          <p:cNvPr id="4" name="Номер слайда 3"/>
          <p:cNvSpPr>
            <a:spLocks noGrp="1"/>
          </p:cNvSpPr>
          <p:nvPr>
            <p:ph type="sldNum" sz="quarter" idx="4"/>
          </p:nvPr>
        </p:nvSpPr>
        <p:spPr/>
        <p:txBody>
          <a:bodyPr/>
          <a:lstStyle/>
          <a:p>
            <a:fld id="{61295A27-98F6-BF4D-B5FC-6D25580A8539}" type="slidenum">
              <a:rPr lang="en-US" smtClean="0"/>
              <a:pPr/>
              <a:t>20</a:t>
            </a:fld>
            <a:endParaRPr lang="en-US" dirty="0"/>
          </a:p>
        </p:txBody>
      </p:sp>
      <p:sp>
        <p:nvSpPr>
          <p:cNvPr id="5" name="Прямоугольник 4"/>
          <p:cNvSpPr/>
          <p:nvPr/>
        </p:nvSpPr>
        <p:spPr>
          <a:xfrm>
            <a:off x="2403758" y="601155"/>
            <a:ext cx="7816467" cy="4278094"/>
          </a:xfrm>
          <a:prstGeom prst="rect">
            <a:avLst/>
          </a:prstGeom>
        </p:spPr>
        <p:txBody>
          <a:bodyPr wrap="square">
            <a:spAutoFit/>
          </a:bodyPr>
          <a:lstStyle/>
          <a:p>
            <a:pPr>
              <a:spcAft>
                <a:spcPts val="0"/>
              </a:spcAft>
            </a:pPr>
            <a:r>
              <a:rPr lang="en-US" sz="1600" b="1" dirty="0">
                <a:latin typeface="Courier New" charset="0"/>
                <a:ea typeface="Times New Roman" charset="0"/>
                <a:cs typeface="Times New Roman" charset="0"/>
              </a:rPr>
              <a:t>{</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show_ports_stats</a:t>
            </a:r>
            <a:r>
              <a:rPr lang="en-US" sz="1600" b="1" dirty="0">
                <a:latin typeface="Courier New" charset="0"/>
                <a:ea typeface="Times New Roman" charset="0"/>
                <a:cs typeface="Times New Roman" charset="0"/>
              </a:rPr>
              <a:t>": {</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"dot1dTpPortInDiscards": 0,</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"dot1dTpPortInFrames": </a:t>
            </a:r>
            <a:r>
              <a:rPr lang="ru-RU" sz="1600" b="1" dirty="0" smtClean="0">
                <a:latin typeface="Courier New" charset="0"/>
                <a:ea typeface="Times New Roman" charset="0"/>
                <a:cs typeface="Times New Roman" charset="0"/>
              </a:rPr>
              <a:t>53903</a:t>
            </a:r>
            <a:r>
              <a:rPr lang="en-US" sz="1600" b="1" dirty="0" smtClean="0">
                <a:latin typeface="Courier New" charset="0"/>
                <a:ea typeface="Times New Roman" charset="0"/>
                <a:cs typeface="Times New Roman" charset="0"/>
              </a:rPr>
              <a:t>,</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"dot1dTpPortMaxInfo": 1500,</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"dot1dTpPortOutFrames": 9707,</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linkState</a:t>
            </a:r>
            <a:r>
              <a:rPr lang="en-US" sz="1600" b="1" dirty="0">
                <a:latin typeface="Courier New" charset="0"/>
                <a:ea typeface="Times New Roman" charset="0"/>
                <a:cs typeface="Times New Roman" charset="0"/>
              </a:rPr>
              <a:t>": 1,</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"port": </a:t>
            </a:r>
            <a:r>
              <a:rPr lang="en-US" sz="1600" b="1" dirty="0" smtClean="0">
                <a:latin typeface="Courier New" charset="0"/>
                <a:ea typeface="Times New Roman" charset="0"/>
                <a:cs typeface="Times New Roman" charset="0"/>
              </a:rPr>
              <a:t>”Internet”,</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portList</a:t>
            </a:r>
            <a:r>
              <a:rPr lang="en-US" sz="1600" b="1" dirty="0">
                <a:latin typeface="Courier New" charset="0"/>
                <a:ea typeface="Times New Roman" charset="0"/>
                <a:cs typeface="Times New Roman" charset="0"/>
              </a:rPr>
              <a:t>": 1,</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portNoSnmp</a:t>
            </a:r>
            <a:r>
              <a:rPr lang="en-US" sz="1600" b="1" dirty="0">
                <a:latin typeface="Courier New" charset="0"/>
                <a:ea typeface="Times New Roman" charset="0"/>
                <a:cs typeface="Times New Roman" charset="0"/>
              </a:rPr>
              <a:t>": 1,</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rxBcast</a:t>
            </a:r>
            <a:r>
              <a:rPr lang="en-US" sz="1600" b="1" dirty="0">
                <a:latin typeface="Courier New" charset="0"/>
                <a:ea typeface="Times New Roman" charset="0"/>
                <a:cs typeface="Times New Roman" charset="0"/>
              </a:rPr>
              <a:t>": 0,</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rxByteCnt</a:t>
            </a:r>
            <a:r>
              <a:rPr lang="en-US" sz="1600" b="1" dirty="0">
                <a:latin typeface="Courier New" charset="0"/>
                <a:ea typeface="Times New Roman" charset="0"/>
                <a:cs typeface="Times New Roman" charset="0"/>
              </a:rPr>
              <a:t>": </a:t>
            </a:r>
            <a:r>
              <a:rPr lang="de-DE" sz="1600" b="1" dirty="0">
                <a:latin typeface="Courier New" charset="0"/>
                <a:ea typeface="Courier New" charset="0"/>
                <a:cs typeface="Courier New" charset="0"/>
              </a:rPr>
              <a:t>66789198</a:t>
            </a:r>
            <a:r>
              <a:rPr lang="en-US" sz="1600" b="1" dirty="0" smtClean="0">
                <a:latin typeface="Courier New" charset="0"/>
                <a:ea typeface="Times New Roman" charset="0"/>
                <a:cs typeface="Times New Roman" charset="0"/>
              </a:rPr>
              <a:t>,</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rxMcast</a:t>
            </a:r>
            <a:r>
              <a:rPr lang="en-US" sz="1600" b="1" dirty="0">
                <a:latin typeface="Courier New" charset="0"/>
                <a:ea typeface="Times New Roman" charset="0"/>
                <a:cs typeface="Times New Roman" charset="0"/>
              </a:rPr>
              <a:t>": 6191,</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r>
              <a:rPr lang="en-US" sz="1600" b="1" dirty="0" err="1">
                <a:latin typeface="Courier New" charset="0"/>
                <a:ea typeface="Times New Roman" charset="0"/>
                <a:cs typeface="Times New Roman" charset="0"/>
              </a:rPr>
              <a:t>rxPktCnt</a:t>
            </a:r>
            <a:r>
              <a:rPr lang="en-US" sz="1600" b="1" dirty="0">
                <a:latin typeface="Courier New" charset="0"/>
                <a:ea typeface="Times New Roman" charset="0"/>
                <a:cs typeface="Times New Roman" charset="0"/>
              </a:rPr>
              <a:t>": </a:t>
            </a:r>
            <a:r>
              <a:rPr lang="ru-RU" sz="1600" b="1" dirty="0" smtClean="0">
                <a:latin typeface="Courier New" charset="0"/>
                <a:ea typeface="Times New Roman" charset="0"/>
                <a:cs typeface="Times New Roman" charset="0"/>
              </a:rPr>
              <a:t>53780</a:t>
            </a:r>
            <a:r>
              <a:rPr lang="en-US" sz="1600" b="1" dirty="0" smtClean="0">
                <a:latin typeface="Courier New" charset="0"/>
                <a:ea typeface="Times New Roman" charset="0"/>
                <a:cs typeface="Times New Roman" charset="0"/>
              </a:rPr>
              <a:t>,</a:t>
            </a:r>
            <a:endParaRPr lang="ru-RU" sz="1600" b="1" dirty="0">
              <a:latin typeface="Calibri" charset="0"/>
              <a:ea typeface="Times New Roman" charset="0"/>
              <a:cs typeface="Times New Roman" charset="0"/>
            </a:endParaRPr>
          </a:p>
          <a:p>
            <a:pPr>
              <a:spcAft>
                <a:spcPts val="0"/>
              </a:spcAft>
            </a:pPr>
            <a:r>
              <a:rPr lang="en-US" sz="1600" b="1" dirty="0" smtClean="0">
                <a:latin typeface="Courier New" charset="0"/>
                <a:ea typeface="Times New Roman" charset="0"/>
                <a:cs typeface="Times New Roman" charset="0"/>
              </a:rPr>
              <a:t>	  },</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"status": "SUCCESS"</a:t>
            </a:r>
            <a:endParaRPr lang="ru-RU" sz="1600" b="1" dirty="0">
              <a:latin typeface="Calibri" charset="0"/>
              <a:ea typeface="Times New Roman" charset="0"/>
              <a:cs typeface="Times New Roman" charset="0"/>
            </a:endParaRPr>
          </a:p>
          <a:p>
            <a:pPr>
              <a:spcAft>
                <a:spcPts val="0"/>
              </a:spcAft>
            </a:pPr>
            <a:r>
              <a:rPr lang="en-US" sz="1600" b="1" dirty="0">
                <a:latin typeface="Courier New" charset="0"/>
                <a:ea typeface="Times New Roman" charset="0"/>
                <a:cs typeface="Times New Roman" charset="0"/>
              </a:rPr>
              <a:t>    }</a:t>
            </a:r>
            <a:endParaRPr lang="ru-RU" sz="1600" b="1" dirty="0">
              <a:effectLst/>
              <a:latin typeface="Calibri" charset="0"/>
              <a:ea typeface="Times New Roman" charset="0"/>
              <a:cs typeface="Times New Roman" charset="0"/>
            </a:endParaRPr>
          </a:p>
        </p:txBody>
      </p:sp>
    </p:spTree>
    <p:extLst>
      <p:ext uri="{BB962C8B-B14F-4D97-AF65-F5344CB8AC3E}">
        <p14:creationId xmlns:p14="http://schemas.microsoft.com/office/powerpoint/2010/main" val="1238964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Поддержка </a:t>
            </a:r>
            <a:r>
              <a:rPr lang="en-US" dirty="0" smtClean="0"/>
              <a:t>XMPP</a:t>
            </a:r>
            <a:endParaRPr lang="ru-RU" dirty="0"/>
          </a:p>
        </p:txBody>
      </p:sp>
      <p:sp>
        <p:nvSpPr>
          <p:cNvPr id="3" name="Объект 2"/>
          <p:cNvSpPr>
            <a:spLocks noGrp="1"/>
          </p:cNvSpPr>
          <p:nvPr>
            <p:ph idx="1"/>
          </p:nvPr>
        </p:nvSpPr>
        <p:spPr>
          <a:xfrm>
            <a:off x="1370122" y="1420488"/>
            <a:ext cx="5476280" cy="3394472"/>
          </a:xfrm>
        </p:spPr>
        <p:txBody>
          <a:bodyPr>
            <a:normAutofit/>
          </a:bodyPr>
          <a:lstStyle/>
          <a:p>
            <a:r>
              <a:rPr lang="en-US" sz="2200" dirty="0" smtClean="0"/>
              <a:t>XMPP – </a:t>
            </a:r>
            <a:r>
              <a:rPr lang="en-US" sz="2200" dirty="0" err="1" smtClean="0"/>
              <a:t>eXtensible</a:t>
            </a:r>
            <a:r>
              <a:rPr lang="en-US" sz="2200" dirty="0" smtClean="0"/>
              <a:t> Messaging and Presence Protocol</a:t>
            </a:r>
          </a:p>
          <a:p>
            <a:r>
              <a:rPr lang="ru-RU" sz="2200" dirty="0" smtClean="0"/>
              <a:t>Возможность обмена сообщениями между коммутаторами напрямую</a:t>
            </a:r>
          </a:p>
          <a:p>
            <a:r>
              <a:rPr lang="ru-RU" sz="2200" dirty="0" smtClean="0"/>
              <a:t>Сообщения о статусе устройств</a:t>
            </a:r>
          </a:p>
          <a:p>
            <a:r>
              <a:rPr lang="ru-RU" sz="2200" dirty="0" smtClean="0"/>
              <a:t>Использование в скриптах</a:t>
            </a:r>
            <a:endParaRPr lang="ru-RU" sz="2200" dirty="0"/>
          </a:p>
        </p:txBody>
      </p:sp>
      <p:sp>
        <p:nvSpPr>
          <p:cNvPr id="4" name="Номер слайда 3"/>
          <p:cNvSpPr>
            <a:spLocks noGrp="1"/>
          </p:cNvSpPr>
          <p:nvPr>
            <p:ph type="sldNum" sz="quarter" idx="4"/>
          </p:nvPr>
        </p:nvSpPr>
        <p:spPr/>
        <p:txBody>
          <a:bodyPr/>
          <a:lstStyle/>
          <a:p>
            <a:fld id="{61295A27-98F6-BF4D-B5FC-6D25580A8539}" type="slidenum">
              <a:rPr lang="en-US" smtClean="0"/>
              <a:pPr/>
              <a:t>21</a:t>
            </a:fld>
            <a:endParaRPr lang="en-US" dirty="0"/>
          </a:p>
        </p:txBody>
      </p:sp>
      <p:pic>
        <p:nvPicPr>
          <p:cNvPr id="5" name="Изображение 4"/>
          <p:cNvPicPr>
            <a:picLocks noChangeAspect="1"/>
          </p:cNvPicPr>
          <p:nvPr/>
        </p:nvPicPr>
        <p:blipFill>
          <a:blip r:embed="rId3"/>
          <a:stretch>
            <a:fillRect/>
          </a:stretch>
        </p:blipFill>
        <p:spPr>
          <a:xfrm>
            <a:off x="6907574" y="755795"/>
            <a:ext cx="1837675" cy="1887793"/>
          </a:xfrm>
          <a:prstGeom prst="rect">
            <a:avLst/>
          </a:prstGeom>
        </p:spPr>
      </p:pic>
    </p:spTree>
    <p:extLst>
      <p:ext uri="{BB962C8B-B14F-4D97-AF65-F5344CB8AC3E}">
        <p14:creationId xmlns:p14="http://schemas.microsoft.com/office/powerpoint/2010/main" val="526909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Анонс новых моделей коммутаторов</a:t>
            </a:r>
            <a:endParaRPr lang="ru-RU" dirty="0"/>
          </a:p>
        </p:txBody>
      </p:sp>
      <p:sp>
        <p:nvSpPr>
          <p:cNvPr id="4" name="Номер слайда 3"/>
          <p:cNvSpPr>
            <a:spLocks noGrp="1"/>
          </p:cNvSpPr>
          <p:nvPr>
            <p:ph type="sldNum" sz="quarter" idx="4294967295"/>
          </p:nvPr>
        </p:nvSpPr>
        <p:spPr>
          <a:xfrm>
            <a:off x="0" y="4978400"/>
            <a:ext cx="279400" cy="165100"/>
          </a:xfrm>
        </p:spPr>
        <p:txBody>
          <a:bodyPr/>
          <a:lstStyle/>
          <a:p>
            <a:fld id="{61295A27-98F6-BF4D-B5FC-6D25580A8539}" type="slidenum">
              <a:rPr lang="en-US" smtClean="0"/>
              <a:pPr/>
              <a:t>22</a:t>
            </a:fld>
            <a:endParaRPr lang="en-US" dirty="0"/>
          </a:p>
        </p:txBody>
      </p:sp>
    </p:spTree>
    <p:extLst>
      <p:ext uri="{BB962C8B-B14F-4D97-AF65-F5344CB8AC3E}">
        <p14:creationId xmlns:p14="http://schemas.microsoft.com/office/powerpoint/2010/main" val="1551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143737" y="3488873"/>
            <a:ext cx="8671985" cy="257488"/>
          </a:xfrm>
          <a:prstGeom prst="chevron">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55" name="AutoShape 5"/>
          <p:cNvSpPr>
            <a:spLocks noChangeArrowheads="1"/>
          </p:cNvSpPr>
          <p:nvPr/>
        </p:nvSpPr>
        <p:spPr bwMode="auto">
          <a:xfrm>
            <a:off x="163275" y="1877408"/>
            <a:ext cx="1610286" cy="1449861"/>
          </a:xfrm>
          <a:prstGeom prst="roundRect">
            <a:avLst>
              <a:gd name="adj" fmla="val 4713"/>
            </a:avLst>
          </a:prstGeom>
          <a:solidFill>
            <a:schemeClr val="bg1"/>
          </a:solidFill>
          <a:ln w="6350" cmpd="sng">
            <a:solidFill>
              <a:schemeClr val="bg1">
                <a:lumMod val="65000"/>
              </a:schemeClr>
            </a:solidFill>
            <a:round/>
            <a:headEnd/>
            <a:tailEnd/>
          </a:ln>
          <a:effectLst/>
        </p:spPr>
        <p:txBody>
          <a:bodyPr wrap="none" lIns="67500" tIns="35100" rIns="67500" bIns="35100"/>
          <a:lstStyle/>
          <a:p>
            <a:pPr algn="ctr"/>
            <a:endParaRPr lang="en-US" sz="825" b="1" dirty="0">
              <a:solidFill>
                <a:prstClr val="black"/>
              </a:solidFill>
            </a:endParaRPr>
          </a:p>
        </p:txBody>
      </p:sp>
      <p:sp>
        <p:nvSpPr>
          <p:cNvPr id="68" name="AutoShape 5"/>
          <p:cNvSpPr>
            <a:spLocks noChangeArrowheads="1"/>
          </p:cNvSpPr>
          <p:nvPr/>
        </p:nvSpPr>
        <p:spPr bwMode="auto">
          <a:xfrm>
            <a:off x="1850500" y="1877409"/>
            <a:ext cx="1354031" cy="1413134"/>
          </a:xfrm>
          <a:prstGeom prst="roundRect">
            <a:avLst>
              <a:gd name="adj" fmla="val 4713"/>
            </a:avLst>
          </a:prstGeom>
          <a:solidFill>
            <a:schemeClr val="bg1"/>
          </a:solidFill>
          <a:ln w="6350" cmpd="sng">
            <a:solidFill>
              <a:schemeClr val="bg1">
                <a:lumMod val="65000"/>
              </a:schemeClr>
            </a:solidFill>
            <a:round/>
            <a:headEnd/>
            <a:tailEnd/>
          </a:ln>
          <a:effectLst/>
        </p:spPr>
        <p:txBody>
          <a:bodyPr wrap="none" lIns="67500" tIns="35100" rIns="67500" bIns="35100"/>
          <a:lstStyle/>
          <a:p>
            <a:pPr algn="ctr"/>
            <a:endParaRPr lang="en-US" sz="825" b="1" dirty="0">
              <a:solidFill>
                <a:prstClr val="black"/>
              </a:solidFill>
            </a:endParaRPr>
          </a:p>
        </p:txBody>
      </p:sp>
      <p:pic>
        <p:nvPicPr>
          <p:cNvPr id="69" name="Picture 68" descr="Summit X670V_Topdow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79" y="2188017"/>
            <a:ext cx="1177273" cy="255821"/>
          </a:xfrm>
          <a:prstGeom prst="rect">
            <a:avLst/>
          </a:prstGeom>
        </p:spPr>
      </p:pic>
      <p:sp>
        <p:nvSpPr>
          <p:cNvPr id="82" name="AutoShape 5"/>
          <p:cNvSpPr>
            <a:spLocks noChangeArrowheads="1"/>
          </p:cNvSpPr>
          <p:nvPr/>
        </p:nvSpPr>
        <p:spPr bwMode="auto">
          <a:xfrm>
            <a:off x="7727509" y="1877409"/>
            <a:ext cx="1354031" cy="1413134"/>
          </a:xfrm>
          <a:prstGeom prst="roundRect">
            <a:avLst>
              <a:gd name="adj" fmla="val 4713"/>
            </a:avLst>
          </a:prstGeom>
          <a:solidFill>
            <a:schemeClr val="bg1"/>
          </a:solidFill>
          <a:ln w="6350" cmpd="sng">
            <a:solidFill>
              <a:schemeClr val="bg1">
                <a:lumMod val="65000"/>
              </a:schemeClr>
            </a:solidFill>
            <a:round/>
            <a:headEnd/>
            <a:tailEnd/>
          </a:ln>
          <a:effectLst/>
        </p:spPr>
        <p:txBody>
          <a:bodyPr wrap="none" lIns="67500" tIns="35100" rIns="67500" bIns="35100"/>
          <a:lstStyle/>
          <a:p>
            <a:pPr algn="ctr"/>
            <a:endParaRPr lang="en-US" sz="825" b="1" dirty="0">
              <a:solidFill>
                <a:prstClr val="black"/>
              </a:solidFill>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3638" y="2188017"/>
            <a:ext cx="1301772" cy="267815"/>
          </a:xfrm>
          <a:prstGeom prst="rect">
            <a:avLst/>
          </a:prstGeom>
        </p:spPr>
      </p:pic>
      <p:sp>
        <p:nvSpPr>
          <p:cNvPr id="12" name="TextBox 11"/>
          <p:cNvSpPr txBox="1"/>
          <p:nvPr/>
        </p:nvSpPr>
        <p:spPr>
          <a:xfrm>
            <a:off x="7741181" y="2505712"/>
            <a:ext cx="1402819" cy="784830"/>
          </a:xfrm>
          <a:prstGeom prst="rect">
            <a:avLst/>
          </a:prstGeom>
          <a:noFill/>
        </p:spPr>
        <p:txBody>
          <a:bodyPr wrap="square" rtlCol="0">
            <a:spAutoFit/>
          </a:bodyPr>
          <a:lstStyle/>
          <a:p>
            <a:pPr marL="128588" indent="-128588">
              <a:buFont typeface="Arial" panose="020B0604020202020204" pitchFamily="34" charset="0"/>
              <a:buChar char="•"/>
            </a:pPr>
            <a:r>
              <a:rPr lang="en-US" sz="900" dirty="0">
                <a:solidFill>
                  <a:prstClr val="black"/>
                </a:solidFill>
              </a:rPr>
              <a:t>High density 40Gb</a:t>
            </a:r>
          </a:p>
          <a:p>
            <a:pPr marL="128588" indent="-128588">
              <a:buFont typeface="Arial" panose="020B0604020202020204" pitchFamily="34" charset="0"/>
              <a:buChar char="•"/>
            </a:pPr>
            <a:r>
              <a:rPr lang="en-US" sz="900" dirty="0">
                <a:solidFill>
                  <a:prstClr val="black"/>
                </a:solidFill>
              </a:rPr>
              <a:t>Spine aggregation</a:t>
            </a:r>
          </a:p>
          <a:p>
            <a:pPr marL="128588" indent="-128588">
              <a:buFont typeface="Arial" panose="020B0604020202020204" pitchFamily="34" charset="0"/>
              <a:buChar char="•"/>
            </a:pPr>
            <a:r>
              <a:rPr lang="en-US" sz="900" dirty="0">
                <a:solidFill>
                  <a:prstClr val="black"/>
                </a:solidFill>
              </a:rPr>
              <a:t>40Gb speed </a:t>
            </a:r>
            <a:r>
              <a:rPr lang="en-US" sz="900" dirty="0" err="1">
                <a:solidFill>
                  <a:prstClr val="black"/>
                </a:solidFill>
              </a:rPr>
              <a:t>ToR</a:t>
            </a:r>
            <a:endParaRPr lang="en-US" sz="900" dirty="0">
              <a:solidFill>
                <a:prstClr val="black"/>
              </a:solidFill>
            </a:endParaRPr>
          </a:p>
          <a:p>
            <a:pPr marL="128588" indent="-128588">
              <a:buFont typeface="Arial" panose="020B0604020202020204" pitchFamily="34" charset="0"/>
              <a:buChar char="•"/>
            </a:pPr>
            <a:r>
              <a:rPr lang="en-US" sz="900" dirty="0">
                <a:solidFill>
                  <a:prstClr val="black"/>
                </a:solidFill>
              </a:rPr>
              <a:t>Low Latency</a:t>
            </a:r>
          </a:p>
          <a:p>
            <a:pPr marL="128588" indent="-128588">
              <a:buFont typeface="Arial" panose="020B0604020202020204" pitchFamily="34" charset="0"/>
              <a:buChar char="•"/>
            </a:pPr>
            <a:r>
              <a:rPr lang="en-US" sz="900" dirty="0">
                <a:solidFill>
                  <a:prstClr val="black"/>
                </a:solidFill>
              </a:rPr>
              <a:t>PTP</a:t>
            </a:r>
          </a:p>
        </p:txBody>
      </p:sp>
      <p:sp>
        <p:nvSpPr>
          <p:cNvPr id="85" name="AutoShape 5"/>
          <p:cNvSpPr>
            <a:spLocks noChangeArrowheads="1"/>
          </p:cNvSpPr>
          <p:nvPr/>
        </p:nvSpPr>
        <p:spPr bwMode="auto">
          <a:xfrm>
            <a:off x="4805549" y="1877409"/>
            <a:ext cx="1354031" cy="1413134"/>
          </a:xfrm>
          <a:prstGeom prst="roundRect">
            <a:avLst>
              <a:gd name="adj" fmla="val 4713"/>
            </a:avLst>
          </a:prstGeom>
          <a:solidFill>
            <a:schemeClr val="bg1"/>
          </a:solidFill>
          <a:ln w="6350" cmpd="sng">
            <a:solidFill>
              <a:schemeClr val="bg1">
                <a:lumMod val="65000"/>
              </a:schemeClr>
            </a:solidFill>
            <a:round/>
            <a:headEnd/>
            <a:tailEnd/>
          </a:ln>
          <a:effectLst/>
        </p:spPr>
        <p:txBody>
          <a:bodyPr wrap="none" lIns="67500" tIns="35100" rIns="67500" bIns="35100"/>
          <a:lstStyle/>
          <a:p>
            <a:pPr algn="ctr">
              <a:defRPr/>
            </a:pPr>
            <a:endParaRPr lang="en-US" sz="825" b="1" dirty="0">
              <a:solidFill>
                <a:prstClr val="black"/>
              </a:solidFill>
            </a:endParaRPr>
          </a:p>
        </p:txBody>
      </p:sp>
      <p:pic>
        <p:nvPicPr>
          <p:cNvPr id="86" name="Picture 85" descr="Summit X670V_Topdow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3928" y="2188017"/>
            <a:ext cx="1177273" cy="255821"/>
          </a:xfrm>
          <a:prstGeom prst="rect">
            <a:avLst/>
          </a:prstGeom>
        </p:spPr>
      </p:pic>
      <p:sp>
        <p:nvSpPr>
          <p:cNvPr id="87" name="AutoShape 5"/>
          <p:cNvSpPr>
            <a:spLocks noChangeArrowheads="1"/>
          </p:cNvSpPr>
          <p:nvPr/>
        </p:nvSpPr>
        <p:spPr bwMode="auto">
          <a:xfrm>
            <a:off x="6279317" y="1877409"/>
            <a:ext cx="1354031" cy="1413134"/>
          </a:xfrm>
          <a:prstGeom prst="roundRect">
            <a:avLst>
              <a:gd name="adj" fmla="val 4713"/>
            </a:avLst>
          </a:prstGeom>
          <a:solidFill>
            <a:schemeClr val="bg1"/>
          </a:solidFill>
          <a:ln w="6350" cmpd="sng">
            <a:solidFill>
              <a:schemeClr val="bg1">
                <a:lumMod val="65000"/>
              </a:schemeClr>
            </a:solidFill>
            <a:round/>
            <a:headEnd/>
            <a:tailEnd/>
          </a:ln>
          <a:effectLst/>
        </p:spPr>
        <p:txBody>
          <a:bodyPr wrap="none" lIns="67500" tIns="35100" rIns="67500" bIns="35100"/>
          <a:lstStyle/>
          <a:p>
            <a:pPr algn="ctr"/>
            <a:endParaRPr lang="en-US" sz="825" b="1" dirty="0">
              <a:solidFill>
                <a:prstClr val="black"/>
              </a:solidFill>
            </a:endParaRPr>
          </a:p>
        </p:txBody>
      </p:sp>
      <p:sp>
        <p:nvSpPr>
          <p:cNvPr id="93" name="AutoShape 5"/>
          <p:cNvSpPr>
            <a:spLocks noChangeArrowheads="1"/>
          </p:cNvSpPr>
          <p:nvPr/>
        </p:nvSpPr>
        <p:spPr bwMode="auto">
          <a:xfrm>
            <a:off x="3323171" y="1881765"/>
            <a:ext cx="1354031" cy="1408777"/>
          </a:xfrm>
          <a:prstGeom prst="roundRect">
            <a:avLst>
              <a:gd name="adj" fmla="val 4713"/>
            </a:avLst>
          </a:prstGeom>
          <a:solidFill>
            <a:schemeClr val="bg1"/>
          </a:solidFill>
          <a:ln w="6350" cmpd="sng">
            <a:solidFill>
              <a:schemeClr val="bg1">
                <a:lumMod val="65000"/>
              </a:schemeClr>
            </a:solidFill>
            <a:round/>
            <a:headEnd/>
            <a:tailEnd/>
          </a:ln>
          <a:effectLst/>
        </p:spPr>
        <p:txBody>
          <a:bodyPr wrap="none" lIns="67500" tIns="35100" rIns="67500" bIns="35100"/>
          <a:lstStyle/>
          <a:p>
            <a:pPr algn="ctr">
              <a:defRPr/>
            </a:pPr>
            <a:endParaRPr lang="en-US" sz="825" b="1" dirty="0">
              <a:solidFill>
                <a:prstClr val="black"/>
              </a:solidFill>
            </a:endParaRPr>
          </a:p>
        </p:txBody>
      </p:sp>
      <p:sp>
        <p:nvSpPr>
          <p:cNvPr id="95" name="TextBox 94"/>
          <p:cNvSpPr txBox="1"/>
          <p:nvPr/>
        </p:nvSpPr>
        <p:spPr>
          <a:xfrm>
            <a:off x="6268513" y="2505712"/>
            <a:ext cx="1472669" cy="784830"/>
          </a:xfrm>
          <a:prstGeom prst="rect">
            <a:avLst/>
          </a:prstGeom>
          <a:noFill/>
        </p:spPr>
        <p:txBody>
          <a:bodyPr wrap="square" rtlCol="0">
            <a:spAutoFit/>
          </a:bodyPr>
          <a:lstStyle/>
          <a:p>
            <a:pPr marL="128588" indent="-128588">
              <a:buFont typeface="Arial" panose="020B0604020202020204" pitchFamily="34" charset="0"/>
              <a:buChar char="•"/>
            </a:pPr>
            <a:r>
              <a:rPr lang="en-US" sz="900" dirty="0">
                <a:solidFill>
                  <a:prstClr val="black"/>
                </a:solidFill>
              </a:rPr>
              <a:t>High density 10Gb</a:t>
            </a:r>
          </a:p>
          <a:p>
            <a:pPr marL="128588" indent="-128588">
              <a:buFont typeface="Arial" panose="020B0604020202020204" pitchFamily="34" charset="0"/>
              <a:buChar char="•"/>
            </a:pPr>
            <a:r>
              <a:rPr lang="en-US" sz="900" dirty="0">
                <a:solidFill>
                  <a:prstClr val="black"/>
                </a:solidFill>
              </a:rPr>
              <a:t>Leaf edge switch</a:t>
            </a:r>
          </a:p>
          <a:p>
            <a:pPr marL="128588" indent="-128588">
              <a:buFont typeface="Arial" panose="020B0604020202020204" pitchFamily="34" charset="0"/>
              <a:buChar char="•"/>
            </a:pPr>
            <a:r>
              <a:rPr lang="en-US" sz="900" dirty="0">
                <a:solidFill>
                  <a:prstClr val="black"/>
                </a:solidFill>
              </a:rPr>
              <a:t>10Gb speed </a:t>
            </a:r>
            <a:r>
              <a:rPr lang="en-US" sz="900" dirty="0" err="1">
                <a:solidFill>
                  <a:prstClr val="black"/>
                </a:solidFill>
              </a:rPr>
              <a:t>ToR</a:t>
            </a:r>
            <a:endParaRPr lang="en-US" sz="900" dirty="0">
              <a:solidFill>
                <a:prstClr val="black"/>
              </a:solidFill>
            </a:endParaRPr>
          </a:p>
          <a:p>
            <a:pPr marL="128588" indent="-128588">
              <a:buFont typeface="Arial" panose="020B0604020202020204" pitchFamily="34" charset="0"/>
              <a:buChar char="•"/>
            </a:pPr>
            <a:r>
              <a:rPr lang="en-US" sz="900" dirty="0">
                <a:solidFill>
                  <a:prstClr val="black"/>
                </a:solidFill>
              </a:rPr>
              <a:t>Low Latency</a:t>
            </a:r>
          </a:p>
          <a:p>
            <a:pPr marL="128588" indent="-128588">
              <a:buFont typeface="Arial" panose="020B0604020202020204" pitchFamily="34" charset="0"/>
              <a:buChar char="•"/>
            </a:pPr>
            <a:r>
              <a:rPr lang="en-US" sz="900" dirty="0">
                <a:solidFill>
                  <a:prstClr val="black"/>
                </a:solidFill>
              </a:rPr>
              <a:t>PTP</a:t>
            </a:r>
          </a:p>
        </p:txBody>
      </p:sp>
      <p:sp>
        <p:nvSpPr>
          <p:cNvPr id="96" name="TextBox 95"/>
          <p:cNvSpPr txBox="1"/>
          <p:nvPr/>
        </p:nvSpPr>
        <p:spPr>
          <a:xfrm>
            <a:off x="3323171" y="2505712"/>
            <a:ext cx="1354031" cy="646331"/>
          </a:xfrm>
          <a:prstGeom prst="rect">
            <a:avLst/>
          </a:prstGeom>
          <a:noFill/>
        </p:spPr>
        <p:txBody>
          <a:bodyPr wrap="square" rtlCol="0">
            <a:spAutoFit/>
          </a:bodyPr>
          <a:lstStyle/>
          <a:p>
            <a:pPr marL="128588" indent="-128588">
              <a:buFont typeface="Arial" panose="020B0604020202020204" pitchFamily="34" charset="0"/>
              <a:buChar char="•"/>
            </a:pPr>
            <a:r>
              <a:rPr lang="en-US" sz="900" dirty="0" smtClean="0">
                <a:solidFill>
                  <a:prstClr val="black"/>
                </a:solidFill>
              </a:rPr>
              <a:t>10Gb </a:t>
            </a:r>
            <a:r>
              <a:rPr lang="en-US" sz="900" dirty="0" err="1">
                <a:solidFill>
                  <a:prstClr val="black"/>
                </a:solidFill>
              </a:rPr>
              <a:t>ToR</a:t>
            </a:r>
            <a:r>
              <a:rPr lang="en-US" sz="900" dirty="0">
                <a:solidFill>
                  <a:prstClr val="black"/>
                </a:solidFill>
              </a:rPr>
              <a:t> </a:t>
            </a:r>
            <a:r>
              <a:rPr lang="en-US" sz="900" dirty="0" smtClean="0">
                <a:solidFill>
                  <a:prstClr val="black"/>
                </a:solidFill>
              </a:rPr>
              <a:t>switch</a:t>
            </a:r>
            <a:endParaRPr lang="en-US" sz="900" dirty="0">
              <a:solidFill>
                <a:prstClr val="black"/>
              </a:solidFill>
            </a:endParaRPr>
          </a:p>
          <a:p>
            <a:pPr marL="128588" indent="-128588">
              <a:buFont typeface="Arial" panose="020B0604020202020204" pitchFamily="34" charset="0"/>
              <a:buChar char="•"/>
            </a:pPr>
            <a:r>
              <a:rPr lang="en-US" sz="900" dirty="0">
                <a:solidFill>
                  <a:prstClr val="black"/>
                </a:solidFill>
              </a:rPr>
              <a:t>Data Center </a:t>
            </a:r>
            <a:r>
              <a:rPr lang="en-US" sz="900" dirty="0" smtClean="0">
                <a:solidFill>
                  <a:prstClr val="black"/>
                </a:solidFill>
              </a:rPr>
              <a:t>Leaf/</a:t>
            </a:r>
            <a:br>
              <a:rPr lang="en-US" sz="900" dirty="0" smtClean="0">
                <a:solidFill>
                  <a:prstClr val="black"/>
                </a:solidFill>
              </a:rPr>
            </a:br>
            <a:r>
              <a:rPr lang="en-US" sz="900" dirty="0" smtClean="0">
                <a:solidFill>
                  <a:prstClr val="black"/>
                </a:solidFill>
              </a:rPr>
              <a:t>Edge </a:t>
            </a:r>
            <a:r>
              <a:rPr lang="en-US" sz="900" dirty="0">
                <a:solidFill>
                  <a:prstClr val="black"/>
                </a:solidFill>
              </a:rPr>
              <a:t>switch</a:t>
            </a:r>
          </a:p>
          <a:p>
            <a:pPr marL="128588" indent="-128588">
              <a:buFont typeface="Arial" panose="020B0604020202020204" pitchFamily="34" charset="0"/>
              <a:buChar char="•"/>
            </a:pPr>
            <a:r>
              <a:rPr lang="en-US" sz="900" dirty="0">
                <a:solidFill>
                  <a:prstClr val="black"/>
                </a:solidFill>
              </a:rPr>
              <a:t>40Gb uplinks</a:t>
            </a:r>
          </a:p>
        </p:txBody>
      </p:sp>
      <p:sp>
        <p:nvSpPr>
          <p:cNvPr id="97" name="TextBox 96"/>
          <p:cNvSpPr txBox="1"/>
          <p:nvPr/>
        </p:nvSpPr>
        <p:spPr>
          <a:xfrm>
            <a:off x="4820907" y="2505712"/>
            <a:ext cx="1292919" cy="646331"/>
          </a:xfrm>
          <a:prstGeom prst="rect">
            <a:avLst/>
          </a:prstGeom>
          <a:noFill/>
        </p:spPr>
        <p:txBody>
          <a:bodyPr wrap="square" rtlCol="0">
            <a:spAutoFit/>
          </a:bodyPr>
          <a:lstStyle/>
          <a:p>
            <a:pPr marL="128588" indent="-128588">
              <a:buFont typeface="Arial" panose="020B0604020202020204" pitchFamily="34" charset="0"/>
              <a:buChar char="•"/>
            </a:pPr>
            <a:r>
              <a:rPr lang="en-US" sz="900" dirty="0">
                <a:solidFill>
                  <a:prstClr val="black"/>
                </a:solidFill>
              </a:rPr>
              <a:t>10Gb </a:t>
            </a:r>
            <a:r>
              <a:rPr lang="en-US" sz="900" dirty="0" err="1">
                <a:solidFill>
                  <a:prstClr val="black"/>
                </a:solidFill>
              </a:rPr>
              <a:t>ToR</a:t>
            </a:r>
            <a:endParaRPr lang="en-US" sz="900" dirty="0">
              <a:solidFill>
                <a:prstClr val="black"/>
              </a:solidFill>
            </a:endParaRPr>
          </a:p>
          <a:p>
            <a:pPr marL="128588" indent="-128588">
              <a:buFont typeface="Arial" panose="020B0604020202020204" pitchFamily="34" charset="0"/>
              <a:buChar char="•"/>
            </a:pPr>
            <a:r>
              <a:rPr lang="en-US" sz="900" dirty="0">
                <a:solidFill>
                  <a:prstClr val="black"/>
                </a:solidFill>
              </a:rPr>
              <a:t>Leaf edge switch</a:t>
            </a:r>
          </a:p>
          <a:p>
            <a:pPr marL="128588" indent="-128588">
              <a:buFont typeface="Arial" panose="020B0604020202020204" pitchFamily="34" charset="0"/>
              <a:buChar char="•"/>
            </a:pPr>
            <a:r>
              <a:rPr lang="en-US" sz="900" dirty="0">
                <a:solidFill>
                  <a:prstClr val="black"/>
                </a:solidFill>
              </a:rPr>
              <a:t>Low Latency</a:t>
            </a:r>
          </a:p>
          <a:p>
            <a:pPr marL="128588" indent="-128588">
              <a:buFont typeface="Arial" panose="020B0604020202020204" pitchFamily="34" charset="0"/>
              <a:buChar char="•"/>
            </a:pPr>
            <a:r>
              <a:rPr lang="en-US" sz="900" dirty="0">
                <a:solidFill>
                  <a:prstClr val="black"/>
                </a:solidFill>
              </a:rPr>
              <a:t>PTP</a:t>
            </a:r>
          </a:p>
        </p:txBody>
      </p:sp>
      <p:sp>
        <p:nvSpPr>
          <p:cNvPr id="98" name="TextBox 97"/>
          <p:cNvSpPr txBox="1"/>
          <p:nvPr/>
        </p:nvSpPr>
        <p:spPr>
          <a:xfrm>
            <a:off x="1850500" y="2505712"/>
            <a:ext cx="1354031" cy="646331"/>
          </a:xfrm>
          <a:prstGeom prst="rect">
            <a:avLst/>
          </a:prstGeom>
          <a:noFill/>
        </p:spPr>
        <p:txBody>
          <a:bodyPr wrap="square" rtlCol="0">
            <a:spAutoFit/>
          </a:bodyPr>
          <a:lstStyle/>
          <a:p>
            <a:pPr marL="128588" indent="-128588">
              <a:buFont typeface="Arial" panose="020B0604020202020204" pitchFamily="34" charset="0"/>
              <a:buChar char="•"/>
            </a:pPr>
            <a:r>
              <a:rPr lang="en-US" sz="900" dirty="0" smtClean="0">
                <a:solidFill>
                  <a:prstClr val="black"/>
                </a:solidFill>
              </a:rPr>
              <a:t>48 </a:t>
            </a:r>
            <a:r>
              <a:rPr lang="en-US" sz="900" dirty="0">
                <a:solidFill>
                  <a:prstClr val="black"/>
                </a:solidFill>
              </a:rPr>
              <a:t>port 10Gb</a:t>
            </a:r>
          </a:p>
          <a:p>
            <a:pPr marL="128588" indent="-128588">
              <a:buFont typeface="Arial" panose="020B0604020202020204" pitchFamily="34" charset="0"/>
              <a:buChar char="•"/>
            </a:pPr>
            <a:r>
              <a:rPr lang="en-US" sz="900" dirty="0">
                <a:solidFill>
                  <a:prstClr val="black"/>
                </a:solidFill>
              </a:rPr>
              <a:t>Campus </a:t>
            </a:r>
            <a:r>
              <a:rPr lang="en-US" sz="900" dirty="0" smtClean="0">
                <a:solidFill>
                  <a:prstClr val="black"/>
                </a:solidFill>
              </a:rPr>
              <a:t>Edge</a:t>
            </a:r>
          </a:p>
          <a:p>
            <a:pPr marL="128588" indent="-128588">
              <a:buFont typeface="Arial" panose="020B0604020202020204" pitchFamily="34" charset="0"/>
              <a:buChar char="•"/>
            </a:pPr>
            <a:r>
              <a:rPr lang="en-US" sz="900" dirty="0" smtClean="0">
                <a:solidFill>
                  <a:prstClr val="black"/>
                </a:solidFill>
              </a:rPr>
              <a:t>Data </a:t>
            </a:r>
            <a:r>
              <a:rPr lang="en-US" sz="900" dirty="0">
                <a:solidFill>
                  <a:prstClr val="black"/>
                </a:solidFill>
              </a:rPr>
              <a:t>Center</a:t>
            </a:r>
          </a:p>
          <a:p>
            <a:pPr marL="128588" indent="-128588">
              <a:buFont typeface="Arial" panose="020B0604020202020204" pitchFamily="34" charset="0"/>
              <a:buChar char="•"/>
            </a:pPr>
            <a:endParaRPr lang="en-US" sz="900" dirty="0">
              <a:solidFill>
                <a:prstClr val="black"/>
              </a:solidFill>
            </a:endParaRPr>
          </a:p>
        </p:txBody>
      </p:sp>
      <p:sp>
        <p:nvSpPr>
          <p:cNvPr id="5" name="Rectangle 4"/>
          <p:cNvSpPr/>
          <p:nvPr/>
        </p:nvSpPr>
        <p:spPr>
          <a:xfrm>
            <a:off x="471251" y="1895896"/>
            <a:ext cx="1005403" cy="230832"/>
          </a:xfrm>
          <a:prstGeom prst="rect">
            <a:avLst/>
          </a:prstGeom>
          <a:noFill/>
        </p:spPr>
        <p:txBody>
          <a:bodyPr wrap="square" rtlCol="0">
            <a:spAutoFit/>
          </a:bodyPr>
          <a:lstStyle/>
          <a:p>
            <a:r>
              <a:rPr lang="en-US" sz="900" b="1" dirty="0">
                <a:solidFill>
                  <a:prstClr val="black"/>
                </a:solidFill>
              </a:rPr>
              <a:t>16 &amp; 10 x 10Gb</a:t>
            </a:r>
          </a:p>
        </p:txBody>
      </p:sp>
      <p:sp>
        <p:nvSpPr>
          <p:cNvPr id="34" name="TextBox 33"/>
          <p:cNvSpPr txBox="1"/>
          <p:nvPr/>
        </p:nvSpPr>
        <p:spPr>
          <a:xfrm>
            <a:off x="182224" y="2384996"/>
            <a:ext cx="1494396" cy="1061829"/>
          </a:xfrm>
          <a:prstGeom prst="rect">
            <a:avLst/>
          </a:prstGeom>
          <a:noFill/>
        </p:spPr>
        <p:txBody>
          <a:bodyPr wrap="square" rtlCol="0">
            <a:spAutoFit/>
          </a:bodyPr>
          <a:lstStyle/>
          <a:p>
            <a:pPr marL="128588" indent="-128588">
              <a:buFont typeface="Arial" panose="020B0604020202020204" pitchFamily="34" charset="0"/>
              <a:buChar char="•"/>
            </a:pPr>
            <a:r>
              <a:rPr lang="en-US" sz="900" dirty="0" smtClean="0">
                <a:solidFill>
                  <a:prstClr val="black"/>
                </a:solidFill>
              </a:rPr>
              <a:t>SFP</a:t>
            </a:r>
            <a:r>
              <a:rPr lang="en-US" sz="900" dirty="0">
                <a:solidFill>
                  <a:prstClr val="black"/>
                </a:solidFill>
              </a:rPr>
              <a:t>+ &amp; 10GBASE-T</a:t>
            </a:r>
          </a:p>
          <a:p>
            <a:pPr marL="128588" indent="-128588">
              <a:buFont typeface="Arial" panose="020B0604020202020204" pitchFamily="34" charset="0"/>
              <a:buChar char="•"/>
            </a:pPr>
            <a:r>
              <a:rPr lang="en-US" sz="900" dirty="0">
                <a:solidFill>
                  <a:prstClr val="black"/>
                </a:solidFill>
              </a:rPr>
              <a:t>LAN </a:t>
            </a:r>
            <a:r>
              <a:rPr lang="en-US" sz="900" dirty="0" smtClean="0">
                <a:solidFill>
                  <a:prstClr val="black"/>
                </a:solidFill>
              </a:rPr>
              <a:t>Edge/Aggregation</a:t>
            </a:r>
            <a:endParaRPr lang="en-US" sz="900" dirty="0">
              <a:solidFill>
                <a:prstClr val="black"/>
              </a:solidFill>
            </a:endParaRPr>
          </a:p>
          <a:p>
            <a:pPr marL="128588" indent="-128588">
              <a:buFont typeface="Arial" panose="020B0604020202020204" pitchFamily="34" charset="0"/>
              <a:buChar char="•"/>
            </a:pPr>
            <a:r>
              <a:rPr lang="en-US" sz="900" dirty="0" smtClean="0">
                <a:solidFill>
                  <a:prstClr val="black"/>
                </a:solidFill>
              </a:rPr>
              <a:t>Enterprise modular systems</a:t>
            </a:r>
          </a:p>
          <a:p>
            <a:pPr marL="128588" indent="-128588">
              <a:buFont typeface="Arial" panose="020B0604020202020204" pitchFamily="34" charset="0"/>
              <a:buChar char="•"/>
            </a:pPr>
            <a:r>
              <a:rPr lang="en-US" sz="900" dirty="0" smtClean="0">
                <a:solidFill>
                  <a:prstClr val="black"/>
                </a:solidFill>
              </a:rPr>
              <a:t>Compact 10Gb  edge systems</a:t>
            </a:r>
          </a:p>
          <a:p>
            <a:pPr marL="128588" indent="-128588">
              <a:buFont typeface="Arial" panose="020B0604020202020204" pitchFamily="34" charset="0"/>
              <a:buChar char="•"/>
            </a:pPr>
            <a:endParaRPr lang="en-US" sz="900" dirty="0">
              <a:solidFill>
                <a:prstClr val="black"/>
              </a:solidFill>
            </a:endParaRPr>
          </a:p>
        </p:txBody>
      </p:sp>
      <p:sp>
        <p:nvSpPr>
          <p:cNvPr id="33" name="TextBox 32"/>
          <p:cNvSpPr txBox="1"/>
          <p:nvPr/>
        </p:nvSpPr>
        <p:spPr>
          <a:xfrm>
            <a:off x="1985774" y="1972125"/>
            <a:ext cx="1083483" cy="230832"/>
          </a:xfrm>
          <a:prstGeom prst="rect">
            <a:avLst/>
          </a:prstGeom>
          <a:noFill/>
        </p:spPr>
        <p:txBody>
          <a:bodyPr wrap="square" rtlCol="0">
            <a:spAutoFit/>
          </a:bodyPr>
          <a:lstStyle/>
          <a:p>
            <a:r>
              <a:rPr lang="en-US" sz="900" b="1" dirty="0">
                <a:solidFill>
                  <a:prstClr val="black"/>
                </a:solidFill>
              </a:rPr>
              <a:t>48 </a:t>
            </a:r>
            <a:r>
              <a:rPr lang="en-US" sz="900" b="1" dirty="0" smtClean="0">
                <a:solidFill>
                  <a:prstClr val="black"/>
                </a:solidFill>
              </a:rPr>
              <a:t>x 10Gb Ports</a:t>
            </a:r>
            <a:endParaRPr lang="en-US" sz="900" b="1" dirty="0">
              <a:solidFill>
                <a:prstClr val="black"/>
              </a:solidFill>
            </a:endParaRPr>
          </a:p>
        </p:txBody>
      </p:sp>
      <p:sp>
        <p:nvSpPr>
          <p:cNvPr id="35" name="TextBox 34"/>
          <p:cNvSpPr txBox="1"/>
          <p:nvPr/>
        </p:nvSpPr>
        <p:spPr>
          <a:xfrm>
            <a:off x="3394983" y="1984706"/>
            <a:ext cx="1210406" cy="230832"/>
          </a:xfrm>
          <a:prstGeom prst="rect">
            <a:avLst/>
          </a:prstGeom>
          <a:noFill/>
        </p:spPr>
        <p:txBody>
          <a:bodyPr wrap="square" rtlCol="0">
            <a:spAutoFit/>
          </a:bodyPr>
          <a:lstStyle/>
          <a:p>
            <a:pPr algn="ctr"/>
            <a:r>
              <a:rPr lang="en-US" sz="900" b="1" dirty="0">
                <a:solidFill>
                  <a:prstClr val="black"/>
                </a:solidFill>
              </a:rPr>
              <a:t>64 </a:t>
            </a:r>
            <a:r>
              <a:rPr lang="en-US" sz="900" b="1" dirty="0" smtClean="0">
                <a:solidFill>
                  <a:prstClr val="black"/>
                </a:solidFill>
              </a:rPr>
              <a:t>x 10Gb Ports</a:t>
            </a:r>
            <a:endParaRPr lang="en-US" sz="900" b="1" dirty="0">
              <a:solidFill>
                <a:prstClr val="black"/>
              </a:solidFill>
            </a:endParaRPr>
          </a:p>
        </p:txBody>
      </p:sp>
      <p:sp>
        <p:nvSpPr>
          <p:cNvPr id="37" name="TextBox 36"/>
          <p:cNvSpPr txBox="1"/>
          <p:nvPr/>
        </p:nvSpPr>
        <p:spPr>
          <a:xfrm>
            <a:off x="4805549" y="1972125"/>
            <a:ext cx="1354031" cy="230832"/>
          </a:xfrm>
          <a:prstGeom prst="rect">
            <a:avLst/>
          </a:prstGeom>
          <a:noFill/>
        </p:spPr>
        <p:txBody>
          <a:bodyPr wrap="square" rtlCol="0">
            <a:spAutoFit/>
          </a:bodyPr>
          <a:lstStyle/>
          <a:p>
            <a:pPr algn="ctr"/>
            <a:r>
              <a:rPr lang="en-US" sz="900" b="1" dirty="0">
                <a:solidFill>
                  <a:prstClr val="black"/>
                </a:solidFill>
              </a:rPr>
              <a:t>64 </a:t>
            </a:r>
            <a:r>
              <a:rPr lang="en-US" sz="900" b="1" dirty="0" smtClean="0">
                <a:solidFill>
                  <a:prstClr val="black"/>
                </a:solidFill>
              </a:rPr>
              <a:t>x 10GbPorts</a:t>
            </a:r>
            <a:endParaRPr lang="en-US" sz="900" b="1" dirty="0">
              <a:solidFill>
                <a:prstClr val="black"/>
              </a:solidFill>
            </a:endParaRPr>
          </a:p>
        </p:txBody>
      </p:sp>
      <p:sp>
        <p:nvSpPr>
          <p:cNvPr id="38" name="TextBox 37"/>
          <p:cNvSpPr txBox="1"/>
          <p:nvPr/>
        </p:nvSpPr>
        <p:spPr>
          <a:xfrm>
            <a:off x="6292280" y="1972125"/>
            <a:ext cx="1328104" cy="230832"/>
          </a:xfrm>
          <a:prstGeom prst="rect">
            <a:avLst/>
          </a:prstGeom>
          <a:noFill/>
        </p:spPr>
        <p:txBody>
          <a:bodyPr wrap="square" rtlCol="0">
            <a:spAutoFit/>
          </a:bodyPr>
          <a:lstStyle/>
          <a:p>
            <a:pPr algn="ctr"/>
            <a:r>
              <a:rPr lang="en-US" sz="900" b="1" dirty="0" smtClean="0">
                <a:solidFill>
                  <a:prstClr val="black"/>
                </a:solidFill>
              </a:rPr>
              <a:t>72 x 10Gb Ports</a:t>
            </a:r>
            <a:endParaRPr lang="en-US" sz="900" b="1" dirty="0">
              <a:solidFill>
                <a:prstClr val="black"/>
              </a:solidFill>
            </a:endParaRPr>
          </a:p>
        </p:txBody>
      </p:sp>
      <p:sp>
        <p:nvSpPr>
          <p:cNvPr id="39" name="TextBox 38"/>
          <p:cNvSpPr txBox="1"/>
          <p:nvPr/>
        </p:nvSpPr>
        <p:spPr>
          <a:xfrm>
            <a:off x="7713836" y="1972125"/>
            <a:ext cx="1381377" cy="230832"/>
          </a:xfrm>
          <a:prstGeom prst="rect">
            <a:avLst/>
          </a:prstGeom>
          <a:noFill/>
        </p:spPr>
        <p:txBody>
          <a:bodyPr wrap="square" rtlCol="0">
            <a:spAutoFit/>
          </a:bodyPr>
          <a:lstStyle/>
          <a:p>
            <a:pPr algn="ctr"/>
            <a:r>
              <a:rPr lang="en-US" sz="900" b="1" dirty="0">
                <a:solidFill>
                  <a:prstClr val="black"/>
                </a:solidFill>
              </a:rPr>
              <a:t>104 </a:t>
            </a:r>
            <a:r>
              <a:rPr lang="en-US" sz="900" b="1" dirty="0" smtClean="0">
                <a:solidFill>
                  <a:prstClr val="black"/>
                </a:solidFill>
              </a:rPr>
              <a:t>x 10Gb Ports</a:t>
            </a:r>
            <a:endParaRPr lang="en-US" sz="900" b="1" dirty="0">
              <a:solidFill>
                <a:prstClr val="black"/>
              </a:solidFill>
            </a:endParaRPr>
          </a:p>
        </p:txBody>
      </p:sp>
      <p:pic>
        <p:nvPicPr>
          <p:cNvPr id="4" name="Picture 3"/>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535906" y="2121632"/>
            <a:ext cx="847050" cy="254190"/>
          </a:xfrm>
          <a:prstGeom prst="rect">
            <a:avLst/>
          </a:prstGeom>
        </p:spPr>
      </p:pic>
      <p:sp>
        <p:nvSpPr>
          <p:cNvPr id="3" name="Rectangle 2"/>
          <p:cNvSpPr/>
          <p:nvPr/>
        </p:nvSpPr>
        <p:spPr>
          <a:xfrm>
            <a:off x="2072484" y="1508718"/>
            <a:ext cx="966931" cy="307777"/>
          </a:xfrm>
          <a:prstGeom prst="rect">
            <a:avLst/>
          </a:prstGeom>
        </p:spPr>
        <p:txBody>
          <a:bodyPr wrap="none">
            <a:spAutoFit/>
          </a:bodyPr>
          <a:lstStyle/>
          <a:p>
            <a:pPr algn="ctr">
              <a:defRPr/>
            </a:pPr>
            <a:r>
              <a:rPr lang="en-US" sz="1400" b="1" dirty="0" smtClean="0">
                <a:solidFill>
                  <a:prstClr val="white">
                    <a:lumMod val="50000"/>
                  </a:prstClr>
                </a:solidFill>
              </a:rPr>
              <a:t>X670-48x</a:t>
            </a:r>
            <a:endParaRPr lang="en-US" sz="1400" b="1" dirty="0">
              <a:solidFill>
                <a:prstClr val="white">
                  <a:lumMod val="50000"/>
                </a:prstClr>
              </a:solidFill>
            </a:endParaRPr>
          </a:p>
        </p:txBody>
      </p:sp>
      <p:sp>
        <p:nvSpPr>
          <p:cNvPr id="9" name="Rectangle 8"/>
          <p:cNvSpPr/>
          <p:nvPr/>
        </p:nvSpPr>
        <p:spPr>
          <a:xfrm>
            <a:off x="3483646" y="1508718"/>
            <a:ext cx="1033080" cy="307777"/>
          </a:xfrm>
          <a:prstGeom prst="rect">
            <a:avLst/>
          </a:prstGeom>
        </p:spPr>
        <p:txBody>
          <a:bodyPr wrap="none">
            <a:spAutoFit/>
          </a:bodyPr>
          <a:lstStyle/>
          <a:p>
            <a:pPr algn="ctr">
              <a:defRPr/>
            </a:pPr>
            <a:r>
              <a:rPr lang="en-US" sz="1400" b="1" dirty="0" smtClean="0">
                <a:solidFill>
                  <a:prstClr val="white">
                    <a:lumMod val="50000"/>
                  </a:prstClr>
                </a:solidFill>
              </a:rPr>
              <a:t>X670V</a:t>
            </a:r>
            <a:r>
              <a:rPr lang="en-US" sz="1400" b="1" dirty="0">
                <a:solidFill>
                  <a:prstClr val="white">
                    <a:lumMod val="50000"/>
                  </a:prstClr>
                </a:solidFill>
              </a:rPr>
              <a:t>-48t</a:t>
            </a:r>
          </a:p>
        </p:txBody>
      </p:sp>
      <p:sp>
        <p:nvSpPr>
          <p:cNvPr id="10" name="Rectangle 9"/>
          <p:cNvSpPr/>
          <p:nvPr/>
        </p:nvSpPr>
        <p:spPr>
          <a:xfrm>
            <a:off x="4861873" y="1508718"/>
            <a:ext cx="1262585" cy="307777"/>
          </a:xfrm>
          <a:prstGeom prst="rect">
            <a:avLst/>
          </a:prstGeom>
        </p:spPr>
        <p:txBody>
          <a:bodyPr wrap="none">
            <a:spAutoFit/>
          </a:bodyPr>
          <a:lstStyle/>
          <a:p>
            <a:pPr algn="ctr">
              <a:defRPr/>
            </a:pPr>
            <a:r>
              <a:rPr lang="en-US" sz="1400" b="1" dirty="0" smtClean="0">
                <a:solidFill>
                  <a:prstClr val="white">
                    <a:lumMod val="50000"/>
                  </a:prstClr>
                </a:solidFill>
              </a:rPr>
              <a:t>X670</a:t>
            </a:r>
            <a:r>
              <a:rPr lang="en-US" sz="1400" b="1" dirty="0">
                <a:solidFill>
                  <a:prstClr val="white">
                    <a:lumMod val="50000"/>
                  </a:prstClr>
                </a:solidFill>
              </a:rPr>
              <a:t>-G2-48x</a:t>
            </a:r>
          </a:p>
        </p:txBody>
      </p:sp>
      <p:sp>
        <p:nvSpPr>
          <p:cNvPr id="14" name="Rectangle 13"/>
          <p:cNvSpPr/>
          <p:nvPr/>
        </p:nvSpPr>
        <p:spPr>
          <a:xfrm>
            <a:off x="6343996" y="1508718"/>
            <a:ext cx="1262585" cy="307777"/>
          </a:xfrm>
          <a:prstGeom prst="rect">
            <a:avLst/>
          </a:prstGeom>
        </p:spPr>
        <p:txBody>
          <a:bodyPr wrap="none">
            <a:spAutoFit/>
          </a:bodyPr>
          <a:lstStyle/>
          <a:p>
            <a:pPr algn="ctr">
              <a:defRPr/>
            </a:pPr>
            <a:r>
              <a:rPr lang="en-US" sz="1400" b="1" dirty="0" smtClean="0">
                <a:solidFill>
                  <a:prstClr val="white">
                    <a:lumMod val="50000"/>
                  </a:prstClr>
                </a:solidFill>
              </a:rPr>
              <a:t>X670</a:t>
            </a:r>
            <a:r>
              <a:rPr lang="en-US" sz="1400" b="1" dirty="0">
                <a:solidFill>
                  <a:prstClr val="white">
                    <a:lumMod val="50000"/>
                  </a:prstClr>
                </a:solidFill>
              </a:rPr>
              <a:t>-G2-72x</a:t>
            </a:r>
          </a:p>
        </p:txBody>
      </p:sp>
      <p:sp>
        <p:nvSpPr>
          <p:cNvPr id="40" name="Rectangle 39"/>
          <p:cNvSpPr/>
          <p:nvPr/>
        </p:nvSpPr>
        <p:spPr>
          <a:xfrm>
            <a:off x="657906" y="1496806"/>
            <a:ext cx="603050" cy="307777"/>
          </a:xfrm>
          <a:prstGeom prst="rect">
            <a:avLst/>
          </a:prstGeom>
        </p:spPr>
        <p:txBody>
          <a:bodyPr wrap="none">
            <a:spAutoFit/>
          </a:bodyPr>
          <a:lstStyle/>
          <a:p>
            <a:pPr algn="ctr">
              <a:defRPr/>
            </a:pPr>
            <a:r>
              <a:rPr lang="en-US" sz="1400" b="1" dirty="0">
                <a:solidFill>
                  <a:prstClr val="white">
                    <a:lumMod val="50000"/>
                  </a:prstClr>
                </a:solidFill>
              </a:rPr>
              <a:t>X620</a:t>
            </a:r>
          </a:p>
        </p:txBody>
      </p:sp>
      <p:sp>
        <p:nvSpPr>
          <p:cNvPr id="17" name="Rectangle 16"/>
          <p:cNvSpPr/>
          <p:nvPr/>
        </p:nvSpPr>
        <p:spPr>
          <a:xfrm>
            <a:off x="8121498" y="1508718"/>
            <a:ext cx="603964" cy="307777"/>
          </a:xfrm>
          <a:prstGeom prst="rect">
            <a:avLst/>
          </a:prstGeom>
        </p:spPr>
        <p:txBody>
          <a:bodyPr wrap="none">
            <a:spAutoFit/>
          </a:bodyPr>
          <a:lstStyle/>
          <a:p>
            <a:pPr algn="ctr">
              <a:defRPr/>
            </a:pPr>
            <a:r>
              <a:rPr lang="en-US" sz="1400" b="1" dirty="0" smtClean="0">
                <a:solidFill>
                  <a:prstClr val="white">
                    <a:lumMod val="50000"/>
                  </a:prstClr>
                </a:solidFill>
              </a:rPr>
              <a:t>X770</a:t>
            </a:r>
            <a:endParaRPr lang="en-US" sz="1400" b="1" dirty="0">
              <a:solidFill>
                <a:prstClr val="white">
                  <a:lumMod val="50000"/>
                </a:prstClr>
              </a:solidFill>
            </a:endParaRPr>
          </a:p>
        </p:txBody>
      </p:sp>
      <p:sp>
        <p:nvSpPr>
          <p:cNvPr id="51" name="TextBox 50"/>
          <p:cNvSpPr txBox="1"/>
          <p:nvPr/>
        </p:nvSpPr>
        <p:spPr>
          <a:xfrm>
            <a:off x="2082308" y="3470940"/>
            <a:ext cx="5087553" cy="276999"/>
          </a:xfrm>
          <a:prstGeom prst="rect">
            <a:avLst/>
          </a:prstGeom>
          <a:noFill/>
        </p:spPr>
        <p:txBody>
          <a:bodyPr wrap="square" rtlCol="0">
            <a:spAutoFit/>
          </a:bodyPr>
          <a:lstStyle/>
          <a:p>
            <a:pPr algn="ctr"/>
            <a:r>
              <a:rPr lang="ru-RU" sz="1200" b="1" i="1" spc="300" dirty="0" smtClean="0">
                <a:solidFill>
                  <a:prstClr val="white">
                    <a:lumMod val="50000"/>
                  </a:prstClr>
                </a:solidFill>
              </a:rPr>
              <a:t>Масштабируемость</a:t>
            </a:r>
            <a:r>
              <a:rPr lang="en-US" sz="1200" b="1" i="1" spc="300" dirty="0" smtClean="0">
                <a:solidFill>
                  <a:prstClr val="white">
                    <a:lumMod val="50000"/>
                  </a:prstClr>
                </a:solidFill>
              </a:rPr>
              <a:t> </a:t>
            </a:r>
            <a:r>
              <a:rPr lang="ru-RU" sz="1200" b="1" i="1" spc="300" dirty="0" smtClean="0">
                <a:solidFill>
                  <a:prstClr val="white">
                    <a:lumMod val="50000"/>
                  </a:prstClr>
                </a:solidFill>
              </a:rPr>
              <a:t>и функциональность</a:t>
            </a:r>
            <a:endParaRPr lang="en-US" sz="1200" b="1" i="1" spc="300" dirty="0">
              <a:solidFill>
                <a:prstClr val="white">
                  <a:lumMod val="50000"/>
                </a:prstClr>
              </a:solidFill>
            </a:endParaRPr>
          </a:p>
        </p:txBody>
      </p:sp>
      <p:sp>
        <p:nvSpPr>
          <p:cNvPr id="24" name="Title 23"/>
          <p:cNvSpPr>
            <a:spLocks noGrp="1"/>
          </p:cNvSpPr>
          <p:nvPr>
            <p:ph type="title"/>
          </p:nvPr>
        </p:nvSpPr>
        <p:spPr>
          <a:xfrm>
            <a:off x="192689" y="-34402"/>
            <a:ext cx="7291323" cy="755794"/>
          </a:xfrm>
        </p:spPr>
        <p:txBody>
          <a:bodyPr>
            <a:normAutofit/>
          </a:bodyPr>
          <a:lstStyle/>
          <a:p>
            <a:r>
              <a:rPr lang="ru-RU" dirty="0" smtClean="0"/>
              <a:t>Семейство коммутаторов </a:t>
            </a:r>
            <a:r>
              <a:rPr lang="en-US" dirty="0" smtClean="0"/>
              <a:t>10</a:t>
            </a:r>
            <a:r>
              <a:rPr lang="ru-RU" dirty="0" smtClean="0"/>
              <a:t>/40</a:t>
            </a:r>
            <a:r>
              <a:rPr lang="en-US" dirty="0" smtClean="0"/>
              <a:t>Gb</a:t>
            </a:r>
            <a:endParaRPr lang="en-US" dirty="0"/>
          </a:p>
        </p:txBody>
      </p:sp>
      <p:pic>
        <p:nvPicPr>
          <p:cNvPr id="46" name="Picture 45"/>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23171" y="2188017"/>
            <a:ext cx="1302026" cy="316516"/>
          </a:xfrm>
          <a:prstGeom prst="rect">
            <a:avLst/>
          </a:prstGeom>
        </p:spPr>
      </p:pic>
      <p:pic>
        <p:nvPicPr>
          <p:cNvPr id="72" name="Picture 7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86594" y="2188017"/>
            <a:ext cx="1097419" cy="255692"/>
          </a:xfrm>
          <a:prstGeom prst="rect">
            <a:avLst/>
          </a:prstGeom>
        </p:spPr>
      </p:pic>
      <p:sp>
        <p:nvSpPr>
          <p:cNvPr id="25" name="Rectangle 24"/>
          <p:cNvSpPr/>
          <p:nvPr/>
        </p:nvSpPr>
        <p:spPr>
          <a:xfrm>
            <a:off x="3484233" y="3209760"/>
            <a:ext cx="2306582" cy="230832"/>
          </a:xfrm>
          <a:prstGeom prst="rect">
            <a:avLst/>
          </a:prstGeom>
          <a:solidFill>
            <a:srgbClr val="FFFFFF"/>
          </a:solidFill>
        </p:spPr>
        <p:txBody>
          <a:bodyPr wrap="square">
            <a:spAutoFit/>
          </a:bodyPr>
          <a:lstStyle/>
          <a:p>
            <a:pPr algn="ctr"/>
            <a:r>
              <a:rPr lang="en-US" sz="900" i="1" dirty="0" smtClean="0">
                <a:solidFill>
                  <a:prstClr val="black"/>
                </a:solidFill>
              </a:rPr>
              <a:t>Fixed Stackable 10Gb</a:t>
            </a:r>
            <a:r>
              <a:rPr lang="en-US" sz="900" i="1" dirty="0">
                <a:solidFill>
                  <a:prstClr val="black"/>
                </a:solidFill>
              </a:rPr>
              <a:t>/</a:t>
            </a:r>
            <a:r>
              <a:rPr lang="en-US" sz="900" i="1" dirty="0" smtClean="0">
                <a:solidFill>
                  <a:prstClr val="black"/>
                </a:solidFill>
              </a:rPr>
              <a:t>40Gb Switches</a:t>
            </a:r>
            <a:endParaRPr lang="en-US" sz="900" i="1" dirty="0">
              <a:solidFill>
                <a:prstClr val="black"/>
              </a:solidFill>
            </a:endParaRPr>
          </a:p>
        </p:txBody>
      </p:sp>
      <p:pic>
        <p:nvPicPr>
          <p:cNvPr id="41" name="487C120F-9A4C-4041-BC59-170B8F51E009" descr="FCF91686-AC2A-4EFA-BC45-6078C2398EE6@et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0505" y="-117754"/>
            <a:ext cx="1413495" cy="9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84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normAutofit/>
          </a:bodyPr>
          <a:lstStyle/>
          <a:p>
            <a:pPr eaLnBrk="1" hangingPunct="1"/>
            <a:r>
              <a:rPr lang="en-US" dirty="0" err="1" smtClean="0">
                <a:latin typeface="Arial" charset="0"/>
              </a:rPr>
              <a:t>ExtremeSwitching</a:t>
            </a:r>
            <a:r>
              <a:rPr lang="en-US" dirty="0" smtClean="0">
                <a:latin typeface="Arial" charset="0"/>
              </a:rPr>
              <a:t> X620 10Gb Edge Switch</a:t>
            </a:r>
            <a:endParaRPr lang="en-US" sz="900" dirty="0">
              <a:latin typeface="Arial" charset="0"/>
            </a:endParaRPr>
          </a:p>
        </p:txBody>
      </p:sp>
      <p:sp>
        <p:nvSpPr>
          <p:cNvPr id="3" name="Content Placeholder 2"/>
          <p:cNvSpPr>
            <a:spLocks noGrp="1"/>
          </p:cNvSpPr>
          <p:nvPr>
            <p:ph idx="1"/>
          </p:nvPr>
        </p:nvSpPr>
        <p:spPr>
          <a:xfrm>
            <a:off x="458928" y="755795"/>
            <a:ext cx="7558646" cy="4619213"/>
          </a:xfrm>
        </p:spPr>
        <p:txBody>
          <a:bodyPr rtlCol="0">
            <a:spAutoFit/>
          </a:bodyPr>
          <a:lstStyle/>
          <a:p>
            <a:pPr>
              <a:spcBef>
                <a:spcPts val="450"/>
              </a:spcBef>
              <a:defRPr/>
            </a:pPr>
            <a:r>
              <a:rPr lang="ru-RU" sz="1600" dirty="0" smtClean="0"/>
              <a:t>Позиционирование</a:t>
            </a:r>
            <a:endParaRPr lang="en-US" sz="1600" dirty="0"/>
          </a:p>
          <a:p>
            <a:pPr lvl="1">
              <a:spcBef>
                <a:spcPts val="450"/>
              </a:spcBef>
              <a:buFont typeface="Wingdings" charset="2"/>
              <a:buChar char="§"/>
              <a:defRPr/>
            </a:pPr>
            <a:r>
              <a:rPr lang="ru-RU" sz="1600" dirty="0" smtClean="0"/>
              <a:t>Системы </a:t>
            </a:r>
            <a:r>
              <a:rPr lang="ru-RU" sz="1600" dirty="0" smtClean="0"/>
              <a:t>хранения</a:t>
            </a:r>
            <a:endParaRPr lang="en-US" sz="1600" dirty="0"/>
          </a:p>
          <a:p>
            <a:pPr lvl="1">
              <a:spcBef>
                <a:spcPts val="450"/>
              </a:spcBef>
              <a:buFont typeface="Wingdings" charset="2"/>
              <a:buChar char="§"/>
              <a:defRPr/>
            </a:pPr>
            <a:r>
              <a:rPr lang="ru-RU" sz="1600" dirty="0" smtClean="0"/>
              <a:t>Небольшой ЦОД</a:t>
            </a:r>
            <a:endParaRPr lang="en-US" sz="1600" dirty="0"/>
          </a:p>
          <a:p>
            <a:pPr lvl="1">
              <a:spcBef>
                <a:spcPts val="450"/>
              </a:spcBef>
              <a:buFont typeface="Wingdings" charset="2"/>
              <a:buChar char="§"/>
              <a:defRPr/>
            </a:pPr>
            <a:r>
              <a:rPr lang="ru-RU" sz="1600" dirty="0" smtClean="0"/>
              <a:t>Уровень доступа </a:t>
            </a:r>
            <a:r>
              <a:rPr lang="en-US" sz="1600" dirty="0" smtClean="0"/>
              <a:t>SP/</a:t>
            </a:r>
            <a:r>
              <a:rPr lang="en-US" sz="1600" dirty="0" smtClean="0"/>
              <a:t>LAN</a:t>
            </a:r>
            <a:endParaRPr lang="en-US" sz="1600" dirty="0"/>
          </a:p>
          <a:p>
            <a:pPr>
              <a:spcBef>
                <a:spcPts val="450"/>
              </a:spcBef>
              <a:defRPr/>
            </a:pPr>
            <a:r>
              <a:rPr lang="en-US" sz="1600" dirty="0" smtClean="0"/>
              <a:t>10 </a:t>
            </a:r>
            <a:r>
              <a:rPr lang="ru-RU" sz="1600" dirty="0" smtClean="0"/>
              <a:t>портов: фиксированный БП</a:t>
            </a:r>
            <a:endParaRPr lang="en-US" sz="1600" dirty="0"/>
          </a:p>
          <a:p>
            <a:pPr lvl="1">
              <a:spcBef>
                <a:spcPts val="450"/>
              </a:spcBef>
              <a:defRPr/>
            </a:pPr>
            <a:r>
              <a:rPr lang="ru-RU" sz="1600" dirty="0" smtClean="0"/>
              <a:t>Компактный: </a:t>
            </a:r>
            <a:r>
              <a:rPr lang="en-US" sz="1600" dirty="0" smtClean="0"/>
              <a:t>30.48cm </a:t>
            </a:r>
            <a:r>
              <a:rPr lang="en-US" sz="1600" dirty="0"/>
              <a:t>x 26.2cm x </a:t>
            </a:r>
            <a:r>
              <a:rPr lang="en-US" sz="1600" dirty="0" smtClean="0"/>
              <a:t>4.3cm</a:t>
            </a:r>
            <a:endParaRPr lang="en-US" sz="1600" dirty="0"/>
          </a:p>
          <a:p>
            <a:pPr lvl="1">
              <a:spcBef>
                <a:spcPts val="450"/>
              </a:spcBef>
              <a:defRPr/>
            </a:pPr>
            <a:r>
              <a:rPr lang="en-US" sz="1600" dirty="0" smtClean="0"/>
              <a:t>X620-10x </a:t>
            </a:r>
            <a:r>
              <a:rPr lang="en-US" sz="1600" dirty="0"/>
              <a:t>– 10 x 1/10Gb SFP+</a:t>
            </a:r>
          </a:p>
          <a:p>
            <a:pPr lvl="1">
              <a:spcBef>
                <a:spcPts val="450"/>
              </a:spcBef>
              <a:defRPr/>
            </a:pPr>
            <a:r>
              <a:rPr lang="en-US" sz="1600" dirty="0" smtClean="0"/>
              <a:t>X620-8t-2x </a:t>
            </a:r>
            <a:r>
              <a:rPr lang="en-US" sz="1600" dirty="0"/>
              <a:t>– 8 x 1/10GBASE-T </a:t>
            </a:r>
            <a:r>
              <a:rPr lang="ru-RU" sz="1600" dirty="0" smtClean="0"/>
              <a:t>и </a:t>
            </a:r>
            <a:r>
              <a:rPr lang="en-US" sz="1600" dirty="0" smtClean="0"/>
              <a:t>2 </a:t>
            </a:r>
            <a:r>
              <a:rPr lang="ru-RU" sz="1600" dirty="0" smtClean="0"/>
              <a:t>порта </a:t>
            </a:r>
            <a:r>
              <a:rPr lang="en-US" sz="1600" dirty="0" smtClean="0"/>
              <a:t>1/10Gb </a:t>
            </a:r>
            <a:r>
              <a:rPr lang="en-US" sz="1600" dirty="0"/>
              <a:t>SFP</a:t>
            </a:r>
            <a:r>
              <a:rPr lang="en-US" sz="1600" dirty="0" smtClean="0"/>
              <a:t>+</a:t>
            </a:r>
          </a:p>
          <a:p>
            <a:pPr lvl="1">
              <a:spcBef>
                <a:spcPts val="450"/>
              </a:spcBef>
              <a:defRPr/>
            </a:pPr>
            <a:r>
              <a:rPr lang="ru-RU" sz="1600" dirty="0" smtClean="0"/>
              <a:t>Внешний резервный </a:t>
            </a:r>
            <a:r>
              <a:rPr lang="ru-RU" sz="1600" dirty="0" smtClean="0"/>
              <a:t>БП</a:t>
            </a:r>
            <a:endParaRPr lang="en-US" sz="1600" dirty="0" smtClean="0"/>
          </a:p>
          <a:p>
            <a:pPr>
              <a:spcBef>
                <a:spcPts val="450"/>
              </a:spcBef>
              <a:defRPr/>
            </a:pPr>
            <a:r>
              <a:rPr lang="en-US" sz="1600" dirty="0"/>
              <a:t>16 </a:t>
            </a:r>
            <a:r>
              <a:rPr lang="ru-RU" sz="1600" dirty="0"/>
              <a:t>портов: модульный БП и вентилятор</a:t>
            </a:r>
            <a:endParaRPr lang="en-US" sz="1600" dirty="0"/>
          </a:p>
          <a:p>
            <a:pPr lvl="1">
              <a:spcBef>
                <a:spcPts val="450"/>
              </a:spcBef>
              <a:defRPr/>
            </a:pPr>
            <a:r>
              <a:rPr lang="en-US" sz="1600" dirty="0"/>
              <a:t>X620-16x  -  16 x 1Gb/10Gb SFP+</a:t>
            </a:r>
          </a:p>
          <a:p>
            <a:pPr lvl="1">
              <a:spcBef>
                <a:spcPts val="450"/>
              </a:spcBef>
              <a:defRPr/>
            </a:pPr>
            <a:r>
              <a:rPr lang="en-US" sz="1600" dirty="0"/>
              <a:t>X620-16t  -  12 x 1Gb/10GBASE-T and 4 x 1Gb/10GBASE-T/10Gb SFP+ combo</a:t>
            </a:r>
          </a:p>
          <a:p>
            <a:pPr lvl="1">
              <a:spcBef>
                <a:spcPts val="450"/>
              </a:spcBef>
              <a:defRPr/>
            </a:pPr>
            <a:r>
              <a:rPr lang="en-US" sz="1600" dirty="0"/>
              <a:t>Hot swappable </a:t>
            </a:r>
            <a:r>
              <a:rPr lang="ru-RU" sz="1600" dirty="0"/>
              <a:t>БП и вентилятор</a:t>
            </a:r>
            <a:endParaRPr lang="en-US" sz="1600" dirty="0"/>
          </a:p>
          <a:p>
            <a:pPr lvl="1">
              <a:spcBef>
                <a:spcPts val="450"/>
              </a:spcBef>
              <a:defRPr/>
            </a:pPr>
            <a:endParaRPr lang="en-US" sz="1600"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24193" y="943664"/>
            <a:ext cx="4080562" cy="1868897"/>
          </a:xfrm>
          <a:prstGeom prst="rect">
            <a:avLst/>
          </a:prstGeom>
        </p:spPr>
      </p:pic>
      <p:pic>
        <p:nvPicPr>
          <p:cNvPr id="8" name="487C120F-9A4C-4041-BC59-170B8F51E009" descr="FCF91686-AC2A-4EFA-BC45-6078C2398EE6@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505" y="-117754"/>
            <a:ext cx="1413495" cy="9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528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ExtremeSwitching</a:t>
            </a:r>
            <a:r>
              <a:rPr lang="en-US" dirty="0" smtClean="0"/>
              <a:t> Industrial Switch</a:t>
            </a:r>
            <a:endParaRPr lang="en-US" dirty="0"/>
          </a:p>
        </p:txBody>
      </p:sp>
      <p:sp>
        <p:nvSpPr>
          <p:cNvPr id="7" name="Content Placeholder 2"/>
          <p:cNvSpPr>
            <a:spLocks noGrp="1"/>
          </p:cNvSpPr>
          <p:nvPr>
            <p:ph idx="1"/>
          </p:nvPr>
        </p:nvSpPr>
        <p:spPr>
          <a:xfrm>
            <a:off x="676365" y="1156616"/>
            <a:ext cx="4468093" cy="3618378"/>
          </a:xfrm>
        </p:spPr>
        <p:txBody>
          <a:bodyPr>
            <a:noAutofit/>
          </a:bodyPr>
          <a:lstStyle/>
          <a:p>
            <a:pPr marL="0" indent="0">
              <a:buNone/>
            </a:pPr>
            <a:r>
              <a:rPr lang="ru-RU" sz="1600" b="1" dirty="0" smtClean="0"/>
              <a:t>Четыре модели:</a:t>
            </a:r>
          </a:p>
          <a:p>
            <a:r>
              <a:rPr lang="en-US" sz="1600" dirty="0" smtClean="0"/>
              <a:t>4 </a:t>
            </a:r>
            <a:r>
              <a:rPr lang="ru-RU" sz="1600" dirty="0" smtClean="0"/>
              <a:t>и </a:t>
            </a:r>
            <a:r>
              <a:rPr lang="en-US" sz="1600" dirty="0" smtClean="0"/>
              <a:t>8 </a:t>
            </a:r>
            <a:r>
              <a:rPr lang="ru-RU" sz="1600" dirty="0" smtClean="0"/>
              <a:t>портов 10/100 или </a:t>
            </a:r>
            <a:r>
              <a:rPr lang="en-US" sz="1600" dirty="0" smtClean="0"/>
              <a:t>10/100/1000</a:t>
            </a:r>
            <a:endParaRPr lang="ru-RU" sz="1600" dirty="0" smtClean="0"/>
          </a:p>
          <a:p>
            <a:r>
              <a:rPr lang="en-US" sz="1600" dirty="0" smtClean="0"/>
              <a:t>2 </a:t>
            </a:r>
            <a:r>
              <a:rPr lang="ru-RU" sz="1600" dirty="0" smtClean="0"/>
              <a:t>или 4 порта </a:t>
            </a:r>
            <a:r>
              <a:rPr lang="en-US" sz="1600" dirty="0" smtClean="0"/>
              <a:t>100FX/SFP</a:t>
            </a:r>
          </a:p>
          <a:p>
            <a:r>
              <a:rPr lang="ru-RU" sz="1600" dirty="0" smtClean="0"/>
              <a:t>Поддержка 802.3</a:t>
            </a:r>
            <a:r>
              <a:rPr lang="en-US" sz="1600" dirty="0" smtClean="0"/>
              <a:t>at </a:t>
            </a:r>
            <a:r>
              <a:rPr lang="en-US" sz="1600" dirty="0" err="1" smtClean="0"/>
              <a:t>PoE</a:t>
            </a:r>
            <a:r>
              <a:rPr lang="en-US" sz="1600" dirty="0" smtClean="0"/>
              <a:t>+</a:t>
            </a:r>
          </a:p>
          <a:p>
            <a:r>
              <a:rPr lang="ru-RU" sz="1600" dirty="0" smtClean="0"/>
              <a:t>Двойной ввод 48</a:t>
            </a:r>
            <a:r>
              <a:rPr lang="en-US" sz="1600" dirty="0" smtClean="0"/>
              <a:t>VDC</a:t>
            </a:r>
          </a:p>
          <a:p>
            <a:r>
              <a:rPr lang="en-US" sz="1600" dirty="0" smtClean="0"/>
              <a:t>-40⁰C - 75⁰</a:t>
            </a:r>
            <a:r>
              <a:rPr lang="en-US" sz="1600" dirty="0"/>
              <a:t>C</a:t>
            </a:r>
            <a:endParaRPr lang="en-US" sz="1600" dirty="0" smtClean="0"/>
          </a:p>
          <a:p>
            <a:r>
              <a:rPr lang="ru-RU" sz="1600" dirty="0" smtClean="0"/>
              <a:t>Монтаж на </a:t>
            </a:r>
            <a:r>
              <a:rPr lang="en-US" sz="1600" dirty="0" smtClean="0"/>
              <a:t>DIN-</a:t>
            </a:r>
            <a:r>
              <a:rPr lang="ru-RU" sz="1600" dirty="0" smtClean="0"/>
              <a:t>рейку</a:t>
            </a:r>
            <a:endParaRPr lang="en-US" sz="1600" dirty="0" smtClean="0"/>
          </a:p>
          <a:p>
            <a:r>
              <a:rPr lang="ru-RU" sz="1600" dirty="0" smtClean="0"/>
              <a:t>Поддержка </a:t>
            </a:r>
            <a:r>
              <a:rPr lang="en-US" sz="1600" dirty="0" smtClean="0"/>
              <a:t>Storm-control, port-security, VLAN, </a:t>
            </a:r>
            <a:r>
              <a:rPr lang="en-US" sz="1600" dirty="0" err="1" smtClean="0"/>
              <a:t>QinQ</a:t>
            </a:r>
            <a:r>
              <a:rPr lang="en-US" sz="1600" dirty="0" smtClean="0"/>
              <a:t>, 802.1x, </a:t>
            </a:r>
            <a:r>
              <a:rPr lang="ru-RU" sz="1600" dirty="0" smtClean="0"/>
              <a:t>кольцевые топологии</a:t>
            </a:r>
            <a:endParaRPr lang="en-US" sz="1600" dirty="0" smtClean="0"/>
          </a:p>
          <a:p>
            <a:r>
              <a:rPr lang="ru-RU" sz="1600" dirty="0" smtClean="0"/>
              <a:t>Управление через </a:t>
            </a:r>
            <a:r>
              <a:rPr lang="en-US" sz="1600" dirty="0" smtClean="0"/>
              <a:t>CLI, Web, SNMP</a:t>
            </a:r>
          </a:p>
          <a:p>
            <a:r>
              <a:rPr lang="en-US" sz="1600" dirty="0" smtClean="0">
                <a:cs typeface="Arial" pitchFamily="34" charset="0"/>
              </a:rPr>
              <a:t>MAC: </a:t>
            </a:r>
            <a:r>
              <a:rPr lang="ru-RU" sz="1600" dirty="0" smtClean="0">
                <a:cs typeface="Arial" pitchFamily="34" charset="0"/>
              </a:rPr>
              <a:t>8</a:t>
            </a:r>
            <a:r>
              <a:rPr lang="en-US" sz="1600" dirty="0" smtClean="0">
                <a:cs typeface="Arial" pitchFamily="34" charset="0"/>
              </a:rPr>
              <a:t>K</a:t>
            </a:r>
            <a:endParaRPr lang="en-US" sz="1600" dirty="0">
              <a:cs typeface="Arial" pitchFamily="34" charset="0"/>
            </a:endParaRPr>
          </a:p>
        </p:txBody>
      </p:sp>
      <p:pic>
        <p:nvPicPr>
          <p:cNvPr id="5" name="487C120F-9A4C-4041-BC59-170B8F51E009" descr="FCF91686-AC2A-4EFA-BC45-6078C2398EE6@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505" y="-117754"/>
            <a:ext cx="1413495" cy="9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Изображение 3"/>
          <p:cNvPicPr>
            <a:picLocks noChangeAspect="1"/>
          </p:cNvPicPr>
          <p:nvPr/>
        </p:nvPicPr>
        <p:blipFill>
          <a:blip r:embed="rId4"/>
          <a:stretch>
            <a:fillRect/>
          </a:stretch>
        </p:blipFill>
        <p:spPr>
          <a:xfrm>
            <a:off x="5541818" y="1086502"/>
            <a:ext cx="1629685" cy="3149865"/>
          </a:xfrm>
          <a:prstGeom prst="rect">
            <a:avLst/>
          </a:prstGeom>
        </p:spPr>
      </p:pic>
      <p:pic>
        <p:nvPicPr>
          <p:cNvPr id="6" name="Изображение 5"/>
          <p:cNvPicPr>
            <a:picLocks noChangeAspect="1"/>
          </p:cNvPicPr>
          <p:nvPr/>
        </p:nvPicPr>
        <p:blipFill>
          <a:blip r:embed="rId5"/>
          <a:stretch>
            <a:fillRect/>
          </a:stretch>
        </p:blipFill>
        <p:spPr>
          <a:xfrm>
            <a:off x="6556301" y="1156616"/>
            <a:ext cx="1629685" cy="3149865"/>
          </a:xfrm>
          <a:prstGeom prst="rect">
            <a:avLst/>
          </a:prstGeom>
        </p:spPr>
      </p:pic>
    </p:spTree>
    <p:extLst>
      <p:ext uri="{BB962C8B-B14F-4D97-AF65-F5344CB8AC3E}">
        <p14:creationId xmlns:p14="http://schemas.microsoft.com/office/powerpoint/2010/main" val="2014015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457" y="3473242"/>
            <a:ext cx="1503537" cy="461665"/>
          </a:xfrm>
          <a:prstGeom prst="rect">
            <a:avLst/>
          </a:prstGeom>
          <a:noFill/>
        </p:spPr>
        <p:txBody>
          <a:bodyPr wrap="none" rtlCol="0">
            <a:spAutoFit/>
          </a:bodyPr>
          <a:lstStyle/>
          <a:p>
            <a:r>
              <a:rPr lang="ru-RU" sz="2400" dirty="0" smtClean="0">
                <a:solidFill>
                  <a:srgbClr val="400099"/>
                </a:solidFill>
              </a:rPr>
              <a:t>Спасибо!</a:t>
            </a:r>
            <a:endParaRPr lang="en-US" sz="2400" dirty="0">
              <a:solidFill>
                <a:srgbClr val="400099"/>
              </a:solidFill>
            </a:endParaRPr>
          </a:p>
        </p:txBody>
      </p:sp>
    </p:spTree>
    <p:extLst>
      <p:ext uri="{BB962C8B-B14F-4D97-AF65-F5344CB8AC3E}">
        <p14:creationId xmlns:p14="http://schemas.microsoft.com/office/powerpoint/2010/main" val="222233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
          </p:nvPr>
        </p:nvSpPr>
        <p:spPr/>
        <p:txBody>
          <a:bodyPr/>
          <a:lstStyle/>
          <a:p>
            <a:fld id="{61295A27-98F6-BF4D-B5FC-6D25580A8539}" type="slidenum">
              <a:rPr lang="en-US" smtClean="0"/>
              <a:pPr/>
              <a:t>3</a:t>
            </a:fld>
            <a:endParaRPr lang="en-US" dirty="0"/>
          </a:p>
        </p:txBody>
      </p:sp>
      <p:sp>
        <p:nvSpPr>
          <p:cNvPr id="5" name="Прямоугольник 4"/>
          <p:cNvSpPr/>
          <p:nvPr/>
        </p:nvSpPr>
        <p:spPr>
          <a:xfrm>
            <a:off x="1272857" y="99151"/>
            <a:ext cx="7871143" cy="5293757"/>
          </a:xfrm>
          <a:prstGeom prst="rect">
            <a:avLst/>
          </a:prstGeom>
        </p:spPr>
        <p:txBody>
          <a:bodyPr wrap="square">
            <a:spAutoFit/>
          </a:bodyPr>
          <a:lstStyle/>
          <a:p>
            <a:pPr marL="457200" indent="-457200">
              <a:buFont typeface="Arial" charset="0"/>
              <a:buChar char="•"/>
            </a:pPr>
            <a:r>
              <a:rPr lang="ru-RU" sz="2600" dirty="0">
                <a:solidFill>
                  <a:schemeClr val="bg1">
                    <a:lumMod val="75000"/>
                  </a:schemeClr>
                </a:solidFill>
                <a:latin typeface="Helvetica" charset="0"/>
              </a:rPr>
              <a:t>Ошибки никогда не должны замалчиваться.</a:t>
            </a:r>
          </a:p>
          <a:p>
            <a:pPr marL="457200" indent="-457200">
              <a:buFont typeface="Arial" charset="0"/>
              <a:buChar char="•"/>
            </a:pPr>
            <a:r>
              <a:rPr lang="ru-RU" sz="2600" dirty="0">
                <a:solidFill>
                  <a:schemeClr val="bg1">
                    <a:lumMod val="65000"/>
                  </a:schemeClr>
                </a:solidFill>
                <a:latin typeface="Helvetica" charset="0"/>
              </a:rPr>
              <a:t>Если не замалчиваются явно</a:t>
            </a:r>
            <a:r>
              <a:rPr lang="ru-RU" sz="2600" dirty="0" smtClean="0">
                <a:solidFill>
                  <a:schemeClr val="bg1">
                    <a:lumMod val="65000"/>
                  </a:schemeClr>
                </a:solidFill>
                <a:latin typeface="Helvetica" charset="0"/>
              </a:rPr>
              <a:t>.</a:t>
            </a:r>
          </a:p>
          <a:p>
            <a:pPr marL="457200" indent="-457200">
              <a:buFont typeface="Arial" charset="0"/>
              <a:buChar char="•"/>
            </a:pPr>
            <a:r>
              <a:rPr lang="ru-RU" sz="2600" dirty="0" smtClean="0">
                <a:solidFill>
                  <a:schemeClr val="bg1">
                    <a:lumMod val="50000"/>
                  </a:schemeClr>
                </a:solidFill>
                <a:latin typeface="Helvetica" charset="0"/>
              </a:rPr>
              <a:t>Красивое </a:t>
            </a:r>
            <a:r>
              <a:rPr lang="ru-RU" sz="2600" dirty="0">
                <a:solidFill>
                  <a:schemeClr val="bg1">
                    <a:lumMod val="50000"/>
                  </a:schemeClr>
                </a:solidFill>
                <a:latin typeface="Helvetica" charset="0"/>
              </a:rPr>
              <a:t>лучше, чем уродливое.</a:t>
            </a:r>
          </a:p>
          <a:p>
            <a:pPr marL="457200" indent="-457200">
              <a:buFont typeface="Arial" charset="0"/>
              <a:buChar char="•"/>
            </a:pPr>
            <a:r>
              <a:rPr lang="ru-RU" sz="2600" dirty="0">
                <a:solidFill>
                  <a:schemeClr val="tx1">
                    <a:lumMod val="50000"/>
                    <a:lumOff val="50000"/>
                  </a:schemeClr>
                </a:solidFill>
                <a:latin typeface="Helvetica" charset="0"/>
              </a:rPr>
              <a:t>Явное лучше, чем неявное.</a:t>
            </a:r>
          </a:p>
          <a:p>
            <a:pPr marL="457200" indent="-457200">
              <a:buFont typeface="Arial" charset="0"/>
              <a:buChar char="•"/>
            </a:pPr>
            <a:r>
              <a:rPr lang="ru-RU" sz="2600" dirty="0">
                <a:solidFill>
                  <a:schemeClr val="tx1">
                    <a:lumMod val="65000"/>
                    <a:lumOff val="35000"/>
                  </a:schemeClr>
                </a:solidFill>
                <a:latin typeface="Helvetica" charset="0"/>
              </a:rPr>
              <a:t>Простое лучше, чем сложное.</a:t>
            </a:r>
          </a:p>
          <a:p>
            <a:pPr marL="457200" indent="-457200">
              <a:buFont typeface="Arial" charset="0"/>
              <a:buChar char="•"/>
            </a:pPr>
            <a:r>
              <a:rPr lang="ru-RU" sz="2600" dirty="0">
                <a:solidFill>
                  <a:schemeClr val="tx1">
                    <a:lumMod val="75000"/>
                    <a:lumOff val="25000"/>
                  </a:schemeClr>
                </a:solidFill>
                <a:latin typeface="Helvetica" charset="0"/>
              </a:rPr>
              <a:t>Сложное лучше, чем запутанное.</a:t>
            </a:r>
          </a:p>
          <a:p>
            <a:pPr marL="457200" indent="-457200">
              <a:buFont typeface="Arial" charset="0"/>
              <a:buChar char="•"/>
            </a:pPr>
            <a:r>
              <a:rPr lang="ru-RU" sz="2600" dirty="0">
                <a:solidFill>
                  <a:schemeClr val="tx1">
                    <a:lumMod val="65000"/>
                    <a:lumOff val="35000"/>
                  </a:schemeClr>
                </a:solidFill>
                <a:latin typeface="Helvetica" charset="0"/>
              </a:rPr>
              <a:t>Плоское лучше, чем вложенное.</a:t>
            </a:r>
          </a:p>
          <a:p>
            <a:pPr marL="457200" indent="-457200">
              <a:buFont typeface="Arial" charset="0"/>
              <a:buChar char="•"/>
            </a:pPr>
            <a:r>
              <a:rPr lang="ru-RU" sz="2600" dirty="0">
                <a:solidFill>
                  <a:schemeClr val="tx1">
                    <a:lumMod val="50000"/>
                    <a:lumOff val="50000"/>
                  </a:schemeClr>
                </a:solidFill>
                <a:latin typeface="Helvetica" charset="0"/>
              </a:rPr>
              <a:t>Разреженное лучше, чем плотное.</a:t>
            </a:r>
          </a:p>
          <a:p>
            <a:pPr marL="457200" indent="-457200">
              <a:buFont typeface="Arial" charset="0"/>
              <a:buChar char="•"/>
            </a:pPr>
            <a:r>
              <a:rPr lang="ru-RU" sz="2600" dirty="0">
                <a:solidFill>
                  <a:schemeClr val="bg1">
                    <a:lumMod val="50000"/>
                  </a:schemeClr>
                </a:solidFill>
                <a:latin typeface="Helvetica" charset="0"/>
              </a:rPr>
              <a:t>Читаемость имеет значение.</a:t>
            </a:r>
          </a:p>
          <a:p>
            <a:pPr marL="457200" indent="-457200">
              <a:buFont typeface="Arial" charset="0"/>
              <a:buChar char="•"/>
            </a:pPr>
            <a:r>
              <a:rPr lang="ru-RU" sz="2600" dirty="0">
                <a:solidFill>
                  <a:schemeClr val="bg1">
                    <a:lumMod val="65000"/>
                  </a:schemeClr>
                </a:solidFill>
                <a:latin typeface="Helvetica" charset="0"/>
              </a:rPr>
              <a:t>Особые случаи не настолько особые, чтобы нарушать правила</a:t>
            </a:r>
            <a:r>
              <a:rPr lang="ru-RU" sz="2600" dirty="0" smtClean="0">
                <a:solidFill>
                  <a:schemeClr val="bg1">
                    <a:lumMod val="65000"/>
                  </a:schemeClr>
                </a:solidFill>
                <a:latin typeface="Helvetica" charset="0"/>
              </a:rPr>
              <a:t>.</a:t>
            </a:r>
          </a:p>
          <a:p>
            <a:pPr marL="457200" indent="-457200">
              <a:buFont typeface="Arial" charset="0"/>
              <a:buChar char="•"/>
            </a:pPr>
            <a:r>
              <a:rPr lang="ru-RU" sz="2600" dirty="0" smtClean="0">
                <a:solidFill>
                  <a:schemeClr val="bg1">
                    <a:lumMod val="75000"/>
                  </a:schemeClr>
                </a:solidFill>
                <a:latin typeface="Helvetica" charset="0"/>
              </a:rPr>
              <a:t>Сейчас лучше, чем никогда.</a:t>
            </a:r>
          </a:p>
          <a:p>
            <a:pPr marL="457200" indent="-457200">
              <a:buFont typeface="Arial" charset="0"/>
              <a:buChar char="•"/>
            </a:pPr>
            <a:endParaRPr lang="ru-RU" sz="2600" dirty="0">
              <a:solidFill>
                <a:srgbClr val="1C1C1C"/>
              </a:solidFill>
              <a:latin typeface="Helvetica" charset="0"/>
            </a:endParaRPr>
          </a:p>
        </p:txBody>
      </p:sp>
    </p:spTree>
    <p:extLst>
      <p:ext uri="{BB962C8B-B14F-4D97-AF65-F5344CB8AC3E}">
        <p14:creationId xmlns:p14="http://schemas.microsoft.com/office/powerpoint/2010/main" val="14074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Архитектура </a:t>
            </a:r>
            <a:r>
              <a:rPr lang="en-US" dirty="0" smtClean="0"/>
              <a:t>EXOS</a:t>
            </a:r>
            <a:endParaRPr lang="en-US" dirty="0"/>
          </a:p>
        </p:txBody>
      </p:sp>
      <p:sp>
        <p:nvSpPr>
          <p:cNvPr id="3" name="Объект 2"/>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4</a:t>
            </a:fld>
            <a:endParaRPr lang="en-US" dirty="0"/>
          </a:p>
        </p:txBody>
      </p:sp>
      <p:pic>
        <p:nvPicPr>
          <p:cNvPr id="9" name="Picture 8"/>
          <p:cNvPicPr>
            <a:picLocks noChangeAspect="1"/>
          </p:cNvPicPr>
          <p:nvPr/>
        </p:nvPicPr>
        <p:blipFill>
          <a:blip r:embed="rId2"/>
          <a:stretch>
            <a:fillRect/>
          </a:stretch>
        </p:blipFill>
        <p:spPr>
          <a:xfrm>
            <a:off x="5353398" y="394185"/>
            <a:ext cx="3700830" cy="4358263"/>
          </a:xfrm>
          <a:prstGeom prst="rect">
            <a:avLst/>
          </a:prstGeom>
        </p:spPr>
      </p:pic>
      <p:sp>
        <p:nvSpPr>
          <p:cNvPr id="10" name="Rectangle 9"/>
          <p:cNvSpPr/>
          <p:nvPr/>
        </p:nvSpPr>
        <p:spPr>
          <a:xfrm>
            <a:off x="1412240" y="755795"/>
            <a:ext cx="4572000" cy="3908667"/>
          </a:xfrm>
          <a:prstGeom prst="rect">
            <a:avLst/>
          </a:prstGeom>
        </p:spPr>
        <p:txBody>
          <a:bodyPr vert="horz" lIns="91440" tIns="45720" rIns="91440" bIns="45720" rtlCol="0">
            <a:normAutofit fontScale="92500" lnSpcReduction="10000"/>
          </a:bodyPr>
          <a:lstStyle/>
          <a:p>
            <a:pPr marL="342900" indent="-342900">
              <a:spcBef>
                <a:spcPct val="20000"/>
              </a:spcBef>
              <a:buFont typeface="Arial"/>
              <a:buChar char="•"/>
            </a:pPr>
            <a:r>
              <a:rPr lang="en-US" sz="2000" dirty="0"/>
              <a:t>Northbound API</a:t>
            </a:r>
          </a:p>
          <a:p>
            <a:pPr lvl="1">
              <a:spcBef>
                <a:spcPct val="20000"/>
              </a:spcBef>
            </a:pPr>
            <a:r>
              <a:rPr lang="en-US" sz="2000" dirty="0" smtClean="0"/>
              <a:t>- OF</a:t>
            </a:r>
            <a:r>
              <a:rPr lang="en-US" sz="2000" dirty="0"/>
              <a:t>, XML, SNMP, CLI, Python</a:t>
            </a:r>
          </a:p>
          <a:p>
            <a:pPr marL="342900" indent="-342900">
              <a:spcBef>
                <a:spcPct val="20000"/>
              </a:spcBef>
              <a:buFont typeface="Arial"/>
              <a:buChar char="•"/>
            </a:pPr>
            <a:r>
              <a:rPr lang="en-US" sz="2000" dirty="0"/>
              <a:t>Open SDK</a:t>
            </a:r>
          </a:p>
          <a:p>
            <a:pPr lvl="1">
              <a:spcBef>
                <a:spcPct val="20000"/>
              </a:spcBef>
            </a:pPr>
            <a:r>
              <a:rPr lang="en-US" sz="2000" dirty="0" smtClean="0"/>
              <a:t>- XML</a:t>
            </a:r>
            <a:r>
              <a:rPr lang="en-US" sz="2000" dirty="0"/>
              <a:t>, C, Python</a:t>
            </a:r>
          </a:p>
          <a:p>
            <a:pPr marL="342900" indent="-342900">
              <a:spcBef>
                <a:spcPct val="20000"/>
              </a:spcBef>
              <a:buFont typeface="Arial"/>
              <a:buChar char="•"/>
            </a:pPr>
            <a:r>
              <a:rPr lang="en-US" sz="2000" dirty="0"/>
              <a:t>Event-Driven Agent</a:t>
            </a:r>
          </a:p>
          <a:p>
            <a:pPr lvl="1">
              <a:spcBef>
                <a:spcPct val="20000"/>
              </a:spcBef>
            </a:pPr>
            <a:r>
              <a:rPr lang="en-US" sz="2000" dirty="0" smtClean="0"/>
              <a:t>- UPM</a:t>
            </a:r>
            <a:endParaRPr lang="en-US" sz="2000" dirty="0"/>
          </a:p>
          <a:p>
            <a:pPr marL="342900" indent="-342900">
              <a:spcBef>
                <a:spcPct val="20000"/>
              </a:spcBef>
              <a:buFont typeface="Arial"/>
              <a:buChar char="•"/>
            </a:pPr>
            <a:r>
              <a:rPr lang="en-US" sz="2000" dirty="0"/>
              <a:t>Automation</a:t>
            </a:r>
          </a:p>
          <a:p>
            <a:pPr lvl="1">
              <a:spcBef>
                <a:spcPct val="20000"/>
              </a:spcBef>
            </a:pPr>
            <a:r>
              <a:rPr lang="en-US" sz="2000" dirty="0" smtClean="0"/>
              <a:t>- TCL</a:t>
            </a:r>
            <a:r>
              <a:rPr lang="en-US" sz="2000" dirty="0"/>
              <a:t>, Python</a:t>
            </a:r>
          </a:p>
          <a:p>
            <a:pPr marL="342900" indent="-342900">
              <a:spcBef>
                <a:spcPct val="20000"/>
              </a:spcBef>
              <a:buFont typeface="Arial"/>
              <a:buChar char="•"/>
            </a:pPr>
            <a:r>
              <a:rPr lang="en-US" sz="2000" dirty="0"/>
              <a:t>Linux </a:t>
            </a:r>
            <a:r>
              <a:rPr lang="en-US" sz="2000" dirty="0" smtClean="0"/>
              <a:t>Core</a:t>
            </a:r>
          </a:p>
          <a:p>
            <a:pPr lvl="1">
              <a:spcBef>
                <a:spcPct val="20000"/>
              </a:spcBef>
            </a:pPr>
            <a:r>
              <a:rPr lang="en-US" sz="2000" dirty="0" smtClean="0"/>
              <a:t>- Independent </a:t>
            </a:r>
            <a:r>
              <a:rPr lang="en-US" sz="2000" dirty="0"/>
              <a:t>processes</a:t>
            </a:r>
          </a:p>
          <a:p>
            <a:pPr marL="342900" indent="-342900">
              <a:spcBef>
                <a:spcPct val="20000"/>
              </a:spcBef>
              <a:buFont typeface="Arial"/>
              <a:buChar char="•"/>
            </a:pPr>
            <a:r>
              <a:rPr lang="en-US" sz="2000" dirty="0"/>
              <a:t>Hardware Abstraction </a:t>
            </a:r>
            <a:r>
              <a:rPr lang="en-US" sz="2000" dirty="0" smtClean="0"/>
              <a:t>Layer</a:t>
            </a:r>
          </a:p>
          <a:p>
            <a:pPr lvl="1">
              <a:spcBef>
                <a:spcPct val="20000"/>
              </a:spcBef>
            </a:pPr>
            <a:r>
              <a:rPr lang="en-US" sz="2000" dirty="0" smtClean="0"/>
              <a:t>- Single </a:t>
            </a:r>
            <a:r>
              <a:rPr lang="en-US" sz="2000" dirty="0"/>
              <a:t>OS</a:t>
            </a:r>
          </a:p>
        </p:txBody>
      </p:sp>
    </p:spTree>
    <p:extLst>
      <p:ext uri="{BB962C8B-B14F-4D97-AF65-F5344CB8AC3E}">
        <p14:creationId xmlns:p14="http://schemas.microsoft.com/office/powerpoint/2010/main" val="180354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Поддержка модулей </a:t>
            </a:r>
            <a:r>
              <a:rPr lang="en-US" dirty="0" smtClean="0"/>
              <a:t>Python</a:t>
            </a:r>
            <a:endParaRPr lang="en-US" dirty="0"/>
          </a:p>
        </p:txBody>
      </p:sp>
      <p:sp>
        <p:nvSpPr>
          <p:cNvPr id="3" name="Content Placeholder 2"/>
          <p:cNvSpPr>
            <a:spLocks noGrp="1"/>
          </p:cNvSpPr>
          <p:nvPr>
            <p:ph idx="1"/>
          </p:nvPr>
        </p:nvSpPr>
        <p:spPr/>
        <p:txBody>
          <a:bodyPr>
            <a:normAutofit/>
          </a:bodyPr>
          <a:lstStyle/>
          <a:p>
            <a:r>
              <a:rPr lang="ru-RU" sz="2200" dirty="0" smtClean="0"/>
              <a:t>Поддержка самых распространенных модулей </a:t>
            </a:r>
            <a:r>
              <a:rPr lang="en-US" sz="2200" dirty="0" smtClean="0"/>
              <a:t>Python:</a:t>
            </a:r>
            <a:endParaRPr lang="en-US" sz="2200" dirty="0"/>
          </a:p>
          <a:p>
            <a:pPr lvl="1"/>
            <a:r>
              <a:rPr lang="en-US" sz="2200" b="1" dirty="0" err="1"/>
              <a:t>o</a:t>
            </a:r>
            <a:r>
              <a:rPr lang="en-US" sz="2200" b="1" dirty="0" err="1" smtClean="0"/>
              <a:t>s</a:t>
            </a:r>
            <a:endParaRPr lang="en-US" sz="2200" b="1" dirty="0"/>
          </a:p>
          <a:p>
            <a:pPr lvl="1"/>
            <a:r>
              <a:rPr lang="en-US" sz="2200" b="1" dirty="0"/>
              <a:t>s</a:t>
            </a:r>
            <a:r>
              <a:rPr lang="en-US" sz="2200" b="1" dirty="0" smtClean="0"/>
              <a:t>ys</a:t>
            </a:r>
            <a:endParaRPr lang="en-US" sz="2200" b="1" dirty="0"/>
          </a:p>
          <a:p>
            <a:pPr lvl="1"/>
            <a:r>
              <a:rPr lang="en-US" sz="2200" b="1" dirty="0"/>
              <a:t>s</a:t>
            </a:r>
            <a:r>
              <a:rPr lang="en-US" sz="2200" b="1" dirty="0" smtClean="0"/>
              <a:t>ocket</a:t>
            </a:r>
            <a:endParaRPr lang="en-US" sz="2200" b="1" dirty="0"/>
          </a:p>
          <a:p>
            <a:pPr lvl="1"/>
            <a:r>
              <a:rPr lang="en-US" sz="2200" b="1" dirty="0" err="1"/>
              <a:t>i</a:t>
            </a:r>
            <a:r>
              <a:rPr lang="en-US" sz="2200" b="1" dirty="0" err="1" smtClean="0"/>
              <a:t>o</a:t>
            </a:r>
            <a:endParaRPr lang="en-US" sz="2200" b="1" dirty="0"/>
          </a:p>
          <a:p>
            <a:pPr lvl="1"/>
            <a:r>
              <a:rPr lang="en-US" sz="2200" b="1" dirty="0" err="1" smtClean="0"/>
              <a:t>argparse</a:t>
            </a:r>
            <a:endParaRPr lang="en-US" sz="2200" b="1" dirty="0" smtClean="0"/>
          </a:p>
          <a:p>
            <a:pPr lvl="1"/>
            <a:r>
              <a:rPr lang="ru-RU" sz="2200" dirty="0" smtClean="0"/>
              <a:t>и </a:t>
            </a:r>
            <a:r>
              <a:rPr lang="ru-RU" sz="2200" dirty="0" smtClean="0"/>
              <a:t>других</a:t>
            </a:r>
            <a:endParaRPr lang="en-US" sz="2200" dirty="0"/>
          </a:p>
          <a:p>
            <a:endParaRPr lang="en-US" dirty="0"/>
          </a:p>
          <a:p>
            <a:endParaRPr lang="en-US" dirty="0"/>
          </a:p>
        </p:txBody>
      </p:sp>
      <p:sp>
        <p:nvSpPr>
          <p:cNvPr id="4" name="Slide Number Placeholder 3"/>
          <p:cNvSpPr>
            <a:spLocks noGrp="1"/>
          </p:cNvSpPr>
          <p:nvPr>
            <p:ph type="sldNum" sz="quarter" idx="4"/>
          </p:nvPr>
        </p:nvSpPr>
        <p:spPr/>
        <p:txBody>
          <a:bodyPr/>
          <a:lstStyle/>
          <a:p>
            <a:fld id="{61295A27-98F6-BF4D-B5FC-6D25580A8539}" type="slidenum">
              <a:rPr lang="en-US" smtClean="0"/>
              <a:pPr/>
              <a:t>5</a:t>
            </a:fld>
            <a:endParaRPr lang="en-US" dirty="0"/>
          </a:p>
        </p:txBody>
      </p:sp>
    </p:spTree>
    <p:extLst>
      <p:ext uri="{BB962C8B-B14F-4D97-AF65-F5344CB8AC3E}">
        <p14:creationId xmlns:p14="http://schemas.microsoft.com/office/powerpoint/2010/main" val="1698133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Модули </a:t>
            </a:r>
            <a:r>
              <a:rPr lang="en-US" dirty="0" smtClean="0"/>
              <a:t>EXOS CLI: </a:t>
            </a:r>
            <a:r>
              <a:rPr lang="en-US" b="1" dirty="0" err="1" smtClean="0"/>
              <a:t>exsh</a:t>
            </a:r>
            <a:endParaRPr lang="en-US" b="1" dirty="0"/>
          </a:p>
        </p:txBody>
      </p:sp>
      <p:sp>
        <p:nvSpPr>
          <p:cNvPr id="8" name="Объект 7"/>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1412240" y="755795"/>
            <a:ext cx="7531702" cy="4015521"/>
          </a:xfrm>
          <a:prstGeom prst="rect">
            <a:avLst/>
          </a:prstGeom>
        </p:spPr>
      </p:pic>
    </p:spTree>
    <p:extLst>
      <p:ext uri="{BB962C8B-B14F-4D97-AF65-F5344CB8AC3E}">
        <p14:creationId xmlns:p14="http://schemas.microsoft.com/office/powerpoint/2010/main" val="3455721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Модули </a:t>
            </a:r>
            <a:r>
              <a:rPr lang="en-US" dirty="0"/>
              <a:t>EXOS CLI: </a:t>
            </a:r>
            <a:r>
              <a:rPr lang="en-US" b="1" dirty="0" err="1" smtClean="0"/>
              <a:t>exshexpect</a:t>
            </a:r>
            <a:endParaRPr lang="en-US" dirty="0"/>
          </a:p>
        </p:txBody>
      </p:sp>
      <p:sp>
        <p:nvSpPr>
          <p:cNvPr id="4" name="Slide Number Placeholder 3"/>
          <p:cNvSpPr>
            <a:spLocks noGrp="1"/>
          </p:cNvSpPr>
          <p:nvPr>
            <p:ph type="sldNum" sz="quarter" idx="4"/>
          </p:nvPr>
        </p:nvSpPr>
        <p:spPr/>
        <p:txBody>
          <a:bodyPr/>
          <a:lstStyle/>
          <a:p>
            <a:fld id="{61295A27-98F6-BF4D-B5FC-6D25580A8539}"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1239089" y="943081"/>
            <a:ext cx="7904911" cy="3606885"/>
          </a:xfrm>
          <a:prstGeom prst="rect">
            <a:avLst/>
          </a:prstGeom>
        </p:spPr>
      </p:pic>
      <p:sp>
        <p:nvSpPr>
          <p:cNvPr id="6" name="TextBox 5"/>
          <p:cNvSpPr txBox="1"/>
          <p:nvPr/>
        </p:nvSpPr>
        <p:spPr>
          <a:xfrm>
            <a:off x="6015210" y="-597710"/>
            <a:ext cx="1072730" cy="338554"/>
          </a:xfrm>
          <a:prstGeom prst="rect">
            <a:avLst/>
          </a:prstGeom>
          <a:noFill/>
        </p:spPr>
        <p:txBody>
          <a:bodyPr wrap="none" rtlCol="0">
            <a:spAutoFit/>
          </a:bodyPr>
          <a:lstStyle/>
          <a:p>
            <a:pPr marL="225425" indent="-225425">
              <a:buFont typeface="Wingdings" charset="2"/>
              <a:buChar char="§"/>
            </a:pPr>
            <a:r>
              <a:rPr lang="en-US" sz="1600" dirty="0" err="1" smtClean="0"/>
              <a:t>adsasd</a:t>
            </a:r>
            <a:endParaRPr lang="ru-RU" sz="1600" dirty="0"/>
          </a:p>
        </p:txBody>
      </p:sp>
    </p:spTree>
    <p:extLst>
      <p:ext uri="{BB962C8B-B14F-4D97-AF65-F5344CB8AC3E}">
        <p14:creationId xmlns:p14="http://schemas.microsoft.com/office/powerpoint/2010/main" val="2828816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a:t>
            </a:r>
            <a:r>
              <a:rPr lang="en-US" b="1" dirty="0" smtClean="0"/>
              <a:t>socket</a:t>
            </a:r>
            <a:endParaRPr lang="en-US" b="1" dirty="0"/>
          </a:p>
        </p:txBody>
      </p:sp>
      <p:sp>
        <p:nvSpPr>
          <p:cNvPr id="6" name="Объект 5"/>
          <p:cNvSpPr>
            <a:spLocks noGrp="1"/>
          </p:cNvSpPr>
          <p:nvPr>
            <p:ph idx="1"/>
          </p:nvPr>
        </p:nvSpPr>
        <p:spPr/>
        <p:txBody>
          <a:bodyPr/>
          <a:lstStyle/>
          <a:p>
            <a:endParaRPr lang="ru-RU"/>
          </a:p>
        </p:txBody>
      </p:sp>
      <p:sp>
        <p:nvSpPr>
          <p:cNvPr id="4" name="Slide Number Placeholder 3"/>
          <p:cNvSpPr>
            <a:spLocks noGrp="1"/>
          </p:cNvSpPr>
          <p:nvPr>
            <p:ph type="sldNum" sz="quarter" idx="4"/>
          </p:nvPr>
        </p:nvSpPr>
        <p:spPr/>
        <p:txBody>
          <a:bodyPr/>
          <a:lstStyle/>
          <a:p>
            <a:fld id="{61295A27-98F6-BF4D-B5FC-6D25580A8539}"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276402" y="1345587"/>
            <a:ext cx="7867598" cy="2532350"/>
          </a:xfrm>
          <a:prstGeom prst="rect">
            <a:avLst/>
          </a:prstGeom>
        </p:spPr>
      </p:pic>
    </p:spTree>
    <p:extLst>
      <p:ext uri="{BB962C8B-B14F-4D97-AF65-F5344CB8AC3E}">
        <p14:creationId xmlns:p14="http://schemas.microsoft.com/office/powerpoint/2010/main" val="1273815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Инсталляция скриптов </a:t>
            </a:r>
            <a:r>
              <a:rPr lang="en-US" dirty="0" smtClean="0"/>
              <a:t>Python</a:t>
            </a:r>
            <a:endParaRPr lang="en-US" dirty="0"/>
          </a:p>
        </p:txBody>
      </p:sp>
      <p:sp>
        <p:nvSpPr>
          <p:cNvPr id="3" name="Content Placeholder 2"/>
          <p:cNvSpPr>
            <a:spLocks noGrp="1"/>
          </p:cNvSpPr>
          <p:nvPr>
            <p:ph idx="1"/>
          </p:nvPr>
        </p:nvSpPr>
        <p:spPr/>
        <p:txBody>
          <a:bodyPr/>
          <a:lstStyle/>
          <a:p>
            <a:r>
              <a:rPr lang="ru-RU" dirty="0" smtClean="0"/>
              <a:t>Использование встроенного редактора </a:t>
            </a:r>
            <a:r>
              <a:rPr lang="en-US" i="1" dirty="0" smtClean="0"/>
              <a:t>vi</a:t>
            </a:r>
          </a:p>
          <a:p>
            <a:r>
              <a:rPr lang="ru-RU" dirty="0" smtClean="0"/>
              <a:t>Копирование готовых скриптов по </a:t>
            </a:r>
            <a:r>
              <a:rPr lang="en-US" dirty="0" smtClean="0"/>
              <a:t>TFTP:</a:t>
            </a:r>
            <a:endParaRPr lang="en-US" dirty="0"/>
          </a:p>
        </p:txBody>
      </p:sp>
      <p:sp>
        <p:nvSpPr>
          <p:cNvPr id="4" name="Slide Number Placeholder 3"/>
          <p:cNvSpPr>
            <a:spLocks noGrp="1"/>
          </p:cNvSpPr>
          <p:nvPr>
            <p:ph type="sldNum" sz="quarter" idx="4"/>
          </p:nvPr>
        </p:nvSpPr>
        <p:spPr/>
        <p:txBody>
          <a:bodyPr/>
          <a:lstStyle/>
          <a:p>
            <a:fld id="{61295A27-98F6-BF4D-B5FC-6D25580A8539}"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1308946" y="1583927"/>
            <a:ext cx="7807059" cy="2844853"/>
          </a:xfrm>
          <a:prstGeom prst="rect">
            <a:avLst/>
          </a:prstGeom>
        </p:spPr>
      </p:pic>
    </p:spTree>
    <p:extLst>
      <p:ext uri="{BB962C8B-B14F-4D97-AF65-F5344CB8AC3E}">
        <p14:creationId xmlns:p14="http://schemas.microsoft.com/office/powerpoint/2010/main" val="36941849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10.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2.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3.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4.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5.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6.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7.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8.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ags/tag9.xml><?xml version="1.0" encoding="utf-8"?>
<p:tagLst xmlns:a="http://schemas.openxmlformats.org/drawingml/2006/main" xmlns:r="http://schemas.openxmlformats.org/officeDocument/2006/relationships" xmlns:p="http://schemas.openxmlformats.org/presentationml/2006/main">
  <p:tag name="DVSHAPEID" val="OpEpCh18D8TGeij7fyGhgl"/>
  <p:tag name="DVSHEQ" val="-514718391"/>
</p:tagLst>
</file>

<file path=ppt/theme/theme1.xml><?xml version="1.0" encoding="utf-8"?>
<a:theme xmlns:a="http://schemas.openxmlformats.org/drawingml/2006/main" name="Extreme-Networks-Template-Widescreen">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5425" indent="-225425">
          <a:buFont typeface="Wingdings" charset="2"/>
          <a:buChar char="§"/>
          <a:defRPr dirty="0">
            <a:solidFill>
              <a:schemeClr val="bg1"/>
            </a:solidFill>
          </a:defRPr>
        </a:defPPr>
      </a:lstStyle>
    </a:txDef>
  </a:objectDefaults>
  <a:extraClrSchemeLst/>
  <a:extLst>
    <a:ext uri="{05A4C25C-085E-4340-85A3-A5531E510DB2}">
      <thm15:themeFamily xmlns:thm15="http://schemas.microsoft.com/office/thememl/2012/main" name="Extreme-Networks-Template-Widescreen-2015" id="{8784D827-E4D6-3948-BF41-35600EBCD42C}" vid="{32A65984-BDB5-484C-A4D1-1157BE201AF3}"/>
    </a:ext>
  </a:extLst>
</a:theme>
</file>

<file path=ppt/theme/theme2.xml><?xml version="1.0" encoding="utf-8"?>
<a:theme xmlns:a="http://schemas.openxmlformats.org/drawingml/2006/main" name="1_Extreme-Networks-Template-Widescreen">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5425" indent="-225425">
          <a:buFont typeface="Wingdings" charset="2"/>
          <a:buChar char="§"/>
          <a:defRPr dirty="0">
            <a:solidFill>
              <a:schemeClr val="bg1"/>
            </a:solidFill>
          </a:defRPr>
        </a:defPPr>
      </a:lstStyle>
    </a:txDef>
  </a:objectDefaults>
  <a:extraClrSchemeLst/>
</a:theme>
</file>

<file path=ppt/theme/theme3.xml><?xml version="1.0" encoding="utf-8"?>
<a:theme xmlns:a="http://schemas.openxmlformats.org/drawingml/2006/main" name="2_Extreme-Networks-Template-Widescreen">
  <a:themeElements>
    <a:clrScheme name="Extreme Networks">
      <a:dk1>
        <a:sysClr val="windowText" lastClr="000000"/>
      </a:dk1>
      <a:lt1>
        <a:sysClr val="window" lastClr="FFFFFF"/>
      </a:lt1>
      <a:dk2>
        <a:srgbClr val="400099"/>
      </a:dk2>
      <a:lt2>
        <a:srgbClr val="EEECE1"/>
      </a:lt2>
      <a:accent1>
        <a:srgbClr val="400099"/>
      </a:accent1>
      <a:accent2>
        <a:srgbClr val="77777B"/>
      </a:accent2>
      <a:accent3>
        <a:srgbClr val="3BAF29"/>
      </a:accent3>
      <a:accent4>
        <a:srgbClr val="0971CE"/>
      </a:accent4>
      <a:accent5>
        <a:srgbClr val="FF6B00"/>
      </a:accent5>
      <a:accent6>
        <a:srgbClr val="F5C300"/>
      </a:accent6>
      <a:hlink>
        <a:srgbClr val="7340B3"/>
      </a:hlink>
      <a:folHlink>
        <a:srgbClr val="4795D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25425" indent="-225425">
          <a:buFont typeface="Wingdings" charset="2"/>
          <a:buChar char="§"/>
          <a:defRPr dirty="0">
            <a:solidFill>
              <a:schemeClr val="bg1"/>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1FDE5FF3D79346AE69CF40E3B592DC" ma:contentTypeVersion="1" ma:contentTypeDescription="Create a new document." ma:contentTypeScope="" ma:versionID="beee521cbf9e807aa2a9de751abbb75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4AC3712-345B-427E-97D4-684D8B308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EXTR - Python Scripting - KZ v1</Template>
  <TotalTime>157</TotalTime>
  <Words>1345</Words>
  <Application>Microsoft Macintosh PowerPoint</Application>
  <PresentationFormat>Экран (16:9)</PresentationFormat>
  <Paragraphs>257</Paragraphs>
  <Slides>26</Slides>
  <Notes>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26</vt:i4>
      </vt:variant>
    </vt:vector>
  </HeadingPairs>
  <TitlesOfParts>
    <vt:vector size="36" baseType="lpstr">
      <vt:lpstr>Calibri</vt:lpstr>
      <vt:lpstr>Courier New</vt:lpstr>
      <vt:lpstr>Helvetica</vt:lpstr>
      <vt:lpstr>Lucida Grande</vt:lpstr>
      <vt:lpstr>Times New Roman</vt:lpstr>
      <vt:lpstr>Wingdings</vt:lpstr>
      <vt:lpstr>Arial</vt:lpstr>
      <vt:lpstr>Extreme-Networks-Template-Widescreen</vt:lpstr>
      <vt:lpstr>1_Extreme-Networks-Template-Widescreen</vt:lpstr>
      <vt:lpstr>2_Extreme-Networks-Template-Widescreen</vt:lpstr>
      <vt:lpstr>Презентация PowerPoint</vt:lpstr>
      <vt:lpstr>Почему Python?</vt:lpstr>
      <vt:lpstr>Презентация PowerPoint</vt:lpstr>
      <vt:lpstr>Архитектура EXOS</vt:lpstr>
      <vt:lpstr>Поддержка модулей Python</vt:lpstr>
      <vt:lpstr>Модули EXOS CLI: exsh</vt:lpstr>
      <vt:lpstr>Модули EXOS CLI: exshexpect</vt:lpstr>
      <vt:lpstr>Использование socket</vt:lpstr>
      <vt:lpstr>Инсталляция скриптов Python</vt:lpstr>
      <vt:lpstr>Запуск скриптов </vt:lpstr>
      <vt:lpstr>Добавление внешних модулей</vt:lpstr>
      <vt:lpstr>Python + EXOS UPM</vt:lpstr>
      <vt:lpstr>Синхронные и асинхронные вызовы</vt:lpstr>
      <vt:lpstr>Манипуляции с Data Plane и Impacket </vt:lpstr>
      <vt:lpstr>Запуск скрипта в качестве процесса (демона)</vt:lpstr>
      <vt:lpstr>Возможности для разработчиков</vt:lpstr>
      <vt:lpstr>GitHub</vt:lpstr>
      <vt:lpstr>Поддержка JavaScript Object Notation RPC</vt:lpstr>
      <vt:lpstr>show port 1 statistics - CLI</vt:lpstr>
      <vt:lpstr>show port 1 statistics - JSON </vt:lpstr>
      <vt:lpstr>Поддержка XMPP</vt:lpstr>
      <vt:lpstr>Анонс новых моделей коммутаторов</vt:lpstr>
      <vt:lpstr>Семейство коммутаторов 10/40Gb</vt:lpstr>
      <vt:lpstr>ExtremeSwitching X620 10Gb Edge Switch</vt:lpstr>
      <vt:lpstr>ExtremeSwitching Industrial Switch</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Kirill Zhukov</dc:creator>
  <cp:lastModifiedBy>Kirill Zhukov</cp:lastModifiedBy>
  <cp:revision>16</cp:revision>
  <cp:lastPrinted>2014-01-28T01:57:36Z</cp:lastPrinted>
  <dcterms:created xsi:type="dcterms:W3CDTF">2016-05-19T07:29:23Z</dcterms:created>
  <dcterms:modified xsi:type="dcterms:W3CDTF">2016-05-19T10:07:11Z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0x0101006E1FDE5FF3D79346AE69CF40E3B592DC</vt:lpwstr>
  </property>
</Properties>
</file>