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7" r:id="rId10"/>
    <p:sldId id="266" r:id="rId11"/>
    <p:sldId id="265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01" autoAdjust="0"/>
    <p:restoredTop sz="94663" autoAdjust="0"/>
  </p:normalViewPr>
  <p:slideViewPr>
    <p:cSldViewPr snapToGrid="0" snapToObjects="1">
      <p:cViewPr varScale="1">
        <p:scale>
          <a:sx n="178" d="100"/>
          <a:sy n="178" d="100"/>
        </p:scale>
        <p:origin x="-176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</c:spPr>
          <c:invertIfNegative val="0"/>
          <c:cat>
            <c:strRef>
              <c:f>Sheet1!$A$2:$A$24</c:f>
              <c:strCache>
                <c:ptCount val="23"/>
                <c:pt idx="0">
                  <c:v>01.06.2014 - 30.06.2014</c:v>
                </c:pt>
                <c:pt idx="1">
                  <c:v>01.07.2014 - 31.07.2014</c:v>
                </c:pt>
                <c:pt idx="2">
                  <c:v>01.08.2014 - 31.08.2014</c:v>
                </c:pt>
                <c:pt idx="3">
                  <c:v>01.09.2014 - 30.09.2014</c:v>
                </c:pt>
                <c:pt idx="4">
                  <c:v>01.10.2014 - 31.10.2014</c:v>
                </c:pt>
                <c:pt idx="5">
                  <c:v>01.11.2014 - 30.11.2014</c:v>
                </c:pt>
                <c:pt idx="6">
                  <c:v>01.12.2014 - 31.12.2014</c:v>
                </c:pt>
                <c:pt idx="7">
                  <c:v>01.01.2015 - 31.01.2015</c:v>
                </c:pt>
                <c:pt idx="8">
                  <c:v>01.02.2015 - 28.02.2015</c:v>
                </c:pt>
                <c:pt idx="9">
                  <c:v>01.03.2015 - 31.03.2015</c:v>
                </c:pt>
                <c:pt idx="10">
                  <c:v>01.04.2015 - 30.04.2015</c:v>
                </c:pt>
                <c:pt idx="11">
                  <c:v>01.05.2015 - 31.05.2015</c:v>
                </c:pt>
                <c:pt idx="12">
                  <c:v>01.06.2015 - 30.06.2015</c:v>
                </c:pt>
                <c:pt idx="13">
                  <c:v>01.07.2015 - 31.07.2015</c:v>
                </c:pt>
                <c:pt idx="14">
                  <c:v>01.08.2015 - 31.08.2015</c:v>
                </c:pt>
                <c:pt idx="15">
                  <c:v>01.09.2015 - 30.09.2015</c:v>
                </c:pt>
                <c:pt idx="16">
                  <c:v>01.10.2015 - 31.10.2015</c:v>
                </c:pt>
                <c:pt idx="17">
                  <c:v>01.11.2015 - 30.11.2015</c:v>
                </c:pt>
                <c:pt idx="18">
                  <c:v>01.12.2015 - 31.12.2015</c:v>
                </c:pt>
                <c:pt idx="19">
                  <c:v>01.01.2016 - 31.01.2016</c:v>
                </c:pt>
                <c:pt idx="20">
                  <c:v>01.02.2016 - 29.02.2016</c:v>
                </c:pt>
                <c:pt idx="21">
                  <c:v>01.03.2016 - 31.03.2016</c:v>
                </c:pt>
                <c:pt idx="22">
                  <c:v>01.04.2016 - 30.04.2016</c:v>
                </c:pt>
              </c:strCache>
            </c:strRef>
          </c:cat>
          <c:val>
            <c:numRef>
              <c:f>Sheet1!$N$2:$N$24</c:f>
              <c:numCache>
                <c:formatCode>General</c:formatCode>
                <c:ptCount val="23"/>
                <c:pt idx="0">
                  <c:v>967.0</c:v>
                </c:pt>
                <c:pt idx="1">
                  <c:v>1065.0</c:v>
                </c:pt>
                <c:pt idx="2">
                  <c:v>2119.0</c:v>
                </c:pt>
                <c:pt idx="3">
                  <c:v>1719.0</c:v>
                </c:pt>
                <c:pt idx="4">
                  <c:v>1919.0</c:v>
                </c:pt>
                <c:pt idx="5">
                  <c:v>1332.0</c:v>
                </c:pt>
                <c:pt idx="6">
                  <c:v>2013.0</c:v>
                </c:pt>
                <c:pt idx="7">
                  <c:v>1889.0</c:v>
                </c:pt>
                <c:pt idx="8">
                  <c:v>2036.0</c:v>
                </c:pt>
                <c:pt idx="9">
                  <c:v>2116.0</c:v>
                </c:pt>
                <c:pt idx="10">
                  <c:v>1754.0</c:v>
                </c:pt>
                <c:pt idx="11">
                  <c:v>1793.0</c:v>
                </c:pt>
                <c:pt idx="12">
                  <c:v>1852.0</c:v>
                </c:pt>
                <c:pt idx="13">
                  <c:v>2969.0</c:v>
                </c:pt>
                <c:pt idx="14">
                  <c:v>3107.0</c:v>
                </c:pt>
                <c:pt idx="15">
                  <c:v>3330.0</c:v>
                </c:pt>
                <c:pt idx="16">
                  <c:v>3452.0</c:v>
                </c:pt>
                <c:pt idx="17">
                  <c:v>3330.0</c:v>
                </c:pt>
                <c:pt idx="18">
                  <c:v>4170.0</c:v>
                </c:pt>
                <c:pt idx="19">
                  <c:v>3709.0</c:v>
                </c:pt>
                <c:pt idx="20">
                  <c:v>4001.0</c:v>
                </c:pt>
                <c:pt idx="21">
                  <c:v>4154.0</c:v>
                </c:pt>
                <c:pt idx="22">
                  <c:v>5082.0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9146424"/>
        <c:axId val="2099149368"/>
      </c:barChart>
      <c:catAx>
        <c:axId val="2099146424"/>
        <c:scaling>
          <c:orientation val="minMax"/>
        </c:scaling>
        <c:delete val="0"/>
        <c:axPos val="l"/>
        <c:majorTickMark val="out"/>
        <c:minorTickMark val="none"/>
        <c:tickLblPos val="nextTo"/>
        <c:crossAx val="2099149368"/>
        <c:crosses val="autoZero"/>
        <c:auto val="1"/>
        <c:lblAlgn val="ctr"/>
        <c:lblOffset val="100"/>
        <c:noMultiLvlLbl val="0"/>
      </c:catAx>
      <c:valAx>
        <c:axId val="2099149368"/>
        <c:scaling>
          <c:orientation val="minMax"/>
        </c:scaling>
        <c:delete val="0"/>
        <c:axPos val="b"/>
        <c:majorGridlines>
          <c:spPr>
            <a:ln>
              <a:solidFill>
                <a:schemeClr val="tx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</c:spPr>
        <c:crossAx val="209914642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23/05/16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23/05/16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23/05/16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23/05/16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23/05/16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23/05/16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23/05/16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23/05/16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23/05/16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23/05/16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23/05/16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23/05/16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3718" y="685055"/>
            <a:ext cx="5707111" cy="2150978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Идентификация </a:t>
            </a:r>
            <a:r>
              <a:rPr lang="en-US" sz="6000" b="1" dirty="0" smtClean="0">
                <a:solidFill>
                  <a:srgbClr val="F79646"/>
                </a:solidFill>
              </a:rPr>
              <a:t>Wi-Fi </a:t>
            </a:r>
            <a:r>
              <a:rPr lang="ru-RU" sz="6000" b="1" dirty="0" smtClean="0"/>
              <a:t>абонентов</a:t>
            </a:r>
            <a:endParaRPr lang="en-US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50206" y="3103101"/>
            <a:ext cx="47339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как дополнительная услуга </a:t>
            </a:r>
          </a:p>
          <a:p>
            <a:pPr algn="ctr"/>
            <a:r>
              <a:rPr lang="ru-RU" sz="2800" dirty="0" smtClean="0"/>
              <a:t>оператора связи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121315" y="1109420"/>
            <a:ext cx="0" cy="29477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maxnet_logo_final-x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65" y="2188395"/>
            <a:ext cx="2352138" cy="757757"/>
          </a:xfrm>
          <a:prstGeom prst="round2DiagRect">
            <a:avLst>
              <a:gd name="adj1" fmla="val 4573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45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647700"/>
            <a:ext cx="8945720" cy="3848100"/>
            <a:chOff x="0" y="647700"/>
            <a:chExt cx="8945720" cy="3848100"/>
          </a:xfrm>
        </p:grpSpPr>
        <p:grpSp>
          <p:nvGrpSpPr>
            <p:cNvPr id="2" name="Group 1"/>
            <p:cNvGrpSpPr/>
            <p:nvPr/>
          </p:nvGrpSpPr>
          <p:grpSpPr>
            <a:xfrm>
              <a:off x="0" y="647700"/>
              <a:ext cx="8945720" cy="3848100"/>
              <a:chOff x="0" y="647700"/>
              <a:chExt cx="8945720" cy="3848100"/>
            </a:xfrm>
          </p:grpSpPr>
          <p:pic>
            <p:nvPicPr>
              <p:cNvPr id="4" name="Picture 3" descr="Diagram1-2.eps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7700"/>
                <a:ext cx="7353300" cy="3848100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7194970" y="2034431"/>
                <a:ext cx="175075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 smtClean="0"/>
                  <a:t>Контроллер</a:t>
                </a:r>
              </a:p>
              <a:p>
                <a:r>
                  <a:rPr lang="ru-RU" sz="2400" dirty="0" smtClean="0"/>
                  <a:t>доступа</a:t>
                </a: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3200629" y="2341876"/>
              <a:ext cx="196680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Сеть ШПД</a:t>
              </a:r>
              <a:endParaRPr lang="en-US" sz="3200" b="1" dirty="0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167433" y="3640153"/>
              <a:ext cx="6952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VLAN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840159" y="226808"/>
            <a:ext cx="2970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/>
                </a:solidFill>
              </a:rPr>
              <a:t>Интересные данные</a:t>
            </a:r>
          </a:p>
        </p:txBody>
      </p:sp>
    </p:spTree>
    <p:extLst>
      <p:ext uri="{BB962C8B-B14F-4D97-AF65-F5344CB8AC3E}">
        <p14:creationId xmlns:p14="http://schemas.microsoft.com/office/powerpoint/2010/main" val="188660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4557E-6 -1.54843E-6 L 0.10934 0.33436 " pathEditMode="fixed" rAng="0" ptsTypes="AA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7" y="167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840159" y="226808"/>
            <a:ext cx="2970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/>
                </a:solidFill>
              </a:rPr>
              <a:t>Интересные данные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75629" y="336997"/>
            <a:ext cx="4674567" cy="4487117"/>
            <a:chOff x="1075629" y="336997"/>
            <a:chExt cx="4674567" cy="4487117"/>
          </a:xfrm>
        </p:grpSpPr>
        <p:cxnSp>
          <p:nvCxnSpPr>
            <p:cNvPr id="29" name="Straight Connector 28"/>
            <p:cNvCxnSpPr>
              <a:stCxn id="14" idx="3"/>
              <a:endCxn id="2" idx="0"/>
            </p:cNvCxnSpPr>
            <p:nvPr/>
          </p:nvCxnSpPr>
          <p:spPr>
            <a:xfrm flipH="1">
              <a:off x="2130866" y="2828708"/>
              <a:ext cx="464912" cy="88111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Oval 1"/>
            <p:cNvSpPr/>
            <p:nvPr/>
          </p:nvSpPr>
          <p:spPr>
            <a:xfrm>
              <a:off x="1880859" y="3709820"/>
              <a:ext cx="500014" cy="49497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700854" y="4184792"/>
              <a:ext cx="900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err="1" smtClean="0"/>
                <a:t>Гондор</a:t>
              </a: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4963339" y="3837220"/>
              <a:ext cx="616814" cy="617562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53334" y="4454782"/>
              <a:ext cx="996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err="1" smtClean="0"/>
                <a:t>Мордор</a:t>
              </a:r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2533273" y="2472288"/>
              <a:ext cx="426808" cy="417572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34834" y="336997"/>
              <a:ext cx="9969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err="1" smtClean="0"/>
                <a:t>Эрегион</a:t>
              </a:r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1075629" y="354798"/>
              <a:ext cx="426808" cy="417572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73668" y="2520528"/>
              <a:ext cx="759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err="1" smtClean="0"/>
                <a:t>Рохан</a:t>
              </a:r>
              <a:endParaRPr lang="en-US" dirty="0"/>
            </a:p>
          </p:txBody>
        </p:sp>
        <p:cxnSp>
          <p:nvCxnSpPr>
            <p:cNvPr id="25" name="Straight Connector 24"/>
            <p:cNvCxnSpPr>
              <a:stCxn id="12" idx="1"/>
              <a:endCxn id="14" idx="5"/>
            </p:cNvCxnSpPr>
            <p:nvPr/>
          </p:nvCxnSpPr>
          <p:spPr>
            <a:xfrm flipH="1" flipV="1">
              <a:off x="2897576" y="2828708"/>
              <a:ext cx="2156093" cy="109895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2" idx="2"/>
              <a:endCxn id="2" idx="6"/>
            </p:cNvCxnSpPr>
            <p:nvPr/>
          </p:nvCxnSpPr>
          <p:spPr>
            <a:xfrm flipH="1" flipV="1">
              <a:off x="2380873" y="3957307"/>
              <a:ext cx="2582466" cy="1886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4" idx="1"/>
              <a:endCxn id="16" idx="5"/>
            </p:cNvCxnSpPr>
            <p:nvPr/>
          </p:nvCxnSpPr>
          <p:spPr>
            <a:xfrm flipH="1" flipV="1">
              <a:off x="1439932" y="711218"/>
              <a:ext cx="1155846" cy="18222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5750196" y="1063126"/>
            <a:ext cx="32965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dirty="0" smtClean="0"/>
              <a:t>Интересные данные есть у </a:t>
            </a:r>
            <a:r>
              <a:rPr lang="ru-RU" dirty="0" err="1" smtClean="0"/>
              <a:t>Гугла</a:t>
            </a:r>
            <a:r>
              <a:rPr lang="ru-RU" dirty="0" smtClean="0"/>
              <a:t> и сотовых операторов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Проходимость в конкретных местах</a:t>
            </a:r>
            <a:r>
              <a:rPr lang="en-US" dirty="0" smtClean="0"/>
              <a:t> (</a:t>
            </a:r>
            <a:r>
              <a:rPr lang="ru-RU" dirty="0" smtClean="0"/>
              <a:t>парки, кафе, </a:t>
            </a:r>
            <a:r>
              <a:rPr lang="ru-RU" dirty="0" err="1" smtClean="0"/>
              <a:t>трц</a:t>
            </a:r>
            <a:r>
              <a:rPr lang="ru-RU" dirty="0" smtClean="0"/>
              <a:t>, </a:t>
            </a:r>
            <a:r>
              <a:rPr lang="is-IS" dirty="0" smtClean="0"/>
              <a:t>…</a:t>
            </a:r>
            <a:r>
              <a:rPr lang="ru-RU" dirty="0"/>
              <a:t>)</a:t>
            </a:r>
            <a:endParaRPr lang="ru-RU" dirty="0" smtClean="0"/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Часы пик в различных организациях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Корреляция интересов пользователей </a:t>
            </a:r>
            <a:r>
              <a:rPr lang="en-US" dirty="0" smtClean="0"/>
              <a:t>Wi-Fi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578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18587" y="901563"/>
            <a:ext cx="8318582" cy="3138256"/>
          </a:xfrm>
        </p:spPr>
        <p:txBody>
          <a:bodyPr>
            <a:noAutofit/>
          </a:bodyPr>
          <a:lstStyle/>
          <a:p>
            <a:r>
              <a:rPr lang="ru-RU" sz="4000" dirty="0" smtClean="0"/>
              <a:t>ППРФ №758 от 31 июля 2014г. Вводит в правила оказания услуг связи требование об идентификации пользователей интернет у клиентов юридических лиц и ИП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12902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1234009"/>
              </p:ext>
            </p:extLst>
          </p:nvPr>
        </p:nvGraphicFramePr>
        <p:xfrm>
          <a:off x="0" y="0"/>
          <a:ext cx="54164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52465" y="1346606"/>
            <a:ext cx="31003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Яндекс </a:t>
            </a:r>
            <a:r>
              <a:rPr lang="en-US" sz="3200" b="1" dirty="0" err="1" smtClean="0"/>
              <a:t>wordstat</a:t>
            </a:r>
            <a:endParaRPr lang="en-US" sz="32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852465" y="2211188"/>
            <a:ext cx="2913065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Пятикратный рост интереса</a:t>
            </a:r>
          </a:p>
          <a:p>
            <a:r>
              <a:rPr lang="ru-RU" dirty="0" smtClean="0"/>
              <a:t>к запросам: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Идентификация </a:t>
            </a:r>
            <a:r>
              <a:rPr lang="en-US" dirty="0" err="1" smtClean="0"/>
              <a:t>wifi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Идентификация </a:t>
            </a:r>
            <a:r>
              <a:rPr lang="en-US" dirty="0" err="1" smtClean="0"/>
              <a:t>wi-fi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Авторизация </a:t>
            </a:r>
            <a:r>
              <a:rPr lang="en-US" dirty="0" err="1" smtClean="0"/>
              <a:t>wifi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Авторизация </a:t>
            </a:r>
            <a:r>
              <a:rPr lang="en-US" dirty="0" err="1" smtClean="0"/>
              <a:t>wi-fi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902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1-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00"/>
            <a:ext cx="5791200" cy="3848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629" y="2341876"/>
            <a:ext cx="19668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Сеть ШПД</a:t>
            </a:r>
            <a:endParaRPr lang="en-US" sz="32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2164" y="105700"/>
            <a:ext cx="6169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Существующие </a:t>
            </a:r>
            <a:r>
              <a:rPr lang="en-US" sz="2400" dirty="0" smtClean="0"/>
              <a:t>Wi-Fi </a:t>
            </a:r>
            <a:r>
              <a:rPr lang="ru-RU" sz="2400" dirty="0" smtClean="0"/>
              <a:t>точки на сети оператора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2902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1-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00"/>
            <a:ext cx="7353300" cy="3848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629" y="2341876"/>
            <a:ext cx="19668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Сеть ШПД</a:t>
            </a:r>
            <a:endParaRPr lang="en-US" sz="32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67433" y="3640153"/>
            <a:ext cx="69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VLAN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94970" y="2034431"/>
            <a:ext cx="1750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Контроллер</a:t>
            </a:r>
          </a:p>
          <a:p>
            <a:r>
              <a:rPr lang="ru-RU" sz="2400" dirty="0" smtClean="0"/>
              <a:t>доступа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92164" y="105700"/>
            <a:ext cx="6169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Существующие </a:t>
            </a:r>
            <a:r>
              <a:rPr lang="en-US" sz="2400" dirty="0" smtClean="0"/>
              <a:t>Wi-Fi </a:t>
            </a:r>
            <a:r>
              <a:rPr lang="ru-RU" sz="2400" dirty="0" smtClean="0"/>
              <a:t>точки на сети оператора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93516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23" y="441248"/>
            <a:ext cx="2371000" cy="4208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084" y="441249"/>
            <a:ext cx="2370999" cy="42085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50154" y="566791"/>
            <a:ext cx="3230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/>
                </a:solidFill>
              </a:rPr>
              <a:t>Демонстрация бренда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50154" y="2489105"/>
            <a:ext cx="3230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79646"/>
                </a:solidFill>
              </a:rPr>
              <a:t>Приоритетный доступ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50154" y="1145269"/>
            <a:ext cx="33326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Отображение логотипа и </a:t>
            </a:r>
          </a:p>
          <a:p>
            <a:r>
              <a:rPr lang="ru-RU" dirty="0" smtClean="0"/>
              <a:t>Фирменных цветов на странице</a:t>
            </a:r>
          </a:p>
          <a:p>
            <a:r>
              <a:rPr lang="ru-RU" dirty="0" smtClean="0"/>
              <a:t>идентификации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50154" y="3097581"/>
            <a:ext cx="3448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Предоставление лучших условий</a:t>
            </a:r>
          </a:p>
          <a:p>
            <a:r>
              <a:rPr lang="ru-RU" dirty="0" smtClean="0"/>
              <a:t>Для собственных абонентов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193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50154" y="566791"/>
            <a:ext cx="3448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/>
                </a:solidFill>
              </a:rPr>
              <a:t>Идентификация по СМС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50154" y="2489105"/>
            <a:ext cx="3230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79646"/>
                </a:solidFill>
              </a:rPr>
              <a:t>Альтернатива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50154" y="1145269"/>
            <a:ext cx="28892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письме № ДА-П12-20690</a:t>
            </a:r>
          </a:p>
          <a:p>
            <a:r>
              <a:rPr lang="ru-RU" dirty="0" err="1" smtClean="0"/>
              <a:t>Минкомсвязи</a:t>
            </a:r>
            <a:r>
              <a:rPr lang="ru-RU" dirty="0" smtClean="0"/>
              <a:t> разъясняет </a:t>
            </a:r>
          </a:p>
          <a:p>
            <a:r>
              <a:rPr lang="ru-RU" dirty="0" smtClean="0"/>
              <a:t>Процедуру идентификации</a:t>
            </a:r>
          </a:p>
          <a:p>
            <a:r>
              <a:rPr lang="ru-RU" dirty="0" smtClean="0"/>
              <a:t>С помощью СМС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50154" y="3097581"/>
            <a:ext cx="29292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Идентификация с помощью </a:t>
            </a:r>
          </a:p>
          <a:p>
            <a:r>
              <a:rPr lang="ru-RU" dirty="0" smtClean="0"/>
              <a:t>входящего или исходящего</a:t>
            </a:r>
          </a:p>
          <a:p>
            <a:r>
              <a:rPr lang="ru-RU" dirty="0" smtClean="0"/>
              <a:t>Звонка на номер абонента.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23" y="441250"/>
            <a:ext cx="2370999" cy="42085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084" y="441250"/>
            <a:ext cx="2370998" cy="420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4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084" y="441251"/>
            <a:ext cx="2370998" cy="42085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23" y="441249"/>
            <a:ext cx="2370999" cy="42085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50154" y="566791"/>
            <a:ext cx="3448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accent6"/>
                </a:solidFill>
              </a:rPr>
              <a:t>Кастомизация</a:t>
            </a:r>
            <a:endParaRPr lang="ru-RU" sz="2400" b="1" dirty="0" smtClean="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0154" y="2489105"/>
            <a:ext cx="3230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79646"/>
                </a:solidFill>
              </a:rPr>
              <a:t>Альтернатива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50154" y="1145269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Уникальный внешний вид </a:t>
            </a:r>
          </a:p>
          <a:p>
            <a:r>
              <a:rPr lang="ru-RU" dirty="0" smtClean="0"/>
              <a:t>Для уникальных клиентов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50154" y="3097581"/>
            <a:ext cx="29292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Идентификация с помощью </a:t>
            </a:r>
          </a:p>
          <a:p>
            <a:r>
              <a:rPr lang="ru-RU" dirty="0" smtClean="0"/>
              <a:t>входящего или исходящего</a:t>
            </a:r>
          </a:p>
          <a:p>
            <a:r>
              <a:rPr lang="ru-RU" dirty="0" smtClean="0"/>
              <a:t>Звонка на номер абонента.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646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647700"/>
            <a:ext cx="8945720" cy="3848100"/>
            <a:chOff x="0" y="647700"/>
            <a:chExt cx="8945720" cy="3848100"/>
          </a:xfrm>
        </p:grpSpPr>
        <p:grpSp>
          <p:nvGrpSpPr>
            <p:cNvPr id="2" name="Group 1"/>
            <p:cNvGrpSpPr/>
            <p:nvPr/>
          </p:nvGrpSpPr>
          <p:grpSpPr>
            <a:xfrm>
              <a:off x="0" y="647700"/>
              <a:ext cx="8945720" cy="3848100"/>
              <a:chOff x="0" y="647700"/>
              <a:chExt cx="8945720" cy="3848100"/>
            </a:xfrm>
          </p:grpSpPr>
          <p:pic>
            <p:nvPicPr>
              <p:cNvPr id="4" name="Picture 3" descr="Diagram1-2.eps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47700"/>
                <a:ext cx="7353300" cy="3848100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7194970" y="2034431"/>
                <a:ext cx="175075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 smtClean="0"/>
                  <a:t>Контроллер</a:t>
                </a:r>
              </a:p>
              <a:p>
                <a:r>
                  <a:rPr lang="ru-RU" sz="2400" dirty="0" smtClean="0"/>
                  <a:t>доступа</a:t>
                </a: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3200629" y="2341876"/>
              <a:ext cx="196680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Сеть ШПД</a:t>
              </a:r>
              <a:endParaRPr lang="en-US" sz="3200" b="1" dirty="0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167433" y="3640153"/>
              <a:ext cx="6952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VLAN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840159" y="226808"/>
            <a:ext cx="2970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/>
                </a:solidFill>
              </a:rPr>
              <a:t>Интересные данные</a:t>
            </a:r>
          </a:p>
        </p:txBody>
      </p:sp>
    </p:spTree>
    <p:extLst>
      <p:ext uri="{BB962C8B-B14F-4D97-AF65-F5344CB8AC3E}">
        <p14:creationId xmlns:p14="http://schemas.microsoft.com/office/powerpoint/2010/main" val="2586734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585</TotalTime>
  <Words>197</Words>
  <Application>Microsoft Macintosh PowerPoint</Application>
  <PresentationFormat>On-screen Show (16:9)</PresentationFormat>
  <Paragraphs>60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Black</vt:lpstr>
      <vt:lpstr>Идентификация Wi-Fi абонентов</vt:lpstr>
      <vt:lpstr>ППРФ №758 от 31 июля 2014г. Вводит в правила оказания услуг связи требование об идентификации пользователей интернет у клиентов юридических лиц и ИП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Идентификация Wi-Fi абонентов</dc:title>
  <dc:creator>Сергей Тамкович</dc:creator>
  <cp:lastModifiedBy>Сергей Тамкович</cp:lastModifiedBy>
  <cp:revision>24</cp:revision>
  <dcterms:created xsi:type="dcterms:W3CDTF">2016-05-21T19:40:38Z</dcterms:created>
  <dcterms:modified xsi:type="dcterms:W3CDTF">2016-05-23T17:13:45Z</dcterms:modified>
</cp:coreProperties>
</file>