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E73E61D7-68AB-4A4A-B962-3F4CB4C96BF1}">
  <a:tblStyle styleId="{E73E61D7-68AB-4A4A-B962-3F4CB4C96BF1}" styleName="Table_0">
    <a:wholeTbl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Relationship Id="rId4" Type="http://schemas.openxmlformats.org/officeDocument/2006/relationships/image" Target="../media/image0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5.png"/><Relationship Id="rId4" Type="http://schemas.openxmlformats.org/officeDocument/2006/relationships/image" Target="../media/image15.png"/><Relationship Id="rId10" Type="http://schemas.openxmlformats.org/officeDocument/2006/relationships/image" Target="../media/image21.png"/><Relationship Id="rId9" Type="http://schemas.openxmlformats.org/officeDocument/2006/relationships/image" Target="../media/image22.png"/><Relationship Id="rId5" Type="http://schemas.openxmlformats.org/officeDocument/2006/relationships/image" Target="../media/image19.png"/><Relationship Id="rId6" Type="http://schemas.openxmlformats.org/officeDocument/2006/relationships/image" Target="../media/image17.png"/><Relationship Id="rId7" Type="http://schemas.openxmlformats.org/officeDocument/2006/relationships/image" Target="../media/image34.png"/><Relationship Id="rId8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Relationship Id="rId4" Type="http://schemas.openxmlformats.org/officeDocument/2006/relationships/image" Target="../media/image0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5.png"/><Relationship Id="rId4" Type="http://schemas.openxmlformats.org/officeDocument/2006/relationships/image" Target="../media/image23.png"/><Relationship Id="rId5" Type="http://schemas.openxmlformats.org/officeDocument/2006/relationships/image" Target="../media/image15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5.png"/><Relationship Id="rId4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Relationship Id="rId4" Type="http://schemas.openxmlformats.org/officeDocument/2006/relationships/image" Target="../media/image15.png"/><Relationship Id="rId5" Type="http://schemas.openxmlformats.org/officeDocument/2006/relationships/image" Target="../media/image2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5.png"/><Relationship Id="rId4" Type="http://schemas.openxmlformats.org/officeDocument/2006/relationships/image" Target="../media/image0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fpst.ru" TargetMode="External"/><Relationship Id="rId4" Type="http://schemas.openxmlformats.org/officeDocument/2006/relationships/hyperlink" Target="mailto:support@fpst.ru" TargetMode="External"/><Relationship Id="rId5" Type="http://schemas.openxmlformats.org/officeDocument/2006/relationships/image" Target="../media/image0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image" Target="../media/image05.png"/><Relationship Id="rId5" Type="http://schemas.openxmlformats.org/officeDocument/2006/relationships/image" Target="../media/image0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jpg"/><Relationship Id="rId4" Type="http://schemas.openxmlformats.org/officeDocument/2006/relationships/image" Target="../media/image0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png"/><Relationship Id="rId4" Type="http://schemas.openxmlformats.org/officeDocument/2006/relationships/image" Target="../media/image04.png"/><Relationship Id="rId5" Type="http://schemas.openxmlformats.org/officeDocument/2006/relationships/image" Target="../media/image32.png"/><Relationship Id="rId6" Type="http://schemas.openxmlformats.org/officeDocument/2006/relationships/image" Target="../media/image0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8.png"/><Relationship Id="rId4" Type="http://schemas.openxmlformats.org/officeDocument/2006/relationships/image" Target="../media/image05.png"/><Relationship Id="rId5" Type="http://schemas.openxmlformats.org/officeDocument/2006/relationships/image" Target="../media/image16.jpg"/><Relationship Id="rId6" Type="http://schemas.openxmlformats.org/officeDocument/2006/relationships/image" Target="../media/image3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png"/><Relationship Id="rId4" Type="http://schemas.openxmlformats.org/officeDocument/2006/relationships/image" Target="../media/image09.png"/><Relationship Id="rId5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5.png"/><Relationship Id="rId4" Type="http://schemas.openxmlformats.org/officeDocument/2006/relationships/image" Target="../media/image3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0" y="2554037"/>
            <a:ext cx="9144000" cy="25881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FFFF"/>
                </a:solidFill>
              </a:rPr>
              <a:t>Услуга облачного видеонаблюдения: </a:t>
            </a: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FFFF"/>
                </a:solidFill>
              </a:rPr>
              <a:t>4 года на рынке провайдерских услуг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b="1" sz="1600">
              <a:solidFill>
                <a:srgbClr val="FFFFFF"/>
              </a:solidFill>
            </a:endParaRP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b="1" sz="1600">
              <a:solidFill>
                <a:srgbClr val="FFFFFF"/>
              </a:solidFill>
            </a:endParaRPr>
          </a:p>
          <a:p>
            <a:pPr indent="457200" lvl="0" marL="457200" rtl="0">
              <a:spcBef>
                <a:spcPts val="0"/>
              </a:spcBef>
              <a:buNone/>
            </a:pPr>
            <a:r>
              <a:rPr b="1" lang="ru" sz="1200">
                <a:solidFill>
                  <a:srgbClr val="FFFFFF"/>
                </a:solidFill>
              </a:rPr>
              <a:t>КРОС-2016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rgbClr val="FFFFFF"/>
              </a:solidFill>
            </a:endParaRP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3825" y="2781058"/>
            <a:ext cx="1493225" cy="285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3250" y="1021675"/>
            <a:ext cx="2857500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0" y="5033100"/>
            <a:ext cx="9144000" cy="1104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 txBox="1"/>
          <p:nvPr/>
        </p:nvSpPr>
        <p:spPr>
          <a:xfrm>
            <a:off x="190300" y="1466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800"/>
              <a:t>Электронный Город (Новосибирск)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800"/>
              <a:t>camera.2090000.ru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374" y="1043799"/>
            <a:ext cx="5970124" cy="398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3950" y="1043799"/>
            <a:ext cx="2687976" cy="3989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0" y="5033100"/>
            <a:ext cx="9144000" cy="1104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7400" y="4732550"/>
            <a:ext cx="1264800" cy="20657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190300" y="1466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800"/>
              <a:t>Оповещения о движении и недоступности</a:t>
            </a:r>
          </a:p>
        </p:txBody>
      </p:sp>
      <p:sp>
        <p:nvSpPr>
          <p:cNvPr id="169" name="Shape 169"/>
          <p:cNvSpPr/>
          <p:nvPr/>
        </p:nvSpPr>
        <p:spPr>
          <a:xfrm>
            <a:off x="1212525" y="990900"/>
            <a:ext cx="4908816" cy="3839724"/>
          </a:xfrm>
          <a:prstGeom prst="cloud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0" name="Shape 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875" y="2391100"/>
            <a:ext cx="666300" cy="66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82787" y="2245312"/>
            <a:ext cx="957875" cy="95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53925" y="1635398"/>
            <a:ext cx="725198" cy="66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3844037" y="1253287"/>
            <a:ext cx="13293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1600"/>
              <a:t>Расписание</a:t>
            </a:r>
          </a:p>
        </p:txBody>
      </p:sp>
      <p:cxnSp>
        <p:nvCxnSpPr>
          <p:cNvPr id="174" name="Shape 174"/>
          <p:cNvCxnSpPr>
            <a:stCxn id="171" idx="3"/>
            <a:endCxn id="172" idx="1"/>
          </p:cNvCxnSpPr>
          <p:nvPr/>
        </p:nvCxnSpPr>
        <p:spPr>
          <a:xfrm flipH="1" rot="10800000">
            <a:off x="2440662" y="1968550"/>
            <a:ext cx="1713300" cy="755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75" name="Shape 175"/>
          <p:cNvCxnSpPr>
            <a:stCxn id="170" idx="3"/>
            <a:endCxn id="171" idx="1"/>
          </p:cNvCxnSpPr>
          <p:nvPr/>
        </p:nvCxnSpPr>
        <p:spPr>
          <a:xfrm>
            <a:off x="828176" y="2724251"/>
            <a:ext cx="6546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76" name="Shape 176"/>
          <p:cNvSpPr txBox="1"/>
          <p:nvPr/>
        </p:nvSpPr>
        <p:spPr>
          <a:xfrm>
            <a:off x="7183950" y="1018600"/>
            <a:ext cx="1437300" cy="4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600"/>
              <a:t>Мобильные приложения</a:t>
            </a:r>
          </a:p>
        </p:txBody>
      </p:sp>
      <p:cxnSp>
        <p:nvCxnSpPr>
          <p:cNvPr id="177" name="Shape 177"/>
          <p:cNvCxnSpPr>
            <a:stCxn id="172" idx="3"/>
            <a:endCxn id="178" idx="1"/>
          </p:cNvCxnSpPr>
          <p:nvPr/>
        </p:nvCxnSpPr>
        <p:spPr>
          <a:xfrm flipH="1" rot="10800000">
            <a:off x="4879123" y="1407548"/>
            <a:ext cx="1626600" cy="561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179" name="Shape 17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05687" y="2285395"/>
            <a:ext cx="572700" cy="572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Shape 180"/>
          <p:cNvCxnSpPr>
            <a:stCxn id="172" idx="3"/>
            <a:endCxn id="179" idx="1"/>
          </p:cNvCxnSpPr>
          <p:nvPr/>
        </p:nvCxnSpPr>
        <p:spPr>
          <a:xfrm>
            <a:off x="4879123" y="1968548"/>
            <a:ext cx="1626600" cy="603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81" name="Shape 181"/>
          <p:cNvCxnSpPr>
            <a:stCxn id="171" idx="3"/>
            <a:endCxn id="182" idx="1"/>
          </p:cNvCxnSpPr>
          <p:nvPr/>
        </p:nvCxnSpPr>
        <p:spPr>
          <a:xfrm>
            <a:off x="2440662" y="2724250"/>
            <a:ext cx="1513200" cy="998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182" name="Shape 18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53878" y="3563326"/>
            <a:ext cx="1219471" cy="3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41750" y="3422348"/>
            <a:ext cx="572699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7164850" y="2245300"/>
            <a:ext cx="1699200" cy="4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600"/>
              <a:t>Электронная почта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7164850" y="3388512"/>
            <a:ext cx="1640100" cy="4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600"/>
              <a:t>Звонок из техподдержки</a:t>
            </a:r>
          </a:p>
        </p:txBody>
      </p:sp>
      <p:pic>
        <p:nvPicPr>
          <p:cNvPr id="178" name="Shape 17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05699" y="790684"/>
            <a:ext cx="572699" cy="12338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Shape 186"/>
          <p:cNvCxnSpPr>
            <a:stCxn id="182" idx="3"/>
            <a:endCxn id="183" idx="1"/>
          </p:cNvCxnSpPr>
          <p:nvPr/>
        </p:nvCxnSpPr>
        <p:spPr>
          <a:xfrm flipH="1" rot="10800000">
            <a:off x="5173350" y="3708676"/>
            <a:ext cx="1368300" cy="14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87" name="Shape 187"/>
          <p:cNvSpPr txBox="1"/>
          <p:nvPr/>
        </p:nvSpPr>
        <p:spPr>
          <a:xfrm>
            <a:off x="3928075" y="3842500"/>
            <a:ext cx="13293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1600"/>
              <a:t>Мониторинг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2597550" y="1947775"/>
            <a:ext cx="1746600" cy="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600">
                <a:highlight>
                  <a:srgbClr val="FFFFFF"/>
                </a:highlight>
              </a:rPr>
              <a:t>Движение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600">
                <a:highlight>
                  <a:srgbClr val="FFFFFF"/>
                </a:highlight>
              </a:rPr>
              <a:t>Недоступность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2593050" y="2918350"/>
            <a:ext cx="1626600" cy="4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1600">
                <a:highlight>
                  <a:srgbClr val="FFFFFF"/>
                </a:highlight>
              </a:rPr>
              <a:t>Недоступность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5417325" y="3389200"/>
            <a:ext cx="9579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8 часов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1297062" y="2981200"/>
            <a:ext cx="13293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1600"/>
              <a:t>Событие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5493525" y="1255600"/>
            <a:ext cx="6111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Push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0" y="5033100"/>
            <a:ext cx="9144000" cy="1104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199"/>
            <a:ext cx="9143998" cy="502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7400" y="4732550"/>
            <a:ext cx="1264800" cy="20657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/>
        </p:nvSpPr>
        <p:spPr>
          <a:xfrm>
            <a:off x="2033925" y="1366975"/>
            <a:ext cx="5384700" cy="25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3000">
                <a:highlight>
                  <a:srgbClr val="FFFFFF"/>
                </a:highlight>
              </a:rPr>
              <a:t>Биллинг знает,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>
              <a:highlight>
                <a:srgbClr val="FFFFFF"/>
              </a:highlight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ru" sz="3000">
                <a:highlight>
                  <a:srgbClr val="FFFFFF"/>
                </a:highlight>
              </a:rPr>
              <a:t>кто может смотреть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>
              <a:highlight>
                <a:srgbClr val="FFFFFF"/>
              </a:highlight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ru" sz="3000">
                <a:highlight>
                  <a:srgbClr val="FFFFFF"/>
                </a:highlight>
              </a:rPr>
              <a:t>эту камеру.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sz="3000">
              <a:highlight>
                <a:srgbClr val="FFFFFF"/>
              </a:highlight>
            </a:endParaRP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0" y="5033100"/>
            <a:ext cx="9144000" cy="1104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7400" y="4732550"/>
            <a:ext cx="1264800" cy="20657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x="190300" y="1466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800"/>
              <a:t>Авторизация через биллинг провайдера</a:t>
            </a:r>
          </a:p>
        </p:txBody>
      </p:sp>
      <p:sp>
        <p:nvSpPr>
          <p:cNvPr id="208" name="Shape 208"/>
          <p:cNvSpPr/>
          <p:nvPr/>
        </p:nvSpPr>
        <p:spPr>
          <a:xfrm>
            <a:off x="7871100" y="1488725"/>
            <a:ext cx="1037400" cy="65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Биллинг</a:t>
            </a:r>
          </a:p>
        </p:txBody>
      </p:sp>
      <p:cxnSp>
        <p:nvCxnSpPr>
          <p:cNvPr id="209" name="Shape 209"/>
          <p:cNvCxnSpPr>
            <a:endCxn id="208" idx="1"/>
          </p:cNvCxnSpPr>
          <p:nvPr/>
        </p:nvCxnSpPr>
        <p:spPr>
          <a:xfrm flipH="1" rot="10800000">
            <a:off x="6981900" y="1816025"/>
            <a:ext cx="889200" cy="16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triangle"/>
            <a:tailEnd len="lg" w="lg" type="triangle"/>
          </a:ln>
        </p:spPr>
      </p:cxnSp>
      <p:sp>
        <p:nvSpPr>
          <p:cNvPr id="210" name="Shape 210"/>
          <p:cNvSpPr txBox="1"/>
          <p:nvPr/>
        </p:nvSpPr>
        <p:spPr>
          <a:xfrm>
            <a:off x="7022150" y="1353800"/>
            <a:ext cx="9453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600"/>
              <a:t>2. API</a:t>
            </a:r>
          </a:p>
        </p:txBody>
      </p:sp>
      <p:pic>
        <p:nvPicPr>
          <p:cNvPr id="211" name="Shape 2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8046" y="3821574"/>
            <a:ext cx="560347" cy="1011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0449" y="4090578"/>
            <a:ext cx="451505" cy="473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12467" y="3293700"/>
            <a:ext cx="451505" cy="473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9768" y="4090583"/>
            <a:ext cx="451505" cy="473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95112" y="915374"/>
            <a:ext cx="2474542" cy="225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38300" y="1030212"/>
            <a:ext cx="3043200" cy="20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/>
          <p:nvPr/>
        </p:nvSpPr>
        <p:spPr>
          <a:xfrm>
            <a:off x="2614125" y="1353800"/>
            <a:ext cx="17406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600"/>
              <a:t>1. Авторизация</a:t>
            </a:r>
          </a:p>
        </p:txBody>
      </p:sp>
      <p:cxnSp>
        <p:nvCxnSpPr>
          <p:cNvPr id="218" name="Shape 218"/>
          <p:cNvCxnSpPr/>
          <p:nvPr/>
        </p:nvCxnSpPr>
        <p:spPr>
          <a:xfrm flipH="1" rot="10800000">
            <a:off x="2770712" y="1806124"/>
            <a:ext cx="1655700" cy="6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triangle"/>
            <a:tailEnd len="lg" w="lg" type="triangle"/>
          </a:ln>
        </p:spPr>
      </p:cxnSp>
      <p:cxnSp>
        <p:nvCxnSpPr>
          <p:cNvPr id="219" name="Shape 219"/>
          <p:cNvCxnSpPr/>
          <p:nvPr/>
        </p:nvCxnSpPr>
        <p:spPr>
          <a:xfrm>
            <a:off x="2770725" y="2448125"/>
            <a:ext cx="3272400" cy="17244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triangle"/>
            <a:tailEnd len="lg" w="lg" type="triangle"/>
          </a:ln>
        </p:spPr>
      </p:cxnSp>
      <p:sp>
        <p:nvSpPr>
          <p:cNvPr id="220" name="Shape 220"/>
          <p:cNvSpPr txBox="1"/>
          <p:nvPr/>
        </p:nvSpPr>
        <p:spPr>
          <a:xfrm>
            <a:off x="2642250" y="1985250"/>
            <a:ext cx="19731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600"/>
              <a:t>3. Личный кабинет</a:t>
            </a: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/>
        </p:nvSpPr>
        <p:spPr>
          <a:xfrm>
            <a:off x="0" y="5033100"/>
            <a:ext cx="9144000" cy="1104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7400" y="4732550"/>
            <a:ext cx="1264800" cy="206574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/>
          <p:nvPr/>
        </p:nvSpPr>
        <p:spPr>
          <a:xfrm>
            <a:off x="190300" y="1466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9285"/>
              <a:buFont typeface="Arial"/>
              <a:buNone/>
            </a:pPr>
            <a:r>
              <a:rPr lang="ru" sz="2800"/>
              <a:t>Управление устройствами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6402275" y="1403325"/>
            <a:ext cx="2407500" cy="20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/>
              <a:t>— Домофоны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ru" sz="2400"/>
              <a:t>— Шлагбаумы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ru" sz="2400"/>
              <a:t>— Калитки</a:t>
            </a:r>
          </a:p>
        </p:txBody>
      </p:sp>
      <p:pic>
        <p:nvPicPr>
          <p:cNvPr id="229" name="Shape 2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300" y="1253921"/>
            <a:ext cx="5805976" cy="2694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0" name="Shape 230"/>
          <p:cNvCxnSpPr/>
          <p:nvPr/>
        </p:nvCxnSpPr>
        <p:spPr>
          <a:xfrm flipH="1" rot="10800000">
            <a:off x="5006625" y="2216475"/>
            <a:ext cx="1486200" cy="411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/>
        </p:nvSpPr>
        <p:spPr>
          <a:xfrm>
            <a:off x="190300" y="1466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800"/>
              <a:t>АКАДО-Екатеринбург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800"/>
              <a:t>vikado.akado-ural.ru</a:t>
            </a:r>
          </a:p>
        </p:txBody>
      </p:sp>
      <p:pic>
        <p:nvPicPr>
          <p:cNvPr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612" y="1190500"/>
            <a:ext cx="8726773" cy="374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/>
        </p:nvSpPr>
        <p:spPr>
          <a:xfrm>
            <a:off x="190300" y="1466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800"/>
              <a:t>Услуга видеонаблюдения для УК и ТСЖ</a:t>
            </a:r>
          </a:p>
        </p:txBody>
      </p:sp>
      <p:sp>
        <p:nvSpPr>
          <p:cNvPr id="242" name="Shape 242"/>
          <p:cNvSpPr/>
          <p:nvPr/>
        </p:nvSpPr>
        <p:spPr>
          <a:xfrm>
            <a:off x="5407950" y="1317100"/>
            <a:ext cx="3323808" cy="3407292"/>
          </a:xfrm>
          <a:prstGeom prst="cloud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1800"/>
              <a:t>Платформа видеонаблюдения</a:t>
            </a:r>
          </a:p>
        </p:txBody>
      </p:sp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698" y="1433252"/>
            <a:ext cx="613150" cy="1107273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/>
        </p:nvSpPr>
        <p:spPr>
          <a:xfrm>
            <a:off x="546100" y="700375"/>
            <a:ext cx="26502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2000"/>
              <a:t>Управляющая компания</a:t>
            </a:r>
          </a:p>
        </p:txBody>
      </p:sp>
      <p:sp>
        <p:nvSpPr>
          <p:cNvPr id="245" name="Shape 245"/>
          <p:cNvSpPr/>
          <p:nvPr/>
        </p:nvSpPr>
        <p:spPr>
          <a:xfrm>
            <a:off x="886275" y="2854397"/>
            <a:ext cx="2016900" cy="63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1600"/>
              <a:t>Личный кабинет</a:t>
            </a:r>
          </a:p>
        </p:txBody>
      </p:sp>
      <p:pic>
        <p:nvPicPr>
          <p:cNvPr id="246" name="Shape 2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3689" y="1483277"/>
            <a:ext cx="1033624" cy="108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 txBox="1"/>
          <p:nvPr/>
        </p:nvSpPr>
        <p:spPr>
          <a:xfrm>
            <a:off x="6027625" y="776575"/>
            <a:ext cx="1828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2000"/>
              <a:t>Провайдер</a:t>
            </a:r>
          </a:p>
        </p:txBody>
      </p:sp>
      <p:cxnSp>
        <p:nvCxnSpPr>
          <p:cNvPr id="248" name="Shape 248"/>
          <p:cNvCxnSpPr>
            <a:stCxn id="246" idx="3"/>
          </p:cNvCxnSpPr>
          <p:nvPr/>
        </p:nvCxnSpPr>
        <p:spPr>
          <a:xfrm flipH="1" rot="10800000">
            <a:off x="2997314" y="2021890"/>
            <a:ext cx="2531400" cy="3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249" name="Shape 2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1101" y="3627175"/>
            <a:ext cx="2160187" cy="1440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Shape 250"/>
          <p:cNvCxnSpPr>
            <a:endCxn id="245" idx="3"/>
          </p:cNvCxnSpPr>
          <p:nvPr/>
        </p:nvCxnSpPr>
        <p:spPr>
          <a:xfrm flipH="1">
            <a:off x="2903175" y="3169847"/>
            <a:ext cx="2448300" cy="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51" name="Shape 251"/>
          <p:cNvSpPr txBox="1"/>
          <p:nvPr/>
        </p:nvSpPr>
        <p:spPr>
          <a:xfrm>
            <a:off x="3225537" y="2742975"/>
            <a:ext cx="21603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1600">
                <a:highlight>
                  <a:srgbClr val="FFFFFF"/>
                </a:highlight>
              </a:rPr>
              <a:t>Встраивание камер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3225537" y="3123975"/>
            <a:ext cx="21603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1600">
                <a:highlight>
                  <a:srgbClr val="FFFFFF"/>
                </a:highlight>
              </a:rPr>
              <a:t>Онлайн и архив</a:t>
            </a: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/>
        </p:nvSpPr>
        <p:spPr>
          <a:xfrm>
            <a:off x="506325" y="1078625"/>
            <a:ext cx="8144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2400"/>
              <a:t>Те, кто серьёзно относятся к разработке софта,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ru" sz="2400"/>
              <a:t>делают своё "железо".</a:t>
            </a:r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r">
              <a:spcBef>
                <a:spcPts val="0"/>
              </a:spcBef>
              <a:buNone/>
            </a:pPr>
            <a:r>
              <a:rPr lang="ru"/>
              <a:t>Алан Кей, создатель Smalltalk</a:t>
            </a: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2" name="Shape 262"/>
          <p:cNvGraphicFramePr/>
          <p:nvPr/>
        </p:nvGraphicFramePr>
        <p:xfrm>
          <a:off x="137650" y="915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{E73E61D7-68AB-4A4A-B962-3F4CB4C96BF1}</a:tableStyleId>
              </a:tblPr>
              <a:tblGrid>
                <a:gridCol w="2943350"/>
                <a:gridCol w="2943350"/>
                <a:gridCol w="2943350"/>
              </a:tblGrid>
              <a:tr h="127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ru" sz="1600"/>
                        <a:t>RAID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ru" sz="1600"/>
                        <a:t>Отдельные диски</a:t>
                      </a: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1600"/>
                        <a:t>Цена платформы (сервер, контроллер) и дисков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1600"/>
                        <a:t>Высокая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1600"/>
                        <a:t>Низкая</a:t>
                      </a: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1600"/>
                        <a:t>Потери существующих записей при выходе из строя диска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1600"/>
                        <a:t>Отсутствуют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1600"/>
                        <a:t>Все записи с камер, которые выполняли запись на этот диск</a:t>
                      </a: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1600"/>
                        <a:t>Потери новых записей на период восстановления хранилища после выхода из строя диска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1600"/>
                        <a:t>До 90%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1600"/>
                        <a:t>Отсутствуют</a:t>
                      </a: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1600"/>
                        <a:t>Расширяемость за счет новых дисков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1600"/>
                        <a:t>Потеря производительности на период расширения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1600"/>
                        <a:t>Присутствует</a:t>
                      </a: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1600"/>
                        <a:t>Скорость записи и чтения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1600"/>
                        <a:t>Высокая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1600"/>
                        <a:t>Средняя</a:t>
                      </a: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263" name="Shape 263"/>
          <p:cNvSpPr/>
          <p:nvPr/>
        </p:nvSpPr>
        <p:spPr>
          <a:xfrm>
            <a:off x="6475" y="5033225"/>
            <a:ext cx="9144000" cy="1104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 txBox="1"/>
          <p:nvPr/>
        </p:nvSpPr>
        <p:spPr>
          <a:xfrm>
            <a:off x="190300" y="1466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ru" sz="2800">
                <a:solidFill>
                  <a:schemeClr val="dk1"/>
                </a:solidFill>
              </a:rPr>
              <a:t>Стандартные подходы к хранению видеозаписей</a:t>
            </a: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Shape 2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8387" y="2289587"/>
            <a:ext cx="1017900" cy="113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Shape 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1837" y="4091587"/>
            <a:ext cx="1017900" cy="1132124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/>
          <p:nvPr/>
        </p:nvSpPr>
        <p:spPr>
          <a:xfrm>
            <a:off x="6475" y="5033225"/>
            <a:ext cx="9144000" cy="1104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2" name="Shape 272"/>
          <p:cNvSpPr txBox="1"/>
          <p:nvPr/>
        </p:nvSpPr>
        <p:spPr>
          <a:xfrm>
            <a:off x="190300" y="1466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800">
                <a:solidFill>
                  <a:schemeClr val="dk1"/>
                </a:solidFill>
              </a:rPr>
              <a:t>Распределенная файловая система Форпост</a:t>
            </a:r>
          </a:p>
        </p:txBody>
      </p:sp>
      <p:pic>
        <p:nvPicPr>
          <p:cNvPr id="273" name="Shape 2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3978" y="2563075"/>
            <a:ext cx="540789" cy="585132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Shape 274"/>
          <p:cNvSpPr txBox="1"/>
          <p:nvPr/>
        </p:nvSpPr>
        <p:spPr>
          <a:xfrm>
            <a:off x="200325" y="907700"/>
            <a:ext cx="3473700" cy="37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800"/>
              <a:t>Каждая секунда хранится на отдельном диске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ru" sz="1800"/>
              <a:t>Выход из строя диска = потеря качества (FPS) без потери записи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ru" sz="1800"/>
              <a:t>Нет избыточного хранения как в RAID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ru" sz="1800"/>
              <a:t>Нет потери новых записей как в RAID при ребилде</a:t>
            </a:r>
          </a:p>
        </p:txBody>
      </p:sp>
      <p:pic>
        <p:nvPicPr>
          <p:cNvPr id="275" name="Shape 2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245621" y="2289587"/>
            <a:ext cx="1017900" cy="113212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/>
          <p:nvPr/>
        </p:nvSpPr>
        <p:spPr>
          <a:xfrm rot="10800000">
            <a:off x="5559475" y="2339150"/>
            <a:ext cx="1889400" cy="1482300"/>
          </a:xfrm>
          <a:prstGeom prst="uturnArrow">
            <a:avLst>
              <a:gd fmla="val 7235" name="adj1"/>
              <a:gd fmla="val 18009" name="adj2"/>
              <a:gd fmla="val 12097" name="adj3"/>
              <a:gd fmla="val 43750" name="adj4"/>
              <a:gd fmla="val 91914" name="adj5"/>
            </a:avLst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77" name="Shape 2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7012" y="839375"/>
            <a:ext cx="1017900" cy="1132124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Shape 278"/>
          <p:cNvSpPr/>
          <p:nvPr/>
        </p:nvSpPr>
        <p:spPr>
          <a:xfrm>
            <a:off x="5773624" y="1762918"/>
            <a:ext cx="1889399" cy="1482300"/>
          </a:xfrm>
          <a:prstGeom prst="uturnArrow">
            <a:avLst>
              <a:gd fmla="val 7235" name="adj1"/>
              <a:gd fmla="val 18009" name="adj2"/>
              <a:gd fmla="val 12097" name="adj3"/>
              <a:gd fmla="val 43750" name="adj4"/>
              <a:gd fmla="val 91914" name="adj5"/>
            </a:avLst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/>
          <p:nvPr/>
        </p:nvSpPr>
        <p:spPr>
          <a:xfrm>
            <a:off x="7068950" y="2651862"/>
            <a:ext cx="821400" cy="28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0" name="Shape 280"/>
          <p:cNvSpPr/>
          <p:nvPr/>
        </p:nvSpPr>
        <p:spPr>
          <a:xfrm rot="5400000">
            <a:off x="6269350" y="3672619"/>
            <a:ext cx="702900" cy="28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1" name="Shape 281"/>
          <p:cNvSpPr/>
          <p:nvPr/>
        </p:nvSpPr>
        <p:spPr>
          <a:xfrm flipH="1">
            <a:off x="5306199" y="2651850"/>
            <a:ext cx="753600" cy="28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2" name="Shape 282"/>
          <p:cNvSpPr/>
          <p:nvPr/>
        </p:nvSpPr>
        <p:spPr>
          <a:xfrm rot="-5400000">
            <a:off x="6254512" y="1795369"/>
            <a:ext cx="702900" cy="28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/>
        </p:nvSpPr>
        <p:spPr>
          <a:xfrm>
            <a:off x="4019875" y="1071550"/>
            <a:ext cx="5123400" cy="31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/>
              <a:t>Плюсы: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-"/>
            </a:pPr>
            <a:r>
              <a:rPr lang="ru" sz="2400"/>
              <a:t>$40</a:t>
            </a:r>
          </a:p>
          <a:p>
            <a:pPr indent="-381000" lvl="0" marL="457200">
              <a:spcBef>
                <a:spcPts val="0"/>
              </a:spcBef>
              <a:buSzPct val="100000"/>
              <a:buChar char="-"/>
            </a:pPr>
            <a:r>
              <a:rPr lang="ru" sz="2400"/>
              <a:t>поворотная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ru" sz="2400"/>
              <a:t>Минусы: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-"/>
            </a:pPr>
            <a:r>
              <a:rPr lang="ru" sz="2400"/>
              <a:t>высокий неконтролируемый битрейт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-"/>
            </a:pPr>
            <a:r>
              <a:rPr lang="ru" sz="2400">
                <a:solidFill>
                  <a:schemeClr val="dk1"/>
                </a:solidFill>
              </a:rPr>
              <a:t>низкое разрешение 640x480</a:t>
            </a:r>
          </a:p>
          <a:p>
            <a:pPr indent="-381000" lvl="0" marL="457200">
              <a:spcBef>
                <a:spcPts val="0"/>
              </a:spcBef>
              <a:buSzPct val="100000"/>
              <a:buChar char="-"/>
            </a:pPr>
            <a:r>
              <a:rPr lang="ru" sz="2400"/>
              <a:t>“серый” импорт</a:t>
            </a:r>
          </a:p>
        </p:txBody>
      </p:sp>
      <p:sp>
        <p:nvSpPr>
          <p:cNvPr id="62" name="Shape 62"/>
          <p:cNvSpPr/>
          <p:nvPr/>
        </p:nvSpPr>
        <p:spPr>
          <a:xfrm>
            <a:off x="6475" y="5033225"/>
            <a:ext cx="9144000" cy="1104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7400" y="4732550"/>
            <a:ext cx="1264800" cy="20657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x="190300" y="1466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800"/>
              <a:t>IP-камеры 2012 год: Motion JPEG</a:t>
            </a:r>
          </a:p>
        </p:txBody>
      </p:sp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300" y="1046775"/>
            <a:ext cx="3477325" cy="347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/>
        </p:nvSpPr>
        <p:spPr>
          <a:xfrm>
            <a:off x="0" y="2554037"/>
            <a:ext cx="9144000" cy="25881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lang="ru" sz="2400">
                <a:solidFill>
                  <a:schemeClr val="lt1"/>
                </a:solidFill>
              </a:rPr>
              <a:t>8 (800) 333-73-65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lang="ru" sz="2400" u="sng">
                <a:solidFill>
                  <a:schemeClr val="lt1"/>
                </a:solidFill>
                <a:hlinkClick r:id="rId3"/>
              </a:rPr>
              <a:t>www.fpst.ru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chemeClr val="lt1"/>
              </a:solidFill>
            </a:endParaRP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lang="ru" sz="2400" u="sng">
                <a:solidFill>
                  <a:schemeClr val="lt1"/>
                </a:solidFill>
                <a:hlinkClick r:id="rId4"/>
              </a:rPr>
              <a:t>support@fpst.ru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rgbClr val="FFFFFF"/>
              </a:solidFill>
            </a:endParaRPr>
          </a:p>
        </p:txBody>
      </p:sp>
      <p:pic>
        <p:nvPicPr>
          <p:cNvPr id="288" name="Shape 2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3250" y="1021675"/>
            <a:ext cx="2857500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5483" y="0"/>
            <a:ext cx="3774993" cy="503322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584525" y="1164300"/>
            <a:ext cx="5123400" cy="28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/>
              <a:t>Плюсы: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-"/>
            </a:pPr>
            <a:r>
              <a:rPr lang="ru" sz="2400">
                <a:solidFill>
                  <a:schemeClr val="dk1"/>
                </a:solidFill>
              </a:rPr>
              <a:t>высокая компрессия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-"/>
            </a:pPr>
            <a:r>
              <a:rPr lang="ru" sz="2400">
                <a:solidFill>
                  <a:schemeClr val="dk1"/>
                </a:solidFill>
              </a:rPr>
              <a:t>регулируемый битрейт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-"/>
            </a:pPr>
            <a:r>
              <a:rPr lang="ru" sz="2400">
                <a:solidFill>
                  <a:schemeClr val="dk1"/>
                </a:solidFill>
              </a:rPr>
              <a:t>разрешение до 4K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-"/>
            </a:pPr>
            <a:r>
              <a:rPr lang="ru" sz="2400"/>
              <a:t>PoE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ru" sz="2400"/>
              <a:t>Минусы: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-"/>
            </a:pPr>
            <a:r>
              <a:rPr lang="ru" sz="2400"/>
              <a:t>требуется статический IP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-"/>
            </a:pPr>
            <a:r>
              <a:rPr lang="ru" sz="2400"/>
              <a:t>недоступна за NAT</a:t>
            </a:r>
          </a:p>
        </p:txBody>
      </p:sp>
      <p:sp>
        <p:nvSpPr>
          <p:cNvPr id="72" name="Shape 72"/>
          <p:cNvSpPr/>
          <p:nvPr/>
        </p:nvSpPr>
        <p:spPr>
          <a:xfrm>
            <a:off x="6475" y="5033225"/>
            <a:ext cx="9144000" cy="1104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7738075" y="4616525"/>
            <a:ext cx="1412400" cy="416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1875" y="4721613"/>
            <a:ext cx="1264800" cy="20657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/>
        </p:nvSpPr>
        <p:spPr>
          <a:xfrm>
            <a:off x="190300" y="1466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ru" sz="2800">
                <a:solidFill>
                  <a:schemeClr val="dk1"/>
                </a:solidFill>
              </a:rPr>
              <a:t>IP-камеры с H.264</a:t>
            </a:r>
          </a:p>
        </p:txBody>
      </p:sp>
      <p:sp>
        <p:nvSpPr>
          <p:cNvPr id="76" name="Shape 76"/>
          <p:cNvSpPr/>
          <p:nvPr/>
        </p:nvSpPr>
        <p:spPr>
          <a:xfrm>
            <a:off x="5375475" y="4616525"/>
            <a:ext cx="830100" cy="416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7" name="Shape 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58880" y="4693482"/>
            <a:ext cx="663501" cy="26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428075" y="883675"/>
            <a:ext cx="3612900" cy="3676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0" y="5033100"/>
            <a:ext cx="9144000" cy="1104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6778000" y="753112"/>
            <a:ext cx="2036664" cy="1271268"/>
          </a:xfrm>
          <a:prstGeom prst="cloud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4600" y="1363700"/>
            <a:ext cx="2222574" cy="303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7400" y="4732550"/>
            <a:ext cx="1264800" cy="20657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190300" y="1466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800"/>
              <a:t>Plug&amp;Play камеры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943775" y="956600"/>
            <a:ext cx="25815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/>
              <a:t>Локальная сеть</a:t>
            </a:r>
          </a:p>
        </p:txBody>
      </p:sp>
      <p:sp>
        <p:nvSpPr>
          <p:cNvPr id="89" name="Shape 89"/>
          <p:cNvSpPr/>
          <p:nvPr/>
        </p:nvSpPr>
        <p:spPr>
          <a:xfrm flipH="1" rot="5400000">
            <a:off x="5130300" y="427850"/>
            <a:ext cx="1926600" cy="3431400"/>
          </a:xfrm>
          <a:prstGeom prst="bentUpArrow">
            <a:avLst>
              <a:gd fmla="val 11789" name="adj1"/>
              <a:gd fmla="val 13112" name="adj2"/>
              <a:gd fmla="val 15910" name="adj3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 txBox="1"/>
          <p:nvPr/>
        </p:nvSpPr>
        <p:spPr>
          <a:xfrm>
            <a:off x="4916500" y="1842000"/>
            <a:ext cx="3898200" cy="2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800"/>
              <a:t>Работает “из коробки”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ru" sz="1800"/>
              <a:t>Не требует предварительной настройки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ru" sz="1800"/>
              <a:t>Не требуется статический IP-адрес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ru" sz="1800"/>
              <a:t>Не требуется “пробрасывать порты”</a:t>
            </a:r>
          </a:p>
        </p:txBody>
      </p:sp>
      <p:sp>
        <p:nvSpPr>
          <p:cNvPr id="91" name="Shape 91"/>
          <p:cNvSpPr/>
          <p:nvPr/>
        </p:nvSpPr>
        <p:spPr>
          <a:xfrm>
            <a:off x="3197625" y="2897925"/>
            <a:ext cx="1401000" cy="2067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0" y="5033100"/>
            <a:ext cx="9144000" cy="1104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7400" y="4732550"/>
            <a:ext cx="1264800" cy="20657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190300" y="1466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800"/>
              <a:t>Статистика использования клиентских устройств</a:t>
            </a:r>
          </a:p>
        </p:txBody>
      </p:sp>
      <p:cxnSp>
        <p:nvCxnSpPr>
          <p:cNvPr id="99" name="Shape 99"/>
          <p:cNvCxnSpPr/>
          <p:nvPr/>
        </p:nvCxnSpPr>
        <p:spPr>
          <a:xfrm>
            <a:off x="1050750" y="4170425"/>
            <a:ext cx="6858900" cy="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00" name="Shape 100"/>
          <p:cNvSpPr/>
          <p:nvPr/>
        </p:nvSpPr>
        <p:spPr>
          <a:xfrm>
            <a:off x="2962550" y="2664575"/>
            <a:ext cx="1264800" cy="14994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 txBox="1"/>
          <p:nvPr/>
        </p:nvSpPr>
        <p:spPr>
          <a:xfrm>
            <a:off x="3114950" y="3652335"/>
            <a:ext cx="9447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2400"/>
              <a:t>30%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3114950" y="696635"/>
            <a:ext cx="9447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2400"/>
              <a:t>60%</a:t>
            </a:r>
          </a:p>
        </p:txBody>
      </p:sp>
      <p:sp>
        <p:nvSpPr>
          <p:cNvPr id="103" name="Shape 103"/>
          <p:cNvSpPr/>
          <p:nvPr/>
        </p:nvSpPr>
        <p:spPr>
          <a:xfrm>
            <a:off x="5333700" y="2259075"/>
            <a:ext cx="1264800" cy="1911299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 txBox="1"/>
          <p:nvPr/>
        </p:nvSpPr>
        <p:spPr>
          <a:xfrm>
            <a:off x="5486100" y="1810014"/>
            <a:ext cx="9447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2400"/>
              <a:t>40%</a:t>
            </a:r>
          </a:p>
        </p:txBody>
      </p:sp>
      <p:sp>
        <p:nvSpPr>
          <p:cNvPr id="105" name="Shape 105"/>
          <p:cNvSpPr/>
          <p:nvPr/>
        </p:nvSpPr>
        <p:spPr>
          <a:xfrm>
            <a:off x="2962550" y="1165025"/>
            <a:ext cx="1264800" cy="14994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 txBox="1"/>
          <p:nvPr/>
        </p:nvSpPr>
        <p:spPr>
          <a:xfrm>
            <a:off x="3114950" y="2152785"/>
            <a:ext cx="9447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2400"/>
              <a:t>30%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1425" y="1331175"/>
            <a:ext cx="851750" cy="85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30112" y="2612787"/>
            <a:ext cx="1314375" cy="13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2691962" y="4184675"/>
            <a:ext cx="17907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1800"/>
              <a:t>Мобильные приложения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5063087" y="4184675"/>
            <a:ext cx="17907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1800"/>
              <a:t>Десктопные приложения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84875" y="2262349"/>
            <a:ext cx="1747125" cy="174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3901600" y="890375"/>
            <a:ext cx="5070000" cy="3678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4501" y="1157401"/>
            <a:ext cx="1985124" cy="16302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/>
          <p:nvPr/>
        </p:nvSpPr>
        <p:spPr>
          <a:xfrm>
            <a:off x="0" y="5033100"/>
            <a:ext cx="9144000" cy="1104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7400" y="4732550"/>
            <a:ext cx="1264800" cy="2065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190300" y="1466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800"/>
              <a:t>Мобильные приложения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4131175" y="3041850"/>
            <a:ext cx="47607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600"/>
              <a:t>Поддержка Android-приставок: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lvl="0">
              <a:spcBef>
                <a:spcPts val="0"/>
              </a:spcBef>
              <a:buNone/>
            </a:pPr>
            <a:r>
              <a:rPr lang="ru" sz="1600"/>
              <a:t>— 1 секунда отставания от реального времени</a:t>
            </a:r>
          </a:p>
          <a:p>
            <a:pPr lvl="0">
              <a:spcBef>
                <a:spcPts val="0"/>
              </a:spcBef>
              <a:buNone/>
            </a:pPr>
            <a:r>
              <a:rPr lang="ru" sz="1600"/>
              <a:t>— до 4 камер на экране</a:t>
            </a:r>
          </a:p>
          <a:p>
            <a:pPr lvl="0">
              <a:spcBef>
                <a:spcPts val="0"/>
              </a:spcBef>
              <a:buNone/>
            </a:pPr>
            <a:r>
              <a:rPr lang="ru" sz="1600"/>
              <a:t>— поддержка FullHD камер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299" y="1462200"/>
            <a:ext cx="3457552" cy="25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44625" y="1176095"/>
            <a:ext cx="2550150" cy="147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0" y="5033100"/>
            <a:ext cx="9144000" cy="1104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7400" y="4732550"/>
            <a:ext cx="1264800" cy="20657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190300" y="1466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ru" sz="2800">
                <a:solidFill>
                  <a:schemeClr val="dk1"/>
                </a:solidFill>
              </a:rPr>
              <a:t>Веб-доступ через браузер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4700" y="1174522"/>
            <a:ext cx="1483275" cy="148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4020125" y="1804775"/>
            <a:ext cx="2319900" cy="2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000"/>
              <a:t>vs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23874" y="1154762"/>
            <a:ext cx="1570624" cy="157062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x="473950" y="2879875"/>
            <a:ext cx="3218100" cy="20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600"/>
              <a:t>HTML5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indent="-330200" lvl="0" marL="457200" rtl="0">
              <a:spcBef>
                <a:spcPts val="0"/>
              </a:spcBef>
              <a:buSzPct val="100000"/>
              <a:buChar char="-"/>
            </a:pPr>
            <a:r>
              <a:rPr lang="ru" sz="1600"/>
              <a:t>Кроссплатформенность</a:t>
            </a:r>
          </a:p>
          <a:p>
            <a:pPr indent="-330200" lvl="0" marL="457200" rtl="0">
              <a:spcBef>
                <a:spcPts val="0"/>
              </a:spcBef>
              <a:buSzPct val="100000"/>
              <a:buChar char="-"/>
            </a:pPr>
            <a:r>
              <a:rPr lang="ru" sz="1600"/>
              <a:t>Аппаратное ускорение в Google Chrome</a:t>
            </a:r>
          </a:p>
          <a:p>
            <a:pPr indent="-330200" lvl="0" marL="457200">
              <a:spcBef>
                <a:spcPts val="0"/>
              </a:spcBef>
              <a:buSzPct val="100000"/>
              <a:buChar char="-"/>
            </a:pPr>
            <a:r>
              <a:rPr lang="ru" sz="1600"/>
              <a:t>Задержка 5-10 секунд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5009600" y="2924625"/>
            <a:ext cx="3218100" cy="20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600"/>
              <a:t>Adobe Flash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indent="-330200" lvl="0" marL="457200" rtl="0">
              <a:spcBef>
                <a:spcPts val="0"/>
              </a:spcBef>
              <a:buSzPct val="100000"/>
              <a:buChar char="-"/>
            </a:pPr>
            <a:r>
              <a:rPr lang="ru" sz="1600"/>
              <a:t>Высокая нагрузка на клиентский компьютер</a:t>
            </a:r>
          </a:p>
          <a:p>
            <a:pPr indent="-330200" lvl="0" marL="457200" rtl="0">
              <a:spcBef>
                <a:spcPts val="0"/>
              </a:spcBef>
              <a:buSzPct val="100000"/>
              <a:buChar char="-"/>
            </a:pPr>
            <a:r>
              <a:rPr lang="ru" sz="1600"/>
              <a:t>Вероятное закрытие проекта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0" y="5033100"/>
            <a:ext cx="9144000" cy="1104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7400" y="4732550"/>
            <a:ext cx="1264800" cy="20657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190300" y="1466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800"/>
              <a:t>“Толстый” клиент для Windows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6947475" y="827450"/>
            <a:ext cx="1908000" cy="14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600"/>
              <a:t>До 4 мониторов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lvl="0">
              <a:spcBef>
                <a:spcPts val="0"/>
              </a:spcBef>
              <a:buNone/>
            </a:pPr>
            <a:r>
              <a:rPr lang="ru" sz="1600"/>
              <a:t>Поддержка x64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lvl="0">
              <a:spcBef>
                <a:spcPts val="0"/>
              </a:spcBef>
              <a:buNone/>
            </a:pPr>
            <a:r>
              <a:rPr lang="ru" sz="1600"/>
              <a:t>Звук, PTZ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598" y="827462"/>
            <a:ext cx="6713774" cy="409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-11549" y="-120531"/>
            <a:ext cx="9144000" cy="8845432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ru"/>
              <a:t>70 интернет-провайдеров</a:t>
            </a:r>
            <a:r>
              <a:rPr lang="ru"/>
              <a:t> предоставляют услуги облачного видеонаблюдения своим абонентам на базе программного комплекса «Форпост»</a:t>
            </a:r>
          </a:p>
          <a:p>
            <a:pPr lvl="0" rtl="0">
              <a:spcBef>
                <a:spcPts val="0"/>
              </a:spcBef>
              <a:buNone/>
            </a:pPr>
            <a:r>
              <a:rPr lang="ru"/>
              <a:t>Наши клиенты находятся </a:t>
            </a:r>
            <a:r>
              <a:rPr b="1" lang="ru"/>
              <a:t>в 45 городах</a:t>
            </a:r>
            <a:r>
              <a:rPr lang="ru"/>
              <a:t> России, Казахстана, Украины, Узбекистана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ru"/>
              <a:t>Более 10 000 видеокамер </a:t>
            </a:r>
            <a:r>
              <a:rPr lang="ru"/>
              <a:t>и 100 видеосерверов</a:t>
            </a:r>
            <a:r>
              <a:rPr b="1" lang="ru"/>
              <a:t> </a:t>
            </a:r>
            <a:r>
              <a:rPr lang="ru"/>
              <a:t>сегодня работают под управлением «Форпост»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6475" y="5033225"/>
            <a:ext cx="9144000" cy="1104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2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7400" y="4732550"/>
            <a:ext cx="1264800" cy="20657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190300" y="1466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800"/>
              <a:t>В мае 2016 года Форпост используют: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