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1" r:id="rId2"/>
    <p:sldId id="256" r:id="rId3"/>
    <p:sldId id="272" r:id="rId4"/>
    <p:sldId id="273" r:id="rId5"/>
    <p:sldId id="322" r:id="rId6"/>
    <p:sldId id="321" r:id="rId7"/>
    <p:sldId id="275" r:id="rId8"/>
    <p:sldId id="276" r:id="rId9"/>
    <p:sldId id="277" r:id="rId10"/>
    <p:sldId id="278" r:id="rId11"/>
    <p:sldId id="281" r:id="rId12"/>
    <p:sldId id="282" r:id="rId13"/>
    <p:sldId id="328" r:id="rId14"/>
    <p:sldId id="283" r:id="rId15"/>
    <p:sldId id="324" r:id="rId16"/>
    <p:sldId id="285" r:id="rId17"/>
    <p:sldId id="287" r:id="rId18"/>
    <p:sldId id="329" r:id="rId19"/>
    <p:sldId id="289" r:id="rId20"/>
    <p:sldId id="312" r:id="rId21"/>
    <p:sldId id="314" r:id="rId22"/>
    <p:sldId id="320" r:id="rId23"/>
    <p:sldId id="326" r:id="rId24"/>
    <p:sldId id="288" r:id="rId25"/>
    <p:sldId id="290" r:id="rId26"/>
    <p:sldId id="330" r:id="rId27"/>
    <p:sldId id="294" r:id="rId28"/>
    <p:sldId id="296" r:id="rId29"/>
    <p:sldId id="297" r:id="rId30"/>
    <p:sldId id="298" r:id="rId31"/>
    <p:sldId id="295" r:id="rId32"/>
    <p:sldId id="316" r:id="rId33"/>
    <p:sldId id="300" r:id="rId34"/>
    <p:sldId id="301" r:id="rId35"/>
    <p:sldId id="327" r:id="rId36"/>
    <p:sldId id="319" r:id="rId37"/>
    <p:sldId id="30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4" autoAdjust="0"/>
    <p:restoredTop sz="79786" autoAdjust="0"/>
  </p:normalViewPr>
  <p:slideViewPr>
    <p:cSldViewPr snapToObjects="1">
      <p:cViewPr varScale="1">
        <p:scale>
          <a:sx n="85" d="100"/>
          <a:sy n="85" d="100"/>
        </p:scale>
        <p:origin x="-171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6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Заведённые и </a:t>
            </a:r>
            <a:r>
              <a:rPr lang="ru-RU" sz="1800" b="1" dirty="0" smtClean="0"/>
              <a:t>принятые </a:t>
            </a:r>
            <a:r>
              <a:rPr lang="ru-RU" sz="1800" b="1" dirty="0"/>
              <a:t>заявки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Заведённые заявки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1 кв. 2015</c:v>
                </c:pt>
                <c:pt idx="1">
                  <c:v>2 кв. 2015</c:v>
                </c:pt>
                <c:pt idx="2">
                  <c:v>3 кв. 2015</c:v>
                </c:pt>
                <c:pt idx="3">
                  <c:v>4 кв. 2015</c:v>
                </c:pt>
                <c:pt idx="4">
                  <c:v>1 кв. 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450</c:v>
                </c:pt>
                <c:pt idx="1">
                  <c:v>669</c:v>
                </c:pt>
                <c:pt idx="2">
                  <c:v>1269</c:v>
                </c:pt>
                <c:pt idx="3">
                  <c:v>2704</c:v>
                </c:pt>
                <c:pt idx="4">
                  <c:v>2773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Решённые заявки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1 кв. 2015</c:v>
                </c:pt>
                <c:pt idx="1">
                  <c:v>2 кв. 2015</c:v>
                </c:pt>
                <c:pt idx="2">
                  <c:v>3 кв. 2015</c:v>
                </c:pt>
                <c:pt idx="3">
                  <c:v>4 кв. 2015</c:v>
                </c:pt>
                <c:pt idx="4">
                  <c:v>1 кв. 2016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220</c:v>
                </c:pt>
                <c:pt idx="1">
                  <c:v>377</c:v>
                </c:pt>
                <c:pt idx="2">
                  <c:v>820</c:v>
                </c:pt>
                <c:pt idx="3">
                  <c:v>1360</c:v>
                </c:pt>
                <c:pt idx="4">
                  <c:v>2338</c:v>
                </c:pt>
              </c:numCache>
            </c:numRef>
          </c:val>
        </c:ser>
        <c:gapWidth val="219"/>
        <c:overlap val="-27"/>
        <c:axId val="159321088"/>
        <c:axId val="161811840"/>
      </c:barChart>
      <c:catAx>
        <c:axId val="159321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811840"/>
        <c:crosses val="autoZero"/>
        <c:auto val="1"/>
        <c:lblAlgn val="ctr"/>
        <c:lblOffset val="100"/>
      </c:catAx>
      <c:valAx>
        <c:axId val="161811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1E0C2-DF84-480B-9D97-6EAB48D51657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3406F-A76C-4078-84EA-B476C7C32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44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r>
              <a:rPr lang="ru-RU" baseline="0" dirty="0" smtClean="0"/>
              <a:t> мы хотим поделиться с вами опытом совершенствований бизнес-процессов.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66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разделили</a:t>
            </a:r>
            <a:r>
              <a:rPr lang="ru-RU" baseline="0" dirty="0" smtClean="0"/>
              <a:t> </a:t>
            </a:r>
            <a:r>
              <a:rPr lang="ru-RU" dirty="0" smtClean="0"/>
              <a:t>задачу на два этапа.</a:t>
            </a:r>
            <a:r>
              <a:rPr lang="ru-RU" baseline="0" dirty="0" smtClean="0"/>
              <a:t> На первом этапе была задача сделать простой «молоток». То есть наладить регистрацию проблем, выбить из них массовые, дать задачу менеджерам снизить их остроту и количественно их </a:t>
            </a:r>
            <a:r>
              <a:rPr lang="ru-RU" baseline="0" dirty="0" err="1" smtClean="0"/>
              <a:t>метрить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Далее первый этап планировалось использоваться как базу и сделать из молотка что-то более умное, разобраться в причинах проблем, найти узкие места организации и «навалиться» на них.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7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Tx/>
              <a:buChar char="-"/>
            </a:pPr>
            <a:r>
              <a:rPr lang="ru-RU" b="0" baseline="0" dirty="0" smtClean="0"/>
              <a:t>Пример про телефонные службы</a:t>
            </a:r>
          </a:p>
          <a:p>
            <a:pPr marL="171450" indent="-171450" rtl="0">
              <a:buFontTx/>
              <a:buChar char="-"/>
            </a:pPr>
            <a:r>
              <a:rPr lang="ru-RU" b="0" baseline="0" dirty="0" smtClean="0"/>
              <a:t>Обучение новеньких</a:t>
            </a:r>
          </a:p>
          <a:p>
            <a:pPr marL="171450" indent="-171450" rtl="0">
              <a:buFontTx/>
              <a:buChar char="-"/>
            </a:pPr>
            <a:r>
              <a:rPr lang="ru-RU" b="0" baseline="0" dirty="0" smtClean="0"/>
              <a:t>Проверки объектов</a:t>
            </a: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435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base"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начала мы решили сделать систему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фидбека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сотрудников и от клиентов, где все жалобы и пожелания собраны в одном месте.</a:t>
            </a:r>
          </a:p>
          <a:p>
            <a:pPr marL="0" indent="0" rtl="0" fontAlgn="base">
              <a:buNone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очень важно, чтобы сотрудник не считал регистрацию проблем трудоёмким процессом.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29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base"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начала мы решили сделать систему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фидбека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сотрудников и от клиентов, где все жалобы и пожелания собраны в одном месте.</a:t>
            </a:r>
          </a:p>
          <a:p>
            <a:pPr marL="0" indent="0" rtl="0" fontAlgn="base">
              <a:buNone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очень важно, чтобы сотрудник не считал регистрацию проблем трудоёмким процессом.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295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 кликов по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теговалке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короткое описание проблемы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внесено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журнал проблем. Некоторые случае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требуют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даже описания, а некоторые даже дополнительного клика! Так же она легко интегрируется в любую рабочую базу и позволяет сходу понять какие проблемы являются самыми актуальными. Можно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попробовать обратиться к специалистам, но мы решили сами всё делать. 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ru-RU" dirty="0" smtClean="0"/>
              <a:t>Система должна работать на непрерывное улучшение качество работы компании</a:t>
            </a:r>
          </a:p>
          <a:p>
            <a:pPr fontAlgn="base"/>
            <a:r>
              <a:rPr lang="ru-RU" dirty="0" smtClean="0"/>
              <a:t>-получение честного </a:t>
            </a:r>
            <a:r>
              <a:rPr lang="ru-RU" dirty="0" err="1" smtClean="0"/>
              <a:t>фидбека</a:t>
            </a:r>
            <a:r>
              <a:rPr lang="ru-RU" dirty="0" smtClean="0"/>
              <a:t> от сотрудников</a:t>
            </a:r>
            <a:endParaRPr lang="en-US" dirty="0" smtClean="0"/>
          </a:p>
          <a:p>
            <a:pPr fontAlgn="base">
              <a:defRPr/>
            </a:pPr>
            <a:r>
              <a:rPr lang="ru-RU" dirty="0" smtClean="0"/>
              <a:t>-улучшение взаимодействия между отделами для решения совместных </a:t>
            </a:r>
            <a:r>
              <a:rPr lang="ru-RU" dirty="0" err="1" smtClean="0"/>
              <a:t>пролем</a:t>
            </a:r>
            <a:endParaRPr lang="ru-RU" dirty="0" smtClean="0"/>
          </a:p>
          <a:p>
            <a:pPr fontAlgn="base">
              <a:defRPr/>
            </a:pPr>
            <a:r>
              <a:rPr lang="en-US" dirty="0" smtClean="0"/>
              <a:t>-</a:t>
            </a:r>
            <a:r>
              <a:rPr lang="ru-RU" dirty="0" smtClean="0"/>
              <a:t>снижение количества массовых проверок</a:t>
            </a:r>
            <a:endParaRPr lang="en-US" dirty="0" smtClean="0"/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76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Нашим сотрудникам не нужно делать</a:t>
            </a:r>
            <a:r>
              <a:rPr lang="ru-RU" baseline="0" dirty="0" smtClean="0"/>
              <a:t> лишних телодвижений.</a:t>
            </a:r>
          </a:p>
          <a:p>
            <a:r>
              <a:rPr lang="ru-RU" baseline="0" dirty="0" smtClean="0"/>
              <a:t>Все основные наши проблемы увязаны в наши </a:t>
            </a:r>
            <a:r>
              <a:rPr lang="ru-RU" baseline="0" dirty="0" err="1" smtClean="0"/>
              <a:t>операцтонные</a:t>
            </a:r>
            <a:r>
              <a:rPr lang="ru-RU" baseline="0" dirty="0" smtClean="0"/>
              <a:t> системы</a:t>
            </a:r>
          </a:p>
          <a:p>
            <a:r>
              <a:rPr lang="ru-RU" baseline="0" dirty="0" smtClean="0"/>
              <a:t>В каждой базе есть прямые ссылки на </a:t>
            </a:r>
            <a:r>
              <a:rPr lang="ru-RU" baseline="0" dirty="0" err="1" smtClean="0"/>
              <a:t>теговалку</a:t>
            </a:r>
            <a:r>
              <a:rPr lang="ru-RU" baseline="0" dirty="0" smtClean="0"/>
              <a:t> и разбор проблем, причём система автоматически фиксирует о каком объекте идёт речь(прикладывает ссылку на звонок, заявку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), в какое время и прочие детали, которые иначе пришлось бы вводить в ручную.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170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работает очень просто. Сотрудник видит проблему и регистрирует её.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Она попадает в журнал проблем и специализированный разборщик, который понимает в той сфере, где проблема появилась, рассматривает её.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511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качестве дополнительной мотивации мы предлагаем сотрудникам небольшой финансовый бонус за каждый заведённый случай в журнале разбора проблем.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539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качестве дополнительной мотивации мы предлагаем сотрудникам небольшой финансовый бонус за каждый заведённый случай в журнале разбора проблем.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639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этом, каждый раз сотрудник принимает участие в лотерее, где можно выиграть деньги, оплачиваемый отгул, пиццу на отдел и другое. Пицца на отдел, кстати, тоже является продвинутым мотивирующим фактором. Сотрудники знают о том, что в случае победы коллеги им тоже что-то перепадёт и это помогает воспринимать весь процесс, как командную игру, а не как строчение кляуз. А ещё супер приз! Всё это происходит автоматически в простом и наглядном интерфейсе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админа теговалки.  Функционал теговалки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недораскрыт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45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Речь Тимура </a:t>
            </a:r>
            <a:endParaRPr lang="en-US" sz="1200" b="1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 вы задавали себе вопрос «Ну почему вокруг творится такой бардак?!».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думаете, задаются ли этим вопросами сотрудники применительно к работе в Вашей компании? Если да, то какой ответ они хотят получить? </a:t>
            </a:r>
          </a:p>
          <a:p>
            <a:pPr rtl="0" fontAlgn="base"/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Бардак есть в любой организации, он проявляется в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Периодических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фейлах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работе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клиентами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Жалобы сотрудников на работу друг на друга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Недовольство сотрудников всякой фигнёй и то, что это её невозможно изменить.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Куча постоянно появляющихся мелких проблем, которые мешают спокойной работе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Неспособность менеджеров все эти проблемы быстро преодолеть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«мелкие» проблемы отравляют жизнь любой организации в той или иной степени.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принципе, обычно все эти проблемы мелкие и должны решаться на уровне подразделений.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зачастую они не решаются или менеджмент их тупо не видит, что в итоге приводит к апатии в коллективе и недовольству клиентов.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358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ru-RU" dirty="0" smtClean="0"/>
              <a:t>Если нужен новый тег, каждый может добавить. 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У</a:t>
            </a:r>
            <a:r>
              <a:rPr lang="ru-RU" baseline="0" dirty="0" smtClean="0"/>
              <a:t> каждой роли своё теговое пространство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959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959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</a:t>
            </a:r>
            <a:r>
              <a:rPr lang="ru-RU" baseline="0" dirty="0" smtClean="0"/>
              <a:t> всё, что мы раньше слышали в курилке, но не видели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550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ru-RU" baseline="0" dirty="0" smtClean="0"/>
              <a:t>Можно собирать эксклюзивную статистику о проблемах и процессах компании в целом.</a:t>
            </a:r>
          </a:p>
          <a:p>
            <a:pPr algn="l">
              <a:buFontTx/>
              <a:buChar char="-"/>
            </a:pPr>
            <a:r>
              <a:rPr lang="ru-RU" dirty="0" smtClean="0"/>
              <a:t>-можно использовать её для голосований и вообще </a:t>
            </a:r>
            <a:r>
              <a:rPr lang="ru-RU" dirty="0" err="1" smtClean="0"/>
              <a:t>дохера</a:t>
            </a:r>
            <a:r>
              <a:rPr lang="ru-RU" dirty="0" smtClean="0"/>
              <a:t> чего. </a:t>
            </a:r>
          </a:p>
          <a:p>
            <a:pPr algn="l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55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пример по возвратов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базу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Логистика инсталляторы-переговорщики</a:t>
            </a:r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Печальный опыт подсказывает нам о том, что простои являются одним из самых страшных врагов провайдера. Кто-то что-то не сделал, куда-то затупил, решил что что-то не важно и вместо того, чтобы сотрудник работал зарабатывая для себя и компании, он тупо сидит на месте и ковыряет в носу, накапливая внутреннюю фрустрацию, связанную с несовершенством мира. Каждый случай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простойки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легко фиксируется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теговалкой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потом тщательно разбирается. Таким образом, мы можем выявить ключевые проблемы приводящие к простоям и устранять их. Найти получше пример.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042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системе tracker всё разделено на Этапы и Архивные этапы. Этапы разбираются и назначаются специально нагруженными сотрудниками, заинтересованными в том, чтобы компания работала как можно лучше. Архивные этапы существуют для того, чтобы смотреть статистику.  Поменять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картиночку на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побеспалевней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разборе проблемы должно обязательно происходить общение как с сотрудниками, так и между затрагиваемыми проблемой отделами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577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системе tracker всё разделено на Этапы и Архивные этапы. Этапы разбираются и назначаются специально нагруженными сотрудниками, заинтересованными в том, чтобы компания работала как можно лучше. Архивные этапы существуют для того, чтобы смотреть статистику.  Поменять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картиночку на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побеспалевней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разборе проблемы должно обязательно происходить общение как с сотрудниками, так и между затрагиваемыми проблемой отделами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577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первую очередь мы стараемся понять, нужно ли что-то сделать для ликвидации последствий проблемы. После стараемся проникнуть в саму её суть. Обычно причиной становится либо нарушение регламента, либо отсутствие регламента, либо отсутствие у сотрудника навыков разрешения сложившейся ситуации, либо это является ошибкой системы. Если проблема в регламенте, то сотруднику либо указывают на его ошибку, либо, если регламентом не предусматривались подобные действия, всё отправляется на доработку менеджеру. </a:t>
            </a:r>
            <a:endParaRPr lang="ru-RU" b="0" dirty="0" smtClean="0"/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 если проблема в дефиците компетентности, этот случай учитывается для дальнейшего добавления его в программу обучения. Системные проблемы же следует разбирать и определять насколько эта, конкретная проблема, значима. </a:t>
            </a: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807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точки зрения нашей компании, регламент- не самый лучший инструмент в распоряжении менеджера. Дело в том, что регламент, должен использоваться в работе постоянно, но у любого свода правил есть особенность- он устаревает. Наш регламент должен быть всеобъемлющим, но мы должны помнить о том, что его нужно дополнять.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862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случае, если сотрудник проявляет некомпетентность у нас есть программа дополнительного обучения. В каждом отделе есть сотрудники, которые занимаются обучением новичков. Но есть также и такие, которые готовы постоянно делится новыми знаниями с сотрудниками опытными. Когда некомпетентность выявляется нашей системой мы просим сотрудника пройти дополнительное обучение в добровольно-принудительном порядке. Однако у нас совсем не нужно “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косячить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чтобы узнавать новые вещи. При желании и достаточном количестве времени, кто угодно может заниматься своим профессиональным развитием и получать за это бонусы. Основная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проблема-заставить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людей учится. Система выявления ошибок помогает выявить людей, для которых дополнительное обучение необходимо. То, что сотрудник видит физически существующую запись в разборе проблем, а не пространный выговор, мотивирует его и заставляет задуматься. HR регулярно получает списки таких сотрудников и действует соответствующе.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691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Речь Тимура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034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Проблемы с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отрисовкой</a:t>
            </a:r>
            <a:r>
              <a:rPr lang="ru-RU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 топологии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итогам разбора проблем проходят квартальные совещания. Упор на системные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проблемы.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Руководители отделов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отчитываются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тому какие проблемы были выявлены, как решены и что хотелось бы решить в будущем. Это помогает понять насколько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работает система и как можно сделать её ещё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эффективнее.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7201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Довольно наглядный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058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892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rgbClr val="000000"/>
              </a:solidFill>
              <a:latin typeface="Chevin Pro DemiBold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3129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 рассказать</a:t>
            </a:r>
            <a:r>
              <a:rPr lang="ru-RU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 про ЛК</a:t>
            </a:r>
            <a:r>
              <a:rPr lang="ru-RU" b="0" i="0" u="none" strike="noStrike" baseline="0" dirty="0" smtClean="0">
                <a:solidFill>
                  <a:schemeClr val="tx1"/>
                </a:solidFill>
                <a:effectLst/>
                <a:latin typeface="+mn-lt"/>
              </a:rPr>
              <a:t>, про телевидение</a:t>
            </a:r>
            <a:endParaRPr lang="ru-RU" b="0" i="0" u="none" strike="noStrike" baseline="0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68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Рассказать про </a:t>
            </a:r>
            <a:r>
              <a:rPr lang="ru-RU" dirty="0" err="1" smtClean="0">
                <a:solidFill>
                  <a:srgbClr val="000000"/>
                </a:solidFill>
                <a:latin typeface="Chevin Pro Light" panose="020F0303030000060003" pitchFamily="34" charset="0"/>
              </a:rPr>
              <a:t>биллинг</a:t>
            </a:r>
            <a:endParaRPr lang="ru-RU" dirty="0" smtClean="0">
              <a:solidFill>
                <a:srgbClr val="000000"/>
              </a:solidFill>
              <a:latin typeface="Chevin Pro Light" panose="020F03030300000600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329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b="0" i="0" u="none" strike="noStrike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Chevin Pro Light" panose="020F0303030000060003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68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Надеюсь презентация была вам полезна. Я решил сильно не затягивать и не рассказал</a:t>
            </a:r>
            <a:r>
              <a:rPr lang="ru-RU" baseline="0" dirty="0" smtClean="0"/>
              <a:t> об организации сообществ на базе квартальных сборов, которые помогают нам решать проблемы определённого направления или генерировать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3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Речь Тимура </a:t>
            </a:r>
          </a:p>
          <a:p>
            <a:r>
              <a:rPr lang="ru-RU" dirty="0" smtClean="0"/>
              <a:t>Для того, чтобы организация</a:t>
            </a:r>
            <a:r>
              <a:rPr lang="ru-RU" baseline="0" dirty="0" smtClean="0"/>
              <a:t> могла решать такие проблемы сама и делала это с минимумом затрат нужна система. </a:t>
            </a:r>
          </a:p>
          <a:p>
            <a:r>
              <a:rPr lang="ru-RU" baseline="0" dirty="0" smtClean="0"/>
              <a:t>Как мы её делали в </a:t>
            </a:r>
            <a:r>
              <a:rPr lang="ru-RU" baseline="0" dirty="0" err="1" smtClean="0"/>
              <a:t>Ринете</a:t>
            </a:r>
            <a:r>
              <a:rPr lang="ru-RU" baseline="0" dirty="0" smtClean="0"/>
              <a:t> и что из этого получилось расскажет ответственный за проект Фомин Сергей.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Прежде</a:t>
            </a:r>
            <a:r>
              <a:rPr lang="ru-RU" baseline="0" dirty="0" smtClean="0"/>
              <a:t> всего мы решили обратиться к мировой практике и узнать, как в других компаниях борются с бардаком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442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base"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Следующие идеи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Деминга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были нам близки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0" rtl="0" fontAlgn="base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Должен быть осуществлён непрерывный цикл совершенствования качества</a:t>
            </a:r>
          </a:p>
          <a:p>
            <a:pPr marL="0" indent="0" rtl="0" fontAlgn="base">
              <a:buNone/>
            </a:pPr>
            <a:r>
              <a:rPr lang="ru-RU" dirty="0" smtClean="0"/>
              <a:t>2) В подавляющем большинстве случаев, ключевой причиной косяков является неправильно организованный процесс. Иными словами - менеджеры должны не репрессировать персонал, а совершенствовать процесс</a:t>
            </a:r>
          </a:p>
          <a:p>
            <a:pPr marL="0" indent="0" rtl="0" fontAlgn="base"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3)Система должна идти рука об руку с обучением</a:t>
            </a:r>
          </a:p>
          <a:p>
            <a:pPr marL="0" indent="0" rtl="0" fontAlgn="base"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4)Мы должны вовлечь сотрудников к преобразованиям в компании</a:t>
            </a:r>
          </a:p>
          <a:p>
            <a:pPr marL="0" indent="0" rtl="0" fontAlgn="base"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5)При этом сотрудники не должны бояться руководства</a:t>
            </a:r>
          </a:p>
          <a:p>
            <a:pPr marL="0" indent="0" rtl="0" fontAlgn="base">
              <a:buNone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rtl="0" fontAlgn="base">
              <a:buNone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rtl="0" fontAlgn="base">
              <a:buNone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69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Такую систему можно изобразить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виде цикла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Деминга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rtl="0" fontAlgn="base"/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на каждом из пунктов мы столкнулись с рядом проблем…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072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Руководитель не видит многих проблем, с которыми сталкиваются подчинённые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Оптимизация </a:t>
            </a:r>
            <a:r>
              <a:rPr lang="ru-RU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внутренних систем – </a:t>
            </a:r>
            <a:r>
              <a:rPr lang="ru-RU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удобство отображения информации для сотрудников, сокращение </a:t>
            </a:r>
            <a:r>
              <a:rPr lang="ru-RU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кол-ва </a:t>
            </a:r>
            <a:r>
              <a:rPr lang="ru-RU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кликов при регистрации звонка, удобство отписки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з</a:t>
            </a:r>
            <a:r>
              <a:rPr lang="en-US" b="0" i="0" u="none" strike="noStrike" baseline="0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/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н</a:t>
            </a:r>
            <a:endParaRPr lang="ru-RU" b="0" i="0" u="none" strike="noStrike" baseline="0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  <a:p>
            <a:pPr marL="171450" indent="-171450">
              <a:buFontTx/>
              <a:buChar char="-"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Chevin Pro Light" panose="020F0303030000060003" pitchFamily="34" charset="0"/>
              </a:rPr>
              <a:t>орг</a:t>
            </a:r>
            <a:r>
              <a:rPr lang="ru-RU" sz="1200" dirty="0" smtClean="0">
                <a:latin typeface="Chevin Pro Light" panose="020F0303030000060003" pitchFamily="34" charset="0"/>
              </a:rPr>
              <a:t>. изменения сделать намного проще, если есть </a:t>
            </a:r>
            <a:r>
              <a:rPr lang="ru-RU" sz="1200" dirty="0" smtClean="0">
                <a:latin typeface="Chevin Pro Light" panose="020F0303030000060003" pitchFamily="34" charset="0"/>
              </a:rPr>
              <a:t>конкретика</a:t>
            </a:r>
          </a:p>
          <a:p>
            <a:pPr>
              <a:buFontTx/>
              <a:buNone/>
            </a:pPr>
            <a:r>
              <a:rPr lang="ru-RU" sz="1200" dirty="0" smtClean="0">
                <a:latin typeface="Chevin Pro Light" panose="020F0303030000060003" pitchFamily="34" charset="0"/>
              </a:rPr>
              <a:t>А</a:t>
            </a:r>
            <a:r>
              <a:rPr lang="ru-RU" sz="1200" baseline="0" dirty="0" smtClean="0">
                <a:latin typeface="Chevin Pro Light" panose="020F0303030000060003" pitchFamily="34" charset="0"/>
              </a:rPr>
              <a:t> давайте увеличим время работы отдела?</a:t>
            </a:r>
          </a:p>
          <a:p>
            <a:pPr>
              <a:buFontTx/>
              <a:buNone/>
            </a:pPr>
            <a:r>
              <a:rPr lang="ru-RU" sz="1200" baseline="0" dirty="0" smtClean="0">
                <a:latin typeface="Chevin Pro Light" panose="020F0303030000060003" pitchFamily="34" charset="0"/>
              </a:rPr>
              <a:t>Снизим кол-во абандонов?</a:t>
            </a:r>
            <a:endParaRPr lang="ru-RU" sz="1200" dirty="0" smtClean="0">
              <a:latin typeface="Chevin Pro Light" panose="020F0303030000060003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latin typeface="Chevin Pro Light" panose="020F0303030000060003" pitchFamily="34" charset="0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42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мы представим менеджеру список проблем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Возможности менеджера не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безграничины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он не сможет разом все.  Значит, нужно выделять приоритеты.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406F-A76C-4078-84EA-B476C7C32D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83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12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493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099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8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830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434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0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5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6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97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590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260A-C3F2-4DB7-8998-555075F27DF6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5B6C-A6BD-41FD-8CD7-A12F92B5B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44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5" y="389392"/>
            <a:ext cx="2030024" cy="542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6183" y="1341120"/>
            <a:ext cx="59876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hevin Pro Medium" panose="020F0603030000060003" pitchFamily="34" charset="0"/>
              </a:rPr>
              <a:t>Совершенствование</a:t>
            </a:r>
          </a:p>
          <a:p>
            <a:r>
              <a:rPr lang="ru-RU" sz="4400" b="1" dirty="0" smtClean="0">
                <a:latin typeface="Chevin Pro Medium" panose="020F0603030000060003" pitchFamily="34" charset="0"/>
              </a:rPr>
              <a:t>бизнес-процессов</a:t>
            </a:r>
            <a:endParaRPr lang="ru-RU" sz="4400" b="1" dirty="0">
              <a:latin typeface="Chevin Pro Medium" panose="020F060303000006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7434" y="3802567"/>
            <a:ext cx="4336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hevin Pro Light" panose="020F0303030000060003" pitchFamily="34" charset="0"/>
              </a:rPr>
              <a:t>Делимся опытом!</a:t>
            </a:r>
            <a:endParaRPr lang="ru-RU" sz="4400" dirty="0">
              <a:latin typeface="Chevin Pro Light" panose="020F0303030000060003" pitchFamily="34" charset="0"/>
            </a:endParaRPr>
          </a:p>
        </p:txBody>
      </p:sp>
      <p:pic>
        <p:nvPicPr>
          <p:cNvPr id="1026" name="Picture 2" descr="https://lh4.googleusercontent.com/IahJ5D2quMGWyrJBw1zU9d4kr4IFwWtjATKGBmYSLl7dqfJPTjFmcd2HTOLnTnEeT0OPbaUSjgCVqPRJ5-2er9nQGx_A_QcCPqCq_lOxSwsIgpkdXn8dE1HEx3TjgPCSstP90XkXhU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2" y="1341120"/>
            <a:ext cx="4649050" cy="4963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59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1158" y="1500174"/>
            <a:ext cx="8429684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Наладить регистрацию проблем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Выбить массовые проблемы, от которых страдают сотрудники и клиенты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Поставить задачу менеджменту снизить остроту проблемы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Количественно оценить результаты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Повторить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38546" y="5929330"/>
            <a:ext cx="5133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hevin Pro Light" panose="020F0303030000060003" pitchFamily="34" charset="0"/>
              </a:rPr>
              <a:t>Ключ – </a:t>
            </a:r>
          </a:p>
          <a:p>
            <a:r>
              <a:rPr lang="ru-RU" sz="2400" b="1" u="sng" dirty="0" smtClean="0">
                <a:latin typeface="Chevin Pro Light" panose="020F0303030000060003" pitchFamily="34" charset="0"/>
              </a:rPr>
              <a:t>наладить регистрацию проблем</a:t>
            </a:r>
            <a:endParaRPr lang="ru-RU" sz="2400" b="1" u="sng" dirty="0">
              <a:latin typeface="Chevin Pro Light" panose="020F0303030000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98" y="905516"/>
            <a:ext cx="1078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hevin Pro Light" panose="020F0303030000060003" pitchFamily="34" charset="0"/>
              </a:rPr>
              <a:t>Наша интерпретация цикла </a:t>
            </a:r>
            <a:r>
              <a:rPr lang="ru-RU" sz="2800" dirty="0" err="1" smtClean="0">
                <a:latin typeface="Chevin Pro Light" panose="020F0303030000060003" pitchFamily="34" charset="0"/>
              </a:rPr>
              <a:t>Деминга</a:t>
            </a:r>
            <a:r>
              <a:rPr lang="ru-RU" sz="2800" dirty="0" smtClean="0">
                <a:latin typeface="Chevin Pro Light" panose="020F0303030000060003" pitchFamily="34" charset="0"/>
              </a:rPr>
              <a:t>:</a:t>
            </a:r>
            <a:endParaRPr lang="ru-RU" sz="2800" dirty="0">
              <a:latin typeface="Chevin Pro Light" panose="020F030303000006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4694" y="4572008"/>
            <a:ext cx="1582489" cy="1821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422" y="1053331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Источники регистрации проблем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5334" y="4024100"/>
            <a:ext cx="2457460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hevin Pro Light" panose="020F0303030000060003" pitchFamily="34" charset="0"/>
              </a:rPr>
              <a:t>Сигналы сотрудников</a:t>
            </a:r>
            <a:endParaRPr lang="ru-RU" b="1" dirty="0">
              <a:solidFill>
                <a:srgbClr val="C00000"/>
              </a:solidFill>
              <a:latin typeface="Chevin Pro Light" panose="020F03030300000600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3632" y="2636912"/>
            <a:ext cx="2457460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hevin Pro Light" panose="020F0303030000060003" pitchFamily="34" charset="0"/>
              </a:rPr>
              <a:t>Жалобы абонентов</a:t>
            </a:r>
            <a:endParaRPr lang="ru-RU" b="1" dirty="0">
              <a:solidFill>
                <a:srgbClr val="C00000"/>
              </a:solidFill>
              <a:latin typeface="Chevin Pro Light" panose="020F03030300000600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39134" y="4032695"/>
            <a:ext cx="2457460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Проверки</a:t>
            </a:r>
            <a:endParaRPr lang="ru-RU" b="1" dirty="0">
              <a:latin typeface="Chevin Pro Light" panose="020F03030300000600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1752" y="2715521"/>
            <a:ext cx="2457460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Аналитика</a:t>
            </a:r>
            <a:endParaRPr lang="ru-RU" b="1" dirty="0">
              <a:latin typeface="Chevin Pro Light" panose="020F03030300000600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55840" y="4032695"/>
            <a:ext cx="2457460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Скрипты инф. систем</a:t>
            </a:r>
            <a:endParaRPr lang="ru-RU" b="1" dirty="0">
              <a:latin typeface="Chevin Pro Light" panose="020F030303000006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4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422" y="928670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Что важно в регистрации проблем?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64925" y="5175703"/>
            <a:ext cx="2457460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Не отрывает от основной работы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19175" y="5175702"/>
            <a:ext cx="2457460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Происходит просто и быстро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73426" y="5175703"/>
            <a:ext cx="2457460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hevin Pro Light" panose="020F0303030000060003" pitchFamily="34" charset="0"/>
            </a:endParaRPr>
          </a:p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Максимально автоматически</a:t>
            </a:r>
          </a:p>
          <a:p>
            <a:pPr algn="ctr"/>
            <a:endParaRPr lang="ru-RU" b="1" dirty="0" smtClean="0">
              <a:latin typeface="Chevin Pro Light" panose="020F030303000006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2385" y="2580011"/>
            <a:ext cx="5107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Chevin Pro DemiBold" panose="020F0703030000060003" pitchFamily="34" charset="0"/>
              </a:rPr>
              <a:t>Правильная регистрация:</a:t>
            </a:r>
            <a:endParaRPr lang="ru-RU" sz="3200" u="sng" dirty="0">
              <a:latin typeface="Chevin Pro DemiBold" panose="020F0703030000060003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2474564">
            <a:off x="3034526" y="3376136"/>
            <a:ext cx="331595" cy="17598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982108" y="3485125"/>
            <a:ext cx="331595" cy="154189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388103">
            <a:off x="8902332" y="3362278"/>
            <a:ext cx="331595" cy="17451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55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422" y="785794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Как описать проблему</a:t>
            </a:r>
            <a:r>
              <a:rPr lang="en-US" sz="4000" dirty="0" smtClean="0">
                <a:latin typeface="Chevin Pro Light" panose="020F0303030000060003" pitchFamily="34" charset="0"/>
              </a:rPr>
              <a:t>?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2923" y="1761217"/>
            <a:ext cx="4752973" cy="41767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38744" y="3244334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latin typeface="Chevin Pro Light" panose="020F0303030000060003" pitchFamily="34" charset="0"/>
              </a:rPr>
              <a:t>vs</a:t>
            </a:r>
            <a:endParaRPr lang="ru-RU" sz="6600" dirty="0">
              <a:latin typeface="Chevin Pro Light" panose="020F03030300000600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422" y="1794574"/>
            <a:ext cx="401972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55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5" y="1083475"/>
            <a:ext cx="11980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Так родилась идея создать собственный инструмент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270" y="2935428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Встречайте!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270" y="4429132"/>
            <a:ext cx="10780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hevin Pro Light" panose="020F0303030000060003" pitchFamily="34" charset="0"/>
              </a:rPr>
              <a:t>#</a:t>
            </a:r>
            <a:r>
              <a:rPr lang="ru-RU" sz="8000" b="1" dirty="0" smtClean="0">
                <a:solidFill>
                  <a:srgbClr val="C00000"/>
                </a:solidFill>
                <a:latin typeface="Chevin Pro Light" panose="020F0303030000060003" pitchFamily="34" charset="0"/>
              </a:rPr>
              <a:t>ТЕГОВАЛКА</a:t>
            </a:r>
            <a:endParaRPr lang="ru-RU" sz="8000" b="1" dirty="0">
              <a:solidFill>
                <a:srgbClr val="C00000"/>
              </a:solidFill>
              <a:latin typeface="Chevin Pro Light" panose="020F030303000006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5" y="1058275"/>
            <a:ext cx="1198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hevin Pro Light" panose="020F0303030000060003" pitchFamily="34" charset="0"/>
              </a:rPr>
              <a:t>Сотрудники работают в разных базах</a:t>
            </a:r>
            <a:endParaRPr lang="ru-RU" sz="3200" dirty="0">
              <a:latin typeface="Chevin Pro Light" panose="020F03030300000600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56260" y="2365665"/>
            <a:ext cx="2497427" cy="559850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Chevin Pro Light" panose="020F0303030000060003" pitchFamily="34" charset="0"/>
              </a:rPr>
              <a:t>Тикет</a:t>
            </a:r>
            <a:r>
              <a:rPr lang="ru-RU" b="1" dirty="0" smtClean="0">
                <a:latin typeface="Chevin Pro Light" panose="020F0303030000060003" pitchFamily="34" charset="0"/>
              </a:rPr>
              <a:t>-система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56260" y="4697731"/>
            <a:ext cx="2457460" cy="58865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hevin Pro Light" panose="020F0303030000060003" pitchFamily="34" charset="0"/>
              </a:rPr>
              <a:t>CRM</a:t>
            </a:r>
            <a:endParaRPr lang="ru-RU" b="1" dirty="0" smtClean="0">
              <a:latin typeface="Chevin Pro Light" panose="020F0303030000060003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07370" y="2214555"/>
            <a:ext cx="2553125" cy="958572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Экспертная система </a:t>
            </a:r>
            <a:r>
              <a:rPr lang="en-US" b="1" dirty="0" smtClean="0">
                <a:latin typeface="Chevin Pro Light" panose="020F0303030000060003" pitchFamily="34" charset="0"/>
              </a:rPr>
              <a:t>call-</a:t>
            </a:r>
            <a:r>
              <a:rPr lang="ru-RU" b="1" dirty="0" smtClean="0">
                <a:latin typeface="Chevin Pro Light" panose="020F0303030000060003" pitchFamily="34" charset="0"/>
              </a:rPr>
              <a:t>центра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01059" y="4697733"/>
            <a:ext cx="2559436" cy="588655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Chevin Pro Light" panose="020F0303030000060003" pitchFamily="34" charset="0"/>
              </a:rPr>
              <a:t>Интранет</a:t>
            </a:r>
            <a:endParaRPr lang="ru-RU" b="1" dirty="0" smtClean="0">
              <a:latin typeface="Chevin Pro Light" panose="020F03030300000600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73" y="59259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В каждую систему мы встроили модуль </a:t>
            </a:r>
          </a:p>
          <a:p>
            <a:pPr algn="ctr"/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для быстрой регистрации проблем.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82343" y="3309550"/>
            <a:ext cx="2457460" cy="8139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Chevin Pro Light" panose="020F0303030000060003" pitchFamily="34" charset="0"/>
              </a:rPr>
              <a:t>Теговалка</a:t>
            </a:r>
            <a:r>
              <a:rPr lang="ru-RU" sz="2800" b="1" dirty="0" smtClean="0">
                <a:latin typeface="Chevin Pro Light" panose="020F0303030000060003" pitchFamily="34" charset="0"/>
              </a:rPr>
              <a:t> </a:t>
            </a:r>
          </a:p>
        </p:txBody>
      </p:sp>
      <p:sp>
        <p:nvSpPr>
          <p:cNvPr id="27" name="Стрелка вниз 26"/>
          <p:cNvSpPr/>
          <p:nvPr/>
        </p:nvSpPr>
        <p:spPr>
          <a:xfrm rot="2688691">
            <a:off x="7472039" y="2780733"/>
            <a:ext cx="331595" cy="6037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7807140">
            <a:off x="7464734" y="4091336"/>
            <a:ext cx="331595" cy="6037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8831265">
            <a:off x="4420436" y="2776805"/>
            <a:ext cx="331595" cy="6037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3523776">
            <a:off x="4421637" y="4090000"/>
            <a:ext cx="331595" cy="6037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2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5" y="714356"/>
            <a:ext cx="1198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Как это работает?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606" y="3146088"/>
            <a:ext cx="2457460" cy="384305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Регистрация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2451" y="3146088"/>
            <a:ext cx="2457460" cy="373972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Разбор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37894" y="3131073"/>
            <a:ext cx="2457460" cy="384021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Анализ статистики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63337" y="3131073"/>
            <a:ext cx="2457460" cy="363921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Решение</a:t>
            </a:r>
          </a:p>
        </p:txBody>
      </p:sp>
      <p:pic>
        <p:nvPicPr>
          <p:cNvPr id="16386" name="Picture 2" descr="http://intranet.rinet.net/upload/iblock/6d2/sarum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" y="176348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3842" y="1676185"/>
            <a:ext cx="8794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hevin Pro Light" panose="020F0303030000060003" pitchFamily="34" charset="0"/>
              </a:rPr>
              <a:t>Мастер Вова пошел на объект и увидел </a:t>
            </a:r>
            <a:r>
              <a:rPr lang="ru-RU" sz="2000" i="1" dirty="0" smtClean="0">
                <a:latin typeface="Chevin Pro Light" panose="020F0303030000060003" pitchFamily="34" charset="0"/>
              </a:rPr>
              <a:t>косяки монтажа</a:t>
            </a:r>
          </a:p>
          <a:p>
            <a:r>
              <a:rPr lang="ru-RU" sz="2000" dirty="0" smtClean="0">
                <a:latin typeface="Chevin Pro Light" panose="020F0303030000060003" pitchFamily="34" charset="0"/>
              </a:rPr>
              <a:t>.</a:t>
            </a:r>
          </a:p>
          <a:p>
            <a:r>
              <a:rPr lang="ru-RU" sz="2000" dirty="0" smtClean="0">
                <a:latin typeface="Chevin Pro Light" panose="020F0303030000060003" pitchFamily="34" charset="0"/>
              </a:rPr>
              <a:t>При отписке заявки </a:t>
            </a:r>
            <a:r>
              <a:rPr lang="ru-RU" sz="2000" i="1" dirty="0" smtClean="0">
                <a:latin typeface="Chevin Pro Light" panose="020F0303030000060003" pitchFamily="34" charset="0"/>
              </a:rPr>
              <a:t>зарегистрировал проблему.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769020" y="3657177"/>
            <a:ext cx="484632" cy="221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98865" y="3657177"/>
            <a:ext cx="484632" cy="221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28710" y="3657177"/>
            <a:ext cx="484632" cy="221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649751" y="3657177"/>
            <a:ext cx="484632" cy="221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2606" y="4159593"/>
            <a:ext cx="24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hevin Pro Light" panose="020F0303030000060003" pitchFamily="34" charset="0"/>
              </a:rPr>
              <a:t>Вова </a:t>
            </a:r>
            <a:r>
              <a:rPr lang="ru-RU" sz="1600" b="1" i="1" dirty="0" smtClean="0">
                <a:latin typeface="Chevin Pro Light" panose="020F0303030000060003" pitchFamily="34" charset="0"/>
              </a:rPr>
              <a:t>описал проблему</a:t>
            </a:r>
            <a:r>
              <a:rPr lang="ru-RU" sz="1600" b="1" dirty="0" smtClean="0">
                <a:latin typeface="Chevin Pro Light" panose="020F0303030000060003" pitchFamily="34" charset="0"/>
              </a:rPr>
              <a:t> в специальном поле и поставил:</a:t>
            </a:r>
          </a:p>
          <a:p>
            <a:r>
              <a:rPr lang="en-US" sz="1600" b="1" dirty="0" smtClean="0">
                <a:latin typeface="Chevin Pro Light" panose="020F0303030000060003" pitchFamily="34" charset="0"/>
              </a:rPr>
              <a:t>#</a:t>
            </a:r>
            <a:r>
              <a:rPr lang="ru-RU" sz="1600" b="1" dirty="0" smtClean="0">
                <a:latin typeface="Chevin Pro Light" panose="020F0303030000060003" pitchFamily="34" charset="0"/>
              </a:rPr>
              <a:t>Говномонтаж</a:t>
            </a:r>
            <a:endParaRPr lang="ru-RU" sz="1600" b="1" dirty="0">
              <a:latin typeface="Chevin Pro Light" panose="020F03030300000600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2451" y="4159593"/>
            <a:ext cx="2457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hevin Pro Light" panose="020F0303030000060003" pitchFamily="34" charset="0"/>
              </a:rPr>
              <a:t>Заявка</a:t>
            </a:r>
          </a:p>
          <a:p>
            <a:r>
              <a:rPr lang="ru-RU" sz="1600" b="1" dirty="0" smtClean="0">
                <a:latin typeface="Chevin Pro Light" panose="020F0303030000060003" pitchFamily="34" charset="0"/>
              </a:rPr>
              <a:t>попадает к специально обученному разборщику Пете. Петя проводит </a:t>
            </a:r>
          </a:p>
          <a:p>
            <a:r>
              <a:rPr lang="ru-RU" sz="1600" b="1" i="1" dirty="0" smtClean="0">
                <a:latin typeface="Chevin Pro Light" panose="020F0303030000060003" pitchFamily="34" charset="0"/>
              </a:rPr>
              <a:t>разбор инцидента</a:t>
            </a:r>
          </a:p>
          <a:p>
            <a:r>
              <a:rPr lang="ru-RU" sz="1600" b="1" dirty="0" smtClean="0">
                <a:latin typeface="Chevin Pro Light" panose="020F0303030000060003" pitchFamily="34" charset="0"/>
              </a:rPr>
              <a:t> </a:t>
            </a:r>
          </a:p>
          <a:p>
            <a:endParaRPr lang="ru-RU" sz="1600" b="1" dirty="0" smtClean="0">
              <a:latin typeface="Chevin Pro Light" panose="020F03030300000600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7894" y="4172500"/>
            <a:ext cx="245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hevin Pro Light" panose="020F0303030000060003" pitchFamily="34" charset="0"/>
              </a:rPr>
              <a:t>#</a:t>
            </a:r>
            <a:r>
              <a:rPr lang="ru-RU" sz="1600" b="1" dirty="0" smtClean="0">
                <a:latin typeface="Chevin Pro Light" panose="020F0303030000060003" pitchFamily="34" charset="0"/>
              </a:rPr>
              <a:t>Говномонтаж повторился 20 раз за неделю. </a:t>
            </a:r>
            <a:r>
              <a:rPr lang="ru-RU" sz="1600" b="1" dirty="0" err="1" smtClean="0">
                <a:latin typeface="Chevin Pro Light" panose="020F0303030000060003" pitchFamily="34" charset="0"/>
              </a:rPr>
              <a:t>Вау</a:t>
            </a:r>
            <a:r>
              <a:rPr lang="ru-RU" sz="1600" b="1" dirty="0" smtClean="0">
                <a:latin typeface="Chevin Pro Light" panose="020F0303030000060003" pitchFamily="34" charset="0"/>
              </a:rPr>
              <a:t>!</a:t>
            </a:r>
          </a:p>
          <a:p>
            <a:r>
              <a:rPr lang="ru-RU" sz="1600" b="1" dirty="0" smtClean="0">
                <a:latin typeface="Chevin Pro Light" panose="020F0303030000060003" pitchFamily="34" charset="0"/>
              </a:rPr>
              <a:t>Вскрыта истинная </a:t>
            </a:r>
            <a:r>
              <a:rPr lang="ru-RU" sz="1600" b="1" i="1" dirty="0" smtClean="0">
                <a:latin typeface="Chevin Pro Light" panose="020F0303030000060003" pitchFamily="34" charset="0"/>
              </a:rPr>
              <a:t>причина проблемы</a:t>
            </a:r>
            <a:r>
              <a:rPr lang="ru-RU" sz="1600" b="1" dirty="0" smtClean="0">
                <a:latin typeface="Chevin Pro Light" panose="020F0303030000060003" pitchFamily="34" charset="0"/>
              </a:rPr>
              <a:t> - </a:t>
            </a:r>
            <a:r>
              <a:rPr lang="en-US" sz="1600" b="1" dirty="0" smtClean="0">
                <a:latin typeface="Chevin Pro Light" panose="020F0303030000060003" pitchFamily="34" charset="0"/>
              </a:rPr>
              <a:t>#</a:t>
            </a:r>
            <a:r>
              <a:rPr lang="ru-RU" sz="1600" b="1" dirty="0" smtClean="0">
                <a:latin typeface="Chevin Pro Light" panose="020F0303030000060003" pitchFamily="34" charset="0"/>
              </a:rPr>
              <a:t>Алкоголизм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63337" y="4159593"/>
            <a:ext cx="2457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hevin Pro Light" panose="020F0303030000060003" pitchFamily="34" charset="0"/>
              </a:rPr>
              <a:t>Руководство </a:t>
            </a:r>
            <a:r>
              <a:rPr lang="ru-RU" sz="1600" b="1" i="1" dirty="0" smtClean="0">
                <a:latin typeface="Chevin Pro Light" panose="020F0303030000060003" pitchFamily="34" charset="0"/>
              </a:rPr>
              <a:t>решило проблему!</a:t>
            </a:r>
            <a:r>
              <a:rPr lang="ru-RU" sz="1600" b="1" dirty="0" smtClean="0">
                <a:latin typeface="Chevin Pro Light" panose="020F0303030000060003" pitchFamily="34" charset="0"/>
              </a:rPr>
              <a:t> Теперь все пьют только после работы! </a:t>
            </a:r>
          </a:p>
        </p:txBody>
      </p:sp>
    </p:spTree>
    <p:extLst>
      <p:ext uri="{BB962C8B-B14F-4D97-AF65-F5344CB8AC3E}">
        <p14:creationId xmlns="" xmlns:p14="http://schemas.microsoft.com/office/powerpoint/2010/main" val="37539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5" y="952851"/>
            <a:ext cx="1198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Зачем Вова занимался этим?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pic>
        <p:nvPicPr>
          <p:cNvPr id="16386" name="Picture 2" descr="http://intranet.rinet.net/upload/iblock/6d2/sarum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30" y="1974501"/>
            <a:ext cx="2567353" cy="2567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7733" y="4931489"/>
            <a:ext cx="635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hevin Pro Light" panose="020F0303030000060003" pitchFamily="34" charset="0"/>
              </a:rPr>
              <a:t>А, Вова получил микро-премию! </a:t>
            </a:r>
          </a:p>
        </p:txBody>
      </p:sp>
    </p:spTree>
    <p:extLst>
      <p:ext uri="{BB962C8B-B14F-4D97-AF65-F5344CB8AC3E}">
        <p14:creationId xmlns="" xmlns:p14="http://schemas.microsoft.com/office/powerpoint/2010/main" val="689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5" y="952851"/>
            <a:ext cx="1198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Зачем Вова занимался этим?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7733" y="5728231"/>
            <a:ext cx="6354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hevin Pro Light" panose="020F0303030000060003" pitchFamily="34" charset="0"/>
              </a:rPr>
              <a:t>А ещё он </a:t>
            </a:r>
            <a:r>
              <a:rPr lang="ru-RU" sz="3200" dirty="0" smtClean="0">
                <a:latin typeface="Chevin Pro Light" panose="020F0303030000060003" pitchFamily="34" charset="0"/>
              </a:rPr>
              <a:t>чувствует себя вовлечённым в процесс</a:t>
            </a:r>
            <a:r>
              <a:rPr lang="en-US" sz="3200" dirty="0" smtClean="0">
                <a:latin typeface="Chevin Pro Light" panose="020F0303030000060003" pitchFamily="34" charset="0"/>
              </a:rPr>
              <a:t>!</a:t>
            </a:r>
            <a:endParaRPr lang="ru-RU" sz="3200" dirty="0">
              <a:latin typeface="Chevin Pro Light" panose="020F030303000006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2720" y="1707968"/>
            <a:ext cx="3604635" cy="4020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6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084" y="714356"/>
            <a:ext cx="113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Chevin Pro Light" panose="020F0303030000060003" pitchFamily="34" charset="0"/>
              </a:rPr>
              <a:t>Геймификация</a:t>
            </a:r>
            <a:endParaRPr lang="ru-RU" sz="4000" dirty="0" smtClean="0">
              <a:latin typeface="Chevin Pro Light" panose="020F03030300000600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5960" y="1643050"/>
            <a:ext cx="61829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Мгновенная 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лотерея, где сотрудник может выиграть:</a:t>
            </a:r>
          </a:p>
          <a:p>
            <a:pPr algn="ctr"/>
            <a:endParaRPr lang="ru-RU" sz="2000" b="0" i="0" u="none" strike="noStrike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Спасибо от </a:t>
            </a:r>
            <a:r>
              <a:rPr lang="ru-RU" sz="2000" i="1" dirty="0" err="1" smtClean="0">
                <a:solidFill>
                  <a:srgbClr val="000000"/>
                </a:solidFill>
                <a:latin typeface="Chevin Pro Light" panose="020F0303030000060003" pitchFamily="34" charset="0"/>
              </a:rPr>
              <a:t>Ринета</a:t>
            </a:r>
            <a:r>
              <a:rPr lang="ru-RU" sz="2000" i="1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!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b="0" i="1" u="none" strike="noStrike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Денежный приз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b="0" i="1" u="none" strike="noStrike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О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тгул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0" i="1" u="none" strike="noStrike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Пиццу на отдел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b="0" i="1" u="none" strike="noStrike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 «Придёт Тимур, сварит кофе и ответит на три любых вопроса»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0" i="0" u="none" strike="noStrike" dirty="0" smtClean="0">
              <a:solidFill>
                <a:srgbClr val="000000"/>
              </a:solidFill>
              <a:effectLst/>
              <a:latin typeface="Chevin Pro Light" panose="020F03030300000600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Раз в квартал разыгрывается суперприз – </a:t>
            </a:r>
            <a:r>
              <a:rPr lang="ru-RU" sz="2000" b="1" i="1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ЛАБУТЕНЫ!</a:t>
            </a:r>
            <a:endParaRPr lang="ru-RU" sz="2000" b="1" i="1" dirty="0">
              <a:latin typeface="Chevin Pro Light" panose="020F0303030000060003" pitchFamily="34" charset="0"/>
            </a:endParaRPr>
          </a:p>
        </p:txBody>
      </p:sp>
      <p:pic>
        <p:nvPicPr>
          <p:cNvPr id="20486" name="Picture 6" descr="http://goldenbirds.cc/design/images/news/white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916832"/>
            <a:ext cx="4668782" cy="374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6348" y="5189517"/>
            <a:ext cx="477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43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7255" y="905620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hevin Pro Light" panose="020F0303030000060003" pitchFamily="34" charset="0"/>
              </a:rPr>
              <a:t>Почему вокруг бардак?!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958" y="5678766"/>
            <a:ext cx="4648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hevin Pro Light" panose="020F0303030000060003" pitchFamily="34" charset="0"/>
              </a:rPr>
              <a:t>Как его разгрести?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pic>
        <p:nvPicPr>
          <p:cNvPr id="2050" name="Picture 2" descr="https://lh5.googleusercontent.com/PAVpvd5qqZLyKtTKJgMycf4QO9jo8K9BUfFsoSpze86UpcbCo1jJ-2tT741dyvDaNGKEGL_NXnAEEzJVugfNKWldTCt5s7AQHcsjC_huTLkunZae9ute5N0hVLLc9zY9qqApM-x8HM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21" y="1663337"/>
            <a:ext cx="4009376" cy="4003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45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5" y="1083475"/>
            <a:ext cx="1198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hevin Pro Light" panose="020F0303030000060003" pitchFamily="34" charset="0"/>
              </a:rPr>
              <a:t>Смотрите, какой </a:t>
            </a:r>
            <a:r>
              <a:rPr lang="ru-RU" sz="3200" dirty="0" err="1" smtClean="0">
                <a:latin typeface="Chevin Pro Light" panose="020F0303030000060003" pitchFamily="34" charset="0"/>
              </a:rPr>
              <a:t>френдли</a:t>
            </a:r>
            <a:r>
              <a:rPr lang="ru-RU" sz="3200" dirty="0" smtClean="0">
                <a:latin typeface="Chevin Pro Light" panose="020F0303030000060003" pitchFamily="34" charset="0"/>
              </a:rPr>
              <a:t> интерфейс!</a:t>
            </a:r>
            <a:endParaRPr lang="ru-RU" sz="3200" dirty="0">
              <a:latin typeface="Chevin Pro Light" panose="020F0303030000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027" y="5476280"/>
            <a:ext cx="1198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hevin Pro Light" panose="020F0303030000060003" pitchFamily="34" charset="0"/>
              </a:rPr>
              <a:t>Даже у </a:t>
            </a:r>
            <a:r>
              <a:rPr lang="ru-RU" sz="3200" dirty="0" err="1" smtClean="0">
                <a:latin typeface="Chevin Pro Light" panose="020F0303030000060003" pitchFamily="34" charset="0"/>
              </a:rPr>
              <a:t>Гугла</a:t>
            </a:r>
            <a:r>
              <a:rPr lang="ru-RU" sz="3200" dirty="0" smtClean="0">
                <a:latin typeface="Chevin Pro Light" panose="020F0303030000060003" pitchFamily="34" charset="0"/>
              </a:rPr>
              <a:t> такого нет…</a:t>
            </a:r>
            <a:r>
              <a:rPr lang="en-US" sz="3200" dirty="0" smtClean="0">
                <a:latin typeface="Chevin Pro Light" panose="020F0303030000060003" pitchFamily="34" charset="0"/>
              </a:rPr>
              <a:t> )</a:t>
            </a:r>
            <a:endParaRPr lang="ru-RU" sz="3200" dirty="0">
              <a:latin typeface="Chevin Pro Light" panose="020F03030300000600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027" y="2415022"/>
            <a:ext cx="11807327" cy="234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41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16331" y="997528"/>
            <a:ext cx="6780811" cy="86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Бонусы </a:t>
            </a:r>
            <a:r>
              <a:rPr lang="en-US" sz="4000" dirty="0" smtClean="0">
                <a:solidFill>
                  <a:srgbClr val="C00000"/>
                </a:solidFill>
              </a:rPr>
              <a:t>#</a:t>
            </a:r>
            <a:r>
              <a:rPr lang="ru-RU" sz="4000" dirty="0" smtClean="0">
                <a:solidFill>
                  <a:srgbClr val="C00000"/>
                </a:solidFill>
              </a:rPr>
              <a:t>ТЕГОВАЛКИ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384" y="2293545"/>
            <a:ext cx="666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41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16331" y="997528"/>
            <a:ext cx="6780811" cy="86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3026580"/>
              </p:ext>
            </p:extLst>
          </p:nvPr>
        </p:nvGraphicFramePr>
        <p:xfrm>
          <a:off x="2106351" y="997528"/>
          <a:ext cx="8633119" cy="414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07288" y="5286388"/>
            <a:ext cx="8160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Принятая заявка разобрана и есть </a:t>
            </a:r>
            <a:r>
              <a:rPr lang="ru-RU" sz="2400" b="1" dirty="0" smtClean="0">
                <a:solidFill>
                  <a:srgbClr val="000000"/>
                </a:solidFill>
              </a:rPr>
              <a:t>вердикт</a:t>
            </a:r>
            <a:r>
              <a:rPr lang="ru-RU" sz="2400" dirty="0" smtClean="0">
                <a:solidFill>
                  <a:srgbClr val="000000"/>
                </a:solidFill>
              </a:rPr>
              <a:t>:</a:t>
            </a:r>
          </a:p>
          <a:p>
            <a:endParaRPr lang="ru-RU" sz="1000" dirty="0" smtClean="0">
              <a:solidFill>
                <a:srgbClr val="000000"/>
              </a:solidFill>
            </a:endParaRPr>
          </a:p>
          <a:p>
            <a:r>
              <a:rPr lang="ru-RU" sz="2000" b="0" i="1" u="none" strike="noStrike" dirty="0" smtClean="0">
                <a:solidFill>
                  <a:srgbClr val="000000"/>
                </a:solidFill>
                <a:effectLst/>
              </a:rPr>
              <a:t> - или </a:t>
            </a:r>
            <a:r>
              <a:rPr lang="ru-RU" sz="2000" b="0" i="1" u="sng" strike="noStrike" dirty="0" smtClean="0">
                <a:solidFill>
                  <a:srgbClr val="000000"/>
                </a:solidFill>
                <a:effectLst/>
              </a:rPr>
              <a:t>вина сотрудника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</a:rPr>
              <a:t> и с ним проведена беседа</a:t>
            </a:r>
            <a:r>
              <a:rPr lang="en-US" sz="2000" b="0" i="1" u="none" strike="noStrike" dirty="0" smtClean="0">
                <a:solidFill>
                  <a:srgbClr val="000000"/>
                </a:solidFill>
                <a:effectLst/>
              </a:rPr>
              <a:t>;</a:t>
            </a:r>
            <a:endParaRPr lang="ru-RU" sz="2000" b="0" i="1" u="none" strike="noStrike" dirty="0" smtClean="0">
              <a:solidFill>
                <a:srgbClr val="000000"/>
              </a:solidFill>
              <a:effectLst/>
            </a:endParaRPr>
          </a:p>
          <a:p>
            <a:endParaRPr lang="ru-RU" sz="1000" b="0" i="1" u="none" strike="noStrike" dirty="0" smtClean="0">
              <a:solidFill>
                <a:srgbClr val="000000"/>
              </a:solidFill>
              <a:effectLst/>
            </a:endParaRPr>
          </a:p>
          <a:p>
            <a:r>
              <a:rPr lang="ru-RU" sz="2000" i="1" dirty="0" smtClean="0">
                <a:solidFill>
                  <a:srgbClr val="000000"/>
                </a:solidFill>
              </a:rPr>
              <a:t> - или проблема </a:t>
            </a:r>
            <a:r>
              <a:rPr lang="ru-RU" sz="2000" i="1" u="sng" dirty="0" smtClean="0">
                <a:solidFill>
                  <a:srgbClr val="000000"/>
                </a:solidFill>
              </a:rPr>
              <a:t>системная</a:t>
            </a:r>
            <a:r>
              <a:rPr lang="ru-RU" sz="2000" i="1" dirty="0" smtClean="0">
                <a:solidFill>
                  <a:srgbClr val="000000"/>
                </a:solidFill>
              </a:rPr>
              <a:t> и она учтена в пуле проектов развития.</a:t>
            </a:r>
            <a:endParaRPr lang="ru-RU" sz="2000" b="0" i="1" u="none" strike="noStrike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3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16331" y="571480"/>
            <a:ext cx="6780811" cy="86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Бонусы </a:t>
            </a:r>
            <a:r>
              <a:rPr lang="en-US" sz="4000" dirty="0" smtClean="0">
                <a:solidFill>
                  <a:srgbClr val="C00000"/>
                </a:solidFill>
              </a:rPr>
              <a:t>#</a:t>
            </a:r>
            <a:r>
              <a:rPr lang="ru-RU" sz="4000" dirty="0" smtClean="0">
                <a:solidFill>
                  <a:srgbClr val="C00000"/>
                </a:solidFill>
              </a:rPr>
              <a:t>ТЕГОВАЛКИ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7306" y="1801735"/>
            <a:ext cx="74295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hevin Pro Light" panose="020F0303030000060003" pitchFamily="34" charset="0"/>
              </a:rPr>
              <a:t>Универсальность - помимо проблем фиксируются ещё и</a:t>
            </a:r>
            <a:r>
              <a:rPr lang="en-US" sz="2400" dirty="0" smtClean="0">
                <a:latin typeface="Chevin Pro Light" panose="020F0303030000060003" pitchFamily="34" charset="0"/>
              </a:rPr>
              <a:t>:</a:t>
            </a:r>
            <a:endParaRPr lang="ru-RU" sz="2400" dirty="0" smtClean="0">
              <a:latin typeface="Chevin Pro Light" panose="020F0303030000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hevin Pro Light" panose="020F0303030000060003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000" i="1" dirty="0" err="1" smtClean="0">
                <a:latin typeface="Chevin Pro Light" panose="020F0303030000060003" pitchFamily="34" charset="0"/>
              </a:rPr>
              <a:t>баги</a:t>
            </a:r>
            <a:r>
              <a:rPr lang="ru-RU" sz="2000" i="1" dirty="0" smtClean="0">
                <a:latin typeface="Chevin Pro Light" panose="020F0303030000060003" pitchFamily="34" charset="0"/>
              </a:rPr>
              <a:t> внутренних систем;</a:t>
            </a:r>
          </a:p>
          <a:p>
            <a:pPr marL="457200" indent="-457200">
              <a:buFontTx/>
              <a:buChar char="-"/>
            </a:pPr>
            <a:endParaRPr lang="ru-RU" sz="2000" i="1" dirty="0" smtClean="0">
              <a:latin typeface="Chevin Pro Light" panose="020F0303030000060003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запросы клиентов и сотрудников </a:t>
            </a:r>
            <a:r>
              <a:rPr lang="ru-RU" sz="2000" i="1" dirty="0">
                <a:latin typeface="Chevin Pro Light" panose="020F0303030000060003" pitchFamily="34" charset="0"/>
              </a:rPr>
              <a:t>к отделу </a:t>
            </a:r>
            <a:r>
              <a:rPr lang="ru-RU" sz="2000" i="1" dirty="0" smtClean="0">
                <a:latin typeface="Chevin Pro Light" panose="020F0303030000060003" pitchFamily="34" charset="0"/>
              </a:rPr>
              <a:t>маркетинга;</a:t>
            </a:r>
          </a:p>
          <a:p>
            <a:pPr marL="457200" indent="-457200">
              <a:buFontTx/>
              <a:buChar char="-"/>
            </a:pPr>
            <a:endParaRPr lang="ru-RU" sz="2000" i="1" dirty="0">
              <a:latin typeface="Chevin Pro Light" panose="020F0303030000060003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отвалы и переносы подключений;</a:t>
            </a:r>
          </a:p>
          <a:p>
            <a:pPr marL="457200" indent="-457200">
              <a:buFontTx/>
              <a:buChar char="-"/>
            </a:pPr>
            <a:endParaRPr lang="ru-RU" sz="2000" i="1" dirty="0" smtClean="0">
              <a:latin typeface="Chevin Pro Light" panose="020F0303030000060003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случаи героизма сотрудников.</a:t>
            </a:r>
          </a:p>
          <a:p>
            <a:endParaRPr lang="ru-RU" sz="2400" dirty="0" smtClean="0">
              <a:latin typeface="Chevin Pro Light" panose="020F0303030000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hevin Pro Light" panose="020F0303030000060003" pitchFamily="34" charset="0"/>
              </a:rPr>
              <a:t>Автоматический сбор сопутствующей информации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81" y="1864427"/>
            <a:ext cx="4305311" cy="42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617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916" y="1194007"/>
            <a:ext cx="11378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Также из «Теговалки» можно быстро пожаловаться на простой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7124" y="3029307"/>
            <a:ext cx="7319404" cy="3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1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31" y="857232"/>
            <a:ext cx="113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Что происходит дальше?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8944" y="2214554"/>
            <a:ext cx="55835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В нашей </a:t>
            </a:r>
            <a:r>
              <a:rPr lang="ru-RU" sz="2400" b="0" i="0" u="none" strike="noStrike" dirty="0" err="1" smtClean="0">
                <a:solidFill>
                  <a:srgbClr val="000000"/>
                </a:solidFill>
                <a:effectLst/>
              </a:rPr>
              <a:t>тикет-системе</a:t>
            </a:r>
            <a:r>
              <a:rPr lang="ru-RU" sz="2400" b="0" i="0" u="none" strike="noStrike" dirty="0" smtClean="0">
                <a:solidFill>
                  <a:srgbClr val="595959"/>
                </a:solidFill>
                <a:effectLst/>
              </a:rPr>
              <a:t> </a:t>
            </a:r>
            <a:r>
              <a:rPr lang="ru-RU" sz="2400" b="1" i="0" u="none" strike="noStrike" dirty="0" err="1" smtClean="0">
                <a:effectLst/>
              </a:rPr>
              <a:t>tracker</a:t>
            </a:r>
            <a:r>
              <a:rPr lang="ru-RU" sz="2400" b="0" i="0" u="none" strike="noStrike" dirty="0" smtClean="0">
                <a:solidFill>
                  <a:srgbClr val="595959"/>
                </a:solidFill>
                <a:effectLst/>
              </a:rPr>
              <a:t> 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этапы прохождения заявки делятся на </a:t>
            </a:r>
            <a:r>
              <a:rPr lang="ru-RU" sz="2400" b="1" i="0" u="none" strike="noStrike" dirty="0" smtClean="0">
                <a:solidFill>
                  <a:srgbClr val="000000"/>
                </a:solidFill>
                <a:effectLst/>
              </a:rPr>
              <a:t>Активные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 и </a:t>
            </a:r>
            <a:r>
              <a:rPr lang="ru-RU" sz="2400" b="1" i="0" u="none" strike="noStrike" dirty="0" smtClean="0">
                <a:solidFill>
                  <a:srgbClr val="000000"/>
                </a:solidFill>
                <a:effectLst/>
              </a:rPr>
              <a:t>Архивные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. </a:t>
            </a:r>
          </a:p>
          <a:p>
            <a:pPr>
              <a:spcAft>
                <a:spcPts val="1600"/>
              </a:spcAft>
            </a:pP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В каждом отделе есть ответственный по разбору проблем, который заинтересован в том, чтобы </a:t>
            </a:r>
            <a:r>
              <a:rPr lang="ru-RU" sz="2400" b="1" i="0" u="none" strike="noStrike" dirty="0" smtClean="0">
                <a:solidFill>
                  <a:srgbClr val="000000"/>
                </a:solidFill>
                <a:effectLst/>
              </a:rPr>
              <a:t>компания работала как можно лучше.  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</a:rPr>
              <a:t>  </a:t>
            </a:r>
          </a:p>
          <a:p>
            <a:pPr>
              <a:spcAft>
                <a:spcPts val="160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Он проводит заявку по этапам и по каждой заявке выносит вердикт, который присылается автору</a:t>
            </a:r>
            <a:endParaRPr lang="ru-RU" sz="2400" b="0" dirty="0" smtClean="0">
              <a:effectLst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0781" y="2357430"/>
            <a:ext cx="4131700" cy="377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219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1224" y="863726"/>
            <a:ext cx="794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Кто такие разборщики проблем?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3058" y="1857364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hevin Pro Light" panose="020F0303030000060003" pitchFamily="34" charset="0"/>
              </a:rPr>
              <a:t>Задачи разборщика</a:t>
            </a:r>
            <a:r>
              <a:rPr lang="en-US" sz="2400" dirty="0" smtClean="0">
                <a:latin typeface="Chevin Pro Light" panose="020F0303030000060003" pitchFamily="34" charset="0"/>
              </a:rPr>
              <a:t>:</a:t>
            </a:r>
            <a:endParaRPr lang="ru-RU" sz="2400" dirty="0" smtClean="0">
              <a:latin typeface="Chevin Pro Light" panose="020F0303030000060003" pitchFamily="34" charset="0"/>
            </a:endParaRPr>
          </a:p>
          <a:p>
            <a:endParaRPr lang="en-US" sz="2400" dirty="0">
              <a:latin typeface="Chevin Pro Light" panose="020F0303030000060003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общаться с </a:t>
            </a:r>
            <a:r>
              <a:rPr lang="ru-RU" sz="2000" i="1" dirty="0">
                <a:latin typeface="Chevin Pro Light" panose="020F0303030000060003" pitchFamily="34" charset="0"/>
              </a:rPr>
              <a:t>сотрудниками по каждой </a:t>
            </a:r>
            <a:r>
              <a:rPr lang="ru-RU" sz="2000" i="1" dirty="0" smtClean="0">
                <a:latin typeface="Chevin Pro Light" panose="020F0303030000060003" pitchFamily="34" charset="0"/>
              </a:rPr>
              <a:t>проблеме</a:t>
            </a:r>
            <a:r>
              <a:rPr lang="en-US" sz="2000" i="1" dirty="0" smtClean="0">
                <a:latin typeface="Chevin Pro Light" panose="020F0303030000060003" pitchFamily="34" charset="0"/>
              </a:rPr>
              <a:t>;</a:t>
            </a:r>
          </a:p>
          <a:p>
            <a:pPr marL="571500" indent="-571500">
              <a:buFontTx/>
              <a:buChar char="-"/>
            </a:pPr>
            <a:endParaRPr lang="ru-RU" sz="2000" i="1" dirty="0">
              <a:latin typeface="Chevin Pro Light" panose="020F0303030000060003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выяснять обстоятельства;</a:t>
            </a:r>
          </a:p>
          <a:p>
            <a:pPr marL="571500" indent="-571500">
              <a:buFontTx/>
              <a:buChar char="-"/>
            </a:pPr>
            <a:endParaRPr lang="ru-RU" sz="2000" i="1" dirty="0">
              <a:latin typeface="Chevin Pro Light" panose="020F0303030000060003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начислять </a:t>
            </a:r>
            <a:r>
              <a:rPr lang="ru-RU" sz="2000" i="1" dirty="0" err="1" smtClean="0">
                <a:latin typeface="Chevin Pro Light" panose="020F0303030000060003" pitchFamily="34" charset="0"/>
              </a:rPr>
              <a:t>микроштрафы</a:t>
            </a:r>
            <a:r>
              <a:rPr lang="ru-RU" sz="2000" i="1" dirty="0" smtClean="0">
                <a:latin typeface="Chevin Pro Light" panose="020F0303030000060003" pitchFamily="34" charset="0"/>
              </a:rPr>
              <a:t>;</a:t>
            </a:r>
          </a:p>
          <a:p>
            <a:pPr marL="571500" indent="-571500">
              <a:buFontTx/>
              <a:buChar char="-"/>
            </a:pPr>
            <a:endParaRPr lang="ru-RU" sz="2000" i="1" dirty="0">
              <a:latin typeface="Chevin Pro Light" panose="020F0303030000060003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формировать </a:t>
            </a:r>
            <a:r>
              <a:rPr lang="ru-RU" sz="2000" i="1" dirty="0">
                <a:latin typeface="Chevin Pro Light" panose="020F0303030000060003" pitchFamily="34" charset="0"/>
              </a:rPr>
              <a:t>запросы на правку </a:t>
            </a:r>
            <a:r>
              <a:rPr lang="ru-RU" sz="2000" i="1" dirty="0" smtClean="0">
                <a:latin typeface="Chevin Pro Light" panose="020F0303030000060003" pitchFamily="34" charset="0"/>
              </a:rPr>
              <a:t>регламентов</a:t>
            </a:r>
          </a:p>
          <a:p>
            <a:pPr marL="571500" indent="-571500">
              <a:buFontTx/>
              <a:buChar char="-"/>
            </a:pPr>
            <a:endParaRPr lang="ru-RU" sz="2000" i="1" dirty="0" smtClean="0">
              <a:latin typeface="Chevin Pro Light" panose="020F0303030000060003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формировать запросы для </a:t>
            </a:r>
            <a:r>
              <a:rPr lang="ru-RU" sz="2000" i="1" dirty="0">
                <a:latin typeface="Chevin Pro Light" panose="020F0303030000060003" pitchFamily="34" charset="0"/>
              </a:rPr>
              <a:t>программу </a:t>
            </a:r>
            <a:r>
              <a:rPr lang="ru-RU" sz="2000" i="1" dirty="0" smtClean="0">
                <a:latin typeface="Chevin Pro Light" panose="020F0303030000060003" pitchFamily="34" charset="0"/>
              </a:rPr>
              <a:t>обучения</a:t>
            </a:r>
          </a:p>
          <a:p>
            <a:pPr marL="571500" indent="-571500">
              <a:buFontTx/>
              <a:buChar char="-"/>
            </a:pPr>
            <a:endParaRPr lang="ru-RU" sz="2000" i="1" dirty="0" smtClean="0">
              <a:latin typeface="Chevin Pro Light" panose="020F0303030000060003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2000" i="1" dirty="0" smtClean="0">
                <a:latin typeface="Chevin Pro Light" panose="020F0303030000060003" pitchFamily="34" charset="0"/>
              </a:rPr>
              <a:t>выяснять причину проблемы</a:t>
            </a:r>
            <a:endParaRPr lang="ru-RU" sz="2000" i="1" dirty="0">
              <a:latin typeface="Chevin Pro Light" panose="020F03030300000600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839" y="1844439"/>
            <a:ext cx="3954597" cy="3990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7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960" y="905516"/>
            <a:ext cx="1137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hevin Pro Light" panose="020F0303030000060003" pitchFamily="34" charset="0"/>
              </a:rPr>
              <a:t>Разборщик задаётся главным вопросом: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15473" y="1677034"/>
            <a:ext cx="2852226" cy="6835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Что послужило причиной проблемы?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566" y="2884790"/>
            <a:ext cx="2457460" cy="5928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hevin Pro Light" panose="020F0303030000060003" pitchFamily="34" charset="0"/>
              </a:rPr>
              <a:t>Сотрудник нарушил регламент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86742" y="2880162"/>
            <a:ext cx="2457460" cy="597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hevin Pro Light" panose="020F0303030000060003" pitchFamily="34" charset="0"/>
              </a:rPr>
              <a:t>Проблема в регламенте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3575" y="2884791"/>
            <a:ext cx="2457460" cy="5997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hevin Pro Light" panose="020F0303030000060003" pitchFamily="34" charset="0"/>
              </a:rPr>
              <a:t>Дефицит знаний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13878" y="2866459"/>
            <a:ext cx="2457460" cy="5874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hevin Pro Light" panose="020F0303030000060003" pitchFamily="34" charset="0"/>
              </a:rPr>
              <a:t>Ошибка в бизнес-процессе</a:t>
            </a:r>
          </a:p>
        </p:txBody>
      </p:sp>
      <p:cxnSp>
        <p:nvCxnSpPr>
          <p:cNvPr id="12" name="Соединительная линия уступом 11"/>
          <p:cNvCxnSpPr>
            <a:stCxn id="9" idx="2"/>
            <a:endCxn id="13" idx="0"/>
          </p:cNvCxnSpPr>
          <p:nvPr/>
        </p:nvCxnSpPr>
        <p:spPr>
          <a:xfrm rot="5400000">
            <a:off x="3490325" y="533528"/>
            <a:ext cx="524233" cy="41782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9" idx="2"/>
            <a:endCxn id="14" idx="0"/>
          </p:cNvCxnSpPr>
          <p:nvPr/>
        </p:nvCxnSpPr>
        <p:spPr>
          <a:xfrm rot="5400000">
            <a:off x="4868727" y="1907302"/>
            <a:ext cx="519605" cy="14261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9" idx="2"/>
            <a:endCxn id="16" idx="0"/>
          </p:cNvCxnSpPr>
          <p:nvPr/>
        </p:nvCxnSpPr>
        <p:spPr>
          <a:xfrm rot="16200000" flipH="1">
            <a:off x="7889146" y="312997"/>
            <a:ext cx="505902" cy="46010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3186742" y="3877012"/>
            <a:ext cx="2457461" cy="10892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hevin Pro Light" panose="020F0303030000060003" pitchFamily="34" charset="0"/>
              </a:rPr>
              <a:t>Сделать менеджерам запрос на доработку регламента</a:t>
            </a:r>
          </a:p>
        </p:txBody>
      </p:sp>
      <p:cxnSp>
        <p:nvCxnSpPr>
          <p:cNvPr id="40" name="Прямая со стрелкой 39"/>
          <p:cNvCxnSpPr>
            <a:stCxn id="14" idx="2"/>
            <a:endCxn id="34" idx="0"/>
          </p:cNvCxnSpPr>
          <p:nvPr/>
        </p:nvCxnSpPr>
        <p:spPr>
          <a:xfrm rot="16200000" flipH="1">
            <a:off x="4215784" y="3677323"/>
            <a:ext cx="39937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5" idx="2"/>
            <a:endCxn id="97" idx="0"/>
          </p:cNvCxnSpPr>
          <p:nvPr/>
        </p:nvCxnSpPr>
        <p:spPr>
          <a:xfrm rot="5400000">
            <a:off x="7246486" y="3680399"/>
            <a:ext cx="391638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96" idx="0"/>
          </p:cNvCxnSpPr>
          <p:nvPr/>
        </p:nvCxnSpPr>
        <p:spPr>
          <a:xfrm rot="5400000">
            <a:off x="10232238" y="3664257"/>
            <a:ext cx="423128" cy="7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434565" y="3877012"/>
            <a:ext cx="2457461" cy="10892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hevin Pro Light" panose="020F0303030000060003" pitchFamily="34" charset="0"/>
              </a:rPr>
              <a:t>Провести разъяснительную беседу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9214673" y="3876218"/>
            <a:ext cx="2457461" cy="10892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hevin Pro Light" panose="020F0303030000060003" pitchFamily="34" charset="0"/>
              </a:rPr>
              <a:t>Учесть, чтобы понять, насколько эта проблема значима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213574" y="3876218"/>
            <a:ext cx="2457461" cy="10892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hevin Pro Light" panose="020F0303030000060003" pitchFamily="34" charset="0"/>
              </a:rPr>
              <a:t>Учесть и рассмотреть на предмет добавления в программу обучения</a:t>
            </a:r>
          </a:p>
        </p:txBody>
      </p:sp>
      <p:cxnSp>
        <p:nvCxnSpPr>
          <p:cNvPr id="118" name="Соединительная линия уступом 117"/>
          <p:cNvCxnSpPr>
            <a:endCxn id="15" idx="0"/>
          </p:cNvCxnSpPr>
          <p:nvPr/>
        </p:nvCxnSpPr>
        <p:spPr>
          <a:xfrm rot="5400000">
            <a:off x="7321899" y="2764385"/>
            <a:ext cx="240812" cy="1588"/>
          </a:xfrm>
          <a:prstGeom prst="bentConnector3">
            <a:avLst>
              <a:gd name="adj1" fmla="val -9331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6" name="Скругленный прямоугольник 125"/>
          <p:cNvSpPr/>
          <p:nvPr/>
        </p:nvSpPr>
        <p:spPr>
          <a:xfrm>
            <a:off x="464425" y="5286388"/>
            <a:ext cx="2457461" cy="10892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hevin Pro Light" panose="020F0303030000060003" pitchFamily="34" charset="0"/>
              </a:rPr>
              <a:t>Поиск  злостных нарушителей</a:t>
            </a:r>
          </a:p>
        </p:txBody>
      </p:sp>
      <p:cxnSp>
        <p:nvCxnSpPr>
          <p:cNvPr id="134" name="Прямая со стрелкой 133"/>
          <p:cNvCxnSpPr/>
          <p:nvPr/>
        </p:nvCxnSpPr>
        <p:spPr>
          <a:xfrm rot="5400000">
            <a:off x="1503242" y="5126331"/>
            <a:ext cx="320116" cy="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rot="16200000" flipH="1">
            <a:off x="1463610" y="3685062"/>
            <a:ext cx="39937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8" name="Скругленный прямоугольник 137"/>
          <p:cNvSpPr/>
          <p:nvPr/>
        </p:nvSpPr>
        <p:spPr>
          <a:xfrm>
            <a:off x="9213873" y="5286392"/>
            <a:ext cx="2457461" cy="10892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hevin Pro Light" panose="020F0303030000060003" pitchFamily="34" charset="0"/>
              </a:rPr>
              <a:t>Запрос на изменение системы руководству</a:t>
            </a:r>
          </a:p>
        </p:txBody>
      </p:sp>
      <p:cxnSp>
        <p:nvCxnSpPr>
          <p:cNvPr id="139" name="Прямая со стрелкой 138"/>
          <p:cNvCxnSpPr/>
          <p:nvPr/>
        </p:nvCxnSpPr>
        <p:spPr>
          <a:xfrm rot="5400000">
            <a:off x="10282548" y="5126332"/>
            <a:ext cx="320116" cy="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18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960" y="1000108"/>
            <a:ext cx="1137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hevin Pro Light" panose="020F0303030000060003" pitchFamily="34" charset="0"/>
              </a:rPr>
              <a:t>Регламент должен быть высечен в камне</a:t>
            </a:r>
          </a:p>
        </p:txBody>
      </p:sp>
      <p:pic>
        <p:nvPicPr>
          <p:cNvPr id="28676" name="Picture 4" descr="http://i306.photobucket.com/albums/nn273/kennymichael35/33ten-commandm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55" y="1979265"/>
            <a:ext cx="3621715" cy="3657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9435" y="5855174"/>
            <a:ext cx="759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Но </a:t>
            </a:r>
            <a:r>
              <a:rPr lang="ru-RU" sz="2400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что если камня нужно 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Chevin Pro Light" panose="020F0303030000060003" pitchFamily="34" charset="0"/>
              </a:rPr>
              <a:t>слишком много, а каменщики просят денег?</a:t>
            </a:r>
            <a:endParaRPr lang="ru-RU" sz="2400" dirty="0">
              <a:latin typeface="Chevin Pro Light" panose="020F030303000006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1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31" y="1123669"/>
            <a:ext cx="11378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Дополнительное обучение</a:t>
            </a:r>
            <a:endParaRPr lang="en-US" sz="4000" dirty="0" smtClean="0">
              <a:latin typeface="Chevin Pro Light" panose="020F0303030000060003" pitchFamily="34" charset="0"/>
            </a:endParaRPr>
          </a:p>
          <a:p>
            <a:pPr algn="ctr"/>
            <a:endParaRPr lang="ru-RU" sz="4000" dirty="0" smtClean="0">
              <a:latin typeface="Chevin Pro Light" panose="020F0303030000060003" pitchFamily="34" charset="0"/>
            </a:endParaRPr>
          </a:p>
        </p:txBody>
      </p:sp>
      <p:pic>
        <p:nvPicPr>
          <p:cNvPr id="29698" name="Picture 2" descr="https://lh4.googleusercontent.com/xKdK6bSmJ0UU3hYUIBR0kCWoO0dAXG4KdWB7_WUk4h9lFFJjaC3pMvKVY0DqA3Bm6Q8xm4oyD2SuwEimCcNcbMdFuaRGrCz3QLYQidPO3YVfkRUChS31zaUHFC39YW8LBHx-b7hiH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07" y="2357430"/>
            <a:ext cx="6407401" cy="3995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87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6434" y="1043281"/>
            <a:ext cx="10780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hevin Pro Light" panose="020F0303030000060003" pitchFamily="34" charset="0"/>
              </a:rPr>
              <a:t>Конечно, каждая конкретная проблема может решаться                                вмешательством </a:t>
            </a:r>
            <a:r>
              <a:rPr lang="ru-RU" sz="2800" dirty="0" err="1" smtClean="0">
                <a:latin typeface="Chevin Pro Light" panose="020F0303030000060003" pitchFamily="34" charset="0"/>
              </a:rPr>
              <a:t>топ-менеджмента</a:t>
            </a:r>
            <a:endParaRPr lang="ru-RU" sz="2800" dirty="0">
              <a:latin typeface="Chevin Pro Light" panose="020F0303030000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464" y="4111189"/>
            <a:ext cx="5857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hevin Pro Light" panose="020F0303030000060003" pitchFamily="34" charset="0"/>
              </a:rPr>
              <a:t>Это будет отвлекать его от основных обязанностей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ru-RU" sz="2800" dirty="0" smtClean="0">
              <a:latin typeface="Chevin Pro Light" panose="020F0303030000060003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hevin Pro Light" panose="020F0303030000060003" pitchFamily="34" charset="0"/>
              </a:rPr>
              <a:t>Менеджер вязнет в операционной работе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216" y="2571744"/>
            <a:ext cx="558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latin typeface="Chevin Pro Light" panose="020F0303030000060003" pitchFamily="34" charset="0"/>
              </a:rPr>
              <a:t>Но!</a:t>
            </a:r>
            <a:endParaRPr lang="ru-RU" sz="5400" dirty="0">
              <a:latin typeface="Chevin Pro Light" panose="020F0303030000060003" pitchFamily="34" charset="0"/>
            </a:endParaRPr>
          </a:p>
        </p:txBody>
      </p:sp>
      <p:pic>
        <p:nvPicPr>
          <p:cNvPr id="3074" name="Picture 2" descr="http://filearchive.cnews.ru/img/promo/2015/10/20/chudut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81" y="2206015"/>
            <a:ext cx="3648814" cy="4173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58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363538"/>
            <a:ext cx="20304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3550" y="963601"/>
            <a:ext cx="11377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hevin Pro Light"/>
              </a:rPr>
              <a:t>По итогам разбора проблем в каждом отделе проводится </a:t>
            </a:r>
            <a:endParaRPr lang="en-US" sz="2400" dirty="0">
              <a:latin typeface="Chevin Pro Light"/>
            </a:endParaRPr>
          </a:p>
          <a:p>
            <a:pPr algn="ctr"/>
            <a:r>
              <a:rPr lang="ru-RU" sz="2400" b="1" dirty="0">
                <a:latin typeface="Chevin Pro Light"/>
              </a:rPr>
              <a:t>квартальное совещание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712" y="2276475"/>
            <a:ext cx="5429288" cy="344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hevin Pro Light"/>
              </a:rPr>
              <a:t>Руководители отделов </a:t>
            </a:r>
            <a:r>
              <a:rPr lang="ru-RU" sz="2000" b="1" dirty="0">
                <a:solidFill>
                  <a:srgbClr val="000000"/>
                </a:solidFill>
                <a:latin typeface="Chevin Pro Light"/>
              </a:rPr>
              <a:t>отчитываются:</a:t>
            </a:r>
            <a:endParaRPr lang="ru-RU" sz="2000" dirty="0">
              <a:solidFill>
                <a:srgbClr val="000000"/>
              </a:solidFill>
              <a:latin typeface="Chevin Pro Light"/>
            </a:endParaRPr>
          </a:p>
          <a:p>
            <a:endParaRPr lang="ru-RU" sz="2000" dirty="0">
              <a:solidFill>
                <a:srgbClr val="000000"/>
              </a:solidFill>
              <a:latin typeface="Chevin Pro Ligh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Chevin Pro Light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Chevin Pro Light"/>
              </a:rPr>
              <a:t>какие </a:t>
            </a:r>
            <a:r>
              <a:rPr lang="ru-RU" sz="2000" i="1" dirty="0">
                <a:solidFill>
                  <a:srgbClr val="000000"/>
                </a:solidFill>
                <a:latin typeface="Chevin Pro Light"/>
              </a:rPr>
              <a:t>проблемы были выявлены</a:t>
            </a:r>
            <a:endParaRPr lang="en-US" sz="2000" i="1" dirty="0">
              <a:solidFill>
                <a:srgbClr val="000000"/>
              </a:solidFill>
              <a:latin typeface="Chevin Pro Light"/>
            </a:endParaRPr>
          </a:p>
          <a:p>
            <a:pPr>
              <a:buFont typeface="Arial" pitchFamily="34" charset="0"/>
              <a:buNone/>
            </a:pPr>
            <a:endParaRPr lang="ru-RU" sz="2000" i="1" dirty="0">
              <a:solidFill>
                <a:srgbClr val="000000"/>
              </a:solidFill>
              <a:latin typeface="Chevin Pro Ligh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Chevin Pro Light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Chevin Pro Light"/>
              </a:rPr>
              <a:t>как </a:t>
            </a:r>
            <a:r>
              <a:rPr lang="ru-RU" sz="2000" i="1" dirty="0">
                <a:solidFill>
                  <a:srgbClr val="000000"/>
                </a:solidFill>
                <a:latin typeface="Chevin Pro Light"/>
              </a:rPr>
              <a:t>решены</a:t>
            </a:r>
            <a:endParaRPr lang="en-US" sz="2000" i="1" dirty="0">
              <a:solidFill>
                <a:srgbClr val="000000"/>
              </a:solidFill>
              <a:latin typeface="Chevin Pro Light"/>
            </a:endParaRPr>
          </a:p>
          <a:p>
            <a:pPr>
              <a:buFont typeface="Arial" pitchFamily="34" charset="0"/>
              <a:buChar char="•"/>
            </a:pPr>
            <a:endParaRPr lang="ru-RU" sz="2000" i="1" dirty="0">
              <a:solidFill>
                <a:srgbClr val="000000"/>
              </a:solidFill>
              <a:latin typeface="Chevin Pro Ligh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Chevin Pro Light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Chevin Pro Light"/>
              </a:rPr>
              <a:t>что </a:t>
            </a:r>
            <a:r>
              <a:rPr lang="ru-RU" sz="2000" i="1" dirty="0">
                <a:solidFill>
                  <a:srgbClr val="000000"/>
                </a:solidFill>
                <a:latin typeface="Chevin Pro Light"/>
              </a:rPr>
              <a:t>хотелось бы решить в будущем</a:t>
            </a:r>
            <a:endParaRPr lang="en-US" sz="2000" i="1" dirty="0">
              <a:solidFill>
                <a:srgbClr val="000000"/>
              </a:solidFill>
              <a:latin typeface="Chevin Pro Light"/>
            </a:endParaRPr>
          </a:p>
          <a:p>
            <a:pPr>
              <a:buFont typeface="Arial" pitchFamily="34" charset="0"/>
              <a:buNone/>
            </a:pPr>
            <a:endParaRPr lang="ru-RU" sz="2000" i="1" dirty="0">
              <a:solidFill>
                <a:srgbClr val="000000"/>
              </a:solidFill>
              <a:latin typeface="Chevin Pro Ligh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Chevin Pro Light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Chevin Pro Light"/>
              </a:rPr>
              <a:t>руководителям </a:t>
            </a:r>
            <a:r>
              <a:rPr lang="ru-RU" sz="2000" i="1" dirty="0">
                <a:solidFill>
                  <a:srgbClr val="000000"/>
                </a:solidFill>
                <a:latin typeface="Chevin Pro Light"/>
              </a:rPr>
              <a:t>ставятся </a:t>
            </a:r>
            <a:r>
              <a:rPr lang="ru-RU" sz="2000" i="1" dirty="0" smtClean="0">
                <a:solidFill>
                  <a:srgbClr val="000000"/>
                </a:solidFill>
                <a:latin typeface="Chevin Pro Light"/>
              </a:rPr>
              <a:t>задачи </a:t>
            </a:r>
            <a:r>
              <a:rPr lang="ru-RU" sz="2000" i="1" dirty="0">
                <a:solidFill>
                  <a:srgbClr val="000000"/>
                </a:solidFill>
                <a:latin typeface="Chevin Pro Light"/>
              </a:rPr>
              <a:t>по решению массовых проблем</a:t>
            </a:r>
          </a:p>
          <a:p>
            <a:pPr>
              <a:buFont typeface="Arial" pitchFamily="34" charset="0"/>
              <a:buNone/>
            </a:pPr>
            <a:endParaRPr lang="ru-RU" sz="2000" dirty="0">
              <a:solidFill>
                <a:srgbClr val="000000"/>
              </a:solidFill>
              <a:latin typeface="Chevin Pro Ligh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7613" y="2276475"/>
            <a:ext cx="529911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35163" y="5721350"/>
            <a:ext cx="8724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</a:rPr>
              <a:t>Это помогает понять</a:t>
            </a:r>
            <a:r>
              <a:rPr lang="en-US" sz="2400">
                <a:solidFill>
                  <a:srgbClr val="000000"/>
                </a:solidFill>
              </a:rPr>
              <a:t>,</a:t>
            </a:r>
            <a:r>
              <a:rPr lang="ru-RU" sz="2400">
                <a:solidFill>
                  <a:srgbClr val="000000"/>
                </a:solidFill>
              </a:rPr>
              <a:t> насколько </a:t>
            </a:r>
            <a:r>
              <a:rPr lang="ru-RU" sz="2400" b="1">
                <a:solidFill>
                  <a:srgbClr val="000000"/>
                </a:solidFill>
              </a:rPr>
              <a:t>хорошо</a:t>
            </a:r>
            <a:r>
              <a:rPr lang="ru-RU" sz="2400">
                <a:solidFill>
                  <a:srgbClr val="000000"/>
                </a:solidFill>
              </a:rPr>
              <a:t> работает система </a:t>
            </a:r>
            <a:endParaRPr lang="en-US" sz="2400">
              <a:solidFill>
                <a:srgbClr val="000000"/>
              </a:solidFill>
            </a:endParaRPr>
          </a:p>
          <a:p>
            <a:pPr algn="ctr"/>
            <a:r>
              <a:rPr lang="ru-RU" sz="2400">
                <a:solidFill>
                  <a:srgbClr val="000000"/>
                </a:solidFill>
              </a:rPr>
              <a:t>и как можно сделать её ещё </a:t>
            </a:r>
            <a:r>
              <a:rPr lang="ru-RU" sz="2400" b="1">
                <a:solidFill>
                  <a:srgbClr val="000000"/>
                </a:solidFill>
              </a:rPr>
              <a:t>эффективнее.</a:t>
            </a:r>
          </a:p>
        </p:txBody>
      </p:sp>
    </p:spTree>
    <p:extLst>
      <p:ext uri="{BB962C8B-B14F-4D97-AF65-F5344CB8AC3E}">
        <p14:creationId xmlns="" xmlns:p14="http://schemas.microsoft.com/office/powerpoint/2010/main" val="490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3550" y="714356"/>
            <a:ext cx="1137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hevin Pro Light"/>
              </a:rPr>
              <a:t>Пример отчёта</a:t>
            </a:r>
            <a:r>
              <a:rPr lang="en-US" sz="2400" dirty="0">
                <a:latin typeface="Chevin Pro Light"/>
              </a:rPr>
              <a:t>:</a:t>
            </a:r>
            <a:endParaRPr lang="ru-RU" sz="2400" dirty="0">
              <a:latin typeface="Chevin Pro Ligh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25" y="1462088"/>
            <a:ext cx="77057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16" y="1928802"/>
            <a:ext cx="4733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93655" y="5572140"/>
            <a:ext cx="774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51984" y="2072818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Сотрудники </a:t>
            </a:r>
            <a:r>
              <a:rPr lang="ru-RU" sz="2000" dirty="0"/>
              <a:t>неохотно регистрируют </a:t>
            </a:r>
            <a:r>
              <a:rPr lang="ru-RU" sz="2000" dirty="0" smtClean="0"/>
              <a:t>проблемы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Когда поток регистраций удается наладить, начинает схлопываться разборщик.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Система в целом достаточно дорогая (разработка </a:t>
            </a:r>
            <a:r>
              <a:rPr lang="ru-RU" sz="2000" dirty="0" err="1" smtClean="0"/>
              <a:t>теговалки</a:t>
            </a:r>
            <a:r>
              <a:rPr lang="ru-RU" sz="2000" dirty="0" smtClean="0"/>
              <a:t>, оплаты разборщиков, премии, квартальные сборы)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Теговое </a:t>
            </a:r>
            <a:r>
              <a:rPr lang="ru-RU" sz="2000" dirty="0"/>
              <a:t>пространство сформировать сложно. На уровне заголовков проблемы описываются неочевидно. 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3631" y="863726"/>
            <a:ext cx="113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Наши грабли</a:t>
            </a:r>
          </a:p>
        </p:txBody>
      </p:sp>
    </p:spTree>
    <p:extLst>
      <p:ext uri="{BB962C8B-B14F-4D97-AF65-F5344CB8AC3E}">
        <p14:creationId xmlns="" xmlns:p14="http://schemas.microsoft.com/office/powerpoint/2010/main" val="29245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31" y="1831555"/>
            <a:ext cx="113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Какой же профит?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0020" y="1285860"/>
            <a:ext cx="6832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Любое внедрение </a:t>
            </a:r>
            <a:r>
              <a:rPr lang="ru-RU" sz="2400" dirty="0" err="1" smtClean="0">
                <a:solidFill>
                  <a:srgbClr val="000000"/>
                </a:solidFill>
                <a:latin typeface="Chevin Pro Light" panose="020F0303030000060003" pitchFamily="34" charset="0"/>
              </a:rPr>
              <a:t>затратно</a:t>
            </a:r>
            <a:r>
              <a:rPr lang="ru-RU" sz="2400" dirty="0" smtClean="0">
                <a:solidFill>
                  <a:srgbClr val="000000"/>
                </a:solidFill>
                <a:latin typeface="Chevin Pro Light" panose="020F0303030000060003" pitchFamily="34" charset="0"/>
              </a:rPr>
              <a:t>, но оно того стоит!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964" y="2539441"/>
            <a:ext cx="4809716" cy="34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76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084" y="3034805"/>
            <a:ext cx="402313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ВСЕ жалобы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клиентов </a:t>
            </a:r>
            <a:r>
              <a:rPr lang="ru-RU" sz="2400" dirty="0">
                <a:solidFill>
                  <a:srgbClr val="000000"/>
                </a:solidFill>
              </a:rPr>
              <a:t>и </a:t>
            </a:r>
            <a:r>
              <a:rPr lang="ru-RU" sz="2400" dirty="0" smtClean="0">
                <a:solidFill>
                  <a:srgbClr val="000000"/>
                </a:solidFill>
              </a:rPr>
              <a:t>сотрудников ОТРАБАТЫВАЮТСЯ</a:t>
            </a:r>
          </a:p>
          <a:p>
            <a:endParaRPr lang="ru-RU" sz="105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Сервис улучшает сам себя!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35848" name="Picture 8" descr="http://www.gbika.org/site/media/2014/03/right-cho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96" y="1654846"/>
            <a:ext cx="1823979" cy="1459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40238" y="3114030"/>
            <a:ext cx="424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Работающая система </a:t>
            </a:r>
            <a:r>
              <a:rPr lang="ru-RU" sz="2400" dirty="0" err="1" smtClean="0"/>
              <a:t>фидбека</a:t>
            </a:r>
            <a:r>
              <a:rPr lang="ru-RU" sz="2400" dirty="0" smtClean="0"/>
              <a:t> при внедрении новых систем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5480" y="1340768"/>
            <a:ext cx="1726395" cy="15568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86762" y="5824855"/>
            <a:ext cx="3258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282828"/>
                </a:solidFill>
              </a:rPr>
              <a:t>Снижение издержек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3891" y="3114030"/>
            <a:ext cx="2520280" cy="2601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646" y="935164"/>
            <a:ext cx="113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Профит</a:t>
            </a:r>
          </a:p>
        </p:txBody>
      </p:sp>
    </p:spTree>
    <p:extLst>
      <p:ext uri="{BB962C8B-B14F-4D97-AF65-F5344CB8AC3E}">
        <p14:creationId xmlns="" xmlns:p14="http://schemas.microsoft.com/office/powerpoint/2010/main" val="37543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31" y="1123669"/>
            <a:ext cx="113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Ещё профит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5730" y="4836980"/>
            <a:ext cx="5133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 Снятие операционной нагрузки с топ- менеджеров</a:t>
            </a:r>
          </a:p>
          <a:p>
            <a:pPr algn="ctr"/>
            <a:endParaRPr lang="ru-RU" sz="2400" dirty="0" smtClean="0">
              <a:solidFill>
                <a:srgbClr val="000000"/>
              </a:solidFill>
            </a:endParaRPr>
          </a:p>
        </p:txBody>
      </p:sp>
      <p:pic>
        <p:nvPicPr>
          <p:cNvPr id="34818" name="Picture 2" descr="https://lh4.googleusercontent.com/nXElsBHpWO8LA8Obd7F8Fwr58uH4KA4ca3DF_3MwHg0Q3XNEaEx_9Muqo4Q36l4e68ONl8BUZXfysRn4cZUwF6c6itpJw-6KtsatiCU3jw8yFmQ1MCHr6mKrv5UY8xsphf0Yn9UsDv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0" y="2230731"/>
            <a:ext cx="4992193" cy="2227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24771" y="4836980"/>
            <a:ext cx="466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 Выявляются проблемы недостатка компетенции на уровне отдела</a:t>
            </a:r>
          </a:p>
        </p:txBody>
      </p:sp>
      <p:pic>
        <p:nvPicPr>
          <p:cNvPr id="34820" name="Picture 4" descr="http://images-mediawiki-sites.thefullwiki.org/07/1/0/9/594350737335782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25" y="2230731"/>
            <a:ext cx="4361294" cy="2227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04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31" y="1123669"/>
            <a:ext cx="113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Социальный профит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83" y="2285992"/>
            <a:ext cx="4788199" cy="39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59060" y="213285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282828"/>
                </a:solidFill>
              </a:rPr>
              <a:t>Увеличение </a:t>
            </a:r>
            <a:r>
              <a:rPr lang="ru-RU" sz="2000" dirty="0" smtClean="0">
                <a:solidFill>
                  <a:srgbClr val="282828"/>
                </a:solidFill>
              </a:rPr>
              <a:t>доверия </a:t>
            </a:r>
            <a:r>
              <a:rPr lang="ru-RU" sz="2000" dirty="0">
                <a:solidFill>
                  <a:srgbClr val="282828"/>
                </a:solidFill>
              </a:rPr>
              <a:t>сотрудников по отношению к </a:t>
            </a:r>
            <a:r>
              <a:rPr lang="ru-RU" sz="2000" dirty="0" smtClean="0">
                <a:solidFill>
                  <a:srgbClr val="282828"/>
                </a:solidFill>
              </a:rPr>
              <a:t>компании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282828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82828"/>
                </a:solidFill>
              </a:rPr>
              <a:t> Психологически</a:t>
            </a:r>
            <a:r>
              <a:rPr lang="en-US" sz="2000" dirty="0" smtClean="0">
                <a:solidFill>
                  <a:srgbClr val="282828"/>
                </a:solidFill>
              </a:rPr>
              <a:t> </a:t>
            </a:r>
            <a:r>
              <a:rPr lang="ru-RU" sz="2000" dirty="0" smtClean="0">
                <a:solidFill>
                  <a:srgbClr val="282828"/>
                </a:solidFill>
              </a:rPr>
              <a:t>простой способ сообщить о проблеме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282828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82828"/>
                </a:solidFill>
              </a:rPr>
              <a:t>Отделы лучше понимают друг друга, решают проблемы в прямом диалоге</a:t>
            </a:r>
          </a:p>
          <a:p>
            <a:endParaRPr lang="ru-RU" sz="2000" dirty="0">
              <a:solidFill>
                <a:srgbClr val="282828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Обратная связь по каждому </a:t>
            </a:r>
            <a:r>
              <a:rPr lang="ru-RU" sz="2000" dirty="0" err="1" smtClean="0"/>
              <a:t>тикету</a:t>
            </a:r>
            <a:r>
              <a:rPr lang="ru-RU" sz="2000" dirty="0" smtClean="0"/>
              <a:t> (человек понимает, что его жалобы отработаны)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Проблемы решаются в рабочем порядке, без истерик.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7543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74650" y="633413"/>
            <a:ext cx="1137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hevin Pro Light"/>
              </a:rPr>
              <a:t>Заключение.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238216" y="3309938"/>
            <a:ext cx="7207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Calibri" pitchFamily="34" charset="0"/>
              </a:rPr>
              <a:t>Купите нашу </a:t>
            </a:r>
            <a:r>
              <a:rPr lang="en-US" sz="4800" dirty="0">
                <a:latin typeface="Calibri" pitchFamily="34" charset="0"/>
              </a:rPr>
              <a:t>#</a:t>
            </a:r>
            <a:r>
              <a:rPr lang="ru-RU" sz="4800" dirty="0" err="1">
                <a:latin typeface="Calibri" pitchFamily="34" charset="0"/>
              </a:rPr>
              <a:t>теговалочку</a:t>
            </a:r>
            <a:r>
              <a:rPr lang="ru-RU" sz="4800" dirty="0">
                <a:latin typeface="Calibri" pitchFamily="34" charset="0"/>
              </a:rPr>
              <a:t> 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059696" y="6072206"/>
            <a:ext cx="332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Напои </a:t>
            </a:r>
            <a:r>
              <a:rPr lang="ru-RU" i="1" dirty="0">
                <a:latin typeface="Calibri" pitchFamily="34" charset="0"/>
              </a:rPr>
              <a:t>Тимура и получи скидку!</a:t>
            </a: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213" y="619125"/>
            <a:ext cx="3319462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00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6002" y="1083473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hevin Pro Light" panose="020F0303030000060003" pitchFamily="34" charset="0"/>
              </a:rPr>
              <a:t>Б</a:t>
            </a:r>
            <a:r>
              <a:rPr lang="ru-RU" sz="4000" dirty="0" smtClean="0">
                <a:latin typeface="Chevin Pro Light" panose="020F0303030000060003" pitchFamily="34" charset="0"/>
              </a:rPr>
              <a:t>ессистемный подход здесь ничего не решит!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pic>
        <p:nvPicPr>
          <p:cNvPr id="4098" name="Picture 2" descr="https://lh3.googleusercontent.com/6k6cijwvIo5pD_no3KXK_BI8TKv6qskI5XbnckX3wddBfBzQdNpXIv71Ngqg1EoGWsu327TWmudprGeqgAK4CbDKKnnq1s7MiB9gKjyUdqCttFbjj6iMNM2Udbd47S5Z66FuQzs4LD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89" y="2408769"/>
            <a:ext cx="6582144" cy="3702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67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2557" y="1706759"/>
            <a:ext cx="8058150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1584" y="3573017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hevin Pro DemiBold"/>
              </a:rPr>
              <a:t>Совершенствование бизнес-процессов</a:t>
            </a:r>
            <a:endParaRPr lang="ru-RU" sz="2400" dirty="0">
              <a:latin typeface="Chevin Pro DemiBold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7616" y="4994101"/>
            <a:ext cx="288032" cy="387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53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422" y="1053331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Идеи </a:t>
            </a:r>
            <a:r>
              <a:rPr lang="ru-RU" sz="4000" dirty="0" err="1" smtClean="0">
                <a:latin typeface="Chevin Pro Light" panose="020F0303030000060003" pitchFamily="34" charset="0"/>
              </a:rPr>
              <a:t>Деминга</a:t>
            </a:r>
            <a:r>
              <a:rPr lang="ru-RU" sz="4000" dirty="0" smtClean="0">
                <a:latin typeface="Chevin Pro Light" panose="020F0303030000060003" pitchFamily="34" charset="0"/>
              </a:rPr>
              <a:t> (</a:t>
            </a:r>
            <a:r>
              <a:rPr lang="en-US" sz="4000" dirty="0" smtClean="0">
                <a:latin typeface="Chevin Pro Light" panose="020F0303030000060003" pitchFamily="34" charset="0"/>
              </a:rPr>
              <a:t>TQM)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7180" y="1766550"/>
            <a:ext cx="9331879" cy="4614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62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422" y="857232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Цикл </a:t>
            </a:r>
            <a:r>
              <a:rPr lang="ru-RU" sz="4000" dirty="0" err="1" smtClean="0">
                <a:latin typeface="Chevin Pro Light" panose="020F0303030000060003" pitchFamily="34" charset="0"/>
              </a:rPr>
              <a:t>Деминга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pic>
        <p:nvPicPr>
          <p:cNvPr id="5124" name="Picture 4" descr="http://4.bp.blogspot.com/-uzHsJ5TQ360/UWAm0NLKJ0I/AAAAAAAAAIk/3OyCYE2gD8U/s1600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2371146"/>
            <a:ext cx="5151280" cy="3863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24210" y="2203056"/>
            <a:ext cx="1679964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Планируй</a:t>
            </a:r>
            <a:endParaRPr lang="ru-RU" b="1" dirty="0">
              <a:latin typeface="Chevin Pro Light" panose="020F03030300000600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73918" y="2956683"/>
            <a:ext cx="1942557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Осуществляй</a:t>
            </a:r>
            <a:endParaRPr lang="ru-RU" b="1" dirty="0">
              <a:latin typeface="Chevin Pro Light" panose="020F03030300000600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64846" y="5480980"/>
            <a:ext cx="1831484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Проверяй</a:t>
            </a:r>
            <a:endParaRPr lang="ru-RU" b="1" dirty="0">
              <a:latin typeface="Chevin Pro Light" panose="020F03030300000600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16552" y="4218831"/>
            <a:ext cx="1831484" cy="753627"/>
          </a:xfrm>
          <a:prstGeom prst="roundRect">
            <a:avLst/>
          </a:prstGeom>
          <a:effectLst>
            <a:outerShdw blurRad="127000" dist="50800" dir="45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hevin Pro Light" panose="020F0303030000060003" pitchFamily="34" charset="0"/>
              </a:rPr>
              <a:t>Корректируй</a:t>
            </a:r>
            <a:endParaRPr lang="ru-RU" b="1" dirty="0">
              <a:latin typeface="Chevin Pro Light" panose="020F030303000006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422" y="928670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Планирование изменений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067" y="1990074"/>
            <a:ext cx="576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hevin Pro Light" panose="020F0303030000060003" pitchFamily="34" charset="0"/>
              </a:rPr>
              <a:t>Для снижения процента косяков нужно менять бизнес-процесс. </a:t>
            </a:r>
          </a:p>
          <a:p>
            <a:r>
              <a:rPr lang="ru-RU" sz="2400" b="1" dirty="0" smtClean="0">
                <a:latin typeface="Chevin Pro Light" panose="020F0303030000060003" pitchFamily="34" charset="0"/>
              </a:rPr>
              <a:t>Этим должны заниматься менеджеры</a:t>
            </a:r>
            <a:endParaRPr lang="ru-RU" sz="2400" b="1" dirty="0">
              <a:latin typeface="Chevin Pro Light" panose="020F0303030000060003" pitchFamily="34" charset="0"/>
            </a:endParaRPr>
          </a:p>
          <a:p>
            <a:endParaRPr lang="ru-RU" sz="2400" b="1" dirty="0">
              <a:latin typeface="Chevin Pro Light" panose="020F0303030000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6991" y="3861048"/>
            <a:ext cx="5310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hevin Pro Light" panose="020F0303030000060003" pitchFamily="34" charset="0"/>
              </a:rPr>
              <a:t>Руководитель не видит многих проблем, с которыми сталкиваются его подчиненные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 smtClean="0">
              <a:latin typeface="Chevin Pro Light" panose="020F03030300000600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hevin Pro Light" panose="020F0303030000060003" pitchFamily="34" charset="0"/>
              </a:rPr>
              <a:t>Для принятия большинства решений нужна конкретика (объём потерь и т.д.)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 smtClean="0">
              <a:latin typeface="Chevin Pro Light" panose="020F03030300000600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hevin Pro Light" panose="020F0303030000060003" pitchFamily="34" charset="0"/>
              </a:rPr>
              <a:t>Проблем очень много</a:t>
            </a:r>
            <a:endParaRPr lang="ru-RU" sz="2000" dirty="0">
              <a:latin typeface="Chevin Pro Light" panose="020F030303000006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384" y="2324425"/>
            <a:ext cx="4617654" cy="3390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70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" y="363267"/>
            <a:ext cx="2030024" cy="542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422" y="857232"/>
            <a:ext cx="107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hevin Pro Light" panose="020F0303030000060003" pitchFamily="34" charset="0"/>
              </a:rPr>
              <a:t>Осуществление изменений</a:t>
            </a:r>
            <a:endParaRPr lang="ru-RU" sz="4000" dirty="0">
              <a:latin typeface="Chevin Pro Light" panose="020F0303030000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3242" y="2071743"/>
            <a:ext cx="576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Возможности </a:t>
            </a:r>
            <a:r>
              <a:rPr lang="ru-RU" sz="2800" dirty="0"/>
              <a:t>менеджера не </a:t>
            </a:r>
            <a:r>
              <a:rPr lang="ru-RU" sz="2800" dirty="0" smtClean="0"/>
              <a:t>безграничны, </a:t>
            </a:r>
            <a:r>
              <a:rPr lang="ru-RU" sz="2800" dirty="0"/>
              <a:t>и он не сможет разом </a:t>
            </a:r>
            <a:r>
              <a:rPr lang="ru-RU" sz="2800" dirty="0" smtClean="0"/>
              <a:t>все проблемы</a:t>
            </a:r>
            <a:endParaRPr lang="ru-RU" sz="2800" b="1" dirty="0">
              <a:latin typeface="Chevin Pro Light" panose="020F03030300000600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3242" y="3842549"/>
            <a:ext cx="5417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Скорее окажется, что не будет сделано вообще ничего</a:t>
            </a:r>
            <a:endParaRPr lang="ru-RU" sz="2800" dirty="0"/>
          </a:p>
        </p:txBody>
      </p:sp>
      <p:pic>
        <p:nvPicPr>
          <p:cNvPr id="1026" name="Picture 2" descr="http://strategyjournal.ru/wp-content/uploads/2016/03/busines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5" y="2077498"/>
            <a:ext cx="4782185" cy="3530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81686" y="5186330"/>
            <a:ext cx="541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Нужны приоритеты!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08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2371</Words>
  <Application>Microsoft Office PowerPoint</Application>
  <PresentationFormat>Произвольный</PresentationFormat>
  <Paragraphs>358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Kottp12</cp:lastModifiedBy>
  <cp:revision>320</cp:revision>
  <dcterms:created xsi:type="dcterms:W3CDTF">2016-04-14T13:34:14Z</dcterms:created>
  <dcterms:modified xsi:type="dcterms:W3CDTF">2016-05-24T11:06:59Z</dcterms:modified>
</cp:coreProperties>
</file>