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0" r:id="rId2"/>
    <p:sldId id="289" r:id="rId3"/>
    <p:sldId id="291" r:id="rId4"/>
    <p:sldId id="310" r:id="rId5"/>
    <p:sldId id="338" r:id="rId6"/>
    <p:sldId id="329" r:id="rId7"/>
    <p:sldId id="309" r:id="rId8"/>
    <p:sldId id="330" r:id="rId9"/>
    <p:sldId id="334" r:id="rId10"/>
    <p:sldId id="312" r:id="rId11"/>
    <p:sldId id="313" r:id="rId12"/>
    <p:sldId id="314" r:id="rId13"/>
    <p:sldId id="315" r:id="rId14"/>
    <p:sldId id="316" r:id="rId15"/>
    <p:sldId id="318" r:id="rId16"/>
    <p:sldId id="336" r:id="rId17"/>
    <p:sldId id="337" r:id="rId18"/>
    <p:sldId id="339" r:id="rId19"/>
    <p:sldId id="320" r:id="rId20"/>
    <p:sldId id="305" r:id="rId21"/>
    <p:sldId id="303" r:id="rId22"/>
    <p:sldId id="270" r:id="rId23"/>
  </p:sldIdLst>
  <p:sldSz cx="9144000" cy="5143500" type="screen16x9"/>
  <p:notesSz cx="6797675" cy="9874250"/>
  <p:defaultTextStyle>
    <a:defPPr>
      <a:defRPr lang="ru-RU"/>
    </a:defPPr>
    <a:lvl1pPr marL="0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9" userDrawn="1">
          <p15:clr>
            <a:srgbClr val="A4A3A4"/>
          </p15:clr>
        </p15:guide>
        <p15:guide id="2" pos="2463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Яценко" initials="АЯ" lastIdx="7" clrIdx="0">
    <p:extLst>
      <p:ext uri="{19B8F6BF-5375-455C-9EA6-DF929625EA0E}">
        <p15:presenceInfo xmlns:p15="http://schemas.microsoft.com/office/powerpoint/2012/main" userId="1b6667b7665989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318"/>
    <a:srgbClr val="F69F1E"/>
    <a:srgbClr val="F06730"/>
    <a:srgbClr val="ED7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68815" autoAdjust="0"/>
  </p:normalViewPr>
  <p:slideViewPr>
    <p:cSldViewPr>
      <p:cViewPr varScale="1">
        <p:scale>
          <a:sx n="106" d="100"/>
          <a:sy n="106" d="100"/>
        </p:scale>
        <p:origin x="1788" y="90"/>
      </p:cViewPr>
      <p:guideLst>
        <p:guide orient="horz" pos="1469"/>
        <p:guide pos="2463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1\Desktop\KPI%20&#1057;&#1062;%20&#1044;&#1077;&#1082;&#1072;&#1073;&#1088;&#1100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calhost\Users\admin\Desktop\&#1043;&#1057;&#1057;\KPI%20&#1057;&#1062;%20&#1040;&#1087;&#1088;&#1077;&#1083;&#1100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Активность M&amp;A в 2015-2016</a:t>
            </a:r>
            <a:endParaRPr lang="ru-RU" dirty="0"/>
          </a:p>
        </c:rich>
      </c:tx>
      <c:layout>
        <c:manualLayout>
          <c:xMode val="edge"/>
          <c:yMode val="edge"/>
          <c:x val="0.13018387544950499"/>
          <c:y val="3.70121571821799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021770883789741"/>
          <c:y val="0.17586105904260346"/>
          <c:w val="0.46430453704016617"/>
          <c:h val="0.76274714789728915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сделок M&amp;A за 12 мес.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ROSTELECOM</c:v>
                </c:pt>
                <c:pt idx="1">
                  <c:v>NetByNet</c:v>
                </c:pt>
                <c:pt idx="2">
                  <c:v>Almagroup</c:v>
                </c:pt>
                <c:pt idx="3">
                  <c:v>VirginConnect</c:v>
                </c:pt>
                <c:pt idx="4">
                  <c:v>ER-Telecom</c:v>
                </c:pt>
                <c:pt idx="5">
                  <c:v>MegaFon</c:v>
                </c:pt>
                <c:pt idx="6">
                  <c:v>Sibirskie Seti</c:v>
                </c:pt>
                <c:pt idx="7">
                  <c:v>Other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0.26666666666666666</c:v>
                </c:pt>
                <c:pt idx="1">
                  <c:v>0.13333333333333333</c:v>
                </c:pt>
                <c:pt idx="2">
                  <c:v>0.23333333333333334</c:v>
                </c:pt>
                <c:pt idx="3">
                  <c:v>6.6666666666666666E-2</c:v>
                </c:pt>
                <c:pt idx="4">
                  <c:v>0.1</c:v>
                </c:pt>
                <c:pt idx="5">
                  <c:v>3.3333333333333333E-2</c:v>
                </c:pt>
                <c:pt idx="6">
                  <c:v>3.3333333333333333E-2</c:v>
                </c:pt>
                <c:pt idx="7">
                  <c:v>0.13333333333333333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3124064"/>
        <c:axId val="-163109376"/>
      </c:radarChart>
      <c:catAx>
        <c:axId val="-16312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3109376"/>
        <c:crosses val="autoZero"/>
        <c:auto val="1"/>
        <c:lblAlgn val="ctr"/>
        <c:lblOffset val="100"/>
        <c:noMultiLvlLbl val="0"/>
      </c:catAx>
      <c:valAx>
        <c:axId val="-16310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312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Показатели количества переносов</a:t>
            </a:r>
          </a:p>
        </c:rich>
      </c:tx>
      <c:layout>
        <c:manualLayout>
          <c:xMode val="edge"/>
          <c:yMode val="edge"/>
          <c:x val="0.29144129027491145"/>
          <c:y val="3.873463996152155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608023270501882E-2"/>
          <c:y val="0.10950215046576867"/>
          <c:w val="0.85040420086625057"/>
          <c:h val="0.62215325959791734"/>
        </c:manualLayout>
      </c:layout>
      <c:lineChart>
        <c:grouping val="standard"/>
        <c:varyColors val="0"/>
        <c:ser>
          <c:idx val="1"/>
          <c:order val="0"/>
          <c:tx>
            <c:v>2014-2015</c:v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-2.5819169582521551E-2"/>
                  <c:y val="-7.1746920013993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4F81BD"/>
                </a:solidFill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'KPI2 (Переносы)'!$C$23:$P$23</c:f>
              <c:strCache>
                <c:ptCount val="14"/>
                <c:pt idx="0">
                  <c:v>Ноябрь</c:v>
                </c:pt>
                <c:pt idx="1">
                  <c:v>Декабрь</c:v>
                </c:pt>
                <c:pt idx="2">
                  <c:v>Январь</c:v>
                </c:pt>
                <c:pt idx="3">
                  <c:v>Феварь</c:v>
                </c:pt>
                <c:pt idx="4">
                  <c:v>Март</c:v>
                </c:pt>
                <c:pt idx="5">
                  <c:v>Апрель</c:v>
                </c:pt>
                <c:pt idx="6">
                  <c:v>Май</c:v>
                </c:pt>
                <c:pt idx="7">
                  <c:v>Июнь</c:v>
                </c:pt>
                <c:pt idx="8">
                  <c:v>Июль</c:v>
                </c:pt>
                <c:pt idx="9">
                  <c:v>Август</c:v>
                </c:pt>
                <c:pt idx="10">
                  <c:v>Сентябрь</c:v>
                </c:pt>
                <c:pt idx="11">
                  <c:v>Октябрь</c:v>
                </c:pt>
                <c:pt idx="12">
                  <c:v>Ноябрь</c:v>
                </c:pt>
                <c:pt idx="13">
                  <c:v>Декабрь</c:v>
                </c:pt>
              </c:strCache>
            </c:strRef>
          </c:cat>
          <c:val>
            <c:numRef>
              <c:f>'KPI2 (Переносы)'!$C$33:$P$33</c:f>
              <c:numCache>
                <c:formatCode>0.00%</c:formatCode>
                <c:ptCount val="14"/>
                <c:pt idx="0">
                  <c:v>8.8889553952305439E-2</c:v>
                </c:pt>
                <c:pt idx="1">
                  <c:v>4.9076958566550886E-2</c:v>
                </c:pt>
                <c:pt idx="2">
                  <c:v>4.3922818790134141E-2</c:v>
                </c:pt>
                <c:pt idx="3">
                  <c:v>3.9726111660644069E-2</c:v>
                </c:pt>
                <c:pt idx="4">
                  <c:v>2.1065107757194248E-2</c:v>
                </c:pt>
                <c:pt idx="5">
                  <c:v>1.9046800397074719E-2</c:v>
                </c:pt>
                <c:pt idx="6">
                  <c:v>2.2276605310194077E-2</c:v>
                </c:pt>
                <c:pt idx="7">
                  <c:v>1.999952312339057E-2</c:v>
                </c:pt>
                <c:pt idx="8">
                  <c:v>1.3370839182275801E-2</c:v>
                </c:pt>
                <c:pt idx="9">
                  <c:v>8.3285715285391342E-3</c:v>
                </c:pt>
                <c:pt idx="10">
                  <c:v>1.5148837768064125E-2</c:v>
                </c:pt>
                <c:pt idx="11">
                  <c:v>1.2879796163712138E-2</c:v>
                </c:pt>
                <c:pt idx="12">
                  <c:v>9.7676560934353094E-3</c:v>
                </c:pt>
                <c:pt idx="13">
                  <c:v>6.4636905064783508E-3</c:v>
                </c:pt>
              </c:numCache>
            </c:numRef>
          </c:val>
          <c:smooth val="0"/>
        </c:ser>
        <c:ser>
          <c:idx val="0"/>
          <c:order val="1"/>
          <c:tx>
            <c:v>Переносы (Норма)</c:v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'KPI2 (Переносы)'!$C$23:$P$23</c:f>
              <c:strCache>
                <c:ptCount val="14"/>
                <c:pt idx="0">
                  <c:v>Ноябрь</c:v>
                </c:pt>
                <c:pt idx="1">
                  <c:v>Декабрь</c:v>
                </c:pt>
                <c:pt idx="2">
                  <c:v>Январь</c:v>
                </c:pt>
                <c:pt idx="3">
                  <c:v>Феварь</c:v>
                </c:pt>
                <c:pt idx="4">
                  <c:v>Март</c:v>
                </c:pt>
                <c:pt idx="5">
                  <c:v>Апрель</c:v>
                </c:pt>
                <c:pt idx="6">
                  <c:v>Май</c:v>
                </c:pt>
                <c:pt idx="7">
                  <c:v>Июнь</c:v>
                </c:pt>
                <c:pt idx="8">
                  <c:v>Июль</c:v>
                </c:pt>
                <c:pt idx="9">
                  <c:v>Август</c:v>
                </c:pt>
                <c:pt idx="10">
                  <c:v>Сентябрь</c:v>
                </c:pt>
                <c:pt idx="11">
                  <c:v>Октябрь</c:v>
                </c:pt>
                <c:pt idx="12">
                  <c:v>Ноябрь</c:v>
                </c:pt>
                <c:pt idx="13">
                  <c:v>Декабрь</c:v>
                </c:pt>
              </c:strCache>
            </c:strRef>
          </c:cat>
          <c:val>
            <c:numRef>
              <c:f>'KPI2 (Переносы)'!$C$34:$P$34</c:f>
              <c:numCache>
                <c:formatCode>0.00%</c:formatCode>
                <c:ptCount val="14"/>
                <c:pt idx="0">
                  <c:v>2.9899999999999999E-2</c:v>
                </c:pt>
                <c:pt idx="1">
                  <c:v>2.9899999999999999E-2</c:v>
                </c:pt>
                <c:pt idx="2">
                  <c:v>2.9899999999999999E-2</c:v>
                </c:pt>
                <c:pt idx="3">
                  <c:v>2.9899999999999999E-2</c:v>
                </c:pt>
                <c:pt idx="4">
                  <c:v>2.9899999999999999E-2</c:v>
                </c:pt>
                <c:pt idx="5">
                  <c:v>2.9899999999999999E-2</c:v>
                </c:pt>
                <c:pt idx="6">
                  <c:v>2.9899999999999999E-2</c:v>
                </c:pt>
                <c:pt idx="7">
                  <c:v>2.9899999999999999E-2</c:v>
                </c:pt>
                <c:pt idx="8">
                  <c:v>2.9899999999999999E-2</c:v>
                </c:pt>
                <c:pt idx="9">
                  <c:v>2.9899999999999999E-2</c:v>
                </c:pt>
                <c:pt idx="10">
                  <c:v>2.9899999999999999E-2</c:v>
                </c:pt>
                <c:pt idx="11">
                  <c:v>2.9899999999999999E-2</c:v>
                </c:pt>
                <c:pt idx="12">
                  <c:v>2.9899999999999999E-2</c:v>
                </c:pt>
                <c:pt idx="13">
                  <c:v>2.9899999999999999E-2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3116992"/>
        <c:axId val="-163115904"/>
      </c:lineChart>
      <c:catAx>
        <c:axId val="-163116992"/>
        <c:scaling>
          <c:orientation val="minMax"/>
        </c:scaling>
        <c:delete val="0"/>
        <c:axPos val="b"/>
        <c:majorGridlines>
          <c:spPr>
            <a:ln>
              <a:gradFill flip="none" rotWithShape="1">
                <a:gsLst>
                  <a:gs pos="0">
                    <a:srgbClr val="FF0000"/>
                  </a:gs>
                  <a:gs pos="3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c:spPr>
        </c:majorGridlines>
        <c:numFmt formatCode="General" sourceLinked="0"/>
        <c:majorTickMark val="out"/>
        <c:minorTickMark val="none"/>
        <c:tickLblPos val="nextTo"/>
        <c:crossAx val="-163115904"/>
        <c:crosses val="autoZero"/>
        <c:auto val="1"/>
        <c:lblAlgn val="ctr"/>
        <c:lblOffset val="100"/>
        <c:noMultiLvlLbl val="0"/>
      </c:catAx>
      <c:valAx>
        <c:axId val="-16311590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-1631169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493417398066882"/>
          <c:y val="0.17804880503635723"/>
          <c:w val="0.27742889678924565"/>
          <c:h val="0.19626567571054426"/>
        </c:manualLayout>
      </c:layout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  <a:tileRect/>
    </a:gradFill>
  </c:spPr>
  <c:txPr>
    <a:bodyPr/>
    <a:lstStyle/>
    <a:p>
      <a:pPr>
        <a:defRPr sz="1600" baseline="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 Соотношение кол-ва ТТ к базе,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088023668511295"/>
          <c:y val="0.10677649474766812"/>
          <c:w val="0.85338290220517277"/>
          <c:h val="0.63823224924419453"/>
        </c:manualLayout>
      </c:layout>
      <c:lineChart>
        <c:grouping val="standard"/>
        <c:varyColors val="0"/>
        <c:ser>
          <c:idx val="4"/>
          <c:order val="0"/>
          <c:tx>
            <c:v>2014-2015</c:v>
          </c:tx>
          <c:spPr>
            <a:ln>
              <a:solidFill>
                <a:srgbClr val="92D050"/>
              </a:solidFill>
            </a:ln>
          </c:spPr>
          <c:marker>
            <c:symbol val="triangle"/>
            <c:size val="9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spPr>
              <a:gradFill flip="none" rotWithShape="1">
                <a:gsLst>
                  <a:gs pos="0">
                    <a:srgbClr val="9BBB59">
                      <a:lumMod val="5000"/>
                      <a:lumOff val="95000"/>
                    </a:srgbClr>
                  </a:gs>
                  <a:gs pos="74000">
                    <a:srgbClr val="9BBB59">
                      <a:lumMod val="45000"/>
                      <a:lumOff val="55000"/>
                    </a:srgbClr>
                  </a:gs>
                  <a:gs pos="83000">
                    <a:srgbClr val="9BBB59">
                      <a:lumMod val="45000"/>
                      <a:lumOff val="55000"/>
                    </a:srgbClr>
                  </a:gs>
                  <a:gs pos="100000">
                    <a:srgbClr val="9BBB59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4F81B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'KPI5 (Соотношение ТТ к базе)'!$B$24:$M$24</c:f>
              <c:strCache>
                <c:ptCount val="12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Феварь</c:v>
                </c:pt>
                <c:pt idx="5">
                  <c:v>Март</c:v>
                </c:pt>
                <c:pt idx="6">
                  <c:v>Апрель</c:v>
                </c:pt>
                <c:pt idx="7">
                  <c:v>Май</c:v>
                </c:pt>
                <c:pt idx="8">
                  <c:v>Июнь</c:v>
                </c:pt>
                <c:pt idx="9">
                  <c:v>Июль</c:v>
                </c:pt>
                <c:pt idx="10">
                  <c:v>Август</c:v>
                </c:pt>
                <c:pt idx="11">
                  <c:v>Сентябрь</c:v>
                </c:pt>
              </c:strCache>
            </c:strRef>
          </c:cat>
          <c:val>
            <c:numRef>
              <c:f>'KPI5 (Соотношение ТТ к базе)'!$B$39:$M$39</c:f>
              <c:numCache>
                <c:formatCode>0.00%</c:formatCode>
                <c:ptCount val="12"/>
                <c:pt idx="0">
                  <c:v>0.02</c:v>
                </c:pt>
                <c:pt idx="1">
                  <c:v>1.9179932254081999E-2</c:v>
                </c:pt>
                <c:pt idx="2">
                  <c:v>1.9960351948944299E-2</c:v>
                </c:pt>
                <c:pt idx="3">
                  <c:v>1.9E-2</c:v>
                </c:pt>
                <c:pt idx="4">
                  <c:v>1.86172511813722E-2</c:v>
                </c:pt>
                <c:pt idx="5">
                  <c:v>1.8698221849737202E-2</c:v>
                </c:pt>
                <c:pt idx="6">
                  <c:v>1.7999999999999999E-2</c:v>
                </c:pt>
                <c:pt idx="7">
                  <c:v>1.7000000000000001E-2</c:v>
                </c:pt>
                <c:pt idx="8">
                  <c:v>1.6534026185949E-2</c:v>
                </c:pt>
                <c:pt idx="9">
                  <c:v>1.6718104417084101E-2</c:v>
                </c:pt>
                <c:pt idx="10">
                  <c:v>1.6E-2</c:v>
                </c:pt>
                <c:pt idx="11">
                  <c:v>1.6199999999999999E-2</c:v>
                </c:pt>
              </c:numCache>
            </c:numRef>
          </c:val>
          <c:smooth val="0"/>
        </c:ser>
        <c:ser>
          <c:idx val="0"/>
          <c:order val="1"/>
          <c:tx>
            <c:v>Соотношение (Норма)</c:v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'KPI5 (Соотношение ТТ к базе)'!$B$24:$M$24</c:f>
              <c:strCache>
                <c:ptCount val="12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  <c:pt idx="3">
                  <c:v>Январь</c:v>
                </c:pt>
                <c:pt idx="4">
                  <c:v>Феварь</c:v>
                </c:pt>
                <c:pt idx="5">
                  <c:v>Март</c:v>
                </c:pt>
                <c:pt idx="6">
                  <c:v>Апрель</c:v>
                </c:pt>
                <c:pt idx="7">
                  <c:v>Май</c:v>
                </c:pt>
                <c:pt idx="8">
                  <c:v>Июнь</c:v>
                </c:pt>
                <c:pt idx="9">
                  <c:v>Июль</c:v>
                </c:pt>
                <c:pt idx="10">
                  <c:v>Август</c:v>
                </c:pt>
                <c:pt idx="11">
                  <c:v>Сентябрь</c:v>
                </c:pt>
              </c:strCache>
            </c:strRef>
          </c:cat>
          <c:val>
            <c:numRef>
              <c:f>'KPI5 (Соотношение ТТ к базе)'!$B$40:$M$40</c:f>
              <c:numCache>
                <c:formatCode>0.00%</c:formatCode>
                <c:ptCount val="12"/>
                <c:pt idx="0">
                  <c:v>1.7999999999999999E-2</c:v>
                </c:pt>
                <c:pt idx="1">
                  <c:v>1.7999999999999999E-2</c:v>
                </c:pt>
                <c:pt idx="2">
                  <c:v>1.7999999999999999E-2</c:v>
                </c:pt>
                <c:pt idx="3">
                  <c:v>1.7999999999999999E-2</c:v>
                </c:pt>
                <c:pt idx="4">
                  <c:v>1.7999999999999999E-2</c:v>
                </c:pt>
                <c:pt idx="5">
                  <c:v>1.7999999999999999E-2</c:v>
                </c:pt>
                <c:pt idx="6">
                  <c:v>1.7999999999999999E-2</c:v>
                </c:pt>
                <c:pt idx="7">
                  <c:v>1.7999999999999999E-2</c:v>
                </c:pt>
                <c:pt idx="8">
                  <c:v>1.7999999999999999E-2</c:v>
                </c:pt>
                <c:pt idx="9">
                  <c:v>1.7999999999999999E-2</c:v>
                </c:pt>
                <c:pt idx="10">
                  <c:v>1.7999999999999999E-2</c:v>
                </c:pt>
                <c:pt idx="11">
                  <c:v>1.7999999999999999E-2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6272000"/>
        <c:axId val="-106272544"/>
      </c:lineChart>
      <c:catAx>
        <c:axId val="-106272000"/>
        <c:scaling>
          <c:orientation val="minMax"/>
        </c:scaling>
        <c:delete val="0"/>
        <c:axPos val="b"/>
        <c:majorGridlines>
          <c:spPr>
            <a:ln>
              <a:gradFill flip="none" rotWithShape="1">
                <a:gsLst>
                  <a:gs pos="0">
                    <a:srgbClr val="FF0000"/>
                  </a:gs>
                  <a:gs pos="26000">
                    <a:srgbClr val="FFC000"/>
                  </a:gs>
                  <a:gs pos="83000">
                    <a:srgbClr val="00B050"/>
                  </a:gs>
                  <a:gs pos="100000">
                    <a:srgbClr val="00B050"/>
                  </a:gs>
                </a:gsLst>
                <a:lin ang="5400000" scaled="1"/>
                <a:tileRect/>
              </a:gra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-106272544"/>
        <c:crosses val="autoZero"/>
        <c:auto val="1"/>
        <c:lblAlgn val="ctr"/>
        <c:lblOffset val="100"/>
        <c:noMultiLvlLbl val="0"/>
      </c:catAx>
      <c:valAx>
        <c:axId val="-106272544"/>
        <c:scaling>
          <c:orientation val="minMax"/>
          <c:max val="0.03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-1062720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090973709577215"/>
          <c:y val="0.58402995969226112"/>
          <c:w val="0.22548225813370698"/>
          <c:h val="0.12984700699915133"/>
        </c:manualLayout>
      </c:layout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  <a:tileRect/>
    </a:gradFill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4" Type="http://schemas.openxmlformats.org/officeDocument/2006/relationships/image" Target="../media/image4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4" Type="http://schemas.openxmlformats.org/officeDocument/2006/relationships/image" Target="../media/image4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C5072-9BC7-4550-9B99-AAD064111665}" type="doc">
      <dgm:prSet loTypeId="urn:microsoft.com/office/officeart/2005/8/layout/hList7" loCatId="list" qsTypeId="urn:microsoft.com/office/officeart/2005/8/quickstyle/3d3" qsCatId="3D" csTypeId="urn:microsoft.com/office/officeart/2005/8/colors/colorful2" csCatId="colorful" phldr="1"/>
      <dgm:spPr/>
    </dgm:pt>
    <dgm:pt modelId="{1B846814-294D-4092-8FFF-A29F2497A5A4}">
      <dgm:prSet phldrT="[Текст]"/>
      <dgm:spPr/>
      <dgm:t>
        <a:bodyPr/>
        <a:lstStyle/>
        <a:p>
          <a:r>
            <a:rPr lang="ru-RU" dirty="0" smtClean="0"/>
            <a:t>Анализ проблемы</a:t>
          </a:r>
          <a:endParaRPr lang="ru-RU" dirty="0"/>
        </a:p>
      </dgm:t>
    </dgm:pt>
    <dgm:pt modelId="{6F39BE39-5DB3-44B4-9480-EC0DC43D5179}" type="parTrans" cxnId="{7E0585CE-E32B-4CCD-B51A-6F4422AFBFED}">
      <dgm:prSet/>
      <dgm:spPr/>
      <dgm:t>
        <a:bodyPr/>
        <a:lstStyle/>
        <a:p>
          <a:endParaRPr lang="ru-RU"/>
        </a:p>
      </dgm:t>
    </dgm:pt>
    <dgm:pt modelId="{63BC5D89-BFDA-4945-95EB-C46DFB9F63AB}" type="sibTrans" cxnId="{7E0585CE-E32B-4CCD-B51A-6F4422AFBFED}">
      <dgm:prSet/>
      <dgm:spPr/>
      <dgm:t>
        <a:bodyPr/>
        <a:lstStyle/>
        <a:p>
          <a:endParaRPr lang="ru-RU"/>
        </a:p>
      </dgm:t>
    </dgm:pt>
    <dgm:pt modelId="{814B56E0-BFFA-4EF5-8D87-7C513A392EE2}">
      <dgm:prSet phldrT="[Текст]"/>
      <dgm:spPr/>
      <dgm:t>
        <a:bodyPr/>
        <a:lstStyle/>
        <a:p>
          <a:r>
            <a:rPr lang="ru-RU" dirty="0" smtClean="0"/>
            <a:t>Консультация клиента</a:t>
          </a:r>
          <a:endParaRPr lang="ru-RU" dirty="0"/>
        </a:p>
      </dgm:t>
    </dgm:pt>
    <dgm:pt modelId="{8967939F-FC80-45F8-934B-55706AEF3712}" type="parTrans" cxnId="{1156EB88-BC26-4D18-97FA-FC3F0A7A33BF}">
      <dgm:prSet/>
      <dgm:spPr/>
      <dgm:t>
        <a:bodyPr/>
        <a:lstStyle/>
        <a:p>
          <a:endParaRPr lang="ru-RU"/>
        </a:p>
      </dgm:t>
    </dgm:pt>
    <dgm:pt modelId="{D0A864A7-A5B2-46D1-915E-8E5370B3866F}" type="sibTrans" cxnId="{1156EB88-BC26-4D18-97FA-FC3F0A7A33BF}">
      <dgm:prSet/>
      <dgm:spPr/>
      <dgm:t>
        <a:bodyPr/>
        <a:lstStyle/>
        <a:p>
          <a:endParaRPr lang="ru-RU"/>
        </a:p>
      </dgm:t>
    </dgm:pt>
    <dgm:pt modelId="{45248BEA-4CB7-435D-8A89-1C28E6715F50}">
      <dgm:prSet phldrT="[Текст]"/>
      <dgm:spPr/>
      <dgm:t>
        <a:bodyPr/>
        <a:lstStyle/>
        <a:p>
          <a:r>
            <a:rPr lang="ru-RU" dirty="0" smtClean="0"/>
            <a:t>Заявка</a:t>
          </a:r>
          <a:endParaRPr lang="ru-RU" dirty="0"/>
        </a:p>
      </dgm:t>
    </dgm:pt>
    <dgm:pt modelId="{03CBD3F6-D40F-4809-9D7A-BA0999C808D9}" type="sibTrans" cxnId="{595BEDA8-0EB2-4653-B08A-1FA979E78753}">
      <dgm:prSet/>
      <dgm:spPr/>
      <dgm:t>
        <a:bodyPr/>
        <a:lstStyle/>
        <a:p>
          <a:endParaRPr lang="ru-RU"/>
        </a:p>
      </dgm:t>
    </dgm:pt>
    <dgm:pt modelId="{ECE04E9E-FA42-4CC4-AC09-FA2DED177032}" type="parTrans" cxnId="{595BEDA8-0EB2-4653-B08A-1FA979E78753}">
      <dgm:prSet/>
      <dgm:spPr/>
      <dgm:t>
        <a:bodyPr/>
        <a:lstStyle/>
        <a:p>
          <a:endParaRPr lang="ru-RU"/>
        </a:p>
      </dgm:t>
    </dgm:pt>
    <dgm:pt modelId="{FFBFD1FA-0E81-4483-9919-829B5F8CD6B5}">
      <dgm:prSet phldrT="[Текст]"/>
      <dgm:spPr/>
      <dgm:t>
        <a:bodyPr/>
        <a:lstStyle/>
        <a:p>
          <a:r>
            <a:rPr lang="ru-RU" dirty="0" smtClean="0"/>
            <a:t>Лидо-генерация</a:t>
          </a:r>
          <a:endParaRPr lang="ru-RU" dirty="0"/>
        </a:p>
      </dgm:t>
    </dgm:pt>
    <dgm:pt modelId="{689BC0B6-0DC5-4617-A7B1-DAE5732DCC30}" type="parTrans" cxnId="{BB046E75-B093-407C-B987-7B935ABC4244}">
      <dgm:prSet/>
      <dgm:spPr/>
    </dgm:pt>
    <dgm:pt modelId="{B20D051C-C609-4273-AE9F-AF93A238403F}" type="sibTrans" cxnId="{BB046E75-B093-407C-B987-7B935ABC4244}">
      <dgm:prSet/>
      <dgm:spPr/>
    </dgm:pt>
    <dgm:pt modelId="{317D08EB-9F2C-4194-A57B-9F003FD75F00}" type="pres">
      <dgm:prSet presAssocID="{0F2C5072-9BC7-4550-9B99-AAD064111665}" presName="Name0" presStyleCnt="0">
        <dgm:presLayoutVars>
          <dgm:dir/>
          <dgm:resizeHandles val="exact"/>
        </dgm:presLayoutVars>
      </dgm:prSet>
      <dgm:spPr/>
    </dgm:pt>
    <dgm:pt modelId="{738B6F73-E2B3-47EE-BF27-7E58C487A7B9}" type="pres">
      <dgm:prSet presAssocID="{0F2C5072-9BC7-4550-9B99-AAD064111665}" presName="fgShape" presStyleLbl="fgShp" presStyleIdx="0" presStyleCnt="1"/>
      <dgm:spPr>
        <a:prstGeom prst="rightArrow">
          <a:avLst/>
        </a:prstGeom>
      </dgm:spPr>
    </dgm:pt>
    <dgm:pt modelId="{565A32F7-4CF7-432E-86DF-FF67C4185476}" type="pres">
      <dgm:prSet presAssocID="{0F2C5072-9BC7-4550-9B99-AAD064111665}" presName="linComp" presStyleCnt="0"/>
      <dgm:spPr/>
    </dgm:pt>
    <dgm:pt modelId="{5559ED34-95F3-400F-A02C-2FEB0FE3D5CD}" type="pres">
      <dgm:prSet presAssocID="{45248BEA-4CB7-435D-8A89-1C28E6715F50}" presName="compNode" presStyleCnt="0"/>
      <dgm:spPr/>
    </dgm:pt>
    <dgm:pt modelId="{7ECDAB8F-3FD9-4CA5-89B9-2416E586D1A3}" type="pres">
      <dgm:prSet presAssocID="{45248BEA-4CB7-435D-8A89-1C28E6715F50}" presName="bkgdShape" presStyleLbl="node1" presStyleIdx="0" presStyleCnt="4"/>
      <dgm:spPr/>
      <dgm:t>
        <a:bodyPr/>
        <a:lstStyle/>
        <a:p>
          <a:endParaRPr lang="ru-RU"/>
        </a:p>
      </dgm:t>
    </dgm:pt>
    <dgm:pt modelId="{F95A8607-B8C6-4A08-BFF1-E3FDB1300897}" type="pres">
      <dgm:prSet presAssocID="{45248BEA-4CB7-435D-8A89-1C28E6715F5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A89AA-1AF9-4311-BFC3-1669FA8C49E1}" type="pres">
      <dgm:prSet presAssocID="{45248BEA-4CB7-435D-8A89-1C28E6715F50}" presName="invisiNode" presStyleLbl="node1" presStyleIdx="0" presStyleCnt="4"/>
      <dgm:spPr/>
    </dgm:pt>
    <dgm:pt modelId="{3A503CB2-3FA1-4B49-A5BF-6D3650410780}" type="pres">
      <dgm:prSet presAssocID="{45248BEA-4CB7-435D-8A89-1C28E6715F50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2EC32AC1-48B9-41BD-9534-E6F1BF44FDF7}" type="pres">
      <dgm:prSet presAssocID="{03CBD3F6-D40F-4809-9D7A-BA0999C808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5E65E8-2D40-4EBC-ACF1-F6BF2A571D36}" type="pres">
      <dgm:prSet presAssocID="{1B846814-294D-4092-8FFF-A29F2497A5A4}" presName="compNode" presStyleCnt="0"/>
      <dgm:spPr/>
    </dgm:pt>
    <dgm:pt modelId="{CA14C3B2-A8B1-42B0-AEE5-45060E5E77A3}" type="pres">
      <dgm:prSet presAssocID="{1B846814-294D-4092-8FFF-A29F2497A5A4}" presName="bkgdShape" presStyleLbl="node1" presStyleIdx="1" presStyleCnt="4"/>
      <dgm:spPr/>
      <dgm:t>
        <a:bodyPr/>
        <a:lstStyle/>
        <a:p>
          <a:endParaRPr lang="ru-RU"/>
        </a:p>
      </dgm:t>
    </dgm:pt>
    <dgm:pt modelId="{6EB5DF0E-8AB5-4077-9CBC-A4A7C778B1D8}" type="pres">
      <dgm:prSet presAssocID="{1B846814-294D-4092-8FFF-A29F2497A5A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82D08-0335-46EC-875F-43B8FED81920}" type="pres">
      <dgm:prSet presAssocID="{1B846814-294D-4092-8FFF-A29F2497A5A4}" presName="invisiNode" presStyleLbl="node1" presStyleIdx="1" presStyleCnt="4"/>
      <dgm:spPr/>
    </dgm:pt>
    <dgm:pt modelId="{B28DCF38-6CEA-492E-8A08-A1F9AA0EA0DF}" type="pres">
      <dgm:prSet presAssocID="{1B846814-294D-4092-8FFF-A29F2497A5A4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68DD6B-C0CE-4AF7-BFEB-95C6722E9E35}" type="pres">
      <dgm:prSet presAssocID="{63BC5D89-BFDA-4945-95EB-C46DFB9F63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447D7D-50FB-4391-A1CB-2B5DB3E6EF7F}" type="pres">
      <dgm:prSet presAssocID="{814B56E0-BFFA-4EF5-8D87-7C513A392EE2}" presName="compNode" presStyleCnt="0"/>
      <dgm:spPr/>
    </dgm:pt>
    <dgm:pt modelId="{80B222A3-7524-4BDC-96EC-55F4DF0E343C}" type="pres">
      <dgm:prSet presAssocID="{814B56E0-BFFA-4EF5-8D87-7C513A392EE2}" presName="bkgdShape" presStyleLbl="node1" presStyleIdx="2" presStyleCnt="4"/>
      <dgm:spPr/>
      <dgm:t>
        <a:bodyPr/>
        <a:lstStyle/>
        <a:p>
          <a:endParaRPr lang="ru-RU"/>
        </a:p>
      </dgm:t>
    </dgm:pt>
    <dgm:pt modelId="{F2209B8A-8801-4F86-8BBE-02719A425BF1}" type="pres">
      <dgm:prSet presAssocID="{814B56E0-BFFA-4EF5-8D87-7C513A392EE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D43E6-B03C-46DC-8277-1E04969C780C}" type="pres">
      <dgm:prSet presAssocID="{814B56E0-BFFA-4EF5-8D87-7C513A392EE2}" presName="invisiNode" presStyleLbl="node1" presStyleIdx="2" presStyleCnt="4"/>
      <dgm:spPr/>
    </dgm:pt>
    <dgm:pt modelId="{88E968FC-A323-4584-A16C-3E1DB12A4ED3}" type="pres">
      <dgm:prSet presAssocID="{814B56E0-BFFA-4EF5-8D87-7C513A392EE2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A87A792-F655-4140-A04D-A823628397F6}" type="pres">
      <dgm:prSet presAssocID="{D0A864A7-A5B2-46D1-915E-8E5370B386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E5C1AA-5A85-4E16-A5F5-5C9983B83FEE}" type="pres">
      <dgm:prSet presAssocID="{FFBFD1FA-0E81-4483-9919-829B5F8CD6B5}" presName="compNode" presStyleCnt="0"/>
      <dgm:spPr/>
    </dgm:pt>
    <dgm:pt modelId="{BF3B6785-5D55-4A56-BA21-1345F5250122}" type="pres">
      <dgm:prSet presAssocID="{FFBFD1FA-0E81-4483-9919-829B5F8CD6B5}" presName="bkgdShape" presStyleLbl="node1" presStyleIdx="3" presStyleCnt="4"/>
      <dgm:spPr/>
      <dgm:t>
        <a:bodyPr/>
        <a:lstStyle/>
        <a:p>
          <a:endParaRPr lang="ru-RU"/>
        </a:p>
      </dgm:t>
    </dgm:pt>
    <dgm:pt modelId="{4343BBD4-7415-4E07-9006-AA3CF8D0163E}" type="pres">
      <dgm:prSet presAssocID="{FFBFD1FA-0E81-4483-9919-829B5F8CD6B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06939-80C2-4BC9-BFD2-A20FA59A6DD5}" type="pres">
      <dgm:prSet presAssocID="{FFBFD1FA-0E81-4483-9919-829B5F8CD6B5}" presName="invisiNode" presStyleLbl="node1" presStyleIdx="3" presStyleCnt="4"/>
      <dgm:spPr/>
    </dgm:pt>
    <dgm:pt modelId="{A59E9E81-E8A4-4BF1-925C-616D67D3516C}" type="pres">
      <dgm:prSet presAssocID="{FFBFD1FA-0E81-4483-9919-829B5F8CD6B5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202B012B-6046-41B9-8C8E-4317638AAB27}" type="presOf" srcId="{FFBFD1FA-0E81-4483-9919-829B5F8CD6B5}" destId="{4343BBD4-7415-4E07-9006-AA3CF8D0163E}" srcOrd="1" destOrd="0" presId="urn:microsoft.com/office/officeart/2005/8/layout/hList7"/>
    <dgm:cxn modelId="{1156EB88-BC26-4D18-97FA-FC3F0A7A33BF}" srcId="{0F2C5072-9BC7-4550-9B99-AAD064111665}" destId="{814B56E0-BFFA-4EF5-8D87-7C513A392EE2}" srcOrd="2" destOrd="0" parTransId="{8967939F-FC80-45F8-934B-55706AEF3712}" sibTransId="{D0A864A7-A5B2-46D1-915E-8E5370B3866F}"/>
    <dgm:cxn modelId="{D8DACFF2-CA25-4D1A-97EE-DAD2A1398FD7}" type="presOf" srcId="{814B56E0-BFFA-4EF5-8D87-7C513A392EE2}" destId="{80B222A3-7524-4BDC-96EC-55F4DF0E343C}" srcOrd="0" destOrd="0" presId="urn:microsoft.com/office/officeart/2005/8/layout/hList7"/>
    <dgm:cxn modelId="{5A634324-A95E-4180-98BD-24D904991D94}" type="presOf" srcId="{814B56E0-BFFA-4EF5-8D87-7C513A392EE2}" destId="{F2209B8A-8801-4F86-8BBE-02719A425BF1}" srcOrd="1" destOrd="0" presId="urn:microsoft.com/office/officeart/2005/8/layout/hList7"/>
    <dgm:cxn modelId="{BB046E75-B093-407C-B987-7B935ABC4244}" srcId="{0F2C5072-9BC7-4550-9B99-AAD064111665}" destId="{FFBFD1FA-0E81-4483-9919-829B5F8CD6B5}" srcOrd="3" destOrd="0" parTransId="{689BC0B6-0DC5-4617-A7B1-DAE5732DCC30}" sibTransId="{B20D051C-C609-4273-AE9F-AF93A238403F}"/>
    <dgm:cxn modelId="{622D8AC9-67E8-44CA-878D-169B2594A161}" type="presOf" srcId="{45248BEA-4CB7-435D-8A89-1C28E6715F50}" destId="{7ECDAB8F-3FD9-4CA5-89B9-2416E586D1A3}" srcOrd="0" destOrd="0" presId="urn:microsoft.com/office/officeart/2005/8/layout/hList7"/>
    <dgm:cxn modelId="{06FA4692-7933-47D5-B97B-0AA0D6F9CC70}" type="presOf" srcId="{0F2C5072-9BC7-4550-9B99-AAD064111665}" destId="{317D08EB-9F2C-4194-A57B-9F003FD75F00}" srcOrd="0" destOrd="0" presId="urn:microsoft.com/office/officeart/2005/8/layout/hList7"/>
    <dgm:cxn modelId="{A859DB44-19A6-4E6C-8F8B-ED6EE567B5BB}" type="presOf" srcId="{1B846814-294D-4092-8FFF-A29F2497A5A4}" destId="{CA14C3B2-A8B1-42B0-AEE5-45060E5E77A3}" srcOrd="0" destOrd="0" presId="urn:microsoft.com/office/officeart/2005/8/layout/hList7"/>
    <dgm:cxn modelId="{B76A421E-ABE8-44FB-A26E-74F28E92F198}" type="presOf" srcId="{63BC5D89-BFDA-4945-95EB-C46DFB9F63AB}" destId="{2C68DD6B-C0CE-4AF7-BFEB-95C6722E9E35}" srcOrd="0" destOrd="0" presId="urn:microsoft.com/office/officeart/2005/8/layout/hList7"/>
    <dgm:cxn modelId="{8EF60CC9-456E-41C0-B06D-D47F7E6CB739}" type="presOf" srcId="{FFBFD1FA-0E81-4483-9919-829B5F8CD6B5}" destId="{BF3B6785-5D55-4A56-BA21-1345F5250122}" srcOrd="0" destOrd="0" presId="urn:microsoft.com/office/officeart/2005/8/layout/hList7"/>
    <dgm:cxn modelId="{758DB140-BA90-49FA-BBFB-5A10214838A7}" type="presOf" srcId="{45248BEA-4CB7-435D-8A89-1C28E6715F50}" destId="{F95A8607-B8C6-4A08-BFF1-E3FDB1300897}" srcOrd="1" destOrd="0" presId="urn:microsoft.com/office/officeart/2005/8/layout/hList7"/>
    <dgm:cxn modelId="{7E0585CE-E32B-4CCD-B51A-6F4422AFBFED}" srcId="{0F2C5072-9BC7-4550-9B99-AAD064111665}" destId="{1B846814-294D-4092-8FFF-A29F2497A5A4}" srcOrd="1" destOrd="0" parTransId="{6F39BE39-5DB3-44B4-9480-EC0DC43D5179}" sibTransId="{63BC5D89-BFDA-4945-95EB-C46DFB9F63AB}"/>
    <dgm:cxn modelId="{595BEDA8-0EB2-4653-B08A-1FA979E78753}" srcId="{0F2C5072-9BC7-4550-9B99-AAD064111665}" destId="{45248BEA-4CB7-435D-8A89-1C28E6715F50}" srcOrd="0" destOrd="0" parTransId="{ECE04E9E-FA42-4CC4-AC09-FA2DED177032}" sibTransId="{03CBD3F6-D40F-4809-9D7A-BA0999C808D9}"/>
    <dgm:cxn modelId="{AC0FE253-A4C5-4789-B8CB-6785D12AA3CD}" type="presOf" srcId="{D0A864A7-A5B2-46D1-915E-8E5370B3866F}" destId="{CA87A792-F655-4140-A04D-A823628397F6}" srcOrd="0" destOrd="0" presId="urn:microsoft.com/office/officeart/2005/8/layout/hList7"/>
    <dgm:cxn modelId="{EED34013-2E9B-49AE-97AF-33F587AD6F62}" type="presOf" srcId="{03CBD3F6-D40F-4809-9D7A-BA0999C808D9}" destId="{2EC32AC1-48B9-41BD-9534-E6F1BF44FDF7}" srcOrd="0" destOrd="0" presId="urn:microsoft.com/office/officeart/2005/8/layout/hList7"/>
    <dgm:cxn modelId="{EF54E3DB-7EE3-482B-BCD1-9079A783CD58}" type="presOf" srcId="{1B846814-294D-4092-8FFF-A29F2497A5A4}" destId="{6EB5DF0E-8AB5-4077-9CBC-A4A7C778B1D8}" srcOrd="1" destOrd="0" presId="urn:microsoft.com/office/officeart/2005/8/layout/hList7"/>
    <dgm:cxn modelId="{7A1AFA45-09B5-4932-B98E-E0087E2861DD}" type="presParOf" srcId="{317D08EB-9F2C-4194-A57B-9F003FD75F00}" destId="{738B6F73-E2B3-47EE-BF27-7E58C487A7B9}" srcOrd="0" destOrd="0" presId="urn:microsoft.com/office/officeart/2005/8/layout/hList7"/>
    <dgm:cxn modelId="{C60B942F-7884-4E29-9338-4F3F1788F270}" type="presParOf" srcId="{317D08EB-9F2C-4194-A57B-9F003FD75F00}" destId="{565A32F7-4CF7-432E-86DF-FF67C4185476}" srcOrd="1" destOrd="0" presId="urn:microsoft.com/office/officeart/2005/8/layout/hList7"/>
    <dgm:cxn modelId="{73C73F0B-5C89-45B2-90E3-1CE45C1162D5}" type="presParOf" srcId="{565A32F7-4CF7-432E-86DF-FF67C4185476}" destId="{5559ED34-95F3-400F-A02C-2FEB0FE3D5CD}" srcOrd="0" destOrd="0" presId="urn:microsoft.com/office/officeart/2005/8/layout/hList7"/>
    <dgm:cxn modelId="{38C2BAAD-0E46-43D4-B44D-44ABB41A5E06}" type="presParOf" srcId="{5559ED34-95F3-400F-A02C-2FEB0FE3D5CD}" destId="{7ECDAB8F-3FD9-4CA5-89B9-2416E586D1A3}" srcOrd="0" destOrd="0" presId="urn:microsoft.com/office/officeart/2005/8/layout/hList7"/>
    <dgm:cxn modelId="{8403AFE4-C433-4A20-8510-7435E6C388AB}" type="presParOf" srcId="{5559ED34-95F3-400F-A02C-2FEB0FE3D5CD}" destId="{F95A8607-B8C6-4A08-BFF1-E3FDB1300897}" srcOrd="1" destOrd="0" presId="urn:microsoft.com/office/officeart/2005/8/layout/hList7"/>
    <dgm:cxn modelId="{225CD764-B7C1-4E90-8262-68FBE1E64562}" type="presParOf" srcId="{5559ED34-95F3-400F-A02C-2FEB0FE3D5CD}" destId="{82FA89AA-1AF9-4311-BFC3-1669FA8C49E1}" srcOrd="2" destOrd="0" presId="urn:microsoft.com/office/officeart/2005/8/layout/hList7"/>
    <dgm:cxn modelId="{63F65155-3767-40AA-B32B-800FD62A63B5}" type="presParOf" srcId="{5559ED34-95F3-400F-A02C-2FEB0FE3D5CD}" destId="{3A503CB2-3FA1-4B49-A5BF-6D3650410780}" srcOrd="3" destOrd="0" presId="urn:microsoft.com/office/officeart/2005/8/layout/hList7"/>
    <dgm:cxn modelId="{7F13649B-C68E-4E22-95C3-05CA8D129987}" type="presParOf" srcId="{565A32F7-4CF7-432E-86DF-FF67C4185476}" destId="{2EC32AC1-48B9-41BD-9534-E6F1BF44FDF7}" srcOrd="1" destOrd="0" presId="urn:microsoft.com/office/officeart/2005/8/layout/hList7"/>
    <dgm:cxn modelId="{284A56C5-358B-484D-8243-95BBEB87C354}" type="presParOf" srcId="{565A32F7-4CF7-432E-86DF-FF67C4185476}" destId="{C05E65E8-2D40-4EBC-ACF1-F6BF2A571D36}" srcOrd="2" destOrd="0" presId="urn:microsoft.com/office/officeart/2005/8/layout/hList7"/>
    <dgm:cxn modelId="{A487C107-78F4-4982-9ABD-6D57CBED2126}" type="presParOf" srcId="{C05E65E8-2D40-4EBC-ACF1-F6BF2A571D36}" destId="{CA14C3B2-A8B1-42B0-AEE5-45060E5E77A3}" srcOrd="0" destOrd="0" presId="urn:microsoft.com/office/officeart/2005/8/layout/hList7"/>
    <dgm:cxn modelId="{57E3ACA9-3F49-48F6-921F-94305950FD50}" type="presParOf" srcId="{C05E65E8-2D40-4EBC-ACF1-F6BF2A571D36}" destId="{6EB5DF0E-8AB5-4077-9CBC-A4A7C778B1D8}" srcOrd="1" destOrd="0" presId="urn:microsoft.com/office/officeart/2005/8/layout/hList7"/>
    <dgm:cxn modelId="{A4949AFA-EB8B-46A4-B0CC-D8C8F8DA2838}" type="presParOf" srcId="{C05E65E8-2D40-4EBC-ACF1-F6BF2A571D36}" destId="{C8682D08-0335-46EC-875F-43B8FED81920}" srcOrd="2" destOrd="0" presId="urn:microsoft.com/office/officeart/2005/8/layout/hList7"/>
    <dgm:cxn modelId="{6729BBFE-11BE-4C2B-A34C-EB071B0B57F8}" type="presParOf" srcId="{C05E65E8-2D40-4EBC-ACF1-F6BF2A571D36}" destId="{B28DCF38-6CEA-492E-8A08-A1F9AA0EA0DF}" srcOrd="3" destOrd="0" presId="urn:microsoft.com/office/officeart/2005/8/layout/hList7"/>
    <dgm:cxn modelId="{9A2613D3-3966-4976-B6CD-84B98C2568A4}" type="presParOf" srcId="{565A32F7-4CF7-432E-86DF-FF67C4185476}" destId="{2C68DD6B-C0CE-4AF7-BFEB-95C6722E9E35}" srcOrd="3" destOrd="0" presId="urn:microsoft.com/office/officeart/2005/8/layout/hList7"/>
    <dgm:cxn modelId="{47902A52-917D-4811-BD9F-7434111F9746}" type="presParOf" srcId="{565A32F7-4CF7-432E-86DF-FF67C4185476}" destId="{3A447D7D-50FB-4391-A1CB-2B5DB3E6EF7F}" srcOrd="4" destOrd="0" presId="urn:microsoft.com/office/officeart/2005/8/layout/hList7"/>
    <dgm:cxn modelId="{BF072CFD-D542-44D3-8F45-AC0FC54F0A28}" type="presParOf" srcId="{3A447D7D-50FB-4391-A1CB-2B5DB3E6EF7F}" destId="{80B222A3-7524-4BDC-96EC-55F4DF0E343C}" srcOrd="0" destOrd="0" presId="urn:microsoft.com/office/officeart/2005/8/layout/hList7"/>
    <dgm:cxn modelId="{56BEE56E-3F19-42C0-B1BD-37B1CC685A38}" type="presParOf" srcId="{3A447D7D-50FB-4391-A1CB-2B5DB3E6EF7F}" destId="{F2209B8A-8801-4F86-8BBE-02719A425BF1}" srcOrd="1" destOrd="0" presId="urn:microsoft.com/office/officeart/2005/8/layout/hList7"/>
    <dgm:cxn modelId="{BA394251-E49C-42CA-8D9D-639A1E0AC0DE}" type="presParOf" srcId="{3A447D7D-50FB-4391-A1CB-2B5DB3E6EF7F}" destId="{E43D43E6-B03C-46DC-8277-1E04969C780C}" srcOrd="2" destOrd="0" presId="urn:microsoft.com/office/officeart/2005/8/layout/hList7"/>
    <dgm:cxn modelId="{9BFDD14C-D6DA-4915-8B9D-5273C2B4F844}" type="presParOf" srcId="{3A447D7D-50FB-4391-A1CB-2B5DB3E6EF7F}" destId="{88E968FC-A323-4584-A16C-3E1DB12A4ED3}" srcOrd="3" destOrd="0" presId="urn:microsoft.com/office/officeart/2005/8/layout/hList7"/>
    <dgm:cxn modelId="{1BC928E4-305D-4AF7-B8AB-D0ED2EA537AA}" type="presParOf" srcId="{565A32F7-4CF7-432E-86DF-FF67C4185476}" destId="{CA87A792-F655-4140-A04D-A823628397F6}" srcOrd="5" destOrd="0" presId="urn:microsoft.com/office/officeart/2005/8/layout/hList7"/>
    <dgm:cxn modelId="{C480EC4F-0685-4DD8-90A9-9822418C11BB}" type="presParOf" srcId="{565A32F7-4CF7-432E-86DF-FF67C4185476}" destId="{57E5C1AA-5A85-4E16-A5F5-5C9983B83FEE}" srcOrd="6" destOrd="0" presId="urn:microsoft.com/office/officeart/2005/8/layout/hList7"/>
    <dgm:cxn modelId="{4D14DDD6-BA90-496C-BA54-1704535B8073}" type="presParOf" srcId="{57E5C1AA-5A85-4E16-A5F5-5C9983B83FEE}" destId="{BF3B6785-5D55-4A56-BA21-1345F5250122}" srcOrd="0" destOrd="0" presId="urn:microsoft.com/office/officeart/2005/8/layout/hList7"/>
    <dgm:cxn modelId="{35792464-2C80-4925-B2BF-9549076E603A}" type="presParOf" srcId="{57E5C1AA-5A85-4E16-A5F5-5C9983B83FEE}" destId="{4343BBD4-7415-4E07-9006-AA3CF8D0163E}" srcOrd="1" destOrd="0" presId="urn:microsoft.com/office/officeart/2005/8/layout/hList7"/>
    <dgm:cxn modelId="{4AB45C38-25A1-41B5-B912-7DBDEB59CDA2}" type="presParOf" srcId="{57E5C1AA-5A85-4E16-A5F5-5C9983B83FEE}" destId="{86B06939-80C2-4BC9-BFD2-A20FA59A6DD5}" srcOrd="2" destOrd="0" presId="urn:microsoft.com/office/officeart/2005/8/layout/hList7"/>
    <dgm:cxn modelId="{52A189D4-76D3-4ADB-AF60-71DBD3BB3A99}" type="presParOf" srcId="{57E5C1AA-5A85-4E16-A5F5-5C9983B83FEE}" destId="{A59E9E81-E8A4-4BF1-925C-616D67D3516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DAB8F-3FD9-4CA5-89B9-2416E586D1A3}">
      <dsp:nvSpPr>
        <dsp:cNvPr id="0" name=""/>
        <dsp:cNvSpPr/>
      </dsp:nvSpPr>
      <dsp:spPr>
        <a:xfrm>
          <a:off x="1612" y="0"/>
          <a:ext cx="1690601" cy="35757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Заявка</a:t>
          </a:r>
          <a:endParaRPr lang="ru-RU" sz="1900" kern="1200" dirty="0"/>
        </a:p>
      </dsp:txBody>
      <dsp:txXfrm>
        <a:off x="1612" y="1430302"/>
        <a:ext cx="1690601" cy="1430302"/>
      </dsp:txXfrm>
    </dsp:sp>
    <dsp:sp modelId="{3A503CB2-3FA1-4B49-A5BF-6D3650410780}">
      <dsp:nvSpPr>
        <dsp:cNvPr id="0" name=""/>
        <dsp:cNvSpPr/>
      </dsp:nvSpPr>
      <dsp:spPr>
        <a:xfrm>
          <a:off x="251550" y="214545"/>
          <a:ext cx="1190727" cy="11907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14C3B2-A8B1-42B0-AEE5-45060E5E77A3}">
      <dsp:nvSpPr>
        <dsp:cNvPr id="0" name=""/>
        <dsp:cNvSpPr/>
      </dsp:nvSpPr>
      <dsp:spPr>
        <a:xfrm>
          <a:off x="1742932" y="0"/>
          <a:ext cx="1690601" cy="3575757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Анализ проблемы</a:t>
          </a:r>
          <a:endParaRPr lang="ru-RU" sz="1900" kern="1200" dirty="0"/>
        </a:p>
      </dsp:txBody>
      <dsp:txXfrm>
        <a:off x="1742932" y="1430302"/>
        <a:ext cx="1690601" cy="1430302"/>
      </dsp:txXfrm>
    </dsp:sp>
    <dsp:sp modelId="{B28DCF38-6CEA-492E-8A08-A1F9AA0EA0DF}">
      <dsp:nvSpPr>
        <dsp:cNvPr id="0" name=""/>
        <dsp:cNvSpPr/>
      </dsp:nvSpPr>
      <dsp:spPr>
        <a:xfrm>
          <a:off x="1992869" y="214545"/>
          <a:ext cx="1190727" cy="11907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B222A3-7524-4BDC-96EC-55F4DF0E343C}">
      <dsp:nvSpPr>
        <dsp:cNvPr id="0" name=""/>
        <dsp:cNvSpPr/>
      </dsp:nvSpPr>
      <dsp:spPr>
        <a:xfrm>
          <a:off x="3484252" y="0"/>
          <a:ext cx="1690601" cy="3575757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Консультация клиента</a:t>
          </a:r>
          <a:endParaRPr lang="ru-RU" sz="1900" kern="1200" dirty="0"/>
        </a:p>
      </dsp:txBody>
      <dsp:txXfrm>
        <a:off x="3484252" y="1430302"/>
        <a:ext cx="1690601" cy="1430302"/>
      </dsp:txXfrm>
    </dsp:sp>
    <dsp:sp modelId="{88E968FC-A323-4584-A16C-3E1DB12A4ED3}">
      <dsp:nvSpPr>
        <dsp:cNvPr id="0" name=""/>
        <dsp:cNvSpPr/>
      </dsp:nvSpPr>
      <dsp:spPr>
        <a:xfrm>
          <a:off x="3734189" y="214545"/>
          <a:ext cx="1190727" cy="119072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3B6785-5D55-4A56-BA21-1345F5250122}">
      <dsp:nvSpPr>
        <dsp:cNvPr id="0" name=""/>
        <dsp:cNvSpPr/>
      </dsp:nvSpPr>
      <dsp:spPr>
        <a:xfrm>
          <a:off x="5225571" y="0"/>
          <a:ext cx="1690601" cy="357575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Лидо-генерация</a:t>
          </a:r>
          <a:endParaRPr lang="ru-RU" sz="1900" kern="1200" dirty="0"/>
        </a:p>
      </dsp:txBody>
      <dsp:txXfrm>
        <a:off x="5225571" y="1430302"/>
        <a:ext cx="1690601" cy="1430302"/>
      </dsp:txXfrm>
    </dsp:sp>
    <dsp:sp modelId="{A59E9E81-E8A4-4BF1-925C-616D67D3516C}">
      <dsp:nvSpPr>
        <dsp:cNvPr id="0" name=""/>
        <dsp:cNvSpPr/>
      </dsp:nvSpPr>
      <dsp:spPr>
        <a:xfrm>
          <a:off x="5475508" y="214545"/>
          <a:ext cx="1190727" cy="119072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8B6F73-E2B3-47EE-BF27-7E58C487A7B9}">
      <dsp:nvSpPr>
        <dsp:cNvPr id="0" name=""/>
        <dsp:cNvSpPr/>
      </dsp:nvSpPr>
      <dsp:spPr>
        <a:xfrm>
          <a:off x="276711" y="2860605"/>
          <a:ext cx="6364363" cy="5363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E1E78-883B-4DFA-8D28-CAA9B4A0BAF3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587D8-602B-4871-9D89-3184F3363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9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05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609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414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219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024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17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05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31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1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2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67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05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30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22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Название слайда,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3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34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00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38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7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9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8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3"/>
              </a:buClr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4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3"/>
              </a:buClr>
            </a:pPr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8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5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87D8-602B-4871-9D89-3184F336381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1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orserv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gorserv.ru/" TargetMode="Externa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ages/%D0%93%D0%BE%D1%80%D1%81%D0%B2%D1%8F%D0%B7%D1%8C/149746238468382?ref=hl" TargetMode="External"/><Relationship Id="rId3" Type="http://schemas.openxmlformats.org/officeDocument/2006/relationships/hyperlink" Target="mailto:info@gorserv.ru" TargetMode="External"/><Relationship Id="rId7" Type="http://schemas.openxmlformats.org/officeDocument/2006/relationships/hyperlink" Target="https://plus.google.com/b/113220545792102708409/113220545792102708409/posts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gorserv.ru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hyperlink" Target="https://www.linkedin.com/company/3773908?trk=hp-feed-gorilla-suggestedsearch1-companytext" TargetMode="External"/><Relationship Id="rId9" Type="http://schemas.openxmlformats.org/officeDocument/2006/relationships/hyperlink" Target="https://www.youtube.com/channel/UCYqv3H5THufeYYV_75Z3hyQ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gorserv.ru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orserv.ru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gorserv.ru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gorserv.ru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gorserv.ru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30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2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61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437625"/>
            <a:ext cx="7206319" cy="129202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 userDrawn="1"/>
        </p:nvSpPr>
        <p:spPr bwMode="auto">
          <a:xfrm>
            <a:off x="5410598" y="2885836"/>
            <a:ext cx="2663212" cy="5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953" tIns="35477" rIns="70953" bIns="3547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094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88" b="1" i="0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ул. Окская, 13 (БЦ «Москвичка»), Москва</a:t>
            </a:r>
          </a:p>
          <a:p>
            <a:pPr marL="0" marR="0" lvl="0" indent="0" algn="l" defTabSz="709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88" b="1" i="0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8 (800) 77-55-003,</a:t>
            </a:r>
            <a:r>
              <a:rPr lang="ru-RU" altLang="ru-RU" sz="1088" b="1" dirty="0">
                <a:cs typeface="Arial" charset="0"/>
              </a:rPr>
              <a:t> </a:t>
            </a:r>
            <a:r>
              <a:rPr kumimoji="0" lang="ru-RU" altLang="ru-RU" sz="1088" b="1" i="0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8 (495) 739-09-40</a:t>
            </a:r>
          </a:p>
          <a:p>
            <a:pPr marL="0" marR="0" lvl="0" indent="0" algn="l" defTabSz="709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088" b="1" i="0" strike="noStrike" cap="none" normalizeH="0" baseline="0" dirty="0" smtClean="0">
                <a:ln>
                  <a:noFill/>
                </a:ln>
                <a:effectLst/>
                <a:cs typeface="Arial" charset="0"/>
                <a:hlinkClick r:id="rId3"/>
              </a:rPr>
              <a:t>info@gorserv.ru</a:t>
            </a:r>
            <a:endParaRPr kumimoji="0" lang="ru-RU" altLang="ru-RU" sz="1088" b="1" i="0" strike="noStrike" cap="none" normalizeH="0" baseline="0" dirty="0" smtClean="0">
              <a:ln>
                <a:noFill/>
              </a:ln>
              <a:effectLst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327836"/>
            <a:ext cx="4553708" cy="1426207"/>
          </a:xfrm>
          <a:prstGeom prst="rect">
            <a:avLst/>
          </a:prstGeom>
        </p:spPr>
      </p:pic>
      <p:sp>
        <p:nvSpPr>
          <p:cNvPr id="5" name="Прямоугольник 4">
            <a:hlinkClick r:id="rId5"/>
          </p:cNvPr>
          <p:cNvSpPr/>
          <p:nvPr userDrawn="1"/>
        </p:nvSpPr>
        <p:spPr>
          <a:xfrm>
            <a:off x="4040852" y="4777560"/>
            <a:ext cx="1099644" cy="291387"/>
          </a:xfrm>
          <a:prstGeom prst="rect">
            <a:avLst/>
          </a:prstGeom>
        </p:spPr>
        <p:txBody>
          <a:bodyPr wrap="none" lIns="70953" tIns="35477" rIns="70953" bIns="35477">
            <a:spAutoFit/>
          </a:bodyPr>
          <a:lstStyle/>
          <a:p>
            <a:r>
              <a:rPr lang="ru-RU" sz="1428" b="1" dirty="0" err="1"/>
              <a:t>Горсвязь.рф</a:t>
            </a:r>
            <a:endParaRPr lang="ru-RU" sz="1428" b="1" dirty="0"/>
          </a:p>
        </p:txBody>
      </p:sp>
    </p:spTree>
    <p:extLst>
      <p:ext uri="{BB962C8B-B14F-4D97-AF65-F5344CB8AC3E}">
        <p14:creationId xmlns:p14="http://schemas.microsoft.com/office/powerpoint/2010/main" val="3786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1.45208 0.0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04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6" y="1599644"/>
            <a:ext cx="8008236" cy="143580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 userDrawn="1"/>
        </p:nvSpPr>
        <p:spPr bwMode="auto">
          <a:xfrm>
            <a:off x="4561364" y="3308651"/>
            <a:ext cx="3447786" cy="73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953" tIns="35477" rIns="70953" bIns="3547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7094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28" b="1" i="0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ул. Окская, 13 (БЦ «Москвичка»), Москва</a:t>
            </a:r>
          </a:p>
          <a:p>
            <a:pPr marL="0" marR="0" lvl="0" indent="0" algn="l" defTabSz="709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28" b="1" i="0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8 (800) 77-55-003,</a:t>
            </a:r>
            <a:r>
              <a:rPr lang="ru-RU" altLang="ru-RU" sz="1428" b="1" dirty="0">
                <a:cs typeface="Arial" charset="0"/>
              </a:rPr>
              <a:t> </a:t>
            </a:r>
            <a:r>
              <a:rPr kumimoji="0" lang="ru-RU" altLang="ru-RU" sz="1428" b="1" i="0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8 (495) 739-09-40</a:t>
            </a:r>
          </a:p>
          <a:p>
            <a:pPr marL="0" marR="0" lvl="0" indent="0" algn="l" defTabSz="709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28" b="1" i="0" strike="noStrike" cap="none" normalizeH="0" baseline="0" dirty="0" smtClean="0">
                <a:ln>
                  <a:noFill/>
                </a:ln>
                <a:effectLst/>
                <a:cs typeface="Arial" charset="0"/>
                <a:hlinkClick r:id="rId3"/>
              </a:rPr>
              <a:t>info@gorserv.ru</a:t>
            </a:r>
            <a:endParaRPr kumimoji="0" lang="ru-RU" altLang="ru-RU" sz="1428" b="1" i="0" strike="noStrike" cap="none" normalizeH="0" baseline="0" dirty="0" smtClean="0">
              <a:ln>
                <a:noFill/>
              </a:ln>
              <a:effectLst/>
              <a:cs typeface="Arial" charset="0"/>
            </a:endParaRPr>
          </a:p>
        </p:txBody>
      </p:sp>
      <p:pic>
        <p:nvPicPr>
          <p:cNvPr id="4" name="Picture 5" descr="C:\Users\user1\Desktop\социконки.png">
            <a:hlinkClick r:id="rId4"/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4"/>
          <a:stretch/>
        </p:blipFill>
        <p:spPr bwMode="auto">
          <a:xfrm>
            <a:off x="5591360" y="4004438"/>
            <a:ext cx="904443" cy="7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6"/>
          </p:cNvPr>
          <p:cNvSpPr txBox="1"/>
          <p:nvPr userDrawn="1"/>
        </p:nvSpPr>
        <p:spPr>
          <a:xfrm>
            <a:off x="3666023" y="4601011"/>
            <a:ext cx="1373437" cy="354353"/>
          </a:xfrm>
          <a:prstGeom prst="rect">
            <a:avLst/>
          </a:prstGeom>
          <a:noFill/>
        </p:spPr>
        <p:txBody>
          <a:bodyPr wrap="none" lIns="70953" tIns="35477" rIns="70953" bIns="35477" rtlCol="0">
            <a:spAutoFit/>
          </a:bodyPr>
          <a:lstStyle/>
          <a:p>
            <a:r>
              <a:rPr lang="ru-RU" sz="1837" b="1" dirty="0" err="1" smtClean="0"/>
              <a:t>Горсвязь.рф</a:t>
            </a:r>
            <a:endParaRPr lang="ru-RU" sz="1837" b="1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761028" y="1092437"/>
            <a:ext cx="3189190" cy="406675"/>
          </a:xfrm>
          <a:prstGeom prst="rect">
            <a:avLst/>
          </a:prstGeom>
          <a:noFill/>
        </p:spPr>
        <p:txBody>
          <a:bodyPr wrap="none" lIns="70953" tIns="35477" rIns="70953" bIns="35477" rtlCol="0">
            <a:spAutoFit/>
          </a:bodyPr>
          <a:lstStyle/>
          <a:p>
            <a:r>
              <a:rPr lang="ru-RU" sz="2177" dirty="0" smtClean="0"/>
              <a:t>СПАСИБО ЗА ВНИМАНИЕ!</a:t>
            </a:r>
            <a:endParaRPr lang="ru-RU" sz="2177" dirty="0"/>
          </a:p>
        </p:txBody>
      </p:sp>
      <p:pic>
        <p:nvPicPr>
          <p:cNvPr id="7" name="Picture 5" descr="C:\Users\user1\Desktop\социконки.png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9"/>
          <a:stretch/>
        </p:blipFill>
        <p:spPr bwMode="auto">
          <a:xfrm>
            <a:off x="7932717" y="4020333"/>
            <a:ext cx="968489" cy="7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1\Desktop\социконки.png">
            <a:hlinkClick r:id="rId8"/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r="48636"/>
          <a:stretch/>
        </p:blipFill>
        <p:spPr bwMode="auto">
          <a:xfrm>
            <a:off x="6495803" y="4009369"/>
            <a:ext cx="795647" cy="7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1\Desktop\социконки.png">
            <a:hlinkClick r:id="rId9"/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5" r="24318"/>
          <a:stretch/>
        </p:blipFill>
        <p:spPr bwMode="auto">
          <a:xfrm>
            <a:off x="7291449" y="4004438"/>
            <a:ext cx="804878" cy="7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" y="4476800"/>
            <a:ext cx="1945577" cy="6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1.16563 -0.020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81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 userDrawn="1"/>
        </p:nvSpPr>
        <p:spPr>
          <a:xfrm>
            <a:off x="3984489" y="4731991"/>
            <a:ext cx="885483" cy="239065"/>
          </a:xfrm>
          <a:prstGeom prst="rect">
            <a:avLst/>
          </a:prstGeom>
          <a:noFill/>
        </p:spPr>
        <p:txBody>
          <a:bodyPr wrap="none" lIns="70953" tIns="35477" rIns="70953" bIns="35477" rtlCol="0">
            <a:spAutoFit/>
          </a:bodyPr>
          <a:lstStyle/>
          <a:p>
            <a:r>
              <a:rPr lang="ru-RU" sz="1088" b="1" dirty="0" err="1" smtClean="0"/>
              <a:t>Горсвязь.рф</a:t>
            </a:r>
            <a:endParaRPr lang="ru-RU" sz="1088" b="1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-36917" y="4957412"/>
            <a:ext cx="8353335" cy="18608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0953" tIns="35477" rIns="70953" bIns="35477" rtlCol="0" anchor="ctr"/>
          <a:lstStyle/>
          <a:p>
            <a:pPr algn="r"/>
            <a:endParaRPr lang="ru-RU" sz="2177" b="1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8638841" y="4957412"/>
            <a:ext cx="510634" cy="1860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0953" tIns="35477" rIns="70953" bIns="35477" rtlCol="0" anchor="ctr"/>
          <a:lstStyle/>
          <a:p>
            <a:pPr algn="ctr"/>
            <a:endParaRPr lang="ru-RU" sz="1428" b="1" dirty="0"/>
          </a:p>
        </p:txBody>
      </p:sp>
    </p:spTree>
    <p:extLst>
      <p:ext uri="{BB962C8B-B14F-4D97-AF65-F5344CB8AC3E}">
        <p14:creationId xmlns:p14="http://schemas.microsoft.com/office/powerpoint/2010/main" val="178600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 userDrawn="1"/>
        </p:nvSpPr>
        <p:spPr>
          <a:xfrm>
            <a:off x="3984489" y="4731991"/>
            <a:ext cx="885483" cy="239065"/>
          </a:xfrm>
          <a:prstGeom prst="rect">
            <a:avLst/>
          </a:prstGeom>
          <a:noFill/>
        </p:spPr>
        <p:txBody>
          <a:bodyPr wrap="none" lIns="70953" tIns="35477" rIns="70953" bIns="35477" rtlCol="0">
            <a:spAutoFit/>
          </a:bodyPr>
          <a:lstStyle/>
          <a:p>
            <a:r>
              <a:rPr lang="ru-RU" sz="1088" b="1" dirty="0" err="1" smtClean="0"/>
              <a:t>Горсвязь.рф</a:t>
            </a:r>
            <a:endParaRPr lang="ru-RU" sz="1088" b="1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-36917" y="4957412"/>
            <a:ext cx="8353335" cy="18608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0953" tIns="35477" rIns="70953" bIns="35477" rtlCol="0" anchor="ctr"/>
          <a:lstStyle/>
          <a:p>
            <a:pPr algn="r"/>
            <a:endParaRPr lang="ru-RU" sz="2177" b="1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8638841" y="4957412"/>
            <a:ext cx="510634" cy="1860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0953" tIns="35477" rIns="70953" bIns="35477" rtlCol="0" anchor="ctr"/>
          <a:lstStyle/>
          <a:p>
            <a:pPr algn="ctr"/>
            <a:endParaRPr lang="ru-RU" sz="1428" b="1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" y="303500"/>
            <a:ext cx="4032957" cy="60300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0953" tIns="35477" rIns="70953" bIns="35477" rtlCol="0" anchor="ctr"/>
          <a:lstStyle/>
          <a:p>
            <a:pPr algn="r"/>
            <a:endParaRPr lang="ru-RU" sz="2177" b="1" dirty="0" smtClean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02" y="-59835"/>
            <a:ext cx="1664437" cy="9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75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-36917" y="4957412"/>
            <a:ext cx="8353335" cy="18608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0953" tIns="35477" rIns="70953" bIns="35477" rtlCol="0" anchor="ctr"/>
          <a:lstStyle/>
          <a:p>
            <a:pPr algn="r"/>
            <a:endParaRPr lang="ru-RU" sz="2177" b="1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8638841" y="4957412"/>
            <a:ext cx="510634" cy="1860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0953" tIns="35477" rIns="70953" bIns="35477" rtlCol="0" anchor="ctr"/>
          <a:lstStyle/>
          <a:p>
            <a:pPr algn="ctr"/>
            <a:endParaRPr lang="ru-RU" sz="1428" b="1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" y="303500"/>
            <a:ext cx="4032957" cy="60300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0953" tIns="35477" rIns="70953" bIns="35477" rtlCol="0" anchor="ctr"/>
          <a:lstStyle/>
          <a:p>
            <a:pPr algn="r"/>
            <a:endParaRPr lang="ru-RU" sz="2177" b="1" dirty="0" smtClean="0"/>
          </a:p>
        </p:txBody>
      </p:sp>
      <p:sp>
        <p:nvSpPr>
          <p:cNvPr id="7" name="TextBox 6">
            <a:hlinkClick r:id="rId2"/>
          </p:cNvPr>
          <p:cNvSpPr txBox="1"/>
          <p:nvPr userDrawn="1"/>
        </p:nvSpPr>
        <p:spPr>
          <a:xfrm>
            <a:off x="7195854" y="4912667"/>
            <a:ext cx="885483" cy="239065"/>
          </a:xfrm>
          <a:prstGeom prst="rect">
            <a:avLst/>
          </a:prstGeom>
          <a:noFill/>
        </p:spPr>
        <p:txBody>
          <a:bodyPr wrap="none" lIns="70953" tIns="35477" rIns="70953" bIns="35477" rtlCol="0">
            <a:spAutoFit/>
          </a:bodyPr>
          <a:lstStyle/>
          <a:p>
            <a:r>
              <a:rPr lang="ru-RU" sz="1088" b="1" dirty="0" err="1" smtClean="0"/>
              <a:t>Горсвязь.рф</a:t>
            </a:r>
            <a:endParaRPr lang="ru-RU" sz="1088" b="1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429"/>
            <a:ext cx="837328" cy="80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1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-36917" y="4957412"/>
            <a:ext cx="8353335" cy="18608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0953" tIns="35477" rIns="70953" bIns="35477" rtlCol="0" anchor="ctr"/>
          <a:lstStyle/>
          <a:p>
            <a:pPr algn="r"/>
            <a:endParaRPr lang="ru-RU" sz="2177" b="1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8638841" y="4957412"/>
            <a:ext cx="510634" cy="18608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0953" tIns="35477" rIns="70953" bIns="35477" rtlCol="0" anchor="ctr"/>
          <a:lstStyle/>
          <a:p>
            <a:pPr algn="ctr"/>
            <a:endParaRPr lang="ru-RU" sz="1428" b="1" dirty="0"/>
          </a:p>
        </p:txBody>
      </p:sp>
      <p:sp>
        <p:nvSpPr>
          <p:cNvPr id="7" name="TextBox 6">
            <a:hlinkClick r:id="rId2"/>
          </p:cNvPr>
          <p:cNvSpPr txBox="1"/>
          <p:nvPr userDrawn="1"/>
        </p:nvSpPr>
        <p:spPr>
          <a:xfrm>
            <a:off x="7195854" y="4912667"/>
            <a:ext cx="885483" cy="239065"/>
          </a:xfrm>
          <a:prstGeom prst="rect">
            <a:avLst/>
          </a:prstGeom>
          <a:noFill/>
        </p:spPr>
        <p:txBody>
          <a:bodyPr wrap="none" lIns="70953" tIns="35477" rIns="70953" bIns="35477" rtlCol="0">
            <a:spAutoFit/>
          </a:bodyPr>
          <a:lstStyle/>
          <a:p>
            <a:r>
              <a:rPr lang="ru-RU" sz="1088" b="1" dirty="0" err="1" smtClean="0"/>
              <a:t>Горсвязь.рф</a:t>
            </a:r>
            <a:endParaRPr lang="ru-RU" sz="1088" b="1" dirty="0"/>
          </a:p>
        </p:txBody>
      </p:sp>
    </p:spTree>
    <p:extLst>
      <p:ext uri="{BB962C8B-B14F-4D97-AF65-F5344CB8AC3E}">
        <p14:creationId xmlns:p14="http://schemas.microsoft.com/office/powerpoint/2010/main" val="175613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" y="303500"/>
            <a:ext cx="4032957" cy="60300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0953" tIns="35477" rIns="70953" bIns="35477" rtlCol="0" anchor="ctr"/>
          <a:lstStyle/>
          <a:p>
            <a:pPr algn="r"/>
            <a:endParaRPr lang="ru-RU" sz="2177" b="1" dirty="0" smtClean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02" y="-59835"/>
            <a:ext cx="1664437" cy="960575"/>
          </a:xfrm>
          <a:prstGeom prst="rect">
            <a:avLst/>
          </a:prstGeom>
        </p:spPr>
      </p:pic>
      <p:sp>
        <p:nvSpPr>
          <p:cNvPr id="5" name="TextBox 4">
            <a:hlinkClick r:id="rId3"/>
          </p:cNvPr>
          <p:cNvSpPr txBox="1"/>
          <p:nvPr userDrawn="1"/>
        </p:nvSpPr>
        <p:spPr>
          <a:xfrm>
            <a:off x="3977267" y="4785997"/>
            <a:ext cx="885483" cy="239065"/>
          </a:xfrm>
          <a:prstGeom prst="rect">
            <a:avLst/>
          </a:prstGeom>
          <a:noFill/>
        </p:spPr>
        <p:txBody>
          <a:bodyPr wrap="none" lIns="70953" tIns="35477" rIns="70953" bIns="35477" rtlCol="0">
            <a:spAutoFit/>
          </a:bodyPr>
          <a:lstStyle/>
          <a:p>
            <a:r>
              <a:rPr lang="ru-RU" sz="1088" b="1" dirty="0" err="1" smtClean="0"/>
              <a:t>Горсвязь.рф</a:t>
            </a:r>
            <a:endParaRPr lang="ru-RU" sz="1088" b="1" dirty="0"/>
          </a:p>
        </p:txBody>
      </p:sp>
    </p:spTree>
    <p:extLst>
      <p:ext uri="{BB962C8B-B14F-4D97-AF65-F5344CB8AC3E}">
        <p14:creationId xmlns:p14="http://schemas.microsoft.com/office/powerpoint/2010/main" val="230948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DA1B-807C-427C-ADFB-3F65E4C647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94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9" r:id="rId4"/>
    <p:sldLayoutId id="2147483656" r:id="rId5"/>
    <p:sldLayoutId id="2147483657" r:id="rId6"/>
    <p:sldLayoutId id="2147483658" r:id="rId7"/>
    <p:sldLayoutId id="2147483660" r:id="rId8"/>
    <p:sldLayoutId id="2147483654" r:id="rId9"/>
    <p:sldLayoutId id="2147483652" r:id="rId10"/>
  </p:sldLayoutIdLst>
  <p:txStyles>
    <p:titleStyle>
      <a:lvl1pPr algn="ctr" defTabSz="709487" rtl="0" eaLnBrk="1" latinLnBrk="0" hangingPunct="1">
        <a:spcBef>
          <a:spcPct val="0"/>
        </a:spcBef>
        <a:buNone/>
        <a:defRPr sz="3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058" indent="-266058" algn="l" defTabSz="709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17" kern="1200">
          <a:solidFill>
            <a:schemeClr val="tx1"/>
          </a:solidFill>
          <a:latin typeface="+mn-lt"/>
          <a:ea typeface="+mn-ea"/>
          <a:cs typeface="+mn-cs"/>
        </a:defRPr>
      </a:lvl1pPr>
      <a:lvl2pPr marL="576458" indent="-221715" algn="l" defTabSz="7094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858" indent="-177372" algn="l" defTabSz="709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241602" indent="-177372" algn="l" defTabSz="709487" rtl="0" eaLnBrk="1" latinLnBrk="0" hangingPunct="1">
        <a:spcBef>
          <a:spcPct val="20000"/>
        </a:spcBef>
        <a:buFont typeface="Arial" panose="020B0604020202020204" pitchFamily="34" charset="0"/>
        <a:buChar char="–"/>
        <a:defRPr sz="1564" kern="1200">
          <a:solidFill>
            <a:schemeClr val="tx1"/>
          </a:solidFill>
          <a:latin typeface="+mn-lt"/>
          <a:ea typeface="+mn-ea"/>
          <a:cs typeface="+mn-cs"/>
        </a:defRPr>
      </a:lvl4pPr>
      <a:lvl5pPr marL="1596345" indent="-177372" algn="l" defTabSz="709487" rtl="0" eaLnBrk="1" latinLnBrk="0" hangingPunct="1">
        <a:spcBef>
          <a:spcPct val="20000"/>
        </a:spcBef>
        <a:buFont typeface="Arial" panose="020B0604020202020204" pitchFamily="34" charset="0"/>
        <a:buChar char="»"/>
        <a:defRPr sz="1564" kern="1200">
          <a:solidFill>
            <a:schemeClr val="tx1"/>
          </a:solidFill>
          <a:latin typeface="+mn-lt"/>
          <a:ea typeface="+mn-ea"/>
          <a:cs typeface="+mn-cs"/>
        </a:defRPr>
      </a:lvl5pPr>
      <a:lvl6pPr marL="1951088" indent="-177372" algn="l" defTabSz="709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6pPr>
      <a:lvl7pPr marL="2305832" indent="-177372" algn="l" defTabSz="709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7pPr>
      <a:lvl8pPr marL="2660575" indent="-177372" algn="l" defTabSz="709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8pPr>
      <a:lvl9pPr marL="3015318" indent="-177372" algn="l" defTabSz="709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743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487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4230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973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717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8460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3203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7947" algn="l" defTabSz="709487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6.jpeg"/><Relationship Id="rId21" Type="http://schemas.openxmlformats.org/officeDocument/2006/relationships/image" Target="../media/image64.png"/><Relationship Id="rId7" Type="http://schemas.openxmlformats.org/officeDocument/2006/relationships/image" Target="../media/image50.jpeg"/><Relationship Id="rId12" Type="http://schemas.openxmlformats.org/officeDocument/2006/relationships/image" Target="../media/image55.gif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14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hyperlink" Target="https://www.facebook.com/pages/%D0%93%D0%BE%D1%80%D1%81%D0%B2%D1%8F%D0%B7%D1%8C/149746238468382?ref=hl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twitter.com/Gorsvyaz" TargetMode="External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atsenko@gorserv.ru" TargetMode="External"/><Relationship Id="rId11" Type="http://schemas.openxmlformats.org/officeDocument/2006/relationships/hyperlink" Target="https://www.linkedin.com/company/3773908?trk=hp-feed-gorilla-suggestedsearch1-companytext" TargetMode="External"/><Relationship Id="rId5" Type="http://schemas.openxmlformats.org/officeDocument/2006/relationships/hyperlink" Target="mailto:http://gorserv.ru/" TargetMode="External"/><Relationship Id="rId15" Type="http://schemas.openxmlformats.org/officeDocument/2006/relationships/hyperlink" Target="https://plus.google.com/b/113220545792102708409/113220545792102708409/posts" TargetMode="External"/><Relationship Id="rId10" Type="http://schemas.openxmlformats.org/officeDocument/2006/relationships/image" Target="../media/image75.png"/><Relationship Id="rId4" Type="http://schemas.openxmlformats.org/officeDocument/2006/relationships/hyperlink" Target="mailto:info@gorserv.ru" TargetMode="External"/><Relationship Id="rId9" Type="http://schemas.openxmlformats.org/officeDocument/2006/relationships/hyperlink" Target="https://www.youtube.com/channel/UCYqv3H5THufeYYV_75Z3hyQ/" TargetMode="External"/><Relationship Id="rId1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36" y="1625780"/>
            <a:ext cx="6279693" cy="1435802"/>
          </a:xfrm>
          <a:prstGeom prst="rect">
            <a:avLst/>
          </a:prstGeom>
        </p:spPr>
      </p:pic>
      <p:pic>
        <p:nvPicPr>
          <p:cNvPr id="5" name="Picture 2" descr="C:\Users\user1\Desktop\фотографии-видео\фото машин\DSC024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944" r="4513" b="12905"/>
          <a:stretch/>
        </p:blipFill>
        <p:spPr bwMode="auto">
          <a:xfrm>
            <a:off x="1094210" y="3061580"/>
            <a:ext cx="6999225" cy="1763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20988"/>
            <a:ext cx="835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ED7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РЕАЛЬНАЯ ПРАКТИКА СНИЖЕНИЯ ЗАТРАТ ПРИ ОДНОВРЕМЕННОМ ПОВЫШЕНИИ КАЧЕСТВА ОБСЛУЖИВАНИЯ АБОНЕНТОВ  </a:t>
            </a:r>
          </a:p>
        </p:txBody>
      </p:sp>
    </p:spTree>
    <p:extLst>
      <p:ext uri="{BB962C8B-B14F-4D97-AF65-F5344CB8AC3E}">
        <p14:creationId xmlns:p14="http://schemas.microsoft.com/office/powerpoint/2010/main" val="7948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2622" y="1202418"/>
            <a:ext cx="3093318" cy="611622"/>
          </a:xfrm>
          <a:prstGeom prst="rect">
            <a:avLst/>
          </a:prstGeom>
        </p:spPr>
        <p:txBody>
          <a:bodyPr wrap="square" lIns="77261" tIns="38630" rIns="77261" bIns="38630">
            <a:spAutoFit/>
          </a:bodyPr>
          <a:lstStyle/>
          <a:p>
            <a:r>
              <a:rPr lang="ru-RU" sz="1156" dirty="0"/>
              <a:t>Заявка, оформленная у оператора моментально попадает в информационную систему «</a:t>
            </a:r>
            <a:r>
              <a:rPr lang="ru-RU" sz="1156" dirty="0" err="1"/>
              <a:t>Горсвязь</a:t>
            </a:r>
            <a:r>
              <a:rPr lang="ru-RU" sz="1156" dirty="0"/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9226" y="1867615"/>
            <a:ext cx="2766732" cy="2212445"/>
          </a:xfrm>
          <a:prstGeom prst="rect">
            <a:avLst/>
          </a:prstGeom>
        </p:spPr>
        <p:txBody>
          <a:bodyPr wrap="square" lIns="77261" tIns="38630" rIns="77261" bIns="38630">
            <a:spAutoFit/>
          </a:bodyPr>
          <a:lstStyle/>
          <a:p>
            <a:r>
              <a:rPr lang="ru-RU" sz="1156" dirty="0"/>
              <a:t>Автоматически определяется район и ответственное подразделение</a:t>
            </a:r>
          </a:p>
          <a:p>
            <a:endParaRPr lang="ru-RU" sz="1156" dirty="0"/>
          </a:p>
          <a:p>
            <a:r>
              <a:rPr lang="ru-RU" sz="1156" dirty="0"/>
              <a:t>В течении 15 минут диспетчер назначает заявку в свободный слот технику</a:t>
            </a:r>
          </a:p>
          <a:p>
            <a:endParaRPr lang="ru-RU" sz="1156" dirty="0"/>
          </a:p>
          <a:p>
            <a:r>
              <a:rPr lang="ru-RU" sz="1156" dirty="0"/>
              <a:t>Техник получает заявку, которая отображается на смартфоне в его графике в личном кабинете</a:t>
            </a:r>
          </a:p>
          <a:p>
            <a:endParaRPr lang="ru-RU" sz="1156" dirty="0"/>
          </a:p>
          <a:p>
            <a:r>
              <a:rPr lang="ru-RU" sz="1156" dirty="0"/>
              <a:t>Контроль прихода на заявку и контроль закрытия заявки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8068" y="2861523"/>
            <a:ext cx="2830613" cy="643041"/>
          </a:xfrm>
          <a:prstGeom prst="rect">
            <a:avLst/>
          </a:prstGeom>
        </p:spPr>
        <p:txBody>
          <a:bodyPr wrap="square" lIns="77261" tIns="38630" rIns="77261" bIns="38630">
            <a:spAutoFit/>
          </a:bodyPr>
          <a:lstStyle/>
          <a:p>
            <a:endParaRPr lang="ru-RU" sz="1156" dirty="0"/>
          </a:p>
          <a:p>
            <a:r>
              <a:rPr lang="ru-RU" sz="1156" dirty="0"/>
              <a:t> </a:t>
            </a:r>
          </a:p>
          <a:p>
            <a:endParaRPr lang="ru-RU" sz="1360" dirty="0"/>
          </a:p>
        </p:txBody>
      </p:sp>
      <p:sp>
        <p:nvSpPr>
          <p:cNvPr id="8" name="Нашивка 7"/>
          <p:cNvSpPr/>
          <p:nvPr/>
        </p:nvSpPr>
        <p:spPr>
          <a:xfrm>
            <a:off x="1269863" y="1894671"/>
            <a:ext cx="268206" cy="32515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269863" y="2393545"/>
            <a:ext cx="268206" cy="32515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269863" y="3012597"/>
            <a:ext cx="268206" cy="32515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1269863" y="3712607"/>
            <a:ext cx="268206" cy="32515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5" t="44519" r="4883" b="26687"/>
          <a:stretch/>
        </p:blipFill>
        <p:spPr bwMode="auto">
          <a:xfrm>
            <a:off x="4792489" y="1275870"/>
            <a:ext cx="3061371" cy="1099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ашивка 15"/>
          <p:cNvSpPr/>
          <p:nvPr/>
        </p:nvSpPr>
        <p:spPr>
          <a:xfrm>
            <a:off x="1257133" y="1319225"/>
            <a:ext cx="268206" cy="32515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5" t="43652" r="4999" b="23519"/>
          <a:stretch/>
        </p:blipFill>
        <p:spPr bwMode="auto">
          <a:xfrm>
            <a:off x="4914883" y="2193926"/>
            <a:ext cx="2802454" cy="125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6313" y="278545"/>
            <a:ext cx="2939623" cy="6786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905" b="1" dirty="0">
                <a:solidFill>
                  <a:schemeClr val="bg1"/>
                </a:solidFill>
              </a:rPr>
              <a:t>Индивидуальная </a:t>
            </a:r>
            <a:endParaRPr lang="ru-RU" sz="1905" b="1" dirty="0" smtClean="0">
              <a:solidFill>
                <a:schemeClr val="bg1"/>
              </a:solidFill>
            </a:endParaRPr>
          </a:p>
          <a:p>
            <a:r>
              <a:rPr lang="ru-RU" sz="1905" b="1" dirty="0" smtClean="0">
                <a:solidFill>
                  <a:schemeClr val="bg1"/>
                </a:solidFill>
              </a:rPr>
              <a:t>настройка ЛК техника</a:t>
            </a:r>
            <a:endParaRPr lang="ru-RU" sz="1905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84000" y="4922933"/>
            <a:ext cx="328936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7" y="1064963"/>
            <a:ext cx="8869891" cy="3761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6966812" y="3237120"/>
            <a:ext cx="1774096" cy="1350854"/>
          </a:xfrm>
          <a:prstGeom prst="wedgeRoundRectCallout">
            <a:avLst>
              <a:gd name="adj1" fmla="val -181594"/>
              <a:gd name="adj2" fmla="val -10712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Допуск к разным видам работ и настройка обязательного </a:t>
            </a:r>
            <a:r>
              <a:rPr lang="ru-RU" sz="1600" b="1" dirty="0" err="1" smtClean="0">
                <a:solidFill>
                  <a:schemeClr val="tx1"/>
                </a:solidFill>
              </a:rPr>
              <a:t>обзвона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15551" y="2037846"/>
            <a:ext cx="1479988" cy="611694"/>
          </a:xfrm>
          <a:prstGeom prst="wedgeRoundRectCallout">
            <a:avLst>
              <a:gd name="adj1" fmla="val 128134"/>
              <a:gd name="adj2" fmla="val 7743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Выбор района работы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03815" y="3184713"/>
            <a:ext cx="2628429" cy="780877"/>
          </a:xfrm>
          <a:prstGeom prst="wedgeRoundRectCallout">
            <a:avLst>
              <a:gd name="adj1" fmla="val 36609"/>
              <a:gd name="adj2" fmla="val 9640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Выбор способа работы с заявками мобильное приложение или по СМС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4536927" y="332764"/>
            <a:ext cx="1839114" cy="624428"/>
          </a:xfrm>
          <a:prstGeom prst="wedgeRoundRectCallout">
            <a:avLst>
              <a:gd name="adj1" fmla="val -120244"/>
              <a:gd name="adj2" fmla="val 28535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Выбор сервисного центра</a:t>
            </a:r>
          </a:p>
        </p:txBody>
      </p:sp>
    </p:spTree>
    <p:extLst>
      <p:ext uri="{BB962C8B-B14F-4D97-AF65-F5344CB8AC3E}">
        <p14:creationId xmlns:p14="http://schemas.microsoft.com/office/powerpoint/2010/main" val="30718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261712"/>
            <a:ext cx="2055726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заявок в график</a:t>
            </a:r>
            <a:endParaRPr lang="ru-RU" sz="190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84000" y="4922933"/>
            <a:ext cx="328936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21" y="940359"/>
            <a:ext cx="7325590" cy="3974583"/>
          </a:xfrm>
          <a:prstGeom prst="rect">
            <a:avLst/>
          </a:prstGeom>
          <a:effectLst>
            <a:outerShdw blurRad="228600" dist="38100" dir="2700000" sx="101000" sy="101000" algn="tl" rotWithShape="0">
              <a:prstClr val="black">
                <a:alpha val="39000"/>
              </a:prstClr>
            </a:outerShdw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436096" y="4163229"/>
            <a:ext cx="2564715" cy="783035"/>
          </a:xfrm>
          <a:prstGeom prst="wedgeRoundRectCallout">
            <a:avLst>
              <a:gd name="adj1" fmla="val -69506"/>
              <a:gd name="adj2" fmla="val -84567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За час до назначенного времени технику отправляется уведомление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436096" y="937634"/>
            <a:ext cx="2376264" cy="1202067"/>
          </a:xfrm>
          <a:prstGeom prst="wedgeRoundRectCallout">
            <a:avLst>
              <a:gd name="adj1" fmla="val -26986"/>
              <a:gd name="adj2" fmla="val 15063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88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Статус заявки меняется на  «Назначена в график и техник информируется о заявки через ЛК или </a:t>
            </a:r>
            <a:r>
              <a:rPr lang="ru-RU" sz="1600" b="1" dirty="0" smtClean="0">
                <a:solidFill>
                  <a:schemeClr val="tx1"/>
                </a:solidFill>
              </a:rPr>
              <a:t>СМС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088" b="1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287976" y="920707"/>
            <a:ext cx="1619672" cy="2652096"/>
          </a:xfrm>
          <a:prstGeom prst="wedgeRoundRectCallout">
            <a:avLst>
              <a:gd name="adj1" fmla="val -159557"/>
              <a:gd name="adj2" fmla="val -1038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88" b="1" dirty="0">
              <a:solidFill>
                <a:schemeClr val="tx1"/>
              </a:solidFill>
            </a:endParaRPr>
          </a:p>
          <a:p>
            <a:pPr algn="ctr"/>
            <a:endParaRPr lang="ru-RU" sz="1088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Система сортирует техников по видам работ, району заявки, рейтингу и  наличию заявки в этом районе, диспетчерской или доме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088" b="1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 rot="10800000">
            <a:off x="1797645" y="3622825"/>
            <a:ext cx="1721902" cy="1323439"/>
          </a:xfrm>
          <a:prstGeom prst="wedgeRoundRectCallout">
            <a:avLst>
              <a:gd name="adj1" fmla="val 12850"/>
              <a:gd name="adj2" fmla="val 12824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88" b="1">
              <a:solidFill>
                <a:schemeClr val="tx1"/>
              </a:solidFill>
            </a:endParaRPr>
          </a:p>
          <a:p>
            <a:pPr algn="ctr"/>
            <a:endParaRPr lang="ru-RU" sz="1088" b="1">
              <a:solidFill>
                <a:schemeClr val="tx1"/>
              </a:solidFill>
            </a:endParaRPr>
          </a:p>
          <a:p>
            <a:pPr algn="ctr"/>
            <a:endParaRPr lang="ru-RU" sz="1088" b="1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75659" y="3276520"/>
            <a:ext cx="1122424" cy="1669745"/>
          </a:xfrm>
          <a:prstGeom prst="wedgeRoundRectCallout">
            <a:avLst>
              <a:gd name="adj1" fmla="val 88408"/>
              <a:gd name="adj2" fmla="val -15719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88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Диспетчер может связаться с любым техником прямо из </a:t>
            </a:r>
            <a:r>
              <a:rPr lang="ru-RU" sz="1600" b="1" dirty="0" smtClean="0">
                <a:solidFill>
                  <a:schemeClr val="tx1"/>
                </a:solidFill>
              </a:rPr>
              <a:t>графика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088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0257" y="3559751"/>
            <a:ext cx="18753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Каждый тип заявки </a:t>
            </a:r>
          </a:p>
          <a:p>
            <a:pPr algn="ctr"/>
            <a:r>
              <a:rPr lang="ru-RU" sz="1600" b="1" dirty="0"/>
              <a:t>имеет разный </a:t>
            </a:r>
          </a:p>
          <a:p>
            <a:pPr algn="ctr"/>
            <a:r>
              <a:rPr lang="ru-RU" sz="1600" b="1" dirty="0"/>
              <a:t>интервал времени </a:t>
            </a:r>
          </a:p>
          <a:p>
            <a:pPr algn="ctr"/>
            <a:r>
              <a:rPr lang="ru-RU" sz="1600" b="1" dirty="0" smtClean="0"/>
              <a:t>выполнения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6610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95" y="990352"/>
            <a:ext cx="7078191" cy="3873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3242" y="365694"/>
            <a:ext cx="1818167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заявки</a:t>
            </a:r>
            <a:endParaRPr lang="ru-RU" sz="190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84000" y="4922933"/>
            <a:ext cx="328936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5497" y="2468101"/>
            <a:ext cx="2725480" cy="967746"/>
          </a:xfrm>
          <a:prstGeom prst="wedgeRoundRectCallout">
            <a:avLst>
              <a:gd name="adj1" fmla="val 63764"/>
              <a:gd name="adj2" fmla="val 21547"/>
              <a:gd name="adj3" fmla="val 16667"/>
            </a:avLst>
          </a:prstGeom>
          <a:solidFill>
            <a:srgbClr val="E693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начисляет з/п технику согласно 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расценкам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5496" y="941384"/>
            <a:ext cx="2376264" cy="1338885"/>
          </a:xfrm>
          <a:prstGeom prst="wedgeRoundRectCallout">
            <a:avLst>
              <a:gd name="adj1" fmla="val 75087"/>
              <a:gd name="adj2" fmla="val -18776"/>
              <a:gd name="adj3" fmla="val 16667"/>
            </a:avLst>
          </a:prstGeom>
          <a:solidFill>
            <a:srgbClr val="E693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автоматически производит расчет заявки с оператором с привязкой к договору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5496" y="4116275"/>
            <a:ext cx="2136830" cy="685762"/>
          </a:xfrm>
          <a:prstGeom prst="wedgeRoundRectCallout">
            <a:avLst>
              <a:gd name="adj1" fmla="val 147869"/>
              <a:gd name="adj2" fmla="val 3810"/>
              <a:gd name="adj3" fmla="val 16667"/>
            </a:avLst>
          </a:prstGeom>
          <a:solidFill>
            <a:srgbClr val="E693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Списывает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с техника на </a:t>
            </a:r>
            <a:r>
              <a:rPr 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заявку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478589" y="2355726"/>
            <a:ext cx="2557907" cy="1291233"/>
          </a:xfrm>
          <a:prstGeom prst="wedgeRoundRectCallout">
            <a:avLst>
              <a:gd name="adj1" fmla="val -139038"/>
              <a:gd name="adj2" fmla="val -21628"/>
              <a:gd name="adj3" fmla="val 16667"/>
            </a:avLst>
          </a:prstGeom>
          <a:solidFill>
            <a:srgbClr val="E693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позволяет выставить штрафы, если они применялись к данному технику по заявке</a:t>
            </a:r>
          </a:p>
        </p:txBody>
      </p:sp>
    </p:spTree>
    <p:extLst>
      <p:ext uri="{BB962C8B-B14F-4D97-AF65-F5344CB8AC3E}">
        <p14:creationId xmlns:p14="http://schemas.microsoft.com/office/powerpoint/2010/main" val="36196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43192" y="238559"/>
            <a:ext cx="2400166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качества выполненных работ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4000" y="4922933"/>
            <a:ext cx="328936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5" y="1022669"/>
            <a:ext cx="7712047" cy="3869653"/>
          </a:xfrm>
          <a:prstGeom prst="rect">
            <a:avLst/>
          </a:prstGeom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1128284" y="1053280"/>
            <a:ext cx="4811867" cy="553007"/>
          </a:xfrm>
          <a:prstGeom prst="wedgeRoundRectCallout">
            <a:avLst>
              <a:gd name="adj1" fmla="val -56430"/>
              <a:gd name="adj2" fmla="val 9216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Выборка по типу </a:t>
            </a:r>
            <a:r>
              <a:rPr lang="ru-RU" sz="1600" b="1" dirty="0" smtClean="0">
                <a:solidFill>
                  <a:schemeClr val="tx1"/>
                </a:solidFill>
              </a:rPr>
              <a:t>заявок: </a:t>
            </a:r>
            <a:r>
              <a:rPr lang="ru-RU" sz="1600" b="1" dirty="0">
                <a:solidFill>
                  <a:schemeClr val="tx1"/>
                </a:solidFill>
              </a:rPr>
              <a:t>можно выставить процент заявок к </a:t>
            </a:r>
            <a:r>
              <a:rPr lang="ru-RU" sz="1600" b="1" dirty="0" err="1">
                <a:solidFill>
                  <a:schemeClr val="tx1"/>
                </a:solidFill>
              </a:rPr>
              <a:t>обзвону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543358" y="3651870"/>
            <a:ext cx="2698406" cy="1240452"/>
          </a:xfrm>
          <a:prstGeom prst="wedgeRoundRectCallout">
            <a:avLst>
              <a:gd name="adj1" fmla="val -95172"/>
              <a:gd name="adj2" fmla="val -123491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Выборка по фамилии техника. Для новых сотрудников проверка всегда 100%, далее процент снижается. 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427135" y="3867894"/>
            <a:ext cx="3020746" cy="1024428"/>
          </a:xfrm>
          <a:prstGeom prst="wedgeRoundRectCallout">
            <a:avLst>
              <a:gd name="adj1" fmla="val -18805"/>
              <a:gd name="adj2" fmla="val -14970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88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Выборка по </a:t>
            </a:r>
            <a:r>
              <a:rPr lang="ru-RU" sz="1600" b="1" dirty="0" smtClean="0">
                <a:solidFill>
                  <a:schemeClr val="tx1"/>
                </a:solidFill>
              </a:rPr>
              <a:t>Заказчику: </a:t>
            </a:r>
            <a:r>
              <a:rPr lang="ru-RU" sz="1600" b="1" dirty="0">
                <a:solidFill>
                  <a:schemeClr val="tx1"/>
                </a:solidFill>
              </a:rPr>
              <a:t>можно выставить процент заявок обязательных к </a:t>
            </a:r>
            <a:r>
              <a:rPr lang="ru-RU" sz="1600" b="1" dirty="0" err="1">
                <a:solidFill>
                  <a:schemeClr val="tx1"/>
                </a:solidFill>
              </a:rPr>
              <a:t>обзвону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335386" y="3795886"/>
            <a:ext cx="2701109" cy="1096435"/>
          </a:xfrm>
          <a:prstGeom prst="wedgeRoundRectCallout">
            <a:avLst>
              <a:gd name="adj1" fmla="val -386"/>
              <a:gd name="adj2" fmla="val -13216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 результатам </a:t>
            </a:r>
            <a:r>
              <a:rPr lang="ru-RU" sz="1600" b="1" dirty="0" err="1">
                <a:solidFill>
                  <a:schemeClr val="tx1"/>
                </a:solidFill>
              </a:rPr>
              <a:t>обзвона</a:t>
            </a:r>
            <a:r>
              <a:rPr lang="ru-RU" sz="1600" b="1" dirty="0">
                <a:solidFill>
                  <a:schemeClr val="tx1"/>
                </a:solidFill>
              </a:rPr>
              <a:t> выставляется балл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>
                <a:solidFill>
                  <a:schemeClr val="tx1"/>
                </a:solidFill>
              </a:rPr>
              <a:t>по итогам месяца набранный </a:t>
            </a:r>
            <a:r>
              <a:rPr lang="en-US" sz="1600" b="1" dirty="0">
                <a:solidFill>
                  <a:schemeClr val="tx1"/>
                </a:solidFill>
              </a:rPr>
              <a:t>KPI </a:t>
            </a:r>
            <a:r>
              <a:rPr lang="ru-RU" sz="1600" b="1" dirty="0">
                <a:solidFill>
                  <a:schemeClr val="tx1"/>
                </a:solidFill>
              </a:rPr>
              <a:t>влияет на </a:t>
            </a:r>
            <a:r>
              <a:rPr lang="ru-RU" sz="1600" b="1" dirty="0" smtClean="0">
                <a:solidFill>
                  <a:schemeClr val="tx1"/>
                </a:solidFill>
              </a:rPr>
              <a:t>премию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7624" y="263873"/>
            <a:ext cx="2970015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качества работы </a:t>
            </a:r>
            <a:r>
              <a:rPr lang="ru-RU" sz="191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диспетчером</a:t>
            </a:r>
            <a:endParaRPr lang="ru-RU" sz="19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4000" y="4922933"/>
            <a:ext cx="328936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39519"/>
            <a:ext cx="6814017" cy="3865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6390771" y="1039519"/>
            <a:ext cx="2645725" cy="1460223"/>
          </a:xfrm>
          <a:prstGeom prst="wedgeRoundRectCallout">
            <a:avLst>
              <a:gd name="adj1" fmla="val -82997"/>
              <a:gd name="adj2" fmla="val 531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88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Диспетчер осуществляет опрос в информационной системе, по заданному алгоритму, согласно разработанному </a:t>
            </a:r>
            <a:r>
              <a:rPr lang="ru-RU" sz="1600" b="1" dirty="0" smtClean="0">
                <a:solidFill>
                  <a:schemeClr val="tx1"/>
                </a:solidFill>
              </a:rPr>
              <a:t>шаблону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447943" y="3012597"/>
            <a:ext cx="2588553" cy="855297"/>
          </a:xfrm>
          <a:prstGeom prst="wedgeRoundRectCallout">
            <a:avLst>
              <a:gd name="adj1" fmla="val -96757"/>
              <a:gd name="adj2" fmla="val -6992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Вопросы могут зависеть от типа </a:t>
            </a:r>
            <a:r>
              <a:rPr lang="ru-RU" sz="1600" b="1" dirty="0" smtClean="0">
                <a:solidFill>
                  <a:schemeClr val="tx1"/>
                </a:solidFill>
              </a:rPr>
              <a:t>заявок (</a:t>
            </a:r>
            <a:r>
              <a:rPr lang="ru-RU" sz="1600" b="1" dirty="0">
                <a:solidFill>
                  <a:schemeClr val="tx1"/>
                </a:solidFill>
              </a:rPr>
              <a:t>подключение, СКП)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79512" y="3502426"/>
            <a:ext cx="3602721" cy="725507"/>
          </a:xfrm>
          <a:prstGeom prst="wedgeRoundRectCallout">
            <a:avLst>
              <a:gd name="adj1" fmla="val 57559"/>
              <a:gd name="adj2" fmla="val -17867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Перечень вопросов полностью настраиваемый под каждого </a:t>
            </a:r>
            <a:r>
              <a:rPr lang="ru-RU" sz="1600" b="1" dirty="0" smtClean="0">
                <a:solidFill>
                  <a:schemeClr val="tx1"/>
                </a:solidFill>
              </a:rPr>
              <a:t>оператора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79512" y="2288797"/>
            <a:ext cx="3659893" cy="587424"/>
          </a:xfrm>
          <a:prstGeom prst="wedgeRoundRectCallout">
            <a:avLst>
              <a:gd name="adj1" fmla="val 54990"/>
              <a:gd name="adj2" fmla="val -49078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Форма шаблона может меняться в зависимости от текущих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36151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8109" y="420140"/>
            <a:ext cx="2262565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 рейтинг</a:t>
            </a:r>
            <a:endParaRPr lang="ru-RU" sz="190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84000" y="4922933"/>
            <a:ext cx="328936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" name="AutoShape 2" descr="imap://safronov%40gorserv%2Eru@imap.yandex.com:993/fetch%3EUID%3E/INBOX%3E2050?part=1.4&amp;type=image/jpeg&amp;filename=%D0%9F%D0%B5%D1%80%D1%81%D0%BE%D0%BD.%20%D1%80%D0%B5%D0%B9%D1%82%D0%B8%D0%BD%D0%B3%20%D1%82%D0%B5%D1%85%D0%BD%D0%B8%D0%BA%D0%BE%D0%B2.jpg"/>
          <p:cNvSpPr>
            <a:spLocks noChangeAspect="1" noChangeArrowheads="1"/>
          </p:cNvSpPr>
          <p:nvPr/>
        </p:nvSpPr>
        <p:spPr bwMode="auto">
          <a:xfrm>
            <a:off x="1040771" y="-98270"/>
            <a:ext cx="207338" cy="2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2201" tIns="31101" rIns="62201" bIns="31101" numCol="1" anchor="t" anchorCtr="0" compatLnSpc="1">
            <a:prstTxWarp prst="textNoShape">
              <a:avLst/>
            </a:prstTxWarp>
          </a:bodyPr>
          <a:lstStyle/>
          <a:p>
            <a:endParaRPr lang="ru-RU" sz="1118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11" y="1029800"/>
            <a:ext cx="6725424" cy="3893133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195736" y="4018176"/>
            <a:ext cx="3031420" cy="651126"/>
          </a:xfrm>
          <a:prstGeom prst="wedgeRoundRectCallout">
            <a:avLst>
              <a:gd name="adj1" fmla="val 133748"/>
              <a:gd name="adj2" fmla="val -29486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Расчет рейтинга по контролю </a:t>
            </a:r>
            <a:r>
              <a:rPr lang="en-US" sz="1600" b="1" dirty="0">
                <a:solidFill>
                  <a:schemeClr val="tx1"/>
                </a:solidFill>
              </a:rPr>
              <a:t>KPI </a:t>
            </a:r>
            <a:r>
              <a:rPr lang="ru-RU" sz="1600" b="1" dirty="0">
                <a:solidFill>
                  <a:schemeClr val="tx1"/>
                </a:solidFill>
              </a:rPr>
              <a:t>в режиме онлайн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07504" y="2865651"/>
            <a:ext cx="2969471" cy="651126"/>
          </a:xfrm>
          <a:prstGeom prst="wedgeRoundRectCallout">
            <a:avLst>
              <a:gd name="adj1" fmla="val 102345"/>
              <a:gd name="adj2" fmla="val -5959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Настройка различных систем </a:t>
            </a:r>
            <a:r>
              <a:rPr lang="en-US" sz="1600" b="1" dirty="0">
                <a:solidFill>
                  <a:schemeClr val="tx1"/>
                </a:solidFill>
              </a:rPr>
              <a:t>KPI </a:t>
            </a:r>
            <a:r>
              <a:rPr lang="ru-RU" sz="1600" b="1" dirty="0">
                <a:solidFill>
                  <a:schemeClr val="tx1"/>
                </a:solidFill>
              </a:rPr>
              <a:t>влияющих на рейтинг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995936" y="1635646"/>
            <a:ext cx="2228766" cy="648072"/>
          </a:xfrm>
          <a:prstGeom prst="wedgeRoundRectCallout">
            <a:avLst>
              <a:gd name="adj1" fmla="val 50168"/>
              <a:gd name="adj2" fmla="val -2004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До 40% премий зависит от показателя </a:t>
            </a:r>
            <a:r>
              <a:rPr lang="en-US" sz="1600" b="1" dirty="0">
                <a:solidFill>
                  <a:schemeClr val="tx1"/>
                </a:solidFill>
              </a:rPr>
              <a:t>KPI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шивка 10"/>
          <p:cNvSpPr/>
          <p:nvPr/>
        </p:nvSpPr>
        <p:spPr>
          <a:xfrm>
            <a:off x="1192170" y="1671812"/>
            <a:ext cx="268206" cy="32515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203815" y="2240013"/>
            <a:ext cx="268206" cy="32515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192170" y="3484346"/>
            <a:ext cx="268206" cy="32515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8791" y="4079895"/>
            <a:ext cx="2374986" cy="319552"/>
          </a:xfrm>
          <a:prstGeom prst="rect">
            <a:avLst/>
          </a:prstGeom>
          <a:noFill/>
        </p:spPr>
        <p:txBody>
          <a:bodyPr wrap="square" lIns="67731" tIns="33866" rIns="67731" bIns="33866" rtlCol="0">
            <a:spAutoFit/>
          </a:bodyPr>
          <a:lstStyle/>
          <a:p>
            <a:r>
              <a:rPr lang="ru-RU" sz="1632" dirty="0"/>
              <a:t>Уведомления по заявкам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7910" y="398224"/>
            <a:ext cx="2253217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ЛК Техника</a:t>
            </a:r>
            <a:endParaRPr lang="ru-RU" sz="190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1192170" y="1153687"/>
            <a:ext cx="268206" cy="32515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192170" y="2919624"/>
            <a:ext cx="268206" cy="32515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203815" y="4049069"/>
            <a:ext cx="268206" cy="32515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231694" y="228401"/>
            <a:ext cx="3881242" cy="4958900"/>
            <a:chOff x="6316490" y="335763"/>
            <a:chExt cx="5705664" cy="7289888"/>
          </a:xfrm>
        </p:grpSpPr>
        <p:sp>
          <p:nvSpPr>
            <p:cNvPr id="16" name="TextBox 15"/>
            <p:cNvSpPr txBox="1"/>
            <p:nvPr/>
          </p:nvSpPr>
          <p:spPr>
            <a:xfrm>
              <a:off x="11538598" y="7237014"/>
              <a:ext cx="483556" cy="38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18" b="1" dirty="0">
                  <a:solidFill>
                    <a:schemeClr val="bg1"/>
                  </a:solidFill>
                </a:rPr>
                <a:t>16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2" t="5393" r="16123" b="6041"/>
            <a:stretch/>
          </p:blipFill>
          <p:spPr>
            <a:xfrm>
              <a:off x="6316490" y="335763"/>
              <a:ext cx="3456385" cy="6696744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l="782" t="13706" r="1437" b="814"/>
            <a:stretch/>
          </p:blipFill>
          <p:spPr>
            <a:xfrm>
              <a:off x="6676531" y="1114658"/>
              <a:ext cx="2820986" cy="18608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5" t="9348" r="11970" b="7733"/>
            <a:stretch/>
          </p:blipFill>
          <p:spPr>
            <a:xfrm>
              <a:off x="6676531" y="2980897"/>
              <a:ext cx="2820986" cy="32517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" name="Прямоугольник 4"/>
          <p:cNvSpPr/>
          <p:nvPr/>
        </p:nvSpPr>
        <p:spPr>
          <a:xfrm>
            <a:off x="1524724" y="1153689"/>
            <a:ext cx="2469972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2" dirty="0"/>
              <a:t>Просмотр своего графика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726" y="1677056"/>
            <a:ext cx="2910220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2" dirty="0"/>
              <a:t>Просмотр только своих заявок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6361" y="2175628"/>
            <a:ext cx="3637058" cy="594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32" dirty="0"/>
              <a:t>Управление ТМЦ (списание, получение, предварительный заказ)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62500" y="2950327"/>
            <a:ext cx="3377399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2" dirty="0"/>
              <a:t>Заработная плата в режиме онлайн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24726" y="3489902"/>
            <a:ext cx="3419975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2" dirty="0"/>
              <a:t>Просмотр своего текущего рейтинга</a:t>
            </a:r>
          </a:p>
        </p:txBody>
      </p:sp>
    </p:spTree>
    <p:extLst>
      <p:ext uri="{BB962C8B-B14F-4D97-AF65-F5344CB8AC3E}">
        <p14:creationId xmlns:p14="http://schemas.microsoft.com/office/powerpoint/2010/main" val="16455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/>
      <p:bldP spid="15" grpId="0" animBg="1"/>
      <p:bldP spid="17" grpId="0" animBg="1"/>
      <p:bldP spid="18" grpId="0" animBg="1"/>
      <p:bldP spid="5" grpId="0"/>
      <p:bldP spid="7" grpId="0"/>
      <p:bldP spid="8" grpId="0"/>
      <p:bldP spid="9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48386" y="144129"/>
            <a:ext cx="1719003" cy="880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3748" y="259406"/>
            <a:ext cx="2996431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технического персонала в продажи</a:t>
            </a:r>
            <a:endParaRPr lang="ru-RU" sz="19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4000" y="4922933"/>
            <a:ext cx="328936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26376" y="4557937"/>
            <a:ext cx="2841013" cy="25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088" dirty="0"/>
          </a:p>
        </p:txBody>
      </p:sp>
      <p:sp>
        <p:nvSpPr>
          <p:cNvPr id="5" name="TextBox 4"/>
          <p:cNvSpPr txBox="1"/>
          <p:nvPr/>
        </p:nvSpPr>
        <p:spPr>
          <a:xfrm>
            <a:off x="2911083" y="1059930"/>
            <a:ext cx="3157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Мы доверяем экспертам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02" y="1564120"/>
            <a:ext cx="1896992" cy="120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22771" y="1684217"/>
            <a:ext cx="1798698" cy="844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0" dirty="0"/>
              <a:t>Вы доверяете </a:t>
            </a:r>
          </a:p>
          <a:p>
            <a:r>
              <a:rPr lang="ru-RU" sz="1630" dirty="0"/>
              <a:t>свой автомобиль</a:t>
            </a:r>
          </a:p>
          <a:p>
            <a:r>
              <a:rPr lang="ru-RU" sz="1630" dirty="0" smtClean="0"/>
              <a:t>мастеру </a:t>
            </a:r>
            <a:r>
              <a:rPr lang="ru-RU" sz="1630" dirty="0"/>
              <a:t>в сервисе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59244" y="1684216"/>
            <a:ext cx="1270284" cy="844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0" dirty="0"/>
              <a:t>Доверяете </a:t>
            </a:r>
          </a:p>
          <a:p>
            <a:r>
              <a:rPr lang="ru-RU" sz="1630" dirty="0"/>
              <a:t>свои зубы </a:t>
            </a:r>
          </a:p>
          <a:p>
            <a:r>
              <a:rPr lang="ru-RU" sz="1630" dirty="0"/>
              <a:t>стоматологу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1155" y="3175101"/>
            <a:ext cx="1581931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30" dirty="0"/>
              <a:t>Доверяете </a:t>
            </a:r>
          </a:p>
          <a:p>
            <a:r>
              <a:rPr lang="ru-RU" sz="1630" dirty="0"/>
              <a:t>своего ребенка</a:t>
            </a:r>
          </a:p>
          <a:p>
            <a:r>
              <a:rPr lang="ru-RU" sz="1630" dirty="0"/>
              <a:t>тренеру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66" y="2874032"/>
            <a:ext cx="1917930" cy="13457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66" y="1603615"/>
            <a:ext cx="1902827" cy="1159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25" y="2924264"/>
            <a:ext cx="1944490" cy="12955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559244" y="2924264"/>
            <a:ext cx="1826206" cy="1346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0" dirty="0"/>
              <a:t>Доверяете </a:t>
            </a:r>
          </a:p>
          <a:p>
            <a:r>
              <a:rPr lang="ru-RU" sz="1630" dirty="0"/>
              <a:t>свой компьютер </a:t>
            </a:r>
          </a:p>
          <a:p>
            <a:r>
              <a:rPr lang="ru-RU" sz="1630" dirty="0"/>
              <a:t>специалисту </a:t>
            </a:r>
          </a:p>
          <a:p>
            <a:r>
              <a:rPr lang="ru-RU" sz="1630" dirty="0"/>
              <a:t>по компьютерной </a:t>
            </a:r>
          </a:p>
          <a:p>
            <a:r>
              <a:rPr lang="ru-RU" sz="1630" dirty="0"/>
              <a:t>помощи</a:t>
            </a:r>
          </a:p>
        </p:txBody>
      </p:sp>
    </p:spTree>
    <p:extLst>
      <p:ext uri="{BB962C8B-B14F-4D97-AF65-F5344CB8AC3E}">
        <p14:creationId xmlns:p14="http://schemas.microsoft.com/office/powerpoint/2010/main" val="22449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8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23562" y="87160"/>
            <a:ext cx="1885498" cy="966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3861" y="261035"/>
            <a:ext cx="2694064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техников </a:t>
            </a:r>
          </a:p>
          <a:p>
            <a:r>
              <a:rPr lang="ru-RU" sz="190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продажи</a:t>
            </a:r>
            <a:endParaRPr lang="ru-RU" sz="190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4000" y="4922933"/>
            <a:ext cx="328936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5041" y="1295492"/>
            <a:ext cx="6122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ED7613"/>
                </a:solidFill>
              </a:rPr>
              <a:t>МОЖЕТ ЛИ ВАШ ИНЖЕНЕР КАЧЕСТВЕННО И МОТИВИРОВАННО ВЫПОЛНЯТЬ ФУНКЦИИ КОММЕРСАНТА?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0376" y="4261691"/>
            <a:ext cx="5180736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2" dirty="0"/>
              <a:t>Привлекать новых потенциальных клиентов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1836014" y="2433098"/>
            <a:ext cx="134103" cy="17447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1836014" y="2817967"/>
            <a:ext cx="134103" cy="17447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836014" y="3241490"/>
            <a:ext cx="134103" cy="17447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834176" y="3593117"/>
            <a:ext cx="134103" cy="17447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1828101" y="3944744"/>
            <a:ext cx="134103" cy="17447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1828101" y="4329613"/>
            <a:ext cx="134103" cy="174474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3845" y="2342218"/>
            <a:ext cx="1746697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Продавать услуги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3845" y="2744453"/>
            <a:ext cx="526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Повышать лояльность и приверженность оператору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3845" y="3130570"/>
            <a:ext cx="1045158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2" dirty="0"/>
              <a:t>Убеждать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30376" y="3505031"/>
            <a:ext cx="1556452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2" dirty="0"/>
              <a:t>Рекламировать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22905" y="3870636"/>
            <a:ext cx="3514360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2" dirty="0"/>
              <a:t>Информировать об тарифах и акциях</a:t>
            </a:r>
          </a:p>
        </p:txBody>
      </p:sp>
    </p:spTree>
    <p:extLst>
      <p:ext uri="{BB962C8B-B14F-4D97-AF65-F5344CB8AC3E}">
        <p14:creationId xmlns:p14="http://schemas.microsoft.com/office/powerpoint/2010/main" val="12774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/>
      <p:bldP spid="5" grpId="0"/>
      <p:bldP spid="8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7513" y="260997"/>
            <a:ext cx="2585833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Горсвязь - </a:t>
            </a:r>
          </a:p>
          <a:p>
            <a:r>
              <a:rPr lang="ru-RU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1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Лидогенерация</a:t>
            </a:r>
            <a:r>
              <a:rPr lang="ru-RU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4000" y="4922933"/>
            <a:ext cx="328936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19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1085336"/>
            <a:ext cx="4248472" cy="3692947"/>
            <a:chOff x="413432" y="460394"/>
            <a:chExt cx="10058400" cy="717998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32" y="460394"/>
              <a:ext cx="10058400" cy="7179985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524" y="1692398"/>
              <a:ext cx="2880320" cy="4362189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7986"/>
            <a:ext cx="3024336" cy="45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428361" y="396119"/>
            <a:ext cx="1486946" cy="386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компании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14" y="412980"/>
            <a:ext cx="857737" cy="385081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4548563" y="4124867"/>
            <a:ext cx="3463436" cy="317868"/>
          </a:xfrm>
          <a:prstGeom prst="rect">
            <a:avLst/>
          </a:prstGeom>
        </p:spPr>
        <p:txBody>
          <a:bodyPr wrap="square" lIns="70953" tIns="35477" rIns="70953" bIns="35477">
            <a:spAutoFit/>
          </a:bodyPr>
          <a:lstStyle/>
          <a:p>
            <a:pPr defTabSz="621975">
              <a:buClr>
                <a:schemeClr val="accent3"/>
              </a:buClr>
              <a:defRPr/>
            </a:pPr>
            <a:r>
              <a:rPr lang="ru-RU" sz="1600" b="1" dirty="0"/>
              <a:t>25 операторов связи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0" y="1280867"/>
            <a:ext cx="2742112" cy="2540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8" y="2302394"/>
            <a:ext cx="1532913" cy="1450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33" y="3051039"/>
            <a:ext cx="685762" cy="613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84000" y="4914707"/>
            <a:ext cx="256802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37542"/>
            <a:ext cx="1547720" cy="6093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82245" y="1144816"/>
            <a:ext cx="363705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975">
              <a:buClr>
                <a:schemeClr val="accent3"/>
              </a:buClr>
              <a:defRPr/>
            </a:pPr>
            <a:r>
              <a:rPr lang="ru-RU" sz="1600" b="1" dirty="0"/>
              <a:t>Независимая сервисная компания</a:t>
            </a:r>
            <a:r>
              <a:rPr lang="en-US" sz="1600" b="1" dirty="0"/>
              <a:t> </a:t>
            </a:r>
            <a:r>
              <a:rPr lang="ru-RU" sz="1600" b="1" dirty="0"/>
              <a:t>для ШПД операторов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3464" y="1693660"/>
            <a:ext cx="3191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21975">
              <a:buClr>
                <a:schemeClr val="accent3"/>
              </a:buClr>
              <a:defRPr/>
            </a:pPr>
            <a:r>
              <a:rPr lang="ru-RU" sz="1600" b="1" dirty="0"/>
              <a:t>5 лет на рынке аутсорсинга сетей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5838" y="2019472"/>
            <a:ext cx="363705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975">
              <a:buClr>
                <a:schemeClr val="accent3"/>
              </a:buClr>
              <a:defRPr/>
            </a:pPr>
            <a:r>
              <a:rPr lang="ru-RU" sz="1600" b="1" dirty="0"/>
              <a:t>Лучшие специалисты и передовые технологии в обслуживании сетей связи и абонентов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48563" y="2847962"/>
            <a:ext cx="363705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975">
              <a:buClr>
                <a:schemeClr val="accent3"/>
              </a:buClr>
              <a:defRPr/>
            </a:pPr>
            <a:r>
              <a:rPr lang="ru-RU" sz="1600" b="1" dirty="0"/>
              <a:t>Все необходимые лицензии, разрешения, допуски и свидетельства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66070" y="3466998"/>
            <a:ext cx="363705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975">
              <a:buClr>
                <a:schemeClr val="accent3"/>
              </a:buClr>
              <a:defRPr/>
            </a:pPr>
            <a:r>
              <a:rPr lang="ru-RU" sz="1600" b="1" dirty="0"/>
              <a:t>Зона покрытия Москва, МО, в развитии СЗФО, ЦФО</a:t>
            </a:r>
          </a:p>
        </p:txBody>
      </p:sp>
      <p:sp>
        <p:nvSpPr>
          <p:cNvPr id="27" name="Нашивка 26"/>
          <p:cNvSpPr/>
          <p:nvPr/>
        </p:nvSpPr>
        <p:spPr>
          <a:xfrm>
            <a:off x="4231975" y="4205785"/>
            <a:ext cx="268206" cy="233892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4231975" y="3023403"/>
            <a:ext cx="268206" cy="233892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4205479" y="1798322"/>
            <a:ext cx="295026" cy="233892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4218889" y="2402515"/>
            <a:ext cx="268206" cy="233892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4207463" y="1280867"/>
            <a:ext cx="295026" cy="233892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4235639" y="3616606"/>
            <a:ext cx="268206" cy="233892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7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6" grpId="0"/>
      <p:bldP spid="7" grpId="0"/>
      <p:bldP spid="8" grpId="0"/>
      <p:bldP spid="22" grpId="0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23562" y="87160"/>
            <a:ext cx="1885498" cy="966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277831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технического 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персонала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активные продажи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4000" y="4922933"/>
            <a:ext cx="328936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20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7077940"/>
              </p:ext>
            </p:extLst>
          </p:nvPr>
        </p:nvGraphicFramePr>
        <p:xfrm>
          <a:off x="1094209" y="1151245"/>
          <a:ext cx="6917786" cy="3575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0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8B6F73-E2B3-47EE-BF27-7E58C487A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503CB2-3FA1-4B49-A5BF-6D365041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DAB8F-3FD9-4CA5-89B9-2416E586D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DCF38-6CEA-492E-8A08-A1F9AA0EA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14C3B2-A8B1-42B0-AEE5-45060E5E7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E968FC-A323-4584-A16C-3E1DB12A4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222A3-7524-4BDC-96EC-55F4DF0E3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9E9E81-E8A4-4BF1-925C-616D67D35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3B6785-5D55-4A56-BA21-1345F5250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6028" y="251778"/>
            <a:ext cx="1641540" cy="678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наших </a:t>
            </a:r>
          </a:p>
          <a:p>
            <a:r>
              <a:rPr lang="ru-RU" sz="190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заказчиков:</a:t>
            </a:r>
            <a:r>
              <a:rPr lang="ru-RU" sz="1905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483911" y="1809798"/>
            <a:ext cx="6275007" cy="2030588"/>
            <a:chOff x="680990" y="3942219"/>
            <a:chExt cx="7343383" cy="2311529"/>
          </a:xfrm>
        </p:grpSpPr>
        <p:pic>
          <p:nvPicPr>
            <p:cNvPr id="4" name="Picture 4" descr="http://gorserv.ru/files/37/image00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" t="19719" r="5730" b="21697"/>
            <a:stretch/>
          </p:blipFill>
          <p:spPr bwMode="auto">
            <a:xfrm>
              <a:off x="1847553" y="5599218"/>
              <a:ext cx="1297502" cy="55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http://www.vtb24.ru/personal/services/remote/internet/telebank/payment/ip/PublishingImages/vtb24_seven-sk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531" y="4464300"/>
              <a:ext cx="829574" cy="765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gorserv.ru/files/70/nauka_svyaz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344" y="3942219"/>
              <a:ext cx="1332163" cy="33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://gorserv.ru/files/70/telecom-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62" y="4509947"/>
              <a:ext cx="865607" cy="921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User\Desktop\PR\мтс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90" y="5606117"/>
              <a:ext cx="1063321" cy="550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507" y="5431938"/>
              <a:ext cx="829866" cy="82181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508" y="4340226"/>
              <a:ext cx="1426258" cy="58987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30" y="4093744"/>
              <a:ext cx="1309458" cy="398530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43" y="1159141"/>
            <a:ext cx="1173450" cy="790848"/>
          </a:xfrm>
          <a:prstGeom prst="rect">
            <a:avLst/>
          </a:prstGeom>
        </p:spPr>
      </p:pic>
      <p:pic>
        <p:nvPicPr>
          <p:cNvPr id="13" name="Picture 4" descr="C:\Users\user1\Desktop\1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67" y="2066282"/>
            <a:ext cx="976717" cy="78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1" t="35942" r="34419" b="45465"/>
          <a:stretch/>
        </p:blipFill>
        <p:spPr>
          <a:xfrm>
            <a:off x="5728826" y="1102260"/>
            <a:ext cx="1077963" cy="5154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9" t="30042" r="42015" b="39899"/>
          <a:stretch/>
        </p:blipFill>
        <p:spPr>
          <a:xfrm>
            <a:off x="5165371" y="2698111"/>
            <a:ext cx="670975" cy="6459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5" t="32101" r="28798" b="35798"/>
          <a:stretch/>
        </p:blipFill>
        <p:spPr>
          <a:xfrm>
            <a:off x="2097222" y="1181871"/>
            <a:ext cx="1455784" cy="6065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t="11365" r="27652" b="18913"/>
          <a:stretch/>
        </p:blipFill>
        <p:spPr>
          <a:xfrm>
            <a:off x="6747019" y="753888"/>
            <a:ext cx="1044143" cy="936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r="17359"/>
          <a:stretch/>
        </p:blipFill>
        <p:spPr>
          <a:xfrm>
            <a:off x="5633095" y="1470465"/>
            <a:ext cx="754309" cy="797961"/>
          </a:xfrm>
          <a:prstGeom prst="rect">
            <a:avLst/>
          </a:prstGeom>
        </p:spPr>
      </p:pic>
      <p:pic>
        <p:nvPicPr>
          <p:cNvPr id="19" name="Picture 6" descr="C:\Users\user1\Desktop\рост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t="31588" r="19517" b="36417"/>
          <a:stretch/>
        </p:blipFill>
        <p:spPr bwMode="auto">
          <a:xfrm>
            <a:off x="3575668" y="1118679"/>
            <a:ext cx="2067493" cy="6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1\Desktop\Без имени-1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32983" r="35634" b="40834"/>
          <a:stretch/>
        </p:blipFill>
        <p:spPr bwMode="auto">
          <a:xfrm>
            <a:off x="6487914" y="1629608"/>
            <a:ext cx="1365947" cy="5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user1\Desktop\центр телеграф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84" y="2383716"/>
            <a:ext cx="1469703" cy="9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user1\Desktop\навис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3" t="34493" r="39631" b="45205"/>
          <a:stretch/>
        </p:blipFill>
        <p:spPr bwMode="auto">
          <a:xfrm>
            <a:off x="3762304" y="2809098"/>
            <a:ext cx="1265247" cy="47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 t="25787" r="38605" b="39878"/>
          <a:stretch/>
        </p:blipFill>
        <p:spPr>
          <a:xfrm>
            <a:off x="2527107" y="2285748"/>
            <a:ext cx="932008" cy="563568"/>
          </a:xfrm>
          <a:prstGeom prst="rect">
            <a:avLst/>
          </a:prstGeom>
        </p:spPr>
      </p:pic>
      <p:pic>
        <p:nvPicPr>
          <p:cNvPr id="24" name="Picture 11" descr="C:\Users\user1\Desktop\мастертел.pn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8300"/>
          <a:stretch/>
        </p:blipFill>
        <p:spPr bwMode="auto">
          <a:xfrm>
            <a:off x="5092434" y="3227235"/>
            <a:ext cx="1735808" cy="5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C:\Users\user1\Desktop\сантел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3" t="18528" r="35734" b="30601"/>
          <a:stretch/>
        </p:blipFill>
        <p:spPr bwMode="auto">
          <a:xfrm>
            <a:off x="2863172" y="1639303"/>
            <a:ext cx="758087" cy="7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user1\Desktop\цифра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5" b="26977"/>
          <a:stretch/>
        </p:blipFill>
        <p:spPr bwMode="auto">
          <a:xfrm>
            <a:off x="2527107" y="2882365"/>
            <a:ext cx="1275282" cy="3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C:\Users\user1\Desktop\виталан.pn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9" t="37889" r="43752" b="46714"/>
          <a:stretch/>
        </p:blipFill>
        <p:spPr bwMode="auto">
          <a:xfrm>
            <a:off x="3744865" y="3314392"/>
            <a:ext cx="1261634" cy="4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14" y="3804220"/>
            <a:ext cx="1489277" cy="3796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81" y="3902186"/>
            <a:ext cx="955318" cy="272731"/>
          </a:xfrm>
          <a:prstGeom prst="rect">
            <a:avLst/>
          </a:prstGeom>
        </p:spPr>
      </p:pic>
      <p:pic>
        <p:nvPicPr>
          <p:cNvPr id="30" name="Picture 2" descr="C:\Users\user1\Desktop\все по новому сайту\лого компаний в пнг\logo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67" y="3804222"/>
            <a:ext cx="1179184" cy="5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42" y="3810442"/>
            <a:ext cx="1241726" cy="41390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784000" y="4922933"/>
            <a:ext cx="359974" cy="26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21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48" y="4429028"/>
            <a:ext cx="1547720" cy="6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99468"/>
            <a:ext cx="6452145" cy="1454178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011524" y="3089331"/>
            <a:ext cx="2520013" cy="130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0953" tIns="35477" rIns="70953" bIns="35477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cs typeface="Arial" charset="0"/>
              </a:rPr>
              <a:t>Россия, г. Москва, ул. Окская, 13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cs typeface="Arial" charset="0"/>
              </a:rPr>
              <a:t>8 (800) 77-55-003, 8 (499) 394 00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 b="1" dirty="0">
                <a:cs typeface="Arial" charset="0"/>
                <a:hlinkClick r:id="rId4"/>
              </a:rPr>
              <a:t>info@gorserv.ru</a:t>
            </a:r>
            <a:endParaRPr lang="ru-RU" altLang="ru-RU" sz="1600" b="1" dirty="0">
              <a:cs typeface="Arial" charset="0"/>
            </a:endParaRPr>
          </a:p>
        </p:txBody>
      </p:sp>
      <p:sp>
        <p:nvSpPr>
          <p:cNvPr id="23" name="TextBox 4">
            <a:hlinkClick r:id="rId5"/>
          </p:cNvPr>
          <p:cNvSpPr txBox="1"/>
          <p:nvPr/>
        </p:nvSpPr>
        <p:spPr>
          <a:xfrm>
            <a:off x="3845655" y="3795886"/>
            <a:ext cx="1927027" cy="440979"/>
          </a:xfrm>
          <a:prstGeom prst="rect">
            <a:avLst/>
          </a:prstGeom>
          <a:noFill/>
        </p:spPr>
        <p:txBody>
          <a:bodyPr wrap="square" lIns="70953" tIns="35477" rIns="70953" bIns="354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>
                <a:solidFill>
                  <a:srgbClr val="ED7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Горсвязь.рф</a:t>
            </a:r>
            <a:endParaRPr lang="ru-RU" sz="2400" b="1" dirty="0">
              <a:solidFill>
                <a:srgbClr val="ED7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3360870" y="562824"/>
            <a:ext cx="3609636" cy="440979"/>
          </a:xfrm>
          <a:prstGeom prst="rect">
            <a:avLst/>
          </a:prstGeom>
          <a:noFill/>
        </p:spPr>
        <p:txBody>
          <a:bodyPr wrap="square" lIns="70953" tIns="35477" rIns="70953" bIns="354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ED7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228184" y="3068645"/>
            <a:ext cx="2351183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Яценко Андрей Владимирович</a:t>
            </a:r>
          </a:p>
          <a:p>
            <a:r>
              <a:rPr lang="ru-RU" sz="1600" b="1" dirty="0"/>
              <a:t>Генеральный директор</a:t>
            </a:r>
          </a:p>
          <a:p>
            <a:r>
              <a:rPr lang="ru-RU" sz="1600" b="1" dirty="0"/>
              <a:t>+7 (916) 571-28-18</a:t>
            </a:r>
            <a:endParaRPr lang="en-US" sz="1600" b="1" dirty="0"/>
          </a:p>
          <a:p>
            <a:r>
              <a:rPr lang="en-US" sz="1600" b="1" dirty="0">
                <a:hlinkClick r:id="rId6"/>
              </a:rPr>
              <a:t>yatsenko@gorserv.ru</a:t>
            </a:r>
            <a:endParaRPr lang="ru-RU" sz="1600" dirty="0"/>
          </a:p>
        </p:txBody>
      </p:sp>
      <p:pic>
        <p:nvPicPr>
          <p:cNvPr id="35" name="Рисунок 34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0" t="2845" r="22138" b="6634"/>
          <a:stretch/>
        </p:blipFill>
        <p:spPr>
          <a:xfrm>
            <a:off x="5098990" y="4581230"/>
            <a:ext cx="320615" cy="325945"/>
          </a:xfrm>
          <a:prstGeom prst="roundRect">
            <a:avLst/>
          </a:prstGeom>
        </p:spPr>
      </p:pic>
      <p:pic>
        <p:nvPicPr>
          <p:cNvPr id="36" name="Рисунок 35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14992" r="13349" b="15073"/>
          <a:stretch/>
        </p:blipFill>
        <p:spPr>
          <a:xfrm>
            <a:off x="4699845" y="4581230"/>
            <a:ext cx="323850" cy="328596"/>
          </a:xfrm>
          <a:prstGeom prst="roundRect">
            <a:avLst/>
          </a:prstGeom>
        </p:spPr>
      </p:pic>
      <p:pic>
        <p:nvPicPr>
          <p:cNvPr id="37" name="Рисунок 3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26" y="4599522"/>
            <a:ext cx="326309" cy="325946"/>
          </a:xfrm>
          <a:prstGeom prst="rect">
            <a:avLst/>
          </a:prstGeom>
        </p:spPr>
      </p:pic>
      <p:pic>
        <p:nvPicPr>
          <p:cNvPr id="38" name="Рисунок 37">
            <a:hlinkClick r:id="rId13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2713" r="4587" b="8948"/>
          <a:stretch/>
        </p:blipFill>
        <p:spPr>
          <a:xfrm>
            <a:off x="4265226" y="4589640"/>
            <a:ext cx="335096" cy="325946"/>
          </a:xfrm>
          <a:prstGeom prst="roundRect">
            <a:avLst/>
          </a:prstGeom>
        </p:spPr>
      </p:pic>
      <p:pic>
        <p:nvPicPr>
          <p:cNvPr id="39" name="Рисунок 38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49" y="4581230"/>
            <a:ext cx="323704" cy="3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51720" y="2500302"/>
            <a:ext cx="1583817" cy="1435786"/>
          </a:xfrm>
          <a:prstGeom prst="round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0953" tIns="35477" rIns="70953" bIns="35477" rtlCol="0" anchor="ctr"/>
          <a:lstStyle/>
          <a:p>
            <a:pPr algn="ctr"/>
            <a:r>
              <a:rPr lang="ru-RU" sz="1600" b="1" dirty="0">
                <a:solidFill>
                  <a:srgbClr val="92D050"/>
                </a:solidFill>
              </a:rPr>
              <a:t>Подключение абонентов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3936088"/>
            <a:ext cx="1863170" cy="795902"/>
          </a:xfrm>
          <a:prstGeom prst="round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0953" tIns="35477" rIns="70953" bIns="35477" rtlCol="0" anchor="ctr"/>
          <a:lstStyle/>
          <a:p>
            <a:pPr algn="ctr"/>
            <a:endParaRPr lang="ru-RU" sz="1088" b="1" dirty="0">
              <a:solidFill>
                <a:srgbClr val="92D050"/>
              </a:solidFill>
            </a:endParaRPr>
          </a:p>
          <a:p>
            <a:pPr algn="ctr"/>
            <a:r>
              <a:rPr lang="ru-RU" sz="1600" b="1" dirty="0">
                <a:solidFill>
                  <a:srgbClr val="92D050"/>
                </a:solidFill>
              </a:rPr>
              <a:t>Проектирование и </a:t>
            </a:r>
            <a:r>
              <a:rPr lang="ru-RU" sz="1600" b="1" dirty="0" smtClean="0">
                <a:solidFill>
                  <a:srgbClr val="92D050"/>
                </a:solidFill>
              </a:rPr>
              <a:t>строительство</a:t>
            </a:r>
            <a:endParaRPr lang="ru-RU" sz="1600" dirty="0"/>
          </a:p>
          <a:p>
            <a:pPr algn="ctr"/>
            <a:endParaRPr lang="ru-RU" sz="1224" b="1" dirty="0">
              <a:solidFill>
                <a:srgbClr val="92D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1047705"/>
            <a:ext cx="1586672" cy="1448502"/>
          </a:xfrm>
          <a:prstGeom prst="round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0953" tIns="35477" rIns="70953" bIns="35477" rtlCol="0" anchor="ctr"/>
          <a:lstStyle/>
          <a:p>
            <a:pPr algn="ctr"/>
            <a:r>
              <a:rPr lang="ru-RU" sz="1600" b="1" dirty="0">
                <a:solidFill>
                  <a:srgbClr val="92D050"/>
                </a:solidFill>
              </a:rPr>
              <a:t>Эксплуатация сетей ШПД</a:t>
            </a:r>
          </a:p>
          <a:p>
            <a:endParaRPr lang="ru-RU" sz="95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43076" y="3972072"/>
            <a:ext cx="1739273" cy="759917"/>
          </a:xfrm>
          <a:prstGeom prst="round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0953" tIns="35477" rIns="70953" bIns="35477" rtlCol="0" anchor="ctr"/>
          <a:lstStyle/>
          <a:p>
            <a:pPr algn="ctr"/>
            <a:endParaRPr lang="ru-RU" sz="1088" b="1" dirty="0">
              <a:solidFill>
                <a:srgbClr val="92D050"/>
              </a:solidFill>
            </a:endParaRPr>
          </a:p>
          <a:p>
            <a:pPr algn="ctr"/>
            <a:endParaRPr lang="ru-RU" sz="680" b="1" dirty="0">
              <a:solidFill>
                <a:srgbClr val="92D050"/>
              </a:solidFill>
            </a:endParaRPr>
          </a:p>
          <a:p>
            <a:pPr algn="ctr"/>
            <a:endParaRPr lang="ru-RU" sz="680" b="1" dirty="0">
              <a:solidFill>
                <a:srgbClr val="92D050"/>
              </a:solidFill>
            </a:endParaRPr>
          </a:p>
          <a:p>
            <a:pPr algn="ctr"/>
            <a:r>
              <a:rPr lang="ru-RU" sz="1600" b="1" dirty="0">
                <a:solidFill>
                  <a:srgbClr val="92D050"/>
                </a:solidFill>
              </a:rPr>
              <a:t>Компьютерная помощь и ИТ-аутсорсинг</a:t>
            </a:r>
            <a:endParaRPr lang="ru-RU" sz="1600" dirty="0"/>
          </a:p>
          <a:p>
            <a:pPr algn="ctr"/>
            <a:endParaRPr lang="ru-RU" sz="1088" dirty="0"/>
          </a:p>
          <a:p>
            <a:pPr algn="ctr"/>
            <a:endParaRPr lang="ru-RU" sz="1088" b="1" dirty="0">
              <a:solidFill>
                <a:srgbClr val="92D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77934"/>
            <a:ext cx="1591370" cy="657961"/>
          </a:xfrm>
          <a:prstGeom prst="rect">
            <a:avLst/>
          </a:prstGeom>
        </p:spPr>
        <p:txBody>
          <a:bodyPr wrap="square" lIns="70953" tIns="35477" rIns="70953" bIns="35477">
            <a:spAutoFit/>
          </a:bodyPr>
          <a:lstStyle/>
          <a:p>
            <a:r>
              <a:rPr lang="ru-RU" sz="190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</a:t>
            </a:r>
            <a:r>
              <a:rPr lang="ru-RU" sz="1905" b="1" dirty="0">
                <a:solidFill>
                  <a:schemeClr val="bg1"/>
                </a:solidFill>
              </a:rPr>
              <a:t> </a:t>
            </a:r>
          </a:p>
          <a:p>
            <a:r>
              <a:rPr lang="ru-RU" sz="190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58447" y="1060823"/>
            <a:ext cx="1883975" cy="725858"/>
          </a:xfrm>
          <a:prstGeom prst="round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0953" tIns="35477" rIns="70953" bIns="35477" rtlCol="0" anchor="ctr"/>
          <a:lstStyle/>
          <a:p>
            <a:pPr algn="ctr"/>
            <a:r>
              <a:rPr lang="ru-RU" sz="1600" b="1" dirty="0">
                <a:solidFill>
                  <a:srgbClr val="92D050"/>
                </a:solidFill>
              </a:rPr>
              <a:t>Инфраструктурные проекты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0538" y="3110563"/>
            <a:ext cx="1525758" cy="1621426"/>
          </a:xfrm>
          <a:prstGeom prst="round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0953" tIns="35477" rIns="70953" bIns="35477" rtlCol="0" anchor="ctr"/>
          <a:lstStyle/>
          <a:p>
            <a:pPr algn="ctr"/>
            <a:r>
              <a:rPr lang="ru-RU" sz="1600" b="1" dirty="0">
                <a:solidFill>
                  <a:srgbClr val="92D050"/>
                </a:solidFill>
              </a:rPr>
              <a:t>Согласования с ТСЖ, УК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84000" y="4922933"/>
            <a:ext cx="256802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82348" y="1782603"/>
            <a:ext cx="1553948" cy="1320363"/>
          </a:xfrm>
          <a:prstGeom prst="round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0953" tIns="35477" rIns="70953" bIns="35477" rtlCol="0" anchor="ctr"/>
          <a:lstStyle/>
          <a:p>
            <a:pPr algn="ctr"/>
            <a:r>
              <a:rPr lang="ru-RU" sz="1600" b="1" dirty="0">
                <a:solidFill>
                  <a:srgbClr val="92D050"/>
                </a:solidFill>
              </a:rPr>
              <a:t>Продажа услуг оператора</a:t>
            </a:r>
          </a:p>
          <a:p>
            <a:pPr algn="ctr"/>
            <a:endParaRPr lang="ru-RU" sz="1224" b="1" dirty="0">
              <a:solidFill>
                <a:srgbClr val="00B05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44478" y="1068981"/>
            <a:ext cx="1691818" cy="700230"/>
          </a:xfrm>
          <a:prstGeom prst="round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0953" tIns="35477" rIns="70953" bIns="35477" rtlCol="0" anchor="ctr"/>
          <a:lstStyle/>
          <a:p>
            <a:pPr algn="ctr"/>
            <a:r>
              <a:rPr lang="ru-RU" sz="1600" b="1" dirty="0">
                <a:solidFill>
                  <a:srgbClr val="92D050"/>
                </a:solidFill>
              </a:rPr>
              <a:t>Технический</a:t>
            </a:r>
            <a:r>
              <a:rPr lang="ru-RU" sz="1224" b="1" dirty="0">
                <a:solidFill>
                  <a:srgbClr val="92D050"/>
                </a:solidFill>
              </a:rPr>
              <a:t> </a:t>
            </a:r>
            <a:r>
              <a:rPr lang="ru-RU" sz="1600" b="1" dirty="0">
                <a:solidFill>
                  <a:srgbClr val="92D050"/>
                </a:solidFill>
              </a:rPr>
              <a:t>аудит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52" y="561258"/>
            <a:ext cx="2635172" cy="33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3" grpId="0" animBg="1"/>
      <p:bldP spid="14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59632" y="418703"/>
            <a:ext cx="2227197" cy="364804"/>
          </a:xfrm>
          <a:prstGeom prst="rect">
            <a:avLst/>
          </a:prstGeom>
        </p:spPr>
        <p:txBody>
          <a:bodyPr wrap="none" lIns="70953" tIns="35477" rIns="70953" bIns="35477">
            <a:spAutoFit/>
          </a:bodyPr>
          <a:lstStyle/>
          <a:p>
            <a:pPr algn="r"/>
            <a:r>
              <a:rPr lang="ru-RU" sz="190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вопросы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84000" y="4922933"/>
            <a:ext cx="256802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1048957"/>
            <a:ext cx="4248471" cy="159748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0953" tIns="35477" rIns="70953" bIns="35477" rtlCol="0" anchor="ctr"/>
          <a:lstStyle/>
          <a:p>
            <a:pPr lvl="0" algn="ctr"/>
            <a:r>
              <a:rPr lang="ru-RU" sz="2000" b="1" dirty="0">
                <a:solidFill>
                  <a:srgbClr val="92D050"/>
                </a:solidFill>
              </a:rPr>
              <a:t>1. Что важнее для оператора: лояльный клиент или качественная инфраструктура?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1779662"/>
            <a:ext cx="3995976" cy="161643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0953" tIns="35477" rIns="70953" bIns="35477" rtlCol="0" anchor="ctr"/>
          <a:lstStyle/>
          <a:p>
            <a:pPr lvl="0" algn="ctr"/>
            <a:r>
              <a:rPr lang="ru-RU" sz="2000" b="1" dirty="0">
                <a:solidFill>
                  <a:srgbClr val="92D050"/>
                </a:solidFill>
              </a:rPr>
              <a:t>2. Как мотивировать персонал на достижение высоких KPI в условиях экономии?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849974"/>
            <a:ext cx="391490" cy="325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15" y="2260852"/>
            <a:ext cx="402216" cy="327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" name="Скругленный прямоугольник 17"/>
          <p:cNvSpPr/>
          <p:nvPr/>
        </p:nvSpPr>
        <p:spPr>
          <a:xfrm>
            <a:off x="683569" y="3177337"/>
            <a:ext cx="4464496" cy="153702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0953" tIns="35477" rIns="70953" bIns="35477" rtlCol="0" anchor="ctr"/>
          <a:lstStyle/>
          <a:p>
            <a:pPr algn="ctr"/>
            <a:endParaRPr lang="ru-RU" sz="1088" b="1" dirty="0">
              <a:solidFill>
                <a:srgbClr val="92D050"/>
              </a:solidFill>
            </a:endParaRPr>
          </a:p>
          <a:p>
            <a:pPr algn="ctr"/>
            <a:endParaRPr lang="ru-RU" sz="680" b="1" dirty="0">
              <a:solidFill>
                <a:srgbClr val="92D050"/>
              </a:solidFill>
            </a:endParaRPr>
          </a:p>
          <a:p>
            <a:pPr algn="just"/>
            <a:endParaRPr lang="ru-RU" sz="680" b="1" dirty="0">
              <a:solidFill>
                <a:srgbClr val="92D050"/>
              </a:solidFill>
            </a:endParaRPr>
          </a:p>
          <a:p>
            <a:pPr lvl="0" algn="ctr"/>
            <a:r>
              <a:rPr lang="ru-RU" sz="2000" b="1" dirty="0">
                <a:solidFill>
                  <a:srgbClr val="92D050"/>
                </a:solidFill>
              </a:rPr>
              <a:t>3. Возможно ли во влечение технического персонала в активные продажи</a:t>
            </a:r>
            <a:r>
              <a:rPr lang="ru-RU" sz="1905" b="1" dirty="0">
                <a:solidFill>
                  <a:srgbClr val="92D050"/>
                </a:solidFill>
              </a:rPr>
              <a:t>?</a:t>
            </a:r>
          </a:p>
          <a:p>
            <a:pPr algn="ctr"/>
            <a:r>
              <a:rPr lang="ru-RU" sz="748" dirty="0"/>
              <a:t>.</a:t>
            </a:r>
          </a:p>
          <a:p>
            <a:pPr algn="ctr"/>
            <a:endParaRPr lang="ru-RU" sz="1088" dirty="0"/>
          </a:p>
          <a:p>
            <a:pPr algn="ctr"/>
            <a:endParaRPr lang="ru-RU" sz="1088" b="1" dirty="0">
              <a:solidFill>
                <a:srgbClr val="92D05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58" y="4099191"/>
            <a:ext cx="379066" cy="36479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9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267494"/>
            <a:ext cx="2469650" cy="680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важнее: клиент </a:t>
            </a:r>
          </a:p>
          <a:p>
            <a:pPr lvl="0"/>
            <a:r>
              <a:rPr lang="ru-RU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инфраструктура?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84000" y="4922933"/>
            <a:ext cx="256802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5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659158"/>
              </p:ext>
            </p:extLst>
          </p:nvPr>
        </p:nvGraphicFramePr>
        <p:xfrm>
          <a:off x="489471" y="1059582"/>
          <a:ext cx="4895107" cy="385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4944" y="3598907"/>
            <a:ext cx="330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Интерес инвестора к инфраструктуре возникает как правило при оценке рисков сделки</a:t>
            </a:r>
          </a:p>
        </p:txBody>
      </p:sp>
      <p:sp>
        <p:nvSpPr>
          <p:cNvPr id="6" name="Нашивка 5"/>
          <p:cNvSpPr/>
          <p:nvPr/>
        </p:nvSpPr>
        <p:spPr>
          <a:xfrm>
            <a:off x="5413958" y="1279073"/>
            <a:ext cx="295026" cy="233892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413958" y="2494227"/>
            <a:ext cx="295026" cy="233892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4944" y="4623613"/>
            <a:ext cx="2648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*- По </a:t>
            </a:r>
            <a:r>
              <a:rPr lang="ru-RU" sz="1200" dirty="0"/>
              <a:t>данным исследований Горсвязь</a:t>
            </a:r>
          </a:p>
        </p:txBody>
      </p:sp>
      <p:sp>
        <p:nvSpPr>
          <p:cNvPr id="9" name="Нашивка 8"/>
          <p:cNvSpPr/>
          <p:nvPr/>
        </p:nvSpPr>
        <p:spPr>
          <a:xfrm>
            <a:off x="5403583" y="3709381"/>
            <a:ext cx="295026" cy="230521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66072" y="1204921"/>
            <a:ext cx="3342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96%* инвесторов проявляют </a:t>
            </a:r>
          </a:p>
          <a:p>
            <a:r>
              <a:rPr lang="ru-RU" sz="1600" dirty="0"/>
              <a:t>интерес к покупке оператора </a:t>
            </a:r>
          </a:p>
          <a:p>
            <a:r>
              <a:rPr lang="ru-RU" sz="1600" dirty="0"/>
              <a:t>ШПД только после оценки </a:t>
            </a:r>
          </a:p>
          <a:p>
            <a:r>
              <a:rPr lang="ru-RU" sz="1600" dirty="0"/>
              <a:t>структуры абонентской базы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4944" y="2401914"/>
            <a:ext cx="3342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Стоимость сделки </a:t>
            </a:r>
            <a:r>
              <a:rPr lang="en-US" sz="1600" dirty="0"/>
              <a:t>M&amp;A </a:t>
            </a:r>
            <a:endParaRPr lang="ru-RU" sz="1600" dirty="0"/>
          </a:p>
          <a:p>
            <a:r>
              <a:rPr lang="ru-RU" sz="1600" dirty="0"/>
              <a:t>в первую очередь определяется </a:t>
            </a:r>
          </a:p>
          <a:p>
            <a:r>
              <a:rPr lang="ru-RU" sz="1600" dirty="0"/>
              <a:t>из понимания годового дохода </a:t>
            </a:r>
          </a:p>
          <a:p>
            <a:r>
              <a:rPr lang="ru-RU" sz="1600" dirty="0"/>
              <a:t>от активного абонента</a:t>
            </a:r>
          </a:p>
        </p:txBody>
      </p:sp>
    </p:spTree>
    <p:extLst>
      <p:ext uri="{BB962C8B-B14F-4D97-AF65-F5344CB8AC3E}">
        <p14:creationId xmlns:p14="http://schemas.microsoft.com/office/powerpoint/2010/main" val="5750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784000" y="4924800"/>
            <a:ext cx="256802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33810" y="1564385"/>
            <a:ext cx="363705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Качество работы персонала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8988" y="3441198"/>
            <a:ext cx="2841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Точное и своевременное выполнение заявки клиента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1347" y="1128643"/>
            <a:ext cx="6395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Чтобы управлять лояльностью клиента необходимо контролировать: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1" y="4237171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Повысить лояльность возможно при использовании передовых технологий управления персоналом и реализацию лучших практик из разных отраслей бизнеса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33811" y="1918386"/>
            <a:ext cx="3761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Возможность выполнения запросов</a:t>
            </a:r>
          </a:p>
          <a:p>
            <a:r>
              <a:rPr lang="ru-RU" sz="1600" dirty="0"/>
              <a:t>в выходные дни и в вечернее время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28988" y="2493003"/>
            <a:ext cx="3835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Удовлетворённость клиента качеством обслуживания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28988" y="3049129"/>
            <a:ext cx="2301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Потребности клиента</a:t>
            </a:r>
          </a:p>
        </p:txBody>
      </p:sp>
      <p:sp>
        <p:nvSpPr>
          <p:cNvPr id="12" name="Нашивка 11"/>
          <p:cNvSpPr/>
          <p:nvPr/>
        </p:nvSpPr>
        <p:spPr>
          <a:xfrm>
            <a:off x="4731180" y="3513733"/>
            <a:ext cx="268206" cy="233892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731180" y="3093446"/>
            <a:ext cx="268206" cy="233892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4729091" y="2614781"/>
            <a:ext cx="268206" cy="233892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4733591" y="1608991"/>
            <a:ext cx="268206" cy="233892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4729091" y="2082793"/>
            <a:ext cx="268206" cy="233892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7261" tIns="38630" rIns="77261" bIns="38630" rtlCol="0" anchor="ctr"/>
          <a:lstStyle/>
          <a:p>
            <a:pPr algn="ctr"/>
            <a:endParaRPr lang="ru-RU" sz="1118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47" y="1564385"/>
            <a:ext cx="3400227" cy="226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619672" y="268976"/>
            <a:ext cx="1585690" cy="680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</a:t>
            </a:r>
          </a:p>
          <a:p>
            <a:r>
              <a:rPr lang="ru-RU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лояльностью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909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" grpId="0"/>
      <p:bldP spid="5" grpId="0"/>
      <p:bldP spid="6" grpId="0"/>
      <p:bldP spid="7" grpId="0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3151" y="260169"/>
            <a:ext cx="2903087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 </a:t>
            </a:r>
            <a:r>
              <a:rPr lang="ru-RU" sz="191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персонала </a:t>
            </a:r>
            <a:r>
              <a:rPr lang="ru-RU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модель </a:t>
            </a:r>
            <a:r>
              <a:rPr lang="en-US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KPI </a:t>
            </a:r>
            <a:r>
              <a:rPr lang="ru-RU" sz="191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4000" y="4922933"/>
            <a:ext cx="256802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3410" y="1206942"/>
            <a:ext cx="249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/>
              <a:t>Независимые критерии оценки</a:t>
            </a:r>
          </a:p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/>
              <a:t>Проверка клиентской удовлетворенности</a:t>
            </a:r>
          </a:p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/>
              <a:t>Прозрачные условия и требования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311624"/>
            <a:ext cx="2772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/>
              <a:t>Рост доходов от сдельной оплаты труда</a:t>
            </a:r>
          </a:p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/>
              <a:t>Новые трудовые функции</a:t>
            </a:r>
          </a:p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/>
              <a:t>Управление графиком труда и отдыха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9985" y="2956651"/>
            <a:ext cx="21520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/>
              <a:t>Мобильное рабочее место</a:t>
            </a:r>
          </a:p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 err="1"/>
              <a:t>Геолокация</a:t>
            </a:r>
            <a:endParaRPr lang="ru-RU" sz="1600" dirty="0"/>
          </a:p>
          <a:p>
            <a:pPr marL="233241" indent="-233241">
              <a:buFont typeface="Arial" panose="020B0604020202020204" pitchFamily="34" charset="0"/>
              <a:buChar char="•"/>
            </a:pPr>
            <a:r>
              <a:rPr lang="en-US" sz="1600" dirty="0"/>
              <a:t>UBER</a:t>
            </a:r>
            <a:r>
              <a:rPr lang="ru-RU" sz="1600" dirty="0"/>
              <a:t>-</a:t>
            </a:r>
            <a:r>
              <a:rPr lang="ru-RU" sz="1600" dirty="0" err="1"/>
              <a:t>изация</a:t>
            </a:r>
            <a:endParaRPr lang="ru-RU" sz="1600" dirty="0"/>
          </a:p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/>
              <a:t>Онлайн рейтинг</a:t>
            </a:r>
          </a:p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/>
              <a:t>Онлайн расчет ЗП</a:t>
            </a:r>
          </a:p>
          <a:p>
            <a:pPr marL="233241" indent="-233241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6834" y="3006332"/>
            <a:ext cx="2865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/>
              <a:t>Масштабируемость</a:t>
            </a:r>
          </a:p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/>
              <a:t>Любая локация</a:t>
            </a:r>
          </a:p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/>
              <a:t>Ввод новых услуг, </a:t>
            </a:r>
            <a:r>
              <a:rPr lang="en-US" sz="1600" dirty="0"/>
              <a:t>SLA </a:t>
            </a:r>
            <a:r>
              <a:rPr lang="ru-RU" sz="1600" dirty="0"/>
              <a:t>в режиме онлайн</a:t>
            </a:r>
          </a:p>
          <a:p>
            <a:pPr marL="233241" indent="-233241">
              <a:buFont typeface="Arial" panose="020B0604020202020204" pitchFamily="34" charset="0"/>
              <a:buChar char="•"/>
            </a:pPr>
            <a:r>
              <a:rPr lang="ru-RU" sz="1600" dirty="0"/>
              <a:t>Авторизация на любые виды работ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54164" y="849053"/>
            <a:ext cx="0" cy="403597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045225" y="2799979"/>
            <a:ext cx="716383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http://media.professionali.ru/processor/topics/original/2015/02/16/k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43" y="1157131"/>
            <a:ext cx="2970583" cy="298926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3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237171"/>
            <a:ext cx="7275017" cy="685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Снижение переносов значительно повышает уровень лояльности абонентской </a:t>
            </a:r>
            <a:r>
              <a:rPr lang="ru-RU" sz="1600" b="1" i="1" dirty="0" smtClean="0">
                <a:solidFill>
                  <a:schemeClr val="tx1"/>
                </a:solidFill>
              </a:rPr>
              <a:t>базы.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Горсвязь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>
                <a:solidFill>
                  <a:schemeClr val="tx1"/>
                </a:solidFill>
              </a:rPr>
              <a:t>за год улучшила этот  показатель в 7,5 раз!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11510"/>
            <a:ext cx="2520280" cy="3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32" b="1" dirty="0">
                <a:solidFill>
                  <a:schemeClr val="bg1"/>
                </a:solidFill>
              </a:rPr>
              <a:t> </a:t>
            </a:r>
            <a:r>
              <a:rPr lang="en-US" sz="1910" b="1" dirty="0">
                <a:solidFill>
                  <a:schemeClr val="bg1"/>
                </a:solidFill>
              </a:rPr>
              <a:t>SLA</a:t>
            </a:r>
            <a:r>
              <a:rPr lang="ru-RU" sz="1910" b="1" dirty="0">
                <a:solidFill>
                  <a:schemeClr val="bg1"/>
                </a:solidFill>
              </a:rPr>
              <a:t> эксплуатации</a:t>
            </a:r>
            <a:endParaRPr lang="ru-RU" sz="1910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408040"/>
              </p:ext>
            </p:extLst>
          </p:nvPr>
        </p:nvGraphicFramePr>
        <p:xfrm>
          <a:off x="0" y="915565"/>
          <a:ext cx="9144000" cy="332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84000" y="4922933"/>
            <a:ext cx="256802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984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408611"/>
            <a:ext cx="2103846" cy="557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5" b="1" dirty="0">
                <a:solidFill>
                  <a:schemeClr val="bg1"/>
                </a:solidFill>
              </a:rPr>
              <a:t> </a:t>
            </a:r>
            <a:r>
              <a:rPr lang="en-US" sz="1905" b="1" dirty="0">
                <a:solidFill>
                  <a:schemeClr val="bg1"/>
                </a:solidFill>
              </a:rPr>
              <a:t>SLA</a:t>
            </a:r>
            <a:r>
              <a:rPr lang="ru-RU" sz="1905" b="1" dirty="0">
                <a:solidFill>
                  <a:schemeClr val="bg1"/>
                </a:solidFill>
              </a:rPr>
              <a:t> эксплуатации</a:t>
            </a:r>
            <a:endParaRPr lang="ru-RU" sz="1905" dirty="0">
              <a:solidFill>
                <a:schemeClr val="bg1"/>
              </a:solidFill>
            </a:endParaRPr>
          </a:p>
          <a:p>
            <a:endParaRPr lang="ru-RU" sz="1118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453">
            <a:off x="7006190" y="-127635"/>
            <a:ext cx="1088266" cy="1088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1585" y="4338158"/>
            <a:ext cx="727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Удерживая соотношение ТТ к активной базе, Горсвязь влияет на рост активной базы и доходов оператора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427474"/>
              </p:ext>
            </p:extLst>
          </p:nvPr>
        </p:nvGraphicFramePr>
        <p:xfrm>
          <a:off x="251520" y="933056"/>
          <a:ext cx="8424936" cy="336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84000" y="4922933"/>
            <a:ext cx="256802" cy="264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18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556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4551</TotalTime>
  <Words>849</Words>
  <Application>Microsoft Office PowerPoint</Application>
  <PresentationFormat>Экран (16:9)</PresentationFormat>
  <Paragraphs>221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Петр Глухих</cp:lastModifiedBy>
  <cp:revision>539</cp:revision>
  <cp:lastPrinted>2015-08-05T13:57:49Z</cp:lastPrinted>
  <dcterms:created xsi:type="dcterms:W3CDTF">2015-06-03T14:37:27Z</dcterms:created>
  <dcterms:modified xsi:type="dcterms:W3CDTF">2016-05-25T11:42:05Z</dcterms:modified>
</cp:coreProperties>
</file>