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19" r:id="rId2"/>
    <p:sldId id="747" r:id="rId3"/>
    <p:sldId id="763" r:id="rId4"/>
    <p:sldId id="765" r:id="rId5"/>
    <p:sldId id="768" r:id="rId6"/>
    <p:sldId id="764" r:id="rId7"/>
    <p:sldId id="766" r:id="rId8"/>
    <p:sldId id="767" r:id="rId9"/>
    <p:sldId id="684" r:id="rId10"/>
    <p:sldId id="673" r:id="rId11"/>
    <p:sldId id="642" r:id="rId12"/>
    <p:sldId id="689" r:id="rId13"/>
    <p:sldId id="676" r:id="rId14"/>
    <p:sldId id="769" r:id="rId15"/>
    <p:sldId id="770" r:id="rId16"/>
    <p:sldId id="771" r:id="rId17"/>
    <p:sldId id="773" r:id="rId18"/>
    <p:sldId id="759" r:id="rId19"/>
    <p:sldId id="760" r:id="rId20"/>
    <p:sldId id="700" r:id="rId21"/>
    <p:sldId id="701" r:id="rId22"/>
    <p:sldId id="702" r:id="rId23"/>
    <p:sldId id="703" r:id="rId24"/>
    <p:sldId id="778" r:id="rId25"/>
    <p:sldId id="774" r:id="rId26"/>
    <p:sldId id="775" r:id="rId27"/>
    <p:sldId id="776" r:id="rId28"/>
    <p:sldId id="777" r:id="rId29"/>
    <p:sldId id="570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C0C0C0"/>
    <a:srgbClr val="DDDDDD"/>
    <a:srgbClr val="A4C5E0"/>
    <a:srgbClr val="D1DAE7"/>
    <a:srgbClr val="E07924"/>
    <a:srgbClr val="E28232"/>
    <a:srgbClr val="E07B28"/>
    <a:srgbClr val="02345E"/>
    <a:srgbClr val="022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88493" autoAdjust="0"/>
  </p:normalViewPr>
  <p:slideViewPr>
    <p:cSldViewPr>
      <p:cViewPr varScale="1">
        <p:scale>
          <a:sx n="89" d="100"/>
          <a:sy n="89" d="100"/>
        </p:scale>
        <p:origin x="13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664" y="-102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Доходы</a:t>
            </a:r>
            <a:r>
              <a:rPr lang="ru-RU" sz="2000" baseline="0" dirty="0" smtClean="0"/>
              <a:t> от продаж виртуальных </a:t>
            </a:r>
            <a:r>
              <a:rPr lang="en-US" sz="2000" dirty="0" smtClean="0"/>
              <a:t>SBC </a:t>
            </a:r>
            <a:endParaRPr lang="en-US" sz="2000" dirty="0"/>
          </a:p>
        </c:rich>
      </c:tx>
      <c:layout>
        <c:manualLayout>
          <c:xMode val="edge"/>
          <c:yMode val="edge"/>
          <c:x val="7.6036816047254818E-2"/>
          <c:y val="3.5159467762411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</c:v>
                </c:pt>
                <c:pt idx="1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88244360"/>
        <c:axId val="388246320"/>
      </c:barChart>
      <c:catAx>
        <c:axId val="38824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246320"/>
        <c:crosses val="autoZero"/>
        <c:auto val="1"/>
        <c:lblAlgn val="ctr"/>
        <c:lblOffset val="100"/>
        <c:noMultiLvlLbl val="0"/>
      </c:catAx>
      <c:valAx>
        <c:axId val="3882463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Revenue US$M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88244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Relationship Id="rId4" Type="http://schemas.openxmlformats.org/officeDocument/2006/relationships/image" Target="../media/image2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PN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E583E-85C6-4945-B746-BA815EFFBB42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48994C9-1D2F-411F-AC25-DCE1F9CCFD62}">
      <dgm:prSet phldrT="[Text]" custT="1"/>
      <dgm:spPr/>
      <dgm:t>
        <a:bodyPr/>
        <a:lstStyle/>
        <a:p>
          <a:r>
            <a:rPr lang="ru-RU" sz="2800" b="1" dirty="0" smtClean="0"/>
            <a:t>Уменьшение </a:t>
          </a:r>
          <a:r>
            <a:rPr lang="en-US" sz="2800" b="1" dirty="0" err="1" smtClean="0"/>
            <a:t>CapEx</a:t>
          </a:r>
          <a:endParaRPr lang="en-US" sz="2800" dirty="0"/>
        </a:p>
      </dgm:t>
    </dgm:pt>
    <dgm:pt modelId="{403C0F31-A708-491F-B3F8-DE52FAC523CE}" type="parTrans" cxnId="{5F9EAE11-B739-46A9-B1F8-D2A28BD85349}">
      <dgm:prSet/>
      <dgm:spPr/>
      <dgm:t>
        <a:bodyPr/>
        <a:lstStyle/>
        <a:p>
          <a:endParaRPr lang="en-US"/>
        </a:p>
      </dgm:t>
    </dgm:pt>
    <dgm:pt modelId="{5613AC87-7B5B-43BE-8E8D-252538E4B123}" type="sibTrans" cxnId="{5F9EAE11-B739-46A9-B1F8-D2A28BD85349}">
      <dgm:prSet/>
      <dgm:spPr/>
      <dgm:t>
        <a:bodyPr/>
        <a:lstStyle/>
        <a:p>
          <a:endParaRPr lang="en-US"/>
        </a:p>
      </dgm:t>
    </dgm:pt>
    <dgm:pt modelId="{743BA81E-61A2-4A01-844E-8A621597DA6C}">
      <dgm:prSet phldrT="[Text]" custT="1"/>
      <dgm:spPr/>
      <dgm:t>
        <a:bodyPr/>
        <a:lstStyle/>
        <a:p>
          <a:r>
            <a:rPr lang="ru-RU" sz="2800" b="1" dirty="0" smtClean="0"/>
            <a:t>Уменьшение </a:t>
          </a:r>
          <a:r>
            <a:rPr lang="en-US" sz="2800" b="1" dirty="0" err="1" smtClean="0"/>
            <a:t>OpEX</a:t>
          </a:r>
          <a:endParaRPr lang="en-US" sz="2800" dirty="0"/>
        </a:p>
      </dgm:t>
    </dgm:pt>
    <dgm:pt modelId="{474E5E82-3057-4F7B-B6CB-E368D61487A3}" type="parTrans" cxnId="{4D59E033-2438-4313-96A8-DB7A4ED476EC}">
      <dgm:prSet/>
      <dgm:spPr/>
      <dgm:t>
        <a:bodyPr/>
        <a:lstStyle/>
        <a:p>
          <a:endParaRPr lang="en-US"/>
        </a:p>
      </dgm:t>
    </dgm:pt>
    <dgm:pt modelId="{0552C00F-4A74-451C-90B7-17B2C6D67BF2}" type="sibTrans" cxnId="{4D59E033-2438-4313-96A8-DB7A4ED476EC}">
      <dgm:prSet/>
      <dgm:spPr/>
      <dgm:t>
        <a:bodyPr/>
        <a:lstStyle/>
        <a:p>
          <a:endParaRPr lang="en-US"/>
        </a:p>
      </dgm:t>
    </dgm:pt>
    <dgm:pt modelId="{90BA7B15-C3AD-45E5-8BEC-901759FCAEC9}">
      <dgm:prSet phldrT="[Text]" custT="1"/>
      <dgm:spPr/>
      <dgm:t>
        <a:bodyPr/>
        <a:lstStyle/>
        <a:p>
          <a:r>
            <a:rPr lang="ru-RU" sz="2400" b="1" dirty="0" smtClean="0"/>
            <a:t>Добавляет скорость и гибкость</a:t>
          </a:r>
          <a:endParaRPr lang="en-US" sz="2400" dirty="0"/>
        </a:p>
      </dgm:t>
    </dgm:pt>
    <dgm:pt modelId="{6E7C7E6E-AFC4-44E1-8CFB-3F8036592A05}" type="parTrans" cxnId="{BD24B155-F43A-44F2-B477-C1912FE20AC1}">
      <dgm:prSet/>
      <dgm:spPr/>
      <dgm:t>
        <a:bodyPr/>
        <a:lstStyle/>
        <a:p>
          <a:endParaRPr lang="en-US"/>
        </a:p>
      </dgm:t>
    </dgm:pt>
    <dgm:pt modelId="{DE283EA9-B436-4F6A-BA54-8117F0A88187}" type="sibTrans" cxnId="{BD24B155-F43A-44F2-B477-C1912FE20AC1}">
      <dgm:prSet/>
      <dgm:spPr/>
      <dgm:t>
        <a:bodyPr/>
        <a:lstStyle/>
        <a:p>
          <a:endParaRPr lang="en-US"/>
        </a:p>
      </dgm:t>
    </dgm:pt>
    <dgm:pt modelId="{82D0745F-16D4-40DD-8FFC-D448B320FB90}">
      <dgm:prSet phldrT="[Text]" custT="1"/>
      <dgm:spPr/>
      <dgm:t>
        <a:bodyPr/>
        <a:lstStyle/>
        <a:p>
          <a:r>
            <a:rPr lang="ru-RU" sz="2400" b="1" dirty="0" smtClean="0"/>
            <a:t>Минимальное время </a:t>
          </a:r>
          <a:r>
            <a:rPr lang="en-US" sz="2400" b="1" dirty="0" smtClean="0"/>
            <a:t> </a:t>
          </a:r>
          <a:r>
            <a:rPr lang="en-US" sz="2400" b="1" dirty="0" smtClean="0"/>
            <a:t>   Time-to-Market</a:t>
          </a:r>
          <a:endParaRPr lang="en-US" sz="2400" b="1" dirty="0"/>
        </a:p>
      </dgm:t>
    </dgm:pt>
    <dgm:pt modelId="{B039BEF5-B01C-4784-8B04-6F29B4D87C33}" type="parTrans" cxnId="{D7FDFF75-0D3D-43F0-A704-E9D56E84E5A0}">
      <dgm:prSet/>
      <dgm:spPr/>
      <dgm:t>
        <a:bodyPr/>
        <a:lstStyle/>
        <a:p>
          <a:endParaRPr lang="en-US"/>
        </a:p>
      </dgm:t>
    </dgm:pt>
    <dgm:pt modelId="{27781D44-A3B0-43B2-8B3A-BA98C97D1C13}" type="sibTrans" cxnId="{D7FDFF75-0D3D-43F0-A704-E9D56E84E5A0}">
      <dgm:prSet/>
      <dgm:spPr/>
      <dgm:t>
        <a:bodyPr/>
        <a:lstStyle/>
        <a:p>
          <a:endParaRPr lang="en-US"/>
        </a:p>
      </dgm:t>
    </dgm:pt>
    <dgm:pt modelId="{C3943B22-8691-4E53-A144-ABF07E5D3207}">
      <dgm:prSet phldrT="[Text]" custT="1"/>
      <dgm:spPr/>
      <dgm:t>
        <a:bodyPr/>
        <a:lstStyle/>
        <a:p>
          <a:r>
            <a:rPr lang="ru-RU" sz="1600" dirty="0" smtClean="0"/>
            <a:t>Быстрое расширение и сокращение сервисов</a:t>
          </a:r>
          <a:endParaRPr lang="en-US" sz="1600" dirty="0"/>
        </a:p>
      </dgm:t>
    </dgm:pt>
    <dgm:pt modelId="{54918134-A407-4CD2-8254-9741948D8396}" type="sibTrans" cxnId="{54513B83-F1DC-460A-9032-AA3611E1886E}">
      <dgm:prSet/>
      <dgm:spPr/>
      <dgm:t>
        <a:bodyPr/>
        <a:lstStyle/>
        <a:p>
          <a:endParaRPr lang="en-US"/>
        </a:p>
      </dgm:t>
    </dgm:pt>
    <dgm:pt modelId="{C79CB117-1E68-45EE-8561-CC6F15D6E485}" type="parTrans" cxnId="{54513B83-F1DC-460A-9032-AA3611E1886E}">
      <dgm:prSet/>
      <dgm:spPr/>
      <dgm:t>
        <a:bodyPr/>
        <a:lstStyle/>
        <a:p>
          <a:endParaRPr lang="en-US"/>
        </a:p>
      </dgm:t>
    </dgm:pt>
    <dgm:pt modelId="{4FC955C8-33F3-49B5-8330-8538146E07F3}">
      <dgm:prSet phldrT="[Text]" custT="1"/>
      <dgm:spPr/>
      <dgm:t>
        <a:bodyPr/>
        <a:lstStyle/>
        <a:p>
          <a:r>
            <a:rPr lang="ru-RU" sz="1600" dirty="0" smtClean="0"/>
            <a:t>Сокращает время на внедрение и запуск новых сетевых сервисов</a:t>
          </a:r>
          <a:endParaRPr lang="en-US" sz="1600" dirty="0"/>
        </a:p>
      </dgm:t>
    </dgm:pt>
    <dgm:pt modelId="{2F6C7414-414E-4F3D-BC16-F62626D0C35A}" type="sibTrans" cxnId="{EC337345-8878-484D-829C-D08C5F4FEED7}">
      <dgm:prSet/>
      <dgm:spPr/>
      <dgm:t>
        <a:bodyPr/>
        <a:lstStyle/>
        <a:p>
          <a:endParaRPr lang="en-US"/>
        </a:p>
      </dgm:t>
    </dgm:pt>
    <dgm:pt modelId="{6F45C066-084D-4561-8CCD-595AB494CC82}" type="parTrans" cxnId="{EC337345-8878-484D-829C-D08C5F4FEED7}">
      <dgm:prSet/>
      <dgm:spPr/>
      <dgm:t>
        <a:bodyPr/>
        <a:lstStyle/>
        <a:p>
          <a:endParaRPr lang="en-US"/>
        </a:p>
      </dgm:t>
    </dgm:pt>
    <dgm:pt modelId="{48CF2FC6-373C-45A2-9A84-B95B6A714D4E}">
      <dgm:prSet phldrT="[Text]" custT="1"/>
      <dgm:spPr/>
      <dgm:t>
        <a:bodyPr/>
        <a:lstStyle/>
        <a:p>
          <a:r>
            <a:rPr lang="ru-RU" sz="1600" dirty="0" smtClean="0"/>
            <a:t>Позволяет гибко расширяться, оплачивая только необходимое увеличение ресурсов и снижая затраты на провижионинг и планирование</a:t>
          </a:r>
          <a:endParaRPr lang="en-US" sz="1600" dirty="0"/>
        </a:p>
      </dgm:t>
    </dgm:pt>
    <dgm:pt modelId="{026B6DB9-7185-4295-9F43-CF17788361AE}" type="sibTrans" cxnId="{FC5E653E-6438-4B8C-A5E8-6BE4078CC900}">
      <dgm:prSet/>
      <dgm:spPr/>
      <dgm:t>
        <a:bodyPr/>
        <a:lstStyle/>
        <a:p>
          <a:endParaRPr lang="en-US"/>
        </a:p>
      </dgm:t>
    </dgm:pt>
    <dgm:pt modelId="{A81F309E-5C0C-483C-89F5-6805BCC1A91D}" type="parTrans" cxnId="{FC5E653E-6438-4B8C-A5E8-6BE4078CC900}">
      <dgm:prSet/>
      <dgm:spPr/>
      <dgm:t>
        <a:bodyPr/>
        <a:lstStyle/>
        <a:p>
          <a:endParaRPr lang="en-US"/>
        </a:p>
      </dgm:t>
    </dgm:pt>
    <dgm:pt modelId="{0A3B6D01-FF1D-4DD8-B3B6-FF866E3DDA82}">
      <dgm:prSet phldrT="[Text]" custT="1"/>
      <dgm:spPr/>
      <dgm:t>
        <a:bodyPr/>
        <a:lstStyle/>
        <a:p>
          <a:r>
            <a:rPr lang="ru-RU" sz="1600" dirty="0" smtClean="0"/>
            <a:t>Сокращает необходимость покупать специальное аппаратное обеспечение</a:t>
          </a:r>
          <a:r>
            <a:rPr lang="en-US" sz="1600" dirty="0" smtClean="0"/>
            <a:t>.</a:t>
          </a:r>
          <a:endParaRPr lang="en-US" sz="1600" dirty="0"/>
        </a:p>
      </dgm:t>
    </dgm:pt>
    <dgm:pt modelId="{F381D053-455F-405D-B8C2-8D9316A1E197}" type="sibTrans" cxnId="{4D5FFC7B-8662-42E3-BE97-E9DA959FD9A3}">
      <dgm:prSet/>
      <dgm:spPr/>
      <dgm:t>
        <a:bodyPr/>
        <a:lstStyle/>
        <a:p>
          <a:endParaRPr lang="en-US"/>
        </a:p>
      </dgm:t>
    </dgm:pt>
    <dgm:pt modelId="{5F90A3BE-CC50-429B-ABC6-F85B55D94787}" type="parTrans" cxnId="{4D5FFC7B-8662-42E3-BE97-E9DA959FD9A3}">
      <dgm:prSet/>
      <dgm:spPr/>
      <dgm:t>
        <a:bodyPr/>
        <a:lstStyle/>
        <a:p>
          <a:endParaRPr lang="en-US"/>
        </a:p>
      </dgm:t>
    </dgm:pt>
    <dgm:pt modelId="{F87BC567-3062-410E-8EB2-1C2083719990}">
      <dgm:prSet phldrT="[Text]" custT="1"/>
      <dgm:spPr/>
      <dgm:t>
        <a:bodyPr/>
        <a:lstStyle/>
        <a:p>
          <a:r>
            <a:rPr lang="ru-RU" sz="1600" dirty="0" smtClean="0"/>
            <a:t>Уменьшает требования по месту, питанию и охлаждению</a:t>
          </a:r>
          <a:endParaRPr lang="en-US" sz="1600" dirty="0"/>
        </a:p>
      </dgm:t>
    </dgm:pt>
    <dgm:pt modelId="{99D50C58-7175-41D6-8A4E-D3A6E10420D2}" type="sibTrans" cxnId="{DAFA4541-9E55-48A7-BC20-669BB60E8C99}">
      <dgm:prSet/>
      <dgm:spPr/>
      <dgm:t>
        <a:bodyPr/>
        <a:lstStyle/>
        <a:p>
          <a:endParaRPr lang="en-US"/>
        </a:p>
      </dgm:t>
    </dgm:pt>
    <dgm:pt modelId="{35A46E30-9511-4969-B4E2-FE2729C1B35F}" type="parTrans" cxnId="{DAFA4541-9E55-48A7-BC20-669BB60E8C99}">
      <dgm:prSet/>
      <dgm:spPr/>
      <dgm:t>
        <a:bodyPr/>
        <a:lstStyle/>
        <a:p>
          <a:endParaRPr lang="en-US"/>
        </a:p>
      </dgm:t>
    </dgm:pt>
    <dgm:pt modelId="{5873E36F-C4DC-4EB7-B0C0-CF20A03D25A5}">
      <dgm:prSet phldrT="[Text]" custT="1"/>
      <dgm:spPr/>
      <dgm:t>
        <a:bodyPr/>
        <a:lstStyle/>
        <a:p>
          <a:r>
            <a:rPr lang="ru-RU" sz="1600" dirty="0" smtClean="0"/>
            <a:t>Упрощает администрирование, планирование и управление сетевыми сервисами</a:t>
          </a:r>
          <a:r>
            <a:rPr lang="en-US" sz="1600" dirty="0" smtClean="0"/>
            <a:t>.</a:t>
          </a:r>
          <a:endParaRPr lang="en-US" sz="1600" dirty="0"/>
        </a:p>
      </dgm:t>
    </dgm:pt>
    <dgm:pt modelId="{A066B57D-F0B7-47EE-ABF6-99F701BF8647}" type="parTrans" cxnId="{90CB8717-FD57-42C3-A894-EA44FA9561AC}">
      <dgm:prSet/>
      <dgm:spPr/>
      <dgm:t>
        <a:bodyPr/>
        <a:lstStyle/>
        <a:p>
          <a:endParaRPr lang="en-US"/>
        </a:p>
      </dgm:t>
    </dgm:pt>
    <dgm:pt modelId="{CDE169A4-DE7F-4735-A1E1-2375CB7B8138}" type="sibTrans" cxnId="{90CB8717-FD57-42C3-A894-EA44FA9561AC}">
      <dgm:prSet/>
      <dgm:spPr/>
      <dgm:t>
        <a:bodyPr/>
        <a:lstStyle/>
        <a:p>
          <a:endParaRPr lang="en-US"/>
        </a:p>
      </dgm:t>
    </dgm:pt>
    <dgm:pt modelId="{8EF309B3-6DFA-4179-8606-634E2F753730}">
      <dgm:prSet phldrT="[Text]" custT="1"/>
      <dgm:spPr/>
      <dgm:t>
        <a:bodyPr/>
        <a:lstStyle/>
        <a:p>
          <a:r>
            <a:rPr lang="ru-RU" sz="1600" dirty="0" smtClean="0"/>
            <a:t>Поддерживает возможность предоставлять сервис программными методами</a:t>
          </a:r>
          <a:endParaRPr lang="en-US" sz="1600" dirty="0"/>
        </a:p>
      </dgm:t>
    </dgm:pt>
    <dgm:pt modelId="{48E2FE7F-759C-410F-A0C0-8714AE3A029F}" type="parTrans" cxnId="{A46CF71D-F61E-4178-87EB-9E9A5C2B6D1D}">
      <dgm:prSet/>
      <dgm:spPr/>
      <dgm:t>
        <a:bodyPr/>
        <a:lstStyle/>
        <a:p>
          <a:endParaRPr lang="en-US"/>
        </a:p>
      </dgm:t>
    </dgm:pt>
    <dgm:pt modelId="{1E205C5E-0C5C-4EBD-8535-F7F49BA0FEC5}" type="sibTrans" cxnId="{A46CF71D-F61E-4178-87EB-9E9A5C2B6D1D}">
      <dgm:prSet/>
      <dgm:spPr/>
      <dgm:t>
        <a:bodyPr/>
        <a:lstStyle/>
        <a:p>
          <a:endParaRPr lang="en-US"/>
        </a:p>
      </dgm:t>
    </dgm:pt>
    <dgm:pt modelId="{38448B09-9E5B-4553-B183-610810EDCED6}">
      <dgm:prSet custT="1"/>
      <dgm:spPr/>
      <dgm:t>
        <a:bodyPr/>
        <a:lstStyle/>
        <a:p>
          <a:r>
            <a:rPr lang="ru-RU" sz="1600" dirty="0" smtClean="0"/>
            <a:t>Минимизирует риски при развертывании новых сервисов</a:t>
          </a:r>
          <a:endParaRPr lang="en-US" sz="1600" dirty="0"/>
        </a:p>
      </dgm:t>
    </dgm:pt>
    <dgm:pt modelId="{2819EE20-47A4-418B-800D-90C17AC4CF35}" type="parTrans" cxnId="{D8DE5B65-09A3-482F-BD71-F2E60B8AE5E6}">
      <dgm:prSet/>
      <dgm:spPr/>
      <dgm:t>
        <a:bodyPr/>
        <a:lstStyle/>
        <a:p>
          <a:endParaRPr lang="en-US"/>
        </a:p>
      </dgm:t>
    </dgm:pt>
    <dgm:pt modelId="{AD58AE1A-D8CC-4130-99D7-E75864CFD1A4}" type="sibTrans" cxnId="{D8DE5B65-09A3-482F-BD71-F2E60B8AE5E6}">
      <dgm:prSet/>
      <dgm:spPr/>
      <dgm:t>
        <a:bodyPr/>
        <a:lstStyle/>
        <a:p>
          <a:endParaRPr lang="en-US"/>
        </a:p>
      </dgm:t>
    </dgm:pt>
    <dgm:pt modelId="{A2C2E3ED-AE8E-4BAE-9EC0-7E93B2E38D5F}" type="pres">
      <dgm:prSet presAssocID="{8F7E583E-85C6-4945-B746-BA815EFFBB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981577-BAC1-4977-8E12-72407AD16783}" type="pres">
      <dgm:prSet presAssocID="{C48994C9-1D2F-411F-AC25-DCE1F9CCFD6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C8FAC-EE70-4A9F-B399-0821F43FF042}" type="pres">
      <dgm:prSet presAssocID="{5613AC87-7B5B-43BE-8E8D-252538E4B123}" presName="sibTrans" presStyleCnt="0"/>
      <dgm:spPr/>
    </dgm:pt>
    <dgm:pt modelId="{0AA58FA9-D043-4220-9504-8013A1DEABDF}" type="pres">
      <dgm:prSet presAssocID="{743BA81E-61A2-4A01-844E-8A621597DA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C96DD-B274-4FE5-ADC3-B4DF802389E7}" type="pres">
      <dgm:prSet presAssocID="{0552C00F-4A74-451C-90B7-17B2C6D67BF2}" presName="sibTrans" presStyleCnt="0"/>
      <dgm:spPr/>
    </dgm:pt>
    <dgm:pt modelId="{7E15DDEA-982E-419B-945D-91C8C310F199}" type="pres">
      <dgm:prSet presAssocID="{90BA7B15-C3AD-45E5-8BEC-901759FCAE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82CFB-A73E-4895-A879-E5C69E4508AC}" type="pres">
      <dgm:prSet presAssocID="{DE283EA9-B436-4F6A-BA54-8117F0A88187}" presName="sibTrans" presStyleCnt="0"/>
      <dgm:spPr/>
    </dgm:pt>
    <dgm:pt modelId="{8C34EFF9-5E42-48B8-AC63-879CAD317E76}" type="pres">
      <dgm:prSet presAssocID="{82D0745F-16D4-40DD-8FFC-D448B320FB9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A4541-9E55-48A7-BC20-669BB60E8C99}" srcId="{743BA81E-61A2-4A01-844E-8A621597DA6C}" destId="{F87BC567-3062-410E-8EB2-1C2083719990}" srcOrd="0" destOrd="0" parTransId="{35A46E30-9511-4969-B4E2-FE2729C1B35F}" sibTransId="{99D50C58-7175-41D6-8A4E-D3A6E10420D2}"/>
    <dgm:cxn modelId="{64CF665A-632C-4A6D-A817-73527D546B65}" type="presOf" srcId="{743BA81E-61A2-4A01-844E-8A621597DA6C}" destId="{0AA58FA9-D043-4220-9504-8013A1DEABDF}" srcOrd="0" destOrd="0" presId="urn:microsoft.com/office/officeart/2005/8/layout/default"/>
    <dgm:cxn modelId="{EC337345-8878-484D-829C-D08C5F4FEED7}" srcId="{82D0745F-16D4-40DD-8FFC-D448B320FB90}" destId="{4FC955C8-33F3-49B5-8330-8538146E07F3}" srcOrd="0" destOrd="0" parTransId="{6F45C066-084D-4561-8CCD-595AB494CC82}" sibTransId="{2F6C7414-414E-4F3D-BC16-F62626D0C35A}"/>
    <dgm:cxn modelId="{699FEF7F-0F41-4637-868B-FD2C74259028}" type="presOf" srcId="{F87BC567-3062-410E-8EB2-1C2083719990}" destId="{0AA58FA9-D043-4220-9504-8013A1DEABDF}" srcOrd="0" destOrd="1" presId="urn:microsoft.com/office/officeart/2005/8/layout/default"/>
    <dgm:cxn modelId="{54513B83-F1DC-460A-9032-AA3611E1886E}" srcId="{90BA7B15-C3AD-45E5-8BEC-901759FCAEC9}" destId="{C3943B22-8691-4E53-A144-ABF07E5D3207}" srcOrd="0" destOrd="0" parTransId="{C79CB117-1E68-45EE-8561-CC6F15D6E485}" sibTransId="{54918134-A407-4CD2-8254-9741948D8396}"/>
    <dgm:cxn modelId="{5F9EAE11-B739-46A9-B1F8-D2A28BD85349}" srcId="{8F7E583E-85C6-4945-B746-BA815EFFBB42}" destId="{C48994C9-1D2F-411F-AC25-DCE1F9CCFD62}" srcOrd="0" destOrd="0" parTransId="{403C0F31-A708-491F-B3F8-DE52FAC523CE}" sibTransId="{5613AC87-7B5B-43BE-8E8D-252538E4B123}"/>
    <dgm:cxn modelId="{90CB8717-FD57-42C3-A894-EA44FA9561AC}" srcId="{743BA81E-61A2-4A01-844E-8A621597DA6C}" destId="{5873E36F-C4DC-4EB7-B0C0-CF20A03D25A5}" srcOrd="1" destOrd="0" parTransId="{A066B57D-F0B7-47EE-ABF6-99F701BF8647}" sibTransId="{CDE169A4-DE7F-4735-A1E1-2375CB7B8138}"/>
    <dgm:cxn modelId="{4CED56EA-770D-4640-8B2F-1DDDF942E7F0}" type="presOf" srcId="{8EF309B3-6DFA-4179-8606-634E2F753730}" destId="{7E15DDEA-982E-419B-945D-91C8C310F199}" srcOrd="0" destOrd="2" presId="urn:microsoft.com/office/officeart/2005/8/layout/default"/>
    <dgm:cxn modelId="{D7FDFF75-0D3D-43F0-A704-E9D56E84E5A0}" srcId="{8F7E583E-85C6-4945-B746-BA815EFFBB42}" destId="{82D0745F-16D4-40DD-8FFC-D448B320FB90}" srcOrd="3" destOrd="0" parTransId="{B039BEF5-B01C-4784-8B04-6F29B4D87C33}" sibTransId="{27781D44-A3B0-43B2-8B3A-BA98C97D1C13}"/>
    <dgm:cxn modelId="{56DFB9E5-C2C9-4D51-8700-39E537D5AB0F}" type="presOf" srcId="{38448B09-9E5B-4553-B183-610810EDCED6}" destId="{8C34EFF9-5E42-48B8-AC63-879CAD317E76}" srcOrd="0" destOrd="2" presId="urn:microsoft.com/office/officeart/2005/8/layout/default"/>
    <dgm:cxn modelId="{7C16D512-463F-4B16-BBD5-96F9A4C016D3}" type="presOf" srcId="{C48994C9-1D2F-411F-AC25-DCE1F9CCFD62}" destId="{A8981577-BAC1-4977-8E12-72407AD16783}" srcOrd="0" destOrd="0" presId="urn:microsoft.com/office/officeart/2005/8/layout/default"/>
    <dgm:cxn modelId="{6B7BEAD2-F84E-4BDE-A593-145FF3BC4E5E}" type="presOf" srcId="{4FC955C8-33F3-49B5-8330-8538146E07F3}" destId="{8C34EFF9-5E42-48B8-AC63-879CAD317E76}" srcOrd="0" destOrd="1" presId="urn:microsoft.com/office/officeart/2005/8/layout/default"/>
    <dgm:cxn modelId="{4EE661B4-CED1-4BF0-BC38-58F5C97125B8}" type="presOf" srcId="{90BA7B15-C3AD-45E5-8BEC-901759FCAEC9}" destId="{7E15DDEA-982E-419B-945D-91C8C310F199}" srcOrd="0" destOrd="0" presId="urn:microsoft.com/office/officeart/2005/8/layout/default"/>
    <dgm:cxn modelId="{D8DE5B65-09A3-482F-BD71-F2E60B8AE5E6}" srcId="{82D0745F-16D4-40DD-8FFC-D448B320FB90}" destId="{38448B09-9E5B-4553-B183-610810EDCED6}" srcOrd="1" destOrd="0" parTransId="{2819EE20-47A4-418B-800D-90C17AC4CF35}" sibTransId="{AD58AE1A-D8CC-4130-99D7-E75864CFD1A4}"/>
    <dgm:cxn modelId="{FC5E653E-6438-4B8C-A5E8-6BE4078CC900}" srcId="{C48994C9-1D2F-411F-AC25-DCE1F9CCFD62}" destId="{48CF2FC6-373C-45A2-9A84-B95B6A714D4E}" srcOrd="1" destOrd="0" parTransId="{A81F309E-5C0C-483C-89F5-6805BCC1A91D}" sibTransId="{026B6DB9-7185-4295-9F43-CF17788361AE}"/>
    <dgm:cxn modelId="{12E7B654-0EE9-44D5-8791-B76378AE43F6}" type="presOf" srcId="{5873E36F-C4DC-4EB7-B0C0-CF20A03D25A5}" destId="{0AA58FA9-D043-4220-9504-8013A1DEABDF}" srcOrd="0" destOrd="2" presId="urn:microsoft.com/office/officeart/2005/8/layout/default"/>
    <dgm:cxn modelId="{4D5FFC7B-8662-42E3-BE97-E9DA959FD9A3}" srcId="{C48994C9-1D2F-411F-AC25-DCE1F9CCFD62}" destId="{0A3B6D01-FF1D-4DD8-B3B6-FF866E3DDA82}" srcOrd="0" destOrd="0" parTransId="{5F90A3BE-CC50-429B-ABC6-F85B55D94787}" sibTransId="{F381D053-455F-405D-B8C2-8D9316A1E197}"/>
    <dgm:cxn modelId="{7BDA2D3A-5D6A-4E9E-AFBF-C0D212CE561C}" type="presOf" srcId="{8F7E583E-85C6-4945-B746-BA815EFFBB42}" destId="{A2C2E3ED-AE8E-4BAE-9EC0-7E93B2E38D5F}" srcOrd="0" destOrd="0" presId="urn:microsoft.com/office/officeart/2005/8/layout/default"/>
    <dgm:cxn modelId="{A46CF71D-F61E-4178-87EB-9E9A5C2B6D1D}" srcId="{90BA7B15-C3AD-45E5-8BEC-901759FCAEC9}" destId="{8EF309B3-6DFA-4179-8606-634E2F753730}" srcOrd="1" destOrd="0" parTransId="{48E2FE7F-759C-410F-A0C0-8714AE3A029F}" sibTransId="{1E205C5E-0C5C-4EBD-8535-F7F49BA0FEC5}"/>
    <dgm:cxn modelId="{4D59E033-2438-4313-96A8-DB7A4ED476EC}" srcId="{8F7E583E-85C6-4945-B746-BA815EFFBB42}" destId="{743BA81E-61A2-4A01-844E-8A621597DA6C}" srcOrd="1" destOrd="0" parTransId="{474E5E82-3057-4F7B-B6CB-E368D61487A3}" sibTransId="{0552C00F-4A74-451C-90B7-17B2C6D67BF2}"/>
    <dgm:cxn modelId="{9DEFA592-C9DA-46B3-9845-004497C6141C}" type="presOf" srcId="{0A3B6D01-FF1D-4DD8-B3B6-FF866E3DDA82}" destId="{A8981577-BAC1-4977-8E12-72407AD16783}" srcOrd="0" destOrd="1" presId="urn:microsoft.com/office/officeart/2005/8/layout/default"/>
    <dgm:cxn modelId="{DE195C83-0843-41B4-8464-F3824DA652F3}" type="presOf" srcId="{82D0745F-16D4-40DD-8FFC-D448B320FB90}" destId="{8C34EFF9-5E42-48B8-AC63-879CAD317E76}" srcOrd="0" destOrd="0" presId="urn:microsoft.com/office/officeart/2005/8/layout/default"/>
    <dgm:cxn modelId="{A20C10F5-3F19-4484-8BB0-2F3B012C774F}" type="presOf" srcId="{48CF2FC6-373C-45A2-9A84-B95B6A714D4E}" destId="{A8981577-BAC1-4977-8E12-72407AD16783}" srcOrd="0" destOrd="2" presId="urn:microsoft.com/office/officeart/2005/8/layout/default"/>
    <dgm:cxn modelId="{EC4D3B68-F473-4395-B400-ED44B620DD0C}" type="presOf" srcId="{C3943B22-8691-4E53-A144-ABF07E5D3207}" destId="{7E15DDEA-982E-419B-945D-91C8C310F199}" srcOrd="0" destOrd="1" presId="urn:microsoft.com/office/officeart/2005/8/layout/default"/>
    <dgm:cxn modelId="{BD24B155-F43A-44F2-B477-C1912FE20AC1}" srcId="{8F7E583E-85C6-4945-B746-BA815EFFBB42}" destId="{90BA7B15-C3AD-45E5-8BEC-901759FCAEC9}" srcOrd="2" destOrd="0" parTransId="{6E7C7E6E-AFC4-44E1-8CFB-3F8036592A05}" sibTransId="{DE283EA9-B436-4F6A-BA54-8117F0A88187}"/>
    <dgm:cxn modelId="{4CBF00C7-1F9C-4F36-9EBE-9E95A9B15B66}" type="presParOf" srcId="{A2C2E3ED-AE8E-4BAE-9EC0-7E93B2E38D5F}" destId="{A8981577-BAC1-4977-8E12-72407AD16783}" srcOrd="0" destOrd="0" presId="urn:microsoft.com/office/officeart/2005/8/layout/default"/>
    <dgm:cxn modelId="{2C81DF2D-7073-4B31-82AD-65FE293755E7}" type="presParOf" srcId="{A2C2E3ED-AE8E-4BAE-9EC0-7E93B2E38D5F}" destId="{3E6C8FAC-EE70-4A9F-B399-0821F43FF042}" srcOrd="1" destOrd="0" presId="urn:microsoft.com/office/officeart/2005/8/layout/default"/>
    <dgm:cxn modelId="{B4831C1D-A786-4967-B08C-F6AB064A9DA9}" type="presParOf" srcId="{A2C2E3ED-AE8E-4BAE-9EC0-7E93B2E38D5F}" destId="{0AA58FA9-D043-4220-9504-8013A1DEABDF}" srcOrd="2" destOrd="0" presId="urn:microsoft.com/office/officeart/2005/8/layout/default"/>
    <dgm:cxn modelId="{051B09E4-85F4-4EAD-8400-60F238BF60D3}" type="presParOf" srcId="{A2C2E3ED-AE8E-4BAE-9EC0-7E93B2E38D5F}" destId="{02BC96DD-B274-4FE5-ADC3-B4DF802389E7}" srcOrd="3" destOrd="0" presId="urn:microsoft.com/office/officeart/2005/8/layout/default"/>
    <dgm:cxn modelId="{93CD7F6E-F2EA-491A-A942-C03B9CBA8B68}" type="presParOf" srcId="{A2C2E3ED-AE8E-4BAE-9EC0-7E93B2E38D5F}" destId="{7E15DDEA-982E-419B-945D-91C8C310F199}" srcOrd="4" destOrd="0" presId="urn:microsoft.com/office/officeart/2005/8/layout/default"/>
    <dgm:cxn modelId="{1858952A-E856-4B1C-9060-71B0FD8B9B5D}" type="presParOf" srcId="{A2C2E3ED-AE8E-4BAE-9EC0-7E93B2E38D5F}" destId="{F7582CFB-A73E-4895-A879-E5C69E4508AC}" srcOrd="5" destOrd="0" presId="urn:microsoft.com/office/officeart/2005/8/layout/default"/>
    <dgm:cxn modelId="{75F3FA8B-8D20-45FF-ADBA-23C9C3F50DCA}" type="presParOf" srcId="{A2C2E3ED-AE8E-4BAE-9EC0-7E93B2E38D5F}" destId="{8C34EFF9-5E42-48B8-AC63-879CAD317E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B03AA-359F-4CB2-ADC9-3206A8C8D4C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85F8054-F5C2-4265-8201-A4E7032C40DD}">
      <dgm:prSet phldrT="[Text]" custT="1"/>
      <dgm:spPr/>
      <dgm:t>
        <a:bodyPr/>
        <a:lstStyle/>
        <a:p>
          <a:r>
            <a:rPr lang="ru-RU" sz="1600" b="1" dirty="0" smtClean="0"/>
            <a:t>Поддержка гипервизоров</a:t>
          </a:r>
          <a:r>
            <a:rPr lang="ru-RU" sz="1600" b="1" dirty="0" smtClean="0"/>
            <a:t>/ облачных </a:t>
          </a:r>
          <a:r>
            <a:rPr lang="ru-RU" sz="1600" b="1" dirty="0" smtClean="0"/>
            <a:t>технологий</a:t>
          </a:r>
          <a:r>
            <a:rPr lang="en-US" sz="1600" b="1" dirty="0" smtClean="0"/>
            <a:t> </a:t>
          </a:r>
        </a:p>
      </dgm:t>
    </dgm:pt>
    <dgm:pt modelId="{E9D4B74D-D74A-4A88-80C1-EB1E48026AAC}" type="parTrans" cxnId="{D2FBC02D-4533-4886-8566-6ECD04202764}">
      <dgm:prSet/>
      <dgm:spPr/>
      <dgm:t>
        <a:bodyPr/>
        <a:lstStyle/>
        <a:p>
          <a:endParaRPr lang="en-US"/>
        </a:p>
      </dgm:t>
    </dgm:pt>
    <dgm:pt modelId="{6C9E7E91-DADF-4EF1-A686-9AD06B96D079}" type="sibTrans" cxnId="{D2FBC02D-4533-4886-8566-6ECD04202764}">
      <dgm:prSet/>
      <dgm:spPr/>
      <dgm:t>
        <a:bodyPr/>
        <a:lstStyle/>
        <a:p>
          <a:endParaRPr lang="en-US"/>
        </a:p>
      </dgm:t>
    </dgm:pt>
    <dgm:pt modelId="{200AB424-A7C1-4579-B2AD-0B871074E634}">
      <dgm:prSet phldrT="[Text]" custT="1"/>
      <dgm:spPr/>
      <dgm:t>
        <a:bodyPr/>
        <a:lstStyle/>
        <a:p>
          <a:r>
            <a:rPr lang="ru-RU" sz="1600" b="1" dirty="0" smtClean="0"/>
            <a:t>Интеграция</a:t>
          </a:r>
          <a:r>
            <a:rPr lang="en-US" sz="1600" b="1" dirty="0" smtClean="0"/>
            <a:t> &amp; </a:t>
          </a:r>
          <a:r>
            <a:rPr lang="ru-RU" sz="1600" b="1" dirty="0" smtClean="0"/>
            <a:t>сертификация</a:t>
          </a:r>
          <a:endParaRPr lang="en-US" sz="1600" b="1" dirty="0" smtClean="0"/>
        </a:p>
      </dgm:t>
    </dgm:pt>
    <dgm:pt modelId="{5B2E80F6-CF52-4B14-9F88-5A797D9A6AD3}" type="parTrans" cxnId="{3E40F110-F4FA-496B-AD74-315E048C12AF}">
      <dgm:prSet/>
      <dgm:spPr/>
      <dgm:t>
        <a:bodyPr/>
        <a:lstStyle/>
        <a:p>
          <a:endParaRPr lang="en-US"/>
        </a:p>
      </dgm:t>
    </dgm:pt>
    <dgm:pt modelId="{DC605257-AD89-4F9B-892B-567712960C0D}" type="sibTrans" cxnId="{3E40F110-F4FA-496B-AD74-315E048C12AF}">
      <dgm:prSet/>
      <dgm:spPr/>
      <dgm:t>
        <a:bodyPr/>
        <a:lstStyle/>
        <a:p>
          <a:endParaRPr lang="en-US"/>
        </a:p>
      </dgm:t>
    </dgm:pt>
    <dgm:pt modelId="{984EC47B-B831-4D1D-93C0-7B8B2B5C4544}">
      <dgm:prSet phldrT="[Text]" custT="1"/>
      <dgm:spPr/>
      <dgm:t>
        <a:bodyPr/>
        <a:lstStyle/>
        <a:p>
          <a:r>
            <a:rPr lang="ru-RU" sz="1600" b="1" dirty="0" smtClean="0"/>
            <a:t>Оптимизация производительности</a:t>
          </a:r>
          <a:endParaRPr lang="en-US" sz="1600" b="1" dirty="0"/>
        </a:p>
      </dgm:t>
    </dgm:pt>
    <dgm:pt modelId="{A901585E-3BFB-43F4-8FDE-320482B08717}" type="parTrans" cxnId="{EC96C0B4-CA23-4FC5-A243-14F1263BDB01}">
      <dgm:prSet/>
      <dgm:spPr/>
      <dgm:t>
        <a:bodyPr/>
        <a:lstStyle/>
        <a:p>
          <a:endParaRPr lang="en-US"/>
        </a:p>
      </dgm:t>
    </dgm:pt>
    <dgm:pt modelId="{3B78E0BF-F1F3-4660-B323-17C0664F3A96}" type="sibTrans" cxnId="{EC96C0B4-CA23-4FC5-A243-14F1263BDB01}">
      <dgm:prSet/>
      <dgm:spPr/>
      <dgm:t>
        <a:bodyPr/>
        <a:lstStyle/>
        <a:p>
          <a:endParaRPr lang="en-US"/>
        </a:p>
      </dgm:t>
    </dgm:pt>
    <dgm:pt modelId="{5B3DF77F-0B41-485C-AF92-2E3DCBBC3170}">
      <dgm:prSet phldrT="[Text]" custT="1"/>
      <dgm:spPr/>
      <dgm:t>
        <a:bodyPr/>
        <a:lstStyle/>
        <a:p>
          <a:r>
            <a:rPr lang="en-US" sz="1600" b="1" dirty="0" smtClean="0"/>
            <a:t>Roadmap</a:t>
          </a:r>
          <a:r>
            <a:rPr lang="ru-RU" sz="1600" b="1" dirty="0" smtClean="0"/>
            <a:t> </a:t>
          </a:r>
          <a:endParaRPr lang="en-US" sz="1600" b="1" dirty="0"/>
        </a:p>
      </dgm:t>
    </dgm:pt>
    <dgm:pt modelId="{CCBA02B2-3937-4023-B4A6-35A5C545D8E0}" type="parTrans" cxnId="{D3D2E894-E900-49D7-AC73-0ED70C301141}">
      <dgm:prSet/>
      <dgm:spPr/>
      <dgm:t>
        <a:bodyPr/>
        <a:lstStyle/>
        <a:p>
          <a:endParaRPr lang="en-US"/>
        </a:p>
      </dgm:t>
    </dgm:pt>
    <dgm:pt modelId="{1FA6EF4B-902C-4C2E-876A-8E841F6B5AE8}" type="sibTrans" cxnId="{D3D2E894-E900-49D7-AC73-0ED70C301141}">
      <dgm:prSet/>
      <dgm:spPr/>
      <dgm:t>
        <a:bodyPr/>
        <a:lstStyle/>
        <a:p>
          <a:endParaRPr lang="en-US"/>
        </a:p>
      </dgm:t>
    </dgm:pt>
    <dgm:pt modelId="{5BFDAAFD-2ED4-46FD-95BC-E28EE1F4B747}">
      <dgm:prSet custT="1"/>
      <dgm:spPr/>
      <dgm:t>
        <a:bodyPr/>
        <a:lstStyle/>
        <a:p>
          <a:r>
            <a:rPr lang="ru-RU" sz="1600" dirty="0" smtClean="0"/>
            <a:t>балансировщик</a:t>
          </a:r>
          <a:r>
            <a:rPr lang="en-US" sz="1600" dirty="0" smtClean="0"/>
            <a:t> </a:t>
          </a:r>
          <a:r>
            <a:rPr lang="en-US" sz="1600" dirty="0" smtClean="0"/>
            <a:t>/ </a:t>
          </a:r>
          <a:r>
            <a:rPr lang="ru-RU" sz="1600" dirty="0" smtClean="0"/>
            <a:t>кластеризация</a:t>
          </a:r>
          <a:endParaRPr lang="en-US" sz="1600" dirty="0" smtClean="0"/>
        </a:p>
      </dgm:t>
    </dgm:pt>
    <dgm:pt modelId="{72DD2D13-5C17-41F3-A1BF-62135ADA430C}" type="parTrans" cxnId="{4CE57A92-42F0-45AD-AF32-F1C3B92C9CF4}">
      <dgm:prSet/>
      <dgm:spPr/>
      <dgm:t>
        <a:bodyPr/>
        <a:lstStyle/>
        <a:p>
          <a:endParaRPr lang="en-US"/>
        </a:p>
      </dgm:t>
    </dgm:pt>
    <dgm:pt modelId="{7638BA84-FD6C-4B95-991F-43AB19F66D77}" type="sibTrans" cxnId="{4CE57A92-42F0-45AD-AF32-F1C3B92C9CF4}">
      <dgm:prSet/>
      <dgm:spPr/>
      <dgm:t>
        <a:bodyPr/>
        <a:lstStyle/>
        <a:p>
          <a:endParaRPr lang="en-US"/>
        </a:p>
      </dgm:t>
    </dgm:pt>
    <dgm:pt modelId="{75A7B2C0-ADEE-4DFF-AC36-80BA2DC87DB2}">
      <dgm:prSet custT="1"/>
      <dgm:spPr/>
      <dgm:t>
        <a:bodyPr/>
        <a:lstStyle/>
        <a:p>
          <a:r>
            <a:rPr lang="ru-RU" sz="1600" dirty="0" smtClean="0"/>
            <a:t>Масштабируемость на базе</a:t>
          </a:r>
          <a:r>
            <a:rPr lang="en-US" sz="1600" dirty="0" smtClean="0"/>
            <a:t> KPI</a:t>
          </a:r>
          <a:endParaRPr lang="en-US" sz="1600" dirty="0" smtClean="0"/>
        </a:p>
      </dgm:t>
    </dgm:pt>
    <dgm:pt modelId="{87FE04E7-E6F3-4855-A828-61AA0621834D}" type="parTrans" cxnId="{516963E4-5C9C-4FC8-BA4B-2B3F4CC32D76}">
      <dgm:prSet/>
      <dgm:spPr/>
      <dgm:t>
        <a:bodyPr/>
        <a:lstStyle/>
        <a:p>
          <a:endParaRPr lang="en-US"/>
        </a:p>
      </dgm:t>
    </dgm:pt>
    <dgm:pt modelId="{7043D0AC-541B-443C-ADEF-52B4D3012873}" type="sibTrans" cxnId="{516963E4-5C9C-4FC8-BA4B-2B3F4CC32D76}">
      <dgm:prSet/>
      <dgm:spPr/>
      <dgm:t>
        <a:bodyPr/>
        <a:lstStyle/>
        <a:p>
          <a:endParaRPr lang="en-US"/>
        </a:p>
      </dgm:t>
    </dgm:pt>
    <dgm:pt modelId="{6C5FA156-EA99-45D0-8E46-06972BE249FD}">
      <dgm:prSet custT="1"/>
      <dgm:spPr/>
      <dgm:t>
        <a:bodyPr/>
        <a:lstStyle/>
        <a:p>
          <a:r>
            <a:rPr lang="en-US" sz="1600" dirty="0" smtClean="0"/>
            <a:t>Hyper-V</a:t>
          </a:r>
          <a:endParaRPr lang="en-US" sz="1600" dirty="0"/>
        </a:p>
      </dgm:t>
    </dgm:pt>
    <dgm:pt modelId="{C707243D-9864-44A2-9C4B-AE0FF1ACE9C0}" type="parTrans" cxnId="{7854E924-D0FE-4304-95DB-8F0C7A7C154B}">
      <dgm:prSet/>
      <dgm:spPr/>
      <dgm:t>
        <a:bodyPr/>
        <a:lstStyle/>
        <a:p>
          <a:endParaRPr lang="en-US"/>
        </a:p>
      </dgm:t>
    </dgm:pt>
    <dgm:pt modelId="{C33503A7-A686-438C-B461-0F130C515653}" type="sibTrans" cxnId="{7854E924-D0FE-4304-95DB-8F0C7A7C154B}">
      <dgm:prSet/>
      <dgm:spPr/>
      <dgm:t>
        <a:bodyPr/>
        <a:lstStyle/>
        <a:p>
          <a:endParaRPr lang="en-US"/>
        </a:p>
      </dgm:t>
    </dgm:pt>
    <dgm:pt modelId="{7E5353E9-CA59-4CBB-8C2E-FDB593746893}">
      <dgm:prSet custT="1"/>
      <dgm:spPr/>
      <dgm:t>
        <a:bodyPr/>
        <a:lstStyle/>
        <a:p>
          <a:r>
            <a:rPr lang="en-US" sz="1600" dirty="0" smtClean="0"/>
            <a:t>KVM</a:t>
          </a:r>
          <a:endParaRPr lang="en-US" sz="1600" dirty="0"/>
        </a:p>
      </dgm:t>
    </dgm:pt>
    <dgm:pt modelId="{185B6996-58AB-4FEA-9791-C3212DA9FE22}" type="parTrans" cxnId="{DA3AEF2B-005D-40E6-A7A2-B80FB554BDCE}">
      <dgm:prSet/>
      <dgm:spPr/>
      <dgm:t>
        <a:bodyPr/>
        <a:lstStyle/>
        <a:p>
          <a:endParaRPr lang="en-US"/>
        </a:p>
      </dgm:t>
    </dgm:pt>
    <dgm:pt modelId="{4C1C7237-4C78-4CBD-A0FC-C2B471FBF0B9}" type="sibTrans" cxnId="{DA3AEF2B-005D-40E6-A7A2-B80FB554BDCE}">
      <dgm:prSet/>
      <dgm:spPr/>
      <dgm:t>
        <a:bodyPr/>
        <a:lstStyle/>
        <a:p>
          <a:endParaRPr lang="en-US"/>
        </a:p>
      </dgm:t>
    </dgm:pt>
    <dgm:pt modelId="{D394A35A-EABF-4B5D-A5A5-F6F5F88C866F}">
      <dgm:prSet custT="1"/>
      <dgm:spPr/>
      <dgm:t>
        <a:bodyPr/>
        <a:lstStyle/>
        <a:p>
          <a:r>
            <a:rPr lang="en-US" sz="1600" dirty="0" err="1" smtClean="0"/>
            <a:t>Xen</a:t>
          </a:r>
          <a:r>
            <a:rPr lang="en-US" sz="1600" dirty="0" smtClean="0"/>
            <a:t> (Amazon)</a:t>
          </a:r>
          <a:endParaRPr lang="en-US" sz="1600" dirty="0"/>
        </a:p>
      </dgm:t>
    </dgm:pt>
    <dgm:pt modelId="{99F86E81-4656-4175-AF9C-29CC0E2EF6CB}" type="parTrans" cxnId="{4BEBFEE9-C08A-4957-9969-0E30F34BACA2}">
      <dgm:prSet/>
      <dgm:spPr/>
      <dgm:t>
        <a:bodyPr/>
        <a:lstStyle/>
        <a:p>
          <a:endParaRPr lang="en-US"/>
        </a:p>
      </dgm:t>
    </dgm:pt>
    <dgm:pt modelId="{7954F5AB-AB41-49BB-BB18-8B2318BA12BF}" type="sibTrans" cxnId="{4BEBFEE9-C08A-4957-9969-0E30F34BACA2}">
      <dgm:prSet/>
      <dgm:spPr/>
      <dgm:t>
        <a:bodyPr/>
        <a:lstStyle/>
        <a:p>
          <a:endParaRPr lang="en-US"/>
        </a:p>
      </dgm:t>
    </dgm:pt>
    <dgm:pt modelId="{459FF119-1883-4F30-A731-96602E27F745}">
      <dgm:prSet custT="1"/>
      <dgm:spPr/>
      <dgm:t>
        <a:bodyPr/>
        <a:lstStyle/>
        <a:p>
          <a:r>
            <a:rPr lang="en-US" sz="1600" dirty="0" smtClean="0"/>
            <a:t>VMware</a:t>
          </a:r>
          <a:endParaRPr lang="en-US" sz="1600" dirty="0"/>
        </a:p>
      </dgm:t>
    </dgm:pt>
    <dgm:pt modelId="{AA4E08ED-A3C4-49E5-BAE4-9FEDD1BA9407}" type="parTrans" cxnId="{A70ADE0D-04C5-438A-98A1-161D1EA208B8}">
      <dgm:prSet/>
      <dgm:spPr/>
      <dgm:t>
        <a:bodyPr/>
        <a:lstStyle/>
        <a:p>
          <a:endParaRPr lang="en-US"/>
        </a:p>
      </dgm:t>
    </dgm:pt>
    <dgm:pt modelId="{1AC71B2D-03D2-4F6C-9466-13F07E5D1F3E}" type="sibTrans" cxnId="{A70ADE0D-04C5-438A-98A1-161D1EA208B8}">
      <dgm:prSet/>
      <dgm:spPr/>
      <dgm:t>
        <a:bodyPr/>
        <a:lstStyle/>
        <a:p>
          <a:endParaRPr lang="en-US"/>
        </a:p>
      </dgm:t>
    </dgm:pt>
    <dgm:pt modelId="{37C4AB01-0FCE-4775-919A-D2EC9E299160}">
      <dgm:prSet custT="1"/>
      <dgm:spPr/>
      <dgm:t>
        <a:bodyPr/>
        <a:lstStyle/>
        <a:p>
          <a:endParaRPr lang="en-US" sz="1600" dirty="0"/>
        </a:p>
      </dgm:t>
    </dgm:pt>
    <dgm:pt modelId="{B7B881C7-4A4D-4A89-B3E4-8858CB4CF242}" type="parTrans" cxnId="{BB8B0665-B973-4C64-921E-B0A86C4A651E}">
      <dgm:prSet/>
      <dgm:spPr/>
      <dgm:t>
        <a:bodyPr/>
        <a:lstStyle/>
        <a:p>
          <a:endParaRPr lang="en-US"/>
        </a:p>
      </dgm:t>
    </dgm:pt>
    <dgm:pt modelId="{8FC294A8-4FDA-4924-B6F2-3C8A26BC7CF6}" type="sibTrans" cxnId="{BB8B0665-B973-4C64-921E-B0A86C4A651E}">
      <dgm:prSet/>
      <dgm:spPr/>
      <dgm:t>
        <a:bodyPr/>
        <a:lstStyle/>
        <a:p>
          <a:endParaRPr lang="en-US"/>
        </a:p>
      </dgm:t>
    </dgm:pt>
    <dgm:pt modelId="{6F1854BC-7338-42DC-844D-5BE48BD0AEEC}">
      <dgm:prSet custT="1"/>
      <dgm:spPr/>
      <dgm:t>
        <a:bodyPr/>
        <a:lstStyle/>
        <a:p>
          <a:r>
            <a:rPr lang="en-US" sz="1600" dirty="0" smtClean="0"/>
            <a:t>Amazon (AWS)</a:t>
          </a:r>
          <a:endParaRPr lang="en-US" sz="1600" dirty="0"/>
        </a:p>
      </dgm:t>
    </dgm:pt>
    <dgm:pt modelId="{4760F007-CCA5-48CC-9045-EDF326E6E7CB}" type="parTrans" cxnId="{D4567F6E-565D-4F47-B691-345959E024AF}">
      <dgm:prSet/>
      <dgm:spPr/>
      <dgm:t>
        <a:bodyPr/>
        <a:lstStyle/>
        <a:p>
          <a:endParaRPr lang="en-US"/>
        </a:p>
      </dgm:t>
    </dgm:pt>
    <dgm:pt modelId="{6BAC9570-4E00-4161-9DA7-832D8E8C0119}" type="sibTrans" cxnId="{D4567F6E-565D-4F47-B691-345959E024AF}">
      <dgm:prSet/>
      <dgm:spPr/>
      <dgm:t>
        <a:bodyPr/>
        <a:lstStyle/>
        <a:p>
          <a:endParaRPr lang="en-US"/>
        </a:p>
      </dgm:t>
    </dgm:pt>
    <dgm:pt modelId="{B1BEF169-4D80-4897-8496-16246CC18BE9}">
      <dgm:prSet custT="1"/>
      <dgm:spPr/>
      <dgm:t>
        <a:bodyPr/>
        <a:lstStyle/>
        <a:p>
          <a:r>
            <a:rPr lang="en-US" sz="1600" dirty="0" smtClean="0"/>
            <a:t>Roadmap: Media </a:t>
          </a:r>
          <a:br>
            <a:rPr lang="en-US" sz="1600" dirty="0" smtClean="0"/>
          </a:br>
          <a:r>
            <a:rPr lang="en-US" sz="1600" dirty="0" smtClean="0"/>
            <a:t>(DPDK, SR-IOV)</a:t>
          </a:r>
          <a:endParaRPr lang="en-US" sz="1600" dirty="0"/>
        </a:p>
      </dgm:t>
    </dgm:pt>
    <dgm:pt modelId="{F74E6FA5-8266-474A-BC92-8797836EA5AF}" type="parTrans" cxnId="{A39B4A8C-CE17-4360-88E7-3DCABA1EFB27}">
      <dgm:prSet/>
      <dgm:spPr/>
      <dgm:t>
        <a:bodyPr/>
        <a:lstStyle/>
        <a:p>
          <a:endParaRPr lang="en-US"/>
        </a:p>
      </dgm:t>
    </dgm:pt>
    <dgm:pt modelId="{D861E3C3-40E7-4532-936E-7F9E6C0854E8}" type="sibTrans" cxnId="{A39B4A8C-CE17-4360-88E7-3DCABA1EFB27}">
      <dgm:prSet/>
      <dgm:spPr/>
      <dgm:t>
        <a:bodyPr/>
        <a:lstStyle/>
        <a:p>
          <a:endParaRPr lang="en-US"/>
        </a:p>
      </dgm:t>
    </dgm:pt>
    <dgm:pt modelId="{B7A162D6-2B40-4CAD-9AC9-BAECAD148068}">
      <dgm:prSet custT="1"/>
      <dgm:spPr/>
      <dgm:t>
        <a:bodyPr/>
        <a:lstStyle/>
        <a:p>
          <a:r>
            <a:rPr lang="ru-RU" sz="1600" dirty="0" smtClean="0"/>
            <a:t>Транскодинг</a:t>
          </a:r>
          <a:r>
            <a:rPr lang="en-US" sz="1600" dirty="0" smtClean="0"/>
            <a:t> </a:t>
          </a:r>
          <a:r>
            <a:rPr lang="en-US" sz="1600" dirty="0" smtClean="0"/>
            <a:t>(Intel IPP)</a:t>
          </a:r>
          <a:endParaRPr lang="en-US" sz="1600" dirty="0"/>
        </a:p>
      </dgm:t>
    </dgm:pt>
    <dgm:pt modelId="{0A91B324-9894-44F7-B2E8-4D72923ACD97}" type="parTrans" cxnId="{0CF4C273-0989-4ABA-8F8A-FA89DB9B3C13}">
      <dgm:prSet/>
      <dgm:spPr/>
      <dgm:t>
        <a:bodyPr/>
        <a:lstStyle/>
        <a:p>
          <a:endParaRPr lang="en-US"/>
        </a:p>
      </dgm:t>
    </dgm:pt>
    <dgm:pt modelId="{A0AAED50-FD66-4729-BDBF-4453F4A52486}" type="sibTrans" cxnId="{0CF4C273-0989-4ABA-8F8A-FA89DB9B3C13}">
      <dgm:prSet/>
      <dgm:spPr/>
      <dgm:t>
        <a:bodyPr/>
        <a:lstStyle/>
        <a:p>
          <a:endParaRPr lang="en-US"/>
        </a:p>
      </dgm:t>
    </dgm:pt>
    <dgm:pt modelId="{AA30E8AF-E84B-41F6-A8A8-34754E04A842}">
      <dgm:prSet custT="1"/>
      <dgm:spPr/>
      <dgm:t>
        <a:bodyPr/>
        <a:lstStyle/>
        <a:p>
          <a:r>
            <a:rPr lang="en-US" sz="1600" dirty="0" smtClean="0"/>
            <a:t>Amdocs</a:t>
          </a:r>
          <a:endParaRPr lang="en-US" sz="1600" dirty="0"/>
        </a:p>
      </dgm:t>
    </dgm:pt>
    <dgm:pt modelId="{ED413FB2-839E-4551-BEFC-53F043E69B10}" type="parTrans" cxnId="{5041B10E-59DC-4D39-B69B-FA3AB220BF1B}">
      <dgm:prSet/>
      <dgm:spPr/>
      <dgm:t>
        <a:bodyPr/>
        <a:lstStyle/>
        <a:p>
          <a:endParaRPr lang="en-US"/>
        </a:p>
      </dgm:t>
    </dgm:pt>
    <dgm:pt modelId="{033A1C3A-4D00-432F-AFC3-E7CDC225E00E}" type="sibTrans" cxnId="{5041B10E-59DC-4D39-B69B-FA3AB220BF1B}">
      <dgm:prSet/>
      <dgm:spPr/>
      <dgm:t>
        <a:bodyPr/>
        <a:lstStyle/>
        <a:p>
          <a:endParaRPr lang="en-US"/>
        </a:p>
      </dgm:t>
    </dgm:pt>
    <dgm:pt modelId="{0FA93937-DDB3-491A-9E5C-72FE178D938D}">
      <dgm:prSet custT="1"/>
      <dgm:spPr/>
      <dgm:t>
        <a:bodyPr/>
        <a:lstStyle/>
        <a:p>
          <a:r>
            <a:rPr lang="en-US" sz="1600" dirty="0" err="1" smtClean="0"/>
            <a:t>CloudBand</a:t>
          </a:r>
          <a:r>
            <a:rPr lang="en-US" sz="1600" dirty="0" smtClean="0"/>
            <a:t> (ALU)</a:t>
          </a:r>
          <a:endParaRPr lang="en-US" sz="1600" dirty="0"/>
        </a:p>
      </dgm:t>
    </dgm:pt>
    <dgm:pt modelId="{1B9528C5-1CC7-4492-A33F-526CA8553659}" type="sibTrans" cxnId="{59A334EB-7187-48F6-B832-8D3E68AD50A0}">
      <dgm:prSet/>
      <dgm:spPr/>
      <dgm:t>
        <a:bodyPr/>
        <a:lstStyle/>
        <a:p>
          <a:endParaRPr lang="en-US"/>
        </a:p>
      </dgm:t>
    </dgm:pt>
    <dgm:pt modelId="{42D96B90-67F9-4BE0-8692-B43382B8393F}" type="parTrans" cxnId="{59A334EB-7187-48F6-B832-8D3E68AD50A0}">
      <dgm:prSet/>
      <dgm:spPr/>
      <dgm:t>
        <a:bodyPr/>
        <a:lstStyle/>
        <a:p>
          <a:endParaRPr lang="en-US"/>
        </a:p>
      </dgm:t>
    </dgm:pt>
    <dgm:pt modelId="{1616D267-A7F4-4330-9BE9-970CC3023528}">
      <dgm:prSet custT="1"/>
      <dgm:spPr/>
      <dgm:t>
        <a:bodyPr/>
        <a:lstStyle/>
        <a:p>
          <a:endParaRPr lang="en-US" sz="1600" dirty="0"/>
        </a:p>
      </dgm:t>
    </dgm:pt>
    <dgm:pt modelId="{37B12B2F-9579-4F2A-92BD-E406AE462502}" type="parTrans" cxnId="{AC64F6D1-BE81-473C-BF3C-9239D0D22407}">
      <dgm:prSet/>
      <dgm:spPr/>
      <dgm:t>
        <a:bodyPr/>
        <a:lstStyle/>
        <a:p>
          <a:endParaRPr lang="en-US"/>
        </a:p>
      </dgm:t>
    </dgm:pt>
    <dgm:pt modelId="{3059DA01-C152-464B-BE06-4FA37F66FE66}" type="sibTrans" cxnId="{AC64F6D1-BE81-473C-BF3C-9239D0D22407}">
      <dgm:prSet/>
      <dgm:spPr/>
      <dgm:t>
        <a:bodyPr/>
        <a:lstStyle/>
        <a:p>
          <a:endParaRPr lang="en-US"/>
        </a:p>
      </dgm:t>
    </dgm:pt>
    <dgm:pt modelId="{B2229F2F-D4E9-4D37-867B-90A172541BDA}">
      <dgm:prSet custT="1"/>
      <dgm:spPr/>
      <dgm:t>
        <a:bodyPr/>
        <a:lstStyle/>
        <a:p>
          <a:r>
            <a:rPr lang="ru-RU" sz="1600" dirty="0" smtClean="0"/>
            <a:t>шифрование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600" dirty="0" smtClean="0"/>
            <a:t>(AES-NI)</a:t>
          </a:r>
          <a:endParaRPr lang="en-US" sz="1600" dirty="0"/>
        </a:p>
      </dgm:t>
    </dgm:pt>
    <dgm:pt modelId="{7BF7EFB0-8B67-4313-9B47-78DE8E449F29}" type="parTrans" cxnId="{C36CD855-E639-4383-8AA6-A28C78A7E9FF}">
      <dgm:prSet/>
      <dgm:spPr/>
      <dgm:t>
        <a:bodyPr/>
        <a:lstStyle/>
        <a:p>
          <a:endParaRPr lang="en-US"/>
        </a:p>
      </dgm:t>
    </dgm:pt>
    <dgm:pt modelId="{30716079-DD08-4C32-A720-A229FC5C7B17}" type="sibTrans" cxnId="{C36CD855-E639-4383-8AA6-A28C78A7E9FF}">
      <dgm:prSet/>
      <dgm:spPr/>
      <dgm:t>
        <a:bodyPr/>
        <a:lstStyle/>
        <a:p>
          <a:endParaRPr lang="en-US"/>
        </a:p>
      </dgm:t>
    </dgm:pt>
    <dgm:pt modelId="{B1362694-89CE-4F62-BEB7-745D5E699976}">
      <dgm:prSet custT="1"/>
      <dgm:spPr/>
      <dgm:t>
        <a:bodyPr/>
        <a:lstStyle/>
        <a:p>
          <a:r>
            <a:rPr lang="en-US" sz="1600" dirty="0" err="1" smtClean="0"/>
            <a:t>Openstack</a:t>
          </a:r>
          <a:endParaRPr lang="en-US" sz="1600" dirty="0"/>
        </a:p>
      </dgm:t>
    </dgm:pt>
    <dgm:pt modelId="{87AA2F5A-E5B0-4FD6-8B16-33C371F44A46}" type="parTrans" cxnId="{0D6C74BF-4BBC-4042-858D-5142268CA282}">
      <dgm:prSet/>
      <dgm:spPr/>
      <dgm:t>
        <a:bodyPr/>
        <a:lstStyle/>
        <a:p>
          <a:endParaRPr lang="en-US"/>
        </a:p>
      </dgm:t>
    </dgm:pt>
    <dgm:pt modelId="{393483D7-FE71-4BAD-888F-5DE462C477BB}" type="sibTrans" cxnId="{0D6C74BF-4BBC-4042-858D-5142268CA282}">
      <dgm:prSet/>
      <dgm:spPr/>
      <dgm:t>
        <a:bodyPr/>
        <a:lstStyle/>
        <a:p>
          <a:endParaRPr lang="en-US"/>
        </a:p>
      </dgm:t>
    </dgm:pt>
    <dgm:pt modelId="{7B9E1B80-E33C-444F-A73A-DADDB9150248}">
      <dgm:prSet custT="1"/>
      <dgm:spPr/>
      <dgm:t>
        <a:bodyPr/>
        <a:lstStyle/>
        <a:p>
          <a:r>
            <a:rPr lang="ru-RU" sz="1600" dirty="0" smtClean="0"/>
            <a:t>Интеграция с </a:t>
          </a:r>
          <a:r>
            <a:rPr lang="ru-RU" sz="1600" dirty="0" err="1" smtClean="0"/>
            <a:t>вендорами</a:t>
          </a:r>
          <a:r>
            <a:rPr lang="ru-RU" sz="1600" dirty="0" smtClean="0"/>
            <a:t> оркестраторов</a:t>
          </a:r>
          <a:endParaRPr lang="en-US" sz="1600" dirty="0"/>
        </a:p>
      </dgm:t>
    </dgm:pt>
    <dgm:pt modelId="{43AF4A5D-DA17-463D-952B-27D88E70BECE}" type="parTrans" cxnId="{7F40E7DD-D07A-40AA-B4E0-8A2C5D2B1B28}">
      <dgm:prSet/>
      <dgm:spPr/>
      <dgm:t>
        <a:bodyPr/>
        <a:lstStyle/>
        <a:p>
          <a:endParaRPr lang="en-US"/>
        </a:p>
      </dgm:t>
    </dgm:pt>
    <dgm:pt modelId="{EC0C5F90-0D46-4FFB-B5C4-7D2A8B3BA551}" type="sibTrans" cxnId="{7F40E7DD-D07A-40AA-B4E0-8A2C5D2B1B28}">
      <dgm:prSet/>
      <dgm:spPr/>
      <dgm:t>
        <a:bodyPr/>
        <a:lstStyle/>
        <a:p>
          <a:endParaRPr lang="en-US"/>
        </a:p>
      </dgm:t>
    </dgm:pt>
    <dgm:pt modelId="{2794AD7C-E5C4-403D-A6D7-80EBC357214B}">
      <dgm:prSet custT="1"/>
      <dgm:spPr/>
      <dgm:t>
        <a:bodyPr/>
        <a:lstStyle/>
        <a:p>
          <a:r>
            <a:rPr lang="en-US" sz="1600" dirty="0" smtClean="0"/>
            <a:t>Piston / </a:t>
          </a:r>
          <a:r>
            <a:rPr lang="en-US" sz="1600" dirty="0" err="1" smtClean="0"/>
            <a:t>PlumGrid</a:t>
          </a:r>
          <a:endParaRPr lang="en-US" sz="1600" dirty="0"/>
        </a:p>
      </dgm:t>
    </dgm:pt>
    <dgm:pt modelId="{ABE3677F-7ADD-4E8B-8F38-D36DA562C471}" type="parTrans" cxnId="{E4412D99-A0E2-4729-92C4-C16CD3F18EB2}">
      <dgm:prSet/>
      <dgm:spPr/>
      <dgm:t>
        <a:bodyPr/>
        <a:lstStyle/>
        <a:p>
          <a:endParaRPr lang="en-US"/>
        </a:p>
      </dgm:t>
    </dgm:pt>
    <dgm:pt modelId="{F966F635-1CEC-42A0-8236-FC77B2D1C4ED}" type="sibTrans" cxnId="{E4412D99-A0E2-4729-92C4-C16CD3F18EB2}">
      <dgm:prSet/>
      <dgm:spPr/>
      <dgm:t>
        <a:bodyPr/>
        <a:lstStyle/>
        <a:p>
          <a:endParaRPr lang="en-US"/>
        </a:p>
      </dgm:t>
    </dgm:pt>
    <dgm:pt modelId="{83C137E1-EE2F-4F68-BB5B-2C66AFD7DC74}" type="pres">
      <dgm:prSet presAssocID="{D13B03AA-359F-4CB2-ADC9-3206A8C8D4C4}" presName="Name0" presStyleCnt="0">
        <dgm:presLayoutVars>
          <dgm:dir/>
          <dgm:resizeHandles val="exact"/>
        </dgm:presLayoutVars>
      </dgm:prSet>
      <dgm:spPr/>
    </dgm:pt>
    <dgm:pt modelId="{11E2E882-45F8-48DC-97C5-39183B999F98}" type="pres">
      <dgm:prSet presAssocID="{D13B03AA-359F-4CB2-ADC9-3206A8C8D4C4}" presName="bkgdShp" presStyleLbl="alignAccFollowNode1" presStyleIdx="0" presStyleCnt="1"/>
      <dgm:spPr/>
    </dgm:pt>
    <dgm:pt modelId="{DE14B85F-BB03-4281-905F-F52CAB77F71A}" type="pres">
      <dgm:prSet presAssocID="{D13B03AA-359F-4CB2-ADC9-3206A8C8D4C4}" presName="linComp" presStyleCnt="0"/>
      <dgm:spPr/>
    </dgm:pt>
    <dgm:pt modelId="{11FF8B5E-8584-4839-96C5-61473BE8D2F7}" type="pres">
      <dgm:prSet presAssocID="{385F8054-F5C2-4265-8201-A4E7032C40DD}" presName="compNode" presStyleCnt="0"/>
      <dgm:spPr/>
    </dgm:pt>
    <dgm:pt modelId="{43F47289-22FF-4568-AECF-41363D976D99}" type="pres">
      <dgm:prSet presAssocID="{385F8054-F5C2-4265-8201-A4E7032C40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36F4D-23FA-4FB5-A3A3-3026CF9261BE}" type="pres">
      <dgm:prSet presAssocID="{385F8054-F5C2-4265-8201-A4E7032C40DD}" presName="invisiNode" presStyleLbl="node1" presStyleIdx="0" presStyleCnt="4"/>
      <dgm:spPr/>
    </dgm:pt>
    <dgm:pt modelId="{88E6B00C-6ADC-40F9-B18B-FA76B59C9F78}" type="pres">
      <dgm:prSet presAssocID="{385F8054-F5C2-4265-8201-A4E7032C40D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0FAD079-5826-46BF-B062-BDCF2DCC4426}" type="pres">
      <dgm:prSet presAssocID="{6C9E7E91-DADF-4EF1-A686-9AD06B96D0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6332A5-AC34-46C2-8380-E80988C766A6}" type="pres">
      <dgm:prSet presAssocID="{200AB424-A7C1-4579-B2AD-0B871074E634}" presName="compNode" presStyleCnt="0"/>
      <dgm:spPr/>
    </dgm:pt>
    <dgm:pt modelId="{8306F42E-8E58-4A68-80E2-7677DDC894A7}" type="pres">
      <dgm:prSet presAssocID="{200AB424-A7C1-4579-B2AD-0B871074E6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3D3DE-4FBC-4AEB-A175-E029B18A491D}" type="pres">
      <dgm:prSet presAssocID="{200AB424-A7C1-4579-B2AD-0B871074E634}" presName="invisiNode" presStyleLbl="node1" presStyleIdx="1" presStyleCnt="4"/>
      <dgm:spPr/>
    </dgm:pt>
    <dgm:pt modelId="{189F6FFF-A909-4409-B149-CCA2DAC8D24B}" type="pres">
      <dgm:prSet presAssocID="{200AB424-A7C1-4579-B2AD-0B871074E634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1CB90293-6C57-498E-9010-1407FE4D577B}" type="pres">
      <dgm:prSet presAssocID="{DC605257-AD89-4F9B-892B-567712960C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860401-991A-431F-B6F1-5B7E7364459C}" type="pres">
      <dgm:prSet presAssocID="{984EC47B-B831-4D1D-93C0-7B8B2B5C4544}" presName="compNode" presStyleCnt="0"/>
      <dgm:spPr/>
    </dgm:pt>
    <dgm:pt modelId="{6B36196F-7E1E-4F48-AA9D-AD741C206CB1}" type="pres">
      <dgm:prSet presAssocID="{984EC47B-B831-4D1D-93C0-7B8B2B5C45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8F8E-BDA0-4AB6-B53D-8B9737227D64}" type="pres">
      <dgm:prSet presAssocID="{984EC47B-B831-4D1D-93C0-7B8B2B5C4544}" presName="invisiNode" presStyleLbl="node1" presStyleIdx="2" presStyleCnt="4"/>
      <dgm:spPr/>
    </dgm:pt>
    <dgm:pt modelId="{965A586A-734D-4B1F-A56E-86FBEA8C7DB1}" type="pres">
      <dgm:prSet presAssocID="{984EC47B-B831-4D1D-93C0-7B8B2B5C4544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3DCA1B0-E0CE-46BC-91A7-74D8C0886891}" type="pres">
      <dgm:prSet presAssocID="{3B78E0BF-F1F3-4660-B323-17C0664F3A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A037C8-DB28-442A-8FAB-83D9C5C97C38}" type="pres">
      <dgm:prSet presAssocID="{5B3DF77F-0B41-485C-AF92-2E3DCBBC3170}" presName="compNode" presStyleCnt="0"/>
      <dgm:spPr/>
    </dgm:pt>
    <dgm:pt modelId="{11ACEC49-6273-4AF8-AEC2-956F857DB731}" type="pres">
      <dgm:prSet presAssocID="{5B3DF77F-0B41-485C-AF92-2E3DCBBC31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98D87-7A4A-4F07-BF0A-CBA13FEFA68C}" type="pres">
      <dgm:prSet presAssocID="{5B3DF77F-0B41-485C-AF92-2E3DCBBC3170}" presName="invisiNode" presStyleLbl="node1" presStyleIdx="3" presStyleCnt="4"/>
      <dgm:spPr/>
    </dgm:pt>
    <dgm:pt modelId="{4ED3A293-10E5-4A5E-9A17-1B0BB9374AB6}" type="pres">
      <dgm:prSet presAssocID="{5B3DF77F-0B41-485C-AF92-2E3DCBBC3170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</dgm:ptLst>
  <dgm:cxnLst>
    <dgm:cxn modelId="{B7F82C2F-3F55-437E-B2C3-799B9920A677}" type="presOf" srcId="{B2229F2F-D4E9-4D37-867B-90A172541BDA}" destId="{6B36196F-7E1E-4F48-AA9D-AD741C206CB1}" srcOrd="0" destOrd="3" presId="urn:microsoft.com/office/officeart/2005/8/layout/pList2"/>
    <dgm:cxn modelId="{6470906A-7547-462D-8C2A-AAFB52902026}" type="presOf" srcId="{AA30E8AF-E84B-41F6-A8A8-34754E04A842}" destId="{8306F42E-8E58-4A68-80E2-7677DDC894A7}" srcOrd="0" destOrd="2" presId="urn:microsoft.com/office/officeart/2005/8/layout/pList2"/>
    <dgm:cxn modelId="{C503C8AA-726D-486F-AD93-75D0ED575398}" type="presOf" srcId="{5B3DF77F-0B41-485C-AF92-2E3DCBBC3170}" destId="{11ACEC49-6273-4AF8-AEC2-956F857DB731}" srcOrd="0" destOrd="0" presId="urn:microsoft.com/office/officeart/2005/8/layout/pList2"/>
    <dgm:cxn modelId="{26E58921-B614-4F87-B739-ADE9AFE0E48C}" type="presOf" srcId="{6C9E7E91-DADF-4EF1-A686-9AD06B96D079}" destId="{30FAD079-5826-46BF-B062-BDCF2DCC4426}" srcOrd="0" destOrd="0" presId="urn:microsoft.com/office/officeart/2005/8/layout/pList2"/>
    <dgm:cxn modelId="{EC96C0B4-CA23-4FC5-A243-14F1263BDB01}" srcId="{D13B03AA-359F-4CB2-ADC9-3206A8C8D4C4}" destId="{984EC47B-B831-4D1D-93C0-7B8B2B5C4544}" srcOrd="2" destOrd="0" parTransId="{A901585E-3BFB-43F4-8FDE-320482B08717}" sibTransId="{3B78E0BF-F1F3-4660-B323-17C0664F3A96}"/>
    <dgm:cxn modelId="{7854E924-D0FE-4304-95DB-8F0C7A7C154B}" srcId="{385F8054-F5C2-4265-8201-A4E7032C40DD}" destId="{6C5FA156-EA99-45D0-8E46-06972BE249FD}" srcOrd="1" destOrd="0" parTransId="{C707243D-9864-44A2-9C4B-AE0FF1ACE9C0}" sibTransId="{C33503A7-A686-438C-B461-0F130C515653}"/>
    <dgm:cxn modelId="{FA733A4B-ED4C-4842-AD26-581E0A09C10D}" type="presOf" srcId="{984EC47B-B831-4D1D-93C0-7B8B2B5C4544}" destId="{6B36196F-7E1E-4F48-AA9D-AD741C206CB1}" srcOrd="0" destOrd="0" presId="urn:microsoft.com/office/officeart/2005/8/layout/pList2"/>
    <dgm:cxn modelId="{9FA597ED-A2DE-4A48-B6BC-C7BCBEAFDE75}" type="presOf" srcId="{37C4AB01-0FCE-4775-919A-D2EC9E299160}" destId="{8306F42E-8E58-4A68-80E2-7677DDC894A7}" srcOrd="0" destOrd="5" presId="urn:microsoft.com/office/officeart/2005/8/layout/pList2"/>
    <dgm:cxn modelId="{703CB91A-A174-469E-982D-A1107CA7A9E7}" type="presOf" srcId="{1616D267-A7F4-4330-9BE9-970CC3023528}" destId="{6B36196F-7E1E-4F48-AA9D-AD741C206CB1}" srcOrd="0" destOrd="4" presId="urn:microsoft.com/office/officeart/2005/8/layout/pList2"/>
    <dgm:cxn modelId="{516963E4-5C9C-4FC8-BA4B-2B3F4CC32D76}" srcId="{5B3DF77F-0B41-485C-AF92-2E3DCBBC3170}" destId="{75A7B2C0-ADEE-4DFF-AC36-80BA2DC87DB2}" srcOrd="1" destOrd="0" parTransId="{87FE04E7-E6F3-4855-A828-61AA0621834D}" sibTransId="{7043D0AC-541B-443C-ADEF-52B4D3012873}"/>
    <dgm:cxn modelId="{4CE57A92-42F0-45AD-AF32-F1C3B92C9CF4}" srcId="{5B3DF77F-0B41-485C-AF92-2E3DCBBC3170}" destId="{5BFDAAFD-2ED4-46FD-95BC-E28EE1F4B747}" srcOrd="0" destOrd="0" parTransId="{72DD2D13-5C17-41F3-A1BF-62135ADA430C}" sibTransId="{7638BA84-FD6C-4B95-991F-43AB19F66D77}"/>
    <dgm:cxn modelId="{AC64F6D1-BE81-473C-BF3C-9239D0D22407}" srcId="{984EC47B-B831-4D1D-93C0-7B8B2B5C4544}" destId="{1616D267-A7F4-4330-9BE9-970CC3023528}" srcOrd="3" destOrd="0" parTransId="{37B12B2F-9579-4F2A-92BD-E406AE462502}" sibTransId="{3059DA01-C152-464B-BE06-4FA37F66FE66}"/>
    <dgm:cxn modelId="{1BAA44E4-D2CB-41D9-9A87-A5FA9DF3E76F}" type="presOf" srcId="{DC605257-AD89-4F9B-892B-567712960C0D}" destId="{1CB90293-6C57-498E-9010-1407FE4D577B}" srcOrd="0" destOrd="0" presId="urn:microsoft.com/office/officeart/2005/8/layout/pList2"/>
    <dgm:cxn modelId="{7F40E7DD-D07A-40AA-B4E0-8A2C5D2B1B28}" srcId="{5B3DF77F-0B41-485C-AF92-2E3DCBBC3170}" destId="{7B9E1B80-E33C-444F-A73A-DADDB9150248}" srcOrd="2" destOrd="0" parTransId="{43AF4A5D-DA17-463D-952B-27D88E70BECE}" sibTransId="{EC0C5F90-0D46-4FFB-B5C4-7D2A8B3BA551}"/>
    <dgm:cxn modelId="{46351C8F-F91A-46CF-B302-D11A9E0F83AA}" type="presOf" srcId="{5BFDAAFD-2ED4-46FD-95BC-E28EE1F4B747}" destId="{11ACEC49-6273-4AF8-AEC2-956F857DB731}" srcOrd="0" destOrd="1" presId="urn:microsoft.com/office/officeart/2005/8/layout/pList2"/>
    <dgm:cxn modelId="{F645EFFA-048E-4DE4-97BC-3EC434F62DB2}" type="presOf" srcId="{459FF119-1883-4F30-A731-96602E27F745}" destId="{43F47289-22FF-4568-AECF-41363D976D99}" srcOrd="0" destOrd="1" presId="urn:microsoft.com/office/officeart/2005/8/layout/pList2"/>
    <dgm:cxn modelId="{D4567F6E-565D-4F47-B691-345959E024AF}" srcId="{200AB424-A7C1-4579-B2AD-0B871074E634}" destId="{6F1854BC-7338-42DC-844D-5BE48BD0AEEC}" srcOrd="2" destOrd="0" parTransId="{4760F007-CCA5-48CC-9045-EDF326E6E7CB}" sibTransId="{6BAC9570-4E00-4161-9DA7-832D8E8C0119}"/>
    <dgm:cxn modelId="{E4412D99-A0E2-4729-92C4-C16CD3F18EB2}" srcId="{200AB424-A7C1-4579-B2AD-0B871074E634}" destId="{2794AD7C-E5C4-403D-A6D7-80EBC357214B}" srcOrd="3" destOrd="0" parTransId="{ABE3677F-7ADD-4E8B-8F38-D36DA562C471}" sibTransId="{F966F635-1CEC-42A0-8236-FC77B2D1C4ED}"/>
    <dgm:cxn modelId="{CBEAF55C-8366-4A3C-A063-71FF93B07D76}" type="presOf" srcId="{6F1854BC-7338-42DC-844D-5BE48BD0AEEC}" destId="{8306F42E-8E58-4A68-80E2-7677DDC894A7}" srcOrd="0" destOrd="3" presId="urn:microsoft.com/office/officeart/2005/8/layout/pList2"/>
    <dgm:cxn modelId="{DA3AEF2B-005D-40E6-A7A2-B80FB554BDCE}" srcId="{385F8054-F5C2-4265-8201-A4E7032C40DD}" destId="{7E5353E9-CA59-4CBB-8C2E-FDB593746893}" srcOrd="2" destOrd="0" parTransId="{185B6996-58AB-4FEA-9791-C3212DA9FE22}" sibTransId="{4C1C7237-4C78-4CBD-A0FC-C2B471FBF0B9}"/>
    <dgm:cxn modelId="{2EF5DA33-79E9-44E2-9F56-9EC0E7D11946}" type="presOf" srcId="{7E5353E9-CA59-4CBB-8C2E-FDB593746893}" destId="{43F47289-22FF-4568-AECF-41363D976D99}" srcOrd="0" destOrd="3" presId="urn:microsoft.com/office/officeart/2005/8/layout/pList2"/>
    <dgm:cxn modelId="{D2FBC02D-4533-4886-8566-6ECD04202764}" srcId="{D13B03AA-359F-4CB2-ADC9-3206A8C8D4C4}" destId="{385F8054-F5C2-4265-8201-A4E7032C40DD}" srcOrd="0" destOrd="0" parTransId="{E9D4B74D-D74A-4A88-80C1-EB1E48026AAC}" sibTransId="{6C9E7E91-DADF-4EF1-A686-9AD06B96D079}"/>
    <dgm:cxn modelId="{13F2E410-329F-4E25-8153-1574668088CC}" type="presOf" srcId="{6C5FA156-EA99-45D0-8E46-06972BE249FD}" destId="{43F47289-22FF-4568-AECF-41363D976D99}" srcOrd="0" destOrd="2" presId="urn:microsoft.com/office/officeart/2005/8/layout/pList2"/>
    <dgm:cxn modelId="{0D6C74BF-4BBC-4042-858D-5142268CA282}" srcId="{385F8054-F5C2-4265-8201-A4E7032C40DD}" destId="{B1362694-89CE-4F62-BEB7-745D5E699976}" srcOrd="4" destOrd="0" parTransId="{87AA2F5A-E5B0-4FD6-8B16-33C371F44A46}" sibTransId="{393483D7-FE71-4BAD-888F-5DE462C477BB}"/>
    <dgm:cxn modelId="{59A334EB-7187-48F6-B832-8D3E68AD50A0}" srcId="{200AB424-A7C1-4579-B2AD-0B871074E634}" destId="{0FA93937-DDB3-491A-9E5C-72FE178D938D}" srcOrd="0" destOrd="0" parTransId="{42D96B90-67F9-4BE0-8692-B43382B8393F}" sibTransId="{1B9528C5-1CC7-4492-A33F-526CA8553659}"/>
    <dgm:cxn modelId="{FAFFEC45-9623-4A3A-98BA-7D9E7BAF04E7}" type="presOf" srcId="{D394A35A-EABF-4B5D-A5A5-F6F5F88C866F}" destId="{43F47289-22FF-4568-AECF-41363D976D99}" srcOrd="0" destOrd="4" presId="urn:microsoft.com/office/officeart/2005/8/layout/pList2"/>
    <dgm:cxn modelId="{5041B10E-59DC-4D39-B69B-FA3AB220BF1B}" srcId="{200AB424-A7C1-4579-B2AD-0B871074E634}" destId="{AA30E8AF-E84B-41F6-A8A8-34754E04A842}" srcOrd="1" destOrd="0" parTransId="{ED413FB2-839E-4551-BEFC-53F043E69B10}" sibTransId="{033A1C3A-4D00-432F-AFC3-E7CDC225E00E}"/>
    <dgm:cxn modelId="{4BEBFEE9-C08A-4957-9969-0E30F34BACA2}" srcId="{385F8054-F5C2-4265-8201-A4E7032C40DD}" destId="{D394A35A-EABF-4B5D-A5A5-F6F5F88C866F}" srcOrd="3" destOrd="0" parTransId="{99F86E81-4656-4175-AF9C-29CC0E2EF6CB}" sibTransId="{7954F5AB-AB41-49BB-BB18-8B2318BA12BF}"/>
    <dgm:cxn modelId="{3E40F110-F4FA-496B-AD74-315E048C12AF}" srcId="{D13B03AA-359F-4CB2-ADC9-3206A8C8D4C4}" destId="{200AB424-A7C1-4579-B2AD-0B871074E634}" srcOrd="1" destOrd="0" parTransId="{5B2E80F6-CF52-4B14-9F88-5A797D9A6AD3}" sibTransId="{DC605257-AD89-4F9B-892B-567712960C0D}"/>
    <dgm:cxn modelId="{A70ADE0D-04C5-438A-98A1-161D1EA208B8}" srcId="{385F8054-F5C2-4265-8201-A4E7032C40DD}" destId="{459FF119-1883-4F30-A731-96602E27F745}" srcOrd="0" destOrd="0" parTransId="{AA4E08ED-A3C4-49E5-BAE4-9FEDD1BA9407}" sibTransId="{1AC71B2D-03D2-4F6C-9466-13F07E5D1F3E}"/>
    <dgm:cxn modelId="{320ADD86-B1F4-4376-ABF1-8E7584E672C9}" type="presOf" srcId="{B7A162D6-2B40-4CAD-9AC9-BAECAD148068}" destId="{6B36196F-7E1E-4F48-AA9D-AD741C206CB1}" srcOrd="0" destOrd="2" presId="urn:microsoft.com/office/officeart/2005/8/layout/pList2"/>
    <dgm:cxn modelId="{EDDB7996-C750-4940-8FF9-E71787E1D472}" type="presOf" srcId="{200AB424-A7C1-4579-B2AD-0B871074E634}" destId="{8306F42E-8E58-4A68-80E2-7677DDC894A7}" srcOrd="0" destOrd="0" presId="urn:microsoft.com/office/officeart/2005/8/layout/pList2"/>
    <dgm:cxn modelId="{BB8B0665-B973-4C64-921E-B0A86C4A651E}" srcId="{200AB424-A7C1-4579-B2AD-0B871074E634}" destId="{37C4AB01-0FCE-4775-919A-D2EC9E299160}" srcOrd="4" destOrd="0" parTransId="{B7B881C7-4A4D-4A89-B3E4-8858CB4CF242}" sibTransId="{8FC294A8-4FDA-4924-B6F2-3C8A26BC7CF6}"/>
    <dgm:cxn modelId="{B1620AE7-161B-46D1-BF1F-D59FF7070FD2}" type="presOf" srcId="{75A7B2C0-ADEE-4DFF-AC36-80BA2DC87DB2}" destId="{11ACEC49-6273-4AF8-AEC2-956F857DB731}" srcOrd="0" destOrd="2" presId="urn:microsoft.com/office/officeart/2005/8/layout/pList2"/>
    <dgm:cxn modelId="{1321B051-C183-406A-819C-8859E698364F}" type="presOf" srcId="{7B9E1B80-E33C-444F-A73A-DADDB9150248}" destId="{11ACEC49-6273-4AF8-AEC2-956F857DB731}" srcOrd="0" destOrd="3" presId="urn:microsoft.com/office/officeart/2005/8/layout/pList2"/>
    <dgm:cxn modelId="{2659BC34-14D9-4384-8C8B-52594F744B75}" type="presOf" srcId="{3B78E0BF-F1F3-4660-B323-17C0664F3A96}" destId="{63DCA1B0-E0CE-46BC-91A7-74D8C0886891}" srcOrd="0" destOrd="0" presId="urn:microsoft.com/office/officeart/2005/8/layout/pList2"/>
    <dgm:cxn modelId="{D3D2E894-E900-49D7-AC73-0ED70C301141}" srcId="{D13B03AA-359F-4CB2-ADC9-3206A8C8D4C4}" destId="{5B3DF77F-0B41-485C-AF92-2E3DCBBC3170}" srcOrd="3" destOrd="0" parTransId="{CCBA02B2-3937-4023-B4A6-35A5C545D8E0}" sibTransId="{1FA6EF4B-902C-4C2E-876A-8E841F6B5AE8}"/>
    <dgm:cxn modelId="{5C139F0C-9849-4C36-A4D3-3B2902409261}" type="presOf" srcId="{D13B03AA-359F-4CB2-ADC9-3206A8C8D4C4}" destId="{83C137E1-EE2F-4F68-BB5B-2C66AFD7DC74}" srcOrd="0" destOrd="0" presId="urn:microsoft.com/office/officeart/2005/8/layout/pList2"/>
    <dgm:cxn modelId="{F5D0574A-BEF0-47B2-807B-A60C9F38F011}" type="presOf" srcId="{385F8054-F5C2-4265-8201-A4E7032C40DD}" destId="{43F47289-22FF-4568-AECF-41363D976D99}" srcOrd="0" destOrd="0" presId="urn:microsoft.com/office/officeart/2005/8/layout/pList2"/>
    <dgm:cxn modelId="{0A8F4EC6-2B4F-4919-BF91-C9F0242E7BD2}" type="presOf" srcId="{B1362694-89CE-4F62-BEB7-745D5E699976}" destId="{43F47289-22FF-4568-AECF-41363D976D99}" srcOrd="0" destOrd="5" presId="urn:microsoft.com/office/officeart/2005/8/layout/pList2"/>
    <dgm:cxn modelId="{BFA33AED-4A8C-418A-A94A-ED38269C53F3}" type="presOf" srcId="{0FA93937-DDB3-491A-9E5C-72FE178D938D}" destId="{8306F42E-8E58-4A68-80E2-7677DDC894A7}" srcOrd="0" destOrd="1" presId="urn:microsoft.com/office/officeart/2005/8/layout/pList2"/>
    <dgm:cxn modelId="{0CF4C273-0989-4ABA-8F8A-FA89DB9B3C13}" srcId="{984EC47B-B831-4D1D-93C0-7B8B2B5C4544}" destId="{B7A162D6-2B40-4CAD-9AC9-BAECAD148068}" srcOrd="1" destOrd="0" parTransId="{0A91B324-9894-44F7-B2E8-4D72923ACD97}" sibTransId="{A0AAED50-FD66-4729-BDBF-4453F4A52486}"/>
    <dgm:cxn modelId="{1B89AD58-9DAD-4A93-BD85-ED8D79FF4D58}" type="presOf" srcId="{2794AD7C-E5C4-403D-A6D7-80EBC357214B}" destId="{8306F42E-8E58-4A68-80E2-7677DDC894A7}" srcOrd="0" destOrd="4" presId="urn:microsoft.com/office/officeart/2005/8/layout/pList2"/>
    <dgm:cxn modelId="{A39B4A8C-CE17-4360-88E7-3DCABA1EFB27}" srcId="{984EC47B-B831-4D1D-93C0-7B8B2B5C4544}" destId="{B1BEF169-4D80-4897-8496-16246CC18BE9}" srcOrd="0" destOrd="0" parTransId="{F74E6FA5-8266-474A-BC92-8797836EA5AF}" sibTransId="{D861E3C3-40E7-4532-936E-7F9E6C0854E8}"/>
    <dgm:cxn modelId="{C36CD855-E639-4383-8AA6-A28C78A7E9FF}" srcId="{984EC47B-B831-4D1D-93C0-7B8B2B5C4544}" destId="{B2229F2F-D4E9-4D37-867B-90A172541BDA}" srcOrd="2" destOrd="0" parTransId="{7BF7EFB0-8B67-4313-9B47-78DE8E449F29}" sibTransId="{30716079-DD08-4C32-A720-A229FC5C7B17}"/>
    <dgm:cxn modelId="{80B86756-4E41-40B2-8F58-A6545DBD5468}" type="presOf" srcId="{B1BEF169-4D80-4897-8496-16246CC18BE9}" destId="{6B36196F-7E1E-4F48-AA9D-AD741C206CB1}" srcOrd="0" destOrd="1" presId="urn:microsoft.com/office/officeart/2005/8/layout/pList2"/>
    <dgm:cxn modelId="{61D88412-2E2A-43FB-85BF-07D528A4C0BE}" type="presParOf" srcId="{83C137E1-EE2F-4F68-BB5B-2C66AFD7DC74}" destId="{11E2E882-45F8-48DC-97C5-39183B999F98}" srcOrd="0" destOrd="0" presId="urn:microsoft.com/office/officeart/2005/8/layout/pList2"/>
    <dgm:cxn modelId="{1E7C0912-937C-4C94-AA10-8775412F5DDD}" type="presParOf" srcId="{83C137E1-EE2F-4F68-BB5B-2C66AFD7DC74}" destId="{DE14B85F-BB03-4281-905F-F52CAB77F71A}" srcOrd="1" destOrd="0" presId="urn:microsoft.com/office/officeart/2005/8/layout/pList2"/>
    <dgm:cxn modelId="{4A10121F-591C-4AE4-9053-18DB366CCC83}" type="presParOf" srcId="{DE14B85F-BB03-4281-905F-F52CAB77F71A}" destId="{11FF8B5E-8584-4839-96C5-61473BE8D2F7}" srcOrd="0" destOrd="0" presId="urn:microsoft.com/office/officeart/2005/8/layout/pList2"/>
    <dgm:cxn modelId="{FCD64E7D-EE9D-494F-AA7B-71A640C1235B}" type="presParOf" srcId="{11FF8B5E-8584-4839-96C5-61473BE8D2F7}" destId="{43F47289-22FF-4568-AECF-41363D976D99}" srcOrd="0" destOrd="0" presId="urn:microsoft.com/office/officeart/2005/8/layout/pList2"/>
    <dgm:cxn modelId="{283DB69A-05F3-44B4-BC6E-7A13E794719A}" type="presParOf" srcId="{11FF8B5E-8584-4839-96C5-61473BE8D2F7}" destId="{10B36F4D-23FA-4FB5-A3A3-3026CF9261BE}" srcOrd="1" destOrd="0" presId="urn:microsoft.com/office/officeart/2005/8/layout/pList2"/>
    <dgm:cxn modelId="{D69EC1DF-66B1-4510-8427-9B9AF55DF811}" type="presParOf" srcId="{11FF8B5E-8584-4839-96C5-61473BE8D2F7}" destId="{88E6B00C-6ADC-40F9-B18B-FA76B59C9F78}" srcOrd="2" destOrd="0" presId="urn:microsoft.com/office/officeart/2005/8/layout/pList2"/>
    <dgm:cxn modelId="{1C2FE82B-D0D1-468B-92C6-86A2484F452D}" type="presParOf" srcId="{DE14B85F-BB03-4281-905F-F52CAB77F71A}" destId="{30FAD079-5826-46BF-B062-BDCF2DCC4426}" srcOrd="1" destOrd="0" presId="urn:microsoft.com/office/officeart/2005/8/layout/pList2"/>
    <dgm:cxn modelId="{A731EBE3-1396-4E52-8D83-78FCE34F7EAB}" type="presParOf" srcId="{DE14B85F-BB03-4281-905F-F52CAB77F71A}" destId="{BD6332A5-AC34-46C2-8380-E80988C766A6}" srcOrd="2" destOrd="0" presId="urn:microsoft.com/office/officeart/2005/8/layout/pList2"/>
    <dgm:cxn modelId="{DFF950AC-7DCE-4D7D-BA7A-BC7E15191A8A}" type="presParOf" srcId="{BD6332A5-AC34-46C2-8380-E80988C766A6}" destId="{8306F42E-8E58-4A68-80E2-7677DDC894A7}" srcOrd="0" destOrd="0" presId="urn:microsoft.com/office/officeart/2005/8/layout/pList2"/>
    <dgm:cxn modelId="{98D46FEF-AF28-4396-9492-418EE1EA1797}" type="presParOf" srcId="{BD6332A5-AC34-46C2-8380-E80988C766A6}" destId="{BD33D3DE-4FBC-4AEB-A175-E029B18A491D}" srcOrd="1" destOrd="0" presId="urn:microsoft.com/office/officeart/2005/8/layout/pList2"/>
    <dgm:cxn modelId="{D51F8F57-6408-4758-97BD-C6BE464A7BCB}" type="presParOf" srcId="{BD6332A5-AC34-46C2-8380-E80988C766A6}" destId="{189F6FFF-A909-4409-B149-CCA2DAC8D24B}" srcOrd="2" destOrd="0" presId="urn:microsoft.com/office/officeart/2005/8/layout/pList2"/>
    <dgm:cxn modelId="{AC9EADD4-3C5C-4E61-BFCE-E9279A65D44B}" type="presParOf" srcId="{DE14B85F-BB03-4281-905F-F52CAB77F71A}" destId="{1CB90293-6C57-498E-9010-1407FE4D577B}" srcOrd="3" destOrd="0" presId="urn:microsoft.com/office/officeart/2005/8/layout/pList2"/>
    <dgm:cxn modelId="{1013DCA0-A074-4888-BFB7-F3D23BF170CD}" type="presParOf" srcId="{DE14B85F-BB03-4281-905F-F52CAB77F71A}" destId="{97860401-991A-431F-B6F1-5B7E7364459C}" srcOrd="4" destOrd="0" presId="urn:microsoft.com/office/officeart/2005/8/layout/pList2"/>
    <dgm:cxn modelId="{74E7386E-A6B4-4A19-90B1-759FAE8CA723}" type="presParOf" srcId="{97860401-991A-431F-B6F1-5B7E7364459C}" destId="{6B36196F-7E1E-4F48-AA9D-AD741C206CB1}" srcOrd="0" destOrd="0" presId="urn:microsoft.com/office/officeart/2005/8/layout/pList2"/>
    <dgm:cxn modelId="{C30BB0C7-10D8-40A3-8A23-5D5E33BAD0AB}" type="presParOf" srcId="{97860401-991A-431F-B6F1-5B7E7364459C}" destId="{B90F8F8E-BDA0-4AB6-B53D-8B9737227D64}" srcOrd="1" destOrd="0" presId="urn:microsoft.com/office/officeart/2005/8/layout/pList2"/>
    <dgm:cxn modelId="{EBDE4B00-FD1D-4B86-A5B2-5D838622938F}" type="presParOf" srcId="{97860401-991A-431F-B6F1-5B7E7364459C}" destId="{965A586A-734D-4B1F-A56E-86FBEA8C7DB1}" srcOrd="2" destOrd="0" presId="urn:microsoft.com/office/officeart/2005/8/layout/pList2"/>
    <dgm:cxn modelId="{95592B8A-5D0E-49AA-A6E8-2899739937B9}" type="presParOf" srcId="{DE14B85F-BB03-4281-905F-F52CAB77F71A}" destId="{63DCA1B0-E0CE-46BC-91A7-74D8C0886891}" srcOrd="5" destOrd="0" presId="urn:microsoft.com/office/officeart/2005/8/layout/pList2"/>
    <dgm:cxn modelId="{98C7EDFB-D447-466B-8984-8AA325316492}" type="presParOf" srcId="{DE14B85F-BB03-4281-905F-F52CAB77F71A}" destId="{1BA037C8-DB28-442A-8FAB-83D9C5C97C38}" srcOrd="6" destOrd="0" presId="urn:microsoft.com/office/officeart/2005/8/layout/pList2"/>
    <dgm:cxn modelId="{39CF0457-E62E-485D-92AC-6C7242564C6A}" type="presParOf" srcId="{1BA037C8-DB28-442A-8FAB-83D9C5C97C38}" destId="{11ACEC49-6273-4AF8-AEC2-956F857DB731}" srcOrd="0" destOrd="0" presId="urn:microsoft.com/office/officeart/2005/8/layout/pList2"/>
    <dgm:cxn modelId="{DF11055E-8F31-4BB1-97B9-E710C62AE0B4}" type="presParOf" srcId="{1BA037C8-DB28-442A-8FAB-83D9C5C97C38}" destId="{F3F98D87-7A4A-4F07-BF0A-CBA13FEFA68C}" srcOrd="1" destOrd="0" presId="urn:microsoft.com/office/officeart/2005/8/layout/pList2"/>
    <dgm:cxn modelId="{52C97900-4B32-49AD-8BF4-20D6535940FC}" type="presParOf" srcId="{1BA037C8-DB28-442A-8FAB-83D9C5C97C38}" destId="{4ED3A293-10E5-4A5E-9A17-1B0BB9374AB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1577-BAC1-4977-8E12-72407AD16783}">
      <dsp:nvSpPr>
        <dsp:cNvPr id="0" name=""/>
        <dsp:cNvSpPr/>
      </dsp:nvSpPr>
      <dsp:spPr>
        <a:xfrm>
          <a:off x="1017" y="144779"/>
          <a:ext cx="3969062" cy="23814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Уменьшение </a:t>
          </a:r>
          <a:r>
            <a:rPr lang="en-US" sz="2800" b="1" kern="1200" dirty="0" err="1" smtClean="0"/>
            <a:t>CapEx</a:t>
          </a:r>
          <a:endParaRPr lang="en-US" sz="2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Сокращает необходимость покупать специальное аппаратное обеспечение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Позволяет гибко расширяться, оплачивая только необходимое увеличение ресурсов и снижая затраты на провижионинг и планирование</a:t>
          </a:r>
          <a:endParaRPr lang="en-US" sz="1600" kern="1200" dirty="0"/>
        </a:p>
      </dsp:txBody>
      <dsp:txXfrm>
        <a:off x="1017" y="144779"/>
        <a:ext cx="3969062" cy="2381437"/>
      </dsp:txXfrm>
    </dsp:sp>
    <dsp:sp modelId="{0AA58FA9-D043-4220-9504-8013A1DEABDF}">
      <dsp:nvSpPr>
        <dsp:cNvPr id="0" name=""/>
        <dsp:cNvSpPr/>
      </dsp:nvSpPr>
      <dsp:spPr>
        <a:xfrm>
          <a:off x="4366986" y="144779"/>
          <a:ext cx="3969062" cy="2381437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Уменьшение </a:t>
          </a:r>
          <a:r>
            <a:rPr lang="en-US" sz="2800" b="1" kern="1200" dirty="0" err="1" smtClean="0"/>
            <a:t>OpEX</a:t>
          </a:r>
          <a:endParaRPr lang="en-US" sz="2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Уменьшает требования по месту, питанию и охлаждению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Упрощает администрирование, планирование и управление сетевыми сервисами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4366986" y="144779"/>
        <a:ext cx="3969062" cy="2381437"/>
      </dsp:txXfrm>
    </dsp:sp>
    <dsp:sp modelId="{7E15DDEA-982E-419B-945D-91C8C310F199}">
      <dsp:nvSpPr>
        <dsp:cNvPr id="0" name=""/>
        <dsp:cNvSpPr/>
      </dsp:nvSpPr>
      <dsp:spPr>
        <a:xfrm>
          <a:off x="1017" y="2923123"/>
          <a:ext cx="3969062" cy="2381437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Добавляет скорость и гибкость</a:t>
          </a:r>
          <a:endParaRPr lang="en-US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Быстрое расширение и сокращение сервисов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Поддерживает возможность предоставлять сервис программными методами</a:t>
          </a:r>
          <a:endParaRPr lang="en-US" sz="1600" kern="1200" dirty="0"/>
        </a:p>
      </dsp:txBody>
      <dsp:txXfrm>
        <a:off x="1017" y="2923123"/>
        <a:ext cx="3969062" cy="2381437"/>
      </dsp:txXfrm>
    </dsp:sp>
    <dsp:sp modelId="{8C34EFF9-5E42-48B8-AC63-879CAD317E76}">
      <dsp:nvSpPr>
        <dsp:cNvPr id="0" name=""/>
        <dsp:cNvSpPr/>
      </dsp:nvSpPr>
      <dsp:spPr>
        <a:xfrm>
          <a:off x="4366986" y="2923123"/>
          <a:ext cx="3969062" cy="238143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Минимальное время </a:t>
          </a:r>
          <a:r>
            <a:rPr lang="en-US" sz="2400" b="1" kern="1200" dirty="0" smtClean="0"/>
            <a:t> </a:t>
          </a:r>
          <a:r>
            <a:rPr lang="en-US" sz="2400" b="1" kern="1200" dirty="0" smtClean="0"/>
            <a:t>   Time-to-Market</a:t>
          </a:r>
          <a:endParaRPr lang="en-US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Сокращает время на внедрение и запуск новых сетевых сервисов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Минимизирует риски при развертывании новых сервисов</a:t>
          </a:r>
          <a:endParaRPr lang="en-US" sz="1600" kern="1200" dirty="0"/>
        </a:p>
      </dsp:txBody>
      <dsp:txXfrm>
        <a:off x="4366986" y="2923123"/>
        <a:ext cx="3969062" cy="2381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2E882-45F8-48DC-97C5-39183B999F98}">
      <dsp:nvSpPr>
        <dsp:cNvPr id="0" name=""/>
        <dsp:cNvSpPr/>
      </dsp:nvSpPr>
      <dsp:spPr>
        <a:xfrm>
          <a:off x="0" y="0"/>
          <a:ext cx="8772525" cy="25374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6B00C-6ADC-40F9-B18B-FA76B59C9F78}">
      <dsp:nvSpPr>
        <dsp:cNvPr id="0" name=""/>
        <dsp:cNvSpPr/>
      </dsp:nvSpPr>
      <dsp:spPr>
        <a:xfrm>
          <a:off x="265591" y="338327"/>
          <a:ext cx="1916591" cy="18608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47289-22FF-4568-AECF-41363D976D99}">
      <dsp:nvSpPr>
        <dsp:cNvPr id="0" name=""/>
        <dsp:cNvSpPr/>
      </dsp:nvSpPr>
      <dsp:spPr>
        <a:xfrm rot="10800000">
          <a:off x="265591" y="2537459"/>
          <a:ext cx="1916591" cy="31013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Поддержка гипервизоров</a:t>
          </a:r>
          <a:r>
            <a:rPr lang="ru-RU" sz="1600" b="1" kern="1200" dirty="0" smtClean="0"/>
            <a:t>/ облачных </a:t>
          </a:r>
          <a:r>
            <a:rPr lang="ru-RU" sz="1600" b="1" kern="1200" dirty="0" smtClean="0"/>
            <a:t>технологий</a:t>
          </a:r>
          <a:r>
            <a:rPr lang="en-US" sz="1600" b="1" kern="1200" dirty="0" smtClean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VMware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Hyper-V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KVM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Xen</a:t>
          </a:r>
          <a:r>
            <a:rPr lang="en-US" sz="1600" kern="1200" dirty="0" smtClean="0"/>
            <a:t> (Amazon)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Openstack</a:t>
          </a:r>
          <a:endParaRPr lang="en-US" sz="1600" kern="1200" dirty="0"/>
        </a:p>
      </dsp:txBody>
      <dsp:txXfrm rot="10800000">
        <a:off x="324533" y="2537459"/>
        <a:ext cx="1798707" cy="3042398"/>
      </dsp:txXfrm>
    </dsp:sp>
    <dsp:sp modelId="{189F6FFF-A909-4409-B149-CCA2DAC8D24B}">
      <dsp:nvSpPr>
        <dsp:cNvPr id="0" name=""/>
        <dsp:cNvSpPr/>
      </dsp:nvSpPr>
      <dsp:spPr>
        <a:xfrm>
          <a:off x="2373841" y="338327"/>
          <a:ext cx="1916591" cy="18608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6F42E-8E58-4A68-80E2-7677DDC894A7}">
      <dsp:nvSpPr>
        <dsp:cNvPr id="0" name=""/>
        <dsp:cNvSpPr/>
      </dsp:nvSpPr>
      <dsp:spPr>
        <a:xfrm rot="10800000">
          <a:off x="2373841" y="2537459"/>
          <a:ext cx="1916591" cy="31013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Интеграция</a:t>
          </a:r>
          <a:r>
            <a:rPr lang="en-US" sz="1600" b="1" kern="1200" dirty="0" smtClean="0"/>
            <a:t> &amp; </a:t>
          </a:r>
          <a:r>
            <a:rPr lang="ru-RU" sz="1600" b="1" kern="1200" dirty="0" smtClean="0"/>
            <a:t>сертификация</a:t>
          </a:r>
          <a:endParaRPr lang="en-US" sz="16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CloudBand</a:t>
          </a:r>
          <a:r>
            <a:rPr lang="en-US" sz="1600" kern="1200" dirty="0" smtClean="0"/>
            <a:t> (ALU)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Amdocs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Amazon (AWS)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Piston / </a:t>
          </a:r>
          <a:r>
            <a:rPr lang="en-US" sz="1600" kern="1200" dirty="0" err="1" smtClean="0"/>
            <a:t>PlumGrid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 rot="10800000">
        <a:off x="2432783" y="2537459"/>
        <a:ext cx="1798707" cy="3042398"/>
      </dsp:txXfrm>
    </dsp:sp>
    <dsp:sp modelId="{965A586A-734D-4B1F-A56E-86FBEA8C7DB1}">
      <dsp:nvSpPr>
        <dsp:cNvPr id="0" name=""/>
        <dsp:cNvSpPr/>
      </dsp:nvSpPr>
      <dsp:spPr>
        <a:xfrm>
          <a:off x="4482092" y="338327"/>
          <a:ext cx="1916591" cy="18608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6196F-7E1E-4F48-AA9D-AD741C206CB1}">
      <dsp:nvSpPr>
        <dsp:cNvPr id="0" name=""/>
        <dsp:cNvSpPr/>
      </dsp:nvSpPr>
      <dsp:spPr>
        <a:xfrm rot="10800000">
          <a:off x="4482092" y="2537459"/>
          <a:ext cx="1916591" cy="31013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Оптимизация производительности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Roadmap: Media </a:t>
          </a:r>
          <a:br>
            <a:rPr lang="en-US" sz="1600" kern="1200" dirty="0" smtClean="0"/>
          </a:br>
          <a:r>
            <a:rPr lang="en-US" sz="1600" kern="1200" dirty="0" smtClean="0"/>
            <a:t>(DPDK, SR-IOV)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Транскодинг</a:t>
          </a:r>
          <a:r>
            <a:rPr lang="en-US" sz="1600" kern="1200" dirty="0" smtClean="0"/>
            <a:t> </a:t>
          </a:r>
          <a:r>
            <a:rPr lang="en-US" sz="1600" kern="1200" dirty="0" smtClean="0"/>
            <a:t>(Intel IPP)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шифрование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600" kern="1200" dirty="0" smtClean="0"/>
            <a:t>(AES-NI)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 rot="10800000">
        <a:off x="4541034" y="2537459"/>
        <a:ext cx="1798707" cy="3042398"/>
      </dsp:txXfrm>
    </dsp:sp>
    <dsp:sp modelId="{4ED3A293-10E5-4A5E-9A17-1B0BB9374AB6}">
      <dsp:nvSpPr>
        <dsp:cNvPr id="0" name=""/>
        <dsp:cNvSpPr/>
      </dsp:nvSpPr>
      <dsp:spPr>
        <a:xfrm>
          <a:off x="6590342" y="338327"/>
          <a:ext cx="1916591" cy="18608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CEC49-6273-4AF8-AEC2-956F857DB731}">
      <dsp:nvSpPr>
        <dsp:cNvPr id="0" name=""/>
        <dsp:cNvSpPr/>
      </dsp:nvSpPr>
      <dsp:spPr>
        <a:xfrm rot="10800000">
          <a:off x="6590342" y="2537459"/>
          <a:ext cx="1916591" cy="31013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Roadmap</a:t>
          </a:r>
          <a:r>
            <a:rPr lang="ru-RU" sz="1600" b="1" kern="1200" dirty="0" smtClean="0"/>
            <a:t> 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балансировщик</a:t>
          </a:r>
          <a:r>
            <a:rPr lang="en-US" sz="1600" kern="1200" dirty="0" smtClean="0"/>
            <a:t> </a:t>
          </a:r>
          <a:r>
            <a:rPr lang="en-US" sz="1600" kern="1200" dirty="0" smtClean="0"/>
            <a:t>/ </a:t>
          </a:r>
          <a:r>
            <a:rPr lang="ru-RU" sz="1600" kern="1200" dirty="0" smtClean="0"/>
            <a:t>кластеризация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Масштабируемость на базе</a:t>
          </a:r>
          <a:r>
            <a:rPr lang="en-US" sz="1600" kern="1200" dirty="0" smtClean="0"/>
            <a:t> KPI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Интеграция с </a:t>
          </a:r>
          <a:r>
            <a:rPr lang="ru-RU" sz="1600" kern="1200" dirty="0" err="1" smtClean="0"/>
            <a:t>вендорами</a:t>
          </a:r>
          <a:r>
            <a:rPr lang="ru-RU" sz="1600" kern="1200" dirty="0" smtClean="0"/>
            <a:t> оркестраторов</a:t>
          </a:r>
          <a:endParaRPr lang="en-US" sz="1600" kern="1200" dirty="0"/>
        </a:p>
      </dsp:txBody>
      <dsp:txXfrm rot="10800000">
        <a:off x="6649284" y="2537459"/>
        <a:ext cx="1798707" cy="304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69920" cy="480060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3"/>
            <a:ext cx="3169920" cy="480060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r">
              <a:defRPr sz="1100"/>
            </a:lvl1pPr>
          </a:lstStyle>
          <a:p>
            <a:fld id="{163D1724-9D8E-44CD-8F26-6923907C1A10}" type="datetimeFigureOut">
              <a:rPr lang="en-US" smtClean="0"/>
              <a:pPr/>
              <a:t>12-May-16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475"/>
            <a:ext cx="3169920" cy="480060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r">
              <a:defRPr sz="1100"/>
            </a:lvl1pPr>
          </a:lstStyle>
          <a:p>
            <a:fld id="{287A42B3-70EF-4DA3-AA46-610B5192B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1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69920" cy="480060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3"/>
            <a:ext cx="3169920" cy="480060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r">
              <a:defRPr sz="1100"/>
            </a:lvl1pPr>
          </a:lstStyle>
          <a:p>
            <a:fld id="{AC74FFE0-EB21-48E0-892E-43E21C0EB2FA}" type="datetimeFigureOut">
              <a:rPr lang="en-US" smtClean="0"/>
              <a:pPr/>
              <a:t>12-May-16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5" tIns="45363" rIns="90725" bIns="453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2" y="4560572"/>
            <a:ext cx="5852160" cy="4320540"/>
          </a:xfrm>
          <a:prstGeom prst="rect">
            <a:avLst/>
          </a:prstGeom>
        </p:spPr>
        <p:txBody>
          <a:bodyPr vert="horz" lIns="90725" tIns="45363" rIns="90725" bIns="453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5"/>
            <a:ext cx="3169920" cy="480060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r">
              <a:defRPr sz="1100"/>
            </a:lvl1pPr>
          </a:lstStyle>
          <a:p>
            <a:fld id="{9D68CE43-A8F1-465E-B0CE-0AD3099F9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CE43-A8F1-465E-B0CE-0AD3099F969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07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44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Registration Avalanche (following a power outage)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Attack - invite, </a:t>
            </a:r>
            <a:r>
              <a:rPr lang="en-US" dirty="0" err="1" smtClean="0">
                <a:solidFill>
                  <a:schemeClr val="tx1"/>
                </a:solidFill>
              </a:rPr>
              <a:t>reg</a:t>
            </a:r>
            <a:r>
              <a:rPr lang="en-US" dirty="0" smtClean="0">
                <a:solidFill>
                  <a:schemeClr val="tx1"/>
                </a:solidFill>
              </a:rPr>
              <a:t>, response floods, rough RTP (Alarm, </a:t>
            </a:r>
            <a:r>
              <a:rPr lang="en-US" dirty="0" err="1" smtClean="0">
                <a:solidFill>
                  <a:schemeClr val="tx1"/>
                </a:solidFill>
              </a:rPr>
              <a:t>QoS</a:t>
            </a:r>
            <a:r>
              <a:rPr lang="en-US" dirty="0" smtClean="0">
                <a:solidFill>
                  <a:schemeClr val="tx1"/>
                </a:solidFill>
              </a:rPr>
              <a:t> not influenced). ( resiliency under </a:t>
            </a:r>
            <a:r>
              <a:rPr lang="en-US" dirty="0" err="1" smtClean="0">
                <a:solidFill>
                  <a:schemeClr val="tx1"/>
                </a:solidFill>
              </a:rPr>
              <a:t>DoS</a:t>
            </a:r>
            <a:r>
              <a:rPr lang="en-US" dirty="0" smtClean="0">
                <a:solidFill>
                  <a:schemeClr val="tx1"/>
                </a:solidFill>
              </a:rPr>
              <a:t> attacks)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Survivability - Malformed, torture, ping of death.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Capacity - calls, </a:t>
            </a:r>
            <a:r>
              <a:rPr lang="en-US" dirty="0" err="1" smtClean="0">
                <a:solidFill>
                  <a:schemeClr val="tx1"/>
                </a:solidFill>
              </a:rPr>
              <a:t>regs</a:t>
            </a:r>
            <a:r>
              <a:rPr lang="en-US" dirty="0" smtClean="0">
                <a:solidFill>
                  <a:schemeClr val="tx1"/>
                </a:solidFill>
              </a:rPr>
              <a:t>, subs. do registrations and invites together to make sure it works.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Manipulation - make sure performance is not influenced.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91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tests were done in “theoretical” conditions to tests to dedicated scenario.</a:t>
            </a:r>
          </a:p>
          <a:p>
            <a:r>
              <a:rPr lang="en-US" dirty="0" smtClean="0"/>
              <a:t>For example the max</a:t>
            </a:r>
            <a:r>
              <a:rPr lang="en-US" baseline="0" dirty="0" smtClean="0"/>
              <a:t> call performance was tested with signaling only (same as </a:t>
            </a:r>
            <a:r>
              <a:rPr lang="en-US" baseline="0" dirty="0" err="1" smtClean="0"/>
              <a:t>Sonus</a:t>
            </a:r>
            <a:r>
              <a:rPr lang="en-US" baseline="0" dirty="0" smtClean="0"/>
              <a:t>), so the processing did not include media handling and hence the results do show setup when both media and signaling required</a:t>
            </a:r>
          </a:p>
          <a:p>
            <a:r>
              <a:rPr lang="en-US" baseline="0" dirty="0" smtClean="0"/>
              <a:t>On other hand all security attacks were practically simulated actual heavy attacks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Attention – as each test done were aiming on specific scenario – actual result in mix scenario will be different – both on AUDC and </a:t>
            </a:r>
            <a:r>
              <a:rPr lang="en-US" baseline="0" dirty="0" err="1" smtClean="0"/>
              <a:t>Sonus</a:t>
            </a:r>
            <a:r>
              <a:rPr lang="en-US" baseline="0" dirty="0" smtClean="0"/>
              <a:t> – for example scenarios involving users, calls and media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CE43-A8F1-465E-B0CE-0AD3099F969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1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CE43-A8F1-465E-B0CE-0AD3099F969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12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Oracle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ony</a:t>
            </a:r>
            <a:r>
              <a:rPr lang="en-US" baseline="0" dirty="0" smtClean="0"/>
              <a:t> VMWare &amp; Hyper-V</a:t>
            </a:r>
          </a:p>
          <a:p>
            <a:r>
              <a:rPr lang="en-US" baseline="0" dirty="0" err="1" smtClean="0"/>
              <a:t>Sonus</a:t>
            </a:r>
            <a:r>
              <a:rPr lang="en-US" baseline="0" dirty="0" smtClean="0"/>
              <a:t> – VMWare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AUDC – most complete package currently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Piston/</a:t>
            </a:r>
            <a:r>
              <a:rPr lang="en-US" baseline="0" dirty="0" err="1" smtClean="0"/>
              <a:t>plumgrid</a:t>
            </a:r>
            <a:r>
              <a:rPr lang="en-US" baseline="0" dirty="0" smtClean="0"/>
              <a:t> – SDN infra used by ININ – integrated with AUDC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CE43-A8F1-465E-B0CE-0AD3099F969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06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D2042-8351-4893-A3CC-44FB260E713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94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300"/>
              </a:spcBef>
              <a:buClr>
                <a:srgbClr val="1F1F5F"/>
              </a:buClr>
            </a:pPr>
            <a:r>
              <a:rPr lang="en-US" sz="1200" dirty="0" smtClean="0"/>
              <a:t>- Managed business-class data, security and voice services for SMBs</a:t>
            </a:r>
          </a:p>
          <a:p>
            <a:pPr>
              <a:lnSpc>
                <a:spcPct val="114000"/>
              </a:lnSpc>
              <a:spcBef>
                <a:spcPts val="300"/>
              </a:spcBef>
              <a:buClr>
                <a:srgbClr val="1F1F5F"/>
              </a:buClr>
            </a:pPr>
            <a:r>
              <a:rPr lang="en-US" sz="1200" dirty="0" smtClean="0"/>
              <a:t>- Several broadband connection types (DSL, Copper &amp; Fiber Ethernet, Mobile 3G/4G) </a:t>
            </a:r>
          </a:p>
          <a:p>
            <a:pPr>
              <a:lnSpc>
                <a:spcPct val="114000"/>
              </a:lnSpc>
              <a:spcBef>
                <a:spcPts val="300"/>
              </a:spcBef>
              <a:buClr>
                <a:srgbClr val="1F1F5F"/>
              </a:buClr>
            </a:pPr>
            <a:r>
              <a:rPr lang="en-US" sz="1200" dirty="0" smtClean="0"/>
              <a:t>- Redundant WAN links help ensure business continuity if the primary broadband link fails</a:t>
            </a:r>
          </a:p>
          <a:p>
            <a:pPr>
              <a:lnSpc>
                <a:spcPct val="114000"/>
              </a:lnSpc>
              <a:spcBef>
                <a:spcPts val="300"/>
              </a:spcBef>
              <a:buClr>
                <a:srgbClr val="1F1F5F"/>
              </a:buClr>
            </a:pPr>
            <a:r>
              <a:rPr lang="en-US" sz="1200" dirty="0" smtClean="0"/>
              <a:t>- Connect local PBX and/or analog phones/fax to SIP </a:t>
            </a:r>
            <a:r>
              <a:rPr lang="en-US" sz="1200" dirty="0" err="1" smtClean="0"/>
              <a:t>trunking</a:t>
            </a:r>
            <a:r>
              <a:rPr lang="en-US" sz="1200" dirty="0" smtClean="0"/>
              <a:t> services</a:t>
            </a:r>
          </a:p>
          <a:p>
            <a:pPr>
              <a:lnSpc>
                <a:spcPct val="114000"/>
              </a:lnSpc>
              <a:spcBef>
                <a:spcPts val="300"/>
              </a:spcBef>
              <a:buClr>
                <a:srgbClr val="1F1F5F"/>
              </a:buClr>
            </a:pPr>
            <a:r>
              <a:rPr lang="en-US" sz="1200" smtClean="0"/>
              <a:t>- Keep the voice services operational in case of WAN link failure through the PSTN fallback 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D2042-8351-4893-A3CC-44FB260E713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28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689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5BB23-58B6-4FB1-B8CF-E63550AA87B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05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D2042-8351-4893-A3CC-44FB260E713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53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CE43-A8F1-465E-B0CE-0AD3099F969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CE43-A8F1-465E-B0CE-0AD3099F96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0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CE43-A8F1-465E-B0CE-0AD3099F96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CE43-A8F1-465E-B0CE-0AD3099F969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8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CE43-A8F1-465E-B0CE-0AD3099F96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Oracle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ony</a:t>
            </a:r>
            <a:r>
              <a:rPr lang="en-US" baseline="0" dirty="0" smtClean="0"/>
              <a:t> VMWare &amp; Hyper-V</a:t>
            </a:r>
          </a:p>
          <a:p>
            <a:r>
              <a:rPr lang="en-US" baseline="0" dirty="0" err="1" smtClean="0"/>
              <a:t>Sonus</a:t>
            </a:r>
            <a:r>
              <a:rPr lang="en-US" baseline="0" dirty="0" smtClean="0"/>
              <a:t> – VMWare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AUDC – most complete package currently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Piston/</a:t>
            </a:r>
            <a:r>
              <a:rPr lang="en-US" baseline="0" dirty="0" err="1" smtClean="0"/>
              <a:t>plumgrid</a:t>
            </a:r>
            <a:r>
              <a:rPr lang="en-US" baseline="0" dirty="0" smtClean="0"/>
              <a:t> – SDN infra used by ININ – integrated with AUDC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CE43-A8F1-465E-B0CE-0AD3099F969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8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8CE43-A8F1-465E-B0CE-0AD3099F969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4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Проблемы совместимости в </a:t>
            </a:r>
            <a:r>
              <a:rPr lang="en-US" baseline="0" dirty="0" smtClean="0"/>
              <a:t>SIP</a:t>
            </a:r>
            <a:r>
              <a:rPr lang="ru-RU" baseline="0" dirty="0" smtClean="0"/>
              <a:t>, одна из наиболее </a:t>
            </a:r>
            <a:r>
              <a:rPr lang="ru-RU" baseline="0" dirty="0" err="1" smtClean="0"/>
              <a:t>частно</a:t>
            </a:r>
            <a:r>
              <a:rPr lang="ru-RU" baseline="0" dirty="0" smtClean="0"/>
              <a:t> встречающихся, это взаимодействие. При переходе на </a:t>
            </a:r>
            <a:r>
              <a:rPr lang="en-US" baseline="0" dirty="0" smtClean="0"/>
              <a:t>SIP </a:t>
            </a:r>
            <a:r>
              <a:rPr lang="ru-RU" baseline="0" dirty="0" smtClean="0"/>
              <a:t>корпоративные клиенты всё чаще и чаще сталкиваются с проблемой взаимодействия, особенно при реализации различного функционала. Примеры не совместимости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При организации защиты, оператор жестко смотрит на все заголовки, и они должны отвечать требованиям оператора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Стандарты каждый производитель читает по своему. А с учетом того, что это рекомендации, за частую производители добавляют что-то, либо что-то не поддерживают.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RFC3261 </a:t>
            </a:r>
            <a:r>
              <a:rPr lang="ru-RU" baseline="0" dirty="0" smtClean="0"/>
              <a:t>не единственный стандарт </a:t>
            </a:r>
            <a:r>
              <a:rPr lang="en-US" baseline="0" dirty="0" smtClean="0"/>
              <a:t>SIP. </a:t>
            </a:r>
            <a:r>
              <a:rPr lang="ru-RU" baseline="0" dirty="0" smtClean="0"/>
              <a:t>Более того, порой, одну и ту же функцию можно реализовать различными стандартами. Таким образом, даже соблюдение всех стандартов со стороны разных </a:t>
            </a:r>
            <a:r>
              <a:rPr lang="ru-RU" baseline="0" dirty="0" err="1" smtClean="0"/>
              <a:t>вендоров</a:t>
            </a:r>
            <a:r>
              <a:rPr lang="ru-RU" baseline="0" dirty="0" smtClean="0"/>
              <a:t>, не гарантирует полную совместимость. Так пример, номер источника можно передать в поле </a:t>
            </a:r>
            <a:r>
              <a:rPr lang="en-US" baseline="0" dirty="0" smtClean="0"/>
              <a:t>Diversion</a:t>
            </a:r>
            <a:r>
              <a:rPr lang="ru-RU" baseline="0" dirty="0" smtClean="0"/>
              <a:t> или </a:t>
            </a:r>
            <a:r>
              <a:rPr lang="en-US" baseline="0" dirty="0" smtClean="0"/>
              <a:t>REFER-BY. </a:t>
            </a:r>
            <a:r>
              <a:rPr lang="ru-RU" baseline="0" dirty="0" smtClean="0"/>
              <a:t>Либо на сообщения </a:t>
            </a:r>
            <a:r>
              <a:rPr lang="en-US" baseline="0" dirty="0" smtClean="0"/>
              <a:t>keep-alive </a:t>
            </a:r>
            <a:r>
              <a:rPr lang="ru-RU" baseline="0" dirty="0" smtClean="0"/>
              <a:t>могут быть совершенно разными. Наиболее распространённые это </a:t>
            </a:r>
            <a:r>
              <a:rPr lang="en-US" baseline="0" dirty="0" smtClean="0"/>
              <a:t>OPTIONS </a:t>
            </a:r>
            <a:r>
              <a:rPr lang="ru-RU" baseline="0" dirty="0" smtClean="0"/>
              <a:t>или </a:t>
            </a:r>
            <a:r>
              <a:rPr lang="en-US" baseline="0" dirty="0" smtClean="0"/>
              <a:t>REGISTER.</a:t>
            </a:r>
            <a:endParaRPr lang="ru-RU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ru-RU" baseline="0" dirty="0" smtClean="0"/>
              <a:t>Так же достаточно важный момент совместимости – это </a:t>
            </a:r>
            <a:r>
              <a:rPr lang="ru-RU" baseline="0" dirty="0" err="1" smtClean="0"/>
              <a:t>транскодинг</a:t>
            </a:r>
            <a:r>
              <a:rPr lang="ru-RU" baseline="0" dirty="0" smtClean="0"/>
              <a:t>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EAF4B6-EE06-4E16-B14C-C8C14F5142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474C3-0DC7-41AD-93CE-398DFB5310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0" y="2590800"/>
            <a:ext cx="45720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Corporate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171600"/>
            <a:ext cx="3276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EF7837-96E1-453A-A9A3-99C645A48281}" type="datetimeFigureOut">
              <a:rPr lang="en-US" smtClean="0"/>
              <a:pPr/>
              <a:t>12-May-16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46F7-8323-4918-8E7C-6416B4A33A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" y="0"/>
            <a:ext cx="9133562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"/>
          <a:stretch/>
        </p:blipFill>
        <p:spPr bwMode="auto">
          <a:xfrm>
            <a:off x="1482436" y="2053071"/>
            <a:ext cx="1885950" cy="99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15348"/>
            <a:ext cx="8229600" cy="571501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8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18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5635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10000"/>
              <a:defRPr/>
            </a:lvl1pPr>
            <a:lvl2pPr>
              <a:buSzPct val="85000"/>
              <a:defRPr sz="2200"/>
            </a:lvl2pPr>
            <a:lvl3pPr>
              <a:buClr>
                <a:schemeClr val="bg1">
                  <a:lumMod val="50000"/>
                </a:schemeClr>
              </a:buClr>
              <a:buFont typeface="Arial" pitchFamily="34" charset="0"/>
              <a:buChar char="-"/>
              <a:defRPr sz="1800">
                <a:solidFill>
                  <a:srgbClr val="00206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DD-29BA-4A99-A76B-C3CBBDCA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EF7837-96E1-453A-A9A3-99C645A48281}" type="datetimeFigureOut">
              <a:rPr lang="en-US" smtClean="0"/>
              <a:pPr/>
              <a:t>12-May-16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46F7-8323-4918-8E7C-6416B4A33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875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42866-DC53-41FC-808E-ACBD165B77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12-May-16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3DD-29BA-4A99-A76B-C3CBBDCA5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762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>
            <a:normAutofit/>
          </a:bodyPr>
          <a:lstStyle>
            <a:lvl1pPr>
              <a:buClr>
                <a:srgbClr val="002060"/>
              </a:buClr>
              <a:buSzPct val="130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990000"/>
              </a:buClr>
              <a:buSzPct val="85000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EF7837-96E1-453A-A9A3-99C645A48281}" type="datetimeFigureOut">
              <a:rPr lang="en-US" smtClean="0">
                <a:solidFill>
                  <a:prstClr val="black"/>
                </a:solidFill>
              </a:rPr>
              <a:pPr/>
              <a:t>12-May-16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46F7-8323-4918-8E7C-6416B4A33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85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15348"/>
            <a:ext cx="8229600" cy="571501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34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15348"/>
            <a:ext cx="8229600" cy="571501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71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15348"/>
            <a:ext cx="8229600" cy="571501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77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546F7-8323-4918-8E7C-6416B4A33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5" r:id="rId4"/>
    <p:sldLayoutId id="2147483666" r:id="rId5"/>
    <p:sldLayoutId id="2147483667" r:id="rId6"/>
    <p:sldLayoutId id="2147483686" r:id="rId7"/>
    <p:sldLayoutId id="2147483687" r:id="rId8"/>
    <p:sldLayoutId id="2147483688" r:id="rId9"/>
    <p:sldLayoutId id="2147483689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effectLst>
            <a:outerShdw blurRad="38100" dist="38100" dir="2700000" algn="tl">
              <a:srgbClr val="00206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Wingdings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060"/>
        </a:buClr>
        <a:buSzPct val="85000"/>
        <a:buFont typeface="Wingdings" pitchFamily="2" charset="2"/>
        <a:buChar char="§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85000"/>
        <a:buFont typeface="Wingdings" pitchFamily="2" charset="2"/>
        <a:buChar char="§"/>
        <a:defRPr sz="18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400" kern="1200" dirty="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27.jpeg"/><Relationship Id="rId3" Type="http://schemas.openxmlformats.org/officeDocument/2006/relationships/image" Target="../media/image36.jpeg"/><Relationship Id="rId21" Type="http://schemas.openxmlformats.org/officeDocument/2006/relationships/image" Target="../media/image53.jpeg"/><Relationship Id="rId7" Type="http://schemas.openxmlformats.org/officeDocument/2006/relationships/image" Target="../media/image40.gif"/><Relationship Id="rId12" Type="http://schemas.openxmlformats.org/officeDocument/2006/relationships/image" Target="../media/image44.gif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gif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gif"/><Relationship Id="rId11" Type="http://schemas.openxmlformats.org/officeDocument/2006/relationships/image" Target="../media/image43.png"/><Relationship Id="rId24" Type="http://schemas.openxmlformats.org/officeDocument/2006/relationships/image" Target="../media/image56.jpeg"/><Relationship Id="rId5" Type="http://schemas.openxmlformats.org/officeDocument/2006/relationships/image" Target="../media/image38.jpeg"/><Relationship Id="rId15" Type="http://schemas.openxmlformats.org/officeDocument/2006/relationships/image" Target="../media/image47.png"/><Relationship Id="rId23" Type="http://schemas.openxmlformats.org/officeDocument/2006/relationships/image" Target="../media/image55.jpeg"/><Relationship Id="rId10" Type="http://schemas.openxmlformats.org/officeDocument/2006/relationships/image" Target="../media/image42.jpeg"/><Relationship Id="rId19" Type="http://schemas.openxmlformats.org/officeDocument/2006/relationships/image" Target="../media/image51.png"/><Relationship Id="rId4" Type="http://schemas.openxmlformats.org/officeDocument/2006/relationships/image" Target="../media/image37.jpeg"/><Relationship Id="rId9" Type="http://schemas.openxmlformats.org/officeDocument/2006/relationships/hyperlink" Target="http://images.google.com/imgres?imgurl=http://humanitarianfutures.files.wordpress.com/2009/07/huawei_logo_001.jpg&amp;imgrefurl=http://humanitarianfutures.wordpress.com/2009/07/08/is-huawei-behind-ghostnet/&amp;usg=__EVfu3soeJRa6rJUg_ixRsnGwqvo=&amp;h=285&amp;w=288&amp;sz=71&amp;hl=en&amp;start=2&amp;um=1&amp;tbnid=NLZqCKkOX-KpUM:&amp;tbnh=114&amp;tbnw=115&amp;prev=/images?q=huawei&amp;hl=en&amp;rlz=1T4GGLL_enIL340IL340&amp;sa=N&amp;um=1" TargetMode="External"/><Relationship Id="rId14" Type="http://schemas.openxmlformats.org/officeDocument/2006/relationships/image" Target="../media/image46.png"/><Relationship Id="rId22" Type="http://schemas.openxmlformats.org/officeDocument/2006/relationships/image" Target="../media/image5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emf"/><Relationship Id="rId11" Type="http://schemas.openxmlformats.org/officeDocument/2006/relationships/image" Target="../media/image72.emf"/><Relationship Id="rId5" Type="http://schemas.openxmlformats.org/officeDocument/2006/relationships/image" Target="../media/image66.emf"/><Relationship Id="rId10" Type="http://schemas.openxmlformats.org/officeDocument/2006/relationships/image" Target="../media/image71.jpeg"/><Relationship Id="rId4" Type="http://schemas.openxmlformats.org/officeDocument/2006/relationships/image" Target="../media/image65.emf"/><Relationship Id="rId9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leg.Shlyufman@audiocodes.co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cportal/MarcomNew/Carrier%20Core%20%20Access%20Media%20Gateways%20Product%20Images/mediant3000.jpg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3505200" y="2514600"/>
            <a:ext cx="4343400" cy="420271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>
                <a:effectLst/>
              </a:rPr>
              <a:t>Клаудификация</a:t>
            </a:r>
            <a:r>
              <a:rPr lang="en-US" sz="2000" dirty="0">
                <a:effectLst/>
              </a:rPr>
              <a:t>? </a:t>
            </a:r>
            <a:r>
              <a:rPr lang="en-US" sz="2000" dirty="0" err="1">
                <a:effectLst/>
              </a:rPr>
              <a:t>Облаковизация</a:t>
            </a:r>
            <a:r>
              <a:rPr lang="en-US" sz="2000" dirty="0">
                <a:effectLst/>
              </a:rPr>
              <a:t>? </a:t>
            </a:r>
            <a:r>
              <a:rPr lang="en-US" sz="2000" dirty="0" err="1">
                <a:effectLst/>
              </a:rPr>
              <a:t>Виртуальная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реальность</a:t>
            </a:r>
            <a:r>
              <a:rPr lang="en-US" sz="2000" dirty="0">
                <a:effectLst/>
              </a:rPr>
              <a:t>? 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 err="1" smtClean="0">
                <a:effectLst/>
              </a:rPr>
              <a:t>Как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>
                <a:effectLst/>
              </a:rPr>
              <a:t>начать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использовать</a:t>
            </a:r>
            <a:r>
              <a:rPr lang="en-US" sz="2000" dirty="0">
                <a:effectLst/>
              </a:rPr>
              <a:t> NFV </a:t>
            </a:r>
            <a:r>
              <a:rPr lang="en-US" sz="2000" dirty="0" err="1">
                <a:effectLst/>
              </a:rPr>
              <a:t>для</a:t>
            </a:r>
            <a:r>
              <a:rPr lang="en-US" sz="2000" dirty="0">
                <a:effectLst/>
              </a:rPr>
              <a:t> B2B с </a:t>
            </a:r>
            <a:r>
              <a:rPr lang="en-US" sz="2000" dirty="0" err="1">
                <a:effectLst/>
              </a:rPr>
              <a:t>голосовыми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сервисами</a:t>
            </a:r>
            <a:r>
              <a:rPr lang="en-US" sz="2000" dirty="0">
                <a:effectLst/>
              </a:rPr>
              <a:t> 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и </a:t>
            </a:r>
            <a:r>
              <a:rPr lang="en-US" sz="2000" dirty="0" err="1">
                <a:effectLst/>
              </a:rPr>
              <a:t>не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только</a:t>
            </a:r>
            <a:endParaRPr lang="en-US" sz="2000" b="0" dirty="0">
              <a:effectLst>
                <a:reflection blurRad="6350" stA="15000" endPos="58000" dist="127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9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28600" y="838200"/>
            <a:ext cx="8568952" cy="5832648"/>
          </a:xfrm>
          <a:prstGeom prst="roundRect">
            <a:avLst>
              <a:gd name="adj" fmla="val 37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93912" y="2524001"/>
            <a:ext cx="4096114" cy="29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615952" y="1670521"/>
            <a:ext cx="2209800" cy="23978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63562"/>
          </a:xfrm>
        </p:spPr>
        <p:txBody>
          <a:bodyPr/>
          <a:lstStyle/>
          <a:p>
            <a:r>
              <a:rPr lang="ru-RU" b="1" dirty="0" smtClean="0"/>
              <a:t>Схема работы </a:t>
            </a:r>
            <a:r>
              <a:rPr lang="en-US" b="1" dirty="0" smtClean="0"/>
              <a:t>SBC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05" y="4876800"/>
            <a:ext cx="3875671" cy="2732911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Безопасность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Преобразование протоколов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Прохождение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FW/NAT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Совместимость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Мониторинг качества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2434555" y="2606659"/>
            <a:ext cx="2932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10000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Access Side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4278298" y="2589157"/>
            <a:ext cx="251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Peering Side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71187" y="4981601"/>
            <a:ext cx="3911759" cy="1800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10000"/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-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SIP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совместимость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Транскодинг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(M4K) </a:t>
            </a:r>
          </a:p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Безопасность</a:t>
            </a:r>
          </a:p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Балансировка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Маршрутизация по стоимости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endParaRPr lang="en-US" sz="1800" dirty="0" smtClean="0"/>
          </a:p>
          <a:p>
            <a:pPr algn="r"/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5920" y="2163961"/>
            <a:ext cx="131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UC session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352" y="405594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Единый </a:t>
            </a:r>
            <a:r>
              <a:rPr lang="en-US" b="1" dirty="0" smtClean="0"/>
              <a:t>SBC </a:t>
            </a:r>
            <a:r>
              <a:rPr lang="ru-RU" b="1" dirty="0" smtClean="0"/>
              <a:t>для клиентского доступа и </a:t>
            </a:r>
            <a:r>
              <a:rPr lang="ru-RU" b="1" dirty="0" err="1" smtClean="0"/>
              <a:t>пиринга</a:t>
            </a:r>
            <a:r>
              <a:rPr lang="en-US" b="1" dirty="0" smtClean="0"/>
              <a:t>,</a:t>
            </a:r>
          </a:p>
          <a:p>
            <a:pPr algn="ctr"/>
            <a:r>
              <a:rPr lang="ru-RU" b="1" dirty="0"/>
              <a:t>в</a:t>
            </a:r>
            <a:r>
              <a:rPr lang="ru-RU" b="1" dirty="0" smtClean="0"/>
              <a:t>озможность применять в гибридных схемах включения, </a:t>
            </a:r>
          </a:p>
          <a:p>
            <a:pPr algn="ctr"/>
            <a:r>
              <a:rPr lang="ru-RU" b="1" dirty="0" smtClean="0"/>
              <a:t>максимально удобная схема лицензирования</a:t>
            </a:r>
            <a:endParaRPr lang="en-US" b="1" dirty="0"/>
          </a:p>
        </p:txBody>
      </p:sp>
      <p:pic>
        <p:nvPicPr>
          <p:cNvPr id="2050" name="Picture 2" descr="420HD IP Pho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60" y="2062336"/>
            <a:ext cx="1209166" cy="854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1694098" y="2740025"/>
            <a:ext cx="1872208" cy="137156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686236" y="2385381"/>
            <a:ext cx="2058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Audiocodes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SBC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704" y="17319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r>
              <a:rPr lang="ru-RU" dirty="0" smtClean="0"/>
              <a:t>-</a:t>
            </a:r>
            <a:r>
              <a:rPr lang="en-US" dirty="0" smtClean="0"/>
              <a:t>PBX A</a:t>
            </a:r>
            <a:endParaRPr lang="en-US" dirty="0"/>
          </a:p>
        </p:txBody>
      </p:sp>
      <p:pic>
        <p:nvPicPr>
          <p:cNvPr id="25" name="Picture 2" descr="420HD IP Pho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60" y="2317596"/>
            <a:ext cx="1209166" cy="854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39352" y="1054224"/>
            <a:ext cx="243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Доступ клиентов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27109" y="1072480"/>
            <a:ext cx="3774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Взаимодействие с операторами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1" name="Picture 2" descr="420HD IP Pho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96" y="3037676"/>
            <a:ext cx="1209166" cy="854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221904" y="266801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Клиенты </a:t>
            </a:r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34" name="Picture 2" descr="420HD IP Pho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96" y="3253700"/>
            <a:ext cx="1209166" cy="854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49696" y="1774304"/>
            <a:ext cx="1872208" cy="137156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902424" y="1922492"/>
            <a:ext cx="1008112" cy="7879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58408" y="210889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Telco 1</a:t>
            </a:r>
            <a:endParaRPr lang="en-US" sz="2400" dirty="0"/>
          </a:p>
        </p:txBody>
      </p:sp>
      <p:sp>
        <p:nvSpPr>
          <p:cNvPr id="38" name="Rounded Rectangle 37"/>
          <p:cNvSpPr/>
          <p:nvPr/>
        </p:nvSpPr>
        <p:spPr>
          <a:xfrm>
            <a:off x="7190456" y="2930604"/>
            <a:ext cx="1008112" cy="7879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046440" y="311701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Telco 2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9352" y="1054224"/>
            <a:ext cx="36090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959928" y="1072480"/>
            <a:ext cx="36090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" y="33337"/>
            <a:ext cx="7848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SBC AudioCodes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 – существенное укрепление позиции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на рынке к 2016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6477000" cy="3338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56" y="4114800"/>
            <a:ext cx="5036344" cy="27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SBC</a:t>
            </a:r>
            <a:r>
              <a:rPr lang="ru-RU" dirty="0" smtClean="0"/>
              <a:t> – почему</a:t>
            </a:r>
            <a:r>
              <a:rPr lang="en-US" dirty="0" smtClean="0"/>
              <a:t> AudioCodes</a:t>
            </a:r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85056" y="762000"/>
            <a:ext cx="895894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10000"/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Преимущества </a:t>
            </a:r>
            <a:r>
              <a:rPr lang="en-US" sz="2400" dirty="0" smtClean="0">
                <a:solidFill>
                  <a:srgbClr val="002060"/>
                </a:solidFill>
              </a:rPr>
              <a:t>AudioCodes SBC</a:t>
            </a:r>
            <a:endParaRPr lang="en-US" sz="2400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Локальное представительство и организованная </a:t>
            </a:r>
            <a:r>
              <a:rPr lang="ru-RU" dirty="0" smtClean="0">
                <a:solidFill>
                  <a:srgbClr val="002060"/>
                </a:solidFill>
              </a:rPr>
              <a:t>техподдержка</a:t>
            </a:r>
            <a:endParaRPr lang="ru-RU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Стартовое количество </a:t>
            </a:r>
            <a:r>
              <a:rPr lang="ru-RU" dirty="0" smtClean="0">
                <a:solidFill>
                  <a:srgbClr val="002060"/>
                </a:solidFill>
              </a:rPr>
              <a:t>для младших моделей – </a:t>
            </a:r>
            <a:r>
              <a:rPr lang="ru-RU" dirty="0" smtClean="0">
                <a:solidFill>
                  <a:srgbClr val="002060"/>
                </a:solidFill>
              </a:rPr>
              <a:t>5 одновременных соединений</a:t>
            </a:r>
            <a:endParaRPr lang="en-US" dirty="0" smtClean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Стоимость меньше, чем у конкурентов</a:t>
            </a:r>
            <a:endParaRPr lang="en-US" dirty="0" smtClean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Широкий набор дополнительной </a:t>
            </a:r>
            <a:r>
              <a:rPr lang="ru-RU" dirty="0" smtClean="0">
                <a:solidFill>
                  <a:srgbClr val="002060"/>
                </a:solidFill>
              </a:rPr>
              <a:t>функциональности</a:t>
            </a:r>
          </a:p>
          <a:p>
            <a:pPr marL="742950" lvl="1" indent="-285750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Стык с внешними системами прост – поддержка </a:t>
            </a:r>
            <a:r>
              <a:rPr lang="en-US" dirty="0" smtClean="0">
                <a:solidFill>
                  <a:srgbClr val="002060"/>
                </a:solidFill>
              </a:rPr>
              <a:t>REST API</a:t>
            </a:r>
            <a:endParaRPr lang="ru-RU" dirty="0" smtClean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Максимальная производительность 32 000 одновременных сессий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</a:p>
          <a:p>
            <a:pPr lvl="1">
              <a:spcBef>
                <a:spcPct val="20000"/>
              </a:spcBef>
              <a:buClr>
                <a:srgbClr val="002060"/>
              </a:buClr>
              <a:buSzPct val="85000"/>
              <a:defRPr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120 000 </a:t>
            </a:r>
            <a:r>
              <a:rPr lang="ru-RU" dirty="0" smtClean="0">
                <a:solidFill>
                  <a:srgbClr val="002060"/>
                </a:solidFill>
              </a:rPr>
              <a:t>абонентов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</a:rPr>
              <a:t>SBC </a:t>
            </a:r>
            <a:r>
              <a:rPr lang="ru-RU" dirty="0">
                <a:solidFill>
                  <a:srgbClr val="002060"/>
                </a:solidFill>
              </a:rPr>
              <a:t>пул </a:t>
            </a:r>
            <a:r>
              <a:rPr lang="ru-RU" dirty="0" smtClean="0">
                <a:solidFill>
                  <a:srgbClr val="002060"/>
                </a:solidFill>
              </a:rPr>
              <a:t>лицензий – уникальное отличие от конкурентов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Облачная у</a:t>
            </a:r>
            <a:r>
              <a:rPr lang="ru-RU" b="1" dirty="0" smtClean="0">
                <a:solidFill>
                  <a:srgbClr val="C00000"/>
                </a:solidFill>
              </a:rPr>
              <a:t>слуга мониторинга </a:t>
            </a:r>
            <a:r>
              <a:rPr lang="en-US" b="1" dirty="0" smtClean="0">
                <a:solidFill>
                  <a:srgbClr val="C00000"/>
                </a:solidFill>
              </a:rPr>
              <a:t>SIP </a:t>
            </a:r>
            <a:r>
              <a:rPr lang="ru-RU" b="1" dirty="0" err="1" smtClean="0">
                <a:solidFill>
                  <a:srgbClr val="C00000"/>
                </a:solidFill>
              </a:rPr>
              <a:t>транков</a:t>
            </a:r>
            <a:r>
              <a:rPr lang="ru-RU" b="1" dirty="0" smtClean="0">
                <a:solidFill>
                  <a:srgbClr val="C00000"/>
                </a:solidFill>
              </a:rPr>
              <a:t> – такого нет БОЛЬШЕ НИ У КОГО</a:t>
            </a:r>
          </a:p>
          <a:p>
            <a:pPr marL="742950" lvl="1" indent="-285750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Уникальный транскодинг – мы не знаем ни одного кодека, который мы не поддерживаем. </a:t>
            </a:r>
            <a:r>
              <a:rPr lang="en-US" dirty="0" smtClean="0">
                <a:solidFill>
                  <a:srgbClr val="002060"/>
                </a:solidFill>
              </a:rPr>
              <a:t>MS-RTA/SILK/SPEEX/OPUS … </a:t>
            </a:r>
            <a:r>
              <a:rPr lang="ru-RU" dirty="0" smtClean="0">
                <a:solidFill>
                  <a:srgbClr val="002060"/>
                </a:solidFill>
              </a:rPr>
              <a:t>Поддержка </a:t>
            </a:r>
            <a:r>
              <a:rPr lang="en-US" dirty="0" err="1" smtClean="0">
                <a:solidFill>
                  <a:srgbClr val="002060"/>
                </a:solidFill>
              </a:rPr>
              <a:t>WebRTC</a:t>
            </a:r>
            <a:endParaRPr lang="en-US" dirty="0" smtClean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Может </a:t>
            </a:r>
            <a:r>
              <a:rPr lang="ru-RU" dirty="0" smtClean="0">
                <a:solidFill>
                  <a:srgbClr val="002060"/>
                </a:solidFill>
              </a:rPr>
              <a:t>быть совмещен с голосовым шлюзом (сохранение инвестиций)</a:t>
            </a:r>
          </a:p>
          <a:p>
            <a:pPr marL="742950" lvl="1" indent="-285750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Протестировать и «покрутить» </a:t>
            </a:r>
            <a:r>
              <a:rPr lang="en-US" b="1" dirty="0" err="1" smtClean="0">
                <a:solidFill>
                  <a:srgbClr val="C00000"/>
                </a:solidFill>
              </a:rPr>
              <a:t>vSBC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ничего не стоит – добро пожаловать!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002060"/>
              </a:buClr>
              <a:buSzPct val="85000"/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3" name="Picture 2" descr="C:\projects\_MyWork\PM\Products\M4K\pics from eran\Fro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7" t="12195" r="6117" b="19512"/>
          <a:stretch>
            <a:fillRect/>
          </a:stretch>
        </p:blipFill>
        <p:spPr bwMode="auto">
          <a:xfrm>
            <a:off x="185056" y="5410200"/>
            <a:ext cx="5399958" cy="1272591"/>
          </a:xfrm>
          <a:prstGeom prst="rect">
            <a:avLst/>
          </a:prstGeom>
          <a:noFill/>
        </p:spPr>
      </p:pic>
      <p:pic>
        <p:nvPicPr>
          <p:cNvPr id="5" name="Picture 4" descr="http://t3.gstatic.com/images?q=tbn:ANd9GcQhh4bap8epE1VNDKBQYCR9p2cAFpFRjWIkMBCt_45q7VIBF4i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87" y="5595798"/>
            <a:ext cx="788940" cy="19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tonymaddin.com/wp-content/uploads/2013/02/Hyper-v_logo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47" y="5834958"/>
            <a:ext cx="636603" cy="2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172200" y="6256931"/>
            <a:ext cx="2057400" cy="42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Mediant VE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72" y="5476051"/>
            <a:ext cx="714515" cy="7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98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1143000" y="17526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543800" y="17526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943600" y="17526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43200" y="17526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343400" y="17526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43400" y="42672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2743200" y="42672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5943600" y="42672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43400" y="9906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3200" y="9906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6" name="Picture 6" descr="http://www.nolatech.biz/resume/partner_logo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905000"/>
            <a:ext cx="911225" cy="482585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7543800" y="9906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43000" y="9906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40" name="Picture 20" descr="http://www.fcpablog.com/storage/AlcatelLucent_logo_smal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828800"/>
            <a:ext cx="990600" cy="467432"/>
          </a:xfrm>
          <a:prstGeom prst="rect">
            <a:avLst/>
          </a:prstGeom>
          <a:noFill/>
        </p:spPr>
      </p:pic>
      <p:grpSp>
        <p:nvGrpSpPr>
          <p:cNvPr id="2" name="Group 53"/>
          <p:cNvGrpSpPr/>
          <p:nvPr/>
        </p:nvGrpSpPr>
        <p:grpSpPr>
          <a:xfrm>
            <a:off x="4419600" y="4267200"/>
            <a:ext cx="4459464" cy="667632"/>
            <a:chOff x="4419600" y="3174282"/>
            <a:chExt cx="4459464" cy="667632"/>
          </a:xfrm>
        </p:grpSpPr>
        <p:sp>
          <p:nvSpPr>
            <p:cNvPr id="10" name="Rounded Rectangle 9"/>
            <p:cNvSpPr/>
            <p:nvPr/>
          </p:nvSpPr>
          <p:spPr>
            <a:xfrm>
              <a:off x="7543800" y="3174282"/>
              <a:ext cx="1335264" cy="667632"/>
            </a:xfrm>
            <a:prstGeom prst="roundRect">
              <a:avLst>
                <a:gd name="adj" fmla="val 12917"/>
              </a:avLst>
            </a:prstGeom>
            <a:solidFill>
              <a:srgbClr val="F7F7F7">
                <a:alpha val="49804"/>
              </a:srgbClr>
            </a:solidFill>
            <a:ln w="3175">
              <a:gradFill>
                <a:gsLst>
                  <a:gs pos="50000">
                    <a:srgbClr val="002060"/>
                  </a:gs>
                  <a:gs pos="74000">
                    <a:schemeClr val="bg1"/>
                  </a:gs>
                </a:gsLst>
                <a:lin ang="13500000" scaled="0"/>
              </a:gra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40000"/>
                </a:spcBef>
                <a:buClr>
                  <a:srgbClr val="000066"/>
                </a:buClr>
                <a:buFont typeface="Wingdings" pitchFamily="2" charset="2"/>
                <a:buChar char="ü"/>
              </a:pPr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122" name="Picture 2" descr="http://www.siia.net/codies/2010/finalists/logos/BroadSoft_logo_2C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9600" y="3479082"/>
              <a:ext cx="1120664" cy="206375"/>
            </a:xfrm>
            <a:prstGeom prst="rect">
              <a:avLst/>
            </a:prstGeom>
            <a:noFill/>
          </p:spPr>
        </p:pic>
      </p:grpSp>
      <p:grpSp>
        <p:nvGrpSpPr>
          <p:cNvPr id="3" name="Group 56"/>
          <p:cNvGrpSpPr/>
          <p:nvPr/>
        </p:nvGrpSpPr>
        <p:grpSpPr>
          <a:xfrm>
            <a:off x="1143000" y="4495800"/>
            <a:ext cx="2867026" cy="1436246"/>
            <a:chOff x="950736" y="3402882"/>
            <a:chExt cx="2867026" cy="1436246"/>
          </a:xfrm>
        </p:grpSpPr>
        <p:sp>
          <p:nvSpPr>
            <p:cNvPr id="6" name="Rounded Rectangle 5"/>
            <p:cNvSpPr/>
            <p:nvPr/>
          </p:nvSpPr>
          <p:spPr>
            <a:xfrm>
              <a:off x="950736" y="4171496"/>
              <a:ext cx="1335264" cy="667632"/>
            </a:xfrm>
            <a:prstGeom prst="roundRect">
              <a:avLst>
                <a:gd name="adj" fmla="val 12917"/>
              </a:avLst>
            </a:prstGeom>
            <a:solidFill>
              <a:srgbClr val="F7F7F7">
                <a:alpha val="49804"/>
              </a:srgbClr>
            </a:solidFill>
            <a:ln w="3175">
              <a:gradFill>
                <a:gsLst>
                  <a:gs pos="50000">
                    <a:srgbClr val="002060"/>
                  </a:gs>
                  <a:gs pos="74000">
                    <a:schemeClr val="bg1"/>
                  </a:gs>
                </a:gsLst>
                <a:lin ang="13500000" scaled="0"/>
              </a:gra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40000"/>
                </a:spcBef>
                <a:buClr>
                  <a:srgbClr val="000066"/>
                </a:buClr>
                <a:buFont typeface="Wingdings" pitchFamily="2" charset="2"/>
                <a:buChar char="ü"/>
              </a:pPr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124" name="Picture 4" descr="http://www.aces-co.com/new/images/clients/ericsson_logo_darkblu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03336" y="3402882"/>
              <a:ext cx="1114426" cy="228600"/>
            </a:xfrm>
            <a:prstGeom prst="rect">
              <a:avLst/>
            </a:prstGeom>
            <a:noFill/>
          </p:spPr>
        </p:pic>
      </p:grpSp>
      <p:sp>
        <p:nvSpPr>
          <p:cNvPr id="24" name="Rounded Rectangle 23"/>
          <p:cNvSpPr/>
          <p:nvPr/>
        </p:nvSpPr>
        <p:spPr>
          <a:xfrm>
            <a:off x="2743200" y="52578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32" name="Picture 12" descr="http://www.voipmonitor.net/content/binary/metaswitch_logo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343400"/>
            <a:ext cx="1282700" cy="513080"/>
          </a:xfrm>
          <a:prstGeom prst="rect">
            <a:avLst/>
          </a:prstGeom>
          <a:noFill/>
        </p:spPr>
      </p:pic>
      <p:pic>
        <p:nvPicPr>
          <p:cNvPr id="5154" name="Picture 34" descr="http://www.ruizc.com/todo/catalogo/usb_mp3/img/NEC-logo-smal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4495800"/>
            <a:ext cx="640080" cy="170564"/>
          </a:xfrm>
          <a:prstGeom prst="rect">
            <a:avLst/>
          </a:prstGeom>
          <a:noFill/>
        </p:spPr>
      </p:pic>
      <p:grpSp>
        <p:nvGrpSpPr>
          <p:cNvPr id="4" name="Group 55"/>
          <p:cNvGrpSpPr/>
          <p:nvPr/>
        </p:nvGrpSpPr>
        <p:grpSpPr>
          <a:xfrm>
            <a:off x="1143000" y="4290263"/>
            <a:ext cx="1335264" cy="667632"/>
            <a:chOff x="2411765" y="5039418"/>
            <a:chExt cx="1335264" cy="667632"/>
          </a:xfrm>
        </p:grpSpPr>
        <p:sp>
          <p:nvSpPr>
            <p:cNvPr id="12" name="Rounded Rectangle 11"/>
            <p:cNvSpPr/>
            <p:nvPr/>
          </p:nvSpPr>
          <p:spPr>
            <a:xfrm>
              <a:off x="2411765" y="5039418"/>
              <a:ext cx="1335264" cy="667632"/>
            </a:xfrm>
            <a:prstGeom prst="roundRect">
              <a:avLst>
                <a:gd name="adj" fmla="val 12917"/>
              </a:avLst>
            </a:prstGeom>
            <a:solidFill>
              <a:srgbClr val="F7F7F7">
                <a:alpha val="49804"/>
              </a:srgbClr>
            </a:solidFill>
            <a:ln w="3175">
              <a:gradFill>
                <a:gsLst>
                  <a:gs pos="50000">
                    <a:srgbClr val="002060"/>
                  </a:gs>
                  <a:gs pos="74000">
                    <a:schemeClr val="bg1"/>
                  </a:gs>
                </a:gsLst>
                <a:lin ang="13500000" scaled="0"/>
              </a:gra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40000"/>
                </a:spcBef>
                <a:buClr>
                  <a:srgbClr val="000066"/>
                </a:buClr>
                <a:buFont typeface="Wingdings" pitchFamily="2" charset="2"/>
                <a:buChar char="ü"/>
              </a:pPr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2" name="Picture 38" descr="http://t2.gstatic.com/images?q=tbn:NLZqCKkOX-KpUM:http://humanitarianfutures.files.wordpress.com/2009/07/huawei_logo_001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5097450"/>
              <a:ext cx="609600" cy="604299"/>
            </a:xfrm>
            <a:prstGeom prst="rect">
              <a:avLst/>
            </a:prstGeom>
            <a:noFill/>
          </p:spPr>
        </p:pic>
      </p:grpSp>
      <p:sp>
        <p:nvSpPr>
          <p:cNvPr id="9" name="Rounded Rectangle 8"/>
          <p:cNvSpPr/>
          <p:nvPr/>
        </p:nvSpPr>
        <p:spPr>
          <a:xfrm>
            <a:off x="5943600" y="9906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6200" y="69510"/>
            <a:ext cx="6553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ru-RU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Совместимость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AudioCodes – </a:t>
            </a:r>
            <a:r>
              <a:rPr lang="ru-RU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ключ к успеху в 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VoIP</a:t>
            </a:r>
          </a:p>
        </p:txBody>
      </p:sp>
      <p:pic>
        <p:nvPicPr>
          <p:cNvPr id="66" name="Picture 6" descr="I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1828800"/>
            <a:ext cx="533400" cy="5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 descr="http://www.sipera.com/images/ui/content_right_images/devcon_platinum_rgb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828800"/>
            <a:ext cx="941614" cy="573156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53" name="Picture 52" descr="Logo.bmp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5334000"/>
            <a:ext cx="1066800" cy="495300"/>
          </a:xfrm>
          <a:prstGeom prst="rect">
            <a:avLst/>
          </a:prstGeom>
        </p:spPr>
      </p:pic>
      <p:pic>
        <p:nvPicPr>
          <p:cNvPr id="54" name="Picture 2" descr="http://www.skype.com/i/images/business/icons/skype-connect-certifie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9200" y="5410200"/>
            <a:ext cx="1219200" cy="408791"/>
          </a:xfrm>
          <a:prstGeom prst="rect">
            <a:avLst/>
          </a:prstGeom>
          <a:noFill/>
        </p:spPr>
      </p:pic>
      <p:sp>
        <p:nvSpPr>
          <p:cNvPr id="55" name="Content Placeholder 2"/>
          <p:cNvSpPr txBox="1">
            <a:spLocks/>
          </p:cNvSpPr>
          <p:nvPr/>
        </p:nvSpPr>
        <p:spPr>
          <a:xfrm>
            <a:off x="0" y="1219200"/>
            <a:ext cx="1219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tabLst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UC, IP-PBX &amp; Contact Centers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0" y="4267200"/>
            <a:ext cx="1524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tabLst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SoftSwitch, Application Servers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0" y="51816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tabLst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SIP Trunking Service Providers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343400" y="52578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5311542"/>
            <a:ext cx="870044" cy="61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ounded Rectangle 41"/>
          <p:cNvSpPr/>
          <p:nvPr/>
        </p:nvSpPr>
        <p:spPr>
          <a:xfrm>
            <a:off x="5943600" y="52578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6386" name="Picture 2" descr="AT&amp;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9800" y="5334000"/>
            <a:ext cx="1066800" cy="476250"/>
          </a:xfrm>
          <a:prstGeom prst="rect">
            <a:avLst/>
          </a:prstGeom>
          <a:noFill/>
        </p:spPr>
      </p:pic>
      <p:sp>
        <p:nvSpPr>
          <p:cNvPr id="43" name="Rounded Rectangle 42"/>
          <p:cNvSpPr/>
          <p:nvPr/>
        </p:nvSpPr>
        <p:spPr>
          <a:xfrm>
            <a:off x="7543800" y="5257800"/>
            <a:ext cx="1335264" cy="667632"/>
          </a:xfrm>
          <a:prstGeom prst="roundRect">
            <a:avLst>
              <a:gd name="adj" fmla="val 12917"/>
            </a:avLst>
          </a:prstGeom>
          <a:solidFill>
            <a:srgbClr val="F7F7F7">
              <a:alpha val="49804"/>
            </a:srgbClr>
          </a:solidFill>
          <a:ln w="3175">
            <a:gradFill>
              <a:gsLst>
                <a:gs pos="50000">
                  <a:srgbClr val="002060"/>
                </a:gs>
                <a:gs pos="74000">
                  <a:schemeClr val="bg1"/>
                </a:gs>
              </a:gsLst>
              <a:lin ang="13500000" scaled="0"/>
            </a:gra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4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6390" name="Picture 6" descr="Hom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0" y="1676400"/>
            <a:ext cx="1066800" cy="619126"/>
          </a:xfrm>
          <a:prstGeom prst="rect">
            <a:avLst/>
          </a:prstGeom>
          <a:noFill/>
        </p:spPr>
      </p:pic>
      <p:pic>
        <p:nvPicPr>
          <p:cNvPr id="1026" name="Picture 2" descr="http://mylearningpod.org/2011bcps44/wp-content/uploads/2011/04/470px-Japanese_Road_sign_Two-way_traffic.svg_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62400" y="2514600"/>
            <a:ext cx="1676400" cy="1676400"/>
          </a:xfrm>
          <a:prstGeom prst="rect">
            <a:avLst/>
          </a:prstGeom>
          <a:noFill/>
        </p:spPr>
      </p:pic>
      <p:pic>
        <p:nvPicPr>
          <p:cNvPr id="1028" name="Picture 4" descr="ShoreTel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95600" y="1143000"/>
            <a:ext cx="1117601" cy="419101"/>
          </a:xfrm>
          <a:prstGeom prst="rect">
            <a:avLst/>
          </a:prstGeom>
          <a:noFill/>
        </p:spPr>
      </p:pic>
      <p:pic>
        <p:nvPicPr>
          <p:cNvPr id="1030" name="Picture 6" descr="Siemen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19800" y="1219200"/>
            <a:ext cx="1143000" cy="329515"/>
          </a:xfrm>
          <a:prstGeom prst="rect">
            <a:avLst/>
          </a:prstGeom>
          <a:noFill/>
        </p:spPr>
      </p:pic>
      <p:pic>
        <p:nvPicPr>
          <p:cNvPr id="1034" name="Picture 10" descr="Digium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95800" y="1143000"/>
            <a:ext cx="1143000" cy="361951"/>
          </a:xfrm>
          <a:prstGeom prst="rect">
            <a:avLst/>
          </a:prstGeom>
          <a:noFill/>
        </p:spPr>
      </p:pic>
      <p:pic>
        <p:nvPicPr>
          <p:cNvPr id="1036" name="Picture 12" descr="Aastra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66800" y="990600"/>
            <a:ext cx="1495425" cy="523875"/>
          </a:xfrm>
          <a:prstGeom prst="rect">
            <a:avLst/>
          </a:prstGeom>
          <a:noFill/>
        </p:spPr>
      </p:pic>
      <p:pic>
        <p:nvPicPr>
          <p:cNvPr id="1038" name="Picture 14" descr="QSC A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20000" y="5410200"/>
            <a:ext cx="1143000" cy="457201"/>
          </a:xfrm>
          <a:prstGeom prst="rect">
            <a:avLst/>
          </a:prstGeom>
          <a:noFill/>
        </p:spPr>
      </p:pic>
      <p:pic>
        <p:nvPicPr>
          <p:cNvPr id="1040" name="Picture 16" descr="3com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24800" y="1066800"/>
            <a:ext cx="695325" cy="485775"/>
          </a:xfrm>
          <a:prstGeom prst="rect">
            <a:avLst/>
          </a:prstGeom>
          <a:noFill/>
        </p:spPr>
      </p:pic>
      <p:pic>
        <p:nvPicPr>
          <p:cNvPr id="67" name="Picture 2" descr="C:\Documents and Settings\golanb\Desktop\ac logo.png"/>
          <p:cNvPicPr>
            <a:picLocks noChangeAspect="1" noChangeArrowheads="1"/>
          </p:cNvPicPr>
          <p:nvPr/>
        </p:nvPicPr>
        <p:blipFill>
          <a:blip r:embed="rId25" cstate="print"/>
          <a:srcRect b="40124"/>
          <a:stretch>
            <a:fillRect/>
          </a:stretch>
        </p:blipFill>
        <p:spPr bwMode="auto">
          <a:xfrm>
            <a:off x="1524000" y="2743200"/>
            <a:ext cx="1988500" cy="381000"/>
          </a:xfrm>
          <a:prstGeom prst="rect">
            <a:avLst/>
          </a:prstGeom>
          <a:noFill/>
        </p:spPr>
      </p:pic>
      <p:pic>
        <p:nvPicPr>
          <p:cNvPr id="68" name="Picture 2" descr="http://www.icd.se/images/HP%20ML320-G6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12" y="3183027"/>
            <a:ext cx="2222425" cy="779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563562"/>
          </a:xfrm>
        </p:spPr>
        <p:txBody>
          <a:bodyPr/>
          <a:lstStyle/>
          <a:p>
            <a:r>
              <a:rPr lang="ru-RU" b="1" dirty="0" smtClean="0"/>
              <a:t>Отчеты </a:t>
            </a:r>
            <a:r>
              <a:rPr lang="en-US" b="1" dirty="0" err="1" smtClean="0"/>
              <a:t>Miercom</a:t>
            </a:r>
            <a:r>
              <a:rPr lang="ru-RU" b="1" dirty="0" smtClean="0"/>
              <a:t> о тестировании </a:t>
            </a:r>
            <a:r>
              <a:rPr lang="en-US" b="1" dirty="0" smtClean="0"/>
              <a:t>SBC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69" y="1037689"/>
            <a:ext cx="8229600" cy="275995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Консультационная компания</a:t>
            </a:r>
            <a:r>
              <a:rPr lang="en-US" dirty="0" smtClean="0"/>
              <a:t>,</a:t>
            </a:r>
            <a:r>
              <a:rPr lang="ru-RU" dirty="0" smtClean="0"/>
              <a:t> специализирующаяся на тестировании и анализе сетевых и телеком продуктов</a:t>
            </a:r>
            <a:r>
              <a:rPr lang="en-US" dirty="0" smtClean="0"/>
              <a:t> </a:t>
            </a:r>
            <a:r>
              <a:rPr lang="ru-RU" dirty="0" smtClean="0"/>
              <a:t>и оборудования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Miercom</a:t>
            </a:r>
            <a:r>
              <a:rPr lang="en-US" dirty="0" smtClean="0"/>
              <a:t> </a:t>
            </a:r>
            <a:r>
              <a:rPr lang="ru-RU" dirty="0" smtClean="0"/>
              <a:t>протестировал основных производителей </a:t>
            </a:r>
            <a:r>
              <a:rPr lang="en-US" dirty="0" smtClean="0"/>
              <a:t>SBC</a:t>
            </a:r>
          </a:p>
          <a:p>
            <a:pPr lvl="1"/>
            <a:r>
              <a:rPr lang="en-US" dirty="0" smtClean="0"/>
              <a:t>Cisco, Sonus, Genband, Metaswitch, Dialogic.</a:t>
            </a:r>
          </a:p>
          <a:p>
            <a:endParaRPr lang="en-US" dirty="0" smtClean="0"/>
          </a:p>
          <a:p>
            <a:r>
              <a:rPr lang="ru-RU" dirty="0" smtClean="0"/>
              <a:t>Производится оценка </a:t>
            </a:r>
            <a:r>
              <a:rPr lang="en-US" dirty="0" smtClean="0"/>
              <a:t>SBC </a:t>
            </a:r>
            <a:r>
              <a:rPr lang="ru-RU" dirty="0" smtClean="0"/>
              <a:t>по следующим направлениям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производительность</a:t>
            </a:r>
            <a:r>
              <a:rPr lang="en-US" dirty="0" smtClean="0"/>
              <a:t>, </a:t>
            </a:r>
            <a:r>
              <a:rPr lang="ru-RU" dirty="0" smtClean="0"/>
              <a:t>масштабируемость, стабильность и отказоустойчивость</a:t>
            </a:r>
            <a:r>
              <a:rPr lang="en-US" dirty="0" smtClean="0"/>
              <a:t> </a:t>
            </a:r>
            <a:r>
              <a:rPr lang="ru-RU" dirty="0" smtClean="0"/>
              <a:t>во время атак</a:t>
            </a:r>
            <a:r>
              <a:rPr lang="ru-RU" dirty="0"/>
              <a:t> </a:t>
            </a:r>
            <a:r>
              <a:rPr lang="ru-RU" dirty="0" smtClean="0"/>
              <a:t>и при перегрузках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570" y="3628490"/>
            <a:ext cx="3651289" cy="29052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8569" y="3624918"/>
            <a:ext cx="4578311" cy="2891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10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Arial" pitchFamily="34" charset="0"/>
              <a:buChar char="-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r>
              <a:rPr lang="ru-RU" sz="2000" dirty="0" smtClean="0"/>
              <a:t>Были протестированы </a:t>
            </a:r>
            <a:r>
              <a:rPr lang="en-US" sz="2000" dirty="0" smtClean="0"/>
              <a:t>Mediant 4000, Mediant 9000, Mediant SE, Mediant VE</a:t>
            </a:r>
          </a:p>
          <a:p>
            <a:endParaRPr lang="en-US" sz="2000" dirty="0" smtClean="0"/>
          </a:p>
          <a:p>
            <a:r>
              <a:rPr lang="ru-RU" sz="2000" dirty="0" smtClean="0"/>
              <a:t>Подробные результаты есть на сайте </a:t>
            </a:r>
            <a:r>
              <a:rPr lang="en-US" sz="2000" dirty="0" smtClean="0"/>
              <a:t>miercom.com</a:t>
            </a:r>
            <a:r>
              <a:rPr lang="ru-RU" sz="2000" dirty="0" smtClean="0"/>
              <a:t>, также могут быть высланы по запросу</a:t>
            </a:r>
            <a:endParaRPr lang="en-US" sz="2000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97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563562"/>
          </a:xfrm>
        </p:spPr>
        <p:txBody>
          <a:bodyPr/>
          <a:lstStyle/>
          <a:p>
            <a:r>
              <a:rPr lang="en-US" b="1" dirty="0" err="1" smtClean="0"/>
              <a:t>Miercom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ru-RU" dirty="0" smtClean="0"/>
              <a:t>отчет о тестировании </a:t>
            </a:r>
            <a:r>
              <a:rPr lang="en-US" dirty="0" smtClean="0"/>
              <a:t>AudioCodes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6019800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/>
              <a:t>Для предоставления данных нашим заказчикам по производительности и безопасности </a:t>
            </a:r>
            <a:r>
              <a:rPr lang="en-US" sz="2600" dirty="0" smtClean="0"/>
              <a:t>AudioCodes SBC</a:t>
            </a:r>
            <a:r>
              <a:rPr lang="ru-RU" sz="2600" dirty="0" smtClean="0"/>
              <a:t>, были оценены</a:t>
            </a:r>
            <a:r>
              <a:rPr lang="en-US" sz="2600" dirty="0" smtClean="0"/>
              <a:t>: </a:t>
            </a:r>
          </a:p>
          <a:p>
            <a:pPr lvl="1"/>
            <a:r>
              <a:rPr lang="en-US" sz="2300" dirty="0" err="1"/>
              <a:t>Mediant</a:t>
            </a:r>
            <a:r>
              <a:rPr lang="en-US" sz="2300" dirty="0"/>
              <a:t> 4000</a:t>
            </a:r>
          </a:p>
          <a:p>
            <a:pPr lvl="1"/>
            <a:r>
              <a:rPr lang="en-US" sz="2300" dirty="0" err="1" smtClean="0"/>
              <a:t>Mediant</a:t>
            </a:r>
            <a:r>
              <a:rPr lang="en-US" sz="2300" dirty="0" smtClean="0"/>
              <a:t> 9000 / </a:t>
            </a:r>
            <a:r>
              <a:rPr lang="en-US" sz="2300" dirty="0" err="1" smtClean="0"/>
              <a:t>Mediant</a:t>
            </a:r>
            <a:r>
              <a:rPr lang="en-US" sz="2300" dirty="0" smtClean="0"/>
              <a:t> SE/VE </a:t>
            </a:r>
          </a:p>
          <a:p>
            <a:endParaRPr lang="en-US" dirty="0" smtClean="0"/>
          </a:p>
          <a:p>
            <a:r>
              <a:rPr lang="ru-RU" sz="2600" dirty="0"/>
              <a:t>Тестирование проводилось в сентябре 2015</a:t>
            </a:r>
            <a:endParaRPr lang="en-US" sz="2600" dirty="0"/>
          </a:p>
          <a:p>
            <a:endParaRPr lang="en-US" dirty="0" smtClean="0"/>
          </a:p>
          <a:p>
            <a:r>
              <a:rPr lang="ru-RU" sz="2600" dirty="0"/>
              <a:t>Что тестировалось и отражено в отчете</a:t>
            </a:r>
            <a:endParaRPr lang="en-US" sz="2600" dirty="0"/>
          </a:p>
          <a:p>
            <a:pPr lvl="1"/>
            <a:r>
              <a:rPr lang="en-US" sz="2300" dirty="0"/>
              <a:t>Call </a:t>
            </a:r>
            <a:r>
              <a:rPr lang="en-US" sz="2300" dirty="0" smtClean="0"/>
              <a:t>performance – </a:t>
            </a:r>
            <a:r>
              <a:rPr lang="ru-RU" sz="2300" dirty="0" smtClean="0"/>
              <a:t>с различными сценариями, такими как </a:t>
            </a:r>
            <a:r>
              <a:rPr lang="en-US" sz="2300" dirty="0" smtClean="0"/>
              <a:t>header manipulation, UDP2TCP, UDP2TLS</a:t>
            </a:r>
            <a:endParaRPr lang="en-US" sz="2300" dirty="0"/>
          </a:p>
          <a:p>
            <a:pPr lvl="1"/>
            <a:r>
              <a:rPr lang="en-US" sz="2300" dirty="0" smtClean="0"/>
              <a:t>Media Handling Performance – G711/20ms call </a:t>
            </a:r>
            <a:r>
              <a:rPr lang="en-US" sz="2300" dirty="0" err="1" smtClean="0"/>
              <a:t>passthrough</a:t>
            </a:r>
            <a:r>
              <a:rPr lang="en-US" sz="2300" dirty="0" smtClean="0"/>
              <a:t>, IPv4 to IPv6, SRTP2RTP</a:t>
            </a:r>
          </a:p>
          <a:p>
            <a:pPr lvl="1"/>
            <a:r>
              <a:rPr lang="en-US" sz="2300" dirty="0" smtClean="0"/>
              <a:t>Transcoding – G711 to G729, OPUS/SILK to G711</a:t>
            </a:r>
          </a:p>
          <a:p>
            <a:pPr lvl="1"/>
            <a:r>
              <a:rPr lang="en-US" sz="2300" dirty="0" smtClean="0"/>
              <a:t>Security &amp; Attacks – </a:t>
            </a:r>
          </a:p>
          <a:p>
            <a:pPr lvl="2"/>
            <a:r>
              <a:rPr lang="en-US" sz="2300" dirty="0" smtClean="0"/>
              <a:t>L3 such as TCP SYN, PING of death …</a:t>
            </a:r>
          </a:p>
          <a:p>
            <a:pPr lvl="2"/>
            <a:r>
              <a:rPr lang="en-US" sz="2300" dirty="0" smtClean="0"/>
              <a:t>SIP fuzzing (malformed) – using IDS for detection and prevention using black list</a:t>
            </a:r>
          </a:p>
          <a:p>
            <a:pPr lvl="2"/>
            <a:r>
              <a:rPr lang="en-US" sz="2300" dirty="0" smtClean="0"/>
              <a:t>RTP attacks </a:t>
            </a:r>
          </a:p>
          <a:p>
            <a:pPr lvl="1"/>
            <a:r>
              <a:rPr lang="en-US" sz="2300" dirty="0" smtClean="0"/>
              <a:t>Registration </a:t>
            </a:r>
          </a:p>
          <a:p>
            <a:pPr lvl="2"/>
            <a:r>
              <a:rPr lang="en-US" sz="2300" dirty="0" smtClean="0"/>
              <a:t>Max end point registration </a:t>
            </a:r>
          </a:p>
          <a:p>
            <a:pPr lvl="2"/>
            <a:r>
              <a:rPr lang="en-US" sz="2300" dirty="0" smtClean="0"/>
              <a:t>Registration avalanche (full capacity)</a:t>
            </a:r>
          </a:p>
          <a:p>
            <a:pPr lvl="2"/>
            <a:r>
              <a:rPr lang="en-US" sz="2300" dirty="0" smtClean="0"/>
              <a:t>Nat client (or fast registration refresh)</a:t>
            </a:r>
          </a:p>
          <a:p>
            <a:pPr lvl="1"/>
            <a:r>
              <a:rPr lang="en-US" sz="2300" dirty="0" smtClean="0"/>
              <a:t>Resiliency &amp; HA</a:t>
            </a:r>
          </a:p>
          <a:p>
            <a:pPr lvl="1"/>
            <a:r>
              <a:rPr lang="en-US" sz="2300" dirty="0" smtClean="0"/>
              <a:t>NVF </a:t>
            </a:r>
            <a:r>
              <a:rPr lang="en-US" sz="2300" dirty="0" smtClean="0"/>
              <a:t>(</a:t>
            </a:r>
            <a:r>
              <a:rPr lang="ru-RU" sz="2300" dirty="0" smtClean="0"/>
              <a:t>для </a:t>
            </a:r>
            <a:r>
              <a:rPr lang="en-US" sz="2300" dirty="0" smtClean="0"/>
              <a:t>M9K/MVE)</a:t>
            </a:r>
            <a:endParaRPr lang="en-US" sz="2300" dirty="0" smtClean="0"/>
          </a:p>
          <a:p>
            <a:pPr lvl="1"/>
            <a:r>
              <a:rPr lang="en-US" sz="2300" dirty="0" smtClean="0"/>
              <a:t>WEB RTC – no capacity results; mainly presenting the scenario</a:t>
            </a:r>
          </a:p>
          <a:p>
            <a:pPr lvl="1"/>
            <a:r>
              <a:rPr lang="ru-RU" sz="2300" dirty="0" smtClean="0"/>
              <a:t>Система контроля качества - </a:t>
            </a:r>
            <a:r>
              <a:rPr lang="en-US" sz="2300" dirty="0" smtClean="0"/>
              <a:t>SEM</a:t>
            </a:r>
            <a:endParaRPr lang="en-US" sz="23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1438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563562"/>
          </a:xfrm>
        </p:spPr>
        <p:txBody>
          <a:bodyPr/>
          <a:lstStyle/>
          <a:p>
            <a:r>
              <a:rPr lang="en-US" dirty="0" smtClean="0"/>
              <a:t>Mediant 9000 </a:t>
            </a:r>
            <a:r>
              <a:rPr lang="ru-RU" dirty="0"/>
              <a:t>и</a:t>
            </a:r>
            <a:r>
              <a:rPr lang="en-US" dirty="0" smtClean="0"/>
              <a:t> Mediant VE – </a:t>
            </a:r>
            <a:r>
              <a:rPr lang="ru-RU" dirty="0" smtClean="0"/>
              <a:t>ключевые моменты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953897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/>
              <a:t>Mediant </a:t>
            </a:r>
            <a:r>
              <a:rPr lang="en-US" sz="1600" dirty="0" smtClean="0"/>
              <a:t>9000</a:t>
            </a:r>
            <a:r>
              <a:rPr lang="ru-RU" sz="1600" dirty="0" smtClean="0"/>
              <a:t> и</a:t>
            </a:r>
            <a:r>
              <a:rPr lang="en-US" sz="1600" dirty="0" smtClean="0"/>
              <a:t> Mediant VE</a:t>
            </a:r>
            <a:r>
              <a:rPr lang="ru-RU" sz="1600" dirty="0" smtClean="0"/>
              <a:t> оба </a:t>
            </a:r>
            <a:r>
              <a:rPr lang="ru-RU" sz="1600" b="1" dirty="0" smtClean="0">
                <a:solidFill>
                  <a:srgbClr val="0070C0"/>
                </a:solidFill>
              </a:rPr>
              <a:t>выдерживают входящую нагрузку по вызовам в </a:t>
            </a:r>
            <a:r>
              <a:rPr lang="en-US" sz="1600" b="1" dirty="0" smtClean="0">
                <a:solidFill>
                  <a:srgbClr val="FF0000"/>
                </a:solidFill>
              </a:rPr>
              <a:t>500 </a:t>
            </a:r>
            <a:r>
              <a:rPr lang="en-GB" sz="1600" b="1" dirty="0" smtClean="0">
                <a:solidFill>
                  <a:srgbClr val="FF0000"/>
                </a:solidFill>
              </a:rPr>
              <a:t>CPS (</a:t>
            </a:r>
            <a:r>
              <a:rPr lang="en-US" sz="1600" b="1" dirty="0" smtClean="0">
                <a:solidFill>
                  <a:srgbClr val="FF0000"/>
                </a:solidFill>
              </a:rPr>
              <a:t>calls per second), </a:t>
            </a:r>
            <a:r>
              <a:rPr lang="ru-RU" sz="1600" b="1" dirty="0" smtClean="0">
                <a:solidFill>
                  <a:srgbClr val="0070C0"/>
                </a:solidFill>
              </a:rPr>
              <a:t>одновременно выполняя манипуляцию заголовков и </a:t>
            </a:r>
            <a:r>
              <a:rPr lang="ru-RU" sz="1600" b="1" dirty="0" smtClean="0">
                <a:solidFill>
                  <a:srgbClr val="FF0000"/>
                </a:solidFill>
              </a:rPr>
              <a:t>обрабатывая </a:t>
            </a:r>
            <a:r>
              <a:rPr lang="en-US" sz="1600" b="1" dirty="0" smtClean="0">
                <a:solidFill>
                  <a:srgbClr val="FF0000"/>
                </a:solidFill>
              </a:rPr>
              <a:t>32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000 </a:t>
            </a:r>
            <a:r>
              <a:rPr lang="ru-RU" sz="1600" b="1" dirty="0" smtClean="0">
                <a:solidFill>
                  <a:srgbClr val="FF0000"/>
                </a:solidFill>
              </a:rPr>
              <a:t>одновременных вызовов</a:t>
            </a:r>
            <a:r>
              <a:rPr lang="en-US" sz="1600" b="1" dirty="0" smtClean="0">
                <a:solidFill>
                  <a:srgbClr val="0070C0"/>
                </a:solidFill>
              </a:rPr>
              <a:t>.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Mediant 9000 </a:t>
            </a:r>
            <a:r>
              <a:rPr lang="ru-RU" sz="1600" dirty="0" smtClean="0"/>
              <a:t>и</a:t>
            </a:r>
            <a:r>
              <a:rPr lang="en-US" sz="1600" dirty="0" smtClean="0"/>
              <a:t> Mediant VE </a:t>
            </a:r>
            <a:r>
              <a:rPr lang="ru-RU" sz="1600" dirty="0" smtClean="0"/>
              <a:t>успешно выдерживают среднюю нагрузку выше </a:t>
            </a:r>
            <a:r>
              <a:rPr lang="en-US" sz="1600" dirty="0" smtClean="0"/>
              <a:t>550 CPS </a:t>
            </a:r>
            <a:r>
              <a:rPr lang="ru-RU" sz="1600" dirty="0" smtClean="0"/>
              <a:t>во время пиковой нагрузки в </a:t>
            </a:r>
            <a:r>
              <a:rPr lang="en-US" sz="1600" dirty="0" smtClean="0"/>
              <a:t>2</a:t>
            </a:r>
            <a:r>
              <a:rPr lang="ru-RU" sz="1600" dirty="0" smtClean="0"/>
              <a:t> </a:t>
            </a:r>
            <a:r>
              <a:rPr lang="en-US" sz="1600" dirty="0" smtClean="0"/>
              <a:t>000</a:t>
            </a:r>
            <a:r>
              <a:rPr lang="ru-RU" sz="1600" dirty="0" smtClean="0"/>
              <a:t> </a:t>
            </a:r>
            <a:r>
              <a:rPr lang="en-GB" sz="1600" dirty="0" smtClean="0"/>
              <a:t>CPS, </a:t>
            </a:r>
            <a:r>
              <a:rPr lang="ru-RU" sz="1600" dirty="0" smtClean="0"/>
              <a:t>поданной на </a:t>
            </a:r>
            <a:r>
              <a:rPr lang="en-US" sz="1600" dirty="0" smtClean="0"/>
              <a:t>SBC. </a:t>
            </a:r>
            <a:r>
              <a:rPr lang="ru-RU" sz="1600" dirty="0" smtClean="0"/>
              <a:t>Это в </a:t>
            </a:r>
            <a:r>
              <a:rPr lang="en-US" sz="1600" dirty="0" smtClean="0"/>
              <a:t>4 </a:t>
            </a:r>
            <a:r>
              <a:rPr lang="ru-RU" sz="1600" dirty="0" smtClean="0"/>
              <a:t>раза выше обычной нагрузки в рабочей ситуации</a:t>
            </a:r>
            <a:r>
              <a:rPr lang="en-US" sz="1600" dirty="0" smtClean="0"/>
              <a:t>.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Mediant 9000 </a:t>
            </a:r>
            <a:r>
              <a:rPr lang="ru-RU" sz="1600" dirty="0" smtClean="0"/>
              <a:t>и</a:t>
            </a:r>
            <a:r>
              <a:rPr lang="en-US" sz="1600" dirty="0" smtClean="0"/>
              <a:t> Mediant VE </a:t>
            </a:r>
            <a:r>
              <a:rPr lang="ru-RU" sz="1600" b="1" dirty="0" smtClean="0">
                <a:solidFill>
                  <a:srgbClr val="FF0000"/>
                </a:solidFill>
              </a:rPr>
              <a:t>поддерживают соответственно </a:t>
            </a:r>
            <a:r>
              <a:rPr lang="en-US" sz="1600" b="1" dirty="0" smtClean="0">
                <a:solidFill>
                  <a:srgbClr val="FF0000"/>
                </a:solidFill>
              </a:rPr>
              <a:t>24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000 </a:t>
            </a:r>
            <a:r>
              <a:rPr lang="ru-RU" sz="1600" b="1" dirty="0" smtClean="0">
                <a:solidFill>
                  <a:srgbClr val="FF0000"/>
                </a:solidFill>
              </a:rPr>
              <a:t>и</a:t>
            </a:r>
            <a:r>
              <a:rPr lang="en-US" sz="1600" b="1" dirty="0" smtClean="0">
                <a:solidFill>
                  <a:srgbClr val="FF0000"/>
                </a:solidFill>
              </a:rPr>
              <a:t> 6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000</a:t>
            </a:r>
            <a:r>
              <a:rPr lang="ru-RU" sz="1600" b="1" dirty="0" smtClean="0">
                <a:solidFill>
                  <a:srgbClr val="FF0000"/>
                </a:solidFill>
              </a:rPr>
              <a:t> одновременных вызовов с </a:t>
            </a:r>
            <a:r>
              <a:rPr lang="ru-RU" sz="1600" b="1" dirty="0" err="1" smtClean="0">
                <a:solidFill>
                  <a:srgbClr val="FF0000"/>
                </a:solidFill>
              </a:rPr>
              <a:t>проксированием</a:t>
            </a:r>
            <a:r>
              <a:rPr lang="ru-RU" sz="1600" b="1" dirty="0" smtClean="0">
                <a:solidFill>
                  <a:srgbClr val="FF0000"/>
                </a:solidFill>
              </a:rPr>
              <a:t> медиа </a:t>
            </a:r>
            <a:r>
              <a:rPr lang="ru-RU" sz="1600" dirty="0" smtClean="0"/>
              <a:t>для</a:t>
            </a:r>
            <a:r>
              <a:rPr lang="en-US" sz="1600" dirty="0" smtClean="0"/>
              <a:t> G.711 20ms</a:t>
            </a:r>
            <a:r>
              <a:rPr lang="ru-RU" sz="1600" dirty="0" smtClean="0"/>
              <a:t>, при этом обеспечивая исключительные результаты по качеству </a:t>
            </a:r>
            <a:r>
              <a:rPr lang="en-GB" sz="1600" dirty="0" smtClean="0"/>
              <a:t>MOS (</a:t>
            </a:r>
            <a:r>
              <a:rPr lang="en-US" sz="1600" dirty="0" smtClean="0"/>
              <a:t>Mean Opinion Score)</a:t>
            </a:r>
            <a:r>
              <a:rPr lang="ru-RU" sz="1600" dirty="0"/>
              <a:t> </a:t>
            </a:r>
            <a:r>
              <a:rPr lang="ru-RU" sz="1600" dirty="0" smtClean="0"/>
              <a:t>для всех вызовов</a:t>
            </a:r>
            <a:r>
              <a:rPr lang="en-US" sz="1600" dirty="0" smtClean="0"/>
              <a:t> </a:t>
            </a:r>
            <a:r>
              <a:rPr lang="ru-RU" sz="1600" dirty="0"/>
              <a:t>без проблем и/или отказов в </a:t>
            </a:r>
            <a:r>
              <a:rPr lang="ru-RU" sz="1600" dirty="0" smtClean="0"/>
              <a:t>обслуживании (</a:t>
            </a:r>
            <a:r>
              <a:rPr lang="en-US" sz="1600" dirty="0" smtClean="0"/>
              <a:t>with no failed or dropped calls</a:t>
            </a:r>
            <a:r>
              <a:rPr lang="ru-RU" sz="1600" dirty="0" smtClean="0"/>
              <a:t>)</a:t>
            </a:r>
            <a:r>
              <a:rPr lang="en-US" sz="1600" dirty="0" smtClean="0"/>
              <a:t>.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Mediant 9000 </a:t>
            </a:r>
            <a:r>
              <a:rPr lang="ru-RU" sz="1600" dirty="0" smtClean="0"/>
              <a:t>и</a:t>
            </a:r>
            <a:r>
              <a:rPr lang="en-US" sz="1600" dirty="0" smtClean="0"/>
              <a:t> Mediant VE </a:t>
            </a:r>
            <a:r>
              <a:rPr lang="ru-RU" sz="1600" dirty="0" smtClean="0"/>
              <a:t>подтвердили полностью способность противостоять </a:t>
            </a:r>
            <a:r>
              <a:rPr lang="en-US" sz="1600" dirty="0" smtClean="0"/>
              <a:t>Distributed Denial of Service (DDoS) </a:t>
            </a:r>
            <a:r>
              <a:rPr lang="ru-RU" sz="1600" dirty="0" smtClean="0"/>
              <a:t>атакам как для сигнальных, так и для медиа </a:t>
            </a:r>
            <a:r>
              <a:rPr lang="en-US" sz="1600" dirty="0" smtClean="0"/>
              <a:t>RTP </a:t>
            </a:r>
            <a:r>
              <a:rPr lang="ru-RU" sz="1600" dirty="0" smtClean="0"/>
              <a:t>потоков</a:t>
            </a:r>
            <a:r>
              <a:rPr lang="en-US" sz="1600" dirty="0" smtClean="0"/>
              <a:t>, </a:t>
            </a:r>
            <a:r>
              <a:rPr lang="ru-RU" sz="1600" dirty="0" smtClean="0"/>
              <a:t>обеспечивая исключительные результаты по </a:t>
            </a:r>
            <a:r>
              <a:rPr lang="en-US" sz="1600" dirty="0" smtClean="0"/>
              <a:t>MOS</a:t>
            </a:r>
            <a:r>
              <a:rPr lang="ru-RU" sz="1600" dirty="0" smtClean="0"/>
              <a:t>, без проблем и/или отказов в обслуживании</a:t>
            </a:r>
            <a:r>
              <a:rPr lang="en-GB" sz="1600" dirty="0" smtClean="0"/>
              <a:t>, </a:t>
            </a:r>
            <a:r>
              <a:rPr lang="ru-RU" sz="1600" dirty="0" smtClean="0"/>
              <a:t>а также без деградации производительности (</a:t>
            </a:r>
            <a:r>
              <a:rPr lang="en-US" sz="1600" dirty="0" smtClean="0"/>
              <a:t>without dropped calls or system degradation</a:t>
            </a:r>
            <a:r>
              <a:rPr lang="ru-RU" sz="1600" dirty="0" smtClean="0"/>
              <a:t>)</a:t>
            </a:r>
            <a:r>
              <a:rPr lang="en-US" sz="1600" dirty="0" smtClean="0"/>
              <a:t>. 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Mediant 9000 </a:t>
            </a:r>
            <a:r>
              <a:rPr lang="ru-RU" sz="1600" dirty="0" smtClean="0"/>
              <a:t>и </a:t>
            </a:r>
            <a:r>
              <a:rPr lang="en-US" sz="1600" dirty="0" smtClean="0"/>
              <a:t>Mediant VE </a:t>
            </a:r>
            <a:r>
              <a:rPr lang="ru-RU" sz="1600" dirty="0" smtClean="0"/>
              <a:t>поддерживают соответственно </a:t>
            </a:r>
            <a:r>
              <a:rPr lang="en-US" sz="1600" b="1" dirty="0" smtClean="0">
                <a:solidFill>
                  <a:srgbClr val="FF0000"/>
                </a:solidFill>
              </a:rPr>
              <a:t>120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000 </a:t>
            </a:r>
            <a:r>
              <a:rPr lang="ru-RU" sz="1600" b="1" dirty="0" smtClean="0">
                <a:solidFill>
                  <a:srgbClr val="FF0000"/>
                </a:solidFill>
              </a:rPr>
              <a:t>и </a:t>
            </a:r>
            <a:r>
              <a:rPr lang="en-US" sz="1600" b="1" dirty="0" smtClean="0">
                <a:solidFill>
                  <a:srgbClr val="FF0000"/>
                </a:solidFill>
              </a:rPr>
              <a:t>30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000 </a:t>
            </a:r>
            <a:r>
              <a:rPr lang="ru-RU" sz="1600" dirty="0" smtClean="0"/>
              <a:t>зарегистрированных абонентов за </a:t>
            </a:r>
            <a:r>
              <a:rPr lang="en-US" sz="1600" dirty="0" smtClean="0"/>
              <a:t>NAT. </a:t>
            </a:r>
            <a:r>
              <a:rPr lang="ru-RU" sz="1600" dirty="0" smtClean="0"/>
              <a:t>Кроме этого, успешно выполняется перерегистрация с нуля для того же количества абонентов</a:t>
            </a:r>
            <a:r>
              <a:rPr lang="en-US" sz="1600" dirty="0" smtClean="0"/>
              <a:t>. </a:t>
            </a:r>
            <a:r>
              <a:rPr lang="ru-RU" sz="1600" dirty="0" smtClean="0"/>
              <a:t>Она </a:t>
            </a:r>
            <a:r>
              <a:rPr lang="en-US" sz="1600" dirty="0" smtClean="0"/>
              <a:t>SBC </a:t>
            </a:r>
            <a:r>
              <a:rPr lang="ru-RU" sz="1600" b="1" dirty="0" smtClean="0">
                <a:solidFill>
                  <a:srgbClr val="FF0000"/>
                </a:solidFill>
              </a:rPr>
              <a:t>поддерживают скорость регистрации в </a:t>
            </a:r>
            <a:r>
              <a:rPr lang="en-US" sz="1600" b="1" dirty="0" smtClean="0">
                <a:solidFill>
                  <a:srgbClr val="FF0000"/>
                </a:solidFill>
              </a:rPr>
              <a:t>6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000 </a:t>
            </a:r>
            <a:r>
              <a:rPr lang="ru-RU" sz="1600" b="1" dirty="0" smtClean="0">
                <a:solidFill>
                  <a:srgbClr val="FF0000"/>
                </a:solidFill>
              </a:rPr>
              <a:t>регистраций с секунду</a:t>
            </a:r>
            <a:r>
              <a:rPr lang="en-US" sz="1600" dirty="0" smtClean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3267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63562"/>
          </a:xfrm>
        </p:spPr>
        <p:txBody>
          <a:bodyPr/>
          <a:lstStyle/>
          <a:p>
            <a:r>
              <a:rPr lang="en-US" dirty="0" smtClean="0"/>
              <a:t>Mediant VE</a:t>
            </a:r>
            <a:r>
              <a:rPr lang="ru-RU" dirty="0" smtClean="0"/>
              <a:t> – важно!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5292"/>
            <a:ext cx="8229600" cy="545550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AudioCodes</a:t>
            </a:r>
            <a:r>
              <a:rPr lang="en-US" dirty="0" smtClean="0"/>
              <a:t> </a:t>
            </a:r>
            <a:r>
              <a:rPr lang="ru-RU" dirty="0" smtClean="0"/>
              <a:t>остается в настоящий момент </a:t>
            </a:r>
            <a:r>
              <a:rPr lang="ru-RU" b="1" dirty="0" smtClean="0">
                <a:solidFill>
                  <a:srgbClr val="C00000"/>
                </a:solidFill>
              </a:rPr>
              <a:t>единственным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производителем, который протестировал виртуальный </a:t>
            </a:r>
            <a:r>
              <a:rPr lang="en-US" dirty="0" smtClean="0"/>
              <a:t>SBC </a:t>
            </a:r>
            <a:r>
              <a:rPr lang="ru-RU" dirty="0" smtClean="0"/>
              <a:t>по темам безопасности и производительности.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Это важное задокументированное преимущество для тех операторов, кто не уверен в способности обеспечивать достаточную безопасность на операторской сети с помощью программных и виртуальных </a:t>
            </a:r>
            <a:r>
              <a:rPr lang="en-US" dirty="0" smtClean="0"/>
              <a:t>SBC.</a:t>
            </a:r>
          </a:p>
          <a:p>
            <a:pPr lvl="1"/>
            <a:r>
              <a:rPr lang="en-US" dirty="0" smtClean="0"/>
              <a:t>Intel </a:t>
            </a:r>
            <a:r>
              <a:rPr lang="ru-RU" dirty="0" smtClean="0"/>
              <a:t>представил новые технологии для своих </a:t>
            </a:r>
            <a:r>
              <a:rPr lang="en-US" dirty="0" smtClean="0"/>
              <a:t>CPU</a:t>
            </a:r>
            <a:r>
              <a:rPr lang="ru-RU" dirty="0" smtClean="0"/>
              <a:t> и теперь их </a:t>
            </a:r>
            <a:r>
              <a:rPr lang="en-US" dirty="0" smtClean="0"/>
              <a:t>CPU </a:t>
            </a:r>
            <a:r>
              <a:rPr lang="ru-RU" dirty="0" smtClean="0"/>
              <a:t>могут</a:t>
            </a:r>
            <a:r>
              <a:rPr lang="en-US" dirty="0" smtClean="0"/>
              <a:t> </a:t>
            </a:r>
            <a:r>
              <a:rPr lang="ru-RU" dirty="0" smtClean="0"/>
              <a:t>противостоять атакам БЕЗ специального фирменного </a:t>
            </a:r>
            <a:r>
              <a:rPr lang="en-US" dirty="0" smtClean="0"/>
              <a:t>HW.</a:t>
            </a:r>
          </a:p>
          <a:p>
            <a:pPr lvl="1"/>
            <a:endParaRPr lang="en-US" dirty="0" smtClean="0"/>
          </a:p>
          <a:p>
            <a:r>
              <a:rPr lang="ru-RU" dirty="0" smtClean="0"/>
              <a:t>Отдельный раздел отчета посвящен </a:t>
            </a:r>
            <a:r>
              <a:rPr lang="en-US" dirty="0" smtClean="0"/>
              <a:t>SBC VNF</a:t>
            </a:r>
            <a:r>
              <a:rPr lang="ru-RU" dirty="0" smtClean="0"/>
              <a:t>, работающему в</a:t>
            </a:r>
            <a:r>
              <a:rPr lang="en-US" dirty="0" smtClean="0"/>
              <a:t> NFV </a:t>
            </a:r>
            <a:r>
              <a:rPr lang="ru-RU" dirty="0" smtClean="0"/>
              <a:t>среде. Поясняется следующее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Поддержка гипервизоров, которые присутствуют сейчас на рынке</a:t>
            </a:r>
            <a:r>
              <a:rPr lang="en-US" dirty="0" smtClean="0"/>
              <a:t>.</a:t>
            </a:r>
          </a:p>
          <a:p>
            <a:pPr lvl="1"/>
            <a:r>
              <a:rPr lang="ru-RU" dirty="0" smtClean="0"/>
              <a:t>Поддержка </a:t>
            </a:r>
            <a:r>
              <a:rPr lang="en-US" dirty="0" smtClean="0"/>
              <a:t>RESTful API</a:t>
            </a:r>
            <a:r>
              <a:rPr lang="ru-RU" dirty="0" smtClean="0"/>
              <a:t>, которые позволяет задействовать</a:t>
            </a:r>
            <a:r>
              <a:rPr lang="en-US" dirty="0" smtClean="0"/>
              <a:t> </a:t>
            </a:r>
            <a:r>
              <a:rPr lang="ru-RU" dirty="0" smtClean="0"/>
              <a:t>уровень </a:t>
            </a:r>
            <a:r>
              <a:rPr lang="ru-RU" dirty="0" err="1" smtClean="0"/>
              <a:t>оркестрации</a:t>
            </a:r>
            <a:r>
              <a:rPr lang="ru-RU" dirty="0" smtClean="0"/>
              <a:t> для </a:t>
            </a:r>
            <a:r>
              <a:rPr lang="ru-RU" dirty="0" smtClean="0"/>
              <a:t>целей управления и конфигурации через автоматические скрипты</a:t>
            </a:r>
            <a:endParaRPr lang="en-US" dirty="0" smtClean="0"/>
          </a:p>
          <a:p>
            <a:pPr lvl="1"/>
            <a:r>
              <a:rPr lang="ru-RU" dirty="0" smtClean="0"/>
              <a:t>Поддержка различных методик </a:t>
            </a:r>
            <a:r>
              <a:rPr lang="ru-RU" dirty="0" err="1" smtClean="0"/>
              <a:t>автопровижионинга</a:t>
            </a:r>
            <a:r>
              <a:rPr lang="ru-RU" dirty="0" smtClean="0"/>
              <a:t>, использующихся облачными платформами, такими как </a:t>
            </a:r>
            <a:r>
              <a:rPr lang="en-US" dirty="0" smtClean="0"/>
              <a:t>Open</a:t>
            </a:r>
            <a:r>
              <a:rPr lang="en-US" dirty="0"/>
              <a:t>S</a:t>
            </a:r>
            <a:r>
              <a:rPr lang="en-US" dirty="0" smtClean="0"/>
              <a:t>tack </a:t>
            </a:r>
            <a:r>
              <a:rPr lang="ru-RU" dirty="0" smtClean="0"/>
              <a:t>и </a:t>
            </a:r>
            <a:r>
              <a:rPr lang="en-US" dirty="0" smtClean="0"/>
              <a:t>Amazon </a:t>
            </a:r>
            <a:r>
              <a:rPr lang="en-US" dirty="0"/>
              <a:t>EC2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575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229600" cy="563562"/>
          </a:xfrm>
        </p:spPr>
        <p:txBody>
          <a:bodyPr/>
          <a:lstStyle/>
          <a:p>
            <a:r>
              <a:rPr lang="en-US" b="1" dirty="0" smtClean="0"/>
              <a:t>Multi Tenancy</a:t>
            </a:r>
            <a:r>
              <a:rPr lang="ru-RU" b="1" dirty="0" smtClean="0"/>
              <a:t> – разные подходы, за и против</a:t>
            </a:r>
            <a:endParaRPr lang="en-US" b="1" dirty="0"/>
          </a:p>
        </p:txBody>
      </p:sp>
      <p:sp>
        <p:nvSpPr>
          <p:cNvPr id="36" name="AutoShape 2" descr="data:image/jpeg;base64,/9j/4AAQSkZJRgABAQAAAQABAAD/2wCEAAkGBxQTEhUUExQVFhUXFxwaGBgXGBwaFxgcHBgdGBgYFxcYHCggGBolHBQXITEiJSkrLi4uGB8zODMsNygtLisBCgoKDg0OGxAQGywmHyQsLCwsLCwsLCwsLCwsLCwsLCwsLCwsLCwsLCwsLCwsLCwsLCwsLCwsLCwsLCwsLCwsLP/AABEIALcBEwMBIgACEQEDEQH/xAAcAAABBQEBAQAAAAAAAAAAAAAFAAMEBgcCAQj/xABJEAACAQIDBQQGBwQJAwMFAAABAhEAAwQSIQUGMUFRImFxgQcTMpGhsRQjQlJywdEzYqLwFUNTgpKywuHxFiTSRGRzF1Rjg7P/xAAZAQADAQEBAAAAAAAAAAAAAAABAgMABAX/xAArEQACAgEDAwMDBQEBAAAAAAAAAQIRAxIhMRNBUSIyYQRxoRSBkcHwsUL/2gAMAwEAAhEDEQA/ADapUfGiFMEjwMVJR6j4s6VyIqUHePaN62CRducY9o1WLG0LpcE3bk/jb4a1Yt8V7B8R86qmDHbHjVorYR8lkw29WOt6Ji74A5Fyw/jmpmF9Im0R2jiXMciqRp4LQD1ep/nrUdU7Df3vzo0gn1dhLpe3J1kKffrQG3vIpv3bInNaMNI05EQeehFHNlD6he9EP8NZ/s23m2pjQ0DUAa89QP8A+ZqWRtVRTGk7suA24vOKct7ZtN934VTdp4gJM6RM+VVy3vBbjOEuMgIBYLCyeAk86k8rQ8cWrg0vaWz8DiSDftW3IEAkagHkCKE4jcXZlwMApTNE5bjDgZHGedV/G3psi4oZRmykk92YaT0ql4vEXGIIusoP3mKj4nWnhlc1sJPHolT5L9ivRLhHEW8TdWJicjcY7geQ51MxuwRg9nPZFz1gVVGaIn6wcRJ61VN0O1fuq10XAttWUoxKyTwPaNXfbiRgr/4U/wA602p8MFdyXsHAi9ZVTwyg0esbOtoQAJ0J1oducPqx+AUcue2PwmmUVViuT4OogUMu8aMMuhoTiBrRaoWxkivK6NeGgE8ovs4dgeJoRRjZ/sDz+dNDkDJFKlSqopFuKYI6n/TTBstk5ZqltxHj/ppGK5cvBkDjhzmSdSAZHfUhrkaAd0VIRY/n86VxKiuLGohriOOkt0+evSu7OIXUE8NesRx+NN4rDCDDanmRMd8CvcBZYIQxBkcufWp76gkl1zcgeGmhkd9CE2d2pGXIDpB191F/VTxPPSNI0iNONMNh2YZXAgTlYHUdPhTJb2Zqxq0qLMa68ZpX0BjQTxkVwuzSvFjA6CT5ip9q0oA08zVgUNJEeyfdSp9rx6Uqa4moy1aYxZ0q9LszDn7C+Uj5Gk+7eGbipHgxo6Q2YTvgfqz4j51VtmCbqDqwFfQ+1PRlg765S95fwuv5qaE4b0LYa3cS4mJv9lg0MEIMGYMAGqxQGyhYHdi7evtat5c2UHtGB8jQnFbLe01y24hkZgw46yeY41vuH3NCYs4lbsSoGTJ0/ezflQLa/o3uXXuXBdtlrjM2oIAnwmtTDaLzsxf+2tf/ABJ/lFZPtfHepxuNcGGV7bDvy3tQOvZuVr2FslLSIYlUVTHCQANPdWa757m37t+5dsW8wuK2btKO1KFYBI+6aTKth8TV7gz0l/svWISFuoHBHlmHu+dZrstXd8iydCYnTQTPSYFa3it3sTc2abNyy4u29UGhJHAqIJ5E+4Vm+B3extm4GbC4hYB1FpjxBHIVOK2Y977Fv2g4+goEMA4lQfO0ZqIuGS7hcUbi5msofVtrKyR0p/aWDuLs7tIwPr7bRlMwUI1H5U1u4rHCYxVHaKaAjKJkR4Vz/TJq/u/6LfWuLm6IG4DraNy409pFTQcDAg6d5rSttmcFf/Cn+day7dzZ1wetXiyhBlBmCrdtukRHjWpbYX/sb34F/wA4rrm7mzlj7UF9zR9WPwijlz2x+E0F3N/ZD8Io447Y/CaePtElyOtwNCMTx/nrRdqF4xIbyozXAER68pUjSDiovgfYHn8zQedY50YwPsL5/OmhyLIfpUqVVFGXEnz/ANNcHqP1867B0nvoe9/LcHA8a5M/YKHvpADCWieAjT31I7Wkwe6mL0aA6me6QOdRAbiPr7AMjhrpx7q5F6VyMOYxIJ1jNwA+P/FTLaGR3CB199Rrl8nKCsyTz4D8+NBNq3T614JHD5CmxrVLZmLH64gnnET5163AR+tVRcfdX7Z8zPwNdNtq4scGk8P+Ko8ckqTMWxdOOvfSLCYkeFeFwB7uFNsmYhtSB10+FFNNUY7YL1+NeUwxE68fGlQ6i8Bplfw4ipWcxoT7zUCzfFOnFCrBPb9+4BoxHnVX27tzEWx2bzL7vzFWXFXezNZtt65610QmA9wD3mBSMpFWM3N4sexhcTdPgQPlRnZ+2cUID4i9Mc3Pn86AbpWxcxFtHHZLEEcOR5jvitQ3Y2XYa4Xa0pYZl1EiJU8DpQtt0dDwwjHU7DO6eMa7ZlnLkSJJmqbvbtjaVrE3hZuqllQCgKBpAVZA0+8TVr3KUBcQAIAxFwR01FR95rWZby9bTD4K3+k1ZW4JnHkSjNozbZHpJ2jec27bI7j7JtAHQEnpwAqzWd59s5A/0NGUiQQOXWA81j/r7mHvMyMFdlWCANA1sToeesUWw29uNRABiroAEAZhAHSIin0iXtZqV/fPaVqPW7P4nKIJMk8AIJ10r3/6gXwYubMvg9yMfmlVPdDfbE4jE2bGJuLcUuCGyqHzAGPZgEeVbfGtCmHYz6zv7hiSHwNxG5yig+cgGie2doW7+AvNbtlOyOIA+2vSp294lbCT7V9QRAOdeBUzy7U+VBbrTgL+sjJK8OyDdkKI5AaDwpZXugxD25w+qH4RR6O15UC3O/Yj8Io/zqsPaLLk9obtAdryolQ7H+15Vp8AiC9pY1LNp7twwiKWY9w/OsS3p9JF7FHJaUWrQnQwzHpmJEA+Hvq1enTHlbOHsqSM7s7DkQgAUH+80+VY0opErHuiz4HfHEWpy3SdI7WvunhrWi7o+k1lVUvKGQMFzT2hmkglmPa1B0/TXFlEcaNbv4ZWcK7lEY6wJ1A7JI5gFvjQaUd0FPVsfVeGvq6hlIIPMEEeRGhp2qb6MCVw3q2BBWND0I0I8YOnIg1cqrCWqNiSVOiOVOQjnQ21hGD6ifPT4UUPDj5+dRLds/eme7l765szWwtCsWWzFiBOsRXmJDRljQjiNTPPTlXRBEy+mnP+e6o+OxJBK8zBEHh41ytxpjkLDOwvQeC6R4nly5CoW0P2j/iNG8DbkliwmQPd/wA8abvYS0xYlWWBmJnX46U2BKG/kxWmND8XtMW7lslc2U5iJjgRHypw40E9sEL1Xj8aru0MUrucs9nQzx4k/nV5S7IdR8ls/wCvlHGwT/fn4RXlz0jp/ZOOvaBn4VRblRbgqaQ2lF7b0hWudu5PiK9rOyK8oaUbSjVbVywtlLtwkBgOZ4+XgaesbVwJYKAST1BjzLGgFrZOJxYFs2vU2AeDgj3KdedWbBbBs2cqFWuEDTjlGn7pAiOtW9XZA9CXqv8AYY3xdP6Nv3LQghNCOOpymCPGswTC3RgWuBHdjcUDiSJYWyQDznTzrdUwFv1eWBB5SSvTgeXdVS3mwNxoFtdGxAZ9CsoMxaIGjEspnqK2W4pAxLVMzXcjC3Exot3UZHVwYYQYPA/Gtg3ZQB2j7x6d3Twqrjd+8uPs4guHQhUKhXBTKCQZcksOWpq57NwRS4/QtNJFNzs78sl0qvt/ZxuysNih/wC5f5KfzqNtfW6y9ZHvtEfOpe75GfFD/wDOT70WoO2MQqXnLGAptkk8hpPwNdEPajzs3vZh39BvicWttGCErGZhKjKXGo/uR/xRjCejO9cw7Yj6TbCqHYDIZYKs8Z0kgx5HnTlq8fp9vD2zB+su3WHtIbgY6jl6uy0x99mFacsDBYwKAqi2YA4KPotuAPdRtoVLYxzcjYrNtCygcKVIeYngeHEV9HJM1ino4sj+lVhg0WQZHKZkeXCttWtF2NJUkVzezGKl3DKTqS7gdRbyMfDSq/hSDs1oIP8A21vUa6yJ+M116RLv/d2hOqYPEv8A4gF/KmNjpGzLg/8Abr8XJpJcsMS27nD6kfhFH6Bboj6hfAUdqsPahJciodjvb8qI0Px3t+VafAEZP6c9ms4wzqV7C3c8sBC9kg9dSpAgamqbuVsa1cts7qGYmNdY8B1rR/Sps4urMFLB7OkCe2h0HxHvoHszBph7S6QYEwJJMdBXFlyunHvZ34MStS7UAG3DZmLF1KzwAg908qL7H3VT1ltS7KC44RpJjnRu1tC0wyq65hyOje461wMfbtXEa4dAwMDiYMwBxNReWb2Ojo40m0XbdHYlzC3r6Fi1olSjsRJkAZYHAjLE89KtJqi7Y3lb6QFtOVUojDvzCeBHQirnhnJtqTxKAnxK616GNqmkeVO+WN3T9WY7/nUGw5Aza98+PAVPzdiR0PHxppzII7PCY6dOFQzdvsLRHtYrNIJEHnzk91MDEZFXQGSQdOmpk0y5QODmiOJiRP6caWCMysqcxEEdDxI98VyN6pBdk7D3cwloDTw4Sevea62nC2nadArTM9NI869wqyDmABBIk8f54VA3hxCvba0t20pJAbM0RB4QB1AqqRkUC/yqo3Lx9Y7A/aPzq/39kchiMOZ6Of0rO3WCRMwTr11409l0E1eVB60zcNOLoo8KZuGigkdjSrl+NKsY21Ns3Pur8f1prE7yug/ZqfM1HUiKG4+4NavcvJGkPXd/nWfqF/xn9KF4v0ttb44ZPO6R/oqsbZ2vaXN217MyAROnKOtVFLD4m9IlS05QY0gTqSQANNaMNTFlSNIHpqYmBgw34bjH3Rb18qnD0r3YE4IrP3nYfO3UXdfdzFYL/wBVZW3dMLctJ6wsRplZmy5fDhPOu98rFm9hr3rr957tllEEkDMwBEKHITRo16GraWldk9Sui17p72nGMQba24BJIafmBUfe7boF36N6sFSouXGnUoCDkAg+2xRPBmPKqd6GhF+8kkiCQDroRwo/jdoYLPiMRfchiQtpFmWWyDbWIEdq56yPEGpytbFFT3O8LvIty8176MsKDaUCNSYa45OXX7Cj8LUZTeMQR9G0PEcjpGvZ100oXu5trAYa0itifrMv1kByM7Es/wBnXtMaLjfPAf8A3H8L/wDjQTXkL+wyu3badoYQKeogH35a4u77qP6hjr98fpTuJ3r2dcQo18lTx7Fzx+5Qt8dsjm9w+CXj8krWvJg5Y2+lyCbAmI1IJjpMcKW3mRsHfyoE+r5AdRpoKY2fisA0er9YfFLo+a1P29YT6HfKTBtnjP50W04sCu0ObqLGHTwFGaG7uLGHt/hFEHcDUmPGnj7UaXJ1Q/GqS2nSh22N7bFmdZPuFZJvRvRexDks5iewEJAXwgx5mpTyx4Q8MUnuzTt7r1sYZg7LnBBQT2pmCQOPCaqOFCOkNBEaz/vVG2bcIuKCfaB49T3/AM8aJq2uR5idNYkdPyrizXKVnfg9CoM4XAWg4ZRz/nlTD4W2uIN3NDggrOsQOXLjXaEqPbPd4d80LbDtevA3JNsEF8ntEH7K/vQCY5UlO+S02lHgtu0dkdmzjA5LXIhCAAFAIU6csoWrlurtC7dDi7lIAGUrwjgRp5aHWqBtTapuXZICKq5USdERfz/PwqfsDbxBDW7rsCQJIzc44aHymrqemW3BySx6ofJpbhQIPAfrUW96kgy3fof0qRcU5e+Dw8aF4mwRwU9/Z4+AmqZ56exwoaxCJln2gTCg/OnbGDUITOoEyeo8OVR1ZhAyGBOhU6fzwp9Ue4Row1AIKwDGokdNK4qTl7TdyU1g8VYEDVp46c54ms9xt2SSTqTPfrV9x5K4e4QI7MaSOOnDrrWf4hTPP3V1xVK/I8EC8a0WnPRT+nKq7bsEhTyOh7qsW3EPqHgNxE6aCW50JwYhB360Cx7cqNcNP3WqI5rGGm40q4Y60qxi64Hehrgm1ba8gViWUZWIWMxW20F4kTHfVU3s3iFxBkusFzdsKctyBMryK61dMB6M0tTlxBnKwXMsqhdQrsIYFpA4EwKk7D3BtYa9bvHEWXKEmHtjUkEST6396a6WtyMdNO2ZJhtl379lmtBnQNmiZC9WYg6GANY1ipGy81wn12mVV11IKjQH4fCvovAbJw6sLlsW1aNfVnKjceKAwfaJ8ab2lu7h7rlzCsVAOUKJAnjprxqkXpdkpK1RSdw8TcvW7i50yi5mCgTOcsTmBMZW10EHn40re17oAuuY+lXmuhOLIlsCykt9oMqBhWq7U2Th7VsqcYbUJCgvbUqBITKYDactYrMN7MRYu49RddvoyZLQNsjMq5ZzLIIKiRPWjLIm0hYwrcd3DxxtXcQU/aNaC2++45yJ8WB8qs+8m6lxsRhLFg28gtLAYnNFhR2m0PZztb11Mmndh7qYa1tGx9HuvdCW2vOWZSB9iyAFUcS1w6/cFWDZzetxuJu/ZtBMOnkPWXSP7zqv9ylyNSdlIJpUQNj7o4q3dV3uWiBxgnhzEZQOE1Z9o7H9YB6t/VEfaUanu4ge8GpKGnVqaSQ7bOcLggqBSSxH2joT4xT3qR4eZrkimXFHbwDcmKvfQzeg/wDaX/8A4zU9KH7w5Po14OYVkgwYJnSATzNNJ+l/Y0VugaNvW8Lg7TMZdk7Cc2PWOSjmazjaG27ty4112JngJ0A6AcqF7ZxDljJkgAaGQij2banoOJPPzND7eLPOuKWRyXwdkMaj9whjb6tBM68yZPhr+VC8YDyOnT9KcvNxHmKj+s0jpWSCyNeYiCOVEU2mriH0YfaHP9DUBlqLcSmpPkCbXBa9mYk33SyCpLMFUkddJ4VZNl42zaRrefMVd5MEBipKyvImAO/hVA2JtI2H9YsZlVoPQkQD7zVhuXvVC1ZuDKpsgkjWWaCW04wQQaVLS2wtudI4xKG7cfgudYjoJ4fDXxolsiyLSqo45h5marrYmHJmdOPzopgcaXA1gj5ipttrcqorhG5YmMupgRxoG/rHiAwjnwBjhz1qJunvEcQGt3QDdUyI0zL+oq0q7Hisef8AtXU0sqTTPNlFwdMqOJvXAp9odWJPGeAA4U3jcU8wrNGXrqNOJPPWas21LRZSCFA7/nQy/gyqkxxWeHDkKhLG49+4gRwdmUBB5CRqTPHmTVC2ltq6btwq8LmOUZRwBgculXHE3ALJZSFKIT4wNPOaztlpk00Vghnb23bxsG0zSlwwRAnQhhrE8QKEAQoHQUt4j7HiabsXMygmiUOLpqM5p+6ajOawRljSrxq8omNTv7w7KtuUOGGdSQwGHmCNCJiDr0r21vhs5T2MIx8LCD5kUbsjCcWsKzn2iVBJPMyT1qWmIww9nDr/AIVqnUjV2TeJ3VHOzd4EdQbeEvqvetpB8bootaxgPEBfFln+Emhv9I2hwsL7l/Sm7m21HCyvw/Sh+ogu/wCA9CT7f8KL6Qt1Xx2PLdpEW2qA9TqxK8o7Q8xVU3i3KvKCtstevZ0K20UksplcxkQCMuuscK1fG74Mo0tp5kn5VEu76uuHuXiqDIjNAB4gSBqetTjmhqvU/tQ7wz01X5B3o6wz2LV7EX/sqULcYXDrlInpmz+6ju6lgphbWcRcuL664Oj3ibrDyLx5UKvsRs/D4MkFr5t2W6tmOe+fHKtw+dFNuC+Lk2UzIFA0dVgieR7oqzfouKsnTUqkH7ZqSlUnYO3PXC4QWBs3fVurRxETBBII1q34fESB30sMl7NUGUe5KIpphTwM14wq1Ez1RWYemw3B9FKs/q5cFVE9rswxAOuk68tetamBWQ+mfCk4iyWchfVGAGEghu12eeaV1/dpcu0RsXuM9uYq6syZHJhr7xXFvGFmhoDfPvrtME3XTr+tcYvDqBMwRrmGormVHXuWqxudi7tm1eti0yuuYDPDgHgCGAHxoVid38XaJ9Zh7oHULnH+JJFaru6CmDwyzMWLevXsAz8aIC6av00Q6jswhjBg6Hof0rx11jka3HEojiLiI4/fUN/mFB8buzgrntWFB6ozJ8EYD4UrxB6pjz6adSP1/KrXm+kbPnjcwp16m2f0H+Q0dxe4OGb2bl5O6VYfFZ+NO7A3WOFulxfFy2ylXRkjMD3hiP8Ak0HBh1oz248KT1p3A3o1H8x0oztLcu/mYW2tsknJLEGJ7IPZ4xUNN1sZbH7INA+zcQ/Mik0bFFPcL4DHFSHUwy6gjiCK0vd/b64pcjNkuga/vd476xvZeKzDjrRixiWUh1MMDII7qjbgykoLJE1nFYJcv7YwO+ffrXNyz9UZJPZJzE6xOnP4UD2Jt04i1bloNxijdAdWTwkQPMVYsXgSqMS09k8v1p0rWyOCUNLpnpwgewUaQCIPWJmdaqG9mCs4ZkRBcZmGaS2gHDpJNXtAcqjWYGh4951qgb94jPioE9hAPOSfzFOo1HcMeSl7w3hCJlE6tm+10ienOo1nRR4UtvH6wDov+9JWECKxU4uGo709cNR3NYw01KuGNe0TGl3ttFXe2lm45T2iBoNJ8qMbIwd25YOIZioYgqnEBep01JqRh9kXG7SMIcAnOTAkakIohj4kedWC89tVSwxk3AVA5xGracBwHiRW0Qljr45sznJT/fgFbOtLckGZjSKH38HiD7NlvMR86PbI2S1pgSR30XfhUcX00p4/XaZXJnjGb0bozFtn4jMQbeveRHzoTtjD3zZt2bqpba7eVZUj2UHrGOsgaIeNaNdwKkyZnx/SqRvlh1fEpYXj6nLxMhsTcFoMNfsol1vKubH9OlKzonntUN7tXGubTtK143Vs2Xu6hIDP2EIKAT2c9XTEPLgTGvv7EEfH4VWdzNm20xOMxCSA142lE9nLbUA6R9/NHhR68hznXhB96n9K9TC040edm91lF3LYoMeDxGLb4MorQ8DiOye4ms/2FdV8Tj7YZZN+eI1ICT8QasFnHZkuKpklWgDjqCBw8B7653tlr4HXsBm5u9D/AEvFK7lwtxyAST2S5KgdAJjwqx7Q3xvBotYYOOpcD4fzwqk7Iw1y21wvaNuTC5tGYSdSI04jnQvHb92rTsjpdkMRKhSDB4iWmuq32JySst+3fSNiEUWxaS3dfhrmIExMcJPLwNUvamPZmLv6xmPG4YLfHUDyoZi9pDEXvXrmAKgJm0YRxMCec11es3T2lJJ/ePHwkfnUcrtpM6MSSVizg6gse+fn0qLj7gCMTA0Op/OvLNwtcEABiQIOmpMQe7yq2HZ2HtEZlF1iRGcAr5KdAPGpNqJWKcuDQMIhWzaXpaQe5BSDVULu2boIg6cIzj89KJW9uLlGZlzc4/4iuiGXUc+TDp3sNXbtQ3xPfQp9rg/81HbaA7/eKeyaiF7mJrg4ig5xlc/Sx30rY1BY3xXl+4zI4QFmyNAAkk5ToAONCxiPH41Ydy+1iU7gx/hI/Ognboz2RkOz2KGGBB5jgdJ5dYiib7Q0gT4mtT359HoxbNfsPkvmCQ3sNAy8QJVoA7tKy3aewMXYOW7hrs9UUuh7wyAilyYtykM21BLZO0cggGIKsI+8rgj863LHtNpuUisH3Z2JiLt+yWsuLWdSxYQsAgmSfDhzreWxVsgydOelCC53JZXwJJLLOnZP5VT9sbtviMTcuG4qKXAjUsAABMcOXWrnbYEgjhB/KoD2mV82aJbxHHgY4U+S1FE0/BlO/wDs9LD2La6xbYljxYlzqenCI7qrOGbjVw9KZnEJw0tDh3u3WqZYPGorgsuB241Rnau3aot+8F48eg40yRjxjSqE+N19k++lTaWDUj6Jw11lUAXBAAA7I5adacbaN2fskdSIPdWH7K3wxV0Q2ZyfZALKD1GVdW5c6sWBwmPuEfVLaE+0ygt7rrEk0ZLT3/38gVvlGr2tpt0U+H/NOnHkjVRHjVO3e2bdt3C9/EM4EhUAAXUcWC6E8eFWQYhRQ6j8jaF4G8WhfQXblueahJHhnQ/Ks7sbLe5tLGXLr32tYQT6ySmYpbgAMoAME3pjhPfWgbQxSC1caYIRiCRmiB051kC4+cILQusbl9oyLbuyfWvLah8raMdI14UYOPdfwLJPsaJudsZMPhbDuGF10zOXdozOM7ROky3jR3D4MvJYW+0oBGfMDEwOEHiffWbNv1g4Wy7XruVwBIdcjDsjVjIInyo6npBt4e8trEIy2mMC5Eweuae0O4watCUbpIVxbVtlmxmwNPqVsB+jLlHvUTUA7sXjr660p/dRm/MVZ7Tq6q6MGRhKspkEdQacbEEDlWklzQqvsZTvTsvF2CGtFr86aWzpPPLGbSCPOqFZ2Sbl0reOBRydVutdW4Dx1tzPDu1r6MTHZ/ZdT4QabbCoxBKqSOBKiffFQjka4KOF8mB2cJ6tisKMsBQgcLr2gQLnaE5udWPCXQg4SeZPP/ai3pM2d6u8t5YOcAMOYZOE+IgeRqrW8VUMltnXiqgwq2S4c2lLg6NrPwIpzE3H+zbB8WAHxodYvqeJj+edeYrF24zF2MmIU8+k0iTLWkLEX7q8TbAPGDwHXUChX0+0rE5mf8KQPidah43aVtsyBIB0nUnj1PhUS1Z+4zeYkVeEa3Zz5J3sixWNrWTxLr4qT8pqQu0cOf65B+Ls/MCq16lzoR7jB+NKxhbX23tr+JmJ+Ap7I0W609tvZu228HU/nUgYXpr4VUbq210t3LP92yWbyNyauWNuHD7PzthbQvJky3BZGrG4FElAFVgGEamSNRFDVvQdJyMMase55ayzXspKLCOfuhtc3gMo99U/B7b2i3Gxm/HbAHvMVbdk7UxaKQfo6A6lRmM+MaU6pPkRpmlW3DAEGQeBrm8sjSqVsnbbWAR7SkyF4BZ5AnlUtd8GAE2wTzOaJ8o0qvUi1uScGFcQUEB2CsxyopIl2gsQoPE5VJgcga4xNpVRpMACZOg4cSeQiqpjd4Q2Kt4hrc+qtsqJmlQXIz3OEl8i5R0DHjNSdobf+lW1QD1IlWdiwg5bgJtEFe0roDJHDhUJdPyHQ/Bcdm2iqwf54VxiCrKZ0GaCTpGvEGqbb28yJhwt5Fa3dm8JDJctmQVkiZ1DA9RRbaO8WDxNl7D3RbF62y9vQiQV/OeNGDjkgkmaUXEi7wbmDFn1vrSrhAvshkYCTMaHmdZrI9s2Pot17ROfK0ZwpAJHEAN0Oh7xWsbNx4wFm1Za+b6KiIkICCqLBjIxMnQ6k8IigO19mYbGsHfDYlymaIJQfWNnaAIkT8qKjFKgqTM4fFrlJHHkKHcdTxqyb/4dLL2LSWDZy257Q7bgtCljxPsHU661Vg9PGNIzdnD8aVMu2tKnoFhXbu3L92+C7Fja7ClFKjQ6kLyk/IVft396r10InqS5VRnYkqwI0JjWeWvjTeE3ev3b5u4hrQWT9WpKsQerCCDIHxo9h92bSvmtWWDkcS2ZY8508INTcU1QU6dhnCXMw0BmNRB094qVB6Utn7GyGVJUkQQhKj3Tr4musbsi40McXiFA4BWSPOUM+c0nS+R9ZU/SHtK/hsG7Iwy3CLZzCYDSDlblp1mqV6Odt33v4XBkg2bdzOk/ZJDRrzAzEgUe9JRvnC3Cl93w6FQ5ui3Nxy4UJaKqCcsyx7iOsVP0YY69bu3fUoGcpKgjSRPEiD8apFaVuI3bNp2zuVhsUc963bL/ANoFyv3doanzoXiPRpZeQ1+5lPEEKR8ahYbejaA/aYIf3Ly/Jx+dEMNvLePtYW8v+Bh/C4PwpdcPIyUkFNz90k2fmW1ibz2m19VcylAeqQAVPnrRW/iYY9ho6iDQi1tkn7BnoVcfJT86lLjGmDabx5fGKpqvhiNNcg/aOysPduZ/WXbTxBiAD3kEe13jjzpHZzojeqxV06GAAGbUchmGvuo00dKg3sBbJzZBmPMSD7wRU3ji3dDqbW1mXXMBjlJmzdPjB9/a76E4rB4kf+mug/uqSPHStkvYJWgEvAIMB2HDrrJHdThsL935/rQcJfAeoj5/xeFxJ42cRH4H/So2Hwd8ezau8eaMPmK+iRhVP2fif1rwYJQZUkfxD3MDHlWqXhG1Lncw6zg77D2CPEj9a9v4dk9t1Xu1Y+4CttvXIMKUB5kgaf71Ev2Gf2riN/gHxyg/Gpt0MnZjdi0bjBbZLMeUZfizCiq7uXzGYIJ6vanx0JrSf6NPIA+BBpt8KBxApHka/wDI2m+5Q8Nu1DKXdIB1yt2u6CFgVbLV1goQOxXvZmJ8SxM1KvWyBoB50BxQuq05FYd2hHgDp8aR5L5GUaC73yRqajs/eKHLtC3wPZP7wj48D5UzjssCOFDcwz6u6Wu57kAuckPELyET/M0L2jbf1gIuEJkYMCxJzfZIifnSv2xr4j4VGa4skSJHGqan4F0iwztbVZIdgIZsxknx0yipK7XCicqTGunA8Tzih74m2DGYA+NMMyP2cwg8SCNJ50NKu2ayyrtOw69nG2dfsvmtH3FYPvqNidj33Ga2bd+BCi3fttpJIABeQNfnVabdonVCT4Q3yNQb+791fsz5EGrLFFO1L/fgi5Sapoex+xsbbfO9i+jqZDhGlSNRlZZyx3GilnffFOMl6/iC40EOwnuKjn5UEt/SbXsNdT8DsPkabuY69Mv2vxqD8SJ+NWpvkW6Jm1cU1xgzh5iO3MmO9vGoeapWP27cvqovS2QAKQToAI4HjOmvdQ8sOXxoxutzMbd9aVMudaVMA3BfSN6z9jhxH3rjR/CP1pNvfiDrNvwGg+dZphsSFAmPf+VSVv3G9hPNtB7uJrkbyXsXWgvGJ3wvKCWKKOo4/EzUWxtt8UZzLYtzqxZvWv3ICeyO+qd9FM5rhzMOvAeAovu7gDiSAhCy+TU6+zmLafZA+dFylWwKjY9vPtqzibSYOwpE3QCSuVRB4zzk6zUbce9bweIuetFxiDkU21LK0Eie4TTu1rAw4Dlw6FgAQDqCMwMdCBUIbUXLm7WUsQPnRk5qO8QRUXLZmuoVYTKgnlI8p76RSByPnWU4fG5vZJ867uYthzPvrkumdFGs4fFqo9hp8VP50421Y/q3Phk/8qxw45vvsPM17Y2tcYwl1ie4mrLLOthHjj3NcfbJ/sLv8H/nXH9M9bF73J/51ljbXvqVBuOpb2ZJE9wJ0mpN3aOLT2muDxmt1sgOlE0obYHO1eH90fk1dptVDxFwf/rb8qy8bwYgfbbzrr/qm+OL++KPXn4B0omqrtK2eZHirfpXrY9I7Jk+B/MVla713/vA+Qp1d7b/AO77q3Xl4N0omgHWlFUL/rC791TTi743OaLUClF5gV4apI3zb+zFOrvp1t/Giai3GmrtoGqwN8152z76eTfG1zVvhQasO4SxGz1PIUKxGwUPBfcSB8Kkf9W2Dyf3V0N58Oebe6l0+A2CX3XT7o+dMndheSD3Cj67wYY/a+BpxdsYc/1g+Nbfyb9iuDdyPs/Cq7b20LTsLmEuMASI9meQ1y+daUu0bHK4tK7irTfbT308JaeVYklfwZum9dhTIwjKfx/mVo6fSXhWUA4W6p5nOrD4gGjl6xbP3D7qh3dmWj9lT5CmeWD5j+RenLswBe32wjH9i48l/JqB7zbZsXlUWQQZJaVjwgye+rhd2HZP9Wh8hUW5u/h/7NPdTRyY07SM4Te1mcTXhNaA+7WH+4PIkUxc3WsdCP7xq36mJPosohtMdQNKVXRdg210BMDvpVv1KD0WCNmYlAAFGvWNaKLjaVKtJbgg9jjFYoZSedGN3torh8BjDH1huJbQ8wXQlv4Vb4UqVKvaN3IG863WsWiB9WFtniP7MAc+80xhNlubai5AXio4nXrXtKhLLLSGOKOodt4LIeyx8OXxri4h+8fhSpVzvdnRVEc2x3nzNd4cBWDAagyKVKnTYrRZ8Ji7d5SjKCSNVYSre/8A5qFtfBLbU+qe5b0koGzJw4BXmB4EUqVOm9hGkcbLw182xdAs3sw4HMjAcNDqvwFU/efaHrLhGQplMQSDqNDqOOs15SrohyQnwP4jaeHUL6kXQQgU5ogkCMwg6E07bxDNGmUdTqfIcPfSpVsiSNB2PpcAHPrrqai3756mlSqaQzIr4th9o00ce/3jSpVVRQls9G0X+8T7q6ubTcEEHQ9w86VKm6cfBnJo9/pdu73V6Nrt3UqVDpx8G1s6/pk9BXo20fu/GlSodKHgOuR2Nufun317/To5hqVKh0IeDdSQ4u3B+8K6Xbo+81KlQeCCCssrHV26fvn40QTEXygcTlbgZHPuma8pVN4ojdRjT7Tujj+Vcf009KlSOCGUmMttlqVKlR0RDq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4" descr="data:image/jpeg;base64,/9j/4AAQSkZJRgABAQAAAQABAAD/2wCEAAkGBxQTEhUUExQVFhUXFxwaGBgXGBwaFxgcHBgdGBgYFxcYHCggGBolHBQXITEiJSkrLi4uGB8zODMsNygtLisBCgoKDg0OGxAQGywmHyQsLCwsLCwsLCwsLCwsLCwsLCwsLCwsLCwsLCwsLCwsLCwsLCwsLCwsLCwsLCwsLCwsLP/AABEIALcBEwMBIgACEQEDEQH/xAAcAAABBQEBAQAAAAAAAAAAAAAFAAMEBgcCAQj/xABJEAACAQIDBQQGBwQJAwMFAAABAhEAAwQSIQUGMUFRImFxgQcTMpGhsRQjQlJywdEzYqLwFUNTgpKywuHxFiTSRGRzF1Rjg7P/xAAZAQADAQEBAAAAAAAAAAAAAAABAgMABAX/xAArEQACAgEDAwMDBQEBAAAAAAAAAQIRAxIhMRNBUSIyYQRxoRSBkcHwsUL/2gAMAwEAAhEDEQA/ADapUfGiFMEjwMVJR6j4s6VyIqUHePaN62CRducY9o1WLG0LpcE3bk/jb4a1Yt8V7B8R86qmDHbHjVorYR8lkw29WOt6Ji74A5Fyw/jmpmF9Im0R2jiXMciqRp4LQD1ep/nrUdU7Df3vzo0gn1dhLpe3J1kKffrQG3vIpv3bInNaMNI05EQeehFHNlD6he9EP8NZ/s23m2pjQ0DUAa89QP8A+ZqWRtVRTGk7suA24vOKct7ZtN934VTdp4gJM6RM+VVy3vBbjOEuMgIBYLCyeAk86k8rQ8cWrg0vaWz8DiSDftW3IEAkagHkCKE4jcXZlwMApTNE5bjDgZHGedV/G3psi4oZRmykk92YaT0ql4vEXGIIusoP3mKj4nWnhlc1sJPHolT5L9ivRLhHEW8TdWJicjcY7geQ51MxuwRg9nPZFz1gVVGaIn6wcRJ61VN0O1fuq10XAttWUoxKyTwPaNXfbiRgr/4U/wA602p8MFdyXsHAi9ZVTwyg0esbOtoQAJ0J1oducPqx+AUcue2PwmmUVViuT4OogUMu8aMMuhoTiBrRaoWxkivK6NeGgE8ovs4dgeJoRRjZ/sDz+dNDkDJFKlSqopFuKYI6n/TTBstk5ZqltxHj/ppGK5cvBkDjhzmSdSAZHfUhrkaAd0VIRY/n86VxKiuLGohriOOkt0+evSu7OIXUE8NesRx+NN4rDCDDanmRMd8CvcBZYIQxBkcufWp76gkl1zcgeGmhkd9CE2d2pGXIDpB191F/VTxPPSNI0iNONMNh2YZXAgTlYHUdPhTJb2Zqxq0qLMa68ZpX0BjQTxkVwuzSvFjA6CT5ip9q0oA08zVgUNJEeyfdSp9rx6Uqa4moy1aYxZ0q9LszDn7C+Uj5Gk+7eGbipHgxo6Q2YTvgfqz4j51VtmCbqDqwFfQ+1PRlg765S95fwuv5qaE4b0LYa3cS4mJv9lg0MEIMGYMAGqxQGyhYHdi7evtat5c2UHtGB8jQnFbLe01y24hkZgw46yeY41vuH3NCYs4lbsSoGTJ0/ezflQLa/o3uXXuXBdtlrjM2oIAnwmtTDaLzsxf+2tf/ABJ/lFZPtfHepxuNcGGV7bDvy3tQOvZuVr2FslLSIYlUVTHCQANPdWa757m37t+5dsW8wuK2btKO1KFYBI+6aTKth8TV7gz0l/svWISFuoHBHlmHu+dZrstXd8iydCYnTQTPSYFa3it3sTc2abNyy4u29UGhJHAqIJ5E+4Vm+B3extm4GbC4hYB1FpjxBHIVOK2Y977Fv2g4+goEMA4lQfO0ZqIuGS7hcUbi5msofVtrKyR0p/aWDuLs7tIwPr7bRlMwUI1H5U1u4rHCYxVHaKaAjKJkR4Vz/TJq/u/6LfWuLm6IG4DraNy409pFTQcDAg6d5rSttmcFf/Cn+day7dzZ1wetXiyhBlBmCrdtukRHjWpbYX/sb34F/wA4rrm7mzlj7UF9zR9WPwijlz2x+E0F3N/ZD8Io447Y/CaePtElyOtwNCMTx/nrRdqF4xIbyozXAER68pUjSDiovgfYHn8zQedY50YwPsL5/OmhyLIfpUqVVFGXEnz/ANNcHqP1867B0nvoe9/LcHA8a5M/YKHvpADCWieAjT31I7Wkwe6mL0aA6me6QOdRAbiPr7AMjhrpx7q5F6VyMOYxIJ1jNwA+P/FTLaGR3CB199Rrl8nKCsyTz4D8+NBNq3T614JHD5CmxrVLZmLH64gnnET5163AR+tVRcfdX7Z8zPwNdNtq4scGk8P+Ko8ckqTMWxdOOvfSLCYkeFeFwB7uFNsmYhtSB10+FFNNUY7YL1+NeUwxE68fGlQ6i8Bplfw4ipWcxoT7zUCzfFOnFCrBPb9+4BoxHnVX27tzEWx2bzL7vzFWXFXezNZtt65610QmA9wD3mBSMpFWM3N4sexhcTdPgQPlRnZ+2cUID4i9Mc3Pn86AbpWxcxFtHHZLEEcOR5jvitQ3Y2XYa4Xa0pYZl1EiJU8DpQtt0dDwwjHU7DO6eMa7ZlnLkSJJmqbvbtjaVrE3hZuqllQCgKBpAVZA0+8TVr3KUBcQAIAxFwR01FR95rWZby9bTD4K3+k1ZW4JnHkSjNozbZHpJ2jec27bI7j7JtAHQEnpwAqzWd59s5A/0NGUiQQOXWA81j/r7mHvMyMFdlWCANA1sToeesUWw29uNRABiroAEAZhAHSIin0iXtZqV/fPaVqPW7P4nKIJMk8AIJ10r3/6gXwYubMvg9yMfmlVPdDfbE4jE2bGJuLcUuCGyqHzAGPZgEeVbfGtCmHYz6zv7hiSHwNxG5yig+cgGie2doW7+AvNbtlOyOIA+2vSp294lbCT7V9QRAOdeBUzy7U+VBbrTgL+sjJK8OyDdkKI5AaDwpZXugxD25w+qH4RR6O15UC3O/Yj8Io/zqsPaLLk9obtAdryolQ7H+15Vp8AiC9pY1LNp7twwiKWY9w/OsS3p9JF7FHJaUWrQnQwzHpmJEA+Hvq1enTHlbOHsqSM7s7DkQgAUH+80+VY0opErHuiz4HfHEWpy3SdI7WvunhrWi7o+k1lVUvKGQMFzT2hmkglmPa1B0/TXFlEcaNbv4ZWcK7lEY6wJ1A7JI5gFvjQaUd0FPVsfVeGvq6hlIIPMEEeRGhp2qb6MCVw3q2BBWND0I0I8YOnIg1cqrCWqNiSVOiOVOQjnQ21hGD6ifPT4UUPDj5+dRLds/eme7l765szWwtCsWWzFiBOsRXmJDRljQjiNTPPTlXRBEy+mnP+e6o+OxJBK8zBEHh41ytxpjkLDOwvQeC6R4nly5CoW0P2j/iNG8DbkliwmQPd/wA8abvYS0xYlWWBmJnX46U2BKG/kxWmND8XtMW7lslc2U5iJjgRHypw40E9sEL1Xj8aru0MUrucs9nQzx4k/nV5S7IdR8ls/wCvlHGwT/fn4RXlz0jp/ZOOvaBn4VRblRbgqaQ2lF7b0hWudu5PiK9rOyK8oaUbSjVbVywtlLtwkBgOZ4+XgaesbVwJYKAST1BjzLGgFrZOJxYFs2vU2AeDgj3KdedWbBbBs2cqFWuEDTjlGn7pAiOtW9XZA9CXqv8AYY3xdP6Nv3LQghNCOOpymCPGswTC3RgWuBHdjcUDiSJYWyQDznTzrdUwFv1eWBB5SSvTgeXdVS3mwNxoFtdGxAZ9CsoMxaIGjEspnqK2W4pAxLVMzXcjC3Exot3UZHVwYYQYPA/Gtg3ZQB2j7x6d3Twqrjd+8uPs4guHQhUKhXBTKCQZcksOWpq57NwRS4/QtNJFNzs78sl0qvt/ZxuysNih/wC5f5KfzqNtfW6y9ZHvtEfOpe75GfFD/wDOT70WoO2MQqXnLGAptkk8hpPwNdEPajzs3vZh39BvicWttGCErGZhKjKXGo/uR/xRjCejO9cw7Yj6TbCqHYDIZYKs8Z0kgx5HnTlq8fp9vD2zB+su3WHtIbgY6jl6uy0x99mFacsDBYwKAqi2YA4KPotuAPdRtoVLYxzcjYrNtCygcKVIeYngeHEV9HJM1ino4sj+lVhg0WQZHKZkeXCttWtF2NJUkVzezGKl3DKTqS7gdRbyMfDSq/hSDs1oIP8A21vUa6yJ+M116RLv/d2hOqYPEv8A4gF/KmNjpGzLg/8Abr8XJpJcsMS27nD6kfhFH6Bboj6hfAUdqsPahJciodjvb8qI0Px3t+VafAEZP6c9ms4wzqV7C3c8sBC9kg9dSpAgamqbuVsa1cts7qGYmNdY8B1rR/Sps4urMFLB7OkCe2h0HxHvoHszBph7S6QYEwJJMdBXFlyunHvZ34MStS7UAG3DZmLF1KzwAg908qL7H3VT1ltS7KC44RpJjnRu1tC0wyq65hyOje461wMfbtXEa4dAwMDiYMwBxNReWb2Ojo40m0XbdHYlzC3r6Fi1olSjsRJkAZYHAjLE89KtJqi7Y3lb6QFtOVUojDvzCeBHQirnhnJtqTxKAnxK616GNqmkeVO+WN3T9WY7/nUGw5Aza98+PAVPzdiR0PHxppzII7PCY6dOFQzdvsLRHtYrNIJEHnzk91MDEZFXQGSQdOmpk0y5QODmiOJiRP6caWCMysqcxEEdDxI98VyN6pBdk7D3cwloDTw4Sevea62nC2nadArTM9NI869wqyDmABBIk8f54VA3hxCvba0t20pJAbM0RB4QB1AqqRkUC/yqo3Lx9Y7A/aPzq/39kchiMOZ6Of0rO3WCRMwTr11409l0E1eVB60zcNOLoo8KZuGigkdjSrl+NKsY21Ns3Pur8f1prE7yug/ZqfM1HUiKG4+4NavcvJGkPXd/nWfqF/xn9KF4v0ttb44ZPO6R/oqsbZ2vaXN217MyAROnKOtVFLD4m9IlS05QY0gTqSQANNaMNTFlSNIHpqYmBgw34bjH3Rb18qnD0r3YE4IrP3nYfO3UXdfdzFYL/wBVZW3dMLctJ6wsRplZmy5fDhPOu98rFm9hr3rr957tllEEkDMwBEKHITRo16GraWldk9Sui17p72nGMQba24BJIafmBUfe7boF36N6sFSouXGnUoCDkAg+2xRPBmPKqd6GhF+8kkiCQDroRwo/jdoYLPiMRfchiQtpFmWWyDbWIEdq56yPEGpytbFFT3O8LvIty8176MsKDaUCNSYa45OXX7Cj8LUZTeMQR9G0PEcjpGvZ100oXu5trAYa0itifrMv1kByM7Es/wBnXtMaLjfPAf8A3H8L/wDjQTXkL+wyu3badoYQKeogH35a4u77qP6hjr98fpTuJ3r2dcQo18lTx7Fzx+5Qt8dsjm9w+CXj8krWvJg5Y2+lyCbAmI1IJjpMcKW3mRsHfyoE+r5AdRpoKY2fisA0er9YfFLo+a1P29YT6HfKTBtnjP50W04sCu0ObqLGHTwFGaG7uLGHt/hFEHcDUmPGnj7UaXJ1Q/GqS2nSh22N7bFmdZPuFZJvRvRexDks5iewEJAXwgx5mpTyx4Q8MUnuzTt7r1sYZg7LnBBQT2pmCQOPCaqOFCOkNBEaz/vVG2bcIuKCfaB49T3/AM8aJq2uR5idNYkdPyrizXKVnfg9CoM4XAWg4ZRz/nlTD4W2uIN3NDggrOsQOXLjXaEqPbPd4d80LbDtevA3JNsEF8ntEH7K/vQCY5UlO+S02lHgtu0dkdmzjA5LXIhCAAFAIU6csoWrlurtC7dDi7lIAGUrwjgRp5aHWqBtTapuXZICKq5USdERfz/PwqfsDbxBDW7rsCQJIzc44aHymrqemW3BySx6ofJpbhQIPAfrUW96kgy3fof0qRcU5e+Dw8aF4mwRwU9/Z4+AmqZ56exwoaxCJln2gTCg/OnbGDUITOoEyeo8OVR1ZhAyGBOhU6fzwp9Ue4Row1AIKwDGokdNK4qTl7TdyU1g8VYEDVp46c54ms9xt2SSTqTPfrV9x5K4e4QI7MaSOOnDrrWf4hTPP3V1xVK/I8EC8a0WnPRT+nKq7bsEhTyOh7qsW3EPqHgNxE6aCW50JwYhB360Cx7cqNcNP3WqI5rGGm40q4Y60qxi64Hehrgm1ba8gViWUZWIWMxW20F4kTHfVU3s3iFxBkusFzdsKctyBMryK61dMB6M0tTlxBnKwXMsqhdQrsIYFpA4EwKk7D3BtYa9bvHEWXKEmHtjUkEST6396a6WtyMdNO2ZJhtl379lmtBnQNmiZC9WYg6GANY1ipGy81wn12mVV11IKjQH4fCvovAbJw6sLlsW1aNfVnKjceKAwfaJ8ab2lu7h7rlzCsVAOUKJAnjprxqkXpdkpK1RSdw8TcvW7i50yi5mCgTOcsTmBMZW10EHn40re17oAuuY+lXmuhOLIlsCykt9oMqBhWq7U2Th7VsqcYbUJCgvbUqBITKYDactYrMN7MRYu49RddvoyZLQNsjMq5ZzLIIKiRPWjLIm0hYwrcd3DxxtXcQU/aNaC2++45yJ8WB8qs+8m6lxsRhLFg28gtLAYnNFhR2m0PZztb11Mmndh7qYa1tGx9HuvdCW2vOWZSB9iyAFUcS1w6/cFWDZzetxuJu/ZtBMOnkPWXSP7zqv9ylyNSdlIJpUQNj7o4q3dV3uWiBxgnhzEZQOE1Z9o7H9YB6t/VEfaUanu4ge8GpKGnVqaSQ7bOcLggqBSSxH2joT4xT3qR4eZrkimXFHbwDcmKvfQzeg/wDaX/8A4zU9KH7w5Po14OYVkgwYJnSATzNNJ+l/Y0VugaNvW8Lg7TMZdk7Cc2PWOSjmazjaG27ty4112JngJ0A6AcqF7ZxDljJkgAaGQij2banoOJPPzND7eLPOuKWRyXwdkMaj9whjb6tBM68yZPhr+VC8YDyOnT9KcvNxHmKj+s0jpWSCyNeYiCOVEU2mriH0YfaHP9DUBlqLcSmpPkCbXBa9mYk33SyCpLMFUkddJ4VZNl42zaRrefMVd5MEBipKyvImAO/hVA2JtI2H9YsZlVoPQkQD7zVhuXvVC1ZuDKpsgkjWWaCW04wQQaVLS2wtudI4xKG7cfgudYjoJ4fDXxolsiyLSqo45h5marrYmHJmdOPzopgcaXA1gj5ipttrcqorhG5YmMupgRxoG/rHiAwjnwBjhz1qJunvEcQGt3QDdUyI0zL+oq0q7Hisef8AtXU0sqTTPNlFwdMqOJvXAp9odWJPGeAA4U3jcU8wrNGXrqNOJPPWas21LRZSCFA7/nQy/gyqkxxWeHDkKhLG49+4gRwdmUBB5CRqTPHmTVC2ltq6btwq8LmOUZRwBgculXHE3ALJZSFKIT4wNPOaztlpk00Vghnb23bxsG0zSlwwRAnQhhrE8QKEAQoHQUt4j7HiabsXMygmiUOLpqM5p+6ajOawRljSrxq8omNTv7w7KtuUOGGdSQwGHmCNCJiDr0r21vhs5T2MIx8LCD5kUbsjCcWsKzn2iVBJPMyT1qWmIww9nDr/AIVqnUjV2TeJ3VHOzd4EdQbeEvqvetpB8bootaxgPEBfFln+Emhv9I2hwsL7l/Sm7m21HCyvw/Sh+ogu/wCA9CT7f8KL6Qt1Xx2PLdpEW2qA9TqxK8o7Q8xVU3i3KvKCtstevZ0K20UksplcxkQCMuuscK1fG74Mo0tp5kn5VEu76uuHuXiqDIjNAB4gSBqetTjmhqvU/tQ7wz01X5B3o6wz2LV7EX/sqULcYXDrlInpmz+6ju6lgphbWcRcuL664Oj3ibrDyLx5UKvsRs/D4MkFr5t2W6tmOe+fHKtw+dFNuC+Lk2UzIFA0dVgieR7oqzfouKsnTUqkH7ZqSlUnYO3PXC4QWBs3fVurRxETBBII1q34fESB30sMl7NUGUe5KIpphTwM14wq1Ez1RWYemw3B9FKs/q5cFVE9rswxAOuk68tetamBWQ+mfCk4iyWchfVGAGEghu12eeaV1/dpcu0RsXuM9uYq6syZHJhr7xXFvGFmhoDfPvrtME3XTr+tcYvDqBMwRrmGormVHXuWqxudi7tm1eti0yuuYDPDgHgCGAHxoVid38XaJ9Zh7oHULnH+JJFaru6CmDwyzMWLevXsAz8aIC6av00Q6jswhjBg6Hof0rx11jka3HEojiLiI4/fUN/mFB8buzgrntWFB6ozJ8EYD4UrxB6pjz6adSP1/KrXm+kbPnjcwp16m2f0H+Q0dxe4OGb2bl5O6VYfFZ+NO7A3WOFulxfFy2ylXRkjMD3hiP8Ak0HBh1oz248KT1p3A3o1H8x0oztLcu/mYW2tsknJLEGJ7IPZ4xUNN1sZbH7INA+zcQ/Mik0bFFPcL4DHFSHUwy6gjiCK0vd/b64pcjNkuga/vd476xvZeKzDjrRixiWUh1MMDII7qjbgykoLJE1nFYJcv7YwO+ffrXNyz9UZJPZJzE6xOnP4UD2Jt04i1bloNxijdAdWTwkQPMVYsXgSqMS09k8v1p0rWyOCUNLpnpwgewUaQCIPWJmdaqG9mCs4ZkRBcZmGaS2gHDpJNXtAcqjWYGh4951qgb94jPioE9hAPOSfzFOo1HcMeSl7w3hCJlE6tm+10ienOo1nRR4UtvH6wDov+9JWECKxU4uGo709cNR3NYw01KuGNe0TGl3ttFXe2lm45T2iBoNJ8qMbIwd25YOIZioYgqnEBep01JqRh9kXG7SMIcAnOTAkakIohj4kedWC89tVSwxk3AVA5xGracBwHiRW0Qljr45sznJT/fgFbOtLckGZjSKH38HiD7NlvMR86PbI2S1pgSR30XfhUcX00p4/XaZXJnjGb0bozFtn4jMQbeveRHzoTtjD3zZt2bqpba7eVZUj2UHrGOsgaIeNaNdwKkyZnx/SqRvlh1fEpYXj6nLxMhsTcFoMNfsol1vKubH9OlKzonntUN7tXGubTtK143Vs2Xu6hIDP2EIKAT2c9XTEPLgTGvv7EEfH4VWdzNm20xOMxCSA142lE9nLbUA6R9/NHhR68hznXhB96n9K9TC040edm91lF3LYoMeDxGLb4MorQ8DiOye4ms/2FdV8Tj7YZZN+eI1ICT8QasFnHZkuKpklWgDjqCBw8B7653tlr4HXsBm5u9D/AEvFK7lwtxyAST2S5KgdAJjwqx7Q3xvBotYYOOpcD4fzwqk7Iw1y21wvaNuTC5tGYSdSI04jnQvHb92rTsjpdkMRKhSDB4iWmuq32JySst+3fSNiEUWxaS3dfhrmIExMcJPLwNUvamPZmLv6xmPG4YLfHUDyoZi9pDEXvXrmAKgJm0YRxMCec11es3T2lJJ/ePHwkfnUcrtpM6MSSVizg6gse+fn0qLj7gCMTA0Op/OvLNwtcEABiQIOmpMQe7yq2HZ2HtEZlF1iRGcAr5KdAPGpNqJWKcuDQMIhWzaXpaQe5BSDVULu2boIg6cIzj89KJW9uLlGZlzc4/4iuiGXUc+TDp3sNXbtQ3xPfQp9rg/81HbaA7/eKeyaiF7mJrg4ig5xlc/Sx30rY1BY3xXl+4zI4QFmyNAAkk5ToAONCxiPH41Ydy+1iU7gx/hI/Ognboz2RkOz2KGGBB5jgdJ5dYiib7Q0gT4mtT359HoxbNfsPkvmCQ3sNAy8QJVoA7tKy3aewMXYOW7hrs9UUuh7wyAilyYtykM21BLZO0cggGIKsI+8rgj863LHtNpuUisH3Z2JiLt+yWsuLWdSxYQsAgmSfDhzreWxVsgydOelCC53JZXwJJLLOnZP5VT9sbtviMTcuG4qKXAjUsAABMcOXWrnbYEgjhB/KoD2mV82aJbxHHgY4U+S1FE0/BlO/wDs9LD2La6xbYljxYlzqenCI7qrOGbjVw9KZnEJw0tDh3u3WqZYPGorgsuB241Rnau3aot+8F48eg40yRjxjSqE+N19k++lTaWDUj6Jw11lUAXBAAA7I5adacbaN2fskdSIPdWH7K3wxV0Q2ZyfZALKD1GVdW5c6sWBwmPuEfVLaE+0ygt7rrEk0ZLT3/38gVvlGr2tpt0U+H/NOnHkjVRHjVO3e2bdt3C9/EM4EhUAAXUcWC6E8eFWQYhRQ6j8jaF4G8WhfQXblueahJHhnQ/Ks7sbLe5tLGXLr32tYQT6ySmYpbgAMoAME3pjhPfWgbQxSC1caYIRiCRmiB051kC4+cILQusbl9oyLbuyfWvLah8raMdI14UYOPdfwLJPsaJudsZMPhbDuGF10zOXdozOM7ROky3jR3D4MvJYW+0oBGfMDEwOEHiffWbNv1g4Wy7XruVwBIdcjDsjVjIInyo6npBt4e8trEIy2mMC5Eweuae0O4watCUbpIVxbVtlmxmwNPqVsB+jLlHvUTUA7sXjr660p/dRm/MVZ7Tq6q6MGRhKspkEdQacbEEDlWklzQqvsZTvTsvF2CGtFr86aWzpPPLGbSCPOqFZ2Sbl0reOBRydVutdW4Dx1tzPDu1r6MTHZ/ZdT4QabbCoxBKqSOBKiffFQjka4KOF8mB2cJ6tisKMsBQgcLr2gQLnaE5udWPCXQg4SeZPP/ai3pM2d6u8t5YOcAMOYZOE+IgeRqrW8VUMltnXiqgwq2S4c2lLg6NrPwIpzE3H+zbB8WAHxodYvqeJj+edeYrF24zF2MmIU8+k0iTLWkLEX7q8TbAPGDwHXUChX0+0rE5mf8KQPidah43aVtsyBIB0nUnj1PhUS1Z+4zeYkVeEa3Zz5J3sixWNrWTxLr4qT8pqQu0cOf65B+Ls/MCq16lzoR7jB+NKxhbX23tr+JmJ+Ap7I0W609tvZu228HU/nUgYXpr4VUbq210t3LP92yWbyNyauWNuHD7PzthbQvJky3BZGrG4FElAFVgGEamSNRFDVvQdJyMMase55ayzXspKLCOfuhtc3gMo99U/B7b2i3Gxm/HbAHvMVbdk7UxaKQfo6A6lRmM+MaU6pPkRpmlW3DAEGQeBrm8sjSqVsnbbWAR7SkyF4BZ5AnlUtd8GAE2wTzOaJ8o0qvUi1uScGFcQUEB2CsxyopIl2gsQoPE5VJgcga4xNpVRpMACZOg4cSeQiqpjd4Q2Kt4hrc+qtsqJmlQXIz3OEl8i5R0DHjNSdobf+lW1QD1IlWdiwg5bgJtEFe0roDJHDhUJdPyHQ/Bcdm2iqwf54VxiCrKZ0GaCTpGvEGqbb28yJhwt5Fa3dm8JDJctmQVkiZ1DA9RRbaO8WDxNl7D3RbF62y9vQiQV/OeNGDjkgkmaUXEi7wbmDFn1vrSrhAvshkYCTMaHmdZrI9s2Pot17ROfK0ZwpAJHEAN0Oh7xWsbNx4wFm1Za+b6KiIkICCqLBjIxMnQ6k8IigO19mYbGsHfDYlymaIJQfWNnaAIkT8qKjFKgqTM4fFrlJHHkKHcdTxqyb/4dLL2LSWDZy257Q7bgtCljxPsHU661Vg9PGNIzdnD8aVMu2tKnoFhXbu3L92+C7Fja7ClFKjQ6kLyk/IVft396r10InqS5VRnYkqwI0JjWeWvjTeE3ev3b5u4hrQWT9WpKsQerCCDIHxo9h92bSvmtWWDkcS2ZY8508INTcU1QU6dhnCXMw0BmNRB094qVB6Utn7GyGVJUkQQhKj3Tr4musbsi40McXiFA4BWSPOUM+c0nS+R9ZU/SHtK/hsG7Iwy3CLZzCYDSDlblp1mqV6Odt33v4XBkg2bdzOk/ZJDRrzAzEgUe9JRvnC3Cl93w6FQ5ui3Nxy4UJaKqCcsyx7iOsVP0YY69bu3fUoGcpKgjSRPEiD8apFaVuI3bNp2zuVhsUc963bL/ANoFyv3doanzoXiPRpZeQ1+5lPEEKR8ahYbejaA/aYIf3Ly/Jx+dEMNvLePtYW8v+Bh/C4PwpdcPIyUkFNz90k2fmW1ibz2m19VcylAeqQAVPnrRW/iYY9ho6iDQi1tkn7BnoVcfJT86lLjGmDabx5fGKpqvhiNNcg/aOysPduZ/WXbTxBiAD3kEe13jjzpHZzojeqxV06GAAGbUchmGvuo00dKg3sBbJzZBmPMSD7wRU3ji3dDqbW1mXXMBjlJmzdPjB9/a76E4rB4kf+mug/uqSPHStkvYJWgEvAIMB2HDrrJHdThsL935/rQcJfAeoj5/xeFxJ42cRH4H/So2Hwd8ezau8eaMPmK+iRhVP2fif1rwYJQZUkfxD3MDHlWqXhG1Lncw6zg77D2CPEj9a9v4dk9t1Xu1Y+4CttvXIMKUB5kgaf71Ev2Gf2riN/gHxyg/Gpt0MnZjdi0bjBbZLMeUZfizCiq7uXzGYIJ6vanx0JrSf6NPIA+BBpt8KBxApHka/wDI2m+5Q8Nu1DKXdIB1yt2u6CFgVbLV1goQOxXvZmJ8SxM1KvWyBoB50BxQuq05FYd2hHgDp8aR5L5GUaC73yRqajs/eKHLtC3wPZP7wj48D5UzjssCOFDcwz6u6Wu57kAuckPELyET/M0L2jbf1gIuEJkYMCxJzfZIifnSv2xr4j4VGa4skSJHGqan4F0iwztbVZIdgIZsxknx0yipK7XCicqTGunA8Tzih74m2DGYA+NMMyP2cwg8SCNJ50NKu2ayyrtOw69nG2dfsvmtH3FYPvqNidj33Ga2bd+BCi3fttpJIABeQNfnVabdonVCT4Q3yNQb+791fsz5EGrLFFO1L/fgi5Sapoex+xsbbfO9i+jqZDhGlSNRlZZyx3GilnffFOMl6/iC40EOwnuKjn5UEt/SbXsNdT8DsPkabuY69Mv2vxqD8SJ+NWpvkW6Jm1cU1xgzh5iO3MmO9vGoeapWP27cvqovS2QAKQToAI4HjOmvdQ8sOXxoxutzMbd9aVMudaVMA3BfSN6z9jhxH3rjR/CP1pNvfiDrNvwGg+dZphsSFAmPf+VSVv3G9hPNtB7uJrkbyXsXWgvGJ3wvKCWKKOo4/EzUWxtt8UZzLYtzqxZvWv3ICeyO+qd9FM5rhzMOvAeAovu7gDiSAhCy+TU6+zmLafZA+dFylWwKjY9vPtqzibSYOwpE3QCSuVRB4zzk6zUbce9bweIuetFxiDkU21LK0Eie4TTu1rAw4Dlw6FgAQDqCMwMdCBUIbUXLm7WUsQPnRk5qO8QRUXLZmuoVYTKgnlI8p76RSByPnWU4fG5vZJ867uYthzPvrkumdFGs4fFqo9hp8VP50421Y/q3Phk/8qxw45vvsPM17Y2tcYwl1ie4mrLLOthHjj3NcfbJ/sLv8H/nXH9M9bF73J/51ljbXvqVBuOpb2ZJE9wJ0mpN3aOLT2muDxmt1sgOlE0obYHO1eH90fk1dptVDxFwf/rb8qy8bwYgfbbzrr/qm+OL++KPXn4B0omqrtK2eZHirfpXrY9I7Jk+B/MVla713/vA+Qp1d7b/AO77q3Xl4N0omgHWlFUL/rC791TTi743OaLUClF5gV4apI3zb+zFOrvp1t/Giai3GmrtoGqwN8152z76eTfG1zVvhQasO4SxGz1PIUKxGwUPBfcSB8Kkf9W2Dyf3V0N58Oebe6l0+A2CX3XT7o+dMndheSD3Cj67wYY/a+BpxdsYc/1g+Nbfyb9iuDdyPs/Cq7b20LTsLmEuMASI9meQ1y+daUu0bHK4tK7irTfbT308JaeVYklfwZum9dhTIwjKfx/mVo6fSXhWUA4W6p5nOrD4gGjl6xbP3D7qh3dmWj9lT5CmeWD5j+RenLswBe32wjH9i48l/JqB7zbZsXlUWQQZJaVjwgye+rhd2HZP9Wh8hUW5u/h/7NPdTRyY07SM4Te1mcTXhNaA+7WH+4PIkUxc3WsdCP7xq36mJPosohtMdQNKVXRdg210BMDvpVv1KD0WCNmYlAAFGvWNaKLjaVKtJbgg9jjFYoZSedGN3torh8BjDH1huJbQ8wXQlv4Vb4UqVKvaN3IG863WsWiB9WFtniP7MAc+80xhNlubai5AXio4nXrXtKhLLLSGOKOodt4LIeyx8OXxri4h+8fhSpVzvdnRVEc2x3nzNd4cBWDAagyKVKnTYrRZ8Ji7d5SjKCSNVYSre/8A5qFtfBLbU+qe5b0koGzJw4BXmB4EUqVOm9hGkcbLw182xdAs3sw4HMjAcNDqvwFU/efaHrLhGQplMQSDqNDqOOs15SrohyQnwP4jaeHUL6kXQQgU5ogkCMwg6E07bxDNGmUdTqfIcPfSpVsiSNB2PpcAHPrrqai3756mlSqaQzIr4th9o00ce/3jSpVVRQls9G0X+8T7q6ubTcEEHQ9w86VKm6cfBnJo9/pdu73V6Nrt3UqVDpx8G1s6/pk9BXo20fu/GlSodKHgOuR2Nufun317/To5hqVKh0IeDdSQ4u3B+8K6Xbo+81KlQeCCCssrHV26fvn40QTEXygcTlbgZHPuma8pVN4ojdRjT7Tujj+Vcf009KlSOCGUmMttlqVKlR0RDqZ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817409" y="1756759"/>
            <a:ext cx="3886200" cy="1924109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C:\Users\avig\AppData\Local\Microsoft\Windows\Temporary Internet Files\Content.IE5\JEZJZSFR\MC9004417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09" y="3812604"/>
            <a:ext cx="911796" cy="9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avig\AppData\Local\Microsoft\Windows\Temporary Internet Files\Content.IE5\JEZJZSFR\MC9004417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11" y="3812604"/>
            <a:ext cx="911796" cy="9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vig\AppData\Local\Microsoft\Windows\Temporary Internet Files\Content.IE5\JEZJZSFR\MC9004417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59" y="3812604"/>
            <a:ext cx="911796" cy="9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/>
          <p:cNvCxnSpPr/>
          <p:nvPr/>
        </p:nvCxnSpPr>
        <p:spPr>
          <a:xfrm>
            <a:off x="7957293" y="3334512"/>
            <a:ext cx="0" cy="715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4609" y="1987947"/>
            <a:ext cx="3233528" cy="170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43"/>
          <p:cNvSpPr/>
          <p:nvPr/>
        </p:nvSpPr>
        <p:spPr>
          <a:xfrm>
            <a:off x="5540007" y="3018338"/>
            <a:ext cx="6858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540007" y="30183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SBC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6378207" y="3018338"/>
            <a:ext cx="6858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378207" y="30183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SBC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597407" y="3018338"/>
            <a:ext cx="6858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597407" y="30183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vSBC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140207" y="3170738"/>
            <a:ext cx="419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21007" y="2514969"/>
            <a:ext cx="838200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EMS</a:t>
            </a:r>
            <a:endParaRPr lang="en-US" sz="2000" dirty="0"/>
          </a:p>
        </p:txBody>
      </p:sp>
      <p:sp>
        <p:nvSpPr>
          <p:cNvPr id="53" name="Rounded Rectangle 52"/>
          <p:cNvSpPr/>
          <p:nvPr/>
        </p:nvSpPr>
        <p:spPr>
          <a:xfrm>
            <a:off x="5921008" y="2496681"/>
            <a:ext cx="839502" cy="3044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006607" y="1720184"/>
            <a:ext cx="277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Сервис Провайдер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141509" y="4343400"/>
            <a:ext cx="419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167396" y="2145268"/>
            <a:ext cx="98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245409" y="1756759"/>
            <a:ext cx="3886200" cy="1924109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 descr="C:\Users\avig\AppData\Local\Microsoft\Windows\Temporary Internet Files\Content.IE5\JEZJZSFR\MC9004417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9" y="3812604"/>
            <a:ext cx="911796" cy="9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avig\AppData\Local\Microsoft\Windows\Temporary Internet Files\Content.IE5\JEZJZSFR\MC9004417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11" y="3812604"/>
            <a:ext cx="911796" cy="9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avig\AppData\Local\Microsoft\Windows\Temporary Internet Files\Content.IE5\JEZJZSFR\MC90044173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59" y="3812604"/>
            <a:ext cx="911796" cy="9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2192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Клиенты/заказчики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3385293" y="3334512"/>
            <a:ext cx="0" cy="715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609" y="1987947"/>
            <a:ext cx="3233528" cy="170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ounded Rectangle 65"/>
          <p:cNvSpPr/>
          <p:nvPr/>
        </p:nvSpPr>
        <p:spPr>
          <a:xfrm>
            <a:off x="1295400" y="2971800"/>
            <a:ext cx="2243595" cy="369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849034" y="2971800"/>
            <a:ext cx="97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SBC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349007" y="2514969"/>
            <a:ext cx="838200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EMS</a:t>
            </a:r>
            <a:endParaRPr lang="en-US" sz="2000" dirty="0"/>
          </a:p>
        </p:txBody>
      </p:sp>
      <p:sp>
        <p:nvSpPr>
          <p:cNvPr id="74" name="Rounded Rectangle 73"/>
          <p:cNvSpPr/>
          <p:nvPr/>
        </p:nvSpPr>
        <p:spPr>
          <a:xfrm>
            <a:off x="1349008" y="2496681"/>
            <a:ext cx="839502" cy="3044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34607" y="1720184"/>
            <a:ext cx="277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Сервис Провайдер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2569509" y="4419600"/>
            <a:ext cx="419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595396" y="2145268"/>
            <a:ext cx="98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Традиционный подход </a:t>
            </a:r>
            <a:r>
              <a:rPr lang="en-US" sz="2000" b="1" dirty="0" smtClean="0"/>
              <a:t>SBC </a:t>
            </a:r>
            <a:r>
              <a:rPr lang="ru-RU" sz="2000" b="1" dirty="0" smtClean="0"/>
              <a:t>для операторских и клиентских подключений – </a:t>
            </a:r>
            <a:r>
              <a:rPr lang="en-US" sz="2000" b="1" dirty="0" smtClean="0"/>
              <a:t>SBC </a:t>
            </a:r>
            <a:r>
              <a:rPr lang="ru-RU" sz="2000" b="1" dirty="0" smtClean="0"/>
              <a:t>в ядре/центре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952999" y="762000"/>
            <a:ext cx="3886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Альтернативный подход – выделенный </a:t>
            </a:r>
            <a:r>
              <a:rPr lang="en-US" sz="2000" b="1" dirty="0" err="1" smtClean="0"/>
              <a:t>vSBC</a:t>
            </a:r>
            <a:r>
              <a:rPr lang="en-US" sz="2000" b="1" dirty="0" smtClean="0"/>
              <a:t>/SBC</a:t>
            </a:r>
            <a:r>
              <a:rPr lang="ru-RU" sz="2000" b="1" dirty="0" smtClean="0"/>
              <a:t> для заказчика</a:t>
            </a:r>
            <a:endParaRPr lang="en-US" sz="2000" b="1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349007" y="3323138"/>
            <a:ext cx="0" cy="715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147805" y="3323138"/>
            <a:ext cx="0" cy="715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4953000"/>
            <a:ext cx="3883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Один</a:t>
            </a:r>
            <a:r>
              <a:rPr lang="en-US" dirty="0" smtClean="0"/>
              <a:t> SBC </a:t>
            </a:r>
            <a:r>
              <a:rPr lang="ru-RU" dirty="0" smtClean="0"/>
              <a:t>для большого количества заказчиков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Учитывает оптимальное использование лицензий и производительности </a:t>
            </a:r>
            <a:r>
              <a:rPr lang="en-US" dirty="0" smtClean="0"/>
              <a:t>CPU</a:t>
            </a:r>
            <a:r>
              <a:rPr lang="ru-RU" dirty="0" smtClean="0"/>
              <a:t> </a:t>
            </a:r>
            <a:endParaRPr lang="en-US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4498975" y="4953000"/>
            <a:ext cx="4416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Один виртуальный </a:t>
            </a:r>
            <a:r>
              <a:rPr lang="en-US" sz="1600" dirty="0" smtClean="0"/>
              <a:t>SBC </a:t>
            </a:r>
            <a:r>
              <a:rPr lang="ru-RU" sz="1600" dirty="0" smtClean="0"/>
              <a:t>на каждого заказчика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Полное разделение между заказчиками, уникальная конфигурация для каждого – гибкость в сервисе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Превосходно подходит для облачных сценариев и сервисов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Пул лицензий для гибкости архитектуры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921007" y="3323138"/>
            <a:ext cx="0" cy="715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19805" y="3323138"/>
            <a:ext cx="0" cy="715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768607" y="4611469"/>
            <a:ext cx="268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Клиенты/заказчики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6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63562"/>
          </a:xfrm>
        </p:spPr>
        <p:txBody>
          <a:bodyPr/>
          <a:lstStyle/>
          <a:p>
            <a:r>
              <a:rPr lang="ru-RU" dirty="0" smtClean="0"/>
              <a:t>Любые смешанные и гибридные схемы</a:t>
            </a:r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6549533" y="1414121"/>
            <a:ext cx="438912" cy="327418"/>
            <a:chOff x="5488484" y="6051194"/>
            <a:chExt cx="438912" cy="593620"/>
          </a:xfrm>
        </p:grpSpPr>
        <p:grpSp>
          <p:nvGrpSpPr>
            <p:cNvPr id="26" name="Group 25"/>
            <p:cNvGrpSpPr/>
            <p:nvPr/>
          </p:nvGrpSpPr>
          <p:grpSpPr>
            <a:xfrm>
              <a:off x="5488484" y="6051194"/>
              <a:ext cx="438912" cy="593620"/>
              <a:chOff x="5640884" y="6203594"/>
              <a:chExt cx="438912" cy="593620"/>
            </a:xfrm>
            <a:solidFill>
              <a:schemeClr val="bg1"/>
            </a:solidFill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grpSpPr>
          <p:sp>
            <p:nvSpPr>
              <p:cNvPr id="39" name="Round Same Side Corner Rectangle 38"/>
              <p:cNvSpPr/>
              <p:nvPr/>
            </p:nvSpPr>
            <p:spPr>
              <a:xfrm>
                <a:off x="5686604" y="6203594"/>
                <a:ext cx="347472" cy="566928"/>
              </a:xfrm>
              <a:prstGeom prst="round2SameRect">
                <a:avLst>
                  <a:gd name="adj1" fmla="val 6616"/>
                  <a:gd name="adj2" fmla="val 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640884" y="6769782"/>
                <a:ext cx="438912" cy="27432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488484" y="6051194"/>
              <a:ext cx="438912" cy="593620"/>
              <a:chOff x="5488484" y="6051194"/>
              <a:chExt cx="438912" cy="593620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>
                <a:off x="5534204" y="6051194"/>
                <a:ext cx="347472" cy="566928"/>
              </a:xfrm>
              <a:prstGeom prst="round2SameRect">
                <a:avLst>
                  <a:gd name="adj1" fmla="val 6616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5577053" y="6095687"/>
                <a:ext cx="261774" cy="477942"/>
                <a:chOff x="5574627" y="6095687"/>
                <a:chExt cx="261774" cy="477942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5574627" y="6224449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743454" y="6224449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574627" y="6352565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5743454" y="6352566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574627" y="6480682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743454" y="6480672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5574627" y="6095687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743454" y="6095688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</p:grpSp>
          <p:sp>
            <p:nvSpPr>
              <p:cNvPr id="30" name="Rounded Rectangle 29"/>
              <p:cNvSpPr/>
              <p:nvPr/>
            </p:nvSpPr>
            <p:spPr>
              <a:xfrm>
                <a:off x="5488484" y="6617382"/>
                <a:ext cx="438912" cy="274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</p:grp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8095488" y="3292580"/>
            <a:ext cx="438912" cy="593620"/>
            <a:chOff x="5488484" y="6051194"/>
            <a:chExt cx="438912" cy="593620"/>
          </a:xfrm>
        </p:grpSpPr>
        <p:grpSp>
          <p:nvGrpSpPr>
            <p:cNvPr id="68" name="Group 67"/>
            <p:cNvGrpSpPr/>
            <p:nvPr/>
          </p:nvGrpSpPr>
          <p:grpSpPr>
            <a:xfrm>
              <a:off x="5488484" y="6051194"/>
              <a:ext cx="438912" cy="593620"/>
              <a:chOff x="5640884" y="6203594"/>
              <a:chExt cx="438912" cy="593620"/>
            </a:xfrm>
            <a:solidFill>
              <a:schemeClr val="bg1"/>
            </a:solidFill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grpSpPr>
          <p:sp>
            <p:nvSpPr>
              <p:cNvPr id="81" name="Round Same Side Corner Rectangle 80"/>
              <p:cNvSpPr/>
              <p:nvPr/>
            </p:nvSpPr>
            <p:spPr>
              <a:xfrm>
                <a:off x="5686604" y="6203594"/>
                <a:ext cx="347472" cy="566928"/>
              </a:xfrm>
              <a:prstGeom prst="round2SameRect">
                <a:avLst>
                  <a:gd name="adj1" fmla="val 6616"/>
                  <a:gd name="adj2" fmla="val 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5640884" y="6769782"/>
                <a:ext cx="438912" cy="27432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488484" y="6051194"/>
              <a:ext cx="438912" cy="593620"/>
              <a:chOff x="5488484" y="6051194"/>
              <a:chExt cx="438912" cy="593620"/>
            </a:xfrm>
          </p:grpSpPr>
          <p:sp>
            <p:nvSpPr>
              <p:cNvPr id="70" name="Round Same Side Corner Rectangle 69"/>
              <p:cNvSpPr/>
              <p:nvPr/>
            </p:nvSpPr>
            <p:spPr>
              <a:xfrm>
                <a:off x="5534204" y="6051194"/>
                <a:ext cx="347472" cy="566928"/>
              </a:xfrm>
              <a:prstGeom prst="round2SameRect">
                <a:avLst>
                  <a:gd name="adj1" fmla="val 6616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5577053" y="6095687"/>
                <a:ext cx="261774" cy="477942"/>
                <a:chOff x="5574627" y="6095687"/>
                <a:chExt cx="261774" cy="477942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574627" y="6224449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743454" y="6224449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574627" y="6352565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743454" y="6352566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574627" y="6480682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743454" y="6480672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5574627" y="6095687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5743454" y="6095688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</p:grpSp>
          <p:sp>
            <p:nvSpPr>
              <p:cNvPr id="72" name="Rounded Rectangle 71"/>
              <p:cNvSpPr/>
              <p:nvPr/>
            </p:nvSpPr>
            <p:spPr>
              <a:xfrm>
                <a:off x="5488484" y="6617382"/>
                <a:ext cx="438912" cy="274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</p:grpSp>
      </p:grpSp>
      <p:pic>
        <p:nvPicPr>
          <p:cNvPr id="85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73" y="3530312"/>
            <a:ext cx="1123278" cy="22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6256695" y="3246113"/>
            <a:ext cx="1973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SBC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на площадке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Freeform 92"/>
          <p:cNvSpPr>
            <a:spLocks noChangeAspect="1"/>
          </p:cNvSpPr>
          <p:nvPr/>
        </p:nvSpPr>
        <p:spPr>
          <a:xfrm>
            <a:off x="-76201" y="1401394"/>
            <a:ext cx="5709023" cy="4052174"/>
          </a:xfrm>
          <a:custGeom>
            <a:avLst/>
            <a:gdLst>
              <a:gd name="connsiteX0" fmla="*/ 0 w 812800"/>
              <a:gd name="connsiteY0" fmla="*/ 660400 h 660400"/>
              <a:gd name="connsiteX1" fmla="*/ 12700 w 812800"/>
              <a:gd name="connsiteY1" fmla="*/ 139700 h 660400"/>
              <a:gd name="connsiteX2" fmla="*/ 279400 w 812800"/>
              <a:gd name="connsiteY2" fmla="*/ 0 h 660400"/>
              <a:gd name="connsiteX3" fmla="*/ 812800 w 812800"/>
              <a:gd name="connsiteY3" fmla="*/ 165100 h 660400"/>
              <a:gd name="connsiteX4" fmla="*/ 812800 w 812800"/>
              <a:gd name="connsiteY4" fmla="*/ 660400 h 660400"/>
              <a:gd name="connsiteX5" fmla="*/ 0 w 812800"/>
              <a:gd name="connsiteY5" fmla="*/ 660400 h 660400"/>
              <a:gd name="connsiteX0" fmla="*/ 0 w 948267"/>
              <a:gd name="connsiteY0" fmla="*/ 660400 h 660400"/>
              <a:gd name="connsiteX1" fmla="*/ 12700 w 948267"/>
              <a:gd name="connsiteY1" fmla="*/ 139700 h 660400"/>
              <a:gd name="connsiteX2" fmla="*/ 279400 w 948267"/>
              <a:gd name="connsiteY2" fmla="*/ 0 h 660400"/>
              <a:gd name="connsiteX3" fmla="*/ 812800 w 948267"/>
              <a:gd name="connsiteY3" fmla="*/ 165100 h 660400"/>
              <a:gd name="connsiteX4" fmla="*/ 812800 w 948267"/>
              <a:gd name="connsiteY4" fmla="*/ 660400 h 660400"/>
              <a:gd name="connsiteX5" fmla="*/ 0 w 948267"/>
              <a:gd name="connsiteY5" fmla="*/ 660400 h 660400"/>
              <a:gd name="connsiteX0" fmla="*/ 133350 w 1081617"/>
              <a:gd name="connsiteY0" fmla="*/ 660400 h 660400"/>
              <a:gd name="connsiteX1" fmla="*/ 146050 w 1081617"/>
              <a:gd name="connsiteY1" fmla="*/ 139700 h 660400"/>
              <a:gd name="connsiteX2" fmla="*/ 412750 w 1081617"/>
              <a:gd name="connsiteY2" fmla="*/ 0 h 660400"/>
              <a:gd name="connsiteX3" fmla="*/ 946150 w 1081617"/>
              <a:gd name="connsiteY3" fmla="*/ 165100 h 660400"/>
              <a:gd name="connsiteX4" fmla="*/ 946150 w 1081617"/>
              <a:gd name="connsiteY4" fmla="*/ 660400 h 660400"/>
              <a:gd name="connsiteX5" fmla="*/ 133350 w 1081617"/>
              <a:gd name="connsiteY5" fmla="*/ 660400 h 660400"/>
              <a:gd name="connsiteX0" fmla="*/ 133350 w 1081617"/>
              <a:gd name="connsiteY0" fmla="*/ 664633 h 664633"/>
              <a:gd name="connsiteX1" fmla="*/ 146050 w 1081617"/>
              <a:gd name="connsiteY1" fmla="*/ 143933 h 664633"/>
              <a:gd name="connsiteX2" fmla="*/ 412750 w 1081617"/>
              <a:gd name="connsiteY2" fmla="*/ 4233 h 664633"/>
              <a:gd name="connsiteX3" fmla="*/ 946150 w 1081617"/>
              <a:gd name="connsiteY3" fmla="*/ 169333 h 664633"/>
              <a:gd name="connsiteX4" fmla="*/ 946150 w 1081617"/>
              <a:gd name="connsiteY4" fmla="*/ 664633 h 664633"/>
              <a:gd name="connsiteX5" fmla="*/ 133350 w 1081617"/>
              <a:gd name="connsiteY5" fmla="*/ 664633 h 664633"/>
              <a:gd name="connsiteX0" fmla="*/ 133350 w 1081617"/>
              <a:gd name="connsiteY0" fmla="*/ 664633 h 664633"/>
              <a:gd name="connsiteX1" fmla="*/ 146050 w 1081617"/>
              <a:gd name="connsiteY1" fmla="*/ 143933 h 664633"/>
              <a:gd name="connsiteX2" fmla="*/ 412750 w 1081617"/>
              <a:gd name="connsiteY2" fmla="*/ 4233 h 664633"/>
              <a:gd name="connsiteX3" fmla="*/ 946150 w 1081617"/>
              <a:gd name="connsiteY3" fmla="*/ 169333 h 664633"/>
              <a:gd name="connsiteX4" fmla="*/ 946150 w 1081617"/>
              <a:gd name="connsiteY4" fmla="*/ 664633 h 664633"/>
              <a:gd name="connsiteX5" fmla="*/ 133350 w 1081617"/>
              <a:gd name="connsiteY5" fmla="*/ 664633 h 664633"/>
              <a:gd name="connsiteX0" fmla="*/ 133350 w 1081617"/>
              <a:gd name="connsiteY0" fmla="*/ 879972 h 879972"/>
              <a:gd name="connsiteX1" fmla="*/ 146050 w 1081617"/>
              <a:gd name="connsiteY1" fmla="*/ 359272 h 879972"/>
              <a:gd name="connsiteX2" fmla="*/ 412750 w 1081617"/>
              <a:gd name="connsiteY2" fmla="*/ 219572 h 879972"/>
              <a:gd name="connsiteX3" fmla="*/ 946150 w 1081617"/>
              <a:gd name="connsiteY3" fmla="*/ 384672 h 879972"/>
              <a:gd name="connsiteX4" fmla="*/ 946150 w 1081617"/>
              <a:gd name="connsiteY4" fmla="*/ 879972 h 879972"/>
              <a:gd name="connsiteX5" fmla="*/ 133350 w 1081617"/>
              <a:gd name="connsiteY5" fmla="*/ 879972 h 879972"/>
              <a:gd name="connsiteX0" fmla="*/ 133350 w 1081617"/>
              <a:gd name="connsiteY0" fmla="*/ 879972 h 879972"/>
              <a:gd name="connsiteX1" fmla="*/ 146050 w 1081617"/>
              <a:gd name="connsiteY1" fmla="*/ 359272 h 879972"/>
              <a:gd name="connsiteX2" fmla="*/ 412750 w 1081617"/>
              <a:gd name="connsiteY2" fmla="*/ 219572 h 879972"/>
              <a:gd name="connsiteX3" fmla="*/ 946150 w 1081617"/>
              <a:gd name="connsiteY3" fmla="*/ 384672 h 879972"/>
              <a:gd name="connsiteX4" fmla="*/ 946150 w 1081617"/>
              <a:gd name="connsiteY4" fmla="*/ 879972 h 879972"/>
              <a:gd name="connsiteX5" fmla="*/ 133350 w 1081617"/>
              <a:gd name="connsiteY5" fmla="*/ 879972 h 879972"/>
              <a:gd name="connsiteX0" fmla="*/ 133350 w 1081617"/>
              <a:gd name="connsiteY0" fmla="*/ 879972 h 879972"/>
              <a:gd name="connsiteX1" fmla="*/ 146050 w 1081617"/>
              <a:gd name="connsiteY1" fmla="*/ 359272 h 879972"/>
              <a:gd name="connsiteX2" fmla="*/ 412750 w 1081617"/>
              <a:gd name="connsiteY2" fmla="*/ 219572 h 879972"/>
              <a:gd name="connsiteX3" fmla="*/ 946150 w 1081617"/>
              <a:gd name="connsiteY3" fmla="*/ 384672 h 879972"/>
              <a:gd name="connsiteX4" fmla="*/ 946150 w 1081617"/>
              <a:gd name="connsiteY4" fmla="*/ 879972 h 879972"/>
              <a:gd name="connsiteX5" fmla="*/ 133350 w 1081617"/>
              <a:gd name="connsiteY5" fmla="*/ 879972 h 879972"/>
              <a:gd name="connsiteX0" fmla="*/ 286279 w 1234546"/>
              <a:gd name="connsiteY0" fmla="*/ 879972 h 879972"/>
              <a:gd name="connsiteX1" fmla="*/ 298979 w 1234546"/>
              <a:gd name="connsiteY1" fmla="*/ 359272 h 879972"/>
              <a:gd name="connsiteX2" fmla="*/ 565679 w 1234546"/>
              <a:gd name="connsiteY2" fmla="*/ 219572 h 879972"/>
              <a:gd name="connsiteX3" fmla="*/ 1099079 w 1234546"/>
              <a:gd name="connsiteY3" fmla="*/ 384672 h 879972"/>
              <a:gd name="connsiteX4" fmla="*/ 1099079 w 1234546"/>
              <a:gd name="connsiteY4" fmla="*/ 879972 h 879972"/>
              <a:gd name="connsiteX5" fmla="*/ 286279 w 1234546"/>
              <a:gd name="connsiteY5" fmla="*/ 879972 h 879972"/>
              <a:gd name="connsiteX0" fmla="*/ 286279 w 1234546"/>
              <a:gd name="connsiteY0" fmla="*/ 879972 h 879972"/>
              <a:gd name="connsiteX1" fmla="*/ 298979 w 1234546"/>
              <a:gd name="connsiteY1" fmla="*/ 359272 h 879972"/>
              <a:gd name="connsiteX2" fmla="*/ 565679 w 1234546"/>
              <a:gd name="connsiteY2" fmla="*/ 219572 h 879972"/>
              <a:gd name="connsiteX3" fmla="*/ 1099079 w 1234546"/>
              <a:gd name="connsiteY3" fmla="*/ 384672 h 879972"/>
              <a:gd name="connsiteX4" fmla="*/ 1099079 w 1234546"/>
              <a:gd name="connsiteY4" fmla="*/ 879972 h 879972"/>
              <a:gd name="connsiteX5" fmla="*/ 286279 w 1234546"/>
              <a:gd name="connsiteY5" fmla="*/ 879972 h 879972"/>
              <a:gd name="connsiteX0" fmla="*/ 286279 w 1352285"/>
              <a:gd name="connsiteY0" fmla="*/ 879972 h 879972"/>
              <a:gd name="connsiteX1" fmla="*/ 298979 w 1352285"/>
              <a:gd name="connsiteY1" fmla="*/ 359272 h 879972"/>
              <a:gd name="connsiteX2" fmla="*/ 565679 w 1352285"/>
              <a:gd name="connsiteY2" fmla="*/ 219572 h 879972"/>
              <a:gd name="connsiteX3" fmla="*/ 1099079 w 1352285"/>
              <a:gd name="connsiteY3" fmla="*/ 384672 h 879972"/>
              <a:gd name="connsiteX4" fmla="*/ 1099079 w 1352285"/>
              <a:gd name="connsiteY4" fmla="*/ 879972 h 879972"/>
              <a:gd name="connsiteX5" fmla="*/ 286279 w 1352285"/>
              <a:gd name="connsiteY5" fmla="*/ 879972 h 879972"/>
              <a:gd name="connsiteX0" fmla="*/ 286279 w 1352285"/>
              <a:gd name="connsiteY0" fmla="*/ 879972 h 879972"/>
              <a:gd name="connsiteX1" fmla="*/ 298979 w 1352285"/>
              <a:gd name="connsiteY1" fmla="*/ 359272 h 879972"/>
              <a:gd name="connsiteX2" fmla="*/ 565679 w 1352285"/>
              <a:gd name="connsiteY2" fmla="*/ 219572 h 879972"/>
              <a:gd name="connsiteX3" fmla="*/ 1099079 w 1352285"/>
              <a:gd name="connsiteY3" fmla="*/ 384672 h 879972"/>
              <a:gd name="connsiteX4" fmla="*/ 1099079 w 1352285"/>
              <a:gd name="connsiteY4" fmla="*/ 879972 h 879972"/>
              <a:gd name="connsiteX5" fmla="*/ 286279 w 1352285"/>
              <a:gd name="connsiteY5" fmla="*/ 879972 h 879972"/>
              <a:gd name="connsiteX0" fmla="*/ 286279 w 1352285"/>
              <a:gd name="connsiteY0" fmla="*/ 879972 h 962522"/>
              <a:gd name="connsiteX1" fmla="*/ 298979 w 1352285"/>
              <a:gd name="connsiteY1" fmla="*/ 359272 h 962522"/>
              <a:gd name="connsiteX2" fmla="*/ 565679 w 1352285"/>
              <a:gd name="connsiteY2" fmla="*/ 219572 h 962522"/>
              <a:gd name="connsiteX3" fmla="*/ 1099079 w 1352285"/>
              <a:gd name="connsiteY3" fmla="*/ 384672 h 962522"/>
              <a:gd name="connsiteX4" fmla="*/ 1099079 w 1352285"/>
              <a:gd name="connsiteY4" fmla="*/ 879972 h 962522"/>
              <a:gd name="connsiteX5" fmla="*/ 286279 w 1352285"/>
              <a:gd name="connsiteY5" fmla="*/ 879972 h 962522"/>
              <a:gd name="connsiteX0" fmla="*/ 286279 w 1245129"/>
              <a:gd name="connsiteY0" fmla="*/ 879972 h 962522"/>
              <a:gd name="connsiteX1" fmla="*/ 298979 w 1245129"/>
              <a:gd name="connsiteY1" fmla="*/ 359272 h 962522"/>
              <a:gd name="connsiteX2" fmla="*/ 565679 w 1245129"/>
              <a:gd name="connsiteY2" fmla="*/ 219572 h 962522"/>
              <a:gd name="connsiteX3" fmla="*/ 1099079 w 1245129"/>
              <a:gd name="connsiteY3" fmla="*/ 384672 h 962522"/>
              <a:gd name="connsiteX4" fmla="*/ 1099079 w 1245129"/>
              <a:gd name="connsiteY4" fmla="*/ 879972 h 962522"/>
              <a:gd name="connsiteX5" fmla="*/ 286279 w 1245129"/>
              <a:gd name="connsiteY5" fmla="*/ 879972 h 962522"/>
              <a:gd name="connsiteX0" fmla="*/ 286279 w 1245129"/>
              <a:gd name="connsiteY0" fmla="*/ 879972 h 879972"/>
              <a:gd name="connsiteX1" fmla="*/ 298979 w 1245129"/>
              <a:gd name="connsiteY1" fmla="*/ 359272 h 879972"/>
              <a:gd name="connsiteX2" fmla="*/ 565679 w 1245129"/>
              <a:gd name="connsiteY2" fmla="*/ 219572 h 879972"/>
              <a:gd name="connsiteX3" fmla="*/ 1099079 w 1245129"/>
              <a:gd name="connsiteY3" fmla="*/ 384672 h 879972"/>
              <a:gd name="connsiteX4" fmla="*/ 1099079 w 1245129"/>
              <a:gd name="connsiteY4" fmla="*/ 879972 h 879972"/>
              <a:gd name="connsiteX5" fmla="*/ 286279 w 1245129"/>
              <a:gd name="connsiteY5" fmla="*/ 879972 h 879972"/>
              <a:gd name="connsiteX0" fmla="*/ 286279 w 1245129"/>
              <a:gd name="connsiteY0" fmla="*/ 879972 h 879972"/>
              <a:gd name="connsiteX1" fmla="*/ 298979 w 1245129"/>
              <a:gd name="connsiteY1" fmla="*/ 359272 h 879972"/>
              <a:gd name="connsiteX2" fmla="*/ 565679 w 1245129"/>
              <a:gd name="connsiteY2" fmla="*/ 219572 h 879972"/>
              <a:gd name="connsiteX3" fmla="*/ 1099079 w 1245129"/>
              <a:gd name="connsiteY3" fmla="*/ 384672 h 879972"/>
              <a:gd name="connsiteX4" fmla="*/ 1099079 w 1245129"/>
              <a:gd name="connsiteY4" fmla="*/ 879972 h 879972"/>
              <a:gd name="connsiteX5" fmla="*/ 286279 w 1245129"/>
              <a:gd name="connsiteY5" fmla="*/ 879972 h 879972"/>
              <a:gd name="connsiteX0" fmla="*/ 286279 w 1270668"/>
              <a:gd name="connsiteY0" fmla="*/ 879972 h 879972"/>
              <a:gd name="connsiteX1" fmla="*/ 298979 w 1270668"/>
              <a:gd name="connsiteY1" fmla="*/ 359272 h 879972"/>
              <a:gd name="connsiteX2" fmla="*/ 565679 w 1270668"/>
              <a:gd name="connsiteY2" fmla="*/ 219572 h 879972"/>
              <a:gd name="connsiteX3" fmla="*/ 1099079 w 1270668"/>
              <a:gd name="connsiteY3" fmla="*/ 384672 h 879972"/>
              <a:gd name="connsiteX4" fmla="*/ 1099079 w 1270668"/>
              <a:gd name="connsiteY4" fmla="*/ 879972 h 879972"/>
              <a:gd name="connsiteX5" fmla="*/ 286279 w 1270668"/>
              <a:gd name="connsiteY5" fmla="*/ 879972 h 879972"/>
              <a:gd name="connsiteX0" fmla="*/ 286279 w 1314587"/>
              <a:gd name="connsiteY0" fmla="*/ 879972 h 879972"/>
              <a:gd name="connsiteX1" fmla="*/ 298979 w 1314587"/>
              <a:gd name="connsiteY1" fmla="*/ 359272 h 879972"/>
              <a:gd name="connsiteX2" fmla="*/ 565679 w 1314587"/>
              <a:gd name="connsiteY2" fmla="*/ 219572 h 879972"/>
              <a:gd name="connsiteX3" fmla="*/ 1099079 w 1314587"/>
              <a:gd name="connsiteY3" fmla="*/ 384672 h 879972"/>
              <a:gd name="connsiteX4" fmla="*/ 1099079 w 1314587"/>
              <a:gd name="connsiteY4" fmla="*/ 879972 h 879972"/>
              <a:gd name="connsiteX5" fmla="*/ 286279 w 1314587"/>
              <a:gd name="connsiteY5" fmla="*/ 879972 h 879972"/>
              <a:gd name="connsiteX0" fmla="*/ 286279 w 1354667"/>
              <a:gd name="connsiteY0" fmla="*/ 879972 h 879972"/>
              <a:gd name="connsiteX1" fmla="*/ 298979 w 1354667"/>
              <a:gd name="connsiteY1" fmla="*/ 359272 h 879972"/>
              <a:gd name="connsiteX2" fmla="*/ 565679 w 1354667"/>
              <a:gd name="connsiteY2" fmla="*/ 219572 h 879972"/>
              <a:gd name="connsiteX3" fmla="*/ 1099079 w 1354667"/>
              <a:gd name="connsiteY3" fmla="*/ 384672 h 879972"/>
              <a:gd name="connsiteX4" fmla="*/ 1099079 w 1354667"/>
              <a:gd name="connsiteY4" fmla="*/ 879972 h 879972"/>
              <a:gd name="connsiteX5" fmla="*/ 286279 w 1354667"/>
              <a:gd name="connsiteY5" fmla="*/ 879972 h 879972"/>
              <a:gd name="connsiteX0" fmla="*/ 352817 w 1421205"/>
              <a:gd name="connsiteY0" fmla="*/ 879972 h 879972"/>
              <a:gd name="connsiteX1" fmla="*/ 365517 w 1421205"/>
              <a:gd name="connsiteY1" fmla="*/ 359272 h 879972"/>
              <a:gd name="connsiteX2" fmla="*/ 632217 w 1421205"/>
              <a:gd name="connsiteY2" fmla="*/ 219572 h 879972"/>
              <a:gd name="connsiteX3" fmla="*/ 1165617 w 1421205"/>
              <a:gd name="connsiteY3" fmla="*/ 384672 h 879972"/>
              <a:gd name="connsiteX4" fmla="*/ 1165617 w 1421205"/>
              <a:gd name="connsiteY4" fmla="*/ 879972 h 879972"/>
              <a:gd name="connsiteX5" fmla="*/ 352817 w 1421205"/>
              <a:gd name="connsiteY5" fmla="*/ 879972 h 879972"/>
              <a:gd name="connsiteX0" fmla="*/ 352817 w 1421205"/>
              <a:gd name="connsiteY0" fmla="*/ 879972 h 896641"/>
              <a:gd name="connsiteX1" fmla="*/ 365517 w 1421205"/>
              <a:gd name="connsiteY1" fmla="*/ 359272 h 896641"/>
              <a:gd name="connsiteX2" fmla="*/ 632217 w 1421205"/>
              <a:gd name="connsiteY2" fmla="*/ 219572 h 896641"/>
              <a:gd name="connsiteX3" fmla="*/ 1165617 w 1421205"/>
              <a:gd name="connsiteY3" fmla="*/ 384672 h 896641"/>
              <a:gd name="connsiteX4" fmla="*/ 965592 w 1421205"/>
              <a:gd name="connsiteY4" fmla="*/ 896641 h 896641"/>
              <a:gd name="connsiteX5" fmla="*/ 352817 w 1421205"/>
              <a:gd name="connsiteY5" fmla="*/ 879972 h 896641"/>
              <a:gd name="connsiteX0" fmla="*/ 352817 w 1464469"/>
              <a:gd name="connsiteY0" fmla="*/ 879972 h 964562"/>
              <a:gd name="connsiteX1" fmla="*/ 365517 w 1464469"/>
              <a:gd name="connsiteY1" fmla="*/ 359272 h 964562"/>
              <a:gd name="connsiteX2" fmla="*/ 632217 w 1464469"/>
              <a:gd name="connsiteY2" fmla="*/ 219572 h 964562"/>
              <a:gd name="connsiteX3" fmla="*/ 1165617 w 1464469"/>
              <a:gd name="connsiteY3" fmla="*/ 384672 h 964562"/>
              <a:gd name="connsiteX4" fmla="*/ 965592 w 1464469"/>
              <a:gd name="connsiteY4" fmla="*/ 896641 h 964562"/>
              <a:gd name="connsiteX5" fmla="*/ 352817 w 1464469"/>
              <a:gd name="connsiteY5" fmla="*/ 879972 h 964562"/>
              <a:gd name="connsiteX0" fmla="*/ 352817 w 1464469"/>
              <a:gd name="connsiteY0" fmla="*/ 879972 h 1145879"/>
              <a:gd name="connsiteX1" fmla="*/ 365517 w 1464469"/>
              <a:gd name="connsiteY1" fmla="*/ 359272 h 1145879"/>
              <a:gd name="connsiteX2" fmla="*/ 632217 w 1464469"/>
              <a:gd name="connsiteY2" fmla="*/ 219572 h 1145879"/>
              <a:gd name="connsiteX3" fmla="*/ 1165617 w 1464469"/>
              <a:gd name="connsiteY3" fmla="*/ 384672 h 1145879"/>
              <a:gd name="connsiteX4" fmla="*/ 965592 w 1464469"/>
              <a:gd name="connsiteY4" fmla="*/ 896641 h 1145879"/>
              <a:gd name="connsiteX5" fmla="*/ 352817 w 1464469"/>
              <a:gd name="connsiteY5" fmla="*/ 879972 h 1145879"/>
              <a:gd name="connsiteX0" fmla="*/ 352817 w 1464469"/>
              <a:gd name="connsiteY0" fmla="*/ 879972 h 1145879"/>
              <a:gd name="connsiteX1" fmla="*/ 365517 w 1464469"/>
              <a:gd name="connsiteY1" fmla="*/ 359272 h 1145879"/>
              <a:gd name="connsiteX2" fmla="*/ 632217 w 1464469"/>
              <a:gd name="connsiteY2" fmla="*/ 219572 h 1145879"/>
              <a:gd name="connsiteX3" fmla="*/ 1165617 w 1464469"/>
              <a:gd name="connsiteY3" fmla="*/ 384672 h 1145879"/>
              <a:gd name="connsiteX4" fmla="*/ 965592 w 1464469"/>
              <a:gd name="connsiteY4" fmla="*/ 896641 h 1145879"/>
              <a:gd name="connsiteX5" fmla="*/ 352817 w 1464469"/>
              <a:gd name="connsiteY5" fmla="*/ 879972 h 11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469" h="1145879">
                <a:moveTo>
                  <a:pt x="352817" y="879972"/>
                </a:moveTo>
                <a:cubicBezTo>
                  <a:pt x="110068" y="878154"/>
                  <a:pt x="0" y="505725"/>
                  <a:pt x="365517" y="359272"/>
                </a:cubicBezTo>
                <a:cubicBezTo>
                  <a:pt x="412084" y="249205"/>
                  <a:pt x="484579" y="167714"/>
                  <a:pt x="632217" y="219572"/>
                </a:cubicBezTo>
                <a:cubicBezTo>
                  <a:pt x="727467" y="76168"/>
                  <a:pt x="1045761" y="0"/>
                  <a:pt x="1165617" y="384672"/>
                </a:cubicBezTo>
                <a:cubicBezTo>
                  <a:pt x="1421205" y="478738"/>
                  <a:pt x="1464469" y="964562"/>
                  <a:pt x="965592" y="896641"/>
                </a:cubicBezTo>
                <a:cubicBezTo>
                  <a:pt x="718471" y="1145879"/>
                  <a:pt x="416582" y="985541"/>
                  <a:pt x="352817" y="8799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dist="127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40" tIns="91440" bIns="91440" rtlCol="0" anchor="ctr"/>
          <a:lstStyle/>
          <a:p>
            <a:pPr algn="ctr">
              <a:lnSpc>
                <a:spcPct val="85000"/>
              </a:lnSpc>
            </a:pPr>
            <a:endParaRPr lang="en-US" sz="1000" dirty="0" smtClean="0">
              <a:latin typeface="PT Sans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28441" y="3304732"/>
            <a:ext cx="1324159" cy="304760"/>
            <a:chOff x="2222819" y="2401762"/>
            <a:chExt cx="1818039" cy="228600"/>
          </a:xfrm>
        </p:grpSpPr>
        <p:sp>
          <p:nvSpPr>
            <p:cNvPr id="95" name="Rectangle 94"/>
            <p:cNvSpPr/>
            <p:nvPr/>
          </p:nvSpPr>
          <p:spPr>
            <a:xfrm>
              <a:off x="2330930" y="2401762"/>
              <a:ext cx="16002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949418" y="2401762"/>
              <a:ext cx="9144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222819" y="2401762"/>
              <a:ext cx="9144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98" name="Oval 97"/>
            <p:cNvSpPr/>
            <p:nvPr/>
          </p:nvSpPr>
          <p:spPr>
            <a:xfrm>
              <a:off x="3976850" y="2497774"/>
              <a:ext cx="36576" cy="36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99" name="Oval 98"/>
            <p:cNvSpPr/>
            <p:nvPr/>
          </p:nvSpPr>
          <p:spPr>
            <a:xfrm>
              <a:off x="2250251" y="2497774"/>
              <a:ext cx="36576" cy="36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00" name="Oval 99"/>
            <p:cNvSpPr/>
            <p:nvPr/>
          </p:nvSpPr>
          <p:spPr>
            <a:xfrm>
              <a:off x="3717623" y="2447482"/>
              <a:ext cx="137160" cy="13716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2410143" y="244932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410143" y="249777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2410143" y="254622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734369" y="244932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734369" y="249777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2734369" y="254622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058595" y="244932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058595" y="249777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058595" y="254622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3382821" y="244932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382821" y="249777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382821" y="2546224"/>
              <a:ext cx="274320" cy="3657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</p:grpSp>
      <p:grpSp>
        <p:nvGrpSpPr>
          <p:cNvPr id="113" name="Group 112"/>
          <p:cNvGrpSpPr>
            <a:grpSpLocks noChangeAspect="1"/>
          </p:cNvGrpSpPr>
          <p:nvPr/>
        </p:nvGrpSpPr>
        <p:grpSpPr>
          <a:xfrm>
            <a:off x="2209800" y="3334614"/>
            <a:ext cx="1252523" cy="225707"/>
            <a:chOff x="1639419" y="2996511"/>
            <a:chExt cx="3116176" cy="607990"/>
          </a:xfrm>
        </p:grpSpPr>
        <p:sp>
          <p:nvSpPr>
            <p:cNvPr id="114" name="Rectangle 113"/>
            <p:cNvSpPr/>
            <p:nvPr/>
          </p:nvSpPr>
          <p:spPr>
            <a:xfrm>
              <a:off x="1819410" y="2996515"/>
              <a:ext cx="2762926" cy="607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597713" y="2996511"/>
              <a:ext cx="157882" cy="6079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639419" y="2996511"/>
              <a:ext cx="157882" cy="6079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578938" y="3035920"/>
              <a:ext cx="945758" cy="2456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681812" y="3491005"/>
              <a:ext cx="3034790" cy="63152"/>
              <a:chOff x="2190504" y="4574476"/>
              <a:chExt cx="1757659" cy="36576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3911587" y="4574476"/>
                <a:ext cx="36576" cy="365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2190504" y="4574476"/>
                <a:ext cx="36576" cy="365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677962" y="3049549"/>
              <a:ext cx="3034790" cy="63152"/>
              <a:chOff x="2190504" y="4574476"/>
              <a:chExt cx="1757659" cy="36576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3911587" y="4574476"/>
                <a:ext cx="36576" cy="365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190504" y="4574476"/>
                <a:ext cx="36576" cy="365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1867114" y="3035920"/>
              <a:ext cx="1664536" cy="51948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578938" y="3309775"/>
              <a:ext cx="945758" cy="2456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2207587" y="3099349"/>
              <a:ext cx="1289570" cy="405843"/>
              <a:chOff x="2518960" y="1954304"/>
              <a:chExt cx="2745564" cy="817471"/>
            </a:xfrm>
            <a:solidFill>
              <a:schemeClr val="accent1">
                <a:lumMod val="75000"/>
              </a:schemeClr>
            </a:solidFill>
          </p:grpSpPr>
          <p:grpSp>
            <p:nvGrpSpPr>
              <p:cNvPr id="137" name="Group 855"/>
              <p:cNvGrpSpPr/>
              <p:nvPr/>
            </p:nvGrpSpPr>
            <p:grpSpPr>
              <a:xfrm>
                <a:off x="2518961" y="1954304"/>
                <a:ext cx="2745563" cy="817471"/>
                <a:chOff x="2061761" y="1961028"/>
                <a:chExt cx="2745563" cy="898519"/>
              </a:xfrm>
              <a:grp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2063007" y="1961028"/>
                  <a:ext cx="2744317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2061761" y="2707147"/>
                  <a:ext cx="2744317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</p:grpSp>
          <p:sp>
            <p:nvSpPr>
              <p:cNvPr id="138" name="Rectangle 137"/>
              <p:cNvSpPr/>
              <p:nvPr/>
            </p:nvSpPr>
            <p:spPr>
              <a:xfrm>
                <a:off x="2518960" y="2411814"/>
                <a:ext cx="2744317" cy="1386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518960" y="2182440"/>
                <a:ext cx="2744317" cy="1386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3597636" y="3049548"/>
              <a:ext cx="246989" cy="881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1906040" y="3097468"/>
              <a:ext cx="273174" cy="405843"/>
              <a:chOff x="2518960" y="1954304"/>
              <a:chExt cx="2745564" cy="817471"/>
            </a:xfrm>
            <a:solidFill>
              <a:schemeClr val="accent1">
                <a:lumMod val="75000"/>
              </a:schemeClr>
            </a:solidFill>
          </p:grpSpPr>
          <p:grpSp>
            <p:nvGrpSpPr>
              <p:cNvPr id="132" name="Group 866"/>
              <p:cNvGrpSpPr/>
              <p:nvPr/>
            </p:nvGrpSpPr>
            <p:grpSpPr>
              <a:xfrm>
                <a:off x="2518961" y="1954304"/>
                <a:ext cx="2745563" cy="817471"/>
                <a:chOff x="2061761" y="1961028"/>
                <a:chExt cx="2745563" cy="898519"/>
              </a:xfrm>
              <a:grpFill/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2063007" y="1961028"/>
                  <a:ext cx="2744317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2061761" y="2707147"/>
                  <a:ext cx="2744317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</p:grpSp>
          <p:sp>
            <p:nvSpPr>
              <p:cNvPr id="133" name="Rectangle 132"/>
              <p:cNvSpPr/>
              <p:nvPr/>
            </p:nvSpPr>
            <p:spPr>
              <a:xfrm>
                <a:off x="2518960" y="2411814"/>
                <a:ext cx="2744317" cy="1386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518960" y="2182440"/>
                <a:ext cx="2744317" cy="1386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4275632" y="3409442"/>
              <a:ext cx="161251" cy="49774"/>
              <a:chOff x="12052738" y="2276214"/>
              <a:chExt cx="148113" cy="4571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30" name="Oval 129"/>
              <p:cNvSpPr/>
              <p:nvPr/>
            </p:nvSpPr>
            <p:spPr>
              <a:xfrm flipV="1">
                <a:off x="12155132" y="2276214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31" name="Oval 130"/>
              <p:cNvSpPr/>
              <p:nvPr/>
            </p:nvSpPr>
            <p:spPr>
              <a:xfrm flipV="1">
                <a:off x="12052738" y="2276214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275632" y="3131285"/>
              <a:ext cx="161251" cy="49774"/>
              <a:chOff x="12052738" y="2276214"/>
              <a:chExt cx="148113" cy="4571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28" name="Oval 127"/>
              <p:cNvSpPr/>
              <p:nvPr/>
            </p:nvSpPr>
            <p:spPr>
              <a:xfrm flipV="1">
                <a:off x="12155132" y="2276214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29" name="Oval 128"/>
              <p:cNvSpPr/>
              <p:nvPr/>
            </p:nvSpPr>
            <p:spPr>
              <a:xfrm flipV="1">
                <a:off x="12052738" y="2276214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3597636" y="3326057"/>
              <a:ext cx="246989" cy="881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244763" y="3611066"/>
            <a:ext cx="1733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C4/5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Application Server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828800" y="3047964"/>
            <a:ext cx="2368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AudioCodes Access SBC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1449955" y="2100849"/>
            <a:ext cx="136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Сервис Провайдер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4" name="Group 173"/>
          <p:cNvGrpSpPr>
            <a:grpSpLocks noChangeAspect="1"/>
          </p:cNvGrpSpPr>
          <p:nvPr/>
        </p:nvGrpSpPr>
        <p:grpSpPr>
          <a:xfrm>
            <a:off x="6464631" y="5578580"/>
            <a:ext cx="438912" cy="593620"/>
            <a:chOff x="5488484" y="6051194"/>
            <a:chExt cx="438912" cy="593620"/>
          </a:xfrm>
        </p:grpSpPr>
        <p:grpSp>
          <p:nvGrpSpPr>
            <p:cNvPr id="175" name="Group 174"/>
            <p:cNvGrpSpPr/>
            <p:nvPr/>
          </p:nvGrpSpPr>
          <p:grpSpPr>
            <a:xfrm>
              <a:off x="5488484" y="6051194"/>
              <a:ext cx="438912" cy="593620"/>
              <a:chOff x="5640884" y="6203594"/>
              <a:chExt cx="438912" cy="593620"/>
            </a:xfrm>
            <a:solidFill>
              <a:schemeClr val="bg1"/>
            </a:solidFill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grpSpPr>
          <p:sp>
            <p:nvSpPr>
              <p:cNvPr id="188" name="Round Same Side Corner Rectangle 187"/>
              <p:cNvSpPr/>
              <p:nvPr/>
            </p:nvSpPr>
            <p:spPr>
              <a:xfrm>
                <a:off x="5686604" y="6203594"/>
                <a:ext cx="347472" cy="566928"/>
              </a:xfrm>
              <a:prstGeom prst="round2SameRect">
                <a:avLst>
                  <a:gd name="adj1" fmla="val 6616"/>
                  <a:gd name="adj2" fmla="val 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  <p:sp>
            <p:nvSpPr>
              <p:cNvPr id="189" name="Rounded Rectangle 188"/>
              <p:cNvSpPr/>
              <p:nvPr/>
            </p:nvSpPr>
            <p:spPr>
              <a:xfrm>
                <a:off x="5640884" y="6769782"/>
                <a:ext cx="438912" cy="27432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5488484" y="6051194"/>
              <a:ext cx="438912" cy="593620"/>
              <a:chOff x="5488484" y="6051194"/>
              <a:chExt cx="438912" cy="593620"/>
            </a:xfrm>
          </p:grpSpPr>
          <p:sp>
            <p:nvSpPr>
              <p:cNvPr id="177" name="Round Same Side Corner Rectangle 176"/>
              <p:cNvSpPr/>
              <p:nvPr/>
            </p:nvSpPr>
            <p:spPr>
              <a:xfrm>
                <a:off x="5534204" y="6051194"/>
                <a:ext cx="347472" cy="566928"/>
              </a:xfrm>
              <a:prstGeom prst="round2SameRect">
                <a:avLst>
                  <a:gd name="adj1" fmla="val 6616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5577053" y="6095687"/>
                <a:ext cx="261774" cy="477942"/>
                <a:chOff x="5574627" y="6095687"/>
                <a:chExt cx="261774" cy="477942"/>
              </a:xfrm>
            </p:grpSpPr>
            <p:sp>
              <p:nvSpPr>
                <p:cNvPr id="180" name="Rectangle 179"/>
                <p:cNvSpPr/>
                <p:nvPr/>
              </p:nvSpPr>
              <p:spPr>
                <a:xfrm>
                  <a:off x="5574627" y="6224449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5743454" y="6224449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5574627" y="6352565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5743454" y="6352566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5574627" y="6480682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5743454" y="6480672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5574627" y="6095687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5743454" y="6095688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</p:grpSp>
          <p:sp>
            <p:nvSpPr>
              <p:cNvPr id="179" name="Rounded Rectangle 178"/>
              <p:cNvSpPr/>
              <p:nvPr/>
            </p:nvSpPr>
            <p:spPr>
              <a:xfrm>
                <a:off x="5488484" y="6617382"/>
                <a:ext cx="438912" cy="274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</p:grpSp>
      </p:grpSp>
      <p:pic>
        <p:nvPicPr>
          <p:cNvPr id="192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1123278" cy="22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" name="TextBox 192"/>
          <p:cNvSpPr txBox="1"/>
          <p:nvPr/>
        </p:nvSpPr>
        <p:spPr>
          <a:xfrm>
            <a:off x="3898253" y="3657600"/>
            <a:ext cx="172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выделенный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виртуальный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SBC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4" name="Straight Connector 193"/>
          <p:cNvCxnSpPr>
            <a:stCxn id="192" idx="3"/>
            <a:endCxn id="188" idx="2"/>
          </p:cNvCxnSpPr>
          <p:nvPr/>
        </p:nvCxnSpPr>
        <p:spPr>
          <a:xfrm>
            <a:off x="5161878" y="4303868"/>
            <a:ext cx="1348473" cy="155817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22" y="2438400"/>
            <a:ext cx="1123278" cy="22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579419" y="2590800"/>
            <a:ext cx="154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Multi-tenant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</a:rPr>
              <a:t>vSBC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00" name="Group 199"/>
          <p:cNvGrpSpPr>
            <a:grpSpLocks noChangeAspect="1"/>
          </p:cNvGrpSpPr>
          <p:nvPr/>
        </p:nvGrpSpPr>
        <p:grpSpPr>
          <a:xfrm>
            <a:off x="6566280" y="1835071"/>
            <a:ext cx="438912" cy="327418"/>
            <a:chOff x="5488484" y="6051194"/>
            <a:chExt cx="438912" cy="593620"/>
          </a:xfrm>
        </p:grpSpPr>
        <p:grpSp>
          <p:nvGrpSpPr>
            <p:cNvPr id="201" name="Group 200"/>
            <p:cNvGrpSpPr/>
            <p:nvPr/>
          </p:nvGrpSpPr>
          <p:grpSpPr>
            <a:xfrm>
              <a:off x="5488484" y="6051194"/>
              <a:ext cx="438912" cy="593620"/>
              <a:chOff x="5640884" y="6203594"/>
              <a:chExt cx="438912" cy="593620"/>
            </a:xfrm>
            <a:solidFill>
              <a:schemeClr val="bg1"/>
            </a:solidFill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grpSpPr>
          <p:sp>
            <p:nvSpPr>
              <p:cNvPr id="214" name="Round Same Side Corner Rectangle 213"/>
              <p:cNvSpPr/>
              <p:nvPr/>
            </p:nvSpPr>
            <p:spPr>
              <a:xfrm>
                <a:off x="5686604" y="6203594"/>
                <a:ext cx="347472" cy="566928"/>
              </a:xfrm>
              <a:prstGeom prst="round2SameRect">
                <a:avLst>
                  <a:gd name="adj1" fmla="val 6616"/>
                  <a:gd name="adj2" fmla="val 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  <p:sp>
            <p:nvSpPr>
              <p:cNvPr id="215" name="Rounded Rectangle 214"/>
              <p:cNvSpPr/>
              <p:nvPr/>
            </p:nvSpPr>
            <p:spPr>
              <a:xfrm>
                <a:off x="5640884" y="6769782"/>
                <a:ext cx="438912" cy="27432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5488484" y="6051194"/>
              <a:ext cx="438912" cy="593620"/>
              <a:chOff x="5488484" y="6051194"/>
              <a:chExt cx="438912" cy="593620"/>
            </a:xfrm>
          </p:grpSpPr>
          <p:sp>
            <p:nvSpPr>
              <p:cNvPr id="203" name="Round Same Side Corner Rectangle 202"/>
              <p:cNvSpPr/>
              <p:nvPr/>
            </p:nvSpPr>
            <p:spPr>
              <a:xfrm>
                <a:off x="5534204" y="6051194"/>
                <a:ext cx="347472" cy="566928"/>
              </a:xfrm>
              <a:prstGeom prst="round2SameRect">
                <a:avLst>
                  <a:gd name="adj1" fmla="val 6616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  <p:grpSp>
            <p:nvGrpSpPr>
              <p:cNvPr id="204" name="Group 203"/>
              <p:cNvGrpSpPr/>
              <p:nvPr/>
            </p:nvGrpSpPr>
            <p:grpSpPr>
              <a:xfrm>
                <a:off x="5577053" y="6095687"/>
                <a:ext cx="261774" cy="477942"/>
                <a:chOff x="5574627" y="6095687"/>
                <a:chExt cx="261774" cy="477942"/>
              </a:xfrm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5574627" y="6224449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5743454" y="6224449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5574627" y="6352565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5743454" y="6352566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5574627" y="6480682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5743454" y="6480672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5574627" y="6095687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5743454" y="6095688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</p:grpSp>
          <p:sp>
            <p:nvSpPr>
              <p:cNvPr id="205" name="Rounded Rectangle 204"/>
              <p:cNvSpPr/>
              <p:nvPr/>
            </p:nvSpPr>
            <p:spPr>
              <a:xfrm>
                <a:off x="5488484" y="6617382"/>
                <a:ext cx="438912" cy="274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</p:grpSp>
      </p:grpSp>
      <p:grpSp>
        <p:nvGrpSpPr>
          <p:cNvPr id="216" name="Group 215"/>
          <p:cNvGrpSpPr>
            <a:grpSpLocks noChangeAspect="1"/>
          </p:cNvGrpSpPr>
          <p:nvPr/>
        </p:nvGrpSpPr>
        <p:grpSpPr>
          <a:xfrm>
            <a:off x="6571488" y="2263382"/>
            <a:ext cx="438912" cy="327418"/>
            <a:chOff x="5488484" y="6051194"/>
            <a:chExt cx="438912" cy="593620"/>
          </a:xfrm>
        </p:grpSpPr>
        <p:grpSp>
          <p:nvGrpSpPr>
            <p:cNvPr id="217" name="Group 216"/>
            <p:cNvGrpSpPr/>
            <p:nvPr/>
          </p:nvGrpSpPr>
          <p:grpSpPr>
            <a:xfrm>
              <a:off x="5488484" y="6051194"/>
              <a:ext cx="438912" cy="593620"/>
              <a:chOff x="5640884" y="6203594"/>
              <a:chExt cx="438912" cy="593620"/>
            </a:xfrm>
            <a:solidFill>
              <a:schemeClr val="bg1"/>
            </a:solidFill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grpSpPr>
          <p:sp>
            <p:nvSpPr>
              <p:cNvPr id="230" name="Round Same Side Corner Rectangle 229"/>
              <p:cNvSpPr/>
              <p:nvPr/>
            </p:nvSpPr>
            <p:spPr>
              <a:xfrm>
                <a:off x="5686604" y="6203594"/>
                <a:ext cx="347472" cy="566928"/>
              </a:xfrm>
              <a:prstGeom prst="round2SameRect">
                <a:avLst>
                  <a:gd name="adj1" fmla="val 6616"/>
                  <a:gd name="adj2" fmla="val 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  <p:sp>
            <p:nvSpPr>
              <p:cNvPr id="231" name="Rounded Rectangle 230"/>
              <p:cNvSpPr/>
              <p:nvPr/>
            </p:nvSpPr>
            <p:spPr>
              <a:xfrm>
                <a:off x="5640884" y="6769782"/>
                <a:ext cx="438912" cy="27432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5488484" y="6051194"/>
              <a:ext cx="438912" cy="593620"/>
              <a:chOff x="5488484" y="6051194"/>
              <a:chExt cx="438912" cy="593620"/>
            </a:xfrm>
          </p:grpSpPr>
          <p:sp>
            <p:nvSpPr>
              <p:cNvPr id="219" name="Round Same Side Corner Rectangle 218"/>
              <p:cNvSpPr/>
              <p:nvPr/>
            </p:nvSpPr>
            <p:spPr>
              <a:xfrm>
                <a:off x="5534204" y="6051194"/>
                <a:ext cx="347472" cy="566928"/>
              </a:xfrm>
              <a:prstGeom prst="round2SameRect">
                <a:avLst>
                  <a:gd name="adj1" fmla="val 6616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  <p:grpSp>
            <p:nvGrpSpPr>
              <p:cNvPr id="220" name="Group 219"/>
              <p:cNvGrpSpPr/>
              <p:nvPr/>
            </p:nvGrpSpPr>
            <p:grpSpPr>
              <a:xfrm>
                <a:off x="5577053" y="6095687"/>
                <a:ext cx="261774" cy="477942"/>
                <a:chOff x="5574627" y="6095687"/>
                <a:chExt cx="261774" cy="477942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574627" y="6224449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5743454" y="6224449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5574627" y="6352565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5743454" y="6352566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5574627" y="6480682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5743454" y="6480672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5574627" y="6095687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5743454" y="6095688"/>
                  <a:ext cx="92947" cy="929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 dirty="0"/>
                </a:p>
              </p:txBody>
            </p:sp>
          </p:grpSp>
          <p:sp>
            <p:nvSpPr>
              <p:cNvPr id="221" name="Rounded Rectangle 220"/>
              <p:cNvSpPr/>
              <p:nvPr/>
            </p:nvSpPr>
            <p:spPr>
              <a:xfrm>
                <a:off x="5488484" y="6617382"/>
                <a:ext cx="438912" cy="274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 dirty="0"/>
              </a:p>
            </p:txBody>
          </p:sp>
        </p:grpSp>
      </p:grpSp>
      <p:sp>
        <p:nvSpPr>
          <p:cNvPr id="234" name="TextBox 233"/>
          <p:cNvSpPr txBox="1"/>
          <p:nvPr/>
        </p:nvSpPr>
        <p:spPr>
          <a:xfrm>
            <a:off x="6246093" y="6230344"/>
            <a:ext cx="1759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Крупный </a:t>
            </a:r>
            <a:r>
              <a:rPr lang="en-US" sz="1600" b="1" dirty="0"/>
              <a:t>B2B </a:t>
            </a:r>
            <a:r>
              <a:rPr lang="ru-RU" sz="1600" b="1" dirty="0"/>
              <a:t>клиент </a:t>
            </a:r>
            <a:endParaRPr lang="en-US" sz="1600" b="1" dirty="0"/>
          </a:p>
        </p:txBody>
      </p:sp>
      <p:sp>
        <p:nvSpPr>
          <p:cNvPr id="239" name="TextBox 238"/>
          <p:cNvSpPr txBox="1"/>
          <p:nvPr/>
        </p:nvSpPr>
        <p:spPr>
          <a:xfrm>
            <a:off x="7620000" y="2667000"/>
            <a:ext cx="167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Крупный </a:t>
            </a:r>
            <a:r>
              <a:rPr lang="en-US" sz="1600" b="1" dirty="0" smtClean="0"/>
              <a:t>B2B </a:t>
            </a:r>
            <a:r>
              <a:rPr lang="ru-RU" sz="1600" b="1" dirty="0" smtClean="0"/>
              <a:t>клиент </a:t>
            </a:r>
            <a:endParaRPr lang="en-US" sz="1600" b="1" dirty="0"/>
          </a:p>
        </p:txBody>
      </p:sp>
      <p:cxnSp>
        <p:nvCxnSpPr>
          <p:cNvPr id="241" name="Straight Connector 240"/>
          <p:cNvCxnSpPr>
            <a:stCxn id="43" idx="3"/>
            <a:endCxn id="203" idx="2"/>
          </p:cNvCxnSpPr>
          <p:nvPr/>
        </p:nvCxnSpPr>
        <p:spPr>
          <a:xfrm flipV="1">
            <a:off x="5181600" y="1991419"/>
            <a:ext cx="1430400" cy="55984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43" idx="3"/>
            <a:endCxn id="219" idx="2"/>
          </p:cNvCxnSpPr>
          <p:nvPr/>
        </p:nvCxnSpPr>
        <p:spPr>
          <a:xfrm flipV="1">
            <a:off x="5181600" y="2419730"/>
            <a:ext cx="1435608" cy="13153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6457753" y="956846"/>
            <a:ext cx="108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SMBs</a:t>
            </a:r>
            <a:endParaRPr lang="en-US" sz="1600" b="1" dirty="0"/>
          </a:p>
        </p:txBody>
      </p:sp>
      <p:cxnSp>
        <p:nvCxnSpPr>
          <p:cNvPr id="91" name="Straight Connector 90"/>
          <p:cNvCxnSpPr>
            <a:stCxn id="43" idx="3"/>
            <a:endCxn id="28" idx="2"/>
          </p:cNvCxnSpPr>
          <p:nvPr/>
        </p:nvCxnSpPr>
        <p:spPr>
          <a:xfrm flipV="1">
            <a:off x="5181600" y="1570469"/>
            <a:ext cx="1413653" cy="98079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ular Callout 155"/>
          <p:cNvSpPr/>
          <p:nvPr/>
        </p:nvSpPr>
        <p:spPr>
          <a:xfrm>
            <a:off x="3581401" y="685800"/>
            <a:ext cx="2483160" cy="1344124"/>
          </a:xfrm>
          <a:prstGeom prst="wedgeRectCallout">
            <a:avLst>
              <a:gd name="adj1" fmla="val -1654"/>
              <a:gd name="adj2" fmla="val 8032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66688" indent="-166688" defTabSz="14239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Эффективно по цене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166688" indent="-166688" defTabSz="14239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Незначительные аппаратные ресурсы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166688" indent="-166688" defTabSz="14239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Соответствие требованиям </a:t>
            </a:r>
            <a:r>
              <a:rPr lang="en-US" sz="1600" dirty="0" smtClean="0">
                <a:solidFill>
                  <a:srgbClr val="002060"/>
                </a:solidFill>
              </a:rPr>
              <a:t>SMB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7" name="Rectangular Callout 156"/>
          <p:cNvSpPr/>
          <p:nvPr/>
        </p:nvSpPr>
        <p:spPr>
          <a:xfrm>
            <a:off x="6510351" y="4115390"/>
            <a:ext cx="2494345" cy="1190430"/>
          </a:xfrm>
          <a:prstGeom prst="wedgeRectCallout">
            <a:avLst>
              <a:gd name="adj1" fmla="val -27887"/>
              <a:gd name="adj2" fmla="val -8828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66688" indent="-166688" defTabSz="14239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Любой </a:t>
            </a:r>
            <a:r>
              <a:rPr lang="ru-RU" sz="1600" dirty="0" err="1" smtClean="0">
                <a:solidFill>
                  <a:srgbClr val="002060"/>
                </a:solidFill>
              </a:rPr>
              <a:t>транскодинг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166688" indent="-166688" defTabSz="14239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Уникальные настройки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166688" indent="-166688" defTabSz="14239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Любые корпоративные решения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58" name="Rectangular Callout 157"/>
          <p:cNvSpPr/>
          <p:nvPr/>
        </p:nvSpPr>
        <p:spPr>
          <a:xfrm>
            <a:off x="3369515" y="5077424"/>
            <a:ext cx="2664902" cy="1628176"/>
          </a:xfrm>
          <a:prstGeom prst="wedgeRectCallout">
            <a:avLst>
              <a:gd name="adj1" fmla="val -6488"/>
              <a:gd name="adj2" fmla="val -9682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66688" indent="-166688" defTabSz="14239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Полностью изолированный сервис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166688" indent="-166688" defTabSz="14239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Настройки любой сложности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166688" indent="-166688" defTabSz="14239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Для крупных клиентов</a:t>
            </a:r>
          </a:p>
          <a:p>
            <a:pPr marL="166688" indent="-166688" defTabSz="142398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Для выделенных сетей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160" name="Straight Connector 159"/>
          <p:cNvCxnSpPr>
            <a:stCxn id="115" idx="3"/>
            <a:endCxn id="192" idx="1"/>
          </p:cNvCxnSpPr>
          <p:nvPr/>
        </p:nvCxnSpPr>
        <p:spPr>
          <a:xfrm>
            <a:off x="3462323" y="3447467"/>
            <a:ext cx="576277" cy="85640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15" idx="3"/>
            <a:endCxn id="43" idx="1"/>
          </p:cNvCxnSpPr>
          <p:nvPr/>
        </p:nvCxnSpPr>
        <p:spPr>
          <a:xfrm flipV="1">
            <a:off x="3462323" y="2551268"/>
            <a:ext cx="595999" cy="89619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16" idx="1"/>
            <a:endCxn id="96" idx="3"/>
          </p:cNvCxnSpPr>
          <p:nvPr/>
        </p:nvCxnSpPr>
        <p:spPr>
          <a:xfrm flipH="1">
            <a:off x="1752600" y="3447467"/>
            <a:ext cx="457200" cy="964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15" idx="3"/>
            <a:endCxn id="85" idx="1"/>
          </p:cNvCxnSpPr>
          <p:nvPr/>
        </p:nvCxnSpPr>
        <p:spPr>
          <a:xfrm>
            <a:off x="3462323" y="3447467"/>
            <a:ext cx="3419650" cy="195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5252428"/>
            <a:ext cx="3095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Нет проблем с административным планированием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ресурсов – есть пул лицензий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468" y="685800"/>
            <a:ext cx="25160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Для </a:t>
            </a:r>
            <a:r>
              <a:rPr lang="en-US" sz="1600" dirty="0" smtClean="0"/>
              <a:t>NFV</a:t>
            </a:r>
            <a:r>
              <a:rPr lang="ru-RU" sz="1600" dirty="0" smtClean="0"/>
              <a:t> поддерживаются</a:t>
            </a:r>
            <a:r>
              <a:rPr lang="en-US" sz="1600" dirty="0" smtClean="0"/>
              <a:t>: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Cloud-</a:t>
            </a:r>
            <a:r>
              <a:rPr lang="ru-RU" sz="1600" dirty="0" smtClean="0"/>
              <a:t>модель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Edge-</a:t>
            </a:r>
            <a:r>
              <a:rPr lang="ru-RU" sz="1600" dirty="0" smtClean="0"/>
              <a:t>модель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Смешанная модель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7409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71501"/>
          </a:xfrm>
        </p:spPr>
        <p:txBody>
          <a:bodyPr/>
          <a:lstStyle/>
          <a:p>
            <a:r>
              <a:rPr lang="en-GB" dirty="0" smtClean="0"/>
              <a:t>NFV - </a:t>
            </a:r>
            <a:r>
              <a:rPr lang="en-US" b="1" dirty="0" smtClean="0"/>
              <a:t>N</a:t>
            </a:r>
            <a:r>
              <a:rPr lang="en-US" dirty="0" smtClean="0"/>
              <a:t>etwork </a:t>
            </a:r>
            <a:r>
              <a:rPr lang="en-US" b="1" dirty="0" smtClean="0"/>
              <a:t>F</a:t>
            </a:r>
            <a:r>
              <a:rPr lang="en-US" dirty="0" smtClean="0"/>
              <a:t>unctions </a:t>
            </a:r>
            <a:r>
              <a:rPr lang="en-US" b="1" dirty="0" smtClean="0"/>
              <a:t>V</a:t>
            </a:r>
            <a:r>
              <a:rPr lang="en-US" dirty="0" smtClean="0"/>
              <a:t>irtualization. </a:t>
            </a:r>
            <a:r>
              <a:rPr lang="ru-RU" dirty="0" smtClean="0"/>
              <a:t>Что это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393" y="609600"/>
            <a:ext cx="8599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Операторы и провайдеры присоединяются к тренду по </a:t>
            </a:r>
            <a:r>
              <a:rPr lang="ru-RU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виртуализации</a:t>
            </a:r>
          </a:p>
          <a:p>
            <a:pPr algn="ctr"/>
            <a:endParaRPr lang="ru-RU" sz="20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Концепция NFV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новый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подход к архитектуре и управлению сетевыми сервисами. 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Суть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заключается в отделении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сетевой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функции (NAT,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DPI,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Router, SBC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 пр.)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от аппаратной 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платформы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 организация возможности работы этой функции на стандартных серверах.</a:t>
            </a:r>
            <a:endParaRPr lang="en-US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2097635"/>
            <a:ext cx="6386513" cy="46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02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76200"/>
            <a:ext cx="8229600" cy="563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Пул лицензий </a:t>
            </a:r>
            <a:r>
              <a:rPr lang="en-US" dirty="0" smtClean="0">
                <a:solidFill>
                  <a:schemeClr val="bg1"/>
                </a:solidFill>
              </a:rPr>
              <a:t>SBC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Операторы и Сервис Провайдеры,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устанавливающие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SBC </a:t>
            </a:r>
            <a:r>
              <a:rPr lang="ru-RU" dirty="0" smtClean="0">
                <a:latin typeface="Calibri"/>
              </a:rPr>
              <a:t>сталкиваются с некоторыми сложностями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Некоторые заказчики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отключаются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некоторые подключаются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одни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расширяются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другие уменьшаются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 результате устройства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SBC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не используют лицензии оптимально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SP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хочет управлять своими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ресурсами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на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SBC</a:t>
            </a:r>
            <a:r>
              <a:rPr lang="en-US" noProof="0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ru-RU" noProof="0" dirty="0" smtClean="0">
                <a:solidFill>
                  <a:srgbClr val="002060"/>
                </a:solidFill>
                <a:latin typeface="Calibri"/>
              </a:rPr>
              <a:t>не теряя на простаивающих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лицензиях и/или выполнять планирование ресурсов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(CAPEX)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оптимальным образом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Аналогичные проблемы и у крупных корпоративных заказчиков с распределенными офисными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сетями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– тот же эффект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Calibri"/>
              </a:rPr>
              <a:t>SP </a:t>
            </a:r>
            <a:r>
              <a:rPr lang="ru-RU" dirty="0" smtClean="0">
                <a:latin typeface="Calibri"/>
              </a:rPr>
              <a:t>и корпоративные заказчики постоянно ищут пути уменьшения </a:t>
            </a:r>
            <a:r>
              <a:rPr lang="en-US" dirty="0" smtClean="0">
                <a:latin typeface="Calibri"/>
              </a:rPr>
              <a:t>TCO</a:t>
            </a:r>
            <a:r>
              <a:rPr lang="ru-RU" dirty="0" smtClean="0">
                <a:latin typeface="Calibri"/>
              </a:rPr>
              <a:t> (общая величина целевых затрат)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50000"/>
                </a:sys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Решение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мобильные лицензии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87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63562"/>
          </a:xfrm>
        </p:spPr>
        <p:txBody>
          <a:bodyPr/>
          <a:lstStyle/>
          <a:p>
            <a:r>
              <a:rPr lang="ru-RU" dirty="0"/>
              <a:t>Пул лицензий </a:t>
            </a:r>
            <a:r>
              <a:rPr lang="en-US" dirty="0"/>
              <a:t>SBC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80999" y="1348560"/>
            <a:ext cx="5290458" cy="1915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90842" y="990961"/>
            <a:ext cx="245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Сервис Провайдер</a:t>
            </a:r>
            <a:endParaRPr lang="en-US" b="1" dirty="0"/>
          </a:p>
        </p:txBody>
      </p:sp>
      <p:grpSp>
        <p:nvGrpSpPr>
          <p:cNvPr id="99" name="Group 98"/>
          <p:cNvGrpSpPr/>
          <p:nvPr/>
        </p:nvGrpSpPr>
        <p:grpSpPr>
          <a:xfrm>
            <a:off x="4221973" y="2855120"/>
            <a:ext cx="1340013" cy="239038"/>
            <a:chOff x="9468577" y="3959055"/>
            <a:chExt cx="3156666" cy="327503"/>
          </a:xfrm>
        </p:grpSpPr>
        <p:grpSp>
          <p:nvGrpSpPr>
            <p:cNvPr id="100" name="Group 990"/>
            <p:cNvGrpSpPr/>
            <p:nvPr/>
          </p:nvGrpSpPr>
          <p:grpSpPr>
            <a:xfrm>
              <a:off x="9468577" y="3959055"/>
              <a:ext cx="3156666" cy="327503"/>
              <a:chOff x="249653" y="3653128"/>
              <a:chExt cx="8865944" cy="91983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49653" y="3653128"/>
                <a:ext cx="8865944" cy="9198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153033" y="3716592"/>
                <a:ext cx="909843" cy="79290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154678" y="3718613"/>
                <a:ext cx="909843" cy="79290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124200" y="3718613"/>
                <a:ext cx="2057400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124200" y="4145756"/>
                <a:ext cx="2057400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086601" y="3713960"/>
                <a:ext cx="1752599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086601" y="4141103"/>
                <a:ext cx="1752599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grpSp>
            <p:nvGrpSpPr>
              <p:cNvPr id="111" name="Group 998"/>
              <p:cNvGrpSpPr/>
              <p:nvPr/>
            </p:nvGrpSpPr>
            <p:grpSpPr>
              <a:xfrm>
                <a:off x="5247369" y="3718705"/>
                <a:ext cx="1785165" cy="365667"/>
                <a:chOff x="10796176" y="3881646"/>
                <a:chExt cx="648112" cy="132757"/>
              </a:xfrm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10796176" y="3881646"/>
                  <a:ext cx="648112" cy="13275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10828081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10975613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1131229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11278761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</p:grpSp>
          <p:grpSp>
            <p:nvGrpSpPr>
              <p:cNvPr id="112" name="Group 999"/>
              <p:cNvGrpSpPr/>
              <p:nvPr/>
            </p:nvGrpSpPr>
            <p:grpSpPr>
              <a:xfrm>
                <a:off x="5247368" y="4145849"/>
                <a:ext cx="1785165" cy="365667"/>
                <a:chOff x="10796176" y="3881646"/>
                <a:chExt cx="648112" cy="132757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10796176" y="3881646"/>
                  <a:ext cx="648112" cy="13275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10828081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10975613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11131229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1278761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2808002" y="4265556"/>
                <a:ext cx="117428" cy="11742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863772" y="4265269"/>
                <a:ext cx="117428" cy="11742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80999" y="3777986"/>
                <a:ext cx="128408" cy="128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80999" y="4311388"/>
                <a:ext cx="128408" cy="128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  <p:grpSp>
          <p:nvGrpSpPr>
            <p:cNvPr id="101" name="Group 26"/>
            <p:cNvGrpSpPr/>
            <p:nvPr/>
          </p:nvGrpSpPr>
          <p:grpSpPr>
            <a:xfrm>
              <a:off x="12550025" y="4001801"/>
              <a:ext cx="45719" cy="235634"/>
              <a:chOff x="9667742" y="4155910"/>
              <a:chExt cx="45719" cy="235634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9667742" y="41559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9667742" y="434582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4127468" y="2541767"/>
            <a:ext cx="169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SBC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1380272" y="1782585"/>
            <a:ext cx="2572307" cy="139719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1370138" y="1782585"/>
            <a:ext cx="258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Пул лицензий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SBC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80425" y="1483621"/>
            <a:ext cx="197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AudioCodes</a:t>
            </a:r>
            <a:r>
              <a:rPr lang="en-US" dirty="0" smtClean="0"/>
              <a:t> EMS</a:t>
            </a:r>
            <a:endParaRPr lang="en-US" dirty="0"/>
          </a:p>
        </p:txBody>
      </p:sp>
      <p:sp>
        <p:nvSpPr>
          <p:cNvPr id="138" name="Arc 137"/>
          <p:cNvSpPr/>
          <p:nvPr/>
        </p:nvSpPr>
        <p:spPr>
          <a:xfrm rot="8272595">
            <a:off x="1326841" y="382905"/>
            <a:ext cx="2800348" cy="2520972"/>
          </a:xfrm>
          <a:prstGeom prst="arc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304800" y="4880472"/>
            <a:ext cx="1164771" cy="997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785260" y="4880472"/>
            <a:ext cx="1164771" cy="986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04800" y="5807917"/>
            <a:ext cx="9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SMB 1</a:t>
            </a:r>
            <a:endParaRPr lang="en-US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1741710" y="5812969"/>
            <a:ext cx="88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SMB 2</a:t>
            </a:r>
            <a:endParaRPr lang="en-US" b="1" dirty="0"/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0" b="7070"/>
          <a:stretch/>
        </p:blipFill>
        <p:spPr>
          <a:xfrm>
            <a:off x="414917" y="4988347"/>
            <a:ext cx="884531" cy="148601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0" b="7070"/>
          <a:stretch/>
        </p:blipFill>
        <p:spPr>
          <a:xfrm>
            <a:off x="1925379" y="4972947"/>
            <a:ext cx="884531" cy="148601"/>
          </a:xfrm>
          <a:prstGeom prst="rect">
            <a:avLst/>
          </a:prstGeom>
        </p:spPr>
      </p:pic>
      <p:grpSp>
        <p:nvGrpSpPr>
          <p:cNvPr id="145" name="Group 144"/>
          <p:cNvGrpSpPr/>
          <p:nvPr/>
        </p:nvGrpSpPr>
        <p:grpSpPr>
          <a:xfrm>
            <a:off x="902932" y="5307930"/>
            <a:ext cx="555558" cy="558506"/>
            <a:chOff x="1991505" y="5307930"/>
            <a:chExt cx="555558" cy="558506"/>
          </a:xfrm>
        </p:grpSpPr>
        <p:sp>
          <p:nvSpPr>
            <p:cNvPr id="146" name="Oval 23"/>
            <p:cNvSpPr>
              <a:spLocks noChangeAspect="1" noChangeArrowheads="1"/>
            </p:cNvSpPr>
            <p:nvPr/>
          </p:nvSpPr>
          <p:spPr bwMode="auto">
            <a:xfrm>
              <a:off x="1998423" y="5317796"/>
              <a:ext cx="548640" cy="548640"/>
            </a:xfrm>
            <a:prstGeom prst="roundRect">
              <a:avLst>
                <a:gd name="adj" fmla="val 23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>
                <a:solidFill>
                  <a:schemeClr val="lt1"/>
                </a:solidFill>
              </a:endParaRPr>
            </a:p>
          </p:txBody>
        </p:sp>
        <p:sp>
          <p:nvSpPr>
            <p:cNvPr id="14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91505" y="5307930"/>
              <a:ext cx="521429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3"/>
            <p:cNvSpPr>
              <a:spLocks noChangeAspect="1" noEditPoints="1"/>
            </p:cNvSpPr>
            <p:nvPr/>
          </p:nvSpPr>
          <p:spPr bwMode="auto">
            <a:xfrm>
              <a:off x="2091627" y="5373038"/>
              <a:ext cx="362233" cy="438157"/>
            </a:xfrm>
            <a:custGeom>
              <a:avLst/>
              <a:gdLst>
                <a:gd name="T0" fmla="*/ 90 w 162"/>
                <a:gd name="T1" fmla="*/ 49 h 186"/>
                <a:gd name="T2" fmla="*/ 69 w 162"/>
                <a:gd name="T3" fmla="*/ 42 h 186"/>
                <a:gd name="T4" fmla="*/ 72 w 162"/>
                <a:gd name="T5" fmla="*/ 30 h 186"/>
                <a:gd name="T6" fmla="*/ 98 w 162"/>
                <a:gd name="T7" fmla="*/ 37 h 186"/>
                <a:gd name="T8" fmla="*/ 119 w 162"/>
                <a:gd name="T9" fmla="*/ 58 h 186"/>
                <a:gd name="T10" fmla="*/ 127 w 162"/>
                <a:gd name="T11" fmla="*/ 87 h 186"/>
                <a:gd name="T12" fmla="*/ 119 w 162"/>
                <a:gd name="T13" fmla="*/ 113 h 186"/>
                <a:gd name="T14" fmla="*/ 107 w 162"/>
                <a:gd name="T15" fmla="*/ 109 h 186"/>
                <a:gd name="T16" fmla="*/ 113 w 162"/>
                <a:gd name="T17" fmla="*/ 88 h 186"/>
                <a:gd name="T18" fmla="*/ 106 w 162"/>
                <a:gd name="T19" fmla="*/ 65 h 186"/>
                <a:gd name="T20" fmla="*/ 90 w 162"/>
                <a:gd name="T21" fmla="*/ 49 h 186"/>
                <a:gd name="T22" fmla="*/ 33 w 162"/>
                <a:gd name="T23" fmla="*/ 5 h 186"/>
                <a:gd name="T24" fmla="*/ 38 w 162"/>
                <a:gd name="T25" fmla="*/ 9 h 186"/>
                <a:gd name="T26" fmla="*/ 50 w 162"/>
                <a:gd name="T27" fmla="*/ 53 h 186"/>
                <a:gd name="T28" fmla="*/ 47 w 162"/>
                <a:gd name="T29" fmla="*/ 59 h 186"/>
                <a:gd name="T30" fmla="*/ 33 w 162"/>
                <a:gd name="T31" fmla="*/ 62 h 186"/>
                <a:gd name="T32" fmla="*/ 32 w 162"/>
                <a:gd name="T33" fmla="*/ 62 h 186"/>
                <a:gd name="T34" fmla="*/ 29 w 162"/>
                <a:gd name="T35" fmla="*/ 71 h 186"/>
                <a:gd name="T36" fmla="*/ 36 w 162"/>
                <a:gd name="T37" fmla="*/ 97 h 186"/>
                <a:gd name="T38" fmla="*/ 64 w 162"/>
                <a:gd name="T39" fmla="*/ 138 h 186"/>
                <a:gd name="T40" fmla="*/ 70 w 162"/>
                <a:gd name="T41" fmla="*/ 140 h 186"/>
                <a:gd name="T42" fmla="*/ 75 w 162"/>
                <a:gd name="T43" fmla="*/ 140 h 186"/>
                <a:gd name="T44" fmla="*/ 78 w 162"/>
                <a:gd name="T45" fmla="*/ 138 h 186"/>
                <a:gd name="T46" fmla="*/ 83 w 162"/>
                <a:gd name="T47" fmla="*/ 133 h 186"/>
                <a:gd name="T48" fmla="*/ 85 w 162"/>
                <a:gd name="T49" fmla="*/ 132 h 186"/>
                <a:gd name="T50" fmla="*/ 93 w 162"/>
                <a:gd name="T51" fmla="*/ 133 h 186"/>
                <a:gd name="T52" fmla="*/ 97 w 162"/>
                <a:gd name="T53" fmla="*/ 137 h 186"/>
                <a:gd name="T54" fmla="*/ 121 w 162"/>
                <a:gd name="T55" fmla="*/ 166 h 186"/>
                <a:gd name="T56" fmla="*/ 123 w 162"/>
                <a:gd name="T57" fmla="*/ 174 h 186"/>
                <a:gd name="T58" fmla="*/ 107 w 162"/>
                <a:gd name="T59" fmla="*/ 184 h 186"/>
                <a:gd name="T60" fmla="*/ 93 w 162"/>
                <a:gd name="T61" fmla="*/ 186 h 186"/>
                <a:gd name="T62" fmla="*/ 70 w 162"/>
                <a:gd name="T63" fmla="*/ 176 h 186"/>
                <a:gd name="T64" fmla="*/ 57 w 162"/>
                <a:gd name="T65" fmla="*/ 162 h 186"/>
                <a:gd name="T66" fmla="*/ 41 w 162"/>
                <a:gd name="T67" fmla="*/ 142 h 186"/>
                <a:gd name="T68" fmla="*/ 24 w 162"/>
                <a:gd name="T69" fmla="*/ 113 h 186"/>
                <a:gd name="T70" fmla="*/ 14 w 162"/>
                <a:gd name="T71" fmla="*/ 90 h 186"/>
                <a:gd name="T72" fmla="*/ 1 w 162"/>
                <a:gd name="T73" fmla="*/ 44 h 186"/>
                <a:gd name="T74" fmla="*/ 1 w 162"/>
                <a:gd name="T75" fmla="*/ 34 h 186"/>
                <a:gd name="T76" fmla="*/ 5 w 162"/>
                <a:gd name="T77" fmla="*/ 19 h 186"/>
                <a:gd name="T78" fmla="*/ 33 w 162"/>
                <a:gd name="T79" fmla="*/ 5 h 186"/>
                <a:gd name="T80" fmla="*/ 85 w 162"/>
                <a:gd name="T81" fmla="*/ 12 h 186"/>
                <a:gd name="T82" fmla="*/ 88 w 162"/>
                <a:gd name="T83" fmla="*/ 0 h 186"/>
                <a:gd name="T84" fmla="*/ 123 w 162"/>
                <a:gd name="T85" fmla="*/ 11 h 186"/>
                <a:gd name="T86" fmla="*/ 150 w 162"/>
                <a:gd name="T87" fmla="*/ 39 h 186"/>
                <a:gd name="T88" fmla="*/ 162 w 162"/>
                <a:gd name="T89" fmla="*/ 77 h 186"/>
                <a:gd name="T90" fmla="*/ 152 w 162"/>
                <a:gd name="T91" fmla="*/ 113 h 186"/>
                <a:gd name="T92" fmla="*/ 140 w 162"/>
                <a:gd name="T93" fmla="*/ 109 h 186"/>
                <a:gd name="T94" fmla="*/ 147 w 162"/>
                <a:gd name="T95" fmla="*/ 79 h 186"/>
                <a:gd name="T96" fmla="*/ 138 w 162"/>
                <a:gd name="T97" fmla="*/ 46 h 186"/>
                <a:gd name="T98" fmla="*/ 115 w 162"/>
                <a:gd name="T99" fmla="*/ 22 h 186"/>
                <a:gd name="T100" fmla="*/ 85 w 162"/>
                <a:gd name="T101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6">
                  <a:moveTo>
                    <a:pt x="90" y="49"/>
                  </a:moveTo>
                  <a:cubicBezTo>
                    <a:pt x="84" y="45"/>
                    <a:pt x="77" y="43"/>
                    <a:pt x="69" y="4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81" y="30"/>
                    <a:pt x="90" y="32"/>
                    <a:pt x="98" y="37"/>
                  </a:cubicBezTo>
                  <a:cubicBezTo>
                    <a:pt x="107" y="42"/>
                    <a:pt x="113" y="49"/>
                    <a:pt x="119" y="58"/>
                  </a:cubicBezTo>
                  <a:cubicBezTo>
                    <a:pt x="124" y="67"/>
                    <a:pt x="127" y="77"/>
                    <a:pt x="127" y="87"/>
                  </a:cubicBezTo>
                  <a:cubicBezTo>
                    <a:pt x="127" y="96"/>
                    <a:pt x="124" y="105"/>
                    <a:pt x="119" y="113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3"/>
                    <a:pt x="113" y="96"/>
                    <a:pt x="113" y="88"/>
                  </a:cubicBezTo>
                  <a:cubicBezTo>
                    <a:pt x="113" y="80"/>
                    <a:pt x="110" y="73"/>
                    <a:pt x="106" y="65"/>
                  </a:cubicBezTo>
                  <a:cubicBezTo>
                    <a:pt x="102" y="58"/>
                    <a:pt x="97" y="53"/>
                    <a:pt x="90" y="49"/>
                  </a:cubicBezTo>
                  <a:close/>
                  <a:moveTo>
                    <a:pt x="33" y="5"/>
                  </a:moveTo>
                  <a:cubicBezTo>
                    <a:pt x="35" y="5"/>
                    <a:pt x="37" y="6"/>
                    <a:pt x="38" y="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5"/>
                    <a:pt x="50" y="57"/>
                    <a:pt x="47" y="59"/>
                  </a:cubicBezTo>
                  <a:cubicBezTo>
                    <a:pt x="42" y="61"/>
                    <a:pt x="38" y="62"/>
                    <a:pt x="33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0" y="63"/>
                    <a:pt x="29" y="67"/>
                    <a:pt x="29" y="71"/>
                  </a:cubicBezTo>
                  <a:cubicBezTo>
                    <a:pt x="29" y="77"/>
                    <a:pt x="31" y="86"/>
                    <a:pt x="36" y="97"/>
                  </a:cubicBezTo>
                  <a:cubicBezTo>
                    <a:pt x="44" y="118"/>
                    <a:pt x="53" y="132"/>
                    <a:pt x="64" y="138"/>
                  </a:cubicBezTo>
                  <a:cubicBezTo>
                    <a:pt x="67" y="139"/>
                    <a:pt x="69" y="140"/>
                    <a:pt x="70" y="140"/>
                  </a:cubicBezTo>
                  <a:cubicBezTo>
                    <a:pt x="72" y="141"/>
                    <a:pt x="73" y="141"/>
                    <a:pt x="75" y="140"/>
                  </a:cubicBezTo>
                  <a:cubicBezTo>
                    <a:pt x="76" y="140"/>
                    <a:pt x="77" y="139"/>
                    <a:pt x="78" y="138"/>
                  </a:cubicBezTo>
                  <a:cubicBezTo>
                    <a:pt x="80" y="136"/>
                    <a:pt x="81" y="135"/>
                    <a:pt x="83" y="133"/>
                  </a:cubicBezTo>
                  <a:cubicBezTo>
                    <a:pt x="84" y="133"/>
                    <a:pt x="84" y="133"/>
                    <a:pt x="85" y="132"/>
                  </a:cubicBezTo>
                  <a:cubicBezTo>
                    <a:pt x="88" y="130"/>
                    <a:pt x="91" y="130"/>
                    <a:pt x="93" y="133"/>
                  </a:cubicBezTo>
                  <a:cubicBezTo>
                    <a:pt x="94" y="134"/>
                    <a:pt x="96" y="135"/>
                    <a:pt x="97" y="137"/>
                  </a:cubicBezTo>
                  <a:cubicBezTo>
                    <a:pt x="105" y="147"/>
                    <a:pt x="113" y="157"/>
                    <a:pt x="121" y="166"/>
                  </a:cubicBezTo>
                  <a:cubicBezTo>
                    <a:pt x="124" y="169"/>
                    <a:pt x="125" y="172"/>
                    <a:pt x="123" y="174"/>
                  </a:cubicBezTo>
                  <a:cubicBezTo>
                    <a:pt x="118" y="179"/>
                    <a:pt x="113" y="182"/>
                    <a:pt x="107" y="184"/>
                  </a:cubicBezTo>
                  <a:cubicBezTo>
                    <a:pt x="102" y="186"/>
                    <a:pt x="97" y="186"/>
                    <a:pt x="93" y="186"/>
                  </a:cubicBezTo>
                  <a:cubicBezTo>
                    <a:pt x="86" y="186"/>
                    <a:pt x="78" y="183"/>
                    <a:pt x="70" y="176"/>
                  </a:cubicBezTo>
                  <a:cubicBezTo>
                    <a:pt x="66" y="173"/>
                    <a:pt x="62" y="168"/>
                    <a:pt x="57" y="162"/>
                  </a:cubicBezTo>
                  <a:cubicBezTo>
                    <a:pt x="50" y="154"/>
                    <a:pt x="45" y="147"/>
                    <a:pt x="41" y="142"/>
                  </a:cubicBezTo>
                  <a:cubicBezTo>
                    <a:pt x="34" y="132"/>
                    <a:pt x="29" y="123"/>
                    <a:pt x="24" y="113"/>
                  </a:cubicBezTo>
                  <a:cubicBezTo>
                    <a:pt x="20" y="105"/>
                    <a:pt x="17" y="97"/>
                    <a:pt x="14" y="90"/>
                  </a:cubicBezTo>
                  <a:cubicBezTo>
                    <a:pt x="6" y="72"/>
                    <a:pt x="2" y="56"/>
                    <a:pt x="1" y="44"/>
                  </a:cubicBezTo>
                  <a:cubicBezTo>
                    <a:pt x="0" y="41"/>
                    <a:pt x="0" y="38"/>
                    <a:pt x="1" y="34"/>
                  </a:cubicBezTo>
                  <a:cubicBezTo>
                    <a:pt x="1" y="28"/>
                    <a:pt x="2" y="24"/>
                    <a:pt x="5" y="19"/>
                  </a:cubicBezTo>
                  <a:cubicBezTo>
                    <a:pt x="14" y="11"/>
                    <a:pt x="23" y="6"/>
                    <a:pt x="33" y="5"/>
                  </a:cubicBezTo>
                  <a:close/>
                  <a:moveTo>
                    <a:pt x="85" y="12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00" y="0"/>
                    <a:pt x="112" y="4"/>
                    <a:pt x="123" y="11"/>
                  </a:cubicBezTo>
                  <a:cubicBezTo>
                    <a:pt x="134" y="18"/>
                    <a:pt x="143" y="27"/>
                    <a:pt x="150" y="39"/>
                  </a:cubicBezTo>
                  <a:cubicBezTo>
                    <a:pt x="157" y="51"/>
                    <a:pt x="161" y="64"/>
                    <a:pt x="162" y="77"/>
                  </a:cubicBezTo>
                  <a:cubicBezTo>
                    <a:pt x="161" y="91"/>
                    <a:pt x="158" y="103"/>
                    <a:pt x="152" y="113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5" y="100"/>
                    <a:pt x="147" y="90"/>
                    <a:pt x="147" y="79"/>
                  </a:cubicBezTo>
                  <a:cubicBezTo>
                    <a:pt x="146" y="68"/>
                    <a:pt x="143" y="57"/>
                    <a:pt x="138" y="46"/>
                  </a:cubicBezTo>
                  <a:cubicBezTo>
                    <a:pt x="132" y="36"/>
                    <a:pt x="124" y="28"/>
                    <a:pt x="115" y="22"/>
                  </a:cubicBezTo>
                  <a:cubicBezTo>
                    <a:pt x="105" y="16"/>
                    <a:pt x="95" y="13"/>
                    <a:pt x="85" y="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9" name="Group 148"/>
            <p:cNvGrpSpPr>
              <a:grpSpLocks noChangeAspect="1"/>
            </p:cNvGrpSpPr>
            <p:nvPr/>
          </p:nvGrpSpPr>
          <p:grpSpPr>
            <a:xfrm>
              <a:off x="2087596" y="5414281"/>
              <a:ext cx="370294" cy="355670"/>
              <a:chOff x="8418914" y="2743648"/>
              <a:chExt cx="370294" cy="355670"/>
            </a:xfrm>
          </p:grpSpPr>
          <p:sp>
            <p:nvSpPr>
              <p:cNvPr id="150" name="TextBox 149"/>
              <p:cNvSpPr txBox="1">
                <a:spLocks noChangeAspect="1"/>
              </p:cNvSpPr>
              <p:nvPr/>
            </p:nvSpPr>
            <p:spPr>
              <a:xfrm>
                <a:off x="8418914" y="2794525"/>
                <a:ext cx="370294" cy="25391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IP-PBX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Freeform 39"/>
              <p:cNvSpPr>
                <a:spLocks/>
              </p:cNvSpPr>
              <p:nvPr/>
            </p:nvSpPr>
            <p:spPr bwMode="auto">
              <a:xfrm rot="16200000">
                <a:off x="8566731" y="272231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39"/>
              <p:cNvSpPr>
                <a:spLocks/>
              </p:cNvSpPr>
              <p:nvPr/>
            </p:nvSpPr>
            <p:spPr bwMode="auto">
              <a:xfrm rot="5400000">
                <a:off x="8566731" y="300332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2383388" y="5297042"/>
            <a:ext cx="555558" cy="558506"/>
            <a:chOff x="1991505" y="5307930"/>
            <a:chExt cx="555558" cy="558506"/>
          </a:xfrm>
        </p:grpSpPr>
        <p:sp>
          <p:nvSpPr>
            <p:cNvPr id="154" name="Oval 23"/>
            <p:cNvSpPr>
              <a:spLocks noChangeAspect="1" noChangeArrowheads="1"/>
            </p:cNvSpPr>
            <p:nvPr/>
          </p:nvSpPr>
          <p:spPr bwMode="auto">
            <a:xfrm>
              <a:off x="1998423" y="5317796"/>
              <a:ext cx="548640" cy="548640"/>
            </a:xfrm>
            <a:prstGeom prst="roundRect">
              <a:avLst>
                <a:gd name="adj" fmla="val 23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>
                <a:solidFill>
                  <a:schemeClr val="lt1"/>
                </a:solidFill>
              </a:endParaRPr>
            </a:p>
          </p:txBody>
        </p:sp>
        <p:sp>
          <p:nvSpPr>
            <p:cNvPr id="15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91505" y="5307930"/>
              <a:ext cx="521429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3"/>
            <p:cNvSpPr>
              <a:spLocks noChangeAspect="1" noEditPoints="1"/>
            </p:cNvSpPr>
            <p:nvPr/>
          </p:nvSpPr>
          <p:spPr bwMode="auto">
            <a:xfrm>
              <a:off x="2091627" y="5373038"/>
              <a:ext cx="362233" cy="438157"/>
            </a:xfrm>
            <a:custGeom>
              <a:avLst/>
              <a:gdLst>
                <a:gd name="T0" fmla="*/ 90 w 162"/>
                <a:gd name="T1" fmla="*/ 49 h 186"/>
                <a:gd name="T2" fmla="*/ 69 w 162"/>
                <a:gd name="T3" fmla="*/ 42 h 186"/>
                <a:gd name="T4" fmla="*/ 72 w 162"/>
                <a:gd name="T5" fmla="*/ 30 h 186"/>
                <a:gd name="T6" fmla="*/ 98 w 162"/>
                <a:gd name="T7" fmla="*/ 37 h 186"/>
                <a:gd name="T8" fmla="*/ 119 w 162"/>
                <a:gd name="T9" fmla="*/ 58 h 186"/>
                <a:gd name="T10" fmla="*/ 127 w 162"/>
                <a:gd name="T11" fmla="*/ 87 h 186"/>
                <a:gd name="T12" fmla="*/ 119 w 162"/>
                <a:gd name="T13" fmla="*/ 113 h 186"/>
                <a:gd name="T14" fmla="*/ 107 w 162"/>
                <a:gd name="T15" fmla="*/ 109 h 186"/>
                <a:gd name="T16" fmla="*/ 113 w 162"/>
                <a:gd name="T17" fmla="*/ 88 h 186"/>
                <a:gd name="T18" fmla="*/ 106 w 162"/>
                <a:gd name="T19" fmla="*/ 65 h 186"/>
                <a:gd name="T20" fmla="*/ 90 w 162"/>
                <a:gd name="T21" fmla="*/ 49 h 186"/>
                <a:gd name="T22" fmla="*/ 33 w 162"/>
                <a:gd name="T23" fmla="*/ 5 h 186"/>
                <a:gd name="T24" fmla="*/ 38 w 162"/>
                <a:gd name="T25" fmla="*/ 9 h 186"/>
                <a:gd name="T26" fmla="*/ 50 w 162"/>
                <a:gd name="T27" fmla="*/ 53 h 186"/>
                <a:gd name="T28" fmla="*/ 47 w 162"/>
                <a:gd name="T29" fmla="*/ 59 h 186"/>
                <a:gd name="T30" fmla="*/ 33 w 162"/>
                <a:gd name="T31" fmla="*/ 62 h 186"/>
                <a:gd name="T32" fmla="*/ 32 w 162"/>
                <a:gd name="T33" fmla="*/ 62 h 186"/>
                <a:gd name="T34" fmla="*/ 29 w 162"/>
                <a:gd name="T35" fmla="*/ 71 h 186"/>
                <a:gd name="T36" fmla="*/ 36 w 162"/>
                <a:gd name="T37" fmla="*/ 97 h 186"/>
                <a:gd name="T38" fmla="*/ 64 w 162"/>
                <a:gd name="T39" fmla="*/ 138 h 186"/>
                <a:gd name="T40" fmla="*/ 70 w 162"/>
                <a:gd name="T41" fmla="*/ 140 h 186"/>
                <a:gd name="T42" fmla="*/ 75 w 162"/>
                <a:gd name="T43" fmla="*/ 140 h 186"/>
                <a:gd name="T44" fmla="*/ 78 w 162"/>
                <a:gd name="T45" fmla="*/ 138 h 186"/>
                <a:gd name="T46" fmla="*/ 83 w 162"/>
                <a:gd name="T47" fmla="*/ 133 h 186"/>
                <a:gd name="T48" fmla="*/ 85 w 162"/>
                <a:gd name="T49" fmla="*/ 132 h 186"/>
                <a:gd name="T50" fmla="*/ 93 w 162"/>
                <a:gd name="T51" fmla="*/ 133 h 186"/>
                <a:gd name="T52" fmla="*/ 97 w 162"/>
                <a:gd name="T53" fmla="*/ 137 h 186"/>
                <a:gd name="T54" fmla="*/ 121 w 162"/>
                <a:gd name="T55" fmla="*/ 166 h 186"/>
                <a:gd name="T56" fmla="*/ 123 w 162"/>
                <a:gd name="T57" fmla="*/ 174 h 186"/>
                <a:gd name="T58" fmla="*/ 107 w 162"/>
                <a:gd name="T59" fmla="*/ 184 h 186"/>
                <a:gd name="T60" fmla="*/ 93 w 162"/>
                <a:gd name="T61" fmla="*/ 186 h 186"/>
                <a:gd name="T62" fmla="*/ 70 w 162"/>
                <a:gd name="T63" fmla="*/ 176 h 186"/>
                <a:gd name="T64" fmla="*/ 57 w 162"/>
                <a:gd name="T65" fmla="*/ 162 h 186"/>
                <a:gd name="T66" fmla="*/ 41 w 162"/>
                <a:gd name="T67" fmla="*/ 142 h 186"/>
                <a:gd name="T68" fmla="*/ 24 w 162"/>
                <a:gd name="T69" fmla="*/ 113 h 186"/>
                <a:gd name="T70" fmla="*/ 14 w 162"/>
                <a:gd name="T71" fmla="*/ 90 h 186"/>
                <a:gd name="T72" fmla="*/ 1 w 162"/>
                <a:gd name="T73" fmla="*/ 44 h 186"/>
                <a:gd name="T74" fmla="*/ 1 w 162"/>
                <a:gd name="T75" fmla="*/ 34 h 186"/>
                <a:gd name="T76" fmla="*/ 5 w 162"/>
                <a:gd name="T77" fmla="*/ 19 h 186"/>
                <a:gd name="T78" fmla="*/ 33 w 162"/>
                <a:gd name="T79" fmla="*/ 5 h 186"/>
                <a:gd name="T80" fmla="*/ 85 w 162"/>
                <a:gd name="T81" fmla="*/ 12 h 186"/>
                <a:gd name="T82" fmla="*/ 88 w 162"/>
                <a:gd name="T83" fmla="*/ 0 h 186"/>
                <a:gd name="T84" fmla="*/ 123 w 162"/>
                <a:gd name="T85" fmla="*/ 11 h 186"/>
                <a:gd name="T86" fmla="*/ 150 w 162"/>
                <a:gd name="T87" fmla="*/ 39 h 186"/>
                <a:gd name="T88" fmla="*/ 162 w 162"/>
                <a:gd name="T89" fmla="*/ 77 h 186"/>
                <a:gd name="T90" fmla="*/ 152 w 162"/>
                <a:gd name="T91" fmla="*/ 113 h 186"/>
                <a:gd name="T92" fmla="*/ 140 w 162"/>
                <a:gd name="T93" fmla="*/ 109 h 186"/>
                <a:gd name="T94" fmla="*/ 147 w 162"/>
                <a:gd name="T95" fmla="*/ 79 h 186"/>
                <a:gd name="T96" fmla="*/ 138 w 162"/>
                <a:gd name="T97" fmla="*/ 46 h 186"/>
                <a:gd name="T98" fmla="*/ 115 w 162"/>
                <a:gd name="T99" fmla="*/ 22 h 186"/>
                <a:gd name="T100" fmla="*/ 85 w 162"/>
                <a:gd name="T101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6">
                  <a:moveTo>
                    <a:pt x="90" y="49"/>
                  </a:moveTo>
                  <a:cubicBezTo>
                    <a:pt x="84" y="45"/>
                    <a:pt x="77" y="43"/>
                    <a:pt x="69" y="4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81" y="30"/>
                    <a:pt x="90" y="32"/>
                    <a:pt x="98" y="37"/>
                  </a:cubicBezTo>
                  <a:cubicBezTo>
                    <a:pt x="107" y="42"/>
                    <a:pt x="113" y="49"/>
                    <a:pt x="119" y="58"/>
                  </a:cubicBezTo>
                  <a:cubicBezTo>
                    <a:pt x="124" y="67"/>
                    <a:pt x="127" y="77"/>
                    <a:pt x="127" y="87"/>
                  </a:cubicBezTo>
                  <a:cubicBezTo>
                    <a:pt x="127" y="96"/>
                    <a:pt x="124" y="105"/>
                    <a:pt x="119" y="113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3"/>
                    <a:pt x="113" y="96"/>
                    <a:pt x="113" y="88"/>
                  </a:cubicBezTo>
                  <a:cubicBezTo>
                    <a:pt x="113" y="80"/>
                    <a:pt x="110" y="73"/>
                    <a:pt x="106" y="65"/>
                  </a:cubicBezTo>
                  <a:cubicBezTo>
                    <a:pt x="102" y="58"/>
                    <a:pt x="97" y="53"/>
                    <a:pt x="90" y="49"/>
                  </a:cubicBezTo>
                  <a:close/>
                  <a:moveTo>
                    <a:pt x="33" y="5"/>
                  </a:moveTo>
                  <a:cubicBezTo>
                    <a:pt x="35" y="5"/>
                    <a:pt x="37" y="6"/>
                    <a:pt x="38" y="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5"/>
                    <a:pt x="50" y="57"/>
                    <a:pt x="47" y="59"/>
                  </a:cubicBezTo>
                  <a:cubicBezTo>
                    <a:pt x="42" y="61"/>
                    <a:pt x="38" y="62"/>
                    <a:pt x="33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0" y="63"/>
                    <a:pt x="29" y="67"/>
                    <a:pt x="29" y="71"/>
                  </a:cubicBezTo>
                  <a:cubicBezTo>
                    <a:pt x="29" y="77"/>
                    <a:pt x="31" y="86"/>
                    <a:pt x="36" y="97"/>
                  </a:cubicBezTo>
                  <a:cubicBezTo>
                    <a:pt x="44" y="118"/>
                    <a:pt x="53" y="132"/>
                    <a:pt x="64" y="138"/>
                  </a:cubicBezTo>
                  <a:cubicBezTo>
                    <a:pt x="67" y="139"/>
                    <a:pt x="69" y="140"/>
                    <a:pt x="70" y="140"/>
                  </a:cubicBezTo>
                  <a:cubicBezTo>
                    <a:pt x="72" y="141"/>
                    <a:pt x="73" y="141"/>
                    <a:pt x="75" y="140"/>
                  </a:cubicBezTo>
                  <a:cubicBezTo>
                    <a:pt x="76" y="140"/>
                    <a:pt x="77" y="139"/>
                    <a:pt x="78" y="138"/>
                  </a:cubicBezTo>
                  <a:cubicBezTo>
                    <a:pt x="80" y="136"/>
                    <a:pt x="81" y="135"/>
                    <a:pt x="83" y="133"/>
                  </a:cubicBezTo>
                  <a:cubicBezTo>
                    <a:pt x="84" y="133"/>
                    <a:pt x="84" y="133"/>
                    <a:pt x="85" y="132"/>
                  </a:cubicBezTo>
                  <a:cubicBezTo>
                    <a:pt x="88" y="130"/>
                    <a:pt x="91" y="130"/>
                    <a:pt x="93" y="133"/>
                  </a:cubicBezTo>
                  <a:cubicBezTo>
                    <a:pt x="94" y="134"/>
                    <a:pt x="96" y="135"/>
                    <a:pt x="97" y="137"/>
                  </a:cubicBezTo>
                  <a:cubicBezTo>
                    <a:pt x="105" y="147"/>
                    <a:pt x="113" y="157"/>
                    <a:pt x="121" y="166"/>
                  </a:cubicBezTo>
                  <a:cubicBezTo>
                    <a:pt x="124" y="169"/>
                    <a:pt x="125" y="172"/>
                    <a:pt x="123" y="174"/>
                  </a:cubicBezTo>
                  <a:cubicBezTo>
                    <a:pt x="118" y="179"/>
                    <a:pt x="113" y="182"/>
                    <a:pt x="107" y="184"/>
                  </a:cubicBezTo>
                  <a:cubicBezTo>
                    <a:pt x="102" y="186"/>
                    <a:pt x="97" y="186"/>
                    <a:pt x="93" y="186"/>
                  </a:cubicBezTo>
                  <a:cubicBezTo>
                    <a:pt x="86" y="186"/>
                    <a:pt x="78" y="183"/>
                    <a:pt x="70" y="176"/>
                  </a:cubicBezTo>
                  <a:cubicBezTo>
                    <a:pt x="66" y="173"/>
                    <a:pt x="62" y="168"/>
                    <a:pt x="57" y="162"/>
                  </a:cubicBezTo>
                  <a:cubicBezTo>
                    <a:pt x="50" y="154"/>
                    <a:pt x="45" y="147"/>
                    <a:pt x="41" y="142"/>
                  </a:cubicBezTo>
                  <a:cubicBezTo>
                    <a:pt x="34" y="132"/>
                    <a:pt x="29" y="123"/>
                    <a:pt x="24" y="113"/>
                  </a:cubicBezTo>
                  <a:cubicBezTo>
                    <a:pt x="20" y="105"/>
                    <a:pt x="17" y="97"/>
                    <a:pt x="14" y="90"/>
                  </a:cubicBezTo>
                  <a:cubicBezTo>
                    <a:pt x="6" y="72"/>
                    <a:pt x="2" y="56"/>
                    <a:pt x="1" y="44"/>
                  </a:cubicBezTo>
                  <a:cubicBezTo>
                    <a:pt x="0" y="41"/>
                    <a:pt x="0" y="38"/>
                    <a:pt x="1" y="34"/>
                  </a:cubicBezTo>
                  <a:cubicBezTo>
                    <a:pt x="1" y="28"/>
                    <a:pt x="2" y="24"/>
                    <a:pt x="5" y="19"/>
                  </a:cubicBezTo>
                  <a:cubicBezTo>
                    <a:pt x="14" y="11"/>
                    <a:pt x="23" y="6"/>
                    <a:pt x="33" y="5"/>
                  </a:cubicBezTo>
                  <a:close/>
                  <a:moveTo>
                    <a:pt x="85" y="12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00" y="0"/>
                    <a:pt x="112" y="4"/>
                    <a:pt x="123" y="11"/>
                  </a:cubicBezTo>
                  <a:cubicBezTo>
                    <a:pt x="134" y="18"/>
                    <a:pt x="143" y="27"/>
                    <a:pt x="150" y="39"/>
                  </a:cubicBezTo>
                  <a:cubicBezTo>
                    <a:pt x="157" y="51"/>
                    <a:pt x="161" y="64"/>
                    <a:pt x="162" y="77"/>
                  </a:cubicBezTo>
                  <a:cubicBezTo>
                    <a:pt x="161" y="91"/>
                    <a:pt x="158" y="103"/>
                    <a:pt x="152" y="113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5" y="100"/>
                    <a:pt x="147" y="90"/>
                    <a:pt x="147" y="79"/>
                  </a:cubicBezTo>
                  <a:cubicBezTo>
                    <a:pt x="146" y="68"/>
                    <a:pt x="143" y="57"/>
                    <a:pt x="138" y="46"/>
                  </a:cubicBezTo>
                  <a:cubicBezTo>
                    <a:pt x="132" y="36"/>
                    <a:pt x="124" y="28"/>
                    <a:pt x="115" y="22"/>
                  </a:cubicBezTo>
                  <a:cubicBezTo>
                    <a:pt x="105" y="16"/>
                    <a:pt x="95" y="13"/>
                    <a:pt x="85" y="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7" name="Group 156"/>
            <p:cNvGrpSpPr>
              <a:grpSpLocks noChangeAspect="1"/>
            </p:cNvGrpSpPr>
            <p:nvPr/>
          </p:nvGrpSpPr>
          <p:grpSpPr>
            <a:xfrm>
              <a:off x="2087596" y="5414281"/>
              <a:ext cx="370294" cy="355670"/>
              <a:chOff x="8418914" y="2743648"/>
              <a:chExt cx="370294" cy="355670"/>
            </a:xfrm>
          </p:grpSpPr>
          <p:sp>
            <p:nvSpPr>
              <p:cNvPr id="158" name="TextBox 157"/>
              <p:cNvSpPr txBox="1">
                <a:spLocks noChangeAspect="1"/>
              </p:cNvSpPr>
              <p:nvPr/>
            </p:nvSpPr>
            <p:spPr>
              <a:xfrm>
                <a:off x="8418914" y="2794525"/>
                <a:ext cx="370294" cy="25391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IP-PBX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Freeform 39"/>
              <p:cNvSpPr>
                <a:spLocks/>
              </p:cNvSpPr>
              <p:nvPr/>
            </p:nvSpPr>
            <p:spPr bwMode="auto">
              <a:xfrm rot="16200000">
                <a:off x="8566731" y="272231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 rot="5400000">
                <a:off x="8566731" y="300332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1" name="TextBox 160"/>
          <p:cNvSpPr txBox="1"/>
          <p:nvPr/>
        </p:nvSpPr>
        <p:spPr>
          <a:xfrm>
            <a:off x="1887089" y="5018314"/>
            <a:ext cx="50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SBC</a:t>
            </a:r>
            <a:endParaRPr lang="en-US" sz="1600" dirty="0"/>
          </a:p>
        </p:txBody>
      </p:sp>
      <p:sp>
        <p:nvSpPr>
          <p:cNvPr id="162" name="TextBox 161"/>
          <p:cNvSpPr txBox="1"/>
          <p:nvPr/>
        </p:nvSpPr>
        <p:spPr>
          <a:xfrm>
            <a:off x="370849" y="5021064"/>
            <a:ext cx="50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SBC</a:t>
            </a:r>
            <a:endParaRPr lang="en-US" sz="1600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3167739" y="4880470"/>
            <a:ext cx="1208321" cy="1301829"/>
            <a:chOff x="4234540" y="4869584"/>
            <a:chExt cx="1208321" cy="1301829"/>
          </a:xfrm>
        </p:grpSpPr>
        <p:sp>
          <p:nvSpPr>
            <p:cNvPr id="164" name="Rectangle 163"/>
            <p:cNvSpPr/>
            <p:nvPr/>
          </p:nvSpPr>
          <p:spPr>
            <a:xfrm>
              <a:off x="4278090" y="4869584"/>
              <a:ext cx="1164771" cy="9869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234540" y="5802081"/>
              <a:ext cx="881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SMB 3</a:t>
              </a:r>
              <a:endParaRPr lang="en-US" b="1" dirty="0"/>
            </a:p>
          </p:txBody>
        </p:sp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20" b="7070"/>
            <a:stretch/>
          </p:blipFill>
          <p:spPr>
            <a:xfrm>
              <a:off x="4418209" y="4962059"/>
              <a:ext cx="884531" cy="148601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4876218" y="5286154"/>
              <a:ext cx="555558" cy="558506"/>
              <a:chOff x="1991505" y="5307930"/>
              <a:chExt cx="555558" cy="558506"/>
            </a:xfrm>
          </p:grpSpPr>
          <p:sp>
            <p:nvSpPr>
              <p:cNvPr id="168" name="Oval 23"/>
              <p:cNvSpPr>
                <a:spLocks noChangeAspect="1" noChangeArrowheads="1"/>
              </p:cNvSpPr>
              <p:nvPr/>
            </p:nvSpPr>
            <p:spPr bwMode="auto">
              <a:xfrm>
                <a:off x="1998423" y="5317796"/>
                <a:ext cx="548640" cy="548640"/>
              </a:xfrm>
              <a:prstGeom prst="roundRect">
                <a:avLst>
                  <a:gd name="adj" fmla="val 2325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63500" dist="127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16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991505" y="5307930"/>
                <a:ext cx="521429" cy="548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43"/>
              <p:cNvSpPr>
                <a:spLocks noChangeAspect="1" noEditPoints="1"/>
              </p:cNvSpPr>
              <p:nvPr/>
            </p:nvSpPr>
            <p:spPr bwMode="auto">
              <a:xfrm>
                <a:off x="2091627" y="5373038"/>
                <a:ext cx="362233" cy="438157"/>
              </a:xfrm>
              <a:custGeom>
                <a:avLst/>
                <a:gdLst>
                  <a:gd name="T0" fmla="*/ 90 w 162"/>
                  <a:gd name="T1" fmla="*/ 49 h 186"/>
                  <a:gd name="T2" fmla="*/ 69 w 162"/>
                  <a:gd name="T3" fmla="*/ 42 h 186"/>
                  <a:gd name="T4" fmla="*/ 72 w 162"/>
                  <a:gd name="T5" fmla="*/ 30 h 186"/>
                  <a:gd name="T6" fmla="*/ 98 w 162"/>
                  <a:gd name="T7" fmla="*/ 37 h 186"/>
                  <a:gd name="T8" fmla="*/ 119 w 162"/>
                  <a:gd name="T9" fmla="*/ 58 h 186"/>
                  <a:gd name="T10" fmla="*/ 127 w 162"/>
                  <a:gd name="T11" fmla="*/ 87 h 186"/>
                  <a:gd name="T12" fmla="*/ 119 w 162"/>
                  <a:gd name="T13" fmla="*/ 113 h 186"/>
                  <a:gd name="T14" fmla="*/ 107 w 162"/>
                  <a:gd name="T15" fmla="*/ 109 h 186"/>
                  <a:gd name="T16" fmla="*/ 113 w 162"/>
                  <a:gd name="T17" fmla="*/ 88 h 186"/>
                  <a:gd name="T18" fmla="*/ 106 w 162"/>
                  <a:gd name="T19" fmla="*/ 65 h 186"/>
                  <a:gd name="T20" fmla="*/ 90 w 162"/>
                  <a:gd name="T21" fmla="*/ 49 h 186"/>
                  <a:gd name="T22" fmla="*/ 33 w 162"/>
                  <a:gd name="T23" fmla="*/ 5 h 186"/>
                  <a:gd name="T24" fmla="*/ 38 w 162"/>
                  <a:gd name="T25" fmla="*/ 9 h 186"/>
                  <a:gd name="T26" fmla="*/ 50 w 162"/>
                  <a:gd name="T27" fmla="*/ 53 h 186"/>
                  <a:gd name="T28" fmla="*/ 47 w 162"/>
                  <a:gd name="T29" fmla="*/ 59 h 186"/>
                  <a:gd name="T30" fmla="*/ 33 w 162"/>
                  <a:gd name="T31" fmla="*/ 62 h 186"/>
                  <a:gd name="T32" fmla="*/ 32 w 162"/>
                  <a:gd name="T33" fmla="*/ 62 h 186"/>
                  <a:gd name="T34" fmla="*/ 29 w 162"/>
                  <a:gd name="T35" fmla="*/ 71 h 186"/>
                  <a:gd name="T36" fmla="*/ 36 w 162"/>
                  <a:gd name="T37" fmla="*/ 97 h 186"/>
                  <a:gd name="T38" fmla="*/ 64 w 162"/>
                  <a:gd name="T39" fmla="*/ 138 h 186"/>
                  <a:gd name="T40" fmla="*/ 70 w 162"/>
                  <a:gd name="T41" fmla="*/ 140 h 186"/>
                  <a:gd name="T42" fmla="*/ 75 w 162"/>
                  <a:gd name="T43" fmla="*/ 140 h 186"/>
                  <a:gd name="T44" fmla="*/ 78 w 162"/>
                  <a:gd name="T45" fmla="*/ 138 h 186"/>
                  <a:gd name="T46" fmla="*/ 83 w 162"/>
                  <a:gd name="T47" fmla="*/ 133 h 186"/>
                  <a:gd name="T48" fmla="*/ 85 w 162"/>
                  <a:gd name="T49" fmla="*/ 132 h 186"/>
                  <a:gd name="T50" fmla="*/ 93 w 162"/>
                  <a:gd name="T51" fmla="*/ 133 h 186"/>
                  <a:gd name="T52" fmla="*/ 97 w 162"/>
                  <a:gd name="T53" fmla="*/ 137 h 186"/>
                  <a:gd name="T54" fmla="*/ 121 w 162"/>
                  <a:gd name="T55" fmla="*/ 166 h 186"/>
                  <a:gd name="T56" fmla="*/ 123 w 162"/>
                  <a:gd name="T57" fmla="*/ 174 h 186"/>
                  <a:gd name="T58" fmla="*/ 107 w 162"/>
                  <a:gd name="T59" fmla="*/ 184 h 186"/>
                  <a:gd name="T60" fmla="*/ 93 w 162"/>
                  <a:gd name="T61" fmla="*/ 186 h 186"/>
                  <a:gd name="T62" fmla="*/ 70 w 162"/>
                  <a:gd name="T63" fmla="*/ 176 h 186"/>
                  <a:gd name="T64" fmla="*/ 57 w 162"/>
                  <a:gd name="T65" fmla="*/ 162 h 186"/>
                  <a:gd name="T66" fmla="*/ 41 w 162"/>
                  <a:gd name="T67" fmla="*/ 142 h 186"/>
                  <a:gd name="T68" fmla="*/ 24 w 162"/>
                  <a:gd name="T69" fmla="*/ 113 h 186"/>
                  <a:gd name="T70" fmla="*/ 14 w 162"/>
                  <a:gd name="T71" fmla="*/ 90 h 186"/>
                  <a:gd name="T72" fmla="*/ 1 w 162"/>
                  <a:gd name="T73" fmla="*/ 44 h 186"/>
                  <a:gd name="T74" fmla="*/ 1 w 162"/>
                  <a:gd name="T75" fmla="*/ 34 h 186"/>
                  <a:gd name="T76" fmla="*/ 5 w 162"/>
                  <a:gd name="T77" fmla="*/ 19 h 186"/>
                  <a:gd name="T78" fmla="*/ 33 w 162"/>
                  <a:gd name="T79" fmla="*/ 5 h 186"/>
                  <a:gd name="T80" fmla="*/ 85 w 162"/>
                  <a:gd name="T81" fmla="*/ 12 h 186"/>
                  <a:gd name="T82" fmla="*/ 88 w 162"/>
                  <a:gd name="T83" fmla="*/ 0 h 186"/>
                  <a:gd name="T84" fmla="*/ 123 w 162"/>
                  <a:gd name="T85" fmla="*/ 11 h 186"/>
                  <a:gd name="T86" fmla="*/ 150 w 162"/>
                  <a:gd name="T87" fmla="*/ 39 h 186"/>
                  <a:gd name="T88" fmla="*/ 162 w 162"/>
                  <a:gd name="T89" fmla="*/ 77 h 186"/>
                  <a:gd name="T90" fmla="*/ 152 w 162"/>
                  <a:gd name="T91" fmla="*/ 113 h 186"/>
                  <a:gd name="T92" fmla="*/ 140 w 162"/>
                  <a:gd name="T93" fmla="*/ 109 h 186"/>
                  <a:gd name="T94" fmla="*/ 147 w 162"/>
                  <a:gd name="T95" fmla="*/ 79 h 186"/>
                  <a:gd name="T96" fmla="*/ 138 w 162"/>
                  <a:gd name="T97" fmla="*/ 46 h 186"/>
                  <a:gd name="T98" fmla="*/ 115 w 162"/>
                  <a:gd name="T99" fmla="*/ 22 h 186"/>
                  <a:gd name="T100" fmla="*/ 85 w 162"/>
                  <a:gd name="T101" fmla="*/ 1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186">
                    <a:moveTo>
                      <a:pt x="90" y="49"/>
                    </a:moveTo>
                    <a:cubicBezTo>
                      <a:pt x="84" y="45"/>
                      <a:pt x="77" y="43"/>
                      <a:pt x="69" y="42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81" y="30"/>
                      <a:pt x="90" y="32"/>
                      <a:pt x="98" y="37"/>
                    </a:cubicBezTo>
                    <a:cubicBezTo>
                      <a:pt x="107" y="42"/>
                      <a:pt x="113" y="49"/>
                      <a:pt x="119" y="58"/>
                    </a:cubicBezTo>
                    <a:cubicBezTo>
                      <a:pt x="124" y="67"/>
                      <a:pt x="127" y="77"/>
                      <a:pt x="127" y="87"/>
                    </a:cubicBezTo>
                    <a:cubicBezTo>
                      <a:pt x="127" y="96"/>
                      <a:pt x="124" y="105"/>
                      <a:pt x="119" y="113"/>
                    </a:cubicBezTo>
                    <a:cubicBezTo>
                      <a:pt x="107" y="109"/>
                      <a:pt x="107" y="109"/>
                      <a:pt x="107" y="109"/>
                    </a:cubicBezTo>
                    <a:cubicBezTo>
                      <a:pt x="111" y="103"/>
                      <a:pt x="113" y="96"/>
                      <a:pt x="113" y="88"/>
                    </a:cubicBezTo>
                    <a:cubicBezTo>
                      <a:pt x="113" y="80"/>
                      <a:pt x="110" y="73"/>
                      <a:pt x="106" y="65"/>
                    </a:cubicBezTo>
                    <a:cubicBezTo>
                      <a:pt x="102" y="58"/>
                      <a:pt x="97" y="53"/>
                      <a:pt x="90" y="49"/>
                    </a:cubicBezTo>
                    <a:close/>
                    <a:moveTo>
                      <a:pt x="33" y="5"/>
                    </a:moveTo>
                    <a:cubicBezTo>
                      <a:pt x="35" y="5"/>
                      <a:pt x="37" y="6"/>
                      <a:pt x="38" y="9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5"/>
                      <a:pt x="50" y="57"/>
                      <a:pt x="47" y="59"/>
                    </a:cubicBezTo>
                    <a:cubicBezTo>
                      <a:pt x="42" y="61"/>
                      <a:pt x="38" y="62"/>
                      <a:pt x="33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0" y="63"/>
                      <a:pt x="29" y="67"/>
                      <a:pt x="29" y="71"/>
                    </a:cubicBezTo>
                    <a:cubicBezTo>
                      <a:pt x="29" y="77"/>
                      <a:pt x="31" y="86"/>
                      <a:pt x="36" y="97"/>
                    </a:cubicBezTo>
                    <a:cubicBezTo>
                      <a:pt x="44" y="118"/>
                      <a:pt x="53" y="132"/>
                      <a:pt x="64" y="138"/>
                    </a:cubicBezTo>
                    <a:cubicBezTo>
                      <a:pt x="67" y="139"/>
                      <a:pt x="69" y="140"/>
                      <a:pt x="70" y="140"/>
                    </a:cubicBezTo>
                    <a:cubicBezTo>
                      <a:pt x="72" y="141"/>
                      <a:pt x="73" y="141"/>
                      <a:pt x="75" y="140"/>
                    </a:cubicBezTo>
                    <a:cubicBezTo>
                      <a:pt x="76" y="140"/>
                      <a:pt x="77" y="139"/>
                      <a:pt x="78" y="138"/>
                    </a:cubicBezTo>
                    <a:cubicBezTo>
                      <a:pt x="80" y="136"/>
                      <a:pt x="81" y="135"/>
                      <a:pt x="83" y="133"/>
                    </a:cubicBezTo>
                    <a:cubicBezTo>
                      <a:pt x="84" y="133"/>
                      <a:pt x="84" y="133"/>
                      <a:pt x="85" y="132"/>
                    </a:cubicBezTo>
                    <a:cubicBezTo>
                      <a:pt x="88" y="130"/>
                      <a:pt x="91" y="130"/>
                      <a:pt x="93" y="133"/>
                    </a:cubicBezTo>
                    <a:cubicBezTo>
                      <a:pt x="94" y="134"/>
                      <a:pt x="96" y="135"/>
                      <a:pt x="97" y="137"/>
                    </a:cubicBezTo>
                    <a:cubicBezTo>
                      <a:pt x="105" y="147"/>
                      <a:pt x="113" y="157"/>
                      <a:pt x="121" y="166"/>
                    </a:cubicBezTo>
                    <a:cubicBezTo>
                      <a:pt x="124" y="169"/>
                      <a:pt x="125" y="172"/>
                      <a:pt x="123" y="174"/>
                    </a:cubicBezTo>
                    <a:cubicBezTo>
                      <a:pt x="118" y="179"/>
                      <a:pt x="113" y="182"/>
                      <a:pt x="107" y="184"/>
                    </a:cubicBezTo>
                    <a:cubicBezTo>
                      <a:pt x="102" y="186"/>
                      <a:pt x="97" y="186"/>
                      <a:pt x="93" y="186"/>
                    </a:cubicBezTo>
                    <a:cubicBezTo>
                      <a:pt x="86" y="186"/>
                      <a:pt x="78" y="183"/>
                      <a:pt x="70" y="176"/>
                    </a:cubicBezTo>
                    <a:cubicBezTo>
                      <a:pt x="66" y="173"/>
                      <a:pt x="62" y="168"/>
                      <a:pt x="57" y="162"/>
                    </a:cubicBezTo>
                    <a:cubicBezTo>
                      <a:pt x="50" y="154"/>
                      <a:pt x="45" y="147"/>
                      <a:pt x="41" y="142"/>
                    </a:cubicBezTo>
                    <a:cubicBezTo>
                      <a:pt x="34" y="132"/>
                      <a:pt x="29" y="123"/>
                      <a:pt x="24" y="113"/>
                    </a:cubicBezTo>
                    <a:cubicBezTo>
                      <a:pt x="20" y="105"/>
                      <a:pt x="17" y="97"/>
                      <a:pt x="14" y="90"/>
                    </a:cubicBezTo>
                    <a:cubicBezTo>
                      <a:pt x="6" y="72"/>
                      <a:pt x="2" y="56"/>
                      <a:pt x="1" y="44"/>
                    </a:cubicBezTo>
                    <a:cubicBezTo>
                      <a:pt x="0" y="41"/>
                      <a:pt x="0" y="38"/>
                      <a:pt x="1" y="34"/>
                    </a:cubicBezTo>
                    <a:cubicBezTo>
                      <a:pt x="1" y="28"/>
                      <a:pt x="2" y="24"/>
                      <a:pt x="5" y="19"/>
                    </a:cubicBezTo>
                    <a:cubicBezTo>
                      <a:pt x="14" y="11"/>
                      <a:pt x="23" y="6"/>
                      <a:pt x="33" y="5"/>
                    </a:cubicBezTo>
                    <a:close/>
                    <a:moveTo>
                      <a:pt x="85" y="12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100" y="0"/>
                      <a:pt x="112" y="4"/>
                      <a:pt x="123" y="11"/>
                    </a:cubicBezTo>
                    <a:cubicBezTo>
                      <a:pt x="134" y="18"/>
                      <a:pt x="143" y="27"/>
                      <a:pt x="150" y="39"/>
                    </a:cubicBezTo>
                    <a:cubicBezTo>
                      <a:pt x="157" y="51"/>
                      <a:pt x="161" y="64"/>
                      <a:pt x="162" y="77"/>
                    </a:cubicBezTo>
                    <a:cubicBezTo>
                      <a:pt x="161" y="91"/>
                      <a:pt x="158" y="103"/>
                      <a:pt x="152" y="113"/>
                    </a:cubicBezTo>
                    <a:cubicBezTo>
                      <a:pt x="140" y="109"/>
                      <a:pt x="140" y="109"/>
                      <a:pt x="140" y="109"/>
                    </a:cubicBezTo>
                    <a:cubicBezTo>
                      <a:pt x="145" y="100"/>
                      <a:pt x="147" y="90"/>
                      <a:pt x="147" y="79"/>
                    </a:cubicBezTo>
                    <a:cubicBezTo>
                      <a:pt x="146" y="68"/>
                      <a:pt x="143" y="57"/>
                      <a:pt x="138" y="46"/>
                    </a:cubicBezTo>
                    <a:cubicBezTo>
                      <a:pt x="132" y="36"/>
                      <a:pt x="124" y="28"/>
                      <a:pt x="115" y="22"/>
                    </a:cubicBezTo>
                    <a:cubicBezTo>
                      <a:pt x="105" y="16"/>
                      <a:pt x="95" y="13"/>
                      <a:pt x="85" y="1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1" name="Group 170"/>
              <p:cNvGrpSpPr>
                <a:grpSpLocks noChangeAspect="1"/>
              </p:cNvGrpSpPr>
              <p:nvPr/>
            </p:nvGrpSpPr>
            <p:grpSpPr>
              <a:xfrm>
                <a:off x="2087596" y="5414281"/>
                <a:ext cx="370294" cy="355670"/>
                <a:chOff x="8418914" y="2743648"/>
                <a:chExt cx="370294" cy="355670"/>
              </a:xfrm>
            </p:grpSpPr>
            <p:sp>
              <p:nvSpPr>
                <p:cNvPr id="172" name="TextBox 171"/>
                <p:cNvSpPr txBox="1">
                  <a:spLocks noChangeAspect="1"/>
                </p:cNvSpPr>
                <p:nvPr/>
              </p:nvSpPr>
              <p:spPr>
                <a:xfrm>
                  <a:off x="8418914" y="2794525"/>
                  <a:ext cx="370294" cy="253916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</a:rPr>
                    <a:t>IP-PBX</a:t>
                  </a:r>
                  <a:endParaRPr 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Freeform 39"/>
                <p:cNvSpPr>
                  <a:spLocks/>
                </p:cNvSpPr>
                <p:nvPr/>
              </p:nvSpPr>
              <p:spPr bwMode="auto">
                <a:xfrm rot="16200000">
                  <a:off x="8566731" y="2722317"/>
                  <a:ext cx="74660" cy="117322"/>
                </a:xfrm>
                <a:custGeom>
                  <a:avLst/>
                  <a:gdLst>
                    <a:gd name="T0" fmla="*/ 0 w 29"/>
                    <a:gd name="T1" fmla="*/ 42 h 45"/>
                    <a:gd name="T2" fmla="*/ 3 w 29"/>
                    <a:gd name="T3" fmla="*/ 43 h 45"/>
                    <a:gd name="T4" fmla="*/ 26 w 29"/>
                    <a:gd name="T5" fmla="*/ 25 h 45"/>
                    <a:gd name="T6" fmla="*/ 26 w 29"/>
                    <a:gd name="T7" fmla="*/ 21 h 45"/>
                    <a:gd name="T8" fmla="*/ 3 w 29"/>
                    <a:gd name="T9" fmla="*/ 2 h 45"/>
                    <a:gd name="T10" fmla="*/ 0 w 29"/>
                    <a:gd name="T11" fmla="*/ 3 h 45"/>
                    <a:gd name="T12" fmla="*/ 0 w 29"/>
                    <a:gd name="T13" fmla="*/ 4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45">
                      <a:moveTo>
                        <a:pt x="0" y="42"/>
                      </a:moveTo>
                      <a:cubicBezTo>
                        <a:pt x="0" y="42"/>
                        <a:pt x="0" y="45"/>
                        <a:pt x="3" y="4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9" y="23"/>
                        <a:pt x="26" y="2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0" y="0"/>
                        <a:pt x="0" y="3"/>
                      </a:cubicBez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9"/>
                <p:cNvSpPr>
                  <a:spLocks/>
                </p:cNvSpPr>
                <p:nvPr/>
              </p:nvSpPr>
              <p:spPr bwMode="auto">
                <a:xfrm rot="5400000">
                  <a:off x="8566731" y="3003327"/>
                  <a:ext cx="74660" cy="117322"/>
                </a:xfrm>
                <a:custGeom>
                  <a:avLst/>
                  <a:gdLst>
                    <a:gd name="T0" fmla="*/ 0 w 29"/>
                    <a:gd name="T1" fmla="*/ 42 h 45"/>
                    <a:gd name="T2" fmla="*/ 3 w 29"/>
                    <a:gd name="T3" fmla="*/ 43 h 45"/>
                    <a:gd name="T4" fmla="*/ 26 w 29"/>
                    <a:gd name="T5" fmla="*/ 25 h 45"/>
                    <a:gd name="T6" fmla="*/ 26 w 29"/>
                    <a:gd name="T7" fmla="*/ 21 h 45"/>
                    <a:gd name="T8" fmla="*/ 3 w 29"/>
                    <a:gd name="T9" fmla="*/ 2 h 45"/>
                    <a:gd name="T10" fmla="*/ 0 w 29"/>
                    <a:gd name="T11" fmla="*/ 3 h 45"/>
                    <a:gd name="T12" fmla="*/ 0 w 29"/>
                    <a:gd name="T13" fmla="*/ 4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45">
                      <a:moveTo>
                        <a:pt x="0" y="42"/>
                      </a:moveTo>
                      <a:cubicBezTo>
                        <a:pt x="0" y="42"/>
                        <a:pt x="0" y="45"/>
                        <a:pt x="3" y="4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9" y="23"/>
                        <a:pt x="26" y="2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0" y="0"/>
                        <a:pt x="0" y="3"/>
                      </a:cubicBez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5" name="Rectangle 174"/>
          <p:cNvSpPr/>
          <p:nvPr/>
        </p:nvSpPr>
        <p:spPr>
          <a:xfrm>
            <a:off x="4648204" y="4880470"/>
            <a:ext cx="1164771" cy="986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4604654" y="5812967"/>
            <a:ext cx="88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SMB 4</a:t>
            </a:r>
            <a:endParaRPr lang="en-US" b="1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5246332" y="5297040"/>
            <a:ext cx="555558" cy="558506"/>
            <a:chOff x="1991505" y="5307930"/>
            <a:chExt cx="555558" cy="558506"/>
          </a:xfrm>
        </p:grpSpPr>
        <p:sp>
          <p:nvSpPr>
            <p:cNvPr id="178" name="Oval 23"/>
            <p:cNvSpPr>
              <a:spLocks noChangeAspect="1" noChangeArrowheads="1"/>
            </p:cNvSpPr>
            <p:nvPr/>
          </p:nvSpPr>
          <p:spPr bwMode="auto">
            <a:xfrm>
              <a:off x="1998423" y="5317796"/>
              <a:ext cx="548640" cy="548640"/>
            </a:xfrm>
            <a:prstGeom prst="roundRect">
              <a:avLst>
                <a:gd name="adj" fmla="val 23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>
                <a:solidFill>
                  <a:schemeClr val="lt1"/>
                </a:solidFill>
              </a:endParaRPr>
            </a:p>
          </p:txBody>
        </p:sp>
        <p:sp>
          <p:nvSpPr>
            <p:cNvPr id="17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91505" y="5307930"/>
              <a:ext cx="521429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43"/>
            <p:cNvSpPr>
              <a:spLocks noChangeAspect="1" noEditPoints="1"/>
            </p:cNvSpPr>
            <p:nvPr/>
          </p:nvSpPr>
          <p:spPr bwMode="auto">
            <a:xfrm>
              <a:off x="2091627" y="5373038"/>
              <a:ext cx="362233" cy="438157"/>
            </a:xfrm>
            <a:custGeom>
              <a:avLst/>
              <a:gdLst>
                <a:gd name="T0" fmla="*/ 90 w 162"/>
                <a:gd name="T1" fmla="*/ 49 h 186"/>
                <a:gd name="T2" fmla="*/ 69 w 162"/>
                <a:gd name="T3" fmla="*/ 42 h 186"/>
                <a:gd name="T4" fmla="*/ 72 w 162"/>
                <a:gd name="T5" fmla="*/ 30 h 186"/>
                <a:gd name="T6" fmla="*/ 98 w 162"/>
                <a:gd name="T7" fmla="*/ 37 h 186"/>
                <a:gd name="T8" fmla="*/ 119 w 162"/>
                <a:gd name="T9" fmla="*/ 58 h 186"/>
                <a:gd name="T10" fmla="*/ 127 w 162"/>
                <a:gd name="T11" fmla="*/ 87 h 186"/>
                <a:gd name="T12" fmla="*/ 119 w 162"/>
                <a:gd name="T13" fmla="*/ 113 h 186"/>
                <a:gd name="T14" fmla="*/ 107 w 162"/>
                <a:gd name="T15" fmla="*/ 109 h 186"/>
                <a:gd name="T16" fmla="*/ 113 w 162"/>
                <a:gd name="T17" fmla="*/ 88 h 186"/>
                <a:gd name="T18" fmla="*/ 106 w 162"/>
                <a:gd name="T19" fmla="*/ 65 h 186"/>
                <a:gd name="T20" fmla="*/ 90 w 162"/>
                <a:gd name="T21" fmla="*/ 49 h 186"/>
                <a:gd name="T22" fmla="*/ 33 w 162"/>
                <a:gd name="T23" fmla="*/ 5 h 186"/>
                <a:gd name="T24" fmla="*/ 38 w 162"/>
                <a:gd name="T25" fmla="*/ 9 h 186"/>
                <a:gd name="T26" fmla="*/ 50 w 162"/>
                <a:gd name="T27" fmla="*/ 53 h 186"/>
                <a:gd name="T28" fmla="*/ 47 w 162"/>
                <a:gd name="T29" fmla="*/ 59 h 186"/>
                <a:gd name="T30" fmla="*/ 33 w 162"/>
                <a:gd name="T31" fmla="*/ 62 h 186"/>
                <a:gd name="T32" fmla="*/ 32 w 162"/>
                <a:gd name="T33" fmla="*/ 62 h 186"/>
                <a:gd name="T34" fmla="*/ 29 w 162"/>
                <a:gd name="T35" fmla="*/ 71 h 186"/>
                <a:gd name="T36" fmla="*/ 36 w 162"/>
                <a:gd name="T37" fmla="*/ 97 h 186"/>
                <a:gd name="T38" fmla="*/ 64 w 162"/>
                <a:gd name="T39" fmla="*/ 138 h 186"/>
                <a:gd name="T40" fmla="*/ 70 w 162"/>
                <a:gd name="T41" fmla="*/ 140 h 186"/>
                <a:gd name="T42" fmla="*/ 75 w 162"/>
                <a:gd name="T43" fmla="*/ 140 h 186"/>
                <a:gd name="T44" fmla="*/ 78 w 162"/>
                <a:gd name="T45" fmla="*/ 138 h 186"/>
                <a:gd name="T46" fmla="*/ 83 w 162"/>
                <a:gd name="T47" fmla="*/ 133 h 186"/>
                <a:gd name="T48" fmla="*/ 85 w 162"/>
                <a:gd name="T49" fmla="*/ 132 h 186"/>
                <a:gd name="T50" fmla="*/ 93 w 162"/>
                <a:gd name="T51" fmla="*/ 133 h 186"/>
                <a:gd name="T52" fmla="*/ 97 w 162"/>
                <a:gd name="T53" fmla="*/ 137 h 186"/>
                <a:gd name="T54" fmla="*/ 121 w 162"/>
                <a:gd name="T55" fmla="*/ 166 h 186"/>
                <a:gd name="T56" fmla="*/ 123 w 162"/>
                <a:gd name="T57" fmla="*/ 174 h 186"/>
                <a:gd name="T58" fmla="*/ 107 w 162"/>
                <a:gd name="T59" fmla="*/ 184 h 186"/>
                <a:gd name="T60" fmla="*/ 93 w 162"/>
                <a:gd name="T61" fmla="*/ 186 h 186"/>
                <a:gd name="T62" fmla="*/ 70 w 162"/>
                <a:gd name="T63" fmla="*/ 176 h 186"/>
                <a:gd name="T64" fmla="*/ 57 w 162"/>
                <a:gd name="T65" fmla="*/ 162 h 186"/>
                <a:gd name="T66" fmla="*/ 41 w 162"/>
                <a:gd name="T67" fmla="*/ 142 h 186"/>
                <a:gd name="T68" fmla="*/ 24 w 162"/>
                <a:gd name="T69" fmla="*/ 113 h 186"/>
                <a:gd name="T70" fmla="*/ 14 w 162"/>
                <a:gd name="T71" fmla="*/ 90 h 186"/>
                <a:gd name="T72" fmla="*/ 1 w 162"/>
                <a:gd name="T73" fmla="*/ 44 h 186"/>
                <a:gd name="T74" fmla="*/ 1 w 162"/>
                <a:gd name="T75" fmla="*/ 34 h 186"/>
                <a:gd name="T76" fmla="*/ 5 w 162"/>
                <a:gd name="T77" fmla="*/ 19 h 186"/>
                <a:gd name="T78" fmla="*/ 33 w 162"/>
                <a:gd name="T79" fmla="*/ 5 h 186"/>
                <a:gd name="T80" fmla="*/ 85 w 162"/>
                <a:gd name="T81" fmla="*/ 12 h 186"/>
                <a:gd name="T82" fmla="*/ 88 w 162"/>
                <a:gd name="T83" fmla="*/ 0 h 186"/>
                <a:gd name="T84" fmla="*/ 123 w 162"/>
                <a:gd name="T85" fmla="*/ 11 h 186"/>
                <a:gd name="T86" fmla="*/ 150 w 162"/>
                <a:gd name="T87" fmla="*/ 39 h 186"/>
                <a:gd name="T88" fmla="*/ 162 w 162"/>
                <a:gd name="T89" fmla="*/ 77 h 186"/>
                <a:gd name="T90" fmla="*/ 152 w 162"/>
                <a:gd name="T91" fmla="*/ 113 h 186"/>
                <a:gd name="T92" fmla="*/ 140 w 162"/>
                <a:gd name="T93" fmla="*/ 109 h 186"/>
                <a:gd name="T94" fmla="*/ 147 w 162"/>
                <a:gd name="T95" fmla="*/ 79 h 186"/>
                <a:gd name="T96" fmla="*/ 138 w 162"/>
                <a:gd name="T97" fmla="*/ 46 h 186"/>
                <a:gd name="T98" fmla="*/ 115 w 162"/>
                <a:gd name="T99" fmla="*/ 22 h 186"/>
                <a:gd name="T100" fmla="*/ 85 w 162"/>
                <a:gd name="T101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6">
                  <a:moveTo>
                    <a:pt x="90" y="49"/>
                  </a:moveTo>
                  <a:cubicBezTo>
                    <a:pt x="84" y="45"/>
                    <a:pt x="77" y="43"/>
                    <a:pt x="69" y="4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81" y="30"/>
                    <a:pt x="90" y="32"/>
                    <a:pt x="98" y="37"/>
                  </a:cubicBezTo>
                  <a:cubicBezTo>
                    <a:pt x="107" y="42"/>
                    <a:pt x="113" y="49"/>
                    <a:pt x="119" y="58"/>
                  </a:cubicBezTo>
                  <a:cubicBezTo>
                    <a:pt x="124" y="67"/>
                    <a:pt x="127" y="77"/>
                    <a:pt x="127" y="87"/>
                  </a:cubicBezTo>
                  <a:cubicBezTo>
                    <a:pt x="127" y="96"/>
                    <a:pt x="124" y="105"/>
                    <a:pt x="119" y="113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3"/>
                    <a:pt x="113" y="96"/>
                    <a:pt x="113" y="88"/>
                  </a:cubicBezTo>
                  <a:cubicBezTo>
                    <a:pt x="113" y="80"/>
                    <a:pt x="110" y="73"/>
                    <a:pt x="106" y="65"/>
                  </a:cubicBezTo>
                  <a:cubicBezTo>
                    <a:pt x="102" y="58"/>
                    <a:pt x="97" y="53"/>
                    <a:pt x="90" y="49"/>
                  </a:cubicBezTo>
                  <a:close/>
                  <a:moveTo>
                    <a:pt x="33" y="5"/>
                  </a:moveTo>
                  <a:cubicBezTo>
                    <a:pt x="35" y="5"/>
                    <a:pt x="37" y="6"/>
                    <a:pt x="38" y="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5"/>
                    <a:pt x="50" y="57"/>
                    <a:pt x="47" y="59"/>
                  </a:cubicBezTo>
                  <a:cubicBezTo>
                    <a:pt x="42" y="61"/>
                    <a:pt x="38" y="62"/>
                    <a:pt x="33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0" y="63"/>
                    <a:pt x="29" y="67"/>
                    <a:pt x="29" y="71"/>
                  </a:cubicBezTo>
                  <a:cubicBezTo>
                    <a:pt x="29" y="77"/>
                    <a:pt x="31" y="86"/>
                    <a:pt x="36" y="97"/>
                  </a:cubicBezTo>
                  <a:cubicBezTo>
                    <a:pt x="44" y="118"/>
                    <a:pt x="53" y="132"/>
                    <a:pt x="64" y="138"/>
                  </a:cubicBezTo>
                  <a:cubicBezTo>
                    <a:pt x="67" y="139"/>
                    <a:pt x="69" y="140"/>
                    <a:pt x="70" y="140"/>
                  </a:cubicBezTo>
                  <a:cubicBezTo>
                    <a:pt x="72" y="141"/>
                    <a:pt x="73" y="141"/>
                    <a:pt x="75" y="140"/>
                  </a:cubicBezTo>
                  <a:cubicBezTo>
                    <a:pt x="76" y="140"/>
                    <a:pt x="77" y="139"/>
                    <a:pt x="78" y="138"/>
                  </a:cubicBezTo>
                  <a:cubicBezTo>
                    <a:pt x="80" y="136"/>
                    <a:pt x="81" y="135"/>
                    <a:pt x="83" y="133"/>
                  </a:cubicBezTo>
                  <a:cubicBezTo>
                    <a:pt x="84" y="133"/>
                    <a:pt x="84" y="133"/>
                    <a:pt x="85" y="132"/>
                  </a:cubicBezTo>
                  <a:cubicBezTo>
                    <a:pt x="88" y="130"/>
                    <a:pt x="91" y="130"/>
                    <a:pt x="93" y="133"/>
                  </a:cubicBezTo>
                  <a:cubicBezTo>
                    <a:pt x="94" y="134"/>
                    <a:pt x="96" y="135"/>
                    <a:pt x="97" y="137"/>
                  </a:cubicBezTo>
                  <a:cubicBezTo>
                    <a:pt x="105" y="147"/>
                    <a:pt x="113" y="157"/>
                    <a:pt x="121" y="166"/>
                  </a:cubicBezTo>
                  <a:cubicBezTo>
                    <a:pt x="124" y="169"/>
                    <a:pt x="125" y="172"/>
                    <a:pt x="123" y="174"/>
                  </a:cubicBezTo>
                  <a:cubicBezTo>
                    <a:pt x="118" y="179"/>
                    <a:pt x="113" y="182"/>
                    <a:pt x="107" y="184"/>
                  </a:cubicBezTo>
                  <a:cubicBezTo>
                    <a:pt x="102" y="186"/>
                    <a:pt x="97" y="186"/>
                    <a:pt x="93" y="186"/>
                  </a:cubicBezTo>
                  <a:cubicBezTo>
                    <a:pt x="86" y="186"/>
                    <a:pt x="78" y="183"/>
                    <a:pt x="70" y="176"/>
                  </a:cubicBezTo>
                  <a:cubicBezTo>
                    <a:pt x="66" y="173"/>
                    <a:pt x="62" y="168"/>
                    <a:pt x="57" y="162"/>
                  </a:cubicBezTo>
                  <a:cubicBezTo>
                    <a:pt x="50" y="154"/>
                    <a:pt x="45" y="147"/>
                    <a:pt x="41" y="142"/>
                  </a:cubicBezTo>
                  <a:cubicBezTo>
                    <a:pt x="34" y="132"/>
                    <a:pt x="29" y="123"/>
                    <a:pt x="24" y="113"/>
                  </a:cubicBezTo>
                  <a:cubicBezTo>
                    <a:pt x="20" y="105"/>
                    <a:pt x="17" y="97"/>
                    <a:pt x="14" y="90"/>
                  </a:cubicBezTo>
                  <a:cubicBezTo>
                    <a:pt x="6" y="72"/>
                    <a:pt x="2" y="56"/>
                    <a:pt x="1" y="44"/>
                  </a:cubicBezTo>
                  <a:cubicBezTo>
                    <a:pt x="0" y="41"/>
                    <a:pt x="0" y="38"/>
                    <a:pt x="1" y="34"/>
                  </a:cubicBezTo>
                  <a:cubicBezTo>
                    <a:pt x="1" y="28"/>
                    <a:pt x="2" y="24"/>
                    <a:pt x="5" y="19"/>
                  </a:cubicBezTo>
                  <a:cubicBezTo>
                    <a:pt x="14" y="11"/>
                    <a:pt x="23" y="6"/>
                    <a:pt x="33" y="5"/>
                  </a:cubicBezTo>
                  <a:close/>
                  <a:moveTo>
                    <a:pt x="85" y="12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00" y="0"/>
                    <a:pt x="112" y="4"/>
                    <a:pt x="123" y="11"/>
                  </a:cubicBezTo>
                  <a:cubicBezTo>
                    <a:pt x="134" y="18"/>
                    <a:pt x="143" y="27"/>
                    <a:pt x="150" y="39"/>
                  </a:cubicBezTo>
                  <a:cubicBezTo>
                    <a:pt x="157" y="51"/>
                    <a:pt x="161" y="64"/>
                    <a:pt x="162" y="77"/>
                  </a:cubicBezTo>
                  <a:cubicBezTo>
                    <a:pt x="161" y="91"/>
                    <a:pt x="158" y="103"/>
                    <a:pt x="152" y="113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5" y="100"/>
                    <a:pt x="147" y="90"/>
                    <a:pt x="147" y="79"/>
                  </a:cubicBezTo>
                  <a:cubicBezTo>
                    <a:pt x="146" y="68"/>
                    <a:pt x="143" y="57"/>
                    <a:pt x="138" y="46"/>
                  </a:cubicBezTo>
                  <a:cubicBezTo>
                    <a:pt x="132" y="36"/>
                    <a:pt x="124" y="28"/>
                    <a:pt x="115" y="22"/>
                  </a:cubicBezTo>
                  <a:cubicBezTo>
                    <a:pt x="105" y="16"/>
                    <a:pt x="95" y="13"/>
                    <a:pt x="85" y="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1" name="Group 180"/>
            <p:cNvGrpSpPr>
              <a:grpSpLocks noChangeAspect="1"/>
            </p:cNvGrpSpPr>
            <p:nvPr/>
          </p:nvGrpSpPr>
          <p:grpSpPr>
            <a:xfrm>
              <a:off x="2087596" y="5414281"/>
              <a:ext cx="370294" cy="355670"/>
              <a:chOff x="8418914" y="2743648"/>
              <a:chExt cx="370294" cy="355670"/>
            </a:xfrm>
          </p:grpSpPr>
          <p:sp>
            <p:nvSpPr>
              <p:cNvPr id="182" name="TextBox 181"/>
              <p:cNvSpPr txBox="1">
                <a:spLocks noChangeAspect="1"/>
              </p:cNvSpPr>
              <p:nvPr/>
            </p:nvSpPr>
            <p:spPr>
              <a:xfrm>
                <a:off x="8418914" y="2794525"/>
                <a:ext cx="370294" cy="25391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IP-PBX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 39"/>
              <p:cNvSpPr>
                <a:spLocks/>
              </p:cNvSpPr>
              <p:nvPr/>
            </p:nvSpPr>
            <p:spPr bwMode="auto">
              <a:xfrm rot="16200000">
                <a:off x="8566731" y="272231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39"/>
              <p:cNvSpPr>
                <a:spLocks/>
              </p:cNvSpPr>
              <p:nvPr/>
            </p:nvSpPr>
            <p:spPr bwMode="auto">
              <a:xfrm rot="5400000">
                <a:off x="8566731" y="300332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2839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921"/>
            <a:ext cx="8229600" cy="563562"/>
          </a:xfrm>
        </p:spPr>
        <p:txBody>
          <a:bodyPr/>
          <a:lstStyle/>
          <a:p>
            <a:r>
              <a:rPr lang="ru-RU" dirty="0"/>
              <a:t>Пул лицензий </a:t>
            </a:r>
            <a:r>
              <a:rPr lang="en-US" dirty="0"/>
              <a:t>SBC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9" y="1348560"/>
            <a:ext cx="5290458" cy="1915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0843" y="990961"/>
            <a:ext cx="230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Сервис Провайдер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4221973" y="2855120"/>
            <a:ext cx="1340013" cy="239038"/>
            <a:chOff x="9468577" y="3959055"/>
            <a:chExt cx="3156666" cy="327503"/>
          </a:xfrm>
        </p:grpSpPr>
        <p:grpSp>
          <p:nvGrpSpPr>
            <p:cNvPr id="17" name="Group 990"/>
            <p:cNvGrpSpPr/>
            <p:nvPr/>
          </p:nvGrpSpPr>
          <p:grpSpPr>
            <a:xfrm>
              <a:off x="9468577" y="3959055"/>
              <a:ext cx="3156666" cy="327503"/>
              <a:chOff x="249653" y="3653128"/>
              <a:chExt cx="8865944" cy="91983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49653" y="3653128"/>
                <a:ext cx="8865944" cy="9198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3033" y="3716592"/>
                <a:ext cx="909843" cy="79290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154678" y="3718613"/>
                <a:ext cx="909843" cy="79290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124200" y="3718613"/>
                <a:ext cx="2057400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124200" y="4145756"/>
                <a:ext cx="2057400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086601" y="3713960"/>
                <a:ext cx="1752599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086601" y="4141103"/>
                <a:ext cx="1752599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grpSp>
            <p:nvGrpSpPr>
              <p:cNvPr id="28" name="Group 998"/>
              <p:cNvGrpSpPr/>
              <p:nvPr/>
            </p:nvGrpSpPr>
            <p:grpSpPr>
              <a:xfrm>
                <a:off x="5247369" y="3718705"/>
                <a:ext cx="1785165" cy="365667"/>
                <a:chOff x="10796176" y="3881646"/>
                <a:chExt cx="648112" cy="132757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0796176" y="3881646"/>
                  <a:ext cx="648112" cy="13275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0828081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0975613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1131229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1278761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</p:grpSp>
          <p:grpSp>
            <p:nvGrpSpPr>
              <p:cNvPr id="29" name="Group 999"/>
              <p:cNvGrpSpPr/>
              <p:nvPr/>
            </p:nvGrpSpPr>
            <p:grpSpPr>
              <a:xfrm>
                <a:off x="5247368" y="4145849"/>
                <a:ext cx="1785165" cy="365667"/>
                <a:chOff x="10796176" y="3881646"/>
                <a:chExt cx="648112" cy="132757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10796176" y="3881646"/>
                  <a:ext cx="648112" cy="13275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10828081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10975613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131229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1278761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</p:grpSp>
          <p:sp>
            <p:nvSpPr>
              <p:cNvPr id="30" name="Oval 29"/>
              <p:cNvSpPr/>
              <p:nvPr/>
            </p:nvSpPr>
            <p:spPr>
              <a:xfrm>
                <a:off x="2808002" y="4265556"/>
                <a:ext cx="117428" cy="11742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63772" y="4265269"/>
                <a:ext cx="117428" cy="11742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0999" y="3777986"/>
                <a:ext cx="128408" cy="128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80999" y="4311388"/>
                <a:ext cx="128408" cy="128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  <p:grpSp>
          <p:nvGrpSpPr>
            <p:cNvPr id="18" name="Group 26"/>
            <p:cNvGrpSpPr/>
            <p:nvPr/>
          </p:nvGrpSpPr>
          <p:grpSpPr>
            <a:xfrm>
              <a:off x="12550025" y="4001801"/>
              <a:ext cx="45719" cy="235634"/>
              <a:chOff x="9667742" y="4155910"/>
              <a:chExt cx="45719" cy="23563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9667742" y="41559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667742" y="434582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4127468" y="2541767"/>
            <a:ext cx="169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SBC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1380272" y="1782585"/>
            <a:ext cx="2572307" cy="139719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370138" y="1782585"/>
            <a:ext cx="2157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Пул лицензий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SBC</a:t>
            </a:r>
            <a:endParaRPr lang="en-US" sz="1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Arc 74"/>
          <p:cNvSpPr/>
          <p:nvPr/>
        </p:nvSpPr>
        <p:spPr>
          <a:xfrm rot="8272595">
            <a:off x="1326841" y="382905"/>
            <a:ext cx="2800348" cy="2520972"/>
          </a:xfrm>
          <a:prstGeom prst="arc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280425" y="1483621"/>
            <a:ext cx="197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AudioCodes</a:t>
            </a:r>
            <a:r>
              <a:rPr lang="en-US" dirty="0" smtClean="0"/>
              <a:t> EMS</a:t>
            </a:r>
            <a:endParaRPr lang="en-US" dirty="0"/>
          </a:p>
        </p:txBody>
      </p:sp>
      <p:pic>
        <p:nvPicPr>
          <p:cNvPr id="76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65" y="2605705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58" y="2320789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42" y="2589374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06" y="2530014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73" y="2482994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ounded Rectangular Callout 86"/>
          <p:cNvSpPr/>
          <p:nvPr/>
        </p:nvSpPr>
        <p:spPr>
          <a:xfrm>
            <a:off x="502533" y="1510330"/>
            <a:ext cx="1963375" cy="690629"/>
          </a:xfrm>
          <a:prstGeom prst="wedgeRoundRectCallout">
            <a:avLst>
              <a:gd name="adj1" fmla="val 37155"/>
              <a:gd name="adj2" fmla="val 9262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SP </a:t>
            </a:r>
            <a:r>
              <a:rPr lang="ru-RU" sz="1600" dirty="0" smtClean="0"/>
              <a:t>заказывает набор </a:t>
            </a:r>
            <a:r>
              <a:rPr lang="en-US" sz="1600" dirty="0" smtClean="0"/>
              <a:t>SBC </a:t>
            </a:r>
            <a:r>
              <a:rPr lang="ru-RU" sz="1600" dirty="0" smtClean="0"/>
              <a:t>сессий в пул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1287482"/>
            <a:ext cx="33376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Выгодно по цене</a:t>
            </a:r>
            <a:r>
              <a:rPr lang="en-US" dirty="0" smtClean="0"/>
              <a:t>: </a:t>
            </a:r>
            <a:r>
              <a:rPr lang="ru-RU" dirty="0" smtClean="0"/>
              <a:t>цена </a:t>
            </a:r>
            <a:r>
              <a:rPr lang="ru-RU" dirty="0" err="1" smtClean="0"/>
              <a:t>бандла</a:t>
            </a:r>
            <a:r>
              <a:rPr lang="ru-RU" dirty="0" smtClean="0"/>
              <a:t> лицензий стоит меньше в </a:t>
            </a:r>
            <a:r>
              <a:rPr lang="ru-RU" dirty="0" err="1" smtClean="0"/>
              <a:t>рассчете</a:t>
            </a:r>
            <a:r>
              <a:rPr lang="ru-RU" dirty="0" smtClean="0"/>
              <a:t> на сессию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Операционная гибкость</a:t>
            </a:r>
            <a:r>
              <a:rPr lang="en-US" dirty="0" smtClean="0"/>
              <a:t>: </a:t>
            </a:r>
            <a:r>
              <a:rPr lang="ru-RU" dirty="0" smtClean="0"/>
              <a:t>добавление нового заказчика без прохождения цикла закупки необходимых для него лицензий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4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98" y="2338455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304800" y="4880472"/>
            <a:ext cx="1164771" cy="997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785260" y="4880472"/>
            <a:ext cx="1164771" cy="986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304800" y="5807917"/>
            <a:ext cx="9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SMB 1</a:t>
            </a:r>
            <a:endParaRPr lang="en-US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1741710" y="5812969"/>
            <a:ext cx="88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SMB 2</a:t>
            </a:r>
            <a:endParaRPr lang="en-US" b="1" dirty="0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0" b="7070"/>
          <a:stretch/>
        </p:blipFill>
        <p:spPr>
          <a:xfrm>
            <a:off x="414917" y="4988347"/>
            <a:ext cx="884531" cy="148601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0" b="7070"/>
          <a:stretch/>
        </p:blipFill>
        <p:spPr>
          <a:xfrm>
            <a:off x="1925379" y="4972947"/>
            <a:ext cx="884531" cy="148601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902932" y="5307930"/>
            <a:ext cx="555558" cy="558506"/>
            <a:chOff x="1991505" y="5307930"/>
            <a:chExt cx="555558" cy="558506"/>
          </a:xfrm>
        </p:grpSpPr>
        <p:sp>
          <p:nvSpPr>
            <p:cNvPr id="121" name="Oval 23"/>
            <p:cNvSpPr>
              <a:spLocks noChangeAspect="1" noChangeArrowheads="1"/>
            </p:cNvSpPr>
            <p:nvPr/>
          </p:nvSpPr>
          <p:spPr bwMode="auto">
            <a:xfrm>
              <a:off x="1998423" y="5317796"/>
              <a:ext cx="548640" cy="548640"/>
            </a:xfrm>
            <a:prstGeom prst="roundRect">
              <a:avLst>
                <a:gd name="adj" fmla="val 23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>
                <a:solidFill>
                  <a:schemeClr val="lt1"/>
                </a:solidFill>
              </a:endParaRPr>
            </a:p>
          </p:txBody>
        </p:sp>
        <p:sp>
          <p:nvSpPr>
            <p:cNvPr id="12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91505" y="5307930"/>
              <a:ext cx="521429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3"/>
            <p:cNvSpPr>
              <a:spLocks noChangeAspect="1" noEditPoints="1"/>
            </p:cNvSpPr>
            <p:nvPr/>
          </p:nvSpPr>
          <p:spPr bwMode="auto">
            <a:xfrm>
              <a:off x="2091627" y="5373038"/>
              <a:ext cx="362233" cy="438157"/>
            </a:xfrm>
            <a:custGeom>
              <a:avLst/>
              <a:gdLst>
                <a:gd name="T0" fmla="*/ 90 w 162"/>
                <a:gd name="T1" fmla="*/ 49 h 186"/>
                <a:gd name="T2" fmla="*/ 69 w 162"/>
                <a:gd name="T3" fmla="*/ 42 h 186"/>
                <a:gd name="T4" fmla="*/ 72 w 162"/>
                <a:gd name="T5" fmla="*/ 30 h 186"/>
                <a:gd name="T6" fmla="*/ 98 w 162"/>
                <a:gd name="T7" fmla="*/ 37 h 186"/>
                <a:gd name="T8" fmla="*/ 119 w 162"/>
                <a:gd name="T9" fmla="*/ 58 h 186"/>
                <a:gd name="T10" fmla="*/ 127 w 162"/>
                <a:gd name="T11" fmla="*/ 87 h 186"/>
                <a:gd name="T12" fmla="*/ 119 w 162"/>
                <a:gd name="T13" fmla="*/ 113 h 186"/>
                <a:gd name="T14" fmla="*/ 107 w 162"/>
                <a:gd name="T15" fmla="*/ 109 h 186"/>
                <a:gd name="T16" fmla="*/ 113 w 162"/>
                <a:gd name="T17" fmla="*/ 88 h 186"/>
                <a:gd name="T18" fmla="*/ 106 w 162"/>
                <a:gd name="T19" fmla="*/ 65 h 186"/>
                <a:gd name="T20" fmla="*/ 90 w 162"/>
                <a:gd name="T21" fmla="*/ 49 h 186"/>
                <a:gd name="T22" fmla="*/ 33 w 162"/>
                <a:gd name="T23" fmla="*/ 5 h 186"/>
                <a:gd name="T24" fmla="*/ 38 w 162"/>
                <a:gd name="T25" fmla="*/ 9 h 186"/>
                <a:gd name="T26" fmla="*/ 50 w 162"/>
                <a:gd name="T27" fmla="*/ 53 h 186"/>
                <a:gd name="T28" fmla="*/ 47 w 162"/>
                <a:gd name="T29" fmla="*/ 59 h 186"/>
                <a:gd name="T30" fmla="*/ 33 w 162"/>
                <a:gd name="T31" fmla="*/ 62 h 186"/>
                <a:gd name="T32" fmla="*/ 32 w 162"/>
                <a:gd name="T33" fmla="*/ 62 h 186"/>
                <a:gd name="T34" fmla="*/ 29 w 162"/>
                <a:gd name="T35" fmla="*/ 71 h 186"/>
                <a:gd name="T36" fmla="*/ 36 w 162"/>
                <a:gd name="T37" fmla="*/ 97 h 186"/>
                <a:gd name="T38" fmla="*/ 64 w 162"/>
                <a:gd name="T39" fmla="*/ 138 h 186"/>
                <a:gd name="T40" fmla="*/ 70 w 162"/>
                <a:gd name="T41" fmla="*/ 140 h 186"/>
                <a:gd name="T42" fmla="*/ 75 w 162"/>
                <a:gd name="T43" fmla="*/ 140 h 186"/>
                <a:gd name="T44" fmla="*/ 78 w 162"/>
                <a:gd name="T45" fmla="*/ 138 h 186"/>
                <a:gd name="T46" fmla="*/ 83 w 162"/>
                <a:gd name="T47" fmla="*/ 133 h 186"/>
                <a:gd name="T48" fmla="*/ 85 w 162"/>
                <a:gd name="T49" fmla="*/ 132 h 186"/>
                <a:gd name="T50" fmla="*/ 93 w 162"/>
                <a:gd name="T51" fmla="*/ 133 h 186"/>
                <a:gd name="T52" fmla="*/ 97 w 162"/>
                <a:gd name="T53" fmla="*/ 137 h 186"/>
                <a:gd name="T54" fmla="*/ 121 w 162"/>
                <a:gd name="T55" fmla="*/ 166 h 186"/>
                <a:gd name="T56" fmla="*/ 123 w 162"/>
                <a:gd name="T57" fmla="*/ 174 h 186"/>
                <a:gd name="T58" fmla="*/ 107 w 162"/>
                <a:gd name="T59" fmla="*/ 184 h 186"/>
                <a:gd name="T60" fmla="*/ 93 w 162"/>
                <a:gd name="T61" fmla="*/ 186 h 186"/>
                <a:gd name="T62" fmla="*/ 70 w 162"/>
                <a:gd name="T63" fmla="*/ 176 h 186"/>
                <a:gd name="T64" fmla="*/ 57 w 162"/>
                <a:gd name="T65" fmla="*/ 162 h 186"/>
                <a:gd name="T66" fmla="*/ 41 w 162"/>
                <a:gd name="T67" fmla="*/ 142 h 186"/>
                <a:gd name="T68" fmla="*/ 24 w 162"/>
                <a:gd name="T69" fmla="*/ 113 h 186"/>
                <a:gd name="T70" fmla="*/ 14 w 162"/>
                <a:gd name="T71" fmla="*/ 90 h 186"/>
                <a:gd name="T72" fmla="*/ 1 w 162"/>
                <a:gd name="T73" fmla="*/ 44 h 186"/>
                <a:gd name="T74" fmla="*/ 1 w 162"/>
                <a:gd name="T75" fmla="*/ 34 h 186"/>
                <a:gd name="T76" fmla="*/ 5 w 162"/>
                <a:gd name="T77" fmla="*/ 19 h 186"/>
                <a:gd name="T78" fmla="*/ 33 w 162"/>
                <a:gd name="T79" fmla="*/ 5 h 186"/>
                <a:gd name="T80" fmla="*/ 85 w 162"/>
                <a:gd name="T81" fmla="*/ 12 h 186"/>
                <a:gd name="T82" fmla="*/ 88 w 162"/>
                <a:gd name="T83" fmla="*/ 0 h 186"/>
                <a:gd name="T84" fmla="*/ 123 w 162"/>
                <a:gd name="T85" fmla="*/ 11 h 186"/>
                <a:gd name="T86" fmla="*/ 150 w 162"/>
                <a:gd name="T87" fmla="*/ 39 h 186"/>
                <a:gd name="T88" fmla="*/ 162 w 162"/>
                <a:gd name="T89" fmla="*/ 77 h 186"/>
                <a:gd name="T90" fmla="*/ 152 w 162"/>
                <a:gd name="T91" fmla="*/ 113 h 186"/>
                <a:gd name="T92" fmla="*/ 140 w 162"/>
                <a:gd name="T93" fmla="*/ 109 h 186"/>
                <a:gd name="T94" fmla="*/ 147 w 162"/>
                <a:gd name="T95" fmla="*/ 79 h 186"/>
                <a:gd name="T96" fmla="*/ 138 w 162"/>
                <a:gd name="T97" fmla="*/ 46 h 186"/>
                <a:gd name="T98" fmla="*/ 115 w 162"/>
                <a:gd name="T99" fmla="*/ 22 h 186"/>
                <a:gd name="T100" fmla="*/ 85 w 162"/>
                <a:gd name="T101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6">
                  <a:moveTo>
                    <a:pt x="90" y="49"/>
                  </a:moveTo>
                  <a:cubicBezTo>
                    <a:pt x="84" y="45"/>
                    <a:pt x="77" y="43"/>
                    <a:pt x="69" y="4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81" y="30"/>
                    <a:pt x="90" y="32"/>
                    <a:pt x="98" y="37"/>
                  </a:cubicBezTo>
                  <a:cubicBezTo>
                    <a:pt x="107" y="42"/>
                    <a:pt x="113" y="49"/>
                    <a:pt x="119" y="58"/>
                  </a:cubicBezTo>
                  <a:cubicBezTo>
                    <a:pt x="124" y="67"/>
                    <a:pt x="127" y="77"/>
                    <a:pt x="127" y="87"/>
                  </a:cubicBezTo>
                  <a:cubicBezTo>
                    <a:pt x="127" y="96"/>
                    <a:pt x="124" y="105"/>
                    <a:pt x="119" y="113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3"/>
                    <a:pt x="113" y="96"/>
                    <a:pt x="113" y="88"/>
                  </a:cubicBezTo>
                  <a:cubicBezTo>
                    <a:pt x="113" y="80"/>
                    <a:pt x="110" y="73"/>
                    <a:pt x="106" y="65"/>
                  </a:cubicBezTo>
                  <a:cubicBezTo>
                    <a:pt x="102" y="58"/>
                    <a:pt x="97" y="53"/>
                    <a:pt x="90" y="49"/>
                  </a:cubicBezTo>
                  <a:close/>
                  <a:moveTo>
                    <a:pt x="33" y="5"/>
                  </a:moveTo>
                  <a:cubicBezTo>
                    <a:pt x="35" y="5"/>
                    <a:pt x="37" y="6"/>
                    <a:pt x="38" y="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5"/>
                    <a:pt x="50" y="57"/>
                    <a:pt x="47" y="59"/>
                  </a:cubicBezTo>
                  <a:cubicBezTo>
                    <a:pt x="42" y="61"/>
                    <a:pt x="38" y="62"/>
                    <a:pt x="33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0" y="63"/>
                    <a:pt x="29" y="67"/>
                    <a:pt x="29" y="71"/>
                  </a:cubicBezTo>
                  <a:cubicBezTo>
                    <a:pt x="29" y="77"/>
                    <a:pt x="31" y="86"/>
                    <a:pt x="36" y="97"/>
                  </a:cubicBezTo>
                  <a:cubicBezTo>
                    <a:pt x="44" y="118"/>
                    <a:pt x="53" y="132"/>
                    <a:pt x="64" y="138"/>
                  </a:cubicBezTo>
                  <a:cubicBezTo>
                    <a:pt x="67" y="139"/>
                    <a:pt x="69" y="140"/>
                    <a:pt x="70" y="140"/>
                  </a:cubicBezTo>
                  <a:cubicBezTo>
                    <a:pt x="72" y="141"/>
                    <a:pt x="73" y="141"/>
                    <a:pt x="75" y="140"/>
                  </a:cubicBezTo>
                  <a:cubicBezTo>
                    <a:pt x="76" y="140"/>
                    <a:pt x="77" y="139"/>
                    <a:pt x="78" y="138"/>
                  </a:cubicBezTo>
                  <a:cubicBezTo>
                    <a:pt x="80" y="136"/>
                    <a:pt x="81" y="135"/>
                    <a:pt x="83" y="133"/>
                  </a:cubicBezTo>
                  <a:cubicBezTo>
                    <a:pt x="84" y="133"/>
                    <a:pt x="84" y="133"/>
                    <a:pt x="85" y="132"/>
                  </a:cubicBezTo>
                  <a:cubicBezTo>
                    <a:pt x="88" y="130"/>
                    <a:pt x="91" y="130"/>
                    <a:pt x="93" y="133"/>
                  </a:cubicBezTo>
                  <a:cubicBezTo>
                    <a:pt x="94" y="134"/>
                    <a:pt x="96" y="135"/>
                    <a:pt x="97" y="137"/>
                  </a:cubicBezTo>
                  <a:cubicBezTo>
                    <a:pt x="105" y="147"/>
                    <a:pt x="113" y="157"/>
                    <a:pt x="121" y="166"/>
                  </a:cubicBezTo>
                  <a:cubicBezTo>
                    <a:pt x="124" y="169"/>
                    <a:pt x="125" y="172"/>
                    <a:pt x="123" y="174"/>
                  </a:cubicBezTo>
                  <a:cubicBezTo>
                    <a:pt x="118" y="179"/>
                    <a:pt x="113" y="182"/>
                    <a:pt x="107" y="184"/>
                  </a:cubicBezTo>
                  <a:cubicBezTo>
                    <a:pt x="102" y="186"/>
                    <a:pt x="97" y="186"/>
                    <a:pt x="93" y="186"/>
                  </a:cubicBezTo>
                  <a:cubicBezTo>
                    <a:pt x="86" y="186"/>
                    <a:pt x="78" y="183"/>
                    <a:pt x="70" y="176"/>
                  </a:cubicBezTo>
                  <a:cubicBezTo>
                    <a:pt x="66" y="173"/>
                    <a:pt x="62" y="168"/>
                    <a:pt x="57" y="162"/>
                  </a:cubicBezTo>
                  <a:cubicBezTo>
                    <a:pt x="50" y="154"/>
                    <a:pt x="45" y="147"/>
                    <a:pt x="41" y="142"/>
                  </a:cubicBezTo>
                  <a:cubicBezTo>
                    <a:pt x="34" y="132"/>
                    <a:pt x="29" y="123"/>
                    <a:pt x="24" y="113"/>
                  </a:cubicBezTo>
                  <a:cubicBezTo>
                    <a:pt x="20" y="105"/>
                    <a:pt x="17" y="97"/>
                    <a:pt x="14" y="90"/>
                  </a:cubicBezTo>
                  <a:cubicBezTo>
                    <a:pt x="6" y="72"/>
                    <a:pt x="2" y="56"/>
                    <a:pt x="1" y="44"/>
                  </a:cubicBezTo>
                  <a:cubicBezTo>
                    <a:pt x="0" y="41"/>
                    <a:pt x="0" y="38"/>
                    <a:pt x="1" y="34"/>
                  </a:cubicBezTo>
                  <a:cubicBezTo>
                    <a:pt x="1" y="28"/>
                    <a:pt x="2" y="24"/>
                    <a:pt x="5" y="19"/>
                  </a:cubicBezTo>
                  <a:cubicBezTo>
                    <a:pt x="14" y="11"/>
                    <a:pt x="23" y="6"/>
                    <a:pt x="33" y="5"/>
                  </a:cubicBezTo>
                  <a:close/>
                  <a:moveTo>
                    <a:pt x="85" y="12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00" y="0"/>
                    <a:pt x="112" y="4"/>
                    <a:pt x="123" y="11"/>
                  </a:cubicBezTo>
                  <a:cubicBezTo>
                    <a:pt x="134" y="18"/>
                    <a:pt x="143" y="27"/>
                    <a:pt x="150" y="39"/>
                  </a:cubicBezTo>
                  <a:cubicBezTo>
                    <a:pt x="157" y="51"/>
                    <a:pt x="161" y="64"/>
                    <a:pt x="162" y="77"/>
                  </a:cubicBezTo>
                  <a:cubicBezTo>
                    <a:pt x="161" y="91"/>
                    <a:pt x="158" y="103"/>
                    <a:pt x="152" y="113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5" y="100"/>
                    <a:pt x="147" y="90"/>
                    <a:pt x="147" y="79"/>
                  </a:cubicBezTo>
                  <a:cubicBezTo>
                    <a:pt x="146" y="68"/>
                    <a:pt x="143" y="57"/>
                    <a:pt x="138" y="46"/>
                  </a:cubicBezTo>
                  <a:cubicBezTo>
                    <a:pt x="132" y="36"/>
                    <a:pt x="124" y="28"/>
                    <a:pt x="115" y="22"/>
                  </a:cubicBezTo>
                  <a:cubicBezTo>
                    <a:pt x="105" y="16"/>
                    <a:pt x="95" y="13"/>
                    <a:pt x="85" y="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4" name="Group 123"/>
            <p:cNvGrpSpPr>
              <a:grpSpLocks noChangeAspect="1"/>
            </p:cNvGrpSpPr>
            <p:nvPr/>
          </p:nvGrpSpPr>
          <p:grpSpPr>
            <a:xfrm>
              <a:off x="2087596" y="5414281"/>
              <a:ext cx="370294" cy="355670"/>
              <a:chOff x="8418914" y="2743648"/>
              <a:chExt cx="370294" cy="355670"/>
            </a:xfrm>
          </p:grpSpPr>
          <p:sp>
            <p:nvSpPr>
              <p:cNvPr id="125" name="TextBox 124"/>
              <p:cNvSpPr txBox="1">
                <a:spLocks noChangeAspect="1"/>
              </p:cNvSpPr>
              <p:nvPr/>
            </p:nvSpPr>
            <p:spPr>
              <a:xfrm>
                <a:off x="8418914" y="2794525"/>
                <a:ext cx="370294" cy="25391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IP-PBX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reeform 39"/>
              <p:cNvSpPr>
                <a:spLocks/>
              </p:cNvSpPr>
              <p:nvPr/>
            </p:nvSpPr>
            <p:spPr bwMode="auto">
              <a:xfrm rot="16200000">
                <a:off x="8566731" y="272231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9"/>
              <p:cNvSpPr>
                <a:spLocks/>
              </p:cNvSpPr>
              <p:nvPr/>
            </p:nvSpPr>
            <p:spPr bwMode="auto">
              <a:xfrm rot="5400000">
                <a:off x="8566731" y="300332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2383388" y="5297042"/>
            <a:ext cx="555558" cy="558506"/>
            <a:chOff x="1991505" y="5307930"/>
            <a:chExt cx="555558" cy="558506"/>
          </a:xfrm>
        </p:grpSpPr>
        <p:sp>
          <p:nvSpPr>
            <p:cNvPr id="129" name="Oval 23"/>
            <p:cNvSpPr>
              <a:spLocks noChangeAspect="1" noChangeArrowheads="1"/>
            </p:cNvSpPr>
            <p:nvPr/>
          </p:nvSpPr>
          <p:spPr bwMode="auto">
            <a:xfrm>
              <a:off x="1998423" y="5317796"/>
              <a:ext cx="548640" cy="548640"/>
            </a:xfrm>
            <a:prstGeom prst="roundRect">
              <a:avLst>
                <a:gd name="adj" fmla="val 23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>
                <a:solidFill>
                  <a:schemeClr val="lt1"/>
                </a:solidFill>
              </a:endParaRPr>
            </a:p>
          </p:txBody>
        </p:sp>
        <p:sp>
          <p:nvSpPr>
            <p:cNvPr id="13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91505" y="5307930"/>
              <a:ext cx="521429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3"/>
            <p:cNvSpPr>
              <a:spLocks noChangeAspect="1" noEditPoints="1"/>
            </p:cNvSpPr>
            <p:nvPr/>
          </p:nvSpPr>
          <p:spPr bwMode="auto">
            <a:xfrm>
              <a:off x="2091627" y="5373038"/>
              <a:ext cx="362233" cy="438157"/>
            </a:xfrm>
            <a:custGeom>
              <a:avLst/>
              <a:gdLst>
                <a:gd name="T0" fmla="*/ 90 w 162"/>
                <a:gd name="T1" fmla="*/ 49 h 186"/>
                <a:gd name="T2" fmla="*/ 69 w 162"/>
                <a:gd name="T3" fmla="*/ 42 h 186"/>
                <a:gd name="T4" fmla="*/ 72 w 162"/>
                <a:gd name="T5" fmla="*/ 30 h 186"/>
                <a:gd name="T6" fmla="*/ 98 w 162"/>
                <a:gd name="T7" fmla="*/ 37 h 186"/>
                <a:gd name="T8" fmla="*/ 119 w 162"/>
                <a:gd name="T9" fmla="*/ 58 h 186"/>
                <a:gd name="T10" fmla="*/ 127 w 162"/>
                <a:gd name="T11" fmla="*/ 87 h 186"/>
                <a:gd name="T12" fmla="*/ 119 w 162"/>
                <a:gd name="T13" fmla="*/ 113 h 186"/>
                <a:gd name="T14" fmla="*/ 107 w 162"/>
                <a:gd name="T15" fmla="*/ 109 h 186"/>
                <a:gd name="T16" fmla="*/ 113 w 162"/>
                <a:gd name="T17" fmla="*/ 88 h 186"/>
                <a:gd name="T18" fmla="*/ 106 w 162"/>
                <a:gd name="T19" fmla="*/ 65 h 186"/>
                <a:gd name="T20" fmla="*/ 90 w 162"/>
                <a:gd name="T21" fmla="*/ 49 h 186"/>
                <a:gd name="T22" fmla="*/ 33 w 162"/>
                <a:gd name="T23" fmla="*/ 5 h 186"/>
                <a:gd name="T24" fmla="*/ 38 w 162"/>
                <a:gd name="T25" fmla="*/ 9 h 186"/>
                <a:gd name="T26" fmla="*/ 50 w 162"/>
                <a:gd name="T27" fmla="*/ 53 h 186"/>
                <a:gd name="T28" fmla="*/ 47 w 162"/>
                <a:gd name="T29" fmla="*/ 59 h 186"/>
                <a:gd name="T30" fmla="*/ 33 w 162"/>
                <a:gd name="T31" fmla="*/ 62 h 186"/>
                <a:gd name="T32" fmla="*/ 32 w 162"/>
                <a:gd name="T33" fmla="*/ 62 h 186"/>
                <a:gd name="T34" fmla="*/ 29 w 162"/>
                <a:gd name="T35" fmla="*/ 71 h 186"/>
                <a:gd name="T36" fmla="*/ 36 w 162"/>
                <a:gd name="T37" fmla="*/ 97 h 186"/>
                <a:gd name="T38" fmla="*/ 64 w 162"/>
                <a:gd name="T39" fmla="*/ 138 h 186"/>
                <a:gd name="T40" fmla="*/ 70 w 162"/>
                <a:gd name="T41" fmla="*/ 140 h 186"/>
                <a:gd name="T42" fmla="*/ 75 w 162"/>
                <a:gd name="T43" fmla="*/ 140 h 186"/>
                <a:gd name="T44" fmla="*/ 78 w 162"/>
                <a:gd name="T45" fmla="*/ 138 h 186"/>
                <a:gd name="T46" fmla="*/ 83 w 162"/>
                <a:gd name="T47" fmla="*/ 133 h 186"/>
                <a:gd name="T48" fmla="*/ 85 w 162"/>
                <a:gd name="T49" fmla="*/ 132 h 186"/>
                <a:gd name="T50" fmla="*/ 93 w 162"/>
                <a:gd name="T51" fmla="*/ 133 h 186"/>
                <a:gd name="T52" fmla="*/ 97 w 162"/>
                <a:gd name="T53" fmla="*/ 137 h 186"/>
                <a:gd name="T54" fmla="*/ 121 w 162"/>
                <a:gd name="T55" fmla="*/ 166 h 186"/>
                <a:gd name="T56" fmla="*/ 123 w 162"/>
                <a:gd name="T57" fmla="*/ 174 h 186"/>
                <a:gd name="T58" fmla="*/ 107 w 162"/>
                <a:gd name="T59" fmla="*/ 184 h 186"/>
                <a:gd name="T60" fmla="*/ 93 w 162"/>
                <a:gd name="T61" fmla="*/ 186 h 186"/>
                <a:gd name="T62" fmla="*/ 70 w 162"/>
                <a:gd name="T63" fmla="*/ 176 h 186"/>
                <a:gd name="T64" fmla="*/ 57 w 162"/>
                <a:gd name="T65" fmla="*/ 162 h 186"/>
                <a:gd name="T66" fmla="*/ 41 w 162"/>
                <a:gd name="T67" fmla="*/ 142 h 186"/>
                <a:gd name="T68" fmla="*/ 24 w 162"/>
                <a:gd name="T69" fmla="*/ 113 h 186"/>
                <a:gd name="T70" fmla="*/ 14 w 162"/>
                <a:gd name="T71" fmla="*/ 90 h 186"/>
                <a:gd name="T72" fmla="*/ 1 w 162"/>
                <a:gd name="T73" fmla="*/ 44 h 186"/>
                <a:gd name="T74" fmla="*/ 1 w 162"/>
                <a:gd name="T75" fmla="*/ 34 h 186"/>
                <a:gd name="T76" fmla="*/ 5 w 162"/>
                <a:gd name="T77" fmla="*/ 19 h 186"/>
                <a:gd name="T78" fmla="*/ 33 w 162"/>
                <a:gd name="T79" fmla="*/ 5 h 186"/>
                <a:gd name="T80" fmla="*/ 85 w 162"/>
                <a:gd name="T81" fmla="*/ 12 h 186"/>
                <a:gd name="T82" fmla="*/ 88 w 162"/>
                <a:gd name="T83" fmla="*/ 0 h 186"/>
                <a:gd name="T84" fmla="*/ 123 w 162"/>
                <a:gd name="T85" fmla="*/ 11 h 186"/>
                <a:gd name="T86" fmla="*/ 150 w 162"/>
                <a:gd name="T87" fmla="*/ 39 h 186"/>
                <a:gd name="T88" fmla="*/ 162 w 162"/>
                <a:gd name="T89" fmla="*/ 77 h 186"/>
                <a:gd name="T90" fmla="*/ 152 w 162"/>
                <a:gd name="T91" fmla="*/ 113 h 186"/>
                <a:gd name="T92" fmla="*/ 140 w 162"/>
                <a:gd name="T93" fmla="*/ 109 h 186"/>
                <a:gd name="T94" fmla="*/ 147 w 162"/>
                <a:gd name="T95" fmla="*/ 79 h 186"/>
                <a:gd name="T96" fmla="*/ 138 w 162"/>
                <a:gd name="T97" fmla="*/ 46 h 186"/>
                <a:gd name="T98" fmla="*/ 115 w 162"/>
                <a:gd name="T99" fmla="*/ 22 h 186"/>
                <a:gd name="T100" fmla="*/ 85 w 162"/>
                <a:gd name="T101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6">
                  <a:moveTo>
                    <a:pt x="90" y="49"/>
                  </a:moveTo>
                  <a:cubicBezTo>
                    <a:pt x="84" y="45"/>
                    <a:pt x="77" y="43"/>
                    <a:pt x="69" y="4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81" y="30"/>
                    <a:pt x="90" y="32"/>
                    <a:pt x="98" y="37"/>
                  </a:cubicBezTo>
                  <a:cubicBezTo>
                    <a:pt x="107" y="42"/>
                    <a:pt x="113" y="49"/>
                    <a:pt x="119" y="58"/>
                  </a:cubicBezTo>
                  <a:cubicBezTo>
                    <a:pt x="124" y="67"/>
                    <a:pt x="127" y="77"/>
                    <a:pt x="127" y="87"/>
                  </a:cubicBezTo>
                  <a:cubicBezTo>
                    <a:pt x="127" y="96"/>
                    <a:pt x="124" y="105"/>
                    <a:pt x="119" y="113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3"/>
                    <a:pt x="113" y="96"/>
                    <a:pt x="113" y="88"/>
                  </a:cubicBezTo>
                  <a:cubicBezTo>
                    <a:pt x="113" y="80"/>
                    <a:pt x="110" y="73"/>
                    <a:pt x="106" y="65"/>
                  </a:cubicBezTo>
                  <a:cubicBezTo>
                    <a:pt x="102" y="58"/>
                    <a:pt x="97" y="53"/>
                    <a:pt x="90" y="49"/>
                  </a:cubicBezTo>
                  <a:close/>
                  <a:moveTo>
                    <a:pt x="33" y="5"/>
                  </a:moveTo>
                  <a:cubicBezTo>
                    <a:pt x="35" y="5"/>
                    <a:pt x="37" y="6"/>
                    <a:pt x="38" y="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5"/>
                    <a:pt x="50" y="57"/>
                    <a:pt x="47" y="59"/>
                  </a:cubicBezTo>
                  <a:cubicBezTo>
                    <a:pt x="42" y="61"/>
                    <a:pt x="38" y="62"/>
                    <a:pt x="33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0" y="63"/>
                    <a:pt x="29" y="67"/>
                    <a:pt x="29" y="71"/>
                  </a:cubicBezTo>
                  <a:cubicBezTo>
                    <a:pt x="29" y="77"/>
                    <a:pt x="31" y="86"/>
                    <a:pt x="36" y="97"/>
                  </a:cubicBezTo>
                  <a:cubicBezTo>
                    <a:pt x="44" y="118"/>
                    <a:pt x="53" y="132"/>
                    <a:pt x="64" y="138"/>
                  </a:cubicBezTo>
                  <a:cubicBezTo>
                    <a:pt x="67" y="139"/>
                    <a:pt x="69" y="140"/>
                    <a:pt x="70" y="140"/>
                  </a:cubicBezTo>
                  <a:cubicBezTo>
                    <a:pt x="72" y="141"/>
                    <a:pt x="73" y="141"/>
                    <a:pt x="75" y="140"/>
                  </a:cubicBezTo>
                  <a:cubicBezTo>
                    <a:pt x="76" y="140"/>
                    <a:pt x="77" y="139"/>
                    <a:pt x="78" y="138"/>
                  </a:cubicBezTo>
                  <a:cubicBezTo>
                    <a:pt x="80" y="136"/>
                    <a:pt x="81" y="135"/>
                    <a:pt x="83" y="133"/>
                  </a:cubicBezTo>
                  <a:cubicBezTo>
                    <a:pt x="84" y="133"/>
                    <a:pt x="84" y="133"/>
                    <a:pt x="85" y="132"/>
                  </a:cubicBezTo>
                  <a:cubicBezTo>
                    <a:pt x="88" y="130"/>
                    <a:pt x="91" y="130"/>
                    <a:pt x="93" y="133"/>
                  </a:cubicBezTo>
                  <a:cubicBezTo>
                    <a:pt x="94" y="134"/>
                    <a:pt x="96" y="135"/>
                    <a:pt x="97" y="137"/>
                  </a:cubicBezTo>
                  <a:cubicBezTo>
                    <a:pt x="105" y="147"/>
                    <a:pt x="113" y="157"/>
                    <a:pt x="121" y="166"/>
                  </a:cubicBezTo>
                  <a:cubicBezTo>
                    <a:pt x="124" y="169"/>
                    <a:pt x="125" y="172"/>
                    <a:pt x="123" y="174"/>
                  </a:cubicBezTo>
                  <a:cubicBezTo>
                    <a:pt x="118" y="179"/>
                    <a:pt x="113" y="182"/>
                    <a:pt x="107" y="184"/>
                  </a:cubicBezTo>
                  <a:cubicBezTo>
                    <a:pt x="102" y="186"/>
                    <a:pt x="97" y="186"/>
                    <a:pt x="93" y="186"/>
                  </a:cubicBezTo>
                  <a:cubicBezTo>
                    <a:pt x="86" y="186"/>
                    <a:pt x="78" y="183"/>
                    <a:pt x="70" y="176"/>
                  </a:cubicBezTo>
                  <a:cubicBezTo>
                    <a:pt x="66" y="173"/>
                    <a:pt x="62" y="168"/>
                    <a:pt x="57" y="162"/>
                  </a:cubicBezTo>
                  <a:cubicBezTo>
                    <a:pt x="50" y="154"/>
                    <a:pt x="45" y="147"/>
                    <a:pt x="41" y="142"/>
                  </a:cubicBezTo>
                  <a:cubicBezTo>
                    <a:pt x="34" y="132"/>
                    <a:pt x="29" y="123"/>
                    <a:pt x="24" y="113"/>
                  </a:cubicBezTo>
                  <a:cubicBezTo>
                    <a:pt x="20" y="105"/>
                    <a:pt x="17" y="97"/>
                    <a:pt x="14" y="90"/>
                  </a:cubicBezTo>
                  <a:cubicBezTo>
                    <a:pt x="6" y="72"/>
                    <a:pt x="2" y="56"/>
                    <a:pt x="1" y="44"/>
                  </a:cubicBezTo>
                  <a:cubicBezTo>
                    <a:pt x="0" y="41"/>
                    <a:pt x="0" y="38"/>
                    <a:pt x="1" y="34"/>
                  </a:cubicBezTo>
                  <a:cubicBezTo>
                    <a:pt x="1" y="28"/>
                    <a:pt x="2" y="24"/>
                    <a:pt x="5" y="19"/>
                  </a:cubicBezTo>
                  <a:cubicBezTo>
                    <a:pt x="14" y="11"/>
                    <a:pt x="23" y="6"/>
                    <a:pt x="33" y="5"/>
                  </a:cubicBezTo>
                  <a:close/>
                  <a:moveTo>
                    <a:pt x="85" y="12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00" y="0"/>
                    <a:pt x="112" y="4"/>
                    <a:pt x="123" y="11"/>
                  </a:cubicBezTo>
                  <a:cubicBezTo>
                    <a:pt x="134" y="18"/>
                    <a:pt x="143" y="27"/>
                    <a:pt x="150" y="39"/>
                  </a:cubicBezTo>
                  <a:cubicBezTo>
                    <a:pt x="157" y="51"/>
                    <a:pt x="161" y="64"/>
                    <a:pt x="162" y="77"/>
                  </a:cubicBezTo>
                  <a:cubicBezTo>
                    <a:pt x="161" y="91"/>
                    <a:pt x="158" y="103"/>
                    <a:pt x="152" y="113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5" y="100"/>
                    <a:pt x="147" y="90"/>
                    <a:pt x="147" y="79"/>
                  </a:cubicBezTo>
                  <a:cubicBezTo>
                    <a:pt x="146" y="68"/>
                    <a:pt x="143" y="57"/>
                    <a:pt x="138" y="46"/>
                  </a:cubicBezTo>
                  <a:cubicBezTo>
                    <a:pt x="132" y="36"/>
                    <a:pt x="124" y="28"/>
                    <a:pt x="115" y="22"/>
                  </a:cubicBezTo>
                  <a:cubicBezTo>
                    <a:pt x="105" y="16"/>
                    <a:pt x="95" y="13"/>
                    <a:pt x="85" y="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2" name="Group 131"/>
            <p:cNvGrpSpPr>
              <a:grpSpLocks noChangeAspect="1"/>
            </p:cNvGrpSpPr>
            <p:nvPr/>
          </p:nvGrpSpPr>
          <p:grpSpPr>
            <a:xfrm>
              <a:off x="2087596" y="5414281"/>
              <a:ext cx="370294" cy="355670"/>
              <a:chOff x="8418914" y="2743648"/>
              <a:chExt cx="370294" cy="355670"/>
            </a:xfrm>
          </p:grpSpPr>
          <p:sp>
            <p:nvSpPr>
              <p:cNvPr id="133" name="TextBox 132"/>
              <p:cNvSpPr txBox="1">
                <a:spLocks noChangeAspect="1"/>
              </p:cNvSpPr>
              <p:nvPr/>
            </p:nvSpPr>
            <p:spPr>
              <a:xfrm>
                <a:off x="8418914" y="2794525"/>
                <a:ext cx="370294" cy="25391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IP-PBX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 rot="16200000">
                <a:off x="8566731" y="272231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9"/>
              <p:cNvSpPr>
                <a:spLocks/>
              </p:cNvSpPr>
              <p:nvPr/>
            </p:nvSpPr>
            <p:spPr bwMode="auto">
              <a:xfrm rot="5400000">
                <a:off x="8566731" y="300332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6" name="TextBox 135"/>
          <p:cNvSpPr txBox="1"/>
          <p:nvPr/>
        </p:nvSpPr>
        <p:spPr>
          <a:xfrm>
            <a:off x="1887089" y="5018314"/>
            <a:ext cx="50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SBC</a:t>
            </a:r>
            <a:endParaRPr lang="en-US" sz="16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70849" y="5021064"/>
            <a:ext cx="50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SBC</a:t>
            </a:r>
            <a:endParaRPr lang="en-US" sz="1600" dirty="0"/>
          </a:p>
        </p:txBody>
      </p:sp>
      <p:sp>
        <p:nvSpPr>
          <p:cNvPr id="150" name="Rectangle 149"/>
          <p:cNvSpPr/>
          <p:nvPr/>
        </p:nvSpPr>
        <p:spPr>
          <a:xfrm>
            <a:off x="4648204" y="4880470"/>
            <a:ext cx="1164771" cy="986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4604654" y="5812967"/>
            <a:ext cx="88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SMB 4</a:t>
            </a:r>
            <a:endParaRPr lang="en-US" b="1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5246332" y="5297040"/>
            <a:ext cx="555558" cy="558506"/>
            <a:chOff x="1991505" y="5307930"/>
            <a:chExt cx="555558" cy="558506"/>
          </a:xfrm>
        </p:grpSpPr>
        <p:sp>
          <p:nvSpPr>
            <p:cNvPr id="153" name="Oval 23"/>
            <p:cNvSpPr>
              <a:spLocks noChangeAspect="1" noChangeArrowheads="1"/>
            </p:cNvSpPr>
            <p:nvPr/>
          </p:nvSpPr>
          <p:spPr bwMode="auto">
            <a:xfrm>
              <a:off x="1998423" y="5317796"/>
              <a:ext cx="548640" cy="548640"/>
            </a:xfrm>
            <a:prstGeom prst="roundRect">
              <a:avLst>
                <a:gd name="adj" fmla="val 23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>
                <a:solidFill>
                  <a:schemeClr val="lt1"/>
                </a:solidFill>
              </a:endParaRPr>
            </a:p>
          </p:txBody>
        </p:sp>
        <p:sp>
          <p:nvSpPr>
            <p:cNvPr id="15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91505" y="5307930"/>
              <a:ext cx="521429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3"/>
            <p:cNvSpPr>
              <a:spLocks noChangeAspect="1" noEditPoints="1"/>
            </p:cNvSpPr>
            <p:nvPr/>
          </p:nvSpPr>
          <p:spPr bwMode="auto">
            <a:xfrm>
              <a:off x="2091627" y="5373038"/>
              <a:ext cx="362233" cy="438157"/>
            </a:xfrm>
            <a:custGeom>
              <a:avLst/>
              <a:gdLst>
                <a:gd name="T0" fmla="*/ 90 w 162"/>
                <a:gd name="T1" fmla="*/ 49 h 186"/>
                <a:gd name="T2" fmla="*/ 69 w 162"/>
                <a:gd name="T3" fmla="*/ 42 h 186"/>
                <a:gd name="T4" fmla="*/ 72 w 162"/>
                <a:gd name="T5" fmla="*/ 30 h 186"/>
                <a:gd name="T6" fmla="*/ 98 w 162"/>
                <a:gd name="T7" fmla="*/ 37 h 186"/>
                <a:gd name="T8" fmla="*/ 119 w 162"/>
                <a:gd name="T9" fmla="*/ 58 h 186"/>
                <a:gd name="T10" fmla="*/ 127 w 162"/>
                <a:gd name="T11" fmla="*/ 87 h 186"/>
                <a:gd name="T12" fmla="*/ 119 w 162"/>
                <a:gd name="T13" fmla="*/ 113 h 186"/>
                <a:gd name="T14" fmla="*/ 107 w 162"/>
                <a:gd name="T15" fmla="*/ 109 h 186"/>
                <a:gd name="T16" fmla="*/ 113 w 162"/>
                <a:gd name="T17" fmla="*/ 88 h 186"/>
                <a:gd name="T18" fmla="*/ 106 w 162"/>
                <a:gd name="T19" fmla="*/ 65 h 186"/>
                <a:gd name="T20" fmla="*/ 90 w 162"/>
                <a:gd name="T21" fmla="*/ 49 h 186"/>
                <a:gd name="T22" fmla="*/ 33 w 162"/>
                <a:gd name="T23" fmla="*/ 5 h 186"/>
                <a:gd name="T24" fmla="*/ 38 w 162"/>
                <a:gd name="T25" fmla="*/ 9 h 186"/>
                <a:gd name="T26" fmla="*/ 50 w 162"/>
                <a:gd name="T27" fmla="*/ 53 h 186"/>
                <a:gd name="T28" fmla="*/ 47 w 162"/>
                <a:gd name="T29" fmla="*/ 59 h 186"/>
                <a:gd name="T30" fmla="*/ 33 w 162"/>
                <a:gd name="T31" fmla="*/ 62 h 186"/>
                <a:gd name="T32" fmla="*/ 32 w 162"/>
                <a:gd name="T33" fmla="*/ 62 h 186"/>
                <a:gd name="T34" fmla="*/ 29 w 162"/>
                <a:gd name="T35" fmla="*/ 71 h 186"/>
                <a:gd name="T36" fmla="*/ 36 w 162"/>
                <a:gd name="T37" fmla="*/ 97 h 186"/>
                <a:gd name="T38" fmla="*/ 64 w 162"/>
                <a:gd name="T39" fmla="*/ 138 h 186"/>
                <a:gd name="T40" fmla="*/ 70 w 162"/>
                <a:gd name="T41" fmla="*/ 140 h 186"/>
                <a:gd name="T42" fmla="*/ 75 w 162"/>
                <a:gd name="T43" fmla="*/ 140 h 186"/>
                <a:gd name="T44" fmla="*/ 78 w 162"/>
                <a:gd name="T45" fmla="*/ 138 h 186"/>
                <a:gd name="T46" fmla="*/ 83 w 162"/>
                <a:gd name="T47" fmla="*/ 133 h 186"/>
                <a:gd name="T48" fmla="*/ 85 w 162"/>
                <a:gd name="T49" fmla="*/ 132 h 186"/>
                <a:gd name="T50" fmla="*/ 93 w 162"/>
                <a:gd name="T51" fmla="*/ 133 h 186"/>
                <a:gd name="T52" fmla="*/ 97 w 162"/>
                <a:gd name="T53" fmla="*/ 137 h 186"/>
                <a:gd name="T54" fmla="*/ 121 w 162"/>
                <a:gd name="T55" fmla="*/ 166 h 186"/>
                <a:gd name="T56" fmla="*/ 123 w 162"/>
                <a:gd name="T57" fmla="*/ 174 h 186"/>
                <a:gd name="T58" fmla="*/ 107 w 162"/>
                <a:gd name="T59" fmla="*/ 184 h 186"/>
                <a:gd name="T60" fmla="*/ 93 w 162"/>
                <a:gd name="T61" fmla="*/ 186 h 186"/>
                <a:gd name="T62" fmla="*/ 70 w 162"/>
                <a:gd name="T63" fmla="*/ 176 h 186"/>
                <a:gd name="T64" fmla="*/ 57 w 162"/>
                <a:gd name="T65" fmla="*/ 162 h 186"/>
                <a:gd name="T66" fmla="*/ 41 w 162"/>
                <a:gd name="T67" fmla="*/ 142 h 186"/>
                <a:gd name="T68" fmla="*/ 24 w 162"/>
                <a:gd name="T69" fmla="*/ 113 h 186"/>
                <a:gd name="T70" fmla="*/ 14 w 162"/>
                <a:gd name="T71" fmla="*/ 90 h 186"/>
                <a:gd name="T72" fmla="*/ 1 w 162"/>
                <a:gd name="T73" fmla="*/ 44 h 186"/>
                <a:gd name="T74" fmla="*/ 1 w 162"/>
                <a:gd name="T75" fmla="*/ 34 h 186"/>
                <a:gd name="T76" fmla="*/ 5 w 162"/>
                <a:gd name="T77" fmla="*/ 19 h 186"/>
                <a:gd name="T78" fmla="*/ 33 w 162"/>
                <a:gd name="T79" fmla="*/ 5 h 186"/>
                <a:gd name="T80" fmla="*/ 85 w 162"/>
                <a:gd name="T81" fmla="*/ 12 h 186"/>
                <a:gd name="T82" fmla="*/ 88 w 162"/>
                <a:gd name="T83" fmla="*/ 0 h 186"/>
                <a:gd name="T84" fmla="*/ 123 w 162"/>
                <a:gd name="T85" fmla="*/ 11 h 186"/>
                <a:gd name="T86" fmla="*/ 150 w 162"/>
                <a:gd name="T87" fmla="*/ 39 h 186"/>
                <a:gd name="T88" fmla="*/ 162 w 162"/>
                <a:gd name="T89" fmla="*/ 77 h 186"/>
                <a:gd name="T90" fmla="*/ 152 w 162"/>
                <a:gd name="T91" fmla="*/ 113 h 186"/>
                <a:gd name="T92" fmla="*/ 140 w 162"/>
                <a:gd name="T93" fmla="*/ 109 h 186"/>
                <a:gd name="T94" fmla="*/ 147 w 162"/>
                <a:gd name="T95" fmla="*/ 79 h 186"/>
                <a:gd name="T96" fmla="*/ 138 w 162"/>
                <a:gd name="T97" fmla="*/ 46 h 186"/>
                <a:gd name="T98" fmla="*/ 115 w 162"/>
                <a:gd name="T99" fmla="*/ 22 h 186"/>
                <a:gd name="T100" fmla="*/ 85 w 162"/>
                <a:gd name="T101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6">
                  <a:moveTo>
                    <a:pt x="90" y="49"/>
                  </a:moveTo>
                  <a:cubicBezTo>
                    <a:pt x="84" y="45"/>
                    <a:pt x="77" y="43"/>
                    <a:pt x="69" y="4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81" y="30"/>
                    <a:pt x="90" y="32"/>
                    <a:pt x="98" y="37"/>
                  </a:cubicBezTo>
                  <a:cubicBezTo>
                    <a:pt x="107" y="42"/>
                    <a:pt x="113" y="49"/>
                    <a:pt x="119" y="58"/>
                  </a:cubicBezTo>
                  <a:cubicBezTo>
                    <a:pt x="124" y="67"/>
                    <a:pt x="127" y="77"/>
                    <a:pt x="127" y="87"/>
                  </a:cubicBezTo>
                  <a:cubicBezTo>
                    <a:pt x="127" y="96"/>
                    <a:pt x="124" y="105"/>
                    <a:pt x="119" y="113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3"/>
                    <a:pt x="113" y="96"/>
                    <a:pt x="113" y="88"/>
                  </a:cubicBezTo>
                  <a:cubicBezTo>
                    <a:pt x="113" y="80"/>
                    <a:pt x="110" y="73"/>
                    <a:pt x="106" y="65"/>
                  </a:cubicBezTo>
                  <a:cubicBezTo>
                    <a:pt x="102" y="58"/>
                    <a:pt x="97" y="53"/>
                    <a:pt x="90" y="49"/>
                  </a:cubicBezTo>
                  <a:close/>
                  <a:moveTo>
                    <a:pt x="33" y="5"/>
                  </a:moveTo>
                  <a:cubicBezTo>
                    <a:pt x="35" y="5"/>
                    <a:pt x="37" y="6"/>
                    <a:pt x="38" y="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5"/>
                    <a:pt x="50" y="57"/>
                    <a:pt x="47" y="59"/>
                  </a:cubicBezTo>
                  <a:cubicBezTo>
                    <a:pt x="42" y="61"/>
                    <a:pt x="38" y="62"/>
                    <a:pt x="33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0" y="63"/>
                    <a:pt x="29" y="67"/>
                    <a:pt x="29" y="71"/>
                  </a:cubicBezTo>
                  <a:cubicBezTo>
                    <a:pt x="29" y="77"/>
                    <a:pt x="31" y="86"/>
                    <a:pt x="36" y="97"/>
                  </a:cubicBezTo>
                  <a:cubicBezTo>
                    <a:pt x="44" y="118"/>
                    <a:pt x="53" y="132"/>
                    <a:pt x="64" y="138"/>
                  </a:cubicBezTo>
                  <a:cubicBezTo>
                    <a:pt x="67" y="139"/>
                    <a:pt x="69" y="140"/>
                    <a:pt x="70" y="140"/>
                  </a:cubicBezTo>
                  <a:cubicBezTo>
                    <a:pt x="72" y="141"/>
                    <a:pt x="73" y="141"/>
                    <a:pt x="75" y="140"/>
                  </a:cubicBezTo>
                  <a:cubicBezTo>
                    <a:pt x="76" y="140"/>
                    <a:pt x="77" y="139"/>
                    <a:pt x="78" y="138"/>
                  </a:cubicBezTo>
                  <a:cubicBezTo>
                    <a:pt x="80" y="136"/>
                    <a:pt x="81" y="135"/>
                    <a:pt x="83" y="133"/>
                  </a:cubicBezTo>
                  <a:cubicBezTo>
                    <a:pt x="84" y="133"/>
                    <a:pt x="84" y="133"/>
                    <a:pt x="85" y="132"/>
                  </a:cubicBezTo>
                  <a:cubicBezTo>
                    <a:pt x="88" y="130"/>
                    <a:pt x="91" y="130"/>
                    <a:pt x="93" y="133"/>
                  </a:cubicBezTo>
                  <a:cubicBezTo>
                    <a:pt x="94" y="134"/>
                    <a:pt x="96" y="135"/>
                    <a:pt x="97" y="137"/>
                  </a:cubicBezTo>
                  <a:cubicBezTo>
                    <a:pt x="105" y="147"/>
                    <a:pt x="113" y="157"/>
                    <a:pt x="121" y="166"/>
                  </a:cubicBezTo>
                  <a:cubicBezTo>
                    <a:pt x="124" y="169"/>
                    <a:pt x="125" y="172"/>
                    <a:pt x="123" y="174"/>
                  </a:cubicBezTo>
                  <a:cubicBezTo>
                    <a:pt x="118" y="179"/>
                    <a:pt x="113" y="182"/>
                    <a:pt x="107" y="184"/>
                  </a:cubicBezTo>
                  <a:cubicBezTo>
                    <a:pt x="102" y="186"/>
                    <a:pt x="97" y="186"/>
                    <a:pt x="93" y="186"/>
                  </a:cubicBezTo>
                  <a:cubicBezTo>
                    <a:pt x="86" y="186"/>
                    <a:pt x="78" y="183"/>
                    <a:pt x="70" y="176"/>
                  </a:cubicBezTo>
                  <a:cubicBezTo>
                    <a:pt x="66" y="173"/>
                    <a:pt x="62" y="168"/>
                    <a:pt x="57" y="162"/>
                  </a:cubicBezTo>
                  <a:cubicBezTo>
                    <a:pt x="50" y="154"/>
                    <a:pt x="45" y="147"/>
                    <a:pt x="41" y="142"/>
                  </a:cubicBezTo>
                  <a:cubicBezTo>
                    <a:pt x="34" y="132"/>
                    <a:pt x="29" y="123"/>
                    <a:pt x="24" y="113"/>
                  </a:cubicBezTo>
                  <a:cubicBezTo>
                    <a:pt x="20" y="105"/>
                    <a:pt x="17" y="97"/>
                    <a:pt x="14" y="90"/>
                  </a:cubicBezTo>
                  <a:cubicBezTo>
                    <a:pt x="6" y="72"/>
                    <a:pt x="2" y="56"/>
                    <a:pt x="1" y="44"/>
                  </a:cubicBezTo>
                  <a:cubicBezTo>
                    <a:pt x="0" y="41"/>
                    <a:pt x="0" y="38"/>
                    <a:pt x="1" y="34"/>
                  </a:cubicBezTo>
                  <a:cubicBezTo>
                    <a:pt x="1" y="28"/>
                    <a:pt x="2" y="24"/>
                    <a:pt x="5" y="19"/>
                  </a:cubicBezTo>
                  <a:cubicBezTo>
                    <a:pt x="14" y="11"/>
                    <a:pt x="23" y="6"/>
                    <a:pt x="33" y="5"/>
                  </a:cubicBezTo>
                  <a:close/>
                  <a:moveTo>
                    <a:pt x="85" y="12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00" y="0"/>
                    <a:pt x="112" y="4"/>
                    <a:pt x="123" y="11"/>
                  </a:cubicBezTo>
                  <a:cubicBezTo>
                    <a:pt x="134" y="18"/>
                    <a:pt x="143" y="27"/>
                    <a:pt x="150" y="39"/>
                  </a:cubicBezTo>
                  <a:cubicBezTo>
                    <a:pt x="157" y="51"/>
                    <a:pt x="161" y="64"/>
                    <a:pt x="162" y="77"/>
                  </a:cubicBezTo>
                  <a:cubicBezTo>
                    <a:pt x="161" y="91"/>
                    <a:pt x="158" y="103"/>
                    <a:pt x="152" y="113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5" y="100"/>
                    <a:pt x="147" y="90"/>
                    <a:pt x="147" y="79"/>
                  </a:cubicBezTo>
                  <a:cubicBezTo>
                    <a:pt x="146" y="68"/>
                    <a:pt x="143" y="57"/>
                    <a:pt x="138" y="46"/>
                  </a:cubicBezTo>
                  <a:cubicBezTo>
                    <a:pt x="132" y="36"/>
                    <a:pt x="124" y="28"/>
                    <a:pt x="115" y="22"/>
                  </a:cubicBezTo>
                  <a:cubicBezTo>
                    <a:pt x="105" y="16"/>
                    <a:pt x="95" y="13"/>
                    <a:pt x="85" y="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6" name="Group 155"/>
            <p:cNvGrpSpPr>
              <a:grpSpLocks noChangeAspect="1"/>
            </p:cNvGrpSpPr>
            <p:nvPr/>
          </p:nvGrpSpPr>
          <p:grpSpPr>
            <a:xfrm>
              <a:off x="2087596" y="5414281"/>
              <a:ext cx="370294" cy="355670"/>
              <a:chOff x="8418914" y="2743648"/>
              <a:chExt cx="370294" cy="355670"/>
            </a:xfrm>
          </p:grpSpPr>
          <p:sp>
            <p:nvSpPr>
              <p:cNvPr id="157" name="TextBox 156"/>
              <p:cNvSpPr txBox="1">
                <a:spLocks noChangeAspect="1"/>
              </p:cNvSpPr>
              <p:nvPr/>
            </p:nvSpPr>
            <p:spPr>
              <a:xfrm>
                <a:off x="8418914" y="2794525"/>
                <a:ext cx="370294" cy="25391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IP-PBX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Freeform 39"/>
              <p:cNvSpPr>
                <a:spLocks/>
              </p:cNvSpPr>
              <p:nvPr/>
            </p:nvSpPr>
            <p:spPr bwMode="auto">
              <a:xfrm rot="16200000">
                <a:off x="8566731" y="272231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9"/>
              <p:cNvSpPr>
                <a:spLocks/>
              </p:cNvSpPr>
              <p:nvPr/>
            </p:nvSpPr>
            <p:spPr bwMode="auto">
              <a:xfrm rot="5400000">
                <a:off x="8566731" y="300332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3167739" y="4880470"/>
            <a:ext cx="1208321" cy="1301829"/>
            <a:chOff x="4234540" y="4869584"/>
            <a:chExt cx="1208321" cy="1301829"/>
          </a:xfrm>
        </p:grpSpPr>
        <p:sp>
          <p:nvSpPr>
            <p:cNvPr id="139" name="Rectangle 138"/>
            <p:cNvSpPr/>
            <p:nvPr/>
          </p:nvSpPr>
          <p:spPr>
            <a:xfrm>
              <a:off x="4278090" y="4869584"/>
              <a:ext cx="1164771" cy="9869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34540" y="5802081"/>
              <a:ext cx="881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SMB 3</a:t>
              </a:r>
              <a:endParaRPr lang="en-US" b="1" dirty="0"/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20" b="7070"/>
            <a:stretch/>
          </p:blipFill>
          <p:spPr>
            <a:xfrm>
              <a:off x="4418209" y="4962059"/>
              <a:ext cx="884531" cy="148601"/>
            </a:xfrm>
            <a:prstGeom prst="rect">
              <a:avLst/>
            </a:prstGeom>
          </p:spPr>
        </p:pic>
        <p:grpSp>
          <p:nvGrpSpPr>
            <p:cNvPr id="142" name="Group 141"/>
            <p:cNvGrpSpPr/>
            <p:nvPr/>
          </p:nvGrpSpPr>
          <p:grpSpPr>
            <a:xfrm>
              <a:off x="4876218" y="5286154"/>
              <a:ext cx="555558" cy="558506"/>
              <a:chOff x="1991505" y="5307930"/>
              <a:chExt cx="555558" cy="558506"/>
            </a:xfrm>
          </p:grpSpPr>
          <p:sp>
            <p:nvSpPr>
              <p:cNvPr id="143" name="Oval 23"/>
              <p:cNvSpPr>
                <a:spLocks noChangeAspect="1" noChangeArrowheads="1"/>
              </p:cNvSpPr>
              <p:nvPr/>
            </p:nvSpPr>
            <p:spPr bwMode="auto">
              <a:xfrm>
                <a:off x="1998423" y="5317796"/>
                <a:ext cx="548640" cy="548640"/>
              </a:xfrm>
              <a:prstGeom prst="roundRect">
                <a:avLst>
                  <a:gd name="adj" fmla="val 2325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63500" dist="127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14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991505" y="5307930"/>
                <a:ext cx="521429" cy="548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3"/>
              <p:cNvSpPr>
                <a:spLocks noChangeAspect="1" noEditPoints="1"/>
              </p:cNvSpPr>
              <p:nvPr/>
            </p:nvSpPr>
            <p:spPr bwMode="auto">
              <a:xfrm>
                <a:off x="2091627" y="5373038"/>
                <a:ext cx="362233" cy="438157"/>
              </a:xfrm>
              <a:custGeom>
                <a:avLst/>
                <a:gdLst>
                  <a:gd name="T0" fmla="*/ 90 w 162"/>
                  <a:gd name="T1" fmla="*/ 49 h 186"/>
                  <a:gd name="T2" fmla="*/ 69 w 162"/>
                  <a:gd name="T3" fmla="*/ 42 h 186"/>
                  <a:gd name="T4" fmla="*/ 72 w 162"/>
                  <a:gd name="T5" fmla="*/ 30 h 186"/>
                  <a:gd name="T6" fmla="*/ 98 w 162"/>
                  <a:gd name="T7" fmla="*/ 37 h 186"/>
                  <a:gd name="T8" fmla="*/ 119 w 162"/>
                  <a:gd name="T9" fmla="*/ 58 h 186"/>
                  <a:gd name="T10" fmla="*/ 127 w 162"/>
                  <a:gd name="T11" fmla="*/ 87 h 186"/>
                  <a:gd name="T12" fmla="*/ 119 w 162"/>
                  <a:gd name="T13" fmla="*/ 113 h 186"/>
                  <a:gd name="T14" fmla="*/ 107 w 162"/>
                  <a:gd name="T15" fmla="*/ 109 h 186"/>
                  <a:gd name="T16" fmla="*/ 113 w 162"/>
                  <a:gd name="T17" fmla="*/ 88 h 186"/>
                  <a:gd name="T18" fmla="*/ 106 w 162"/>
                  <a:gd name="T19" fmla="*/ 65 h 186"/>
                  <a:gd name="T20" fmla="*/ 90 w 162"/>
                  <a:gd name="T21" fmla="*/ 49 h 186"/>
                  <a:gd name="T22" fmla="*/ 33 w 162"/>
                  <a:gd name="T23" fmla="*/ 5 h 186"/>
                  <a:gd name="T24" fmla="*/ 38 w 162"/>
                  <a:gd name="T25" fmla="*/ 9 h 186"/>
                  <a:gd name="T26" fmla="*/ 50 w 162"/>
                  <a:gd name="T27" fmla="*/ 53 h 186"/>
                  <a:gd name="T28" fmla="*/ 47 w 162"/>
                  <a:gd name="T29" fmla="*/ 59 h 186"/>
                  <a:gd name="T30" fmla="*/ 33 w 162"/>
                  <a:gd name="T31" fmla="*/ 62 h 186"/>
                  <a:gd name="T32" fmla="*/ 32 w 162"/>
                  <a:gd name="T33" fmla="*/ 62 h 186"/>
                  <a:gd name="T34" fmla="*/ 29 w 162"/>
                  <a:gd name="T35" fmla="*/ 71 h 186"/>
                  <a:gd name="T36" fmla="*/ 36 w 162"/>
                  <a:gd name="T37" fmla="*/ 97 h 186"/>
                  <a:gd name="T38" fmla="*/ 64 w 162"/>
                  <a:gd name="T39" fmla="*/ 138 h 186"/>
                  <a:gd name="T40" fmla="*/ 70 w 162"/>
                  <a:gd name="T41" fmla="*/ 140 h 186"/>
                  <a:gd name="T42" fmla="*/ 75 w 162"/>
                  <a:gd name="T43" fmla="*/ 140 h 186"/>
                  <a:gd name="T44" fmla="*/ 78 w 162"/>
                  <a:gd name="T45" fmla="*/ 138 h 186"/>
                  <a:gd name="T46" fmla="*/ 83 w 162"/>
                  <a:gd name="T47" fmla="*/ 133 h 186"/>
                  <a:gd name="T48" fmla="*/ 85 w 162"/>
                  <a:gd name="T49" fmla="*/ 132 h 186"/>
                  <a:gd name="T50" fmla="*/ 93 w 162"/>
                  <a:gd name="T51" fmla="*/ 133 h 186"/>
                  <a:gd name="T52" fmla="*/ 97 w 162"/>
                  <a:gd name="T53" fmla="*/ 137 h 186"/>
                  <a:gd name="T54" fmla="*/ 121 w 162"/>
                  <a:gd name="T55" fmla="*/ 166 h 186"/>
                  <a:gd name="T56" fmla="*/ 123 w 162"/>
                  <a:gd name="T57" fmla="*/ 174 h 186"/>
                  <a:gd name="T58" fmla="*/ 107 w 162"/>
                  <a:gd name="T59" fmla="*/ 184 h 186"/>
                  <a:gd name="T60" fmla="*/ 93 w 162"/>
                  <a:gd name="T61" fmla="*/ 186 h 186"/>
                  <a:gd name="T62" fmla="*/ 70 w 162"/>
                  <a:gd name="T63" fmla="*/ 176 h 186"/>
                  <a:gd name="T64" fmla="*/ 57 w 162"/>
                  <a:gd name="T65" fmla="*/ 162 h 186"/>
                  <a:gd name="T66" fmla="*/ 41 w 162"/>
                  <a:gd name="T67" fmla="*/ 142 h 186"/>
                  <a:gd name="T68" fmla="*/ 24 w 162"/>
                  <a:gd name="T69" fmla="*/ 113 h 186"/>
                  <a:gd name="T70" fmla="*/ 14 w 162"/>
                  <a:gd name="T71" fmla="*/ 90 h 186"/>
                  <a:gd name="T72" fmla="*/ 1 w 162"/>
                  <a:gd name="T73" fmla="*/ 44 h 186"/>
                  <a:gd name="T74" fmla="*/ 1 w 162"/>
                  <a:gd name="T75" fmla="*/ 34 h 186"/>
                  <a:gd name="T76" fmla="*/ 5 w 162"/>
                  <a:gd name="T77" fmla="*/ 19 h 186"/>
                  <a:gd name="T78" fmla="*/ 33 w 162"/>
                  <a:gd name="T79" fmla="*/ 5 h 186"/>
                  <a:gd name="T80" fmla="*/ 85 w 162"/>
                  <a:gd name="T81" fmla="*/ 12 h 186"/>
                  <a:gd name="T82" fmla="*/ 88 w 162"/>
                  <a:gd name="T83" fmla="*/ 0 h 186"/>
                  <a:gd name="T84" fmla="*/ 123 w 162"/>
                  <a:gd name="T85" fmla="*/ 11 h 186"/>
                  <a:gd name="T86" fmla="*/ 150 w 162"/>
                  <a:gd name="T87" fmla="*/ 39 h 186"/>
                  <a:gd name="T88" fmla="*/ 162 w 162"/>
                  <a:gd name="T89" fmla="*/ 77 h 186"/>
                  <a:gd name="T90" fmla="*/ 152 w 162"/>
                  <a:gd name="T91" fmla="*/ 113 h 186"/>
                  <a:gd name="T92" fmla="*/ 140 w 162"/>
                  <a:gd name="T93" fmla="*/ 109 h 186"/>
                  <a:gd name="T94" fmla="*/ 147 w 162"/>
                  <a:gd name="T95" fmla="*/ 79 h 186"/>
                  <a:gd name="T96" fmla="*/ 138 w 162"/>
                  <a:gd name="T97" fmla="*/ 46 h 186"/>
                  <a:gd name="T98" fmla="*/ 115 w 162"/>
                  <a:gd name="T99" fmla="*/ 22 h 186"/>
                  <a:gd name="T100" fmla="*/ 85 w 162"/>
                  <a:gd name="T101" fmla="*/ 1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186">
                    <a:moveTo>
                      <a:pt x="90" y="49"/>
                    </a:moveTo>
                    <a:cubicBezTo>
                      <a:pt x="84" y="45"/>
                      <a:pt x="77" y="43"/>
                      <a:pt x="69" y="42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81" y="30"/>
                      <a:pt x="90" y="32"/>
                      <a:pt x="98" y="37"/>
                    </a:cubicBezTo>
                    <a:cubicBezTo>
                      <a:pt x="107" y="42"/>
                      <a:pt x="113" y="49"/>
                      <a:pt x="119" y="58"/>
                    </a:cubicBezTo>
                    <a:cubicBezTo>
                      <a:pt x="124" y="67"/>
                      <a:pt x="127" y="77"/>
                      <a:pt x="127" y="87"/>
                    </a:cubicBezTo>
                    <a:cubicBezTo>
                      <a:pt x="127" y="96"/>
                      <a:pt x="124" y="105"/>
                      <a:pt x="119" y="113"/>
                    </a:cubicBezTo>
                    <a:cubicBezTo>
                      <a:pt x="107" y="109"/>
                      <a:pt x="107" y="109"/>
                      <a:pt x="107" y="109"/>
                    </a:cubicBezTo>
                    <a:cubicBezTo>
                      <a:pt x="111" y="103"/>
                      <a:pt x="113" y="96"/>
                      <a:pt x="113" y="88"/>
                    </a:cubicBezTo>
                    <a:cubicBezTo>
                      <a:pt x="113" y="80"/>
                      <a:pt x="110" y="73"/>
                      <a:pt x="106" y="65"/>
                    </a:cubicBezTo>
                    <a:cubicBezTo>
                      <a:pt x="102" y="58"/>
                      <a:pt x="97" y="53"/>
                      <a:pt x="90" y="49"/>
                    </a:cubicBezTo>
                    <a:close/>
                    <a:moveTo>
                      <a:pt x="33" y="5"/>
                    </a:moveTo>
                    <a:cubicBezTo>
                      <a:pt x="35" y="5"/>
                      <a:pt x="37" y="6"/>
                      <a:pt x="38" y="9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5"/>
                      <a:pt x="50" y="57"/>
                      <a:pt x="47" y="59"/>
                    </a:cubicBezTo>
                    <a:cubicBezTo>
                      <a:pt x="42" y="61"/>
                      <a:pt x="38" y="62"/>
                      <a:pt x="33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0" y="63"/>
                      <a:pt x="29" y="67"/>
                      <a:pt x="29" y="71"/>
                    </a:cubicBezTo>
                    <a:cubicBezTo>
                      <a:pt x="29" y="77"/>
                      <a:pt x="31" y="86"/>
                      <a:pt x="36" y="97"/>
                    </a:cubicBezTo>
                    <a:cubicBezTo>
                      <a:pt x="44" y="118"/>
                      <a:pt x="53" y="132"/>
                      <a:pt x="64" y="138"/>
                    </a:cubicBezTo>
                    <a:cubicBezTo>
                      <a:pt x="67" y="139"/>
                      <a:pt x="69" y="140"/>
                      <a:pt x="70" y="140"/>
                    </a:cubicBezTo>
                    <a:cubicBezTo>
                      <a:pt x="72" y="141"/>
                      <a:pt x="73" y="141"/>
                      <a:pt x="75" y="140"/>
                    </a:cubicBezTo>
                    <a:cubicBezTo>
                      <a:pt x="76" y="140"/>
                      <a:pt x="77" y="139"/>
                      <a:pt x="78" y="138"/>
                    </a:cubicBezTo>
                    <a:cubicBezTo>
                      <a:pt x="80" y="136"/>
                      <a:pt x="81" y="135"/>
                      <a:pt x="83" y="133"/>
                    </a:cubicBezTo>
                    <a:cubicBezTo>
                      <a:pt x="84" y="133"/>
                      <a:pt x="84" y="133"/>
                      <a:pt x="85" y="132"/>
                    </a:cubicBezTo>
                    <a:cubicBezTo>
                      <a:pt x="88" y="130"/>
                      <a:pt x="91" y="130"/>
                      <a:pt x="93" y="133"/>
                    </a:cubicBezTo>
                    <a:cubicBezTo>
                      <a:pt x="94" y="134"/>
                      <a:pt x="96" y="135"/>
                      <a:pt x="97" y="137"/>
                    </a:cubicBezTo>
                    <a:cubicBezTo>
                      <a:pt x="105" y="147"/>
                      <a:pt x="113" y="157"/>
                      <a:pt x="121" y="166"/>
                    </a:cubicBezTo>
                    <a:cubicBezTo>
                      <a:pt x="124" y="169"/>
                      <a:pt x="125" y="172"/>
                      <a:pt x="123" y="174"/>
                    </a:cubicBezTo>
                    <a:cubicBezTo>
                      <a:pt x="118" y="179"/>
                      <a:pt x="113" y="182"/>
                      <a:pt x="107" y="184"/>
                    </a:cubicBezTo>
                    <a:cubicBezTo>
                      <a:pt x="102" y="186"/>
                      <a:pt x="97" y="186"/>
                      <a:pt x="93" y="186"/>
                    </a:cubicBezTo>
                    <a:cubicBezTo>
                      <a:pt x="86" y="186"/>
                      <a:pt x="78" y="183"/>
                      <a:pt x="70" y="176"/>
                    </a:cubicBezTo>
                    <a:cubicBezTo>
                      <a:pt x="66" y="173"/>
                      <a:pt x="62" y="168"/>
                      <a:pt x="57" y="162"/>
                    </a:cubicBezTo>
                    <a:cubicBezTo>
                      <a:pt x="50" y="154"/>
                      <a:pt x="45" y="147"/>
                      <a:pt x="41" y="142"/>
                    </a:cubicBezTo>
                    <a:cubicBezTo>
                      <a:pt x="34" y="132"/>
                      <a:pt x="29" y="123"/>
                      <a:pt x="24" y="113"/>
                    </a:cubicBezTo>
                    <a:cubicBezTo>
                      <a:pt x="20" y="105"/>
                      <a:pt x="17" y="97"/>
                      <a:pt x="14" y="90"/>
                    </a:cubicBezTo>
                    <a:cubicBezTo>
                      <a:pt x="6" y="72"/>
                      <a:pt x="2" y="56"/>
                      <a:pt x="1" y="44"/>
                    </a:cubicBezTo>
                    <a:cubicBezTo>
                      <a:pt x="0" y="41"/>
                      <a:pt x="0" y="38"/>
                      <a:pt x="1" y="34"/>
                    </a:cubicBezTo>
                    <a:cubicBezTo>
                      <a:pt x="1" y="28"/>
                      <a:pt x="2" y="24"/>
                      <a:pt x="5" y="19"/>
                    </a:cubicBezTo>
                    <a:cubicBezTo>
                      <a:pt x="14" y="11"/>
                      <a:pt x="23" y="6"/>
                      <a:pt x="33" y="5"/>
                    </a:cubicBezTo>
                    <a:close/>
                    <a:moveTo>
                      <a:pt x="85" y="12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100" y="0"/>
                      <a:pt x="112" y="4"/>
                      <a:pt x="123" y="11"/>
                    </a:cubicBezTo>
                    <a:cubicBezTo>
                      <a:pt x="134" y="18"/>
                      <a:pt x="143" y="27"/>
                      <a:pt x="150" y="39"/>
                    </a:cubicBezTo>
                    <a:cubicBezTo>
                      <a:pt x="157" y="51"/>
                      <a:pt x="161" y="64"/>
                      <a:pt x="162" y="77"/>
                    </a:cubicBezTo>
                    <a:cubicBezTo>
                      <a:pt x="161" y="91"/>
                      <a:pt x="158" y="103"/>
                      <a:pt x="152" y="113"/>
                    </a:cubicBezTo>
                    <a:cubicBezTo>
                      <a:pt x="140" y="109"/>
                      <a:pt x="140" y="109"/>
                      <a:pt x="140" y="109"/>
                    </a:cubicBezTo>
                    <a:cubicBezTo>
                      <a:pt x="145" y="100"/>
                      <a:pt x="147" y="90"/>
                      <a:pt x="147" y="79"/>
                    </a:cubicBezTo>
                    <a:cubicBezTo>
                      <a:pt x="146" y="68"/>
                      <a:pt x="143" y="57"/>
                      <a:pt x="138" y="46"/>
                    </a:cubicBezTo>
                    <a:cubicBezTo>
                      <a:pt x="132" y="36"/>
                      <a:pt x="124" y="28"/>
                      <a:pt x="115" y="22"/>
                    </a:cubicBezTo>
                    <a:cubicBezTo>
                      <a:pt x="105" y="16"/>
                      <a:pt x="95" y="13"/>
                      <a:pt x="85" y="1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6" name="Group 145"/>
              <p:cNvGrpSpPr>
                <a:grpSpLocks noChangeAspect="1"/>
              </p:cNvGrpSpPr>
              <p:nvPr/>
            </p:nvGrpSpPr>
            <p:grpSpPr>
              <a:xfrm>
                <a:off x="2087596" y="5414281"/>
                <a:ext cx="370294" cy="355670"/>
                <a:chOff x="8418914" y="2743648"/>
                <a:chExt cx="370294" cy="355670"/>
              </a:xfrm>
            </p:grpSpPr>
            <p:sp>
              <p:nvSpPr>
                <p:cNvPr id="147" name="TextBox 146"/>
                <p:cNvSpPr txBox="1">
                  <a:spLocks noChangeAspect="1"/>
                </p:cNvSpPr>
                <p:nvPr/>
              </p:nvSpPr>
              <p:spPr>
                <a:xfrm>
                  <a:off x="8418914" y="2794525"/>
                  <a:ext cx="370294" cy="253916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</a:rPr>
                    <a:t>IP-PBX</a:t>
                  </a:r>
                  <a:endParaRPr 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Freeform 39"/>
                <p:cNvSpPr>
                  <a:spLocks/>
                </p:cNvSpPr>
                <p:nvPr/>
              </p:nvSpPr>
              <p:spPr bwMode="auto">
                <a:xfrm rot="16200000">
                  <a:off x="8566731" y="2722317"/>
                  <a:ext cx="74660" cy="117322"/>
                </a:xfrm>
                <a:custGeom>
                  <a:avLst/>
                  <a:gdLst>
                    <a:gd name="T0" fmla="*/ 0 w 29"/>
                    <a:gd name="T1" fmla="*/ 42 h 45"/>
                    <a:gd name="T2" fmla="*/ 3 w 29"/>
                    <a:gd name="T3" fmla="*/ 43 h 45"/>
                    <a:gd name="T4" fmla="*/ 26 w 29"/>
                    <a:gd name="T5" fmla="*/ 25 h 45"/>
                    <a:gd name="T6" fmla="*/ 26 w 29"/>
                    <a:gd name="T7" fmla="*/ 21 h 45"/>
                    <a:gd name="T8" fmla="*/ 3 w 29"/>
                    <a:gd name="T9" fmla="*/ 2 h 45"/>
                    <a:gd name="T10" fmla="*/ 0 w 29"/>
                    <a:gd name="T11" fmla="*/ 3 h 45"/>
                    <a:gd name="T12" fmla="*/ 0 w 29"/>
                    <a:gd name="T13" fmla="*/ 4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45">
                      <a:moveTo>
                        <a:pt x="0" y="42"/>
                      </a:moveTo>
                      <a:cubicBezTo>
                        <a:pt x="0" y="42"/>
                        <a:pt x="0" y="45"/>
                        <a:pt x="3" y="4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9" y="23"/>
                        <a:pt x="26" y="2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0" y="0"/>
                        <a:pt x="0" y="3"/>
                      </a:cubicBez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9"/>
                <p:cNvSpPr>
                  <a:spLocks/>
                </p:cNvSpPr>
                <p:nvPr/>
              </p:nvSpPr>
              <p:spPr bwMode="auto">
                <a:xfrm rot="5400000">
                  <a:off x="8566731" y="3003327"/>
                  <a:ext cx="74660" cy="117322"/>
                </a:xfrm>
                <a:custGeom>
                  <a:avLst/>
                  <a:gdLst>
                    <a:gd name="T0" fmla="*/ 0 w 29"/>
                    <a:gd name="T1" fmla="*/ 42 h 45"/>
                    <a:gd name="T2" fmla="*/ 3 w 29"/>
                    <a:gd name="T3" fmla="*/ 43 h 45"/>
                    <a:gd name="T4" fmla="*/ 26 w 29"/>
                    <a:gd name="T5" fmla="*/ 25 h 45"/>
                    <a:gd name="T6" fmla="*/ 26 w 29"/>
                    <a:gd name="T7" fmla="*/ 21 h 45"/>
                    <a:gd name="T8" fmla="*/ 3 w 29"/>
                    <a:gd name="T9" fmla="*/ 2 h 45"/>
                    <a:gd name="T10" fmla="*/ 0 w 29"/>
                    <a:gd name="T11" fmla="*/ 3 h 45"/>
                    <a:gd name="T12" fmla="*/ 0 w 29"/>
                    <a:gd name="T13" fmla="*/ 4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45">
                      <a:moveTo>
                        <a:pt x="0" y="42"/>
                      </a:moveTo>
                      <a:cubicBezTo>
                        <a:pt x="0" y="42"/>
                        <a:pt x="0" y="45"/>
                        <a:pt x="3" y="4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9" y="23"/>
                        <a:pt x="26" y="2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0" y="0"/>
                        <a:pt x="0" y="3"/>
                      </a:cubicBez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92740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17465 0.321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160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393 L -0.03906 0.3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50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3177 0.3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13924 0.34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8229600" cy="563562"/>
          </a:xfrm>
        </p:spPr>
        <p:txBody>
          <a:bodyPr/>
          <a:lstStyle/>
          <a:p>
            <a:r>
              <a:rPr lang="ru-RU" dirty="0"/>
              <a:t>Пул лицензий </a:t>
            </a:r>
            <a:r>
              <a:rPr lang="en-US" dirty="0"/>
              <a:t>SBC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9" y="1348560"/>
            <a:ext cx="5290458" cy="1915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0842" y="990961"/>
            <a:ext cx="235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Сервис Провайдер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4221973" y="2855120"/>
            <a:ext cx="1340013" cy="239038"/>
            <a:chOff x="9468577" y="3959055"/>
            <a:chExt cx="3156666" cy="327503"/>
          </a:xfrm>
        </p:grpSpPr>
        <p:grpSp>
          <p:nvGrpSpPr>
            <p:cNvPr id="17" name="Group 990"/>
            <p:cNvGrpSpPr/>
            <p:nvPr/>
          </p:nvGrpSpPr>
          <p:grpSpPr>
            <a:xfrm>
              <a:off x="9468577" y="3959055"/>
              <a:ext cx="3156666" cy="327503"/>
              <a:chOff x="249653" y="3653128"/>
              <a:chExt cx="8865944" cy="91983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49653" y="3653128"/>
                <a:ext cx="8865944" cy="9198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53033" y="3716592"/>
                <a:ext cx="909843" cy="79290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154678" y="3718613"/>
                <a:ext cx="909843" cy="79290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124200" y="3718613"/>
                <a:ext cx="2057400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124200" y="4145756"/>
                <a:ext cx="2057400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086601" y="3713960"/>
                <a:ext cx="1752599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086601" y="4141103"/>
                <a:ext cx="1752599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grpSp>
            <p:nvGrpSpPr>
              <p:cNvPr id="28" name="Group 998"/>
              <p:cNvGrpSpPr/>
              <p:nvPr/>
            </p:nvGrpSpPr>
            <p:grpSpPr>
              <a:xfrm>
                <a:off x="5247369" y="3718705"/>
                <a:ext cx="1785165" cy="365667"/>
                <a:chOff x="10796176" y="3881646"/>
                <a:chExt cx="648112" cy="132757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0796176" y="3881646"/>
                  <a:ext cx="648112" cy="13275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0828081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0975613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1131229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1278761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</p:grpSp>
          <p:grpSp>
            <p:nvGrpSpPr>
              <p:cNvPr id="29" name="Group 999"/>
              <p:cNvGrpSpPr/>
              <p:nvPr/>
            </p:nvGrpSpPr>
            <p:grpSpPr>
              <a:xfrm>
                <a:off x="5247368" y="4145849"/>
                <a:ext cx="1785165" cy="365667"/>
                <a:chOff x="10796176" y="3881646"/>
                <a:chExt cx="648112" cy="132757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10796176" y="3881646"/>
                  <a:ext cx="648112" cy="13275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10828081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10975613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131229" y="3905679"/>
                  <a:ext cx="121874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1278761" y="3905680"/>
                  <a:ext cx="128289" cy="846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endParaRPr lang="en-US" sz="1000"/>
                </a:p>
              </p:txBody>
            </p:sp>
          </p:grpSp>
          <p:sp>
            <p:nvSpPr>
              <p:cNvPr id="30" name="Oval 29"/>
              <p:cNvSpPr/>
              <p:nvPr/>
            </p:nvSpPr>
            <p:spPr>
              <a:xfrm>
                <a:off x="2808002" y="4265556"/>
                <a:ext cx="117428" cy="11742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63772" y="4265269"/>
                <a:ext cx="117428" cy="11742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0999" y="3777986"/>
                <a:ext cx="128408" cy="128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80999" y="4311388"/>
                <a:ext cx="128408" cy="128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  <p:grpSp>
          <p:nvGrpSpPr>
            <p:cNvPr id="18" name="Group 26"/>
            <p:cNvGrpSpPr/>
            <p:nvPr/>
          </p:nvGrpSpPr>
          <p:grpSpPr>
            <a:xfrm>
              <a:off x="12550025" y="4001801"/>
              <a:ext cx="45719" cy="235634"/>
              <a:chOff x="9667742" y="4155910"/>
              <a:chExt cx="45719" cy="23563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9667742" y="41559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667742" y="434582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4127468" y="2541767"/>
            <a:ext cx="169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SBC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1380272" y="1782585"/>
            <a:ext cx="2572307" cy="139719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370138" y="1782585"/>
            <a:ext cx="2157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Пул лицензий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SBC</a:t>
            </a:r>
            <a:endParaRPr lang="en-US" sz="1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Arc 74"/>
          <p:cNvSpPr/>
          <p:nvPr/>
        </p:nvSpPr>
        <p:spPr>
          <a:xfrm rot="8272595">
            <a:off x="1326841" y="382905"/>
            <a:ext cx="2800348" cy="2520972"/>
          </a:xfrm>
          <a:prstGeom prst="arc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280425" y="1483621"/>
            <a:ext cx="197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AudioCodes</a:t>
            </a:r>
            <a:r>
              <a:rPr lang="en-US" dirty="0" smtClean="0"/>
              <a:t> EMS</a:t>
            </a:r>
            <a:endParaRPr lang="en-US" dirty="0"/>
          </a:p>
        </p:txBody>
      </p:sp>
      <p:pic>
        <p:nvPicPr>
          <p:cNvPr id="77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58" y="2320789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1281291"/>
            <a:ext cx="3337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Выгодно по цене</a:t>
            </a:r>
            <a:r>
              <a:rPr lang="en-US" dirty="0"/>
              <a:t>: </a:t>
            </a:r>
            <a:r>
              <a:rPr lang="ru-RU" dirty="0"/>
              <a:t>цена </a:t>
            </a:r>
            <a:r>
              <a:rPr lang="ru-RU" dirty="0" err="1"/>
              <a:t>бандла</a:t>
            </a:r>
            <a:r>
              <a:rPr lang="ru-RU" dirty="0"/>
              <a:t> лицензий стоит меньше в </a:t>
            </a:r>
            <a:r>
              <a:rPr lang="ru-RU" dirty="0" err="1"/>
              <a:t>рассчете</a:t>
            </a:r>
            <a:r>
              <a:rPr lang="ru-RU" dirty="0"/>
              <a:t> на сессию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Операционная гибкость</a:t>
            </a:r>
            <a:r>
              <a:rPr lang="en-US" dirty="0"/>
              <a:t>: </a:t>
            </a:r>
            <a:r>
              <a:rPr lang="ru-RU" dirty="0"/>
              <a:t>добавление нового заказчика без прохождения цикла закупки необходимых для него лицензий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 smtClean="0"/>
              <a:t>Мобильность лицензий</a:t>
            </a:r>
            <a:r>
              <a:rPr lang="en-US" dirty="0" smtClean="0"/>
              <a:t>: </a:t>
            </a:r>
            <a:r>
              <a:rPr lang="ru-RU" dirty="0" smtClean="0"/>
              <a:t>перевод лицензий между </a:t>
            </a:r>
            <a:r>
              <a:rPr lang="en-GB" dirty="0" smtClean="0"/>
              <a:t>SBC/</a:t>
            </a:r>
            <a:r>
              <a:rPr lang="ru-RU" dirty="0" smtClean="0"/>
              <a:t>заказчиками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Архитектурная гибкость</a:t>
            </a:r>
            <a:r>
              <a:rPr lang="en-US" dirty="0" smtClean="0"/>
              <a:t>: </a:t>
            </a:r>
            <a:r>
              <a:rPr lang="ru-RU" dirty="0" smtClean="0"/>
              <a:t>внедрение </a:t>
            </a:r>
            <a:r>
              <a:rPr lang="en-US" dirty="0" smtClean="0"/>
              <a:t>SBC </a:t>
            </a:r>
            <a:r>
              <a:rPr lang="ru-RU" dirty="0" smtClean="0"/>
              <a:t>не в ядре сети, а ближе к заказчику</a:t>
            </a:r>
            <a:r>
              <a:rPr lang="en-US" dirty="0" smtClean="0"/>
              <a:t>. </a:t>
            </a:r>
            <a:r>
              <a:rPr lang="ru-RU" dirty="0" smtClean="0"/>
              <a:t>Использование пула лицензий для нескольких </a:t>
            </a:r>
            <a:r>
              <a:rPr lang="en-US" dirty="0" smtClean="0"/>
              <a:t>SBC </a:t>
            </a:r>
            <a:r>
              <a:rPr lang="ru-RU" dirty="0" smtClean="0"/>
              <a:t>в ядре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80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73" y="2482994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4887687" y="3102429"/>
            <a:ext cx="392172" cy="1778041"/>
          </a:xfrm>
          <a:custGeom>
            <a:avLst/>
            <a:gdLst>
              <a:gd name="connsiteX0" fmla="*/ 0 w 1153885"/>
              <a:gd name="connsiteY0" fmla="*/ 0 h 1785257"/>
              <a:gd name="connsiteX1" fmla="*/ 228600 w 1153885"/>
              <a:gd name="connsiteY1" fmla="*/ 751114 h 1785257"/>
              <a:gd name="connsiteX2" fmla="*/ 957943 w 1153885"/>
              <a:gd name="connsiteY2" fmla="*/ 990600 h 1785257"/>
              <a:gd name="connsiteX3" fmla="*/ 1153885 w 1153885"/>
              <a:gd name="connsiteY3" fmla="*/ 1785257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885" h="1785257">
                <a:moveTo>
                  <a:pt x="0" y="0"/>
                </a:moveTo>
                <a:cubicBezTo>
                  <a:pt x="34471" y="293007"/>
                  <a:pt x="68943" y="586014"/>
                  <a:pt x="228600" y="751114"/>
                </a:cubicBezTo>
                <a:cubicBezTo>
                  <a:pt x="388257" y="916214"/>
                  <a:pt x="803729" y="818243"/>
                  <a:pt x="957943" y="990600"/>
                </a:cubicBezTo>
                <a:cubicBezTo>
                  <a:pt x="1112157" y="1162957"/>
                  <a:pt x="1133021" y="1474107"/>
                  <a:pt x="1153885" y="17852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04800" y="4880472"/>
            <a:ext cx="1164771" cy="997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785260" y="4880472"/>
            <a:ext cx="1164771" cy="986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304800" y="5807917"/>
            <a:ext cx="9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SMB 1</a:t>
            </a:r>
            <a:endParaRPr lang="en-US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1741710" y="5812969"/>
            <a:ext cx="88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SMB 2</a:t>
            </a:r>
            <a:endParaRPr lang="en-US" b="1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0" b="7070"/>
          <a:stretch/>
        </p:blipFill>
        <p:spPr>
          <a:xfrm>
            <a:off x="414917" y="4988347"/>
            <a:ext cx="884531" cy="148601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0" b="7070"/>
          <a:stretch/>
        </p:blipFill>
        <p:spPr>
          <a:xfrm>
            <a:off x="1925379" y="4972947"/>
            <a:ext cx="884531" cy="148601"/>
          </a:xfrm>
          <a:prstGeom prst="rect">
            <a:avLst/>
          </a:prstGeom>
        </p:spPr>
      </p:pic>
      <p:grpSp>
        <p:nvGrpSpPr>
          <p:cNvPr id="116" name="Group 115"/>
          <p:cNvGrpSpPr/>
          <p:nvPr/>
        </p:nvGrpSpPr>
        <p:grpSpPr>
          <a:xfrm>
            <a:off x="902932" y="5307930"/>
            <a:ext cx="555558" cy="558506"/>
            <a:chOff x="1991505" y="5307930"/>
            <a:chExt cx="555558" cy="558506"/>
          </a:xfrm>
        </p:grpSpPr>
        <p:sp>
          <p:nvSpPr>
            <p:cNvPr id="117" name="Oval 23"/>
            <p:cNvSpPr>
              <a:spLocks noChangeAspect="1" noChangeArrowheads="1"/>
            </p:cNvSpPr>
            <p:nvPr/>
          </p:nvSpPr>
          <p:spPr bwMode="auto">
            <a:xfrm>
              <a:off x="1998423" y="5317796"/>
              <a:ext cx="548640" cy="548640"/>
            </a:xfrm>
            <a:prstGeom prst="roundRect">
              <a:avLst>
                <a:gd name="adj" fmla="val 23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>
                <a:solidFill>
                  <a:schemeClr val="lt1"/>
                </a:solidFill>
              </a:endParaRPr>
            </a:p>
          </p:txBody>
        </p:sp>
        <p:sp>
          <p:nvSpPr>
            <p:cNvPr id="11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91505" y="5307930"/>
              <a:ext cx="521429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3"/>
            <p:cNvSpPr>
              <a:spLocks noChangeAspect="1" noEditPoints="1"/>
            </p:cNvSpPr>
            <p:nvPr/>
          </p:nvSpPr>
          <p:spPr bwMode="auto">
            <a:xfrm>
              <a:off x="2091627" y="5373038"/>
              <a:ext cx="362233" cy="438157"/>
            </a:xfrm>
            <a:custGeom>
              <a:avLst/>
              <a:gdLst>
                <a:gd name="T0" fmla="*/ 90 w 162"/>
                <a:gd name="T1" fmla="*/ 49 h 186"/>
                <a:gd name="T2" fmla="*/ 69 w 162"/>
                <a:gd name="T3" fmla="*/ 42 h 186"/>
                <a:gd name="T4" fmla="*/ 72 w 162"/>
                <a:gd name="T5" fmla="*/ 30 h 186"/>
                <a:gd name="T6" fmla="*/ 98 w 162"/>
                <a:gd name="T7" fmla="*/ 37 h 186"/>
                <a:gd name="T8" fmla="*/ 119 w 162"/>
                <a:gd name="T9" fmla="*/ 58 h 186"/>
                <a:gd name="T10" fmla="*/ 127 w 162"/>
                <a:gd name="T11" fmla="*/ 87 h 186"/>
                <a:gd name="T12" fmla="*/ 119 w 162"/>
                <a:gd name="T13" fmla="*/ 113 h 186"/>
                <a:gd name="T14" fmla="*/ 107 w 162"/>
                <a:gd name="T15" fmla="*/ 109 h 186"/>
                <a:gd name="T16" fmla="*/ 113 w 162"/>
                <a:gd name="T17" fmla="*/ 88 h 186"/>
                <a:gd name="T18" fmla="*/ 106 w 162"/>
                <a:gd name="T19" fmla="*/ 65 h 186"/>
                <a:gd name="T20" fmla="*/ 90 w 162"/>
                <a:gd name="T21" fmla="*/ 49 h 186"/>
                <a:gd name="T22" fmla="*/ 33 w 162"/>
                <a:gd name="T23" fmla="*/ 5 h 186"/>
                <a:gd name="T24" fmla="*/ 38 w 162"/>
                <a:gd name="T25" fmla="*/ 9 h 186"/>
                <a:gd name="T26" fmla="*/ 50 w 162"/>
                <a:gd name="T27" fmla="*/ 53 h 186"/>
                <a:gd name="T28" fmla="*/ 47 w 162"/>
                <a:gd name="T29" fmla="*/ 59 h 186"/>
                <a:gd name="T30" fmla="*/ 33 w 162"/>
                <a:gd name="T31" fmla="*/ 62 h 186"/>
                <a:gd name="T32" fmla="*/ 32 w 162"/>
                <a:gd name="T33" fmla="*/ 62 h 186"/>
                <a:gd name="T34" fmla="*/ 29 w 162"/>
                <a:gd name="T35" fmla="*/ 71 h 186"/>
                <a:gd name="T36" fmla="*/ 36 w 162"/>
                <a:gd name="T37" fmla="*/ 97 h 186"/>
                <a:gd name="T38" fmla="*/ 64 w 162"/>
                <a:gd name="T39" fmla="*/ 138 h 186"/>
                <a:gd name="T40" fmla="*/ 70 w 162"/>
                <a:gd name="T41" fmla="*/ 140 h 186"/>
                <a:gd name="T42" fmla="*/ 75 w 162"/>
                <a:gd name="T43" fmla="*/ 140 h 186"/>
                <a:gd name="T44" fmla="*/ 78 w 162"/>
                <a:gd name="T45" fmla="*/ 138 h 186"/>
                <a:gd name="T46" fmla="*/ 83 w 162"/>
                <a:gd name="T47" fmla="*/ 133 h 186"/>
                <a:gd name="T48" fmla="*/ 85 w 162"/>
                <a:gd name="T49" fmla="*/ 132 h 186"/>
                <a:gd name="T50" fmla="*/ 93 w 162"/>
                <a:gd name="T51" fmla="*/ 133 h 186"/>
                <a:gd name="T52" fmla="*/ 97 w 162"/>
                <a:gd name="T53" fmla="*/ 137 h 186"/>
                <a:gd name="T54" fmla="*/ 121 w 162"/>
                <a:gd name="T55" fmla="*/ 166 h 186"/>
                <a:gd name="T56" fmla="*/ 123 w 162"/>
                <a:gd name="T57" fmla="*/ 174 h 186"/>
                <a:gd name="T58" fmla="*/ 107 w 162"/>
                <a:gd name="T59" fmla="*/ 184 h 186"/>
                <a:gd name="T60" fmla="*/ 93 w 162"/>
                <a:gd name="T61" fmla="*/ 186 h 186"/>
                <a:gd name="T62" fmla="*/ 70 w 162"/>
                <a:gd name="T63" fmla="*/ 176 h 186"/>
                <a:gd name="T64" fmla="*/ 57 w 162"/>
                <a:gd name="T65" fmla="*/ 162 h 186"/>
                <a:gd name="T66" fmla="*/ 41 w 162"/>
                <a:gd name="T67" fmla="*/ 142 h 186"/>
                <a:gd name="T68" fmla="*/ 24 w 162"/>
                <a:gd name="T69" fmla="*/ 113 h 186"/>
                <a:gd name="T70" fmla="*/ 14 w 162"/>
                <a:gd name="T71" fmla="*/ 90 h 186"/>
                <a:gd name="T72" fmla="*/ 1 w 162"/>
                <a:gd name="T73" fmla="*/ 44 h 186"/>
                <a:gd name="T74" fmla="*/ 1 w 162"/>
                <a:gd name="T75" fmla="*/ 34 h 186"/>
                <a:gd name="T76" fmla="*/ 5 w 162"/>
                <a:gd name="T77" fmla="*/ 19 h 186"/>
                <a:gd name="T78" fmla="*/ 33 w 162"/>
                <a:gd name="T79" fmla="*/ 5 h 186"/>
                <a:gd name="T80" fmla="*/ 85 w 162"/>
                <a:gd name="T81" fmla="*/ 12 h 186"/>
                <a:gd name="T82" fmla="*/ 88 w 162"/>
                <a:gd name="T83" fmla="*/ 0 h 186"/>
                <a:gd name="T84" fmla="*/ 123 w 162"/>
                <a:gd name="T85" fmla="*/ 11 h 186"/>
                <a:gd name="T86" fmla="*/ 150 w 162"/>
                <a:gd name="T87" fmla="*/ 39 h 186"/>
                <a:gd name="T88" fmla="*/ 162 w 162"/>
                <a:gd name="T89" fmla="*/ 77 h 186"/>
                <a:gd name="T90" fmla="*/ 152 w 162"/>
                <a:gd name="T91" fmla="*/ 113 h 186"/>
                <a:gd name="T92" fmla="*/ 140 w 162"/>
                <a:gd name="T93" fmla="*/ 109 h 186"/>
                <a:gd name="T94" fmla="*/ 147 w 162"/>
                <a:gd name="T95" fmla="*/ 79 h 186"/>
                <a:gd name="T96" fmla="*/ 138 w 162"/>
                <a:gd name="T97" fmla="*/ 46 h 186"/>
                <a:gd name="T98" fmla="*/ 115 w 162"/>
                <a:gd name="T99" fmla="*/ 22 h 186"/>
                <a:gd name="T100" fmla="*/ 85 w 162"/>
                <a:gd name="T101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6">
                  <a:moveTo>
                    <a:pt x="90" y="49"/>
                  </a:moveTo>
                  <a:cubicBezTo>
                    <a:pt x="84" y="45"/>
                    <a:pt x="77" y="43"/>
                    <a:pt x="69" y="4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81" y="30"/>
                    <a:pt x="90" y="32"/>
                    <a:pt x="98" y="37"/>
                  </a:cubicBezTo>
                  <a:cubicBezTo>
                    <a:pt x="107" y="42"/>
                    <a:pt x="113" y="49"/>
                    <a:pt x="119" y="58"/>
                  </a:cubicBezTo>
                  <a:cubicBezTo>
                    <a:pt x="124" y="67"/>
                    <a:pt x="127" y="77"/>
                    <a:pt x="127" y="87"/>
                  </a:cubicBezTo>
                  <a:cubicBezTo>
                    <a:pt x="127" y="96"/>
                    <a:pt x="124" y="105"/>
                    <a:pt x="119" y="113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3"/>
                    <a:pt x="113" y="96"/>
                    <a:pt x="113" y="88"/>
                  </a:cubicBezTo>
                  <a:cubicBezTo>
                    <a:pt x="113" y="80"/>
                    <a:pt x="110" y="73"/>
                    <a:pt x="106" y="65"/>
                  </a:cubicBezTo>
                  <a:cubicBezTo>
                    <a:pt x="102" y="58"/>
                    <a:pt x="97" y="53"/>
                    <a:pt x="90" y="49"/>
                  </a:cubicBezTo>
                  <a:close/>
                  <a:moveTo>
                    <a:pt x="33" y="5"/>
                  </a:moveTo>
                  <a:cubicBezTo>
                    <a:pt x="35" y="5"/>
                    <a:pt x="37" y="6"/>
                    <a:pt x="38" y="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5"/>
                    <a:pt x="50" y="57"/>
                    <a:pt x="47" y="59"/>
                  </a:cubicBezTo>
                  <a:cubicBezTo>
                    <a:pt x="42" y="61"/>
                    <a:pt x="38" y="62"/>
                    <a:pt x="33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0" y="63"/>
                    <a:pt x="29" y="67"/>
                    <a:pt x="29" y="71"/>
                  </a:cubicBezTo>
                  <a:cubicBezTo>
                    <a:pt x="29" y="77"/>
                    <a:pt x="31" y="86"/>
                    <a:pt x="36" y="97"/>
                  </a:cubicBezTo>
                  <a:cubicBezTo>
                    <a:pt x="44" y="118"/>
                    <a:pt x="53" y="132"/>
                    <a:pt x="64" y="138"/>
                  </a:cubicBezTo>
                  <a:cubicBezTo>
                    <a:pt x="67" y="139"/>
                    <a:pt x="69" y="140"/>
                    <a:pt x="70" y="140"/>
                  </a:cubicBezTo>
                  <a:cubicBezTo>
                    <a:pt x="72" y="141"/>
                    <a:pt x="73" y="141"/>
                    <a:pt x="75" y="140"/>
                  </a:cubicBezTo>
                  <a:cubicBezTo>
                    <a:pt x="76" y="140"/>
                    <a:pt x="77" y="139"/>
                    <a:pt x="78" y="138"/>
                  </a:cubicBezTo>
                  <a:cubicBezTo>
                    <a:pt x="80" y="136"/>
                    <a:pt x="81" y="135"/>
                    <a:pt x="83" y="133"/>
                  </a:cubicBezTo>
                  <a:cubicBezTo>
                    <a:pt x="84" y="133"/>
                    <a:pt x="84" y="133"/>
                    <a:pt x="85" y="132"/>
                  </a:cubicBezTo>
                  <a:cubicBezTo>
                    <a:pt x="88" y="130"/>
                    <a:pt x="91" y="130"/>
                    <a:pt x="93" y="133"/>
                  </a:cubicBezTo>
                  <a:cubicBezTo>
                    <a:pt x="94" y="134"/>
                    <a:pt x="96" y="135"/>
                    <a:pt x="97" y="137"/>
                  </a:cubicBezTo>
                  <a:cubicBezTo>
                    <a:pt x="105" y="147"/>
                    <a:pt x="113" y="157"/>
                    <a:pt x="121" y="166"/>
                  </a:cubicBezTo>
                  <a:cubicBezTo>
                    <a:pt x="124" y="169"/>
                    <a:pt x="125" y="172"/>
                    <a:pt x="123" y="174"/>
                  </a:cubicBezTo>
                  <a:cubicBezTo>
                    <a:pt x="118" y="179"/>
                    <a:pt x="113" y="182"/>
                    <a:pt x="107" y="184"/>
                  </a:cubicBezTo>
                  <a:cubicBezTo>
                    <a:pt x="102" y="186"/>
                    <a:pt x="97" y="186"/>
                    <a:pt x="93" y="186"/>
                  </a:cubicBezTo>
                  <a:cubicBezTo>
                    <a:pt x="86" y="186"/>
                    <a:pt x="78" y="183"/>
                    <a:pt x="70" y="176"/>
                  </a:cubicBezTo>
                  <a:cubicBezTo>
                    <a:pt x="66" y="173"/>
                    <a:pt x="62" y="168"/>
                    <a:pt x="57" y="162"/>
                  </a:cubicBezTo>
                  <a:cubicBezTo>
                    <a:pt x="50" y="154"/>
                    <a:pt x="45" y="147"/>
                    <a:pt x="41" y="142"/>
                  </a:cubicBezTo>
                  <a:cubicBezTo>
                    <a:pt x="34" y="132"/>
                    <a:pt x="29" y="123"/>
                    <a:pt x="24" y="113"/>
                  </a:cubicBezTo>
                  <a:cubicBezTo>
                    <a:pt x="20" y="105"/>
                    <a:pt x="17" y="97"/>
                    <a:pt x="14" y="90"/>
                  </a:cubicBezTo>
                  <a:cubicBezTo>
                    <a:pt x="6" y="72"/>
                    <a:pt x="2" y="56"/>
                    <a:pt x="1" y="44"/>
                  </a:cubicBezTo>
                  <a:cubicBezTo>
                    <a:pt x="0" y="41"/>
                    <a:pt x="0" y="38"/>
                    <a:pt x="1" y="34"/>
                  </a:cubicBezTo>
                  <a:cubicBezTo>
                    <a:pt x="1" y="28"/>
                    <a:pt x="2" y="24"/>
                    <a:pt x="5" y="19"/>
                  </a:cubicBezTo>
                  <a:cubicBezTo>
                    <a:pt x="14" y="11"/>
                    <a:pt x="23" y="6"/>
                    <a:pt x="33" y="5"/>
                  </a:cubicBezTo>
                  <a:close/>
                  <a:moveTo>
                    <a:pt x="85" y="12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00" y="0"/>
                    <a:pt x="112" y="4"/>
                    <a:pt x="123" y="11"/>
                  </a:cubicBezTo>
                  <a:cubicBezTo>
                    <a:pt x="134" y="18"/>
                    <a:pt x="143" y="27"/>
                    <a:pt x="150" y="39"/>
                  </a:cubicBezTo>
                  <a:cubicBezTo>
                    <a:pt x="157" y="51"/>
                    <a:pt x="161" y="64"/>
                    <a:pt x="162" y="77"/>
                  </a:cubicBezTo>
                  <a:cubicBezTo>
                    <a:pt x="161" y="91"/>
                    <a:pt x="158" y="103"/>
                    <a:pt x="152" y="113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5" y="100"/>
                    <a:pt x="147" y="90"/>
                    <a:pt x="147" y="79"/>
                  </a:cubicBezTo>
                  <a:cubicBezTo>
                    <a:pt x="146" y="68"/>
                    <a:pt x="143" y="57"/>
                    <a:pt x="138" y="46"/>
                  </a:cubicBezTo>
                  <a:cubicBezTo>
                    <a:pt x="132" y="36"/>
                    <a:pt x="124" y="28"/>
                    <a:pt x="115" y="22"/>
                  </a:cubicBezTo>
                  <a:cubicBezTo>
                    <a:pt x="105" y="16"/>
                    <a:pt x="95" y="13"/>
                    <a:pt x="85" y="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0" name="Group 119"/>
            <p:cNvGrpSpPr>
              <a:grpSpLocks noChangeAspect="1"/>
            </p:cNvGrpSpPr>
            <p:nvPr/>
          </p:nvGrpSpPr>
          <p:grpSpPr>
            <a:xfrm>
              <a:off x="2087596" y="5414281"/>
              <a:ext cx="370294" cy="355670"/>
              <a:chOff x="8418914" y="2743648"/>
              <a:chExt cx="370294" cy="355670"/>
            </a:xfrm>
          </p:grpSpPr>
          <p:sp>
            <p:nvSpPr>
              <p:cNvPr id="121" name="TextBox 120"/>
              <p:cNvSpPr txBox="1">
                <a:spLocks noChangeAspect="1"/>
              </p:cNvSpPr>
              <p:nvPr/>
            </p:nvSpPr>
            <p:spPr>
              <a:xfrm>
                <a:off x="8418914" y="2794525"/>
                <a:ext cx="370294" cy="25391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IP-PBX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 39"/>
              <p:cNvSpPr>
                <a:spLocks/>
              </p:cNvSpPr>
              <p:nvPr/>
            </p:nvSpPr>
            <p:spPr bwMode="auto">
              <a:xfrm rot="16200000">
                <a:off x="8566731" y="272231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9"/>
              <p:cNvSpPr>
                <a:spLocks/>
              </p:cNvSpPr>
              <p:nvPr/>
            </p:nvSpPr>
            <p:spPr bwMode="auto">
              <a:xfrm rot="5400000">
                <a:off x="8566731" y="300332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2383388" y="5297042"/>
            <a:ext cx="555558" cy="558506"/>
            <a:chOff x="1991505" y="5307930"/>
            <a:chExt cx="555558" cy="558506"/>
          </a:xfrm>
        </p:grpSpPr>
        <p:sp>
          <p:nvSpPr>
            <p:cNvPr id="125" name="Oval 23"/>
            <p:cNvSpPr>
              <a:spLocks noChangeAspect="1" noChangeArrowheads="1"/>
            </p:cNvSpPr>
            <p:nvPr/>
          </p:nvSpPr>
          <p:spPr bwMode="auto">
            <a:xfrm>
              <a:off x="1998423" y="5317796"/>
              <a:ext cx="548640" cy="548640"/>
            </a:xfrm>
            <a:prstGeom prst="roundRect">
              <a:avLst>
                <a:gd name="adj" fmla="val 23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>
                <a:solidFill>
                  <a:schemeClr val="lt1"/>
                </a:solidFill>
              </a:endParaRPr>
            </a:p>
          </p:txBody>
        </p:sp>
        <p:sp>
          <p:nvSpPr>
            <p:cNvPr id="1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91505" y="5307930"/>
              <a:ext cx="521429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3"/>
            <p:cNvSpPr>
              <a:spLocks noChangeAspect="1" noEditPoints="1"/>
            </p:cNvSpPr>
            <p:nvPr/>
          </p:nvSpPr>
          <p:spPr bwMode="auto">
            <a:xfrm>
              <a:off x="2091627" y="5373038"/>
              <a:ext cx="362233" cy="438157"/>
            </a:xfrm>
            <a:custGeom>
              <a:avLst/>
              <a:gdLst>
                <a:gd name="T0" fmla="*/ 90 w 162"/>
                <a:gd name="T1" fmla="*/ 49 h 186"/>
                <a:gd name="T2" fmla="*/ 69 w 162"/>
                <a:gd name="T3" fmla="*/ 42 h 186"/>
                <a:gd name="T4" fmla="*/ 72 w 162"/>
                <a:gd name="T5" fmla="*/ 30 h 186"/>
                <a:gd name="T6" fmla="*/ 98 w 162"/>
                <a:gd name="T7" fmla="*/ 37 h 186"/>
                <a:gd name="T8" fmla="*/ 119 w 162"/>
                <a:gd name="T9" fmla="*/ 58 h 186"/>
                <a:gd name="T10" fmla="*/ 127 w 162"/>
                <a:gd name="T11" fmla="*/ 87 h 186"/>
                <a:gd name="T12" fmla="*/ 119 w 162"/>
                <a:gd name="T13" fmla="*/ 113 h 186"/>
                <a:gd name="T14" fmla="*/ 107 w 162"/>
                <a:gd name="T15" fmla="*/ 109 h 186"/>
                <a:gd name="T16" fmla="*/ 113 w 162"/>
                <a:gd name="T17" fmla="*/ 88 h 186"/>
                <a:gd name="T18" fmla="*/ 106 w 162"/>
                <a:gd name="T19" fmla="*/ 65 h 186"/>
                <a:gd name="T20" fmla="*/ 90 w 162"/>
                <a:gd name="T21" fmla="*/ 49 h 186"/>
                <a:gd name="T22" fmla="*/ 33 w 162"/>
                <a:gd name="T23" fmla="*/ 5 h 186"/>
                <a:gd name="T24" fmla="*/ 38 w 162"/>
                <a:gd name="T25" fmla="*/ 9 h 186"/>
                <a:gd name="T26" fmla="*/ 50 w 162"/>
                <a:gd name="T27" fmla="*/ 53 h 186"/>
                <a:gd name="T28" fmla="*/ 47 w 162"/>
                <a:gd name="T29" fmla="*/ 59 h 186"/>
                <a:gd name="T30" fmla="*/ 33 w 162"/>
                <a:gd name="T31" fmla="*/ 62 h 186"/>
                <a:gd name="T32" fmla="*/ 32 w 162"/>
                <a:gd name="T33" fmla="*/ 62 h 186"/>
                <a:gd name="T34" fmla="*/ 29 w 162"/>
                <a:gd name="T35" fmla="*/ 71 h 186"/>
                <a:gd name="T36" fmla="*/ 36 w 162"/>
                <a:gd name="T37" fmla="*/ 97 h 186"/>
                <a:gd name="T38" fmla="*/ 64 w 162"/>
                <a:gd name="T39" fmla="*/ 138 h 186"/>
                <a:gd name="T40" fmla="*/ 70 w 162"/>
                <a:gd name="T41" fmla="*/ 140 h 186"/>
                <a:gd name="T42" fmla="*/ 75 w 162"/>
                <a:gd name="T43" fmla="*/ 140 h 186"/>
                <a:gd name="T44" fmla="*/ 78 w 162"/>
                <a:gd name="T45" fmla="*/ 138 h 186"/>
                <a:gd name="T46" fmla="*/ 83 w 162"/>
                <a:gd name="T47" fmla="*/ 133 h 186"/>
                <a:gd name="T48" fmla="*/ 85 w 162"/>
                <a:gd name="T49" fmla="*/ 132 h 186"/>
                <a:gd name="T50" fmla="*/ 93 w 162"/>
                <a:gd name="T51" fmla="*/ 133 h 186"/>
                <a:gd name="T52" fmla="*/ 97 w 162"/>
                <a:gd name="T53" fmla="*/ 137 h 186"/>
                <a:gd name="T54" fmla="*/ 121 w 162"/>
                <a:gd name="T55" fmla="*/ 166 h 186"/>
                <a:gd name="T56" fmla="*/ 123 w 162"/>
                <a:gd name="T57" fmla="*/ 174 h 186"/>
                <a:gd name="T58" fmla="*/ 107 w 162"/>
                <a:gd name="T59" fmla="*/ 184 h 186"/>
                <a:gd name="T60" fmla="*/ 93 w 162"/>
                <a:gd name="T61" fmla="*/ 186 h 186"/>
                <a:gd name="T62" fmla="*/ 70 w 162"/>
                <a:gd name="T63" fmla="*/ 176 h 186"/>
                <a:gd name="T64" fmla="*/ 57 w 162"/>
                <a:gd name="T65" fmla="*/ 162 h 186"/>
                <a:gd name="T66" fmla="*/ 41 w 162"/>
                <a:gd name="T67" fmla="*/ 142 h 186"/>
                <a:gd name="T68" fmla="*/ 24 w 162"/>
                <a:gd name="T69" fmla="*/ 113 h 186"/>
                <a:gd name="T70" fmla="*/ 14 w 162"/>
                <a:gd name="T71" fmla="*/ 90 h 186"/>
                <a:gd name="T72" fmla="*/ 1 w 162"/>
                <a:gd name="T73" fmla="*/ 44 h 186"/>
                <a:gd name="T74" fmla="*/ 1 w 162"/>
                <a:gd name="T75" fmla="*/ 34 h 186"/>
                <a:gd name="T76" fmla="*/ 5 w 162"/>
                <a:gd name="T77" fmla="*/ 19 h 186"/>
                <a:gd name="T78" fmla="*/ 33 w 162"/>
                <a:gd name="T79" fmla="*/ 5 h 186"/>
                <a:gd name="T80" fmla="*/ 85 w 162"/>
                <a:gd name="T81" fmla="*/ 12 h 186"/>
                <a:gd name="T82" fmla="*/ 88 w 162"/>
                <a:gd name="T83" fmla="*/ 0 h 186"/>
                <a:gd name="T84" fmla="*/ 123 w 162"/>
                <a:gd name="T85" fmla="*/ 11 h 186"/>
                <a:gd name="T86" fmla="*/ 150 w 162"/>
                <a:gd name="T87" fmla="*/ 39 h 186"/>
                <a:gd name="T88" fmla="*/ 162 w 162"/>
                <a:gd name="T89" fmla="*/ 77 h 186"/>
                <a:gd name="T90" fmla="*/ 152 w 162"/>
                <a:gd name="T91" fmla="*/ 113 h 186"/>
                <a:gd name="T92" fmla="*/ 140 w 162"/>
                <a:gd name="T93" fmla="*/ 109 h 186"/>
                <a:gd name="T94" fmla="*/ 147 w 162"/>
                <a:gd name="T95" fmla="*/ 79 h 186"/>
                <a:gd name="T96" fmla="*/ 138 w 162"/>
                <a:gd name="T97" fmla="*/ 46 h 186"/>
                <a:gd name="T98" fmla="*/ 115 w 162"/>
                <a:gd name="T99" fmla="*/ 22 h 186"/>
                <a:gd name="T100" fmla="*/ 85 w 162"/>
                <a:gd name="T101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6">
                  <a:moveTo>
                    <a:pt x="90" y="49"/>
                  </a:moveTo>
                  <a:cubicBezTo>
                    <a:pt x="84" y="45"/>
                    <a:pt x="77" y="43"/>
                    <a:pt x="69" y="4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81" y="30"/>
                    <a:pt x="90" y="32"/>
                    <a:pt x="98" y="37"/>
                  </a:cubicBezTo>
                  <a:cubicBezTo>
                    <a:pt x="107" y="42"/>
                    <a:pt x="113" y="49"/>
                    <a:pt x="119" y="58"/>
                  </a:cubicBezTo>
                  <a:cubicBezTo>
                    <a:pt x="124" y="67"/>
                    <a:pt x="127" y="77"/>
                    <a:pt x="127" y="87"/>
                  </a:cubicBezTo>
                  <a:cubicBezTo>
                    <a:pt x="127" y="96"/>
                    <a:pt x="124" y="105"/>
                    <a:pt x="119" y="113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3"/>
                    <a:pt x="113" y="96"/>
                    <a:pt x="113" y="88"/>
                  </a:cubicBezTo>
                  <a:cubicBezTo>
                    <a:pt x="113" y="80"/>
                    <a:pt x="110" y="73"/>
                    <a:pt x="106" y="65"/>
                  </a:cubicBezTo>
                  <a:cubicBezTo>
                    <a:pt x="102" y="58"/>
                    <a:pt x="97" y="53"/>
                    <a:pt x="90" y="49"/>
                  </a:cubicBezTo>
                  <a:close/>
                  <a:moveTo>
                    <a:pt x="33" y="5"/>
                  </a:moveTo>
                  <a:cubicBezTo>
                    <a:pt x="35" y="5"/>
                    <a:pt x="37" y="6"/>
                    <a:pt x="38" y="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5"/>
                    <a:pt x="50" y="57"/>
                    <a:pt x="47" y="59"/>
                  </a:cubicBezTo>
                  <a:cubicBezTo>
                    <a:pt x="42" y="61"/>
                    <a:pt x="38" y="62"/>
                    <a:pt x="33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0" y="63"/>
                    <a:pt x="29" y="67"/>
                    <a:pt x="29" y="71"/>
                  </a:cubicBezTo>
                  <a:cubicBezTo>
                    <a:pt x="29" y="77"/>
                    <a:pt x="31" y="86"/>
                    <a:pt x="36" y="97"/>
                  </a:cubicBezTo>
                  <a:cubicBezTo>
                    <a:pt x="44" y="118"/>
                    <a:pt x="53" y="132"/>
                    <a:pt x="64" y="138"/>
                  </a:cubicBezTo>
                  <a:cubicBezTo>
                    <a:pt x="67" y="139"/>
                    <a:pt x="69" y="140"/>
                    <a:pt x="70" y="140"/>
                  </a:cubicBezTo>
                  <a:cubicBezTo>
                    <a:pt x="72" y="141"/>
                    <a:pt x="73" y="141"/>
                    <a:pt x="75" y="140"/>
                  </a:cubicBezTo>
                  <a:cubicBezTo>
                    <a:pt x="76" y="140"/>
                    <a:pt x="77" y="139"/>
                    <a:pt x="78" y="138"/>
                  </a:cubicBezTo>
                  <a:cubicBezTo>
                    <a:pt x="80" y="136"/>
                    <a:pt x="81" y="135"/>
                    <a:pt x="83" y="133"/>
                  </a:cubicBezTo>
                  <a:cubicBezTo>
                    <a:pt x="84" y="133"/>
                    <a:pt x="84" y="133"/>
                    <a:pt x="85" y="132"/>
                  </a:cubicBezTo>
                  <a:cubicBezTo>
                    <a:pt x="88" y="130"/>
                    <a:pt x="91" y="130"/>
                    <a:pt x="93" y="133"/>
                  </a:cubicBezTo>
                  <a:cubicBezTo>
                    <a:pt x="94" y="134"/>
                    <a:pt x="96" y="135"/>
                    <a:pt x="97" y="137"/>
                  </a:cubicBezTo>
                  <a:cubicBezTo>
                    <a:pt x="105" y="147"/>
                    <a:pt x="113" y="157"/>
                    <a:pt x="121" y="166"/>
                  </a:cubicBezTo>
                  <a:cubicBezTo>
                    <a:pt x="124" y="169"/>
                    <a:pt x="125" y="172"/>
                    <a:pt x="123" y="174"/>
                  </a:cubicBezTo>
                  <a:cubicBezTo>
                    <a:pt x="118" y="179"/>
                    <a:pt x="113" y="182"/>
                    <a:pt x="107" y="184"/>
                  </a:cubicBezTo>
                  <a:cubicBezTo>
                    <a:pt x="102" y="186"/>
                    <a:pt x="97" y="186"/>
                    <a:pt x="93" y="186"/>
                  </a:cubicBezTo>
                  <a:cubicBezTo>
                    <a:pt x="86" y="186"/>
                    <a:pt x="78" y="183"/>
                    <a:pt x="70" y="176"/>
                  </a:cubicBezTo>
                  <a:cubicBezTo>
                    <a:pt x="66" y="173"/>
                    <a:pt x="62" y="168"/>
                    <a:pt x="57" y="162"/>
                  </a:cubicBezTo>
                  <a:cubicBezTo>
                    <a:pt x="50" y="154"/>
                    <a:pt x="45" y="147"/>
                    <a:pt x="41" y="142"/>
                  </a:cubicBezTo>
                  <a:cubicBezTo>
                    <a:pt x="34" y="132"/>
                    <a:pt x="29" y="123"/>
                    <a:pt x="24" y="113"/>
                  </a:cubicBezTo>
                  <a:cubicBezTo>
                    <a:pt x="20" y="105"/>
                    <a:pt x="17" y="97"/>
                    <a:pt x="14" y="90"/>
                  </a:cubicBezTo>
                  <a:cubicBezTo>
                    <a:pt x="6" y="72"/>
                    <a:pt x="2" y="56"/>
                    <a:pt x="1" y="44"/>
                  </a:cubicBezTo>
                  <a:cubicBezTo>
                    <a:pt x="0" y="41"/>
                    <a:pt x="0" y="38"/>
                    <a:pt x="1" y="34"/>
                  </a:cubicBezTo>
                  <a:cubicBezTo>
                    <a:pt x="1" y="28"/>
                    <a:pt x="2" y="24"/>
                    <a:pt x="5" y="19"/>
                  </a:cubicBezTo>
                  <a:cubicBezTo>
                    <a:pt x="14" y="11"/>
                    <a:pt x="23" y="6"/>
                    <a:pt x="33" y="5"/>
                  </a:cubicBezTo>
                  <a:close/>
                  <a:moveTo>
                    <a:pt x="85" y="12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00" y="0"/>
                    <a:pt x="112" y="4"/>
                    <a:pt x="123" y="11"/>
                  </a:cubicBezTo>
                  <a:cubicBezTo>
                    <a:pt x="134" y="18"/>
                    <a:pt x="143" y="27"/>
                    <a:pt x="150" y="39"/>
                  </a:cubicBezTo>
                  <a:cubicBezTo>
                    <a:pt x="157" y="51"/>
                    <a:pt x="161" y="64"/>
                    <a:pt x="162" y="77"/>
                  </a:cubicBezTo>
                  <a:cubicBezTo>
                    <a:pt x="161" y="91"/>
                    <a:pt x="158" y="103"/>
                    <a:pt x="152" y="113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5" y="100"/>
                    <a:pt x="147" y="90"/>
                    <a:pt x="147" y="79"/>
                  </a:cubicBezTo>
                  <a:cubicBezTo>
                    <a:pt x="146" y="68"/>
                    <a:pt x="143" y="57"/>
                    <a:pt x="138" y="46"/>
                  </a:cubicBezTo>
                  <a:cubicBezTo>
                    <a:pt x="132" y="36"/>
                    <a:pt x="124" y="28"/>
                    <a:pt x="115" y="22"/>
                  </a:cubicBezTo>
                  <a:cubicBezTo>
                    <a:pt x="105" y="16"/>
                    <a:pt x="95" y="13"/>
                    <a:pt x="85" y="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>
              <a:off x="2087596" y="5414281"/>
              <a:ext cx="370294" cy="355670"/>
              <a:chOff x="8418914" y="2743648"/>
              <a:chExt cx="370294" cy="355670"/>
            </a:xfrm>
          </p:grpSpPr>
          <p:sp>
            <p:nvSpPr>
              <p:cNvPr id="129" name="TextBox 128"/>
              <p:cNvSpPr txBox="1">
                <a:spLocks noChangeAspect="1"/>
              </p:cNvSpPr>
              <p:nvPr/>
            </p:nvSpPr>
            <p:spPr>
              <a:xfrm>
                <a:off x="8418914" y="2794525"/>
                <a:ext cx="370294" cy="25391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IP-PBX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Freeform 39"/>
              <p:cNvSpPr>
                <a:spLocks/>
              </p:cNvSpPr>
              <p:nvPr/>
            </p:nvSpPr>
            <p:spPr bwMode="auto">
              <a:xfrm rot="16200000">
                <a:off x="8566731" y="272231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9"/>
              <p:cNvSpPr>
                <a:spLocks/>
              </p:cNvSpPr>
              <p:nvPr/>
            </p:nvSpPr>
            <p:spPr bwMode="auto">
              <a:xfrm rot="5400000">
                <a:off x="8566731" y="300332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2" name="TextBox 131"/>
          <p:cNvSpPr txBox="1"/>
          <p:nvPr/>
        </p:nvSpPr>
        <p:spPr>
          <a:xfrm>
            <a:off x="1887089" y="5018314"/>
            <a:ext cx="50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SBC</a:t>
            </a:r>
            <a:endParaRPr lang="en-US" sz="1600" dirty="0"/>
          </a:p>
        </p:txBody>
      </p:sp>
      <p:sp>
        <p:nvSpPr>
          <p:cNvPr id="133" name="TextBox 132"/>
          <p:cNvSpPr txBox="1"/>
          <p:nvPr/>
        </p:nvSpPr>
        <p:spPr>
          <a:xfrm>
            <a:off x="370849" y="5021064"/>
            <a:ext cx="50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SBC</a:t>
            </a:r>
            <a:endParaRPr lang="en-US" sz="160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3167739" y="4880470"/>
            <a:ext cx="1208321" cy="1301829"/>
            <a:chOff x="4234540" y="4869584"/>
            <a:chExt cx="1208321" cy="1301829"/>
          </a:xfrm>
        </p:grpSpPr>
        <p:sp>
          <p:nvSpPr>
            <p:cNvPr id="135" name="Rectangle 134"/>
            <p:cNvSpPr/>
            <p:nvPr/>
          </p:nvSpPr>
          <p:spPr>
            <a:xfrm>
              <a:off x="4278090" y="4869584"/>
              <a:ext cx="1164771" cy="9869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234540" y="5802081"/>
              <a:ext cx="881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SMB 3</a:t>
              </a:r>
              <a:endParaRPr lang="en-US" b="1" dirty="0"/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20" b="7070"/>
            <a:stretch/>
          </p:blipFill>
          <p:spPr>
            <a:xfrm>
              <a:off x="4418209" y="4962059"/>
              <a:ext cx="884531" cy="148601"/>
            </a:xfrm>
            <a:prstGeom prst="rect">
              <a:avLst/>
            </a:prstGeom>
          </p:spPr>
        </p:pic>
        <p:grpSp>
          <p:nvGrpSpPr>
            <p:cNvPr id="138" name="Group 137"/>
            <p:cNvGrpSpPr/>
            <p:nvPr/>
          </p:nvGrpSpPr>
          <p:grpSpPr>
            <a:xfrm>
              <a:off x="4876218" y="5286154"/>
              <a:ext cx="555558" cy="558506"/>
              <a:chOff x="1991505" y="5307930"/>
              <a:chExt cx="555558" cy="558506"/>
            </a:xfrm>
          </p:grpSpPr>
          <p:sp>
            <p:nvSpPr>
              <p:cNvPr id="139" name="Oval 23"/>
              <p:cNvSpPr>
                <a:spLocks noChangeAspect="1" noChangeArrowheads="1"/>
              </p:cNvSpPr>
              <p:nvPr/>
            </p:nvSpPr>
            <p:spPr bwMode="auto">
              <a:xfrm>
                <a:off x="1998423" y="5317796"/>
                <a:ext cx="548640" cy="548640"/>
              </a:xfrm>
              <a:prstGeom prst="roundRect">
                <a:avLst>
                  <a:gd name="adj" fmla="val 2325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63500" dist="127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endParaRPr 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14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991505" y="5307930"/>
                <a:ext cx="521429" cy="548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43"/>
              <p:cNvSpPr>
                <a:spLocks noChangeAspect="1" noEditPoints="1"/>
              </p:cNvSpPr>
              <p:nvPr/>
            </p:nvSpPr>
            <p:spPr bwMode="auto">
              <a:xfrm>
                <a:off x="2091627" y="5373038"/>
                <a:ext cx="362233" cy="438157"/>
              </a:xfrm>
              <a:custGeom>
                <a:avLst/>
                <a:gdLst>
                  <a:gd name="T0" fmla="*/ 90 w 162"/>
                  <a:gd name="T1" fmla="*/ 49 h 186"/>
                  <a:gd name="T2" fmla="*/ 69 w 162"/>
                  <a:gd name="T3" fmla="*/ 42 h 186"/>
                  <a:gd name="T4" fmla="*/ 72 w 162"/>
                  <a:gd name="T5" fmla="*/ 30 h 186"/>
                  <a:gd name="T6" fmla="*/ 98 w 162"/>
                  <a:gd name="T7" fmla="*/ 37 h 186"/>
                  <a:gd name="T8" fmla="*/ 119 w 162"/>
                  <a:gd name="T9" fmla="*/ 58 h 186"/>
                  <a:gd name="T10" fmla="*/ 127 w 162"/>
                  <a:gd name="T11" fmla="*/ 87 h 186"/>
                  <a:gd name="T12" fmla="*/ 119 w 162"/>
                  <a:gd name="T13" fmla="*/ 113 h 186"/>
                  <a:gd name="T14" fmla="*/ 107 w 162"/>
                  <a:gd name="T15" fmla="*/ 109 h 186"/>
                  <a:gd name="T16" fmla="*/ 113 w 162"/>
                  <a:gd name="T17" fmla="*/ 88 h 186"/>
                  <a:gd name="T18" fmla="*/ 106 w 162"/>
                  <a:gd name="T19" fmla="*/ 65 h 186"/>
                  <a:gd name="T20" fmla="*/ 90 w 162"/>
                  <a:gd name="T21" fmla="*/ 49 h 186"/>
                  <a:gd name="T22" fmla="*/ 33 w 162"/>
                  <a:gd name="T23" fmla="*/ 5 h 186"/>
                  <a:gd name="T24" fmla="*/ 38 w 162"/>
                  <a:gd name="T25" fmla="*/ 9 h 186"/>
                  <a:gd name="T26" fmla="*/ 50 w 162"/>
                  <a:gd name="T27" fmla="*/ 53 h 186"/>
                  <a:gd name="T28" fmla="*/ 47 w 162"/>
                  <a:gd name="T29" fmla="*/ 59 h 186"/>
                  <a:gd name="T30" fmla="*/ 33 w 162"/>
                  <a:gd name="T31" fmla="*/ 62 h 186"/>
                  <a:gd name="T32" fmla="*/ 32 w 162"/>
                  <a:gd name="T33" fmla="*/ 62 h 186"/>
                  <a:gd name="T34" fmla="*/ 29 w 162"/>
                  <a:gd name="T35" fmla="*/ 71 h 186"/>
                  <a:gd name="T36" fmla="*/ 36 w 162"/>
                  <a:gd name="T37" fmla="*/ 97 h 186"/>
                  <a:gd name="T38" fmla="*/ 64 w 162"/>
                  <a:gd name="T39" fmla="*/ 138 h 186"/>
                  <a:gd name="T40" fmla="*/ 70 w 162"/>
                  <a:gd name="T41" fmla="*/ 140 h 186"/>
                  <a:gd name="T42" fmla="*/ 75 w 162"/>
                  <a:gd name="T43" fmla="*/ 140 h 186"/>
                  <a:gd name="T44" fmla="*/ 78 w 162"/>
                  <a:gd name="T45" fmla="*/ 138 h 186"/>
                  <a:gd name="T46" fmla="*/ 83 w 162"/>
                  <a:gd name="T47" fmla="*/ 133 h 186"/>
                  <a:gd name="T48" fmla="*/ 85 w 162"/>
                  <a:gd name="T49" fmla="*/ 132 h 186"/>
                  <a:gd name="T50" fmla="*/ 93 w 162"/>
                  <a:gd name="T51" fmla="*/ 133 h 186"/>
                  <a:gd name="T52" fmla="*/ 97 w 162"/>
                  <a:gd name="T53" fmla="*/ 137 h 186"/>
                  <a:gd name="T54" fmla="*/ 121 w 162"/>
                  <a:gd name="T55" fmla="*/ 166 h 186"/>
                  <a:gd name="T56" fmla="*/ 123 w 162"/>
                  <a:gd name="T57" fmla="*/ 174 h 186"/>
                  <a:gd name="T58" fmla="*/ 107 w 162"/>
                  <a:gd name="T59" fmla="*/ 184 h 186"/>
                  <a:gd name="T60" fmla="*/ 93 w 162"/>
                  <a:gd name="T61" fmla="*/ 186 h 186"/>
                  <a:gd name="T62" fmla="*/ 70 w 162"/>
                  <a:gd name="T63" fmla="*/ 176 h 186"/>
                  <a:gd name="T64" fmla="*/ 57 w 162"/>
                  <a:gd name="T65" fmla="*/ 162 h 186"/>
                  <a:gd name="T66" fmla="*/ 41 w 162"/>
                  <a:gd name="T67" fmla="*/ 142 h 186"/>
                  <a:gd name="T68" fmla="*/ 24 w 162"/>
                  <a:gd name="T69" fmla="*/ 113 h 186"/>
                  <a:gd name="T70" fmla="*/ 14 w 162"/>
                  <a:gd name="T71" fmla="*/ 90 h 186"/>
                  <a:gd name="T72" fmla="*/ 1 w 162"/>
                  <a:gd name="T73" fmla="*/ 44 h 186"/>
                  <a:gd name="T74" fmla="*/ 1 w 162"/>
                  <a:gd name="T75" fmla="*/ 34 h 186"/>
                  <a:gd name="T76" fmla="*/ 5 w 162"/>
                  <a:gd name="T77" fmla="*/ 19 h 186"/>
                  <a:gd name="T78" fmla="*/ 33 w 162"/>
                  <a:gd name="T79" fmla="*/ 5 h 186"/>
                  <a:gd name="T80" fmla="*/ 85 w 162"/>
                  <a:gd name="T81" fmla="*/ 12 h 186"/>
                  <a:gd name="T82" fmla="*/ 88 w 162"/>
                  <a:gd name="T83" fmla="*/ 0 h 186"/>
                  <a:gd name="T84" fmla="*/ 123 w 162"/>
                  <a:gd name="T85" fmla="*/ 11 h 186"/>
                  <a:gd name="T86" fmla="*/ 150 w 162"/>
                  <a:gd name="T87" fmla="*/ 39 h 186"/>
                  <a:gd name="T88" fmla="*/ 162 w 162"/>
                  <a:gd name="T89" fmla="*/ 77 h 186"/>
                  <a:gd name="T90" fmla="*/ 152 w 162"/>
                  <a:gd name="T91" fmla="*/ 113 h 186"/>
                  <a:gd name="T92" fmla="*/ 140 w 162"/>
                  <a:gd name="T93" fmla="*/ 109 h 186"/>
                  <a:gd name="T94" fmla="*/ 147 w 162"/>
                  <a:gd name="T95" fmla="*/ 79 h 186"/>
                  <a:gd name="T96" fmla="*/ 138 w 162"/>
                  <a:gd name="T97" fmla="*/ 46 h 186"/>
                  <a:gd name="T98" fmla="*/ 115 w 162"/>
                  <a:gd name="T99" fmla="*/ 22 h 186"/>
                  <a:gd name="T100" fmla="*/ 85 w 162"/>
                  <a:gd name="T101" fmla="*/ 1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186">
                    <a:moveTo>
                      <a:pt x="90" y="49"/>
                    </a:moveTo>
                    <a:cubicBezTo>
                      <a:pt x="84" y="45"/>
                      <a:pt x="77" y="43"/>
                      <a:pt x="69" y="42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81" y="30"/>
                      <a:pt x="90" y="32"/>
                      <a:pt x="98" y="37"/>
                    </a:cubicBezTo>
                    <a:cubicBezTo>
                      <a:pt x="107" y="42"/>
                      <a:pt x="113" y="49"/>
                      <a:pt x="119" y="58"/>
                    </a:cubicBezTo>
                    <a:cubicBezTo>
                      <a:pt x="124" y="67"/>
                      <a:pt x="127" y="77"/>
                      <a:pt x="127" y="87"/>
                    </a:cubicBezTo>
                    <a:cubicBezTo>
                      <a:pt x="127" y="96"/>
                      <a:pt x="124" y="105"/>
                      <a:pt x="119" y="113"/>
                    </a:cubicBezTo>
                    <a:cubicBezTo>
                      <a:pt x="107" y="109"/>
                      <a:pt x="107" y="109"/>
                      <a:pt x="107" y="109"/>
                    </a:cubicBezTo>
                    <a:cubicBezTo>
                      <a:pt x="111" y="103"/>
                      <a:pt x="113" y="96"/>
                      <a:pt x="113" y="88"/>
                    </a:cubicBezTo>
                    <a:cubicBezTo>
                      <a:pt x="113" y="80"/>
                      <a:pt x="110" y="73"/>
                      <a:pt x="106" y="65"/>
                    </a:cubicBezTo>
                    <a:cubicBezTo>
                      <a:pt x="102" y="58"/>
                      <a:pt x="97" y="53"/>
                      <a:pt x="90" y="49"/>
                    </a:cubicBezTo>
                    <a:close/>
                    <a:moveTo>
                      <a:pt x="33" y="5"/>
                    </a:moveTo>
                    <a:cubicBezTo>
                      <a:pt x="35" y="5"/>
                      <a:pt x="37" y="6"/>
                      <a:pt x="38" y="9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5"/>
                      <a:pt x="50" y="57"/>
                      <a:pt x="47" y="59"/>
                    </a:cubicBezTo>
                    <a:cubicBezTo>
                      <a:pt x="42" y="61"/>
                      <a:pt x="38" y="62"/>
                      <a:pt x="33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0" y="63"/>
                      <a:pt x="29" y="67"/>
                      <a:pt x="29" y="71"/>
                    </a:cubicBezTo>
                    <a:cubicBezTo>
                      <a:pt x="29" y="77"/>
                      <a:pt x="31" y="86"/>
                      <a:pt x="36" y="97"/>
                    </a:cubicBezTo>
                    <a:cubicBezTo>
                      <a:pt x="44" y="118"/>
                      <a:pt x="53" y="132"/>
                      <a:pt x="64" y="138"/>
                    </a:cubicBezTo>
                    <a:cubicBezTo>
                      <a:pt x="67" y="139"/>
                      <a:pt x="69" y="140"/>
                      <a:pt x="70" y="140"/>
                    </a:cubicBezTo>
                    <a:cubicBezTo>
                      <a:pt x="72" y="141"/>
                      <a:pt x="73" y="141"/>
                      <a:pt x="75" y="140"/>
                    </a:cubicBezTo>
                    <a:cubicBezTo>
                      <a:pt x="76" y="140"/>
                      <a:pt x="77" y="139"/>
                      <a:pt x="78" y="138"/>
                    </a:cubicBezTo>
                    <a:cubicBezTo>
                      <a:pt x="80" y="136"/>
                      <a:pt x="81" y="135"/>
                      <a:pt x="83" y="133"/>
                    </a:cubicBezTo>
                    <a:cubicBezTo>
                      <a:pt x="84" y="133"/>
                      <a:pt x="84" y="133"/>
                      <a:pt x="85" y="132"/>
                    </a:cubicBezTo>
                    <a:cubicBezTo>
                      <a:pt x="88" y="130"/>
                      <a:pt x="91" y="130"/>
                      <a:pt x="93" y="133"/>
                    </a:cubicBezTo>
                    <a:cubicBezTo>
                      <a:pt x="94" y="134"/>
                      <a:pt x="96" y="135"/>
                      <a:pt x="97" y="137"/>
                    </a:cubicBezTo>
                    <a:cubicBezTo>
                      <a:pt x="105" y="147"/>
                      <a:pt x="113" y="157"/>
                      <a:pt x="121" y="166"/>
                    </a:cubicBezTo>
                    <a:cubicBezTo>
                      <a:pt x="124" y="169"/>
                      <a:pt x="125" y="172"/>
                      <a:pt x="123" y="174"/>
                    </a:cubicBezTo>
                    <a:cubicBezTo>
                      <a:pt x="118" y="179"/>
                      <a:pt x="113" y="182"/>
                      <a:pt x="107" y="184"/>
                    </a:cubicBezTo>
                    <a:cubicBezTo>
                      <a:pt x="102" y="186"/>
                      <a:pt x="97" y="186"/>
                      <a:pt x="93" y="186"/>
                    </a:cubicBezTo>
                    <a:cubicBezTo>
                      <a:pt x="86" y="186"/>
                      <a:pt x="78" y="183"/>
                      <a:pt x="70" y="176"/>
                    </a:cubicBezTo>
                    <a:cubicBezTo>
                      <a:pt x="66" y="173"/>
                      <a:pt x="62" y="168"/>
                      <a:pt x="57" y="162"/>
                    </a:cubicBezTo>
                    <a:cubicBezTo>
                      <a:pt x="50" y="154"/>
                      <a:pt x="45" y="147"/>
                      <a:pt x="41" y="142"/>
                    </a:cubicBezTo>
                    <a:cubicBezTo>
                      <a:pt x="34" y="132"/>
                      <a:pt x="29" y="123"/>
                      <a:pt x="24" y="113"/>
                    </a:cubicBezTo>
                    <a:cubicBezTo>
                      <a:pt x="20" y="105"/>
                      <a:pt x="17" y="97"/>
                      <a:pt x="14" y="90"/>
                    </a:cubicBezTo>
                    <a:cubicBezTo>
                      <a:pt x="6" y="72"/>
                      <a:pt x="2" y="56"/>
                      <a:pt x="1" y="44"/>
                    </a:cubicBezTo>
                    <a:cubicBezTo>
                      <a:pt x="0" y="41"/>
                      <a:pt x="0" y="38"/>
                      <a:pt x="1" y="34"/>
                    </a:cubicBezTo>
                    <a:cubicBezTo>
                      <a:pt x="1" y="28"/>
                      <a:pt x="2" y="24"/>
                      <a:pt x="5" y="19"/>
                    </a:cubicBezTo>
                    <a:cubicBezTo>
                      <a:pt x="14" y="11"/>
                      <a:pt x="23" y="6"/>
                      <a:pt x="33" y="5"/>
                    </a:cubicBezTo>
                    <a:close/>
                    <a:moveTo>
                      <a:pt x="85" y="12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100" y="0"/>
                      <a:pt x="112" y="4"/>
                      <a:pt x="123" y="11"/>
                    </a:cubicBezTo>
                    <a:cubicBezTo>
                      <a:pt x="134" y="18"/>
                      <a:pt x="143" y="27"/>
                      <a:pt x="150" y="39"/>
                    </a:cubicBezTo>
                    <a:cubicBezTo>
                      <a:pt x="157" y="51"/>
                      <a:pt x="161" y="64"/>
                      <a:pt x="162" y="77"/>
                    </a:cubicBezTo>
                    <a:cubicBezTo>
                      <a:pt x="161" y="91"/>
                      <a:pt x="158" y="103"/>
                      <a:pt x="152" y="113"/>
                    </a:cubicBezTo>
                    <a:cubicBezTo>
                      <a:pt x="140" y="109"/>
                      <a:pt x="140" y="109"/>
                      <a:pt x="140" y="109"/>
                    </a:cubicBezTo>
                    <a:cubicBezTo>
                      <a:pt x="145" y="100"/>
                      <a:pt x="147" y="90"/>
                      <a:pt x="147" y="79"/>
                    </a:cubicBezTo>
                    <a:cubicBezTo>
                      <a:pt x="146" y="68"/>
                      <a:pt x="143" y="57"/>
                      <a:pt x="138" y="46"/>
                    </a:cubicBezTo>
                    <a:cubicBezTo>
                      <a:pt x="132" y="36"/>
                      <a:pt x="124" y="28"/>
                      <a:pt x="115" y="22"/>
                    </a:cubicBezTo>
                    <a:cubicBezTo>
                      <a:pt x="105" y="16"/>
                      <a:pt x="95" y="13"/>
                      <a:pt x="85" y="1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2" name="Group 141"/>
              <p:cNvGrpSpPr>
                <a:grpSpLocks noChangeAspect="1"/>
              </p:cNvGrpSpPr>
              <p:nvPr/>
            </p:nvGrpSpPr>
            <p:grpSpPr>
              <a:xfrm>
                <a:off x="2087596" y="5414281"/>
                <a:ext cx="370294" cy="355670"/>
                <a:chOff x="8418914" y="2743648"/>
                <a:chExt cx="370294" cy="355670"/>
              </a:xfrm>
            </p:grpSpPr>
            <p:sp>
              <p:nvSpPr>
                <p:cNvPr id="143" name="TextBox 142"/>
                <p:cNvSpPr txBox="1">
                  <a:spLocks noChangeAspect="1"/>
                </p:cNvSpPr>
                <p:nvPr/>
              </p:nvSpPr>
              <p:spPr>
                <a:xfrm>
                  <a:off x="8418914" y="2794525"/>
                  <a:ext cx="370294" cy="253916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</a:rPr>
                    <a:t>IP-PBX</a:t>
                  </a:r>
                  <a:endParaRPr lang="en-US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" name="Freeform 39"/>
                <p:cNvSpPr>
                  <a:spLocks/>
                </p:cNvSpPr>
                <p:nvPr/>
              </p:nvSpPr>
              <p:spPr bwMode="auto">
                <a:xfrm rot="16200000">
                  <a:off x="8566731" y="2722317"/>
                  <a:ext cx="74660" cy="117322"/>
                </a:xfrm>
                <a:custGeom>
                  <a:avLst/>
                  <a:gdLst>
                    <a:gd name="T0" fmla="*/ 0 w 29"/>
                    <a:gd name="T1" fmla="*/ 42 h 45"/>
                    <a:gd name="T2" fmla="*/ 3 w 29"/>
                    <a:gd name="T3" fmla="*/ 43 h 45"/>
                    <a:gd name="T4" fmla="*/ 26 w 29"/>
                    <a:gd name="T5" fmla="*/ 25 h 45"/>
                    <a:gd name="T6" fmla="*/ 26 w 29"/>
                    <a:gd name="T7" fmla="*/ 21 h 45"/>
                    <a:gd name="T8" fmla="*/ 3 w 29"/>
                    <a:gd name="T9" fmla="*/ 2 h 45"/>
                    <a:gd name="T10" fmla="*/ 0 w 29"/>
                    <a:gd name="T11" fmla="*/ 3 h 45"/>
                    <a:gd name="T12" fmla="*/ 0 w 29"/>
                    <a:gd name="T13" fmla="*/ 4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45">
                      <a:moveTo>
                        <a:pt x="0" y="42"/>
                      </a:moveTo>
                      <a:cubicBezTo>
                        <a:pt x="0" y="42"/>
                        <a:pt x="0" y="45"/>
                        <a:pt x="3" y="4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9" y="23"/>
                        <a:pt x="26" y="2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0" y="0"/>
                        <a:pt x="0" y="3"/>
                      </a:cubicBez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9"/>
                <p:cNvSpPr>
                  <a:spLocks/>
                </p:cNvSpPr>
                <p:nvPr/>
              </p:nvSpPr>
              <p:spPr bwMode="auto">
                <a:xfrm rot="5400000">
                  <a:off x="8566731" y="3003327"/>
                  <a:ext cx="74660" cy="117322"/>
                </a:xfrm>
                <a:custGeom>
                  <a:avLst/>
                  <a:gdLst>
                    <a:gd name="T0" fmla="*/ 0 w 29"/>
                    <a:gd name="T1" fmla="*/ 42 h 45"/>
                    <a:gd name="T2" fmla="*/ 3 w 29"/>
                    <a:gd name="T3" fmla="*/ 43 h 45"/>
                    <a:gd name="T4" fmla="*/ 26 w 29"/>
                    <a:gd name="T5" fmla="*/ 25 h 45"/>
                    <a:gd name="T6" fmla="*/ 26 w 29"/>
                    <a:gd name="T7" fmla="*/ 21 h 45"/>
                    <a:gd name="T8" fmla="*/ 3 w 29"/>
                    <a:gd name="T9" fmla="*/ 2 h 45"/>
                    <a:gd name="T10" fmla="*/ 0 w 29"/>
                    <a:gd name="T11" fmla="*/ 3 h 45"/>
                    <a:gd name="T12" fmla="*/ 0 w 29"/>
                    <a:gd name="T13" fmla="*/ 4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45">
                      <a:moveTo>
                        <a:pt x="0" y="42"/>
                      </a:moveTo>
                      <a:cubicBezTo>
                        <a:pt x="0" y="42"/>
                        <a:pt x="0" y="45"/>
                        <a:pt x="3" y="4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9" y="23"/>
                        <a:pt x="26" y="2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0" y="0"/>
                        <a:pt x="0" y="3"/>
                      </a:cubicBez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6" name="Rectangle 145"/>
          <p:cNvSpPr/>
          <p:nvPr/>
        </p:nvSpPr>
        <p:spPr>
          <a:xfrm>
            <a:off x="4648204" y="4880470"/>
            <a:ext cx="1164771" cy="986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4604654" y="5812967"/>
            <a:ext cx="88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SMB 4</a:t>
            </a:r>
            <a:endParaRPr lang="en-US" b="1" dirty="0"/>
          </a:p>
        </p:txBody>
      </p:sp>
      <p:grpSp>
        <p:nvGrpSpPr>
          <p:cNvPr id="148" name="Group 147"/>
          <p:cNvGrpSpPr/>
          <p:nvPr/>
        </p:nvGrpSpPr>
        <p:grpSpPr>
          <a:xfrm>
            <a:off x="5246332" y="5297040"/>
            <a:ext cx="555558" cy="558506"/>
            <a:chOff x="1991505" y="5307930"/>
            <a:chExt cx="555558" cy="558506"/>
          </a:xfrm>
        </p:grpSpPr>
        <p:sp>
          <p:nvSpPr>
            <p:cNvPr id="149" name="Oval 23"/>
            <p:cNvSpPr>
              <a:spLocks noChangeAspect="1" noChangeArrowheads="1"/>
            </p:cNvSpPr>
            <p:nvPr/>
          </p:nvSpPr>
          <p:spPr bwMode="auto">
            <a:xfrm>
              <a:off x="1998423" y="5317796"/>
              <a:ext cx="548640" cy="548640"/>
            </a:xfrm>
            <a:prstGeom prst="roundRect">
              <a:avLst>
                <a:gd name="adj" fmla="val 23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dist="127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en-US" sz="1000">
                <a:solidFill>
                  <a:schemeClr val="lt1"/>
                </a:solidFill>
              </a:endParaRPr>
            </a:p>
          </p:txBody>
        </p:sp>
        <p:sp>
          <p:nvSpPr>
            <p:cNvPr id="15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91505" y="5307930"/>
              <a:ext cx="521429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3"/>
            <p:cNvSpPr>
              <a:spLocks noChangeAspect="1" noEditPoints="1"/>
            </p:cNvSpPr>
            <p:nvPr/>
          </p:nvSpPr>
          <p:spPr bwMode="auto">
            <a:xfrm>
              <a:off x="2091627" y="5373038"/>
              <a:ext cx="362233" cy="438157"/>
            </a:xfrm>
            <a:custGeom>
              <a:avLst/>
              <a:gdLst>
                <a:gd name="T0" fmla="*/ 90 w 162"/>
                <a:gd name="T1" fmla="*/ 49 h 186"/>
                <a:gd name="T2" fmla="*/ 69 w 162"/>
                <a:gd name="T3" fmla="*/ 42 h 186"/>
                <a:gd name="T4" fmla="*/ 72 w 162"/>
                <a:gd name="T5" fmla="*/ 30 h 186"/>
                <a:gd name="T6" fmla="*/ 98 w 162"/>
                <a:gd name="T7" fmla="*/ 37 h 186"/>
                <a:gd name="T8" fmla="*/ 119 w 162"/>
                <a:gd name="T9" fmla="*/ 58 h 186"/>
                <a:gd name="T10" fmla="*/ 127 w 162"/>
                <a:gd name="T11" fmla="*/ 87 h 186"/>
                <a:gd name="T12" fmla="*/ 119 w 162"/>
                <a:gd name="T13" fmla="*/ 113 h 186"/>
                <a:gd name="T14" fmla="*/ 107 w 162"/>
                <a:gd name="T15" fmla="*/ 109 h 186"/>
                <a:gd name="T16" fmla="*/ 113 w 162"/>
                <a:gd name="T17" fmla="*/ 88 h 186"/>
                <a:gd name="T18" fmla="*/ 106 w 162"/>
                <a:gd name="T19" fmla="*/ 65 h 186"/>
                <a:gd name="T20" fmla="*/ 90 w 162"/>
                <a:gd name="T21" fmla="*/ 49 h 186"/>
                <a:gd name="T22" fmla="*/ 33 w 162"/>
                <a:gd name="T23" fmla="*/ 5 h 186"/>
                <a:gd name="T24" fmla="*/ 38 w 162"/>
                <a:gd name="T25" fmla="*/ 9 h 186"/>
                <a:gd name="T26" fmla="*/ 50 w 162"/>
                <a:gd name="T27" fmla="*/ 53 h 186"/>
                <a:gd name="T28" fmla="*/ 47 w 162"/>
                <a:gd name="T29" fmla="*/ 59 h 186"/>
                <a:gd name="T30" fmla="*/ 33 w 162"/>
                <a:gd name="T31" fmla="*/ 62 h 186"/>
                <a:gd name="T32" fmla="*/ 32 w 162"/>
                <a:gd name="T33" fmla="*/ 62 h 186"/>
                <a:gd name="T34" fmla="*/ 29 w 162"/>
                <a:gd name="T35" fmla="*/ 71 h 186"/>
                <a:gd name="T36" fmla="*/ 36 w 162"/>
                <a:gd name="T37" fmla="*/ 97 h 186"/>
                <a:gd name="T38" fmla="*/ 64 w 162"/>
                <a:gd name="T39" fmla="*/ 138 h 186"/>
                <a:gd name="T40" fmla="*/ 70 w 162"/>
                <a:gd name="T41" fmla="*/ 140 h 186"/>
                <a:gd name="T42" fmla="*/ 75 w 162"/>
                <a:gd name="T43" fmla="*/ 140 h 186"/>
                <a:gd name="T44" fmla="*/ 78 w 162"/>
                <a:gd name="T45" fmla="*/ 138 h 186"/>
                <a:gd name="T46" fmla="*/ 83 w 162"/>
                <a:gd name="T47" fmla="*/ 133 h 186"/>
                <a:gd name="T48" fmla="*/ 85 w 162"/>
                <a:gd name="T49" fmla="*/ 132 h 186"/>
                <a:gd name="T50" fmla="*/ 93 w 162"/>
                <a:gd name="T51" fmla="*/ 133 h 186"/>
                <a:gd name="T52" fmla="*/ 97 w 162"/>
                <a:gd name="T53" fmla="*/ 137 h 186"/>
                <a:gd name="T54" fmla="*/ 121 w 162"/>
                <a:gd name="T55" fmla="*/ 166 h 186"/>
                <a:gd name="T56" fmla="*/ 123 w 162"/>
                <a:gd name="T57" fmla="*/ 174 h 186"/>
                <a:gd name="T58" fmla="*/ 107 w 162"/>
                <a:gd name="T59" fmla="*/ 184 h 186"/>
                <a:gd name="T60" fmla="*/ 93 w 162"/>
                <a:gd name="T61" fmla="*/ 186 h 186"/>
                <a:gd name="T62" fmla="*/ 70 w 162"/>
                <a:gd name="T63" fmla="*/ 176 h 186"/>
                <a:gd name="T64" fmla="*/ 57 w 162"/>
                <a:gd name="T65" fmla="*/ 162 h 186"/>
                <a:gd name="T66" fmla="*/ 41 w 162"/>
                <a:gd name="T67" fmla="*/ 142 h 186"/>
                <a:gd name="T68" fmla="*/ 24 w 162"/>
                <a:gd name="T69" fmla="*/ 113 h 186"/>
                <a:gd name="T70" fmla="*/ 14 w 162"/>
                <a:gd name="T71" fmla="*/ 90 h 186"/>
                <a:gd name="T72" fmla="*/ 1 w 162"/>
                <a:gd name="T73" fmla="*/ 44 h 186"/>
                <a:gd name="T74" fmla="*/ 1 w 162"/>
                <a:gd name="T75" fmla="*/ 34 h 186"/>
                <a:gd name="T76" fmla="*/ 5 w 162"/>
                <a:gd name="T77" fmla="*/ 19 h 186"/>
                <a:gd name="T78" fmla="*/ 33 w 162"/>
                <a:gd name="T79" fmla="*/ 5 h 186"/>
                <a:gd name="T80" fmla="*/ 85 w 162"/>
                <a:gd name="T81" fmla="*/ 12 h 186"/>
                <a:gd name="T82" fmla="*/ 88 w 162"/>
                <a:gd name="T83" fmla="*/ 0 h 186"/>
                <a:gd name="T84" fmla="*/ 123 w 162"/>
                <a:gd name="T85" fmla="*/ 11 h 186"/>
                <a:gd name="T86" fmla="*/ 150 w 162"/>
                <a:gd name="T87" fmla="*/ 39 h 186"/>
                <a:gd name="T88" fmla="*/ 162 w 162"/>
                <a:gd name="T89" fmla="*/ 77 h 186"/>
                <a:gd name="T90" fmla="*/ 152 w 162"/>
                <a:gd name="T91" fmla="*/ 113 h 186"/>
                <a:gd name="T92" fmla="*/ 140 w 162"/>
                <a:gd name="T93" fmla="*/ 109 h 186"/>
                <a:gd name="T94" fmla="*/ 147 w 162"/>
                <a:gd name="T95" fmla="*/ 79 h 186"/>
                <a:gd name="T96" fmla="*/ 138 w 162"/>
                <a:gd name="T97" fmla="*/ 46 h 186"/>
                <a:gd name="T98" fmla="*/ 115 w 162"/>
                <a:gd name="T99" fmla="*/ 22 h 186"/>
                <a:gd name="T100" fmla="*/ 85 w 162"/>
                <a:gd name="T101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186">
                  <a:moveTo>
                    <a:pt x="90" y="49"/>
                  </a:moveTo>
                  <a:cubicBezTo>
                    <a:pt x="84" y="45"/>
                    <a:pt x="77" y="43"/>
                    <a:pt x="69" y="4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81" y="30"/>
                    <a:pt x="90" y="32"/>
                    <a:pt x="98" y="37"/>
                  </a:cubicBezTo>
                  <a:cubicBezTo>
                    <a:pt x="107" y="42"/>
                    <a:pt x="113" y="49"/>
                    <a:pt x="119" y="58"/>
                  </a:cubicBezTo>
                  <a:cubicBezTo>
                    <a:pt x="124" y="67"/>
                    <a:pt x="127" y="77"/>
                    <a:pt x="127" y="87"/>
                  </a:cubicBezTo>
                  <a:cubicBezTo>
                    <a:pt x="127" y="96"/>
                    <a:pt x="124" y="105"/>
                    <a:pt x="119" y="113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3"/>
                    <a:pt x="113" y="96"/>
                    <a:pt x="113" y="88"/>
                  </a:cubicBezTo>
                  <a:cubicBezTo>
                    <a:pt x="113" y="80"/>
                    <a:pt x="110" y="73"/>
                    <a:pt x="106" y="65"/>
                  </a:cubicBezTo>
                  <a:cubicBezTo>
                    <a:pt x="102" y="58"/>
                    <a:pt x="97" y="53"/>
                    <a:pt x="90" y="49"/>
                  </a:cubicBezTo>
                  <a:close/>
                  <a:moveTo>
                    <a:pt x="33" y="5"/>
                  </a:moveTo>
                  <a:cubicBezTo>
                    <a:pt x="35" y="5"/>
                    <a:pt x="37" y="6"/>
                    <a:pt x="38" y="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5"/>
                    <a:pt x="50" y="57"/>
                    <a:pt x="47" y="59"/>
                  </a:cubicBezTo>
                  <a:cubicBezTo>
                    <a:pt x="42" y="61"/>
                    <a:pt x="38" y="62"/>
                    <a:pt x="33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0" y="63"/>
                    <a:pt x="29" y="67"/>
                    <a:pt x="29" y="71"/>
                  </a:cubicBezTo>
                  <a:cubicBezTo>
                    <a:pt x="29" y="77"/>
                    <a:pt x="31" y="86"/>
                    <a:pt x="36" y="97"/>
                  </a:cubicBezTo>
                  <a:cubicBezTo>
                    <a:pt x="44" y="118"/>
                    <a:pt x="53" y="132"/>
                    <a:pt x="64" y="138"/>
                  </a:cubicBezTo>
                  <a:cubicBezTo>
                    <a:pt x="67" y="139"/>
                    <a:pt x="69" y="140"/>
                    <a:pt x="70" y="140"/>
                  </a:cubicBezTo>
                  <a:cubicBezTo>
                    <a:pt x="72" y="141"/>
                    <a:pt x="73" y="141"/>
                    <a:pt x="75" y="140"/>
                  </a:cubicBezTo>
                  <a:cubicBezTo>
                    <a:pt x="76" y="140"/>
                    <a:pt x="77" y="139"/>
                    <a:pt x="78" y="138"/>
                  </a:cubicBezTo>
                  <a:cubicBezTo>
                    <a:pt x="80" y="136"/>
                    <a:pt x="81" y="135"/>
                    <a:pt x="83" y="133"/>
                  </a:cubicBezTo>
                  <a:cubicBezTo>
                    <a:pt x="84" y="133"/>
                    <a:pt x="84" y="133"/>
                    <a:pt x="85" y="132"/>
                  </a:cubicBezTo>
                  <a:cubicBezTo>
                    <a:pt x="88" y="130"/>
                    <a:pt x="91" y="130"/>
                    <a:pt x="93" y="133"/>
                  </a:cubicBezTo>
                  <a:cubicBezTo>
                    <a:pt x="94" y="134"/>
                    <a:pt x="96" y="135"/>
                    <a:pt x="97" y="137"/>
                  </a:cubicBezTo>
                  <a:cubicBezTo>
                    <a:pt x="105" y="147"/>
                    <a:pt x="113" y="157"/>
                    <a:pt x="121" y="166"/>
                  </a:cubicBezTo>
                  <a:cubicBezTo>
                    <a:pt x="124" y="169"/>
                    <a:pt x="125" y="172"/>
                    <a:pt x="123" y="174"/>
                  </a:cubicBezTo>
                  <a:cubicBezTo>
                    <a:pt x="118" y="179"/>
                    <a:pt x="113" y="182"/>
                    <a:pt x="107" y="184"/>
                  </a:cubicBezTo>
                  <a:cubicBezTo>
                    <a:pt x="102" y="186"/>
                    <a:pt x="97" y="186"/>
                    <a:pt x="93" y="186"/>
                  </a:cubicBezTo>
                  <a:cubicBezTo>
                    <a:pt x="86" y="186"/>
                    <a:pt x="78" y="183"/>
                    <a:pt x="70" y="176"/>
                  </a:cubicBezTo>
                  <a:cubicBezTo>
                    <a:pt x="66" y="173"/>
                    <a:pt x="62" y="168"/>
                    <a:pt x="57" y="162"/>
                  </a:cubicBezTo>
                  <a:cubicBezTo>
                    <a:pt x="50" y="154"/>
                    <a:pt x="45" y="147"/>
                    <a:pt x="41" y="142"/>
                  </a:cubicBezTo>
                  <a:cubicBezTo>
                    <a:pt x="34" y="132"/>
                    <a:pt x="29" y="123"/>
                    <a:pt x="24" y="113"/>
                  </a:cubicBezTo>
                  <a:cubicBezTo>
                    <a:pt x="20" y="105"/>
                    <a:pt x="17" y="97"/>
                    <a:pt x="14" y="90"/>
                  </a:cubicBezTo>
                  <a:cubicBezTo>
                    <a:pt x="6" y="72"/>
                    <a:pt x="2" y="56"/>
                    <a:pt x="1" y="44"/>
                  </a:cubicBezTo>
                  <a:cubicBezTo>
                    <a:pt x="0" y="41"/>
                    <a:pt x="0" y="38"/>
                    <a:pt x="1" y="34"/>
                  </a:cubicBezTo>
                  <a:cubicBezTo>
                    <a:pt x="1" y="28"/>
                    <a:pt x="2" y="24"/>
                    <a:pt x="5" y="19"/>
                  </a:cubicBezTo>
                  <a:cubicBezTo>
                    <a:pt x="14" y="11"/>
                    <a:pt x="23" y="6"/>
                    <a:pt x="33" y="5"/>
                  </a:cubicBezTo>
                  <a:close/>
                  <a:moveTo>
                    <a:pt x="85" y="12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00" y="0"/>
                    <a:pt x="112" y="4"/>
                    <a:pt x="123" y="11"/>
                  </a:cubicBezTo>
                  <a:cubicBezTo>
                    <a:pt x="134" y="18"/>
                    <a:pt x="143" y="27"/>
                    <a:pt x="150" y="39"/>
                  </a:cubicBezTo>
                  <a:cubicBezTo>
                    <a:pt x="157" y="51"/>
                    <a:pt x="161" y="64"/>
                    <a:pt x="162" y="77"/>
                  </a:cubicBezTo>
                  <a:cubicBezTo>
                    <a:pt x="161" y="91"/>
                    <a:pt x="158" y="103"/>
                    <a:pt x="152" y="113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5" y="100"/>
                    <a:pt x="147" y="90"/>
                    <a:pt x="147" y="79"/>
                  </a:cubicBezTo>
                  <a:cubicBezTo>
                    <a:pt x="146" y="68"/>
                    <a:pt x="143" y="57"/>
                    <a:pt x="138" y="46"/>
                  </a:cubicBezTo>
                  <a:cubicBezTo>
                    <a:pt x="132" y="36"/>
                    <a:pt x="124" y="28"/>
                    <a:pt x="115" y="22"/>
                  </a:cubicBezTo>
                  <a:cubicBezTo>
                    <a:pt x="105" y="16"/>
                    <a:pt x="95" y="13"/>
                    <a:pt x="85" y="1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2" name="Group 151"/>
            <p:cNvGrpSpPr>
              <a:grpSpLocks noChangeAspect="1"/>
            </p:cNvGrpSpPr>
            <p:nvPr/>
          </p:nvGrpSpPr>
          <p:grpSpPr>
            <a:xfrm>
              <a:off x="2087596" y="5414281"/>
              <a:ext cx="370294" cy="355670"/>
              <a:chOff x="8418914" y="2743648"/>
              <a:chExt cx="370294" cy="355670"/>
            </a:xfrm>
          </p:grpSpPr>
          <p:sp>
            <p:nvSpPr>
              <p:cNvPr id="153" name="TextBox 152"/>
              <p:cNvSpPr txBox="1">
                <a:spLocks noChangeAspect="1"/>
              </p:cNvSpPr>
              <p:nvPr/>
            </p:nvSpPr>
            <p:spPr>
              <a:xfrm>
                <a:off x="8418914" y="2794525"/>
                <a:ext cx="370294" cy="253916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IP-PBX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Freeform 39"/>
              <p:cNvSpPr>
                <a:spLocks/>
              </p:cNvSpPr>
              <p:nvPr/>
            </p:nvSpPr>
            <p:spPr bwMode="auto">
              <a:xfrm rot="16200000">
                <a:off x="8566731" y="272231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9"/>
              <p:cNvSpPr>
                <a:spLocks/>
              </p:cNvSpPr>
              <p:nvPr/>
            </p:nvSpPr>
            <p:spPr bwMode="auto">
              <a:xfrm rot="5400000">
                <a:off x="8566731" y="3003327"/>
                <a:ext cx="74660" cy="117322"/>
              </a:xfrm>
              <a:custGeom>
                <a:avLst/>
                <a:gdLst>
                  <a:gd name="T0" fmla="*/ 0 w 29"/>
                  <a:gd name="T1" fmla="*/ 42 h 45"/>
                  <a:gd name="T2" fmla="*/ 3 w 29"/>
                  <a:gd name="T3" fmla="*/ 43 h 45"/>
                  <a:gd name="T4" fmla="*/ 26 w 29"/>
                  <a:gd name="T5" fmla="*/ 25 h 45"/>
                  <a:gd name="T6" fmla="*/ 26 w 29"/>
                  <a:gd name="T7" fmla="*/ 21 h 45"/>
                  <a:gd name="T8" fmla="*/ 3 w 29"/>
                  <a:gd name="T9" fmla="*/ 2 h 45"/>
                  <a:gd name="T10" fmla="*/ 0 w 29"/>
                  <a:gd name="T11" fmla="*/ 3 h 45"/>
                  <a:gd name="T12" fmla="*/ 0 w 29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5">
                    <a:moveTo>
                      <a:pt x="0" y="42"/>
                    </a:moveTo>
                    <a:cubicBezTo>
                      <a:pt x="0" y="42"/>
                      <a:pt x="0" y="45"/>
                      <a:pt x="3" y="4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9" y="23"/>
                      <a:pt x="26" y="2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3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74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66" y="4700696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52" y="4694534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65" y="4690121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://images.hellokids.com/_uploads/_tiny_galerie/20120416/tcc_how-to-draw-a-apple-tutorial-draw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6" y="4729786"/>
            <a:ext cx="309093" cy="2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37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92 L 0.02795 -0.09722 C 0.03368 -0.11875 0.04253 -0.13009 0.05156 -0.13009 C 0.06198 -0.13009 0.07048 -0.11875 0.07621 -0.09722 L 0.10468 -0.0009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2413 0.0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b="1" dirty="0" smtClean="0"/>
              <a:t>AudioCodes </a:t>
            </a:r>
            <a:r>
              <a:rPr lang="en-US" b="1" dirty="0" err="1" smtClean="0"/>
              <a:t>vCPE</a:t>
            </a:r>
            <a:r>
              <a:rPr lang="en-US" b="1" dirty="0" smtClean="0"/>
              <a:t> – </a:t>
            </a:r>
            <a:r>
              <a:rPr lang="ru-RU" b="1" dirty="0" smtClean="0"/>
              <a:t>соответствуем тренду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38544" y="1992858"/>
            <a:ext cx="3766685" cy="2315851"/>
          </a:xfrm>
          <a:prstGeom prst="roundRect">
            <a:avLst>
              <a:gd name="adj" fmla="val 1398"/>
            </a:avLst>
          </a:prstGeom>
          <a:solidFill>
            <a:schemeClr val="bg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79" y="2921239"/>
            <a:ext cx="1479240" cy="257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711" y="2873716"/>
            <a:ext cx="1066800" cy="24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IP Phones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142139" y="2686983"/>
            <a:ext cx="510584" cy="259334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>
          <a:xfrm>
            <a:off x="1220542" y="2637189"/>
            <a:ext cx="316989" cy="1375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4360" y="3750698"/>
            <a:ext cx="719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IP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phones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60116" y="3141231"/>
            <a:ext cx="1349268" cy="41647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 flipH="1">
            <a:off x="4191965" y="3050143"/>
            <a:ext cx="1490630" cy="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14045" y="2816650"/>
            <a:ext cx="643755" cy="24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cs typeface="Arial" charset="0"/>
              </a:rPr>
              <a:t>WAN </a:t>
            </a:r>
            <a:endParaRPr lang="en-US" sz="10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038600" y="2386267"/>
            <a:ext cx="304022" cy="501306"/>
          </a:xfrm>
          <a:prstGeom prst="line">
            <a:avLst/>
          </a:prstGeom>
          <a:ln w="19050" cap="rnd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75993" y="2355871"/>
            <a:ext cx="3211344" cy="19248"/>
          </a:xfrm>
          <a:prstGeom prst="line">
            <a:avLst/>
          </a:prstGeom>
          <a:ln w="19050" cap="rnd">
            <a:solidFill>
              <a:schemeClr val="accent1">
                <a:lumMod val="7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32501" y="2144926"/>
            <a:ext cx="114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cs typeface="Arial" charset="0"/>
              </a:rPr>
              <a:t>VoIP </a:t>
            </a:r>
            <a:r>
              <a:rPr lang="ru-RU" sz="1000" dirty="0" smtClean="0">
                <a:solidFill>
                  <a:prstClr val="black"/>
                </a:solidFill>
                <a:cs typeface="Arial" charset="0"/>
              </a:rPr>
              <a:t>вызовы</a:t>
            </a:r>
            <a:endParaRPr lang="en-US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355871"/>
            <a:ext cx="829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cs typeface="Arial" charset="0"/>
              </a:rPr>
              <a:t>SIP Trunks</a:t>
            </a:r>
            <a:endParaRPr lang="en-US" sz="10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0" y="2371049"/>
            <a:ext cx="585918" cy="5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4" y="3235511"/>
            <a:ext cx="630533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67430" y="3147365"/>
            <a:ext cx="153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vCPE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на</a:t>
            </a:r>
            <a:r>
              <a:rPr kumimoji="0" lang="ru-RU" sz="10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базе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 smtClean="0">
                <a:solidFill>
                  <a:schemeClr val="accent5">
                    <a:lumMod val="50000"/>
                  </a:schemeClr>
                </a:solidFill>
              </a:rPr>
              <a:t>Mediant 800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99" y="2431572"/>
            <a:ext cx="1364170" cy="93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061108" y="2703048"/>
            <a:ext cx="10758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accent5">
                    <a:lumMod val="50000"/>
                  </a:schemeClr>
                </a:solidFill>
              </a:rPr>
              <a:t>Service</a:t>
            </a:r>
          </a:p>
          <a:p>
            <a:pPr algn="ctr"/>
            <a:r>
              <a:rPr lang="en-US" sz="1300" b="1" dirty="0" smtClean="0">
                <a:solidFill>
                  <a:schemeClr val="accent5">
                    <a:lumMod val="50000"/>
                  </a:schemeClr>
                </a:solidFill>
              </a:rPr>
              <a:t>Provider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543" y="2644051"/>
            <a:ext cx="873880" cy="409801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7587337" y="1996659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SIP Server</a:t>
            </a:r>
          </a:p>
        </p:txBody>
      </p:sp>
      <p:grpSp>
        <p:nvGrpSpPr>
          <p:cNvPr id="25" name="Group 32"/>
          <p:cNvGrpSpPr>
            <a:grpSpLocks noChangeAspect="1"/>
          </p:cNvGrpSpPr>
          <p:nvPr/>
        </p:nvGrpSpPr>
        <p:grpSpPr bwMode="auto">
          <a:xfrm>
            <a:off x="7683762" y="2215098"/>
            <a:ext cx="517468" cy="347129"/>
            <a:chOff x="2348" y="2250"/>
            <a:chExt cx="401" cy="26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348" y="2250"/>
              <a:ext cx="40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2348" y="2250"/>
              <a:ext cx="401" cy="269"/>
            </a:xfrm>
            <a:custGeom>
              <a:avLst/>
              <a:gdLst>
                <a:gd name="T0" fmla="*/ 78 w 1844"/>
                <a:gd name="T1" fmla="*/ 0 h 1239"/>
                <a:gd name="T2" fmla="*/ 0 w 1844"/>
                <a:gd name="T3" fmla="*/ 78 h 1239"/>
                <a:gd name="T4" fmla="*/ 0 w 1844"/>
                <a:gd name="T5" fmla="*/ 1161 h 1239"/>
                <a:gd name="T6" fmla="*/ 78 w 1844"/>
                <a:gd name="T7" fmla="*/ 1239 h 1239"/>
                <a:gd name="T8" fmla="*/ 1766 w 1844"/>
                <a:gd name="T9" fmla="*/ 1239 h 1239"/>
                <a:gd name="T10" fmla="*/ 1844 w 1844"/>
                <a:gd name="T11" fmla="*/ 1161 h 1239"/>
                <a:gd name="T12" fmla="*/ 1844 w 1844"/>
                <a:gd name="T13" fmla="*/ 78 h 1239"/>
                <a:gd name="T14" fmla="*/ 1766 w 1844"/>
                <a:gd name="T15" fmla="*/ 0 h 1239"/>
                <a:gd name="T16" fmla="*/ 78 w 1844"/>
                <a:gd name="T17" fmla="*/ 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4" h="1239">
                  <a:moveTo>
                    <a:pt x="78" y="0"/>
                  </a:moveTo>
                  <a:cubicBezTo>
                    <a:pt x="78" y="0"/>
                    <a:pt x="0" y="0"/>
                    <a:pt x="0" y="78"/>
                  </a:cubicBezTo>
                  <a:cubicBezTo>
                    <a:pt x="0" y="1161"/>
                    <a:pt x="0" y="1161"/>
                    <a:pt x="0" y="1161"/>
                  </a:cubicBezTo>
                  <a:cubicBezTo>
                    <a:pt x="0" y="1161"/>
                    <a:pt x="0" y="1239"/>
                    <a:pt x="78" y="1239"/>
                  </a:cubicBezTo>
                  <a:cubicBezTo>
                    <a:pt x="1766" y="1239"/>
                    <a:pt x="1766" y="1239"/>
                    <a:pt x="1766" y="1239"/>
                  </a:cubicBezTo>
                  <a:cubicBezTo>
                    <a:pt x="1766" y="1239"/>
                    <a:pt x="1844" y="1239"/>
                    <a:pt x="1844" y="1161"/>
                  </a:cubicBezTo>
                  <a:cubicBezTo>
                    <a:pt x="1844" y="78"/>
                    <a:pt x="1844" y="78"/>
                    <a:pt x="1844" y="78"/>
                  </a:cubicBezTo>
                  <a:cubicBezTo>
                    <a:pt x="1844" y="78"/>
                    <a:pt x="1844" y="0"/>
                    <a:pt x="1766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2378" y="2265"/>
              <a:ext cx="342" cy="239"/>
            </a:xfrm>
            <a:custGeom>
              <a:avLst/>
              <a:gdLst>
                <a:gd name="T0" fmla="*/ 1574 w 1574"/>
                <a:gd name="T1" fmla="*/ 630 h 1097"/>
                <a:gd name="T2" fmla="*/ 1574 w 1574"/>
                <a:gd name="T3" fmla="*/ 482 h 1097"/>
                <a:gd name="T4" fmla="*/ 1307 w 1574"/>
                <a:gd name="T5" fmla="*/ 215 h 1097"/>
                <a:gd name="T6" fmla="*/ 781 w 1574"/>
                <a:gd name="T7" fmla="*/ 0 h 1097"/>
                <a:gd name="T8" fmla="*/ 267 w 1574"/>
                <a:gd name="T9" fmla="*/ 215 h 1097"/>
                <a:gd name="T10" fmla="*/ 0 w 1574"/>
                <a:gd name="T11" fmla="*/ 482 h 1097"/>
                <a:gd name="T12" fmla="*/ 0 w 1574"/>
                <a:gd name="T13" fmla="*/ 630 h 1097"/>
                <a:gd name="T14" fmla="*/ 267 w 1574"/>
                <a:gd name="T15" fmla="*/ 897 h 1097"/>
                <a:gd name="T16" fmla="*/ 781 w 1574"/>
                <a:gd name="T17" fmla="*/ 1097 h 1097"/>
                <a:gd name="T18" fmla="*/ 1307 w 1574"/>
                <a:gd name="T19" fmla="*/ 897 h 1097"/>
                <a:gd name="T20" fmla="*/ 1574 w 1574"/>
                <a:gd name="T21" fmla="*/ 63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4" h="1097">
                  <a:moveTo>
                    <a:pt x="1574" y="630"/>
                  </a:moveTo>
                  <a:cubicBezTo>
                    <a:pt x="1574" y="482"/>
                    <a:pt x="1574" y="482"/>
                    <a:pt x="1574" y="482"/>
                  </a:cubicBezTo>
                  <a:cubicBezTo>
                    <a:pt x="1574" y="482"/>
                    <a:pt x="1574" y="215"/>
                    <a:pt x="1307" y="215"/>
                  </a:cubicBezTo>
                  <a:cubicBezTo>
                    <a:pt x="1307" y="215"/>
                    <a:pt x="958" y="0"/>
                    <a:pt x="781" y="0"/>
                  </a:cubicBezTo>
                  <a:cubicBezTo>
                    <a:pt x="604" y="0"/>
                    <a:pt x="267" y="215"/>
                    <a:pt x="267" y="215"/>
                  </a:cubicBezTo>
                  <a:cubicBezTo>
                    <a:pt x="267" y="215"/>
                    <a:pt x="0" y="215"/>
                    <a:pt x="0" y="482"/>
                  </a:cubicBezTo>
                  <a:cubicBezTo>
                    <a:pt x="0" y="630"/>
                    <a:pt x="0" y="630"/>
                    <a:pt x="0" y="630"/>
                  </a:cubicBezTo>
                  <a:cubicBezTo>
                    <a:pt x="0" y="630"/>
                    <a:pt x="0" y="897"/>
                    <a:pt x="267" y="897"/>
                  </a:cubicBezTo>
                  <a:cubicBezTo>
                    <a:pt x="267" y="897"/>
                    <a:pt x="612" y="1097"/>
                    <a:pt x="781" y="1097"/>
                  </a:cubicBezTo>
                  <a:cubicBezTo>
                    <a:pt x="951" y="1097"/>
                    <a:pt x="1307" y="897"/>
                    <a:pt x="1307" y="897"/>
                  </a:cubicBezTo>
                  <a:cubicBezTo>
                    <a:pt x="1307" y="897"/>
                    <a:pt x="1574" y="897"/>
                    <a:pt x="1574" y="6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2440" y="2348"/>
              <a:ext cx="218" cy="76"/>
            </a:xfrm>
            <a:custGeom>
              <a:avLst/>
              <a:gdLst>
                <a:gd name="T0" fmla="*/ 879 w 1003"/>
                <a:gd name="T1" fmla="*/ 232 h 351"/>
                <a:gd name="T2" fmla="*/ 873 w 1003"/>
                <a:gd name="T3" fmla="*/ 270 h 351"/>
                <a:gd name="T4" fmla="*/ 812 w 1003"/>
                <a:gd name="T5" fmla="*/ 6 h 351"/>
                <a:gd name="T6" fmla="*/ 669 w 1003"/>
                <a:gd name="T7" fmla="*/ 231 h 351"/>
                <a:gd name="T8" fmla="*/ 660 w 1003"/>
                <a:gd name="T9" fmla="*/ 270 h 351"/>
                <a:gd name="T10" fmla="*/ 608 w 1003"/>
                <a:gd name="T11" fmla="*/ 6 h 351"/>
                <a:gd name="T12" fmla="*/ 614 w 1003"/>
                <a:gd name="T13" fmla="*/ 345 h 351"/>
                <a:gd name="T14" fmla="*/ 760 w 1003"/>
                <a:gd name="T15" fmla="*/ 127 h 351"/>
                <a:gd name="T16" fmla="*/ 767 w 1003"/>
                <a:gd name="T17" fmla="*/ 89 h 351"/>
                <a:gd name="T18" fmla="*/ 828 w 1003"/>
                <a:gd name="T19" fmla="*/ 345 h 351"/>
                <a:gd name="T20" fmla="*/ 1003 w 1003"/>
                <a:gd name="T21" fmla="*/ 6 h 351"/>
                <a:gd name="T22" fmla="*/ 316 w 1003"/>
                <a:gd name="T23" fmla="*/ 346 h 351"/>
                <a:gd name="T24" fmla="*/ 421 w 1003"/>
                <a:gd name="T25" fmla="*/ 346 h 351"/>
                <a:gd name="T26" fmla="*/ 493 w 1003"/>
                <a:gd name="T27" fmla="*/ 297 h 351"/>
                <a:gd name="T28" fmla="*/ 497 w 1003"/>
                <a:gd name="T29" fmla="*/ 214 h 351"/>
                <a:gd name="T30" fmla="*/ 452 w 1003"/>
                <a:gd name="T31" fmla="*/ 164 h 351"/>
                <a:gd name="T32" fmla="*/ 389 w 1003"/>
                <a:gd name="T33" fmla="*/ 134 h 351"/>
                <a:gd name="T34" fmla="*/ 356 w 1003"/>
                <a:gd name="T35" fmla="*/ 110 h 351"/>
                <a:gd name="T36" fmla="*/ 355 w 1003"/>
                <a:gd name="T37" fmla="*/ 80 h 351"/>
                <a:gd name="T38" fmla="*/ 385 w 1003"/>
                <a:gd name="T39" fmla="*/ 63 h 351"/>
                <a:gd name="T40" fmla="*/ 428 w 1003"/>
                <a:gd name="T41" fmla="*/ 62 h 351"/>
                <a:gd name="T42" fmla="*/ 470 w 1003"/>
                <a:gd name="T43" fmla="*/ 73 h 351"/>
                <a:gd name="T44" fmla="*/ 489 w 1003"/>
                <a:gd name="T45" fmla="*/ 13 h 351"/>
                <a:gd name="T46" fmla="*/ 404 w 1003"/>
                <a:gd name="T47" fmla="*/ 0 h 351"/>
                <a:gd name="T48" fmla="*/ 310 w 1003"/>
                <a:gd name="T49" fmla="*/ 24 h 351"/>
                <a:gd name="T50" fmla="*/ 271 w 1003"/>
                <a:gd name="T51" fmla="*/ 101 h 351"/>
                <a:gd name="T52" fmla="*/ 350 w 1003"/>
                <a:gd name="T53" fmla="*/ 199 h 351"/>
                <a:gd name="T54" fmla="*/ 402 w 1003"/>
                <a:gd name="T55" fmla="*/ 224 h 351"/>
                <a:gd name="T56" fmla="*/ 423 w 1003"/>
                <a:gd name="T57" fmla="*/ 256 h 351"/>
                <a:gd name="T58" fmla="*/ 409 w 1003"/>
                <a:gd name="T59" fmla="*/ 281 h 351"/>
                <a:gd name="T60" fmla="*/ 366 w 1003"/>
                <a:gd name="T61" fmla="*/ 291 h 351"/>
                <a:gd name="T62" fmla="*/ 272 w 1003"/>
                <a:gd name="T63" fmla="*/ 256 h 351"/>
                <a:gd name="T64" fmla="*/ 316 w 1003"/>
                <a:gd name="T65" fmla="*/ 346 h 351"/>
                <a:gd name="T66" fmla="*/ 98 w 1003"/>
                <a:gd name="T67" fmla="*/ 351 h 351"/>
                <a:gd name="T68" fmla="*/ 192 w 1003"/>
                <a:gd name="T69" fmla="*/ 328 h 351"/>
                <a:gd name="T70" fmla="*/ 232 w 1003"/>
                <a:gd name="T71" fmla="*/ 250 h 351"/>
                <a:gd name="T72" fmla="*/ 208 w 1003"/>
                <a:gd name="T73" fmla="*/ 186 h 351"/>
                <a:gd name="T74" fmla="*/ 144 w 1003"/>
                <a:gd name="T75" fmla="*/ 146 h 351"/>
                <a:gd name="T76" fmla="*/ 97 w 1003"/>
                <a:gd name="T77" fmla="*/ 123 h 351"/>
                <a:gd name="T78" fmla="*/ 80 w 1003"/>
                <a:gd name="T79" fmla="*/ 95 h 351"/>
                <a:gd name="T80" fmla="*/ 95 w 1003"/>
                <a:gd name="T81" fmla="*/ 70 h 351"/>
                <a:gd name="T82" fmla="*/ 137 w 1003"/>
                <a:gd name="T83" fmla="*/ 60 h 351"/>
                <a:gd name="T84" fmla="*/ 178 w 1003"/>
                <a:gd name="T85" fmla="*/ 66 h 351"/>
                <a:gd name="T86" fmla="*/ 217 w 1003"/>
                <a:gd name="T87" fmla="*/ 84 h 351"/>
                <a:gd name="T88" fmla="*/ 180 w 1003"/>
                <a:gd name="T89" fmla="*/ 3 h 351"/>
                <a:gd name="T90" fmla="*/ 82 w 1003"/>
                <a:gd name="T91" fmla="*/ 6 h 351"/>
                <a:gd name="T92" fmla="*/ 10 w 1003"/>
                <a:gd name="T93" fmla="*/ 55 h 351"/>
                <a:gd name="T94" fmla="*/ 19 w 1003"/>
                <a:gd name="T95" fmla="*/ 159 h 351"/>
                <a:gd name="T96" fmla="*/ 107 w 1003"/>
                <a:gd name="T97" fmla="*/ 211 h 351"/>
                <a:gd name="T98" fmla="*/ 146 w 1003"/>
                <a:gd name="T99" fmla="*/ 239 h 351"/>
                <a:gd name="T100" fmla="*/ 148 w 1003"/>
                <a:gd name="T101" fmla="*/ 270 h 351"/>
                <a:gd name="T102" fmla="*/ 120 w 1003"/>
                <a:gd name="T103" fmla="*/ 288 h 351"/>
                <a:gd name="T104" fmla="*/ 46 w 1003"/>
                <a:gd name="T105" fmla="*/ 282 h 351"/>
                <a:gd name="T106" fmla="*/ 1 w 1003"/>
                <a:gd name="T107" fmla="*/ 33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3" h="351">
                  <a:moveTo>
                    <a:pt x="926" y="6"/>
                  </a:moveTo>
                  <a:cubicBezTo>
                    <a:pt x="879" y="232"/>
                    <a:pt x="879" y="232"/>
                    <a:pt x="879" y="232"/>
                  </a:cubicBezTo>
                  <a:cubicBezTo>
                    <a:pt x="876" y="245"/>
                    <a:pt x="874" y="257"/>
                    <a:pt x="874" y="270"/>
                  </a:cubicBezTo>
                  <a:cubicBezTo>
                    <a:pt x="873" y="270"/>
                    <a:pt x="873" y="270"/>
                    <a:pt x="873" y="270"/>
                  </a:cubicBezTo>
                  <a:cubicBezTo>
                    <a:pt x="871" y="254"/>
                    <a:pt x="870" y="242"/>
                    <a:pt x="867" y="233"/>
                  </a:cubicBezTo>
                  <a:cubicBezTo>
                    <a:pt x="812" y="6"/>
                    <a:pt x="812" y="6"/>
                    <a:pt x="812" y="6"/>
                  </a:cubicBezTo>
                  <a:cubicBezTo>
                    <a:pt x="730" y="6"/>
                    <a:pt x="730" y="6"/>
                    <a:pt x="730" y="6"/>
                  </a:cubicBezTo>
                  <a:cubicBezTo>
                    <a:pt x="669" y="231"/>
                    <a:pt x="669" y="231"/>
                    <a:pt x="669" y="231"/>
                  </a:cubicBezTo>
                  <a:cubicBezTo>
                    <a:pt x="665" y="245"/>
                    <a:pt x="662" y="258"/>
                    <a:pt x="662" y="270"/>
                  </a:cubicBezTo>
                  <a:cubicBezTo>
                    <a:pt x="660" y="270"/>
                    <a:pt x="660" y="270"/>
                    <a:pt x="660" y="270"/>
                  </a:cubicBezTo>
                  <a:cubicBezTo>
                    <a:pt x="659" y="254"/>
                    <a:pt x="658" y="241"/>
                    <a:pt x="656" y="232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525" y="6"/>
                    <a:pt x="525" y="6"/>
                    <a:pt x="525" y="6"/>
                  </a:cubicBezTo>
                  <a:cubicBezTo>
                    <a:pt x="614" y="345"/>
                    <a:pt x="614" y="345"/>
                    <a:pt x="614" y="345"/>
                  </a:cubicBezTo>
                  <a:cubicBezTo>
                    <a:pt x="702" y="345"/>
                    <a:pt x="702" y="345"/>
                    <a:pt x="702" y="345"/>
                  </a:cubicBezTo>
                  <a:cubicBezTo>
                    <a:pt x="760" y="127"/>
                    <a:pt x="760" y="127"/>
                    <a:pt x="760" y="127"/>
                  </a:cubicBezTo>
                  <a:cubicBezTo>
                    <a:pt x="762" y="117"/>
                    <a:pt x="764" y="105"/>
                    <a:pt x="766" y="89"/>
                  </a:cubicBezTo>
                  <a:cubicBezTo>
                    <a:pt x="767" y="89"/>
                    <a:pt x="767" y="89"/>
                    <a:pt x="767" y="89"/>
                  </a:cubicBezTo>
                  <a:cubicBezTo>
                    <a:pt x="767" y="103"/>
                    <a:pt x="769" y="116"/>
                    <a:pt x="772" y="127"/>
                  </a:cubicBezTo>
                  <a:cubicBezTo>
                    <a:pt x="828" y="345"/>
                    <a:pt x="828" y="345"/>
                    <a:pt x="828" y="345"/>
                  </a:cubicBezTo>
                  <a:cubicBezTo>
                    <a:pt x="913" y="345"/>
                    <a:pt x="913" y="345"/>
                    <a:pt x="913" y="345"/>
                  </a:cubicBezTo>
                  <a:cubicBezTo>
                    <a:pt x="1003" y="6"/>
                    <a:pt x="1003" y="6"/>
                    <a:pt x="1003" y="6"/>
                  </a:cubicBezTo>
                  <a:lnTo>
                    <a:pt x="926" y="6"/>
                  </a:lnTo>
                  <a:close/>
                  <a:moveTo>
                    <a:pt x="316" y="346"/>
                  </a:moveTo>
                  <a:cubicBezTo>
                    <a:pt x="333" y="349"/>
                    <a:pt x="350" y="351"/>
                    <a:pt x="369" y="351"/>
                  </a:cubicBezTo>
                  <a:cubicBezTo>
                    <a:pt x="387" y="351"/>
                    <a:pt x="404" y="349"/>
                    <a:pt x="421" y="346"/>
                  </a:cubicBezTo>
                  <a:cubicBezTo>
                    <a:pt x="437" y="342"/>
                    <a:pt x="451" y="336"/>
                    <a:pt x="464" y="328"/>
                  </a:cubicBezTo>
                  <a:cubicBezTo>
                    <a:pt x="476" y="320"/>
                    <a:pt x="486" y="310"/>
                    <a:pt x="493" y="297"/>
                  </a:cubicBezTo>
                  <a:cubicBezTo>
                    <a:pt x="500" y="284"/>
                    <a:pt x="503" y="268"/>
                    <a:pt x="503" y="250"/>
                  </a:cubicBezTo>
                  <a:cubicBezTo>
                    <a:pt x="503" y="236"/>
                    <a:pt x="501" y="224"/>
                    <a:pt x="497" y="214"/>
                  </a:cubicBezTo>
                  <a:cubicBezTo>
                    <a:pt x="493" y="203"/>
                    <a:pt x="487" y="194"/>
                    <a:pt x="480" y="186"/>
                  </a:cubicBezTo>
                  <a:cubicBezTo>
                    <a:pt x="472" y="178"/>
                    <a:pt x="463" y="171"/>
                    <a:pt x="452" y="164"/>
                  </a:cubicBezTo>
                  <a:cubicBezTo>
                    <a:pt x="441" y="158"/>
                    <a:pt x="429" y="152"/>
                    <a:pt x="415" y="146"/>
                  </a:cubicBezTo>
                  <a:cubicBezTo>
                    <a:pt x="405" y="142"/>
                    <a:pt x="396" y="138"/>
                    <a:pt x="389" y="134"/>
                  </a:cubicBezTo>
                  <a:cubicBezTo>
                    <a:pt x="381" y="130"/>
                    <a:pt x="374" y="127"/>
                    <a:pt x="369" y="123"/>
                  </a:cubicBezTo>
                  <a:cubicBezTo>
                    <a:pt x="363" y="118"/>
                    <a:pt x="359" y="114"/>
                    <a:pt x="356" y="110"/>
                  </a:cubicBezTo>
                  <a:cubicBezTo>
                    <a:pt x="353" y="105"/>
                    <a:pt x="351" y="100"/>
                    <a:pt x="351" y="95"/>
                  </a:cubicBezTo>
                  <a:cubicBezTo>
                    <a:pt x="351" y="89"/>
                    <a:pt x="353" y="85"/>
                    <a:pt x="355" y="80"/>
                  </a:cubicBezTo>
                  <a:cubicBezTo>
                    <a:pt x="358" y="76"/>
                    <a:pt x="362" y="73"/>
                    <a:pt x="367" y="70"/>
                  </a:cubicBezTo>
                  <a:cubicBezTo>
                    <a:pt x="371" y="67"/>
                    <a:pt x="378" y="64"/>
                    <a:pt x="385" y="63"/>
                  </a:cubicBezTo>
                  <a:cubicBezTo>
                    <a:pt x="392" y="61"/>
                    <a:pt x="400" y="60"/>
                    <a:pt x="408" y="60"/>
                  </a:cubicBezTo>
                  <a:cubicBezTo>
                    <a:pt x="415" y="60"/>
                    <a:pt x="421" y="61"/>
                    <a:pt x="428" y="62"/>
                  </a:cubicBezTo>
                  <a:cubicBezTo>
                    <a:pt x="435" y="63"/>
                    <a:pt x="442" y="64"/>
                    <a:pt x="449" y="66"/>
                  </a:cubicBezTo>
                  <a:cubicBezTo>
                    <a:pt x="456" y="68"/>
                    <a:pt x="463" y="70"/>
                    <a:pt x="470" y="73"/>
                  </a:cubicBezTo>
                  <a:cubicBezTo>
                    <a:pt x="477" y="76"/>
                    <a:pt x="483" y="80"/>
                    <a:pt x="489" y="84"/>
                  </a:cubicBezTo>
                  <a:cubicBezTo>
                    <a:pt x="489" y="13"/>
                    <a:pt x="489" y="13"/>
                    <a:pt x="489" y="13"/>
                  </a:cubicBezTo>
                  <a:cubicBezTo>
                    <a:pt x="477" y="9"/>
                    <a:pt x="465" y="6"/>
                    <a:pt x="451" y="3"/>
                  </a:cubicBezTo>
                  <a:cubicBezTo>
                    <a:pt x="437" y="1"/>
                    <a:pt x="422" y="0"/>
                    <a:pt x="404" y="0"/>
                  </a:cubicBezTo>
                  <a:cubicBezTo>
                    <a:pt x="386" y="0"/>
                    <a:pt x="369" y="2"/>
                    <a:pt x="353" y="6"/>
                  </a:cubicBezTo>
                  <a:cubicBezTo>
                    <a:pt x="337" y="10"/>
                    <a:pt x="323" y="16"/>
                    <a:pt x="310" y="24"/>
                  </a:cubicBezTo>
                  <a:cubicBezTo>
                    <a:pt x="298" y="32"/>
                    <a:pt x="289" y="43"/>
                    <a:pt x="282" y="55"/>
                  </a:cubicBezTo>
                  <a:cubicBezTo>
                    <a:pt x="274" y="68"/>
                    <a:pt x="271" y="83"/>
                    <a:pt x="271" y="101"/>
                  </a:cubicBezTo>
                  <a:cubicBezTo>
                    <a:pt x="271" y="123"/>
                    <a:pt x="277" y="143"/>
                    <a:pt x="290" y="159"/>
                  </a:cubicBezTo>
                  <a:cubicBezTo>
                    <a:pt x="303" y="174"/>
                    <a:pt x="323" y="188"/>
                    <a:pt x="350" y="199"/>
                  </a:cubicBezTo>
                  <a:cubicBezTo>
                    <a:pt x="360" y="203"/>
                    <a:pt x="370" y="207"/>
                    <a:pt x="379" y="211"/>
                  </a:cubicBezTo>
                  <a:cubicBezTo>
                    <a:pt x="388" y="216"/>
                    <a:pt x="395" y="220"/>
                    <a:pt x="402" y="224"/>
                  </a:cubicBezTo>
                  <a:cubicBezTo>
                    <a:pt x="408" y="229"/>
                    <a:pt x="414" y="233"/>
                    <a:pt x="417" y="239"/>
                  </a:cubicBezTo>
                  <a:cubicBezTo>
                    <a:pt x="421" y="244"/>
                    <a:pt x="423" y="250"/>
                    <a:pt x="423" y="256"/>
                  </a:cubicBezTo>
                  <a:cubicBezTo>
                    <a:pt x="423" y="261"/>
                    <a:pt x="422" y="266"/>
                    <a:pt x="420" y="270"/>
                  </a:cubicBezTo>
                  <a:cubicBezTo>
                    <a:pt x="417" y="274"/>
                    <a:pt x="414" y="278"/>
                    <a:pt x="409" y="281"/>
                  </a:cubicBezTo>
                  <a:cubicBezTo>
                    <a:pt x="404" y="284"/>
                    <a:pt x="398" y="286"/>
                    <a:pt x="391" y="288"/>
                  </a:cubicBezTo>
                  <a:cubicBezTo>
                    <a:pt x="384" y="290"/>
                    <a:pt x="375" y="291"/>
                    <a:pt x="366" y="291"/>
                  </a:cubicBezTo>
                  <a:cubicBezTo>
                    <a:pt x="349" y="291"/>
                    <a:pt x="333" y="288"/>
                    <a:pt x="317" y="282"/>
                  </a:cubicBezTo>
                  <a:cubicBezTo>
                    <a:pt x="301" y="276"/>
                    <a:pt x="286" y="268"/>
                    <a:pt x="272" y="256"/>
                  </a:cubicBezTo>
                  <a:cubicBezTo>
                    <a:pt x="272" y="332"/>
                    <a:pt x="272" y="332"/>
                    <a:pt x="272" y="332"/>
                  </a:cubicBezTo>
                  <a:cubicBezTo>
                    <a:pt x="285" y="338"/>
                    <a:pt x="299" y="343"/>
                    <a:pt x="316" y="346"/>
                  </a:cubicBezTo>
                  <a:moveTo>
                    <a:pt x="45" y="346"/>
                  </a:moveTo>
                  <a:cubicBezTo>
                    <a:pt x="61" y="349"/>
                    <a:pt x="79" y="351"/>
                    <a:pt x="98" y="351"/>
                  </a:cubicBezTo>
                  <a:cubicBezTo>
                    <a:pt x="116" y="351"/>
                    <a:pt x="133" y="349"/>
                    <a:pt x="149" y="346"/>
                  </a:cubicBezTo>
                  <a:cubicBezTo>
                    <a:pt x="166" y="342"/>
                    <a:pt x="180" y="336"/>
                    <a:pt x="192" y="328"/>
                  </a:cubicBezTo>
                  <a:cubicBezTo>
                    <a:pt x="204" y="320"/>
                    <a:pt x="214" y="310"/>
                    <a:pt x="221" y="297"/>
                  </a:cubicBezTo>
                  <a:cubicBezTo>
                    <a:pt x="229" y="284"/>
                    <a:pt x="232" y="268"/>
                    <a:pt x="232" y="250"/>
                  </a:cubicBezTo>
                  <a:cubicBezTo>
                    <a:pt x="232" y="236"/>
                    <a:pt x="230" y="224"/>
                    <a:pt x="226" y="214"/>
                  </a:cubicBezTo>
                  <a:cubicBezTo>
                    <a:pt x="222" y="203"/>
                    <a:pt x="216" y="194"/>
                    <a:pt x="208" y="186"/>
                  </a:cubicBezTo>
                  <a:cubicBezTo>
                    <a:pt x="201" y="178"/>
                    <a:pt x="191" y="171"/>
                    <a:pt x="180" y="164"/>
                  </a:cubicBezTo>
                  <a:cubicBezTo>
                    <a:pt x="170" y="158"/>
                    <a:pt x="158" y="152"/>
                    <a:pt x="144" y="146"/>
                  </a:cubicBezTo>
                  <a:cubicBezTo>
                    <a:pt x="134" y="142"/>
                    <a:pt x="125" y="138"/>
                    <a:pt x="117" y="134"/>
                  </a:cubicBezTo>
                  <a:cubicBezTo>
                    <a:pt x="109" y="130"/>
                    <a:pt x="103" y="127"/>
                    <a:pt x="97" y="123"/>
                  </a:cubicBezTo>
                  <a:cubicBezTo>
                    <a:pt x="92" y="118"/>
                    <a:pt x="87" y="114"/>
                    <a:pt x="84" y="110"/>
                  </a:cubicBezTo>
                  <a:cubicBezTo>
                    <a:pt x="81" y="105"/>
                    <a:pt x="80" y="100"/>
                    <a:pt x="80" y="95"/>
                  </a:cubicBezTo>
                  <a:cubicBezTo>
                    <a:pt x="80" y="89"/>
                    <a:pt x="81" y="85"/>
                    <a:pt x="84" y="80"/>
                  </a:cubicBezTo>
                  <a:cubicBezTo>
                    <a:pt x="87" y="76"/>
                    <a:pt x="90" y="73"/>
                    <a:pt x="95" y="70"/>
                  </a:cubicBezTo>
                  <a:cubicBezTo>
                    <a:pt x="100" y="67"/>
                    <a:pt x="106" y="64"/>
                    <a:pt x="113" y="63"/>
                  </a:cubicBezTo>
                  <a:cubicBezTo>
                    <a:pt x="120" y="61"/>
                    <a:pt x="128" y="60"/>
                    <a:pt x="137" y="60"/>
                  </a:cubicBezTo>
                  <a:cubicBezTo>
                    <a:pt x="143" y="60"/>
                    <a:pt x="150" y="61"/>
                    <a:pt x="157" y="62"/>
                  </a:cubicBezTo>
                  <a:cubicBezTo>
                    <a:pt x="164" y="63"/>
                    <a:pt x="171" y="64"/>
                    <a:pt x="178" y="66"/>
                  </a:cubicBezTo>
                  <a:cubicBezTo>
                    <a:pt x="185" y="68"/>
                    <a:pt x="192" y="70"/>
                    <a:pt x="199" y="73"/>
                  </a:cubicBezTo>
                  <a:cubicBezTo>
                    <a:pt x="205" y="76"/>
                    <a:pt x="212" y="80"/>
                    <a:pt x="217" y="84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06" y="9"/>
                    <a:pt x="193" y="6"/>
                    <a:pt x="180" y="3"/>
                  </a:cubicBezTo>
                  <a:cubicBezTo>
                    <a:pt x="166" y="1"/>
                    <a:pt x="150" y="0"/>
                    <a:pt x="133" y="0"/>
                  </a:cubicBezTo>
                  <a:cubicBezTo>
                    <a:pt x="115" y="0"/>
                    <a:pt x="98" y="2"/>
                    <a:pt x="82" y="6"/>
                  </a:cubicBezTo>
                  <a:cubicBezTo>
                    <a:pt x="65" y="10"/>
                    <a:pt x="51" y="16"/>
                    <a:pt x="39" y="24"/>
                  </a:cubicBezTo>
                  <a:cubicBezTo>
                    <a:pt x="27" y="32"/>
                    <a:pt x="17" y="43"/>
                    <a:pt x="10" y="55"/>
                  </a:cubicBezTo>
                  <a:cubicBezTo>
                    <a:pt x="3" y="68"/>
                    <a:pt x="0" y="83"/>
                    <a:pt x="0" y="101"/>
                  </a:cubicBezTo>
                  <a:cubicBezTo>
                    <a:pt x="0" y="123"/>
                    <a:pt x="6" y="143"/>
                    <a:pt x="19" y="159"/>
                  </a:cubicBezTo>
                  <a:cubicBezTo>
                    <a:pt x="32" y="174"/>
                    <a:pt x="52" y="188"/>
                    <a:pt x="78" y="199"/>
                  </a:cubicBezTo>
                  <a:cubicBezTo>
                    <a:pt x="89" y="203"/>
                    <a:pt x="98" y="207"/>
                    <a:pt x="107" y="211"/>
                  </a:cubicBezTo>
                  <a:cubicBezTo>
                    <a:pt x="116" y="216"/>
                    <a:pt x="124" y="220"/>
                    <a:pt x="131" y="224"/>
                  </a:cubicBezTo>
                  <a:cubicBezTo>
                    <a:pt x="137" y="229"/>
                    <a:pt x="142" y="233"/>
                    <a:pt x="146" y="239"/>
                  </a:cubicBezTo>
                  <a:cubicBezTo>
                    <a:pt x="150" y="244"/>
                    <a:pt x="152" y="250"/>
                    <a:pt x="152" y="256"/>
                  </a:cubicBezTo>
                  <a:cubicBezTo>
                    <a:pt x="152" y="261"/>
                    <a:pt x="151" y="266"/>
                    <a:pt x="148" y="270"/>
                  </a:cubicBezTo>
                  <a:cubicBezTo>
                    <a:pt x="146" y="274"/>
                    <a:pt x="142" y="278"/>
                    <a:pt x="137" y="281"/>
                  </a:cubicBezTo>
                  <a:cubicBezTo>
                    <a:pt x="133" y="284"/>
                    <a:pt x="127" y="286"/>
                    <a:pt x="120" y="288"/>
                  </a:cubicBezTo>
                  <a:cubicBezTo>
                    <a:pt x="112" y="290"/>
                    <a:pt x="104" y="291"/>
                    <a:pt x="94" y="291"/>
                  </a:cubicBezTo>
                  <a:cubicBezTo>
                    <a:pt x="78" y="291"/>
                    <a:pt x="62" y="288"/>
                    <a:pt x="46" y="282"/>
                  </a:cubicBezTo>
                  <a:cubicBezTo>
                    <a:pt x="30" y="276"/>
                    <a:pt x="15" y="268"/>
                    <a:pt x="1" y="256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13" y="338"/>
                    <a:pt x="28" y="343"/>
                    <a:pt x="45" y="346"/>
                  </a:cubicBezTo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2462" y="2437"/>
              <a:ext cx="173" cy="45"/>
            </a:xfrm>
            <a:custGeom>
              <a:avLst/>
              <a:gdLst>
                <a:gd name="T0" fmla="*/ 78 w 796"/>
                <a:gd name="T1" fmla="*/ 150 h 207"/>
                <a:gd name="T2" fmla="*/ 61 w 796"/>
                <a:gd name="T3" fmla="*/ 101 h 207"/>
                <a:gd name="T4" fmla="*/ 393 w 796"/>
                <a:gd name="T5" fmla="*/ 207 h 207"/>
                <a:gd name="T6" fmla="*/ 763 w 796"/>
                <a:gd name="T7" fmla="*/ 89 h 207"/>
                <a:gd name="T8" fmla="*/ 778 w 796"/>
                <a:gd name="T9" fmla="*/ 40 h 207"/>
                <a:gd name="T10" fmla="*/ 395 w 796"/>
                <a:gd name="T11" fmla="*/ 156 h 207"/>
                <a:gd name="T12" fmla="*/ 84 w 796"/>
                <a:gd name="T13" fmla="*/ 51 h 207"/>
                <a:gd name="T14" fmla="*/ 129 w 796"/>
                <a:gd name="T15" fmla="*/ 32 h 207"/>
                <a:gd name="T16" fmla="*/ 100 w 796"/>
                <a:gd name="T17" fmla="*/ 2 h 207"/>
                <a:gd name="T18" fmla="*/ 3 w 796"/>
                <a:gd name="T19" fmla="*/ 56 h 207"/>
                <a:gd name="T20" fmla="*/ 3 w 796"/>
                <a:gd name="T21" fmla="*/ 57 h 207"/>
                <a:gd name="T22" fmla="*/ 46 w 796"/>
                <a:gd name="T23" fmla="*/ 158 h 207"/>
                <a:gd name="T24" fmla="*/ 78 w 796"/>
                <a:gd name="T25" fmla="*/ 15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6" h="207">
                  <a:moveTo>
                    <a:pt x="78" y="150"/>
                  </a:moveTo>
                  <a:cubicBezTo>
                    <a:pt x="88" y="138"/>
                    <a:pt x="61" y="101"/>
                    <a:pt x="61" y="101"/>
                  </a:cubicBezTo>
                  <a:cubicBezTo>
                    <a:pt x="61" y="101"/>
                    <a:pt x="277" y="207"/>
                    <a:pt x="393" y="207"/>
                  </a:cubicBezTo>
                  <a:cubicBezTo>
                    <a:pt x="509" y="207"/>
                    <a:pt x="740" y="103"/>
                    <a:pt x="763" y="89"/>
                  </a:cubicBezTo>
                  <a:cubicBezTo>
                    <a:pt x="796" y="69"/>
                    <a:pt x="793" y="52"/>
                    <a:pt x="778" y="40"/>
                  </a:cubicBezTo>
                  <a:cubicBezTo>
                    <a:pt x="758" y="25"/>
                    <a:pt x="547" y="156"/>
                    <a:pt x="395" y="156"/>
                  </a:cubicBezTo>
                  <a:cubicBezTo>
                    <a:pt x="268" y="156"/>
                    <a:pt x="84" y="51"/>
                    <a:pt x="84" y="51"/>
                  </a:cubicBezTo>
                  <a:cubicBezTo>
                    <a:pt x="84" y="51"/>
                    <a:pt x="121" y="49"/>
                    <a:pt x="129" y="32"/>
                  </a:cubicBezTo>
                  <a:cubicBezTo>
                    <a:pt x="134" y="15"/>
                    <a:pt x="123" y="0"/>
                    <a:pt x="100" y="2"/>
                  </a:cubicBezTo>
                  <a:cubicBezTo>
                    <a:pt x="72" y="3"/>
                    <a:pt x="12" y="30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89"/>
                    <a:pt x="20" y="147"/>
                    <a:pt x="46" y="158"/>
                  </a:cubicBezTo>
                  <a:cubicBezTo>
                    <a:pt x="62" y="167"/>
                    <a:pt x="73" y="161"/>
                    <a:pt x="78" y="150"/>
                  </a:cubicBezTo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458" y="2283"/>
              <a:ext cx="173" cy="45"/>
            </a:xfrm>
            <a:custGeom>
              <a:avLst/>
              <a:gdLst>
                <a:gd name="T0" fmla="*/ 718 w 795"/>
                <a:gd name="T1" fmla="*/ 57 h 207"/>
                <a:gd name="T2" fmla="*/ 735 w 795"/>
                <a:gd name="T3" fmla="*/ 106 h 207"/>
                <a:gd name="T4" fmla="*/ 403 w 795"/>
                <a:gd name="T5" fmla="*/ 0 h 207"/>
                <a:gd name="T6" fmla="*/ 33 w 795"/>
                <a:gd name="T7" fmla="*/ 118 h 207"/>
                <a:gd name="T8" fmla="*/ 18 w 795"/>
                <a:gd name="T9" fmla="*/ 167 h 207"/>
                <a:gd name="T10" fmla="*/ 401 w 795"/>
                <a:gd name="T11" fmla="*/ 51 h 207"/>
                <a:gd name="T12" fmla="*/ 712 w 795"/>
                <a:gd name="T13" fmla="*/ 156 h 207"/>
                <a:gd name="T14" fmla="*/ 667 w 795"/>
                <a:gd name="T15" fmla="*/ 175 h 207"/>
                <a:gd name="T16" fmla="*/ 696 w 795"/>
                <a:gd name="T17" fmla="*/ 206 h 207"/>
                <a:gd name="T18" fmla="*/ 793 w 795"/>
                <a:gd name="T19" fmla="*/ 151 h 207"/>
                <a:gd name="T20" fmla="*/ 793 w 795"/>
                <a:gd name="T21" fmla="*/ 150 h 207"/>
                <a:gd name="T22" fmla="*/ 750 w 795"/>
                <a:gd name="T23" fmla="*/ 49 h 207"/>
                <a:gd name="T24" fmla="*/ 718 w 795"/>
                <a:gd name="T25" fmla="*/ 5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5" h="207">
                  <a:moveTo>
                    <a:pt x="718" y="57"/>
                  </a:moveTo>
                  <a:cubicBezTo>
                    <a:pt x="707" y="69"/>
                    <a:pt x="735" y="106"/>
                    <a:pt x="735" y="106"/>
                  </a:cubicBezTo>
                  <a:cubicBezTo>
                    <a:pt x="735" y="106"/>
                    <a:pt x="519" y="0"/>
                    <a:pt x="403" y="0"/>
                  </a:cubicBezTo>
                  <a:cubicBezTo>
                    <a:pt x="287" y="0"/>
                    <a:pt x="56" y="104"/>
                    <a:pt x="33" y="118"/>
                  </a:cubicBezTo>
                  <a:cubicBezTo>
                    <a:pt x="0" y="138"/>
                    <a:pt x="3" y="155"/>
                    <a:pt x="18" y="167"/>
                  </a:cubicBezTo>
                  <a:cubicBezTo>
                    <a:pt x="38" y="182"/>
                    <a:pt x="248" y="51"/>
                    <a:pt x="401" y="51"/>
                  </a:cubicBezTo>
                  <a:cubicBezTo>
                    <a:pt x="527" y="51"/>
                    <a:pt x="712" y="156"/>
                    <a:pt x="712" y="156"/>
                  </a:cubicBezTo>
                  <a:cubicBezTo>
                    <a:pt x="712" y="156"/>
                    <a:pt x="675" y="158"/>
                    <a:pt x="667" y="175"/>
                  </a:cubicBezTo>
                  <a:cubicBezTo>
                    <a:pt x="662" y="192"/>
                    <a:pt x="673" y="207"/>
                    <a:pt x="696" y="206"/>
                  </a:cubicBezTo>
                  <a:cubicBezTo>
                    <a:pt x="724" y="204"/>
                    <a:pt x="784" y="177"/>
                    <a:pt x="793" y="151"/>
                  </a:cubicBezTo>
                  <a:cubicBezTo>
                    <a:pt x="793" y="150"/>
                    <a:pt x="793" y="150"/>
                    <a:pt x="793" y="150"/>
                  </a:cubicBezTo>
                  <a:cubicBezTo>
                    <a:pt x="795" y="118"/>
                    <a:pt x="776" y="60"/>
                    <a:pt x="750" y="49"/>
                  </a:cubicBezTo>
                  <a:cubicBezTo>
                    <a:pt x="733" y="40"/>
                    <a:pt x="723" y="46"/>
                    <a:pt x="718" y="57"/>
                  </a:cubicBezTo>
                </a:path>
              </a:pathLst>
            </a:custGeom>
            <a:solidFill>
              <a:srgbClr val="F79646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84329" y="3162355"/>
            <a:ext cx="694876" cy="567847"/>
            <a:chOff x="-838200" y="575384"/>
            <a:chExt cx="6114197" cy="3583299"/>
          </a:xfr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Picture 4" descr="http://www.audiocodes.com/Data/Uploads/NetworkTableBig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" t="3074" r="2447" b="2703"/>
            <a:stretch/>
          </p:blipFill>
          <p:spPr bwMode="auto">
            <a:xfrm>
              <a:off x="-838200" y="575384"/>
              <a:ext cx="5047397" cy="263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http://www.audiocodes.com/Data/Uploads/CallTrendBi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" t="2612" r="2601" b="2873"/>
            <a:stretch/>
          </p:blipFill>
          <p:spPr bwMode="auto">
            <a:xfrm>
              <a:off x="-381000" y="1143000"/>
              <a:ext cx="5034887" cy="263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http://www.audiocodes.com/Data/Uploads/CallsStatisticsBig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" t="2786" r="2125" b="3913"/>
            <a:stretch/>
          </p:blipFill>
          <p:spPr bwMode="auto">
            <a:xfrm>
              <a:off x="228600" y="1524000"/>
              <a:ext cx="5047397" cy="263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4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28" y="3498274"/>
            <a:ext cx="379623" cy="32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522" y="3533350"/>
            <a:ext cx="306379" cy="30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683762" y="3786284"/>
            <a:ext cx="1261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AudioCodes</a:t>
            </a:r>
          </a:p>
          <a:p>
            <a:pPr algn="ctr"/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One Voice Operations Center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126032" y="1825286"/>
            <a:ext cx="1678129" cy="285762"/>
          </a:xfrm>
          <a:prstGeom prst="roundRect">
            <a:avLst/>
          </a:prstGeom>
          <a:solidFill>
            <a:srgbClr val="294B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buClr>
                <a:srgbClr val="000066"/>
              </a:buClr>
            </a:pPr>
            <a:endParaRPr lang="en-US" sz="10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8258" y="1837361"/>
            <a:ext cx="167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SMB / Enterprise</a:t>
            </a:r>
          </a:p>
        </p:txBody>
      </p:sp>
      <p:sp>
        <p:nvSpPr>
          <p:cNvPr id="41" name="TextBox 40"/>
          <p:cNvSpPr txBox="1"/>
          <p:nvPr/>
        </p:nvSpPr>
        <p:spPr>
          <a:xfrm rot="20540135">
            <a:off x="1245458" y="3516658"/>
            <a:ext cx="1235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cs typeface="Arial" charset="0"/>
              </a:rPr>
              <a:t>HTTP Management</a:t>
            </a:r>
            <a:endParaRPr lang="en-US" sz="10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338624" y="3333960"/>
            <a:ext cx="1007239" cy="302317"/>
          </a:xfrm>
          <a:prstGeom prst="line">
            <a:avLst/>
          </a:prstGeom>
          <a:ln w="19050" cap="rnd">
            <a:solidFill>
              <a:schemeClr val="accent1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761" y="2877063"/>
            <a:ext cx="1479240" cy="25705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82595" y="3099320"/>
            <a:ext cx="1533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AudioCodes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noProof="0" dirty="0" smtClean="0">
                <a:solidFill>
                  <a:schemeClr val="accent5">
                    <a:lumMod val="50000"/>
                  </a:schemeClr>
                </a:solidFill>
              </a:rPr>
              <a:t>Access SBC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3" y="968426"/>
            <a:ext cx="600075" cy="588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528338" y="997001"/>
            <a:ext cx="495300" cy="276999"/>
          </a:xfrm>
          <a:prstGeom prst="rect">
            <a:avLst/>
          </a:prstGeom>
          <a:gradFill rotWithShape="1">
            <a:gsLst>
              <a:gs pos="0">
                <a:srgbClr val="3F3F3F">
                  <a:tint val="50000"/>
                  <a:satMod val="300000"/>
                </a:srgbClr>
              </a:gs>
              <a:gs pos="35000">
                <a:srgbClr val="3F3F3F">
                  <a:tint val="37000"/>
                  <a:satMod val="300000"/>
                </a:srgbClr>
              </a:gs>
              <a:gs pos="100000">
                <a:srgbClr val="3F3F3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vSBC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48" y="969594"/>
            <a:ext cx="600075" cy="58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170773" y="998169"/>
            <a:ext cx="495300" cy="276999"/>
          </a:xfrm>
          <a:prstGeom prst="rect">
            <a:avLst/>
          </a:prstGeom>
          <a:gradFill rotWithShape="1">
            <a:gsLst>
              <a:gs pos="0">
                <a:srgbClr val="3F3F3F">
                  <a:tint val="50000"/>
                  <a:satMod val="300000"/>
                </a:srgbClr>
              </a:gs>
              <a:gs pos="35000">
                <a:srgbClr val="3F3F3F">
                  <a:tint val="37000"/>
                  <a:satMod val="300000"/>
                </a:srgbClr>
              </a:gs>
              <a:gs pos="100000">
                <a:srgbClr val="3F3F3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vFW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40" y="972228"/>
            <a:ext cx="600075" cy="58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818065" y="1000803"/>
            <a:ext cx="495300" cy="276999"/>
          </a:xfrm>
          <a:prstGeom prst="rect">
            <a:avLst/>
          </a:prstGeom>
          <a:gradFill rotWithShape="1">
            <a:gsLst>
              <a:gs pos="0">
                <a:srgbClr val="3F3F3F">
                  <a:tint val="50000"/>
                  <a:satMod val="300000"/>
                </a:srgbClr>
              </a:gs>
              <a:gs pos="35000">
                <a:srgbClr val="3F3F3F">
                  <a:tint val="37000"/>
                  <a:satMod val="300000"/>
                </a:srgbClr>
              </a:gs>
              <a:gs pos="100000">
                <a:srgbClr val="3F3F3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vRtr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723223" y="1570481"/>
            <a:ext cx="673364" cy="13445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53743" y="1565143"/>
            <a:ext cx="717030" cy="13224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5"/>
          <p:cNvSpPr txBox="1">
            <a:spLocks/>
          </p:cNvSpPr>
          <p:nvPr/>
        </p:nvSpPr>
        <p:spPr>
          <a:xfrm>
            <a:off x="324817" y="5029200"/>
            <a:ext cx="431754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Совместимость со всеми основными гипервизорами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простота</a:t>
            </a:r>
            <a:r>
              <a:rPr lang="en-US" sz="1600" dirty="0" smtClean="0"/>
              <a:t> – </a:t>
            </a:r>
            <a:r>
              <a:rPr lang="ru-RU" sz="1600" dirty="0" smtClean="0"/>
              <a:t>минимальные требования для </a:t>
            </a:r>
            <a:r>
              <a:rPr lang="en-US" sz="1600" dirty="0" smtClean="0"/>
              <a:t> </a:t>
            </a:r>
            <a:r>
              <a:rPr lang="en-US" sz="1600" dirty="0" err="1" smtClean="0"/>
              <a:t>vSBC</a:t>
            </a:r>
            <a:r>
              <a:rPr lang="en-US" sz="1600" dirty="0" smtClean="0"/>
              <a:t>. </a:t>
            </a:r>
            <a:r>
              <a:rPr lang="ru-RU" sz="1600" dirty="0" smtClean="0"/>
              <a:t>Это критично для поддержания приемлемого уровня цен на </a:t>
            </a:r>
            <a:r>
              <a:rPr lang="en-US" sz="1600" dirty="0" err="1" smtClean="0"/>
              <a:t>vCPE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3633" y="4475202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70C0"/>
                </a:solidFill>
              </a:rPr>
              <a:t>vCPE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>
                <a:solidFill>
                  <a:srgbClr val="0070C0"/>
                </a:solidFill>
              </a:rPr>
              <a:t>для быстрого и дешевого внедрения </a:t>
            </a:r>
            <a:r>
              <a:rPr lang="en-US" sz="3000" dirty="0" smtClean="0">
                <a:solidFill>
                  <a:srgbClr val="0070C0"/>
                </a:solidFill>
              </a:rPr>
              <a:t>NFV</a:t>
            </a:r>
            <a:endParaRPr lang="en-US" sz="3000" dirty="0" smtClean="0">
              <a:solidFill>
                <a:srgbClr val="0070C0"/>
              </a:solidFill>
            </a:endParaRPr>
          </a:p>
        </p:txBody>
      </p:sp>
      <p:sp>
        <p:nvSpPr>
          <p:cNvPr id="55" name="Content Placeholder 5"/>
          <p:cNvSpPr txBox="1">
            <a:spLocks/>
          </p:cNvSpPr>
          <p:nvPr/>
        </p:nvSpPr>
        <p:spPr>
          <a:xfrm>
            <a:off x="4757599" y="5029200"/>
            <a:ext cx="4081601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Автоматическая инициализация и провижионинг новых устройств на сети</a:t>
            </a:r>
            <a:r>
              <a:rPr lang="en-US" sz="1600" dirty="0" smtClean="0"/>
              <a:t>. </a:t>
            </a:r>
            <a:r>
              <a:rPr lang="ru-RU" sz="1600" dirty="0" smtClean="0"/>
              <a:t>Управляется через </a:t>
            </a:r>
            <a:r>
              <a:rPr lang="en-US" sz="1600" dirty="0" smtClean="0"/>
              <a:t>REST API</a:t>
            </a:r>
            <a:r>
              <a:rPr lang="ru-RU" sz="1600" dirty="0" smtClean="0"/>
              <a:t> и</a:t>
            </a:r>
            <a:r>
              <a:rPr lang="en-US" sz="1600" dirty="0" smtClean="0"/>
              <a:t> </a:t>
            </a:r>
            <a:r>
              <a:rPr lang="en-US" sz="1600" dirty="0" smtClean="0"/>
              <a:t>cloud-</a:t>
            </a:r>
            <a:r>
              <a:rPr lang="en-US" sz="1600" dirty="0" err="1" smtClean="0"/>
              <a:t>init.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«облачные» лицензии </a:t>
            </a:r>
            <a:r>
              <a:rPr lang="en-US" sz="1600" dirty="0" smtClean="0"/>
              <a:t>– </a:t>
            </a:r>
            <a:r>
              <a:rPr lang="ru-RU" sz="1600" dirty="0" smtClean="0"/>
              <a:t>добавить</a:t>
            </a:r>
            <a:r>
              <a:rPr lang="en-US" sz="1600" dirty="0" smtClean="0"/>
              <a:t>/</a:t>
            </a:r>
            <a:r>
              <a:rPr lang="ru-RU" sz="1600" dirty="0" smtClean="0"/>
              <a:t>удалить</a:t>
            </a:r>
            <a:r>
              <a:rPr lang="en-US" sz="1600" dirty="0" smtClean="0"/>
              <a:t>/</a:t>
            </a:r>
            <a:r>
              <a:rPr lang="ru-RU" sz="1600" dirty="0" smtClean="0"/>
              <a:t>изменить</a:t>
            </a:r>
            <a:r>
              <a:rPr lang="en-US" sz="1600" dirty="0" smtClean="0"/>
              <a:t> </a:t>
            </a:r>
            <a:r>
              <a:rPr lang="ru-RU" sz="1600" dirty="0" smtClean="0"/>
              <a:t>емкость </a:t>
            </a:r>
            <a:r>
              <a:rPr lang="en-US" sz="1600" dirty="0" smtClean="0"/>
              <a:t>SBC </a:t>
            </a:r>
            <a:r>
              <a:rPr lang="ru-RU" sz="1600" dirty="0" smtClean="0"/>
              <a:t>без административных сложностей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6" name="Oval 23"/>
          <p:cNvSpPr>
            <a:spLocks noChangeAspect="1" noChangeArrowheads="1"/>
          </p:cNvSpPr>
          <p:nvPr/>
        </p:nvSpPr>
        <p:spPr bwMode="auto">
          <a:xfrm>
            <a:off x="1574190" y="2298393"/>
            <a:ext cx="548640" cy="548640"/>
          </a:xfrm>
          <a:prstGeom prst="roundRect">
            <a:avLst>
              <a:gd name="adj" fmla="val 2325"/>
            </a:avLst>
          </a:prstGeom>
          <a:solidFill>
            <a:schemeClr val="accent5"/>
          </a:solidFill>
          <a:ln>
            <a:noFill/>
          </a:ln>
          <a:effectLst>
            <a:outerShdw blurRad="63500" dist="127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sz="1000">
              <a:solidFill>
                <a:schemeClr val="lt1"/>
              </a:solidFill>
            </a:endParaRPr>
          </a:p>
        </p:txBody>
      </p:sp>
      <p:sp>
        <p:nvSpPr>
          <p:cNvPr id="57" name="AutoShape 4"/>
          <p:cNvSpPr>
            <a:spLocks noChangeAspect="1" noChangeArrowheads="1" noTextEdit="1"/>
          </p:cNvSpPr>
          <p:nvPr/>
        </p:nvSpPr>
        <p:spPr bwMode="auto">
          <a:xfrm>
            <a:off x="1567272" y="2265587"/>
            <a:ext cx="52142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3"/>
          <p:cNvSpPr>
            <a:spLocks noChangeAspect="1" noEditPoints="1"/>
          </p:cNvSpPr>
          <p:nvPr/>
        </p:nvSpPr>
        <p:spPr bwMode="auto">
          <a:xfrm>
            <a:off x="1667394" y="2330695"/>
            <a:ext cx="362233" cy="438157"/>
          </a:xfrm>
          <a:custGeom>
            <a:avLst/>
            <a:gdLst>
              <a:gd name="T0" fmla="*/ 90 w 162"/>
              <a:gd name="T1" fmla="*/ 49 h 186"/>
              <a:gd name="T2" fmla="*/ 69 w 162"/>
              <a:gd name="T3" fmla="*/ 42 h 186"/>
              <a:gd name="T4" fmla="*/ 72 w 162"/>
              <a:gd name="T5" fmla="*/ 30 h 186"/>
              <a:gd name="T6" fmla="*/ 98 w 162"/>
              <a:gd name="T7" fmla="*/ 37 h 186"/>
              <a:gd name="T8" fmla="*/ 119 w 162"/>
              <a:gd name="T9" fmla="*/ 58 h 186"/>
              <a:gd name="T10" fmla="*/ 127 w 162"/>
              <a:gd name="T11" fmla="*/ 87 h 186"/>
              <a:gd name="T12" fmla="*/ 119 w 162"/>
              <a:gd name="T13" fmla="*/ 113 h 186"/>
              <a:gd name="T14" fmla="*/ 107 w 162"/>
              <a:gd name="T15" fmla="*/ 109 h 186"/>
              <a:gd name="T16" fmla="*/ 113 w 162"/>
              <a:gd name="T17" fmla="*/ 88 h 186"/>
              <a:gd name="T18" fmla="*/ 106 w 162"/>
              <a:gd name="T19" fmla="*/ 65 h 186"/>
              <a:gd name="T20" fmla="*/ 90 w 162"/>
              <a:gd name="T21" fmla="*/ 49 h 186"/>
              <a:gd name="T22" fmla="*/ 33 w 162"/>
              <a:gd name="T23" fmla="*/ 5 h 186"/>
              <a:gd name="T24" fmla="*/ 38 w 162"/>
              <a:gd name="T25" fmla="*/ 9 h 186"/>
              <a:gd name="T26" fmla="*/ 50 w 162"/>
              <a:gd name="T27" fmla="*/ 53 h 186"/>
              <a:gd name="T28" fmla="*/ 47 w 162"/>
              <a:gd name="T29" fmla="*/ 59 h 186"/>
              <a:gd name="T30" fmla="*/ 33 w 162"/>
              <a:gd name="T31" fmla="*/ 62 h 186"/>
              <a:gd name="T32" fmla="*/ 32 w 162"/>
              <a:gd name="T33" fmla="*/ 62 h 186"/>
              <a:gd name="T34" fmla="*/ 29 w 162"/>
              <a:gd name="T35" fmla="*/ 71 h 186"/>
              <a:gd name="T36" fmla="*/ 36 w 162"/>
              <a:gd name="T37" fmla="*/ 97 h 186"/>
              <a:gd name="T38" fmla="*/ 64 w 162"/>
              <a:gd name="T39" fmla="*/ 138 h 186"/>
              <a:gd name="T40" fmla="*/ 70 w 162"/>
              <a:gd name="T41" fmla="*/ 140 h 186"/>
              <a:gd name="T42" fmla="*/ 75 w 162"/>
              <a:gd name="T43" fmla="*/ 140 h 186"/>
              <a:gd name="T44" fmla="*/ 78 w 162"/>
              <a:gd name="T45" fmla="*/ 138 h 186"/>
              <a:gd name="T46" fmla="*/ 83 w 162"/>
              <a:gd name="T47" fmla="*/ 133 h 186"/>
              <a:gd name="T48" fmla="*/ 85 w 162"/>
              <a:gd name="T49" fmla="*/ 132 h 186"/>
              <a:gd name="T50" fmla="*/ 93 w 162"/>
              <a:gd name="T51" fmla="*/ 133 h 186"/>
              <a:gd name="T52" fmla="*/ 97 w 162"/>
              <a:gd name="T53" fmla="*/ 137 h 186"/>
              <a:gd name="T54" fmla="*/ 121 w 162"/>
              <a:gd name="T55" fmla="*/ 166 h 186"/>
              <a:gd name="T56" fmla="*/ 123 w 162"/>
              <a:gd name="T57" fmla="*/ 174 h 186"/>
              <a:gd name="T58" fmla="*/ 107 w 162"/>
              <a:gd name="T59" fmla="*/ 184 h 186"/>
              <a:gd name="T60" fmla="*/ 93 w 162"/>
              <a:gd name="T61" fmla="*/ 186 h 186"/>
              <a:gd name="T62" fmla="*/ 70 w 162"/>
              <a:gd name="T63" fmla="*/ 176 h 186"/>
              <a:gd name="T64" fmla="*/ 57 w 162"/>
              <a:gd name="T65" fmla="*/ 162 h 186"/>
              <a:gd name="T66" fmla="*/ 41 w 162"/>
              <a:gd name="T67" fmla="*/ 142 h 186"/>
              <a:gd name="T68" fmla="*/ 24 w 162"/>
              <a:gd name="T69" fmla="*/ 113 h 186"/>
              <a:gd name="T70" fmla="*/ 14 w 162"/>
              <a:gd name="T71" fmla="*/ 90 h 186"/>
              <a:gd name="T72" fmla="*/ 1 w 162"/>
              <a:gd name="T73" fmla="*/ 44 h 186"/>
              <a:gd name="T74" fmla="*/ 1 w 162"/>
              <a:gd name="T75" fmla="*/ 34 h 186"/>
              <a:gd name="T76" fmla="*/ 5 w 162"/>
              <a:gd name="T77" fmla="*/ 19 h 186"/>
              <a:gd name="T78" fmla="*/ 33 w 162"/>
              <a:gd name="T79" fmla="*/ 5 h 186"/>
              <a:gd name="T80" fmla="*/ 85 w 162"/>
              <a:gd name="T81" fmla="*/ 12 h 186"/>
              <a:gd name="T82" fmla="*/ 88 w 162"/>
              <a:gd name="T83" fmla="*/ 0 h 186"/>
              <a:gd name="T84" fmla="*/ 123 w 162"/>
              <a:gd name="T85" fmla="*/ 11 h 186"/>
              <a:gd name="T86" fmla="*/ 150 w 162"/>
              <a:gd name="T87" fmla="*/ 39 h 186"/>
              <a:gd name="T88" fmla="*/ 162 w 162"/>
              <a:gd name="T89" fmla="*/ 77 h 186"/>
              <a:gd name="T90" fmla="*/ 152 w 162"/>
              <a:gd name="T91" fmla="*/ 113 h 186"/>
              <a:gd name="T92" fmla="*/ 140 w 162"/>
              <a:gd name="T93" fmla="*/ 109 h 186"/>
              <a:gd name="T94" fmla="*/ 147 w 162"/>
              <a:gd name="T95" fmla="*/ 79 h 186"/>
              <a:gd name="T96" fmla="*/ 138 w 162"/>
              <a:gd name="T97" fmla="*/ 46 h 186"/>
              <a:gd name="T98" fmla="*/ 115 w 162"/>
              <a:gd name="T99" fmla="*/ 22 h 186"/>
              <a:gd name="T100" fmla="*/ 85 w 162"/>
              <a:gd name="T101" fmla="*/ 1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2" h="186">
                <a:moveTo>
                  <a:pt x="90" y="49"/>
                </a:moveTo>
                <a:cubicBezTo>
                  <a:pt x="84" y="45"/>
                  <a:pt x="77" y="43"/>
                  <a:pt x="69" y="42"/>
                </a:cubicBezTo>
                <a:cubicBezTo>
                  <a:pt x="72" y="30"/>
                  <a:pt x="72" y="30"/>
                  <a:pt x="72" y="30"/>
                </a:cubicBezTo>
                <a:cubicBezTo>
                  <a:pt x="81" y="30"/>
                  <a:pt x="90" y="32"/>
                  <a:pt x="98" y="37"/>
                </a:cubicBezTo>
                <a:cubicBezTo>
                  <a:pt x="107" y="42"/>
                  <a:pt x="113" y="49"/>
                  <a:pt x="119" y="58"/>
                </a:cubicBezTo>
                <a:cubicBezTo>
                  <a:pt x="124" y="67"/>
                  <a:pt x="127" y="77"/>
                  <a:pt x="127" y="87"/>
                </a:cubicBezTo>
                <a:cubicBezTo>
                  <a:pt x="127" y="96"/>
                  <a:pt x="124" y="105"/>
                  <a:pt x="119" y="113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11" y="103"/>
                  <a:pt x="113" y="96"/>
                  <a:pt x="113" y="88"/>
                </a:cubicBezTo>
                <a:cubicBezTo>
                  <a:pt x="113" y="80"/>
                  <a:pt x="110" y="73"/>
                  <a:pt x="106" y="65"/>
                </a:cubicBezTo>
                <a:cubicBezTo>
                  <a:pt x="102" y="58"/>
                  <a:pt x="97" y="53"/>
                  <a:pt x="90" y="49"/>
                </a:cubicBezTo>
                <a:close/>
                <a:moveTo>
                  <a:pt x="33" y="5"/>
                </a:moveTo>
                <a:cubicBezTo>
                  <a:pt x="35" y="5"/>
                  <a:pt x="37" y="6"/>
                  <a:pt x="38" y="9"/>
                </a:cubicBezTo>
                <a:cubicBezTo>
                  <a:pt x="50" y="53"/>
                  <a:pt x="50" y="53"/>
                  <a:pt x="50" y="53"/>
                </a:cubicBezTo>
                <a:cubicBezTo>
                  <a:pt x="51" y="55"/>
                  <a:pt x="50" y="57"/>
                  <a:pt x="47" y="59"/>
                </a:cubicBezTo>
                <a:cubicBezTo>
                  <a:pt x="42" y="61"/>
                  <a:pt x="38" y="62"/>
                  <a:pt x="33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0" y="63"/>
                  <a:pt x="29" y="67"/>
                  <a:pt x="29" y="71"/>
                </a:cubicBezTo>
                <a:cubicBezTo>
                  <a:pt x="29" y="77"/>
                  <a:pt x="31" y="86"/>
                  <a:pt x="36" y="97"/>
                </a:cubicBezTo>
                <a:cubicBezTo>
                  <a:pt x="44" y="118"/>
                  <a:pt x="53" y="132"/>
                  <a:pt x="64" y="138"/>
                </a:cubicBezTo>
                <a:cubicBezTo>
                  <a:pt x="67" y="139"/>
                  <a:pt x="69" y="140"/>
                  <a:pt x="70" y="140"/>
                </a:cubicBezTo>
                <a:cubicBezTo>
                  <a:pt x="72" y="141"/>
                  <a:pt x="73" y="141"/>
                  <a:pt x="75" y="140"/>
                </a:cubicBezTo>
                <a:cubicBezTo>
                  <a:pt x="76" y="140"/>
                  <a:pt x="77" y="139"/>
                  <a:pt x="78" y="138"/>
                </a:cubicBezTo>
                <a:cubicBezTo>
                  <a:pt x="80" y="136"/>
                  <a:pt x="81" y="135"/>
                  <a:pt x="83" y="133"/>
                </a:cubicBezTo>
                <a:cubicBezTo>
                  <a:pt x="84" y="133"/>
                  <a:pt x="84" y="133"/>
                  <a:pt x="85" y="132"/>
                </a:cubicBezTo>
                <a:cubicBezTo>
                  <a:pt x="88" y="130"/>
                  <a:pt x="91" y="130"/>
                  <a:pt x="93" y="133"/>
                </a:cubicBezTo>
                <a:cubicBezTo>
                  <a:pt x="94" y="134"/>
                  <a:pt x="96" y="135"/>
                  <a:pt x="97" y="137"/>
                </a:cubicBezTo>
                <a:cubicBezTo>
                  <a:pt x="105" y="147"/>
                  <a:pt x="113" y="157"/>
                  <a:pt x="121" y="166"/>
                </a:cubicBezTo>
                <a:cubicBezTo>
                  <a:pt x="124" y="169"/>
                  <a:pt x="125" y="172"/>
                  <a:pt x="123" y="174"/>
                </a:cubicBezTo>
                <a:cubicBezTo>
                  <a:pt x="118" y="179"/>
                  <a:pt x="113" y="182"/>
                  <a:pt x="107" y="184"/>
                </a:cubicBezTo>
                <a:cubicBezTo>
                  <a:pt x="102" y="186"/>
                  <a:pt x="97" y="186"/>
                  <a:pt x="93" y="186"/>
                </a:cubicBezTo>
                <a:cubicBezTo>
                  <a:pt x="86" y="186"/>
                  <a:pt x="78" y="183"/>
                  <a:pt x="70" y="176"/>
                </a:cubicBezTo>
                <a:cubicBezTo>
                  <a:pt x="66" y="173"/>
                  <a:pt x="62" y="168"/>
                  <a:pt x="57" y="162"/>
                </a:cubicBezTo>
                <a:cubicBezTo>
                  <a:pt x="50" y="154"/>
                  <a:pt x="45" y="147"/>
                  <a:pt x="41" y="142"/>
                </a:cubicBezTo>
                <a:cubicBezTo>
                  <a:pt x="34" y="132"/>
                  <a:pt x="29" y="123"/>
                  <a:pt x="24" y="113"/>
                </a:cubicBezTo>
                <a:cubicBezTo>
                  <a:pt x="20" y="105"/>
                  <a:pt x="17" y="97"/>
                  <a:pt x="14" y="90"/>
                </a:cubicBezTo>
                <a:cubicBezTo>
                  <a:pt x="6" y="72"/>
                  <a:pt x="2" y="56"/>
                  <a:pt x="1" y="44"/>
                </a:cubicBezTo>
                <a:cubicBezTo>
                  <a:pt x="0" y="41"/>
                  <a:pt x="0" y="38"/>
                  <a:pt x="1" y="34"/>
                </a:cubicBezTo>
                <a:cubicBezTo>
                  <a:pt x="1" y="28"/>
                  <a:pt x="2" y="24"/>
                  <a:pt x="5" y="19"/>
                </a:cubicBezTo>
                <a:cubicBezTo>
                  <a:pt x="14" y="11"/>
                  <a:pt x="23" y="6"/>
                  <a:pt x="33" y="5"/>
                </a:cubicBezTo>
                <a:close/>
                <a:moveTo>
                  <a:pt x="85" y="12"/>
                </a:moveTo>
                <a:cubicBezTo>
                  <a:pt x="88" y="0"/>
                  <a:pt x="88" y="0"/>
                  <a:pt x="88" y="0"/>
                </a:cubicBezTo>
                <a:cubicBezTo>
                  <a:pt x="100" y="0"/>
                  <a:pt x="112" y="4"/>
                  <a:pt x="123" y="11"/>
                </a:cubicBezTo>
                <a:cubicBezTo>
                  <a:pt x="134" y="18"/>
                  <a:pt x="143" y="27"/>
                  <a:pt x="150" y="39"/>
                </a:cubicBezTo>
                <a:cubicBezTo>
                  <a:pt x="157" y="51"/>
                  <a:pt x="161" y="64"/>
                  <a:pt x="162" y="77"/>
                </a:cubicBezTo>
                <a:cubicBezTo>
                  <a:pt x="161" y="91"/>
                  <a:pt x="158" y="103"/>
                  <a:pt x="152" y="113"/>
                </a:cubicBezTo>
                <a:cubicBezTo>
                  <a:pt x="140" y="109"/>
                  <a:pt x="140" y="109"/>
                  <a:pt x="140" y="109"/>
                </a:cubicBezTo>
                <a:cubicBezTo>
                  <a:pt x="145" y="100"/>
                  <a:pt x="147" y="90"/>
                  <a:pt x="147" y="79"/>
                </a:cubicBezTo>
                <a:cubicBezTo>
                  <a:pt x="146" y="68"/>
                  <a:pt x="143" y="57"/>
                  <a:pt x="138" y="46"/>
                </a:cubicBezTo>
                <a:cubicBezTo>
                  <a:pt x="132" y="36"/>
                  <a:pt x="124" y="28"/>
                  <a:pt x="115" y="22"/>
                </a:cubicBezTo>
                <a:cubicBezTo>
                  <a:pt x="105" y="16"/>
                  <a:pt x="95" y="13"/>
                  <a:pt x="85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1663363" y="2371938"/>
            <a:ext cx="370294" cy="355670"/>
            <a:chOff x="8418914" y="2743648"/>
            <a:chExt cx="370294" cy="355670"/>
          </a:xfrm>
        </p:grpSpPr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8418914" y="2794525"/>
              <a:ext cx="370294" cy="25391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</a:rPr>
                <a:t>IP-PBX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 39"/>
            <p:cNvSpPr>
              <a:spLocks/>
            </p:cNvSpPr>
            <p:nvPr/>
          </p:nvSpPr>
          <p:spPr bwMode="auto">
            <a:xfrm rot="16200000">
              <a:off x="8566731" y="2722317"/>
              <a:ext cx="74660" cy="117322"/>
            </a:xfrm>
            <a:custGeom>
              <a:avLst/>
              <a:gdLst>
                <a:gd name="T0" fmla="*/ 0 w 29"/>
                <a:gd name="T1" fmla="*/ 42 h 45"/>
                <a:gd name="T2" fmla="*/ 3 w 29"/>
                <a:gd name="T3" fmla="*/ 43 h 45"/>
                <a:gd name="T4" fmla="*/ 26 w 29"/>
                <a:gd name="T5" fmla="*/ 25 h 45"/>
                <a:gd name="T6" fmla="*/ 26 w 29"/>
                <a:gd name="T7" fmla="*/ 21 h 45"/>
                <a:gd name="T8" fmla="*/ 3 w 29"/>
                <a:gd name="T9" fmla="*/ 2 h 45"/>
                <a:gd name="T10" fmla="*/ 0 w 29"/>
                <a:gd name="T11" fmla="*/ 3 h 45"/>
                <a:gd name="T12" fmla="*/ 0 w 29"/>
                <a:gd name="T13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5">
                  <a:moveTo>
                    <a:pt x="0" y="42"/>
                  </a:moveTo>
                  <a:cubicBezTo>
                    <a:pt x="0" y="42"/>
                    <a:pt x="0" y="45"/>
                    <a:pt x="3" y="4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9" y="23"/>
                    <a:pt x="26" y="2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0" y="0"/>
                    <a:pt x="0" y="3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 rot="5400000">
              <a:off x="8566731" y="3003327"/>
              <a:ext cx="74660" cy="117322"/>
            </a:xfrm>
            <a:custGeom>
              <a:avLst/>
              <a:gdLst>
                <a:gd name="T0" fmla="*/ 0 w 29"/>
                <a:gd name="T1" fmla="*/ 42 h 45"/>
                <a:gd name="T2" fmla="*/ 3 w 29"/>
                <a:gd name="T3" fmla="*/ 43 h 45"/>
                <a:gd name="T4" fmla="*/ 26 w 29"/>
                <a:gd name="T5" fmla="*/ 25 h 45"/>
                <a:gd name="T6" fmla="*/ 26 w 29"/>
                <a:gd name="T7" fmla="*/ 21 h 45"/>
                <a:gd name="T8" fmla="*/ 3 w 29"/>
                <a:gd name="T9" fmla="*/ 2 h 45"/>
                <a:gd name="T10" fmla="*/ 0 w 29"/>
                <a:gd name="T11" fmla="*/ 3 h 45"/>
                <a:gd name="T12" fmla="*/ 0 w 29"/>
                <a:gd name="T13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5">
                  <a:moveTo>
                    <a:pt x="0" y="42"/>
                  </a:moveTo>
                  <a:cubicBezTo>
                    <a:pt x="0" y="42"/>
                    <a:pt x="0" y="45"/>
                    <a:pt x="3" y="4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9" y="23"/>
                    <a:pt x="26" y="2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0" y="0"/>
                    <a:pt x="0" y="3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5052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52400" y="76200"/>
            <a:ext cx="6101456" cy="46165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2774">
                      <a:alpha val="43000"/>
                    </a:srgbClr>
                  </a:outerShdw>
                </a:effectLst>
              </a:rPr>
              <a:t>Линейка маршрутизаторов </a:t>
            </a:r>
            <a:r>
              <a:rPr lang="en-US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2774">
                      <a:alpha val="43000"/>
                    </a:srgbClr>
                  </a:outerShdw>
                </a:effectLst>
              </a:rPr>
              <a:t>AudioCodes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2774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2774">
                      <a:alpha val="43000"/>
                    </a:srgbClr>
                  </a:outerShdw>
                </a:effectLst>
              </a:rPr>
              <a:t>MSBR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2774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243839" y="3725856"/>
            <a:ext cx="1358837" cy="979594"/>
          </a:xfrm>
          <a:prstGeom prst="rect">
            <a:avLst/>
          </a:prstGeom>
          <a:gradFill>
            <a:gsLst>
              <a:gs pos="60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b="0" dirty="0" smtClean="0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87699" y="3562452"/>
            <a:ext cx="1667379" cy="334500"/>
            <a:chOff x="5562600" y="3138844"/>
            <a:chExt cx="1978851" cy="389965"/>
          </a:xfrm>
        </p:grpSpPr>
        <p:sp>
          <p:nvSpPr>
            <p:cNvPr id="41" name="Oval 50"/>
            <p:cNvSpPr>
              <a:spLocks noChangeArrowheads="1"/>
            </p:cNvSpPr>
            <p:nvPr/>
          </p:nvSpPr>
          <p:spPr bwMode="auto">
            <a:xfrm>
              <a:off x="5562600" y="3147809"/>
              <a:ext cx="1978851" cy="38100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Oval 50"/>
            <p:cNvSpPr>
              <a:spLocks noChangeArrowheads="1"/>
            </p:cNvSpPr>
            <p:nvPr/>
          </p:nvSpPr>
          <p:spPr bwMode="auto">
            <a:xfrm>
              <a:off x="5562600" y="3138844"/>
              <a:ext cx="1978851" cy="381000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00220" y="2231554"/>
            <a:ext cx="1667380" cy="1258406"/>
            <a:chOff x="4648200" y="2139545"/>
            <a:chExt cx="1667380" cy="1258406"/>
          </a:xfrm>
        </p:grpSpPr>
        <p:grpSp>
          <p:nvGrpSpPr>
            <p:cNvPr id="44" name="Group 43"/>
            <p:cNvGrpSpPr/>
            <p:nvPr/>
          </p:nvGrpSpPr>
          <p:grpSpPr>
            <a:xfrm>
              <a:off x="4648200" y="2254952"/>
              <a:ext cx="1667380" cy="1142999"/>
              <a:chOff x="4648200" y="2254952"/>
              <a:chExt cx="1667380" cy="1142999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4804341" y="2418357"/>
                <a:ext cx="1358837" cy="979594"/>
              </a:xfrm>
              <a:prstGeom prst="rect">
                <a:avLst/>
              </a:prstGeom>
              <a:gradFill>
                <a:gsLst>
                  <a:gs pos="60000">
                    <a:schemeClr val="bg1"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8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b="0" dirty="0" smtClea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4648201" y="2254952"/>
                <a:ext cx="1667379" cy="334500"/>
                <a:chOff x="5562600" y="3138844"/>
                <a:chExt cx="1978851" cy="389965"/>
              </a:xfrm>
            </p:grpSpPr>
            <p:sp>
              <p:nvSpPr>
                <p:cNvPr id="49" name="Oval 50"/>
                <p:cNvSpPr>
                  <a:spLocks noChangeArrowheads="1"/>
                </p:cNvSpPr>
                <p:nvPr/>
              </p:nvSpPr>
              <p:spPr bwMode="auto">
                <a:xfrm>
                  <a:off x="5562600" y="3147809"/>
                  <a:ext cx="1978851" cy="3810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b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" name="Oval 50"/>
                <p:cNvSpPr>
                  <a:spLocks noChangeArrowheads="1"/>
                </p:cNvSpPr>
                <p:nvPr/>
              </p:nvSpPr>
              <p:spPr bwMode="auto">
                <a:xfrm>
                  <a:off x="5562600" y="3138844"/>
                  <a:ext cx="1978851" cy="381000"/>
                </a:xfrm>
                <a:prstGeom prst="ellipse">
                  <a:avLst/>
                </a:prstGeom>
                <a:solidFill>
                  <a:schemeClr val="accent3">
                    <a:lumMod val="50000"/>
                    <a:alpha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b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48" name="Rectangle 52"/>
              <p:cNvSpPr>
                <a:spLocks noChangeArrowheads="1"/>
              </p:cNvSpPr>
              <p:nvPr/>
            </p:nvSpPr>
            <p:spPr bwMode="auto">
              <a:xfrm>
                <a:off x="4648200" y="2590800"/>
                <a:ext cx="1667379" cy="3688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lnSpc>
                    <a:spcPct val="12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600" dirty="0" smtClean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M800</a:t>
                </a:r>
              </a:p>
            </p:txBody>
          </p:sp>
        </p:grpSp>
        <p:pic>
          <p:nvPicPr>
            <p:cNvPr id="45" name="Picture 2" descr="mp-500_photo_title_page-updat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5766" y="2139545"/>
              <a:ext cx="1407412" cy="329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Right Arrow 50"/>
          <p:cNvSpPr/>
          <p:nvPr/>
        </p:nvSpPr>
        <p:spPr bwMode="auto">
          <a:xfrm rot="16200000">
            <a:off x="-1926395" y="3200400"/>
            <a:ext cx="5425440" cy="548640"/>
          </a:xfrm>
          <a:prstGeom prst="rightArrow">
            <a:avLst>
              <a:gd name="adj1" fmla="val 53987"/>
              <a:gd name="adj2" fmla="val 31481"/>
            </a:avLst>
          </a:prstGeom>
          <a:gradFill>
            <a:gsLst>
              <a:gs pos="16000">
                <a:srgbClr val="0A5AB2"/>
              </a:gs>
              <a:gs pos="100000">
                <a:srgbClr val="002060"/>
              </a:gs>
            </a:gsLst>
            <a:lin ang="9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b="0" dirty="0" smtClean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-1431095" y="3260392"/>
            <a:ext cx="4420939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spc="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Стоимость</a:t>
            </a:r>
            <a:r>
              <a:rPr lang="en-US" sz="1600" spc="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ru-RU" sz="1600" spc="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производительность</a:t>
            </a:r>
            <a:endParaRPr lang="en-US" sz="1600" spc="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eft-Right Arrow 52"/>
          <p:cNvSpPr/>
          <p:nvPr/>
        </p:nvSpPr>
        <p:spPr bwMode="auto">
          <a:xfrm>
            <a:off x="1094342" y="4332930"/>
            <a:ext cx="7059058" cy="468384"/>
          </a:xfrm>
          <a:prstGeom prst="leftRightArrow">
            <a:avLst>
              <a:gd name="adj1" fmla="val 52010"/>
              <a:gd name="adj2" fmla="val 30659"/>
            </a:avLst>
          </a:prstGeom>
          <a:gradFill>
            <a:gsLst>
              <a:gs pos="0">
                <a:srgbClr val="45617B"/>
              </a:gs>
              <a:gs pos="61000">
                <a:schemeClr val="accent4">
                  <a:lumMod val="5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b="0" dirty="0" smtClean="0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6800" y="4385846"/>
            <a:ext cx="7119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b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All-in-One Multi Service Business Routers : Access, Data, Voice, Security</a:t>
            </a:r>
            <a:endParaRPr lang="en-US" sz="1600" b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1820" y="2590800"/>
            <a:ext cx="1667380" cy="1509179"/>
            <a:chOff x="2676020" y="2758021"/>
            <a:chExt cx="1667380" cy="1509179"/>
          </a:xfrm>
        </p:grpSpPr>
        <p:grpSp>
          <p:nvGrpSpPr>
            <p:cNvPr id="56" name="Group 55"/>
            <p:cNvGrpSpPr/>
            <p:nvPr/>
          </p:nvGrpSpPr>
          <p:grpSpPr>
            <a:xfrm>
              <a:off x="2676020" y="3124202"/>
              <a:ext cx="1667380" cy="1142998"/>
              <a:chOff x="4648200" y="2254953"/>
              <a:chExt cx="1667380" cy="1142998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4804341" y="2418357"/>
                <a:ext cx="1358837" cy="979594"/>
              </a:xfrm>
              <a:prstGeom prst="rect">
                <a:avLst/>
              </a:prstGeom>
              <a:gradFill>
                <a:gsLst>
                  <a:gs pos="60000">
                    <a:schemeClr val="bg1"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8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b="0" dirty="0" smtClea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4648201" y="2254953"/>
                <a:ext cx="1667379" cy="334500"/>
                <a:chOff x="5562600" y="3138844"/>
                <a:chExt cx="1978851" cy="389965"/>
              </a:xfrm>
            </p:grpSpPr>
            <p:sp>
              <p:nvSpPr>
                <p:cNvPr id="61" name="Oval 50"/>
                <p:cNvSpPr>
                  <a:spLocks noChangeArrowheads="1"/>
                </p:cNvSpPr>
                <p:nvPr/>
              </p:nvSpPr>
              <p:spPr bwMode="auto">
                <a:xfrm>
                  <a:off x="5562600" y="3147809"/>
                  <a:ext cx="1978851" cy="3810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b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2" name="Oval 50"/>
                <p:cNvSpPr>
                  <a:spLocks noChangeArrowheads="1"/>
                </p:cNvSpPr>
                <p:nvPr/>
              </p:nvSpPr>
              <p:spPr bwMode="auto">
                <a:xfrm>
                  <a:off x="5562600" y="3138844"/>
                  <a:ext cx="1978851" cy="3810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</a:pPr>
                  <a:endParaRPr lang="en-US" sz="1800" b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60" name="Rectangle 52"/>
              <p:cNvSpPr>
                <a:spLocks noChangeArrowheads="1"/>
              </p:cNvSpPr>
              <p:nvPr/>
            </p:nvSpPr>
            <p:spPr bwMode="auto">
              <a:xfrm>
                <a:off x="4648200" y="2590800"/>
                <a:ext cx="1667379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fontAlgn="auto" hangingPunct="0">
                  <a:lnSpc>
                    <a:spcPct val="12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FontTx/>
                  <a:buNone/>
                </a:pPr>
                <a:r>
                  <a:rPr lang="en-US" sz="1600" dirty="0" smtClean="0">
                    <a:solidFill>
                      <a:srgbClr val="8064A2">
                        <a:lumMod val="50000"/>
                      </a:srgbClr>
                    </a:solidFill>
                    <a:latin typeface="Arial Narrow" pitchFamily="34" charset="0"/>
                    <a:cs typeface="Arial" pitchFamily="34" charset="0"/>
                  </a:rPr>
                  <a:t>M500</a:t>
                </a:r>
              </a:p>
            </p:txBody>
          </p:sp>
        </p:grpSp>
        <p:pic>
          <p:nvPicPr>
            <p:cNvPr id="57" name="Picture 2" descr="C:\Users\golanb\Desktop\5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397" y="2758021"/>
              <a:ext cx="1371600" cy="705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TextBox 62"/>
          <p:cNvSpPr txBox="1"/>
          <p:nvPr/>
        </p:nvSpPr>
        <p:spPr>
          <a:xfrm>
            <a:off x="1046745" y="4861560"/>
            <a:ext cx="1815437" cy="338554"/>
          </a:xfrm>
          <a:prstGeom prst="rect">
            <a:avLst/>
          </a:prstGeom>
          <a:solidFill>
            <a:srgbClr val="5083A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Удаленны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en-US" sz="16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46745" y="5501640"/>
            <a:ext cx="1815437" cy="338554"/>
          </a:xfrm>
          <a:prstGeom prst="rect">
            <a:avLst/>
          </a:prstGeom>
          <a:solidFill>
            <a:srgbClr val="5083A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</a:t>
            </a:r>
            <a:endParaRPr lang="en-US" sz="16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46745" y="5224046"/>
            <a:ext cx="1815437" cy="338554"/>
          </a:xfrm>
          <a:prstGeom prst="rect">
            <a:avLst/>
          </a:prstGeom>
          <a:solidFill>
            <a:srgbClr val="5083A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SOHO</a:t>
            </a:r>
            <a:endParaRPr lang="en-US" sz="16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07902" y="4861560"/>
            <a:ext cx="3188098" cy="338554"/>
          </a:xfrm>
          <a:prstGeom prst="rect">
            <a:avLst/>
          </a:prstGeom>
          <a:solidFill>
            <a:srgbClr val="5083A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 / </a:t>
            </a: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офисы малого размера</a:t>
            </a:r>
            <a:endParaRPr lang="en-US" sz="16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07902" y="5224046"/>
            <a:ext cx="5245498" cy="338554"/>
          </a:xfrm>
          <a:prstGeom prst="rect">
            <a:avLst/>
          </a:prstGeom>
          <a:solidFill>
            <a:srgbClr val="5083A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Офисы среднего размера</a:t>
            </a:r>
            <a:endParaRPr lang="en-US" sz="16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ight Arrow 67"/>
          <p:cNvSpPr/>
          <p:nvPr/>
        </p:nvSpPr>
        <p:spPr bwMode="auto">
          <a:xfrm>
            <a:off x="647565" y="5775960"/>
            <a:ext cx="8081009" cy="548640"/>
          </a:xfrm>
          <a:prstGeom prst="rightArrow">
            <a:avLst>
              <a:gd name="adj1" fmla="val 53987"/>
              <a:gd name="adj2" fmla="val 31481"/>
            </a:avLst>
          </a:prstGeom>
          <a:gradFill>
            <a:gsLst>
              <a:gs pos="0">
                <a:srgbClr val="0A5AB2"/>
              </a:gs>
              <a:gs pos="75000">
                <a:srgbClr val="002060"/>
              </a:gs>
            </a:gsLst>
            <a:lin ang="9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b="0" dirty="0" smtClean="0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21932" y="5913120"/>
            <a:ext cx="555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spc="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Масштаб бизнеса</a:t>
            </a:r>
            <a:endParaRPr lang="en-US" sz="1600" spc="1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40" y="3409215"/>
            <a:ext cx="1389736" cy="344408"/>
          </a:xfrm>
          <a:prstGeom prst="rect">
            <a:avLst/>
          </a:prstGeom>
          <a:effectLst>
            <a:outerShdw blurRad="50800" dist="12700" dir="2700000" algn="tl" rotWithShape="0">
              <a:schemeClr val="bg1">
                <a:alpha val="40000"/>
              </a:schemeClr>
            </a:outerShdw>
            <a:reflection blurRad="6350" stA="40000" endPos="20000" dist="6350" dir="5400000" sy="-100000" algn="bl" rotWithShape="0"/>
          </a:effectLst>
        </p:spPr>
      </p:pic>
      <p:sp>
        <p:nvSpPr>
          <p:cNvPr id="71" name="Rectangle 52"/>
          <p:cNvSpPr>
            <a:spLocks noChangeArrowheads="1"/>
          </p:cNvSpPr>
          <p:nvPr/>
        </p:nvSpPr>
        <p:spPr bwMode="auto">
          <a:xfrm>
            <a:off x="1087698" y="3898299"/>
            <a:ext cx="166737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dirty="0" smtClean="0">
                <a:solidFill>
                  <a:srgbClr val="8064A2">
                    <a:lumMod val="50000"/>
                  </a:srgbClr>
                </a:solidFill>
                <a:latin typeface="Arial Narrow" pitchFamily="34" charset="0"/>
                <a:cs typeface="Arial" pitchFamily="34" charset="0"/>
              </a:rPr>
              <a:t>M500L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524000" y="1981200"/>
            <a:ext cx="20574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dirty="0" smtClean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</a:t>
            </a:r>
            <a:endParaRPr lang="en-US" sz="1600" dirty="0" smtClean="0">
              <a:solidFill>
                <a:srgbClr val="C0504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dirty="0" smtClean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Mediant™ 500 MSBR </a:t>
            </a:r>
            <a:endParaRPr lang="en-US" sz="1600" dirty="0">
              <a:solidFill>
                <a:srgbClr val="C0504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38799" y="1590935"/>
            <a:ext cx="243840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Mediant™ 800 MSBR</a:t>
            </a:r>
            <a:endParaRPr lang="en-US" sz="1600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304800" y="849568"/>
            <a:ext cx="2992348" cy="924754"/>
          </a:xfrm>
        </p:spPr>
        <p:txBody>
          <a:bodyPr>
            <a:noAutofit/>
          </a:bodyPr>
          <a:lstStyle/>
          <a:p>
            <a:pPr marL="228600" indent="-228600">
              <a:spcBef>
                <a:spcPts val="1200"/>
              </a:spcBef>
              <a:buClr>
                <a:srgbClr val="1A344E"/>
              </a:buClr>
              <a:buFont typeface="Wingdings" pitchFamily="2" charset="2"/>
              <a:buChar char="§"/>
            </a:pPr>
            <a:r>
              <a:rPr lang="ru-RU" sz="1600" kern="0" dirty="0">
                <a:latin typeface="Calibri" pitchFamily="34" charset="0"/>
              </a:rPr>
              <a:t>Непрерывность бизнес процессов – несколько вариантов резервирования для трафика данных и голоса</a:t>
            </a:r>
            <a:endParaRPr lang="en-US" sz="1600" kern="0" dirty="0">
              <a:latin typeface="Calibri" pitchFamily="34" charset="0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3205073" y="845983"/>
            <a:ext cx="2992348" cy="9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Arial" pitchFamily="34" charset="0"/>
              <a:buChar char="•"/>
              <a:defRPr sz="240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1A344E"/>
              </a:buClr>
              <a:buFont typeface="Wingdings" pitchFamily="2" charset="2"/>
              <a:buChar char="§"/>
            </a:pPr>
            <a:r>
              <a:rPr lang="ru-RU" sz="1600" kern="0" dirty="0" smtClean="0">
                <a:solidFill>
                  <a:srgbClr val="002060"/>
                </a:solidFill>
              </a:rPr>
              <a:t>Стык с </a:t>
            </a:r>
            <a:r>
              <a:rPr lang="en-US" sz="1600" b="0" kern="0" dirty="0" smtClean="0">
                <a:solidFill>
                  <a:srgbClr val="002060"/>
                </a:solidFill>
              </a:rPr>
              <a:t>TDM PBX </a:t>
            </a:r>
            <a:r>
              <a:rPr lang="ru-RU" sz="1600" b="0" kern="0" dirty="0" smtClean="0">
                <a:solidFill>
                  <a:srgbClr val="002060"/>
                </a:solidFill>
              </a:rPr>
              <a:t>и аналоговыми телефонами</a:t>
            </a:r>
            <a:endParaRPr lang="en-US" sz="1600" b="0" kern="0" dirty="0" smtClean="0">
              <a:solidFill>
                <a:srgbClr val="002060"/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6105345" y="845983"/>
            <a:ext cx="2992348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Arial" pitchFamily="34" charset="0"/>
              <a:buChar char="•"/>
              <a:defRPr sz="240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1A344E"/>
              </a:buClr>
              <a:buFont typeface="Wingdings" pitchFamily="2" charset="2"/>
              <a:buChar char="§"/>
            </a:pPr>
            <a:r>
              <a:rPr lang="ru-RU" sz="1600" b="0" kern="0" dirty="0" smtClean="0">
                <a:solidFill>
                  <a:srgbClr val="002060"/>
                </a:solidFill>
              </a:rPr>
              <a:t>Обеспечение безопасности</a:t>
            </a:r>
            <a:r>
              <a:rPr lang="en-US" sz="1600" b="0" kern="0" dirty="0" smtClean="0">
                <a:solidFill>
                  <a:srgbClr val="002060"/>
                </a:solidFill>
              </a:rPr>
              <a:t> </a:t>
            </a:r>
            <a:r>
              <a:rPr lang="ru-RU" sz="1600" b="0" kern="0" dirty="0" smtClean="0">
                <a:solidFill>
                  <a:srgbClr val="002060"/>
                </a:solidFill>
              </a:rPr>
              <a:t>при передаче трафика данных и голоса (маршрутизатор и </a:t>
            </a:r>
            <a:r>
              <a:rPr lang="en-US" sz="1600" b="0" kern="0" dirty="0" smtClean="0">
                <a:solidFill>
                  <a:srgbClr val="002060"/>
                </a:solidFill>
              </a:rPr>
              <a:t>SBC)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39790" y="0"/>
            <a:ext cx="784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CPE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для подключения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B2B/B2G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клиентов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206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893028"/>
            <a:ext cx="7696200" cy="3660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92120"/>
            <a:ext cx="7467600" cy="3484880"/>
          </a:xfrm>
          <a:prstGeom prst="rect">
            <a:avLst/>
          </a:prstGeom>
        </p:spPr>
      </p:pic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304800" y="1981200"/>
            <a:ext cx="2992348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Arial" pitchFamily="34" charset="0"/>
              <a:buChar char="•"/>
              <a:defRPr sz="240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1A344E"/>
              </a:buClr>
              <a:buFont typeface="Wingdings" pitchFamily="2" charset="2"/>
              <a:buChar char="§"/>
            </a:pPr>
            <a:r>
              <a:rPr lang="ru-RU" sz="1600" kern="0" dirty="0" smtClean="0">
                <a:solidFill>
                  <a:srgbClr val="002060"/>
                </a:solidFill>
              </a:rPr>
              <a:t>Модели со встроенным сервером для </a:t>
            </a:r>
            <a:r>
              <a:rPr lang="ru-RU" sz="1600" b="0" kern="0" dirty="0" smtClean="0">
                <a:solidFill>
                  <a:srgbClr val="002060"/>
                </a:solidFill>
              </a:rPr>
              <a:t>установки сторонних приложений</a:t>
            </a:r>
            <a:endParaRPr lang="en-US" sz="1600" b="0" kern="0" dirty="0" smtClean="0">
              <a:solidFill>
                <a:srgbClr val="002060"/>
              </a:solidFill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3205073" y="1981200"/>
            <a:ext cx="2992348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Arial" pitchFamily="34" charset="0"/>
              <a:buChar char="•"/>
              <a:defRPr sz="240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1A344E"/>
              </a:buClr>
              <a:buFont typeface="Wingdings" pitchFamily="2" charset="2"/>
              <a:buChar char="§"/>
            </a:pPr>
            <a:r>
              <a:rPr lang="ru-RU" sz="1600" kern="0" dirty="0" smtClean="0">
                <a:solidFill>
                  <a:srgbClr val="002060"/>
                </a:solidFill>
              </a:rPr>
              <a:t>Мониторинг </a:t>
            </a:r>
            <a:r>
              <a:rPr lang="en-US" sz="1600" kern="0" dirty="0" smtClean="0">
                <a:solidFill>
                  <a:srgbClr val="002060"/>
                </a:solidFill>
              </a:rPr>
              <a:t>SLA </a:t>
            </a:r>
            <a:r>
              <a:rPr lang="ru-RU" sz="1600" kern="0" dirty="0" smtClean="0">
                <a:solidFill>
                  <a:srgbClr val="002060"/>
                </a:solidFill>
              </a:rPr>
              <a:t>и контроль качества </a:t>
            </a:r>
            <a:r>
              <a:rPr lang="en-US" sz="1600" kern="0" dirty="0" smtClean="0">
                <a:solidFill>
                  <a:srgbClr val="002060"/>
                </a:solidFill>
              </a:rPr>
              <a:t>SIP </a:t>
            </a:r>
            <a:r>
              <a:rPr lang="ru-RU" sz="1600" kern="0" dirty="0" err="1" smtClean="0">
                <a:solidFill>
                  <a:srgbClr val="002060"/>
                </a:solidFill>
              </a:rPr>
              <a:t>транков</a:t>
            </a:r>
            <a:r>
              <a:rPr lang="ru-RU" sz="1600" kern="0" dirty="0" smtClean="0">
                <a:solidFill>
                  <a:srgbClr val="002060"/>
                </a:solidFill>
              </a:rPr>
              <a:t> и вызовов</a:t>
            </a:r>
            <a:endParaRPr lang="en-US" sz="1600" b="0" kern="0" dirty="0" smtClean="0">
              <a:solidFill>
                <a:srgbClr val="002060"/>
              </a:solidFill>
            </a:endParaRPr>
          </a:p>
        </p:txBody>
      </p:sp>
      <p:sp>
        <p:nvSpPr>
          <p:cNvPr id="16" name="Content Placeholder 8"/>
          <p:cNvSpPr txBox="1">
            <a:spLocks/>
          </p:cNvSpPr>
          <p:nvPr/>
        </p:nvSpPr>
        <p:spPr bwMode="auto">
          <a:xfrm>
            <a:off x="6105345" y="1981200"/>
            <a:ext cx="2992348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10000"/>
              <a:buFont typeface="Arial" pitchFamily="34" charset="0"/>
              <a:buChar char="•"/>
              <a:defRPr sz="240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Calibri" pitchFamily="34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+mn-lt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1A344E"/>
              </a:buClr>
              <a:buFont typeface="Wingdings" pitchFamily="2" charset="2"/>
              <a:buChar char="§"/>
            </a:pPr>
            <a:r>
              <a:rPr lang="ru-RU" sz="1600" kern="0" dirty="0" smtClean="0">
                <a:solidFill>
                  <a:srgbClr val="002060"/>
                </a:solidFill>
              </a:rPr>
              <a:t>Высокая производительность (выделенные </a:t>
            </a:r>
            <a:r>
              <a:rPr lang="en-US" sz="1600" kern="0" dirty="0" smtClean="0">
                <a:solidFill>
                  <a:srgbClr val="002060"/>
                </a:solidFill>
              </a:rPr>
              <a:t>CPU </a:t>
            </a:r>
            <a:r>
              <a:rPr lang="ru-RU" sz="1600" kern="0" dirty="0" smtClean="0">
                <a:solidFill>
                  <a:srgbClr val="002060"/>
                </a:solidFill>
              </a:rPr>
              <a:t>для данных и голоса)</a:t>
            </a:r>
            <a:endParaRPr lang="en-US" sz="1600" b="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76200" y="76200"/>
            <a:ext cx="6781800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Пример - схема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предоставления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услуг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в Ростелеком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МРФ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СЗ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206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5286375" cy="525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7796" y="914400"/>
            <a:ext cx="29452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Все услуги предоставляются на одном универсальном устройстве.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Различные </a:t>
            </a:r>
            <a:r>
              <a:rPr lang="en-US" sz="1600" dirty="0" smtClean="0"/>
              <a:t>VRF </a:t>
            </a:r>
            <a:r>
              <a:rPr lang="ru-RU" sz="1600" dirty="0" smtClean="0"/>
              <a:t>для разных сервисов – услуги независимы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Полное управление устройством</a:t>
            </a:r>
            <a:r>
              <a:rPr lang="en-US" sz="1600" dirty="0" smtClean="0"/>
              <a:t> </a:t>
            </a:r>
            <a:r>
              <a:rPr lang="ru-RU" sz="1600" dirty="0" smtClean="0"/>
              <a:t>со стороны оператора </a:t>
            </a:r>
            <a:r>
              <a:rPr lang="en-US" sz="1600" dirty="0" smtClean="0"/>
              <a:t>(TR-69)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Контроль качества голоса для </a:t>
            </a:r>
            <a:r>
              <a:rPr lang="en-US" sz="1600" dirty="0" smtClean="0"/>
              <a:t>Centrex </a:t>
            </a:r>
            <a:r>
              <a:rPr lang="ru-RU" sz="1600" dirty="0" smtClean="0"/>
              <a:t>услуг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Отказоустойчивость для сервисов – до 3 </a:t>
            </a:r>
            <a:r>
              <a:rPr lang="en-US" sz="1600" dirty="0" smtClean="0"/>
              <a:t>WAN </a:t>
            </a:r>
            <a:r>
              <a:rPr lang="ru-RU" sz="1600" dirty="0" smtClean="0"/>
              <a:t>интерфейсов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AudioCodes</a:t>
            </a:r>
            <a:r>
              <a:rPr lang="en-US" sz="1600" dirty="0" smtClean="0"/>
              <a:t> </a:t>
            </a:r>
            <a:r>
              <a:rPr lang="ru-RU" sz="1600" dirty="0" smtClean="0"/>
              <a:t>прошел все испытания</a:t>
            </a:r>
          </a:p>
          <a:p>
            <a:endParaRPr lang="ru-RU" sz="1600" dirty="0"/>
          </a:p>
        </p:txBody>
      </p:sp>
      <p:pic>
        <p:nvPicPr>
          <p:cNvPr id="6" name="Picture 5" descr="C:\Users\danik\Documents\MSBG\Mediant 850\Mediant 8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13537"/>
            <a:ext cx="3114750" cy="9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52400" y="76200"/>
            <a:ext cx="5136320" cy="46165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2774">
                      <a:alpha val="43000"/>
                    </a:srgbClr>
                  </a:outerShdw>
                </a:effectLst>
              </a:rPr>
              <a:t>Позиционирование </a:t>
            </a:r>
            <a:r>
              <a:rPr lang="en-US" sz="2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2774">
                      <a:alpha val="43000"/>
                    </a:srgbClr>
                  </a:outerShdw>
                </a:effectLst>
              </a:rPr>
              <a:t>AudioCodes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2774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2774">
                      <a:alpha val="43000"/>
                    </a:srgbClr>
                  </a:outerShdw>
                </a:effectLst>
              </a:rPr>
              <a:t>MSBR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2774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454196"/>
              </p:ext>
            </p:extLst>
          </p:nvPr>
        </p:nvGraphicFramePr>
        <p:xfrm>
          <a:off x="152400" y="1524001"/>
          <a:ext cx="8839200" cy="41757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81200"/>
                <a:gridCol w="1752600"/>
                <a:gridCol w="1676400"/>
                <a:gridCol w="1752600"/>
                <a:gridCol w="1676400"/>
              </a:tblGrid>
              <a:tr h="50014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Применение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Интерфейсы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SBC </a:t>
                      </a:r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сессии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Конкуренты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Calibri" pitchFamily="34" charset="0"/>
                          <a:cs typeface="Calibri" pitchFamily="34" charset="0"/>
                        </a:rPr>
                        <a:t>Позициониро-вание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5862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SOHO/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малые офисы</a:t>
                      </a:r>
                      <a:endParaRPr lang="en-US" sz="1800" b="1" baseline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Access: 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xDSL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/ Fiber /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GbE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PSTN: 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4-8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analog</a:t>
                      </a:r>
                      <a:endParaRPr lang="en-US" sz="1600" b="1" kern="1200" baseline="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&lt; 60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сессий</a:t>
                      </a:r>
                      <a:endParaRPr lang="en-US" sz="1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Cisco 880, </a:t>
                      </a:r>
                      <a:endParaRPr lang="en-US" sz="1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Cisco 890,</a:t>
                      </a:r>
                      <a:endParaRPr lang="en-US" sz="1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Huawei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AR150/200</a:t>
                      </a:r>
                      <a:endParaRPr lang="en-US" sz="1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Mediant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500L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382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SMB</a:t>
                      </a:r>
                      <a:endParaRPr lang="en-US" sz="1800" b="1" baseline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Access: 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xDSL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/ Fiber /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GbE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PSTN: 4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analog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1 E1</a:t>
                      </a:r>
                      <a:endParaRPr lang="en-US" sz="1600" b="1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/>
                      <a:endParaRPr lang="en-US" sz="11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180 signaling 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 media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(WAN&lt;-&gt;LAN)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600 registrations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Cisco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1900/2900,</a:t>
                      </a:r>
                      <a:endParaRPr lang="en-US" sz="1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Huawei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AR150/200</a:t>
                      </a:r>
                      <a:endParaRPr lang="en-US" sz="1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Mediant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382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Офисы среднего размера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Access: 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xDSL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/ Fiber /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GbE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/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E1 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PSTN: 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4-12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analog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2 E1</a:t>
                      </a:r>
                      <a:endParaRPr lang="en-US" sz="1600" b="1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180 signaling 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 media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(WAN&lt;-&gt;LAN)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600 registrations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Cisco 2900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Huawei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1200</a:t>
                      </a:r>
                      <a:endParaRPr lang="en-US" sz="1600" b="1" dirty="0" smtClean="0">
                        <a:latin typeface="Calibri" pitchFamily="34" charset="0"/>
                        <a:cs typeface="Calibri" pitchFamily="34" charset="0"/>
                        <a:sym typeface="Wingding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Mediant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800B</a:t>
                      </a:r>
                      <a:endParaRPr lang="en-US" sz="18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7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19" y="0"/>
            <a:ext cx="9133562" cy="6858000"/>
            <a:chOff x="5219" y="0"/>
            <a:chExt cx="9133562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" y="0"/>
              <a:ext cx="9133562" cy="6858000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70"/>
            <a:stretch/>
          </p:blipFill>
          <p:spPr bwMode="auto">
            <a:xfrm>
              <a:off x="1524000" y="2053071"/>
              <a:ext cx="1885950" cy="994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1506455" y="2262474"/>
            <a:ext cx="1835954" cy="1067556"/>
          </a:xfrm>
          <a:custGeom>
            <a:avLst/>
            <a:gdLst>
              <a:gd name="T0" fmla="*/ 1446 w 1668"/>
              <a:gd name="T1" fmla="*/ 496 h 970"/>
              <a:gd name="T2" fmla="*/ 1644 w 1668"/>
              <a:gd name="T3" fmla="*/ 677 h 970"/>
              <a:gd name="T4" fmla="*/ 1615 w 1668"/>
              <a:gd name="T5" fmla="*/ 745 h 970"/>
              <a:gd name="T6" fmla="*/ 1231 w 1668"/>
              <a:gd name="T7" fmla="*/ 672 h 970"/>
              <a:gd name="T8" fmla="*/ 1048 w 1668"/>
              <a:gd name="T9" fmla="*/ 545 h 970"/>
              <a:gd name="T10" fmla="*/ 1207 w 1668"/>
              <a:gd name="T11" fmla="*/ 476 h 970"/>
              <a:gd name="T12" fmla="*/ 1163 w 1668"/>
              <a:gd name="T13" fmla="*/ 181 h 970"/>
              <a:gd name="T14" fmla="*/ 1231 w 1668"/>
              <a:gd name="T15" fmla="*/ 56 h 970"/>
              <a:gd name="T16" fmla="*/ 1383 w 1668"/>
              <a:gd name="T17" fmla="*/ 56 h 970"/>
              <a:gd name="T18" fmla="*/ 1449 w 1668"/>
              <a:gd name="T19" fmla="*/ 181 h 970"/>
              <a:gd name="T20" fmla="*/ 1402 w 1668"/>
              <a:gd name="T21" fmla="*/ 384 h 970"/>
              <a:gd name="T22" fmla="*/ 1280 w 1668"/>
              <a:gd name="T23" fmla="*/ 410 h 970"/>
              <a:gd name="T24" fmla="*/ 1177 w 1668"/>
              <a:gd name="T25" fmla="*/ 315 h 970"/>
              <a:gd name="T26" fmla="*/ 336 w 1668"/>
              <a:gd name="T27" fmla="*/ 875 h 970"/>
              <a:gd name="T28" fmla="*/ 610 w 1668"/>
              <a:gd name="T29" fmla="*/ 626 h 970"/>
              <a:gd name="T30" fmla="*/ 940 w 1668"/>
              <a:gd name="T31" fmla="*/ 596 h 970"/>
              <a:gd name="T32" fmla="*/ 1160 w 1668"/>
              <a:gd name="T33" fmla="*/ 692 h 970"/>
              <a:gd name="T34" fmla="*/ 1356 w 1668"/>
              <a:gd name="T35" fmla="*/ 941 h 970"/>
              <a:gd name="T36" fmla="*/ 378 w 1668"/>
              <a:gd name="T37" fmla="*/ 970 h 970"/>
              <a:gd name="T38" fmla="*/ 336 w 1668"/>
              <a:gd name="T39" fmla="*/ 875 h 970"/>
              <a:gd name="T40" fmla="*/ 459 w 1668"/>
              <a:gd name="T41" fmla="*/ 476 h 970"/>
              <a:gd name="T42" fmla="*/ 620 w 1668"/>
              <a:gd name="T43" fmla="*/ 545 h 970"/>
              <a:gd name="T44" fmla="*/ 437 w 1668"/>
              <a:gd name="T45" fmla="*/ 672 h 970"/>
              <a:gd name="T46" fmla="*/ 53 w 1668"/>
              <a:gd name="T47" fmla="*/ 745 h 970"/>
              <a:gd name="T48" fmla="*/ 24 w 1668"/>
              <a:gd name="T49" fmla="*/ 677 h 970"/>
              <a:gd name="T50" fmla="*/ 219 w 1668"/>
              <a:gd name="T51" fmla="*/ 496 h 970"/>
              <a:gd name="T52" fmla="*/ 534 w 1668"/>
              <a:gd name="T53" fmla="*/ 105 h 970"/>
              <a:gd name="T54" fmla="*/ 534 w 1668"/>
              <a:gd name="T55" fmla="*/ 315 h 970"/>
              <a:gd name="T56" fmla="*/ 432 w 1668"/>
              <a:gd name="T57" fmla="*/ 410 h 970"/>
              <a:gd name="T58" fmla="*/ 310 w 1668"/>
              <a:gd name="T59" fmla="*/ 384 h 970"/>
              <a:gd name="T60" fmla="*/ 263 w 1668"/>
              <a:gd name="T61" fmla="*/ 181 h 970"/>
              <a:gd name="T62" fmla="*/ 329 w 1668"/>
              <a:gd name="T63" fmla="*/ 56 h 970"/>
              <a:gd name="T64" fmla="*/ 483 w 1668"/>
              <a:gd name="T65" fmla="*/ 56 h 970"/>
              <a:gd name="T66" fmla="*/ 666 w 1668"/>
              <a:gd name="T67" fmla="*/ 190 h 970"/>
              <a:gd name="T68" fmla="*/ 762 w 1668"/>
              <a:gd name="T69" fmla="*/ 17 h 970"/>
              <a:gd name="T70" fmla="*/ 970 w 1668"/>
              <a:gd name="T71" fmla="*/ 17 h 970"/>
              <a:gd name="T72" fmla="*/ 1060 w 1668"/>
              <a:gd name="T73" fmla="*/ 190 h 970"/>
              <a:gd name="T74" fmla="*/ 996 w 1668"/>
              <a:gd name="T75" fmla="*/ 467 h 970"/>
              <a:gd name="T76" fmla="*/ 828 w 1668"/>
              <a:gd name="T77" fmla="*/ 506 h 970"/>
              <a:gd name="T78" fmla="*/ 686 w 1668"/>
              <a:gd name="T79" fmla="*/ 376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8" h="970">
                <a:moveTo>
                  <a:pt x="1361" y="476"/>
                </a:moveTo>
                <a:cubicBezTo>
                  <a:pt x="1387" y="476"/>
                  <a:pt x="1415" y="483"/>
                  <a:pt x="1446" y="496"/>
                </a:cubicBezTo>
                <a:cubicBezTo>
                  <a:pt x="1479" y="511"/>
                  <a:pt x="1503" y="527"/>
                  <a:pt x="1520" y="545"/>
                </a:cubicBezTo>
                <a:cubicBezTo>
                  <a:pt x="1644" y="677"/>
                  <a:pt x="1644" y="677"/>
                  <a:pt x="1644" y="677"/>
                </a:cubicBezTo>
                <a:cubicBezTo>
                  <a:pt x="1662" y="696"/>
                  <a:pt x="1668" y="713"/>
                  <a:pt x="1661" y="726"/>
                </a:cubicBezTo>
                <a:cubicBezTo>
                  <a:pt x="1657" y="739"/>
                  <a:pt x="1641" y="745"/>
                  <a:pt x="1615" y="745"/>
                </a:cubicBezTo>
                <a:cubicBezTo>
                  <a:pt x="1300" y="745"/>
                  <a:pt x="1300" y="745"/>
                  <a:pt x="1300" y="745"/>
                </a:cubicBezTo>
                <a:cubicBezTo>
                  <a:pt x="1231" y="672"/>
                  <a:pt x="1231" y="672"/>
                  <a:pt x="1231" y="672"/>
                </a:cubicBezTo>
                <a:cubicBezTo>
                  <a:pt x="1181" y="620"/>
                  <a:pt x="1113" y="584"/>
                  <a:pt x="1028" y="564"/>
                </a:cubicBezTo>
                <a:cubicBezTo>
                  <a:pt x="1048" y="545"/>
                  <a:pt x="1048" y="545"/>
                  <a:pt x="1048" y="545"/>
                </a:cubicBezTo>
                <a:cubicBezTo>
                  <a:pt x="1066" y="527"/>
                  <a:pt x="1090" y="511"/>
                  <a:pt x="1121" y="496"/>
                </a:cubicBezTo>
                <a:cubicBezTo>
                  <a:pt x="1152" y="483"/>
                  <a:pt x="1181" y="476"/>
                  <a:pt x="1207" y="476"/>
                </a:cubicBezTo>
                <a:lnTo>
                  <a:pt x="1361" y="476"/>
                </a:lnTo>
                <a:close/>
                <a:moveTo>
                  <a:pt x="1163" y="181"/>
                </a:moveTo>
                <a:cubicBezTo>
                  <a:pt x="1161" y="155"/>
                  <a:pt x="1167" y="129"/>
                  <a:pt x="1180" y="105"/>
                </a:cubicBezTo>
                <a:cubicBezTo>
                  <a:pt x="1193" y="80"/>
                  <a:pt x="1210" y="64"/>
                  <a:pt x="1231" y="56"/>
                </a:cubicBezTo>
                <a:cubicBezTo>
                  <a:pt x="1252" y="48"/>
                  <a:pt x="1278" y="44"/>
                  <a:pt x="1307" y="44"/>
                </a:cubicBezTo>
                <a:cubicBezTo>
                  <a:pt x="1336" y="44"/>
                  <a:pt x="1362" y="48"/>
                  <a:pt x="1383" y="56"/>
                </a:cubicBezTo>
                <a:cubicBezTo>
                  <a:pt x="1404" y="64"/>
                  <a:pt x="1421" y="80"/>
                  <a:pt x="1434" y="105"/>
                </a:cubicBezTo>
                <a:cubicBezTo>
                  <a:pt x="1447" y="129"/>
                  <a:pt x="1452" y="155"/>
                  <a:pt x="1449" y="181"/>
                </a:cubicBezTo>
                <a:cubicBezTo>
                  <a:pt x="1437" y="315"/>
                  <a:pt x="1437" y="315"/>
                  <a:pt x="1437" y="315"/>
                </a:cubicBezTo>
                <a:cubicBezTo>
                  <a:pt x="1435" y="341"/>
                  <a:pt x="1423" y="364"/>
                  <a:pt x="1402" y="384"/>
                </a:cubicBezTo>
                <a:cubicBezTo>
                  <a:pt x="1383" y="401"/>
                  <a:pt x="1359" y="410"/>
                  <a:pt x="1331" y="410"/>
                </a:cubicBezTo>
                <a:cubicBezTo>
                  <a:pt x="1280" y="410"/>
                  <a:pt x="1280" y="410"/>
                  <a:pt x="1280" y="410"/>
                </a:cubicBezTo>
                <a:cubicBezTo>
                  <a:pt x="1254" y="410"/>
                  <a:pt x="1231" y="401"/>
                  <a:pt x="1212" y="384"/>
                </a:cubicBezTo>
                <a:cubicBezTo>
                  <a:pt x="1192" y="364"/>
                  <a:pt x="1181" y="341"/>
                  <a:pt x="1177" y="315"/>
                </a:cubicBezTo>
                <a:lnTo>
                  <a:pt x="1163" y="181"/>
                </a:lnTo>
                <a:close/>
                <a:moveTo>
                  <a:pt x="336" y="875"/>
                </a:moveTo>
                <a:cubicBezTo>
                  <a:pt x="508" y="692"/>
                  <a:pt x="508" y="692"/>
                  <a:pt x="508" y="692"/>
                </a:cubicBezTo>
                <a:cubicBezTo>
                  <a:pt x="532" y="665"/>
                  <a:pt x="566" y="643"/>
                  <a:pt x="610" y="626"/>
                </a:cubicBezTo>
                <a:cubicBezTo>
                  <a:pt x="653" y="606"/>
                  <a:pt x="692" y="596"/>
                  <a:pt x="728" y="596"/>
                </a:cubicBezTo>
                <a:cubicBezTo>
                  <a:pt x="940" y="596"/>
                  <a:pt x="940" y="596"/>
                  <a:pt x="940" y="596"/>
                </a:cubicBezTo>
                <a:cubicBezTo>
                  <a:pt x="976" y="596"/>
                  <a:pt x="1015" y="606"/>
                  <a:pt x="1058" y="626"/>
                </a:cubicBezTo>
                <a:cubicBezTo>
                  <a:pt x="1100" y="643"/>
                  <a:pt x="1134" y="665"/>
                  <a:pt x="1160" y="692"/>
                </a:cubicBezTo>
                <a:cubicBezTo>
                  <a:pt x="1329" y="875"/>
                  <a:pt x="1329" y="875"/>
                  <a:pt x="1329" y="875"/>
                </a:cubicBezTo>
                <a:cubicBezTo>
                  <a:pt x="1355" y="901"/>
                  <a:pt x="1364" y="923"/>
                  <a:pt x="1356" y="941"/>
                </a:cubicBezTo>
                <a:cubicBezTo>
                  <a:pt x="1348" y="960"/>
                  <a:pt x="1326" y="970"/>
                  <a:pt x="1290" y="970"/>
                </a:cubicBezTo>
                <a:cubicBezTo>
                  <a:pt x="378" y="970"/>
                  <a:pt x="378" y="970"/>
                  <a:pt x="378" y="970"/>
                </a:cubicBezTo>
                <a:cubicBezTo>
                  <a:pt x="342" y="970"/>
                  <a:pt x="320" y="960"/>
                  <a:pt x="312" y="941"/>
                </a:cubicBezTo>
                <a:cubicBezTo>
                  <a:pt x="304" y="923"/>
                  <a:pt x="312" y="901"/>
                  <a:pt x="336" y="875"/>
                </a:cubicBezTo>
                <a:close/>
                <a:moveTo>
                  <a:pt x="307" y="476"/>
                </a:moveTo>
                <a:cubicBezTo>
                  <a:pt x="459" y="476"/>
                  <a:pt x="459" y="476"/>
                  <a:pt x="459" y="476"/>
                </a:cubicBezTo>
                <a:cubicBezTo>
                  <a:pt x="485" y="476"/>
                  <a:pt x="514" y="483"/>
                  <a:pt x="547" y="496"/>
                </a:cubicBezTo>
                <a:cubicBezTo>
                  <a:pt x="578" y="511"/>
                  <a:pt x="602" y="527"/>
                  <a:pt x="620" y="545"/>
                </a:cubicBezTo>
                <a:cubicBezTo>
                  <a:pt x="637" y="564"/>
                  <a:pt x="637" y="564"/>
                  <a:pt x="637" y="564"/>
                </a:cubicBezTo>
                <a:cubicBezTo>
                  <a:pt x="552" y="584"/>
                  <a:pt x="486" y="620"/>
                  <a:pt x="437" y="672"/>
                </a:cubicBezTo>
                <a:cubicBezTo>
                  <a:pt x="368" y="745"/>
                  <a:pt x="368" y="745"/>
                  <a:pt x="368" y="745"/>
                </a:cubicBezTo>
                <a:cubicBezTo>
                  <a:pt x="53" y="745"/>
                  <a:pt x="53" y="745"/>
                  <a:pt x="53" y="745"/>
                </a:cubicBezTo>
                <a:cubicBezTo>
                  <a:pt x="27" y="745"/>
                  <a:pt x="11" y="739"/>
                  <a:pt x="6" y="726"/>
                </a:cubicBezTo>
                <a:cubicBezTo>
                  <a:pt x="0" y="713"/>
                  <a:pt x="6" y="696"/>
                  <a:pt x="24" y="677"/>
                </a:cubicBezTo>
                <a:cubicBezTo>
                  <a:pt x="146" y="545"/>
                  <a:pt x="146" y="545"/>
                  <a:pt x="146" y="545"/>
                </a:cubicBezTo>
                <a:cubicBezTo>
                  <a:pt x="164" y="527"/>
                  <a:pt x="188" y="511"/>
                  <a:pt x="219" y="496"/>
                </a:cubicBezTo>
                <a:cubicBezTo>
                  <a:pt x="252" y="483"/>
                  <a:pt x="281" y="476"/>
                  <a:pt x="307" y="476"/>
                </a:cubicBezTo>
                <a:close/>
                <a:moveTo>
                  <a:pt x="534" y="105"/>
                </a:moveTo>
                <a:cubicBezTo>
                  <a:pt x="547" y="129"/>
                  <a:pt x="552" y="155"/>
                  <a:pt x="549" y="181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3" y="341"/>
                  <a:pt x="521" y="364"/>
                  <a:pt x="500" y="384"/>
                </a:cubicBezTo>
                <a:cubicBezTo>
                  <a:pt x="481" y="401"/>
                  <a:pt x="458" y="410"/>
                  <a:pt x="432" y="410"/>
                </a:cubicBezTo>
                <a:cubicBezTo>
                  <a:pt x="380" y="410"/>
                  <a:pt x="380" y="410"/>
                  <a:pt x="380" y="410"/>
                </a:cubicBezTo>
                <a:cubicBezTo>
                  <a:pt x="353" y="410"/>
                  <a:pt x="329" y="401"/>
                  <a:pt x="310" y="384"/>
                </a:cubicBezTo>
                <a:cubicBezTo>
                  <a:pt x="290" y="364"/>
                  <a:pt x="279" y="341"/>
                  <a:pt x="275" y="315"/>
                </a:cubicBezTo>
                <a:cubicBezTo>
                  <a:pt x="263" y="181"/>
                  <a:pt x="263" y="181"/>
                  <a:pt x="263" y="181"/>
                </a:cubicBezTo>
                <a:cubicBezTo>
                  <a:pt x="261" y="155"/>
                  <a:pt x="266" y="129"/>
                  <a:pt x="278" y="105"/>
                </a:cubicBezTo>
                <a:cubicBezTo>
                  <a:pt x="291" y="80"/>
                  <a:pt x="308" y="64"/>
                  <a:pt x="329" y="56"/>
                </a:cubicBezTo>
                <a:cubicBezTo>
                  <a:pt x="352" y="48"/>
                  <a:pt x="378" y="44"/>
                  <a:pt x="407" y="44"/>
                </a:cubicBezTo>
                <a:cubicBezTo>
                  <a:pt x="437" y="44"/>
                  <a:pt x="462" y="48"/>
                  <a:pt x="483" y="56"/>
                </a:cubicBezTo>
                <a:cubicBezTo>
                  <a:pt x="504" y="64"/>
                  <a:pt x="521" y="80"/>
                  <a:pt x="534" y="105"/>
                </a:cubicBezTo>
                <a:close/>
                <a:moveTo>
                  <a:pt x="666" y="190"/>
                </a:moveTo>
                <a:cubicBezTo>
                  <a:pt x="663" y="155"/>
                  <a:pt x="671" y="119"/>
                  <a:pt x="688" y="85"/>
                </a:cubicBezTo>
                <a:cubicBezTo>
                  <a:pt x="708" y="53"/>
                  <a:pt x="732" y="30"/>
                  <a:pt x="762" y="17"/>
                </a:cubicBezTo>
                <a:cubicBezTo>
                  <a:pt x="790" y="5"/>
                  <a:pt x="825" y="0"/>
                  <a:pt x="867" y="0"/>
                </a:cubicBezTo>
                <a:cubicBezTo>
                  <a:pt x="908" y="0"/>
                  <a:pt x="942" y="5"/>
                  <a:pt x="970" y="17"/>
                </a:cubicBezTo>
                <a:cubicBezTo>
                  <a:pt x="999" y="28"/>
                  <a:pt x="1023" y="51"/>
                  <a:pt x="1040" y="85"/>
                </a:cubicBezTo>
                <a:cubicBezTo>
                  <a:pt x="1057" y="119"/>
                  <a:pt x="1063" y="155"/>
                  <a:pt x="1060" y="190"/>
                </a:cubicBezTo>
                <a:cubicBezTo>
                  <a:pt x="1043" y="376"/>
                  <a:pt x="1043" y="376"/>
                  <a:pt x="1043" y="376"/>
                </a:cubicBezTo>
                <a:cubicBezTo>
                  <a:pt x="1040" y="412"/>
                  <a:pt x="1024" y="442"/>
                  <a:pt x="996" y="467"/>
                </a:cubicBezTo>
                <a:cubicBezTo>
                  <a:pt x="967" y="493"/>
                  <a:pt x="935" y="506"/>
                  <a:pt x="899" y="506"/>
                </a:cubicBezTo>
                <a:cubicBezTo>
                  <a:pt x="828" y="506"/>
                  <a:pt x="828" y="506"/>
                  <a:pt x="828" y="506"/>
                </a:cubicBezTo>
                <a:cubicBezTo>
                  <a:pt x="792" y="506"/>
                  <a:pt x="760" y="493"/>
                  <a:pt x="732" y="467"/>
                </a:cubicBezTo>
                <a:cubicBezTo>
                  <a:pt x="705" y="442"/>
                  <a:pt x="689" y="412"/>
                  <a:pt x="686" y="376"/>
                </a:cubicBezTo>
                <a:lnTo>
                  <a:pt x="666" y="1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2222323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1200" dirty="0" smtClean="0">
                <a:solidFill>
                  <a:schemeClr val="bg1"/>
                </a:solidFill>
                <a:latin typeface="Gabriola" panose="04040605051002020D02" pitchFamily="82" charset="0"/>
                <a:cs typeface="DilleniaUPC" panose="02020603050405020304" pitchFamily="18" charset="-34"/>
              </a:rPr>
              <a:t>Спасибо!</a:t>
            </a:r>
            <a:endParaRPr lang="en-US" sz="6000" kern="1200" dirty="0">
              <a:solidFill>
                <a:schemeClr val="bg1"/>
              </a:solidFill>
              <a:latin typeface="Gabriola" panose="04040605051002020D02" pitchFamily="82" charset="0"/>
              <a:cs typeface="Dilleni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810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Гнатив</a:t>
            </a:r>
            <a:r>
              <a: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u="sng" dirty="0" smtClean="0">
                <a:solidFill>
                  <a:srgbClr val="002060"/>
                </a:solidFill>
                <a:hlinkClick r:id="rId5"/>
              </a:rPr>
              <a:t>alexander.gnativ@audiocodes.com</a:t>
            </a:r>
            <a:endParaRPr lang="en-US" u="sng" dirty="0">
              <a:solidFill>
                <a:srgbClr val="00206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4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71501"/>
          </a:xfrm>
        </p:spPr>
        <p:txBody>
          <a:bodyPr/>
          <a:lstStyle/>
          <a:p>
            <a:r>
              <a:rPr lang="ru-RU" b="1" dirty="0" smtClean="0"/>
              <a:t>Преимущества </a:t>
            </a:r>
            <a:r>
              <a:rPr lang="en-US" b="1" dirty="0" smtClean="0"/>
              <a:t>NFV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27974355"/>
              </p:ext>
            </p:extLst>
          </p:nvPr>
        </p:nvGraphicFramePr>
        <p:xfrm>
          <a:off x="381000" y="1103860"/>
          <a:ext cx="8337066" cy="544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740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571501"/>
          </a:xfrm>
        </p:spPr>
        <p:txBody>
          <a:bodyPr/>
          <a:lstStyle/>
          <a:p>
            <a:r>
              <a:rPr lang="ru-RU" b="1" dirty="0" smtClean="0"/>
              <a:t>Две схожие аббревиатуры</a:t>
            </a:r>
            <a:r>
              <a:rPr lang="en-US" b="1" dirty="0" smtClean="0"/>
              <a:t>, </a:t>
            </a:r>
            <a:r>
              <a:rPr lang="ru-RU" b="1" dirty="0" smtClean="0"/>
              <a:t>два разных значения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50488" y="1447800"/>
            <a:ext cx="50622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NFV </a:t>
            </a:r>
            <a:r>
              <a:rPr lang="en-US" b="1" dirty="0"/>
              <a:t>= Network Function </a:t>
            </a:r>
            <a:r>
              <a:rPr lang="en-US" b="1" dirty="0" smtClean="0"/>
              <a:t>Virtualization</a:t>
            </a:r>
          </a:p>
          <a:p>
            <a:pPr marL="0" indent="0">
              <a:buNone/>
            </a:pPr>
            <a:r>
              <a:rPr lang="ru-RU" dirty="0" smtClean="0"/>
              <a:t>Виртуализация сетевых функций</a:t>
            </a:r>
          </a:p>
          <a:p>
            <a:pPr marL="0" indent="0">
              <a:buNone/>
            </a:pPr>
            <a:r>
              <a:rPr lang="ru-RU" dirty="0" smtClean="0"/>
              <a:t>Архитектура </a:t>
            </a:r>
            <a:r>
              <a:rPr lang="ru-RU" dirty="0" smtClean="0"/>
              <a:t>и концепция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VNF = Virtual Network Function </a:t>
            </a:r>
          </a:p>
          <a:p>
            <a:pPr marL="0" indent="0">
              <a:buNone/>
            </a:pPr>
            <a:r>
              <a:rPr lang="ru-RU" dirty="0" smtClean="0"/>
              <a:t>Виртуальная сетевая функция</a:t>
            </a:r>
          </a:p>
          <a:p>
            <a:pPr marL="0" indent="0">
              <a:buNone/>
            </a:pPr>
            <a:r>
              <a:rPr lang="en-US" dirty="0" smtClean="0"/>
              <a:t>SBC</a:t>
            </a:r>
            <a:r>
              <a:rPr lang="en-US" dirty="0" smtClean="0"/>
              <a:t>, firewall, router, SSW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Т.е. </a:t>
            </a:r>
            <a:r>
              <a:rPr lang="ru-RU" dirty="0" smtClean="0"/>
              <a:t>функциональность</a:t>
            </a:r>
            <a:endParaRPr lang="en-US" dirty="0" smtClean="0"/>
          </a:p>
        </p:txBody>
      </p:sp>
      <p:pic>
        <p:nvPicPr>
          <p:cNvPr id="5" name="Picture 24" descr="http://www.overturenetworks.com/sites/default/files/images/blog/NFV_Archite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39" y="1206354"/>
            <a:ext cx="3152834" cy="27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rocade.com/content/dam/common/images/Dotcom/logos/logo-brocade-black-red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89" y="4550898"/>
            <a:ext cx="1307533" cy="42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13685" y="4824473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vRouter</a:t>
            </a:r>
            <a:endParaRPr lang="en-US" sz="1200" dirty="0"/>
          </a:p>
        </p:txBody>
      </p:sp>
      <p:pic>
        <p:nvPicPr>
          <p:cNvPr id="9" name="Picture 4" descr="http://www.asiatoday.com/sites/default/files/imagecache/press_fullnode/images/greensense/nec-and-netcracker-launch-new-business-brand-and-optimize-nec%E2%80%99s-network-expertise-and-netcracker%E2%80%99s-i.necnetcrack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709"/>
          <a:stretch/>
        </p:blipFill>
        <p:spPr bwMode="auto">
          <a:xfrm>
            <a:off x="5441821" y="5701694"/>
            <a:ext cx="1875949" cy="2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86098" y="587394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vEPC</a:t>
            </a:r>
            <a:endParaRPr lang="en-US" sz="1200" dirty="0"/>
          </a:p>
        </p:txBody>
      </p:sp>
      <p:pic>
        <p:nvPicPr>
          <p:cNvPr id="11" name="Picture 8" descr="https://upload.wikimedia.org/wikipedia/en/1/15/AudioCodes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461" y="4524466"/>
            <a:ext cx="1984461" cy="3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0847" y="4826412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vSBC</a:t>
            </a:r>
            <a:endParaRPr lang="en-US" sz="1200" dirty="0"/>
          </a:p>
        </p:txBody>
      </p:sp>
      <p:pic>
        <p:nvPicPr>
          <p:cNvPr id="13" name="Picture 20" descr="Ericss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23" y="5515363"/>
            <a:ext cx="652969" cy="57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13685" y="6033196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vIMS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5310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71501"/>
          </a:xfrm>
        </p:spPr>
        <p:txBody>
          <a:bodyPr/>
          <a:lstStyle/>
          <a:p>
            <a:r>
              <a:rPr lang="en-US" b="1" dirty="0" smtClean="0"/>
              <a:t>NFV </a:t>
            </a:r>
            <a:r>
              <a:rPr lang="ru-RU" b="1" dirty="0" smtClean="0"/>
              <a:t>в мире и в РФ – почему все тормозится?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609600"/>
            <a:ext cx="8763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Медленное движение стандартизации в области </a:t>
            </a:r>
            <a:r>
              <a:rPr lang="en-US" dirty="0" smtClean="0">
                <a:solidFill>
                  <a:srgbClr val="002060"/>
                </a:solidFill>
              </a:rPr>
              <a:t>NFV. </a:t>
            </a:r>
            <a:r>
              <a:rPr lang="ru-RU" dirty="0" smtClean="0">
                <a:solidFill>
                  <a:srgbClr val="002060"/>
                </a:solidFill>
              </a:rPr>
              <a:t>Единственный фокус – архитектура </a:t>
            </a:r>
            <a:r>
              <a:rPr lang="en-US" dirty="0" smtClean="0">
                <a:solidFill>
                  <a:srgbClr val="002060"/>
                </a:solidFill>
              </a:rPr>
              <a:t>MANO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(ETSI). ITU </a:t>
            </a:r>
            <a:r>
              <a:rPr lang="ru-RU" dirty="0" smtClean="0">
                <a:solidFill>
                  <a:srgbClr val="002060"/>
                </a:solidFill>
              </a:rPr>
              <a:t>отстает. Другие альтернативы совсем слабы.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Потребители тренда (операторы) мало информированы. Интерес в РФ к концепции в стадии активного роста. Рынок изучает технологию. Специалистов крайне мало.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ЦНИИС: Российских стандартов в ближайшие 2-3 года ждать </a:t>
            </a:r>
            <a:r>
              <a:rPr lang="ru-RU" dirty="0">
                <a:solidFill>
                  <a:srgbClr val="002060"/>
                </a:solidFill>
              </a:rPr>
              <a:t>не стоит, процесс стандартизации в области SDN/NFV не начат</a:t>
            </a:r>
            <a:r>
              <a:rPr lang="ru-RU" dirty="0" smtClean="0">
                <a:solidFill>
                  <a:srgbClr val="002060"/>
                </a:solidFill>
              </a:rPr>
              <a:t>.  СОРМ и мобильность </a:t>
            </a:r>
            <a:r>
              <a:rPr lang="en-US" dirty="0" smtClean="0">
                <a:solidFill>
                  <a:srgbClr val="002060"/>
                </a:solidFill>
              </a:rPr>
              <a:t>NVF – </a:t>
            </a:r>
            <a:r>
              <a:rPr lang="ru-RU" dirty="0" smtClean="0">
                <a:solidFill>
                  <a:srgbClr val="002060"/>
                </a:solidFill>
              </a:rPr>
              <a:t>проблема.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Существующие решения малосовместимы, несмотря на повсеместное использование </a:t>
            </a:r>
            <a:r>
              <a:rPr lang="en-US" dirty="0" smtClean="0">
                <a:solidFill>
                  <a:srgbClr val="002060"/>
                </a:solidFill>
              </a:rPr>
              <a:t>OpenStack </a:t>
            </a:r>
            <a:r>
              <a:rPr lang="ru-RU" dirty="0" smtClean="0">
                <a:solidFill>
                  <a:srgbClr val="002060"/>
                </a:solidFill>
              </a:rPr>
              <a:t>в качестве менеджера инфраструктуры (</a:t>
            </a:r>
            <a:r>
              <a:rPr lang="en-US" dirty="0" smtClean="0">
                <a:solidFill>
                  <a:srgbClr val="002060"/>
                </a:solidFill>
              </a:rPr>
              <a:t>VIM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EMS </a:t>
            </a:r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en-US" dirty="0" smtClean="0">
                <a:solidFill>
                  <a:srgbClr val="002060"/>
                </a:solidFill>
              </a:rPr>
              <a:t>VNF – </a:t>
            </a:r>
            <a:r>
              <a:rPr lang="ru-RU" dirty="0" smtClean="0">
                <a:solidFill>
                  <a:srgbClr val="002060"/>
                </a:solidFill>
              </a:rPr>
              <a:t>должен быть </a:t>
            </a:r>
            <a:r>
              <a:rPr lang="en-US" dirty="0" smtClean="0">
                <a:solidFill>
                  <a:srgbClr val="002060"/>
                </a:solidFill>
              </a:rPr>
              <a:t>API</a:t>
            </a:r>
            <a:r>
              <a:rPr lang="ru-RU" dirty="0" smtClean="0">
                <a:solidFill>
                  <a:srgbClr val="002060"/>
                </a:solidFill>
              </a:rPr>
              <a:t>, доступный стороннему оркестратору. На практике интерфейсы взаимодействия не стандартизованы (</a:t>
            </a:r>
            <a:r>
              <a:rPr lang="ru-RU" dirty="0" err="1" smtClean="0">
                <a:solidFill>
                  <a:srgbClr val="002060"/>
                </a:solidFill>
              </a:rPr>
              <a:t>драфты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  <a:r>
              <a:rPr lang="ru-RU" dirty="0" err="1" smtClean="0">
                <a:solidFill>
                  <a:srgbClr val="002060"/>
                </a:solidFill>
              </a:rPr>
              <a:t>Вендоры</a:t>
            </a:r>
            <a:r>
              <a:rPr lang="ru-RU" dirty="0" smtClean="0">
                <a:solidFill>
                  <a:srgbClr val="002060"/>
                </a:solidFill>
              </a:rPr>
              <a:t> тянут в разные стороны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Производительность – зачастую недостаточна. </a:t>
            </a:r>
            <a:r>
              <a:rPr lang="en-US" dirty="0" smtClean="0">
                <a:solidFill>
                  <a:srgbClr val="002060"/>
                </a:solidFill>
              </a:rPr>
              <a:t>DPDK? SR-IOV? </a:t>
            </a:r>
            <a:r>
              <a:rPr lang="ru-RU" dirty="0" smtClean="0">
                <a:solidFill>
                  <a:srgbClr val="002060"/>
                </a:solidFill>
              </a:rPr>
              <a:t>И еще: не все </a:t>
            </a:r>
            <a:r>
              <a:rPr lang="en-US" dirty="0" smtClean="0">
                <a:solidFill>
                  <a:srgbClr val="002060"/>
                </a:solidFill>
              </a:rPr>
              <a:t>NVF </a:t>
            </a:r>
            <a:r>
              <a:rPr lang="ru-RU" dirty="0" smtClean="0">
                <a:solidFill>
                  <a:srgbClr val="002060"/>
                </a:solidFill>
              </a:rPr>
              <a:t>одинаковы. Есть ресурсоемкие задачи (шифрование, транскодинг, глубокий анализ трафика и пр.)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Деньги и экономическая эффективность! Первоначальные затраты на </a:t>
            </a:r>
            <a:r>
              <a:rPr lang="en-US" dirty="0" smtClean="0">
                <a:solidFill>
                  <a:srgbClr val="002060"/>
                </a:solidFill>
              </a:rPr>
              <a:t>IT </a:t>
            </a:r>
            <a:r>
              <a:rPr lang="ru-RU" dirty="0" smtClean="0">
                <a:solidFill>
                  <a:srgbClr val="002060"/>
                </a:solidFill>
              </a:rPr>
              <a:t>достаточно велики и именно это многих останавливает. Но выход есть.</a:t>
            </a:r>
          </a:p>
        </p:txBody>
      </p:sp>
    </p:spTree>
    <p:extLst>
      <p:ext uri="{BB962C8B-B14F-4D97-AF65-F5344CB8AC3E}">
        <p14:creationId xmlns:p14="http://schemas.microsoft.com/office/powerpoint/2010/main" val="2620515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18169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Вот уже 4 года телеком индустрия «гудит» по поводу </a:t>
            </a:r>
            <a:r>
              <a:rPr lang="en-US" sz="1800" dirty="0" smtClean="0"/>
              <a:t>NFV</a:t>
            </a:r>
          </a:p>
          <a:p>
            <a:r>
              <a:rPr lang="ru-RU" sz="1800" dirty="0" smtClean="0"/>
              <a:t>Начаты оценки, тестирования, пилотные проекты</a:t>
            </a:r>
            <a:endParaRPr lang="en-US" sz="1800" dirty="0" smtClean="0"/>
          </a:p>
          <a:p>
            <a:r>
              <a:rPr lang="ru-RU" sz="1800" dirty="0" smtClean="0"/>
              <a:t>Существует уже немало коммерческих </a:t>
            </a:r>
            <a:r>
              <a:rPr lang="ru-RU" sz="1800" dirty="0" smtClean="0"/>
              <a:t>внедрений</a:t>
            </a:r>
            <a:endParaRPr lang="en-US" sz="1800" dirty="0" smtClean="0"/>
          </a:p>
          <a:p>
            <a:r>
              <a:rPr lang="ru-RU" sz="1800" dirty="0" smtClean="0"/>
              <a:t>Основной фокус у операторов (последние исследования </a:t>
            </a:r>
            <a:r>
              <a:rPr lang="en-US" sz="1800" dirty="0" err="1" smtClean="0"/>
              <a:t>Infonetics</a:t>
            </a:r>
            <a:r>
              <a:rPr lang="en-US" sz="1800" dirty="0" smtClean="0"/>
              <a:t> 2015 </a:t>
            </a:r>
            <a:r>
              <a:rPr lang="ru-RU" sz="1800" dirty="0" smtClean="0"/>
              <a:t>года</a:t>
            </a:r>
            <a:r>
              <a:rPr lang="en-US" sz="1800" dirty="0" smtClean="0"/>
              <a:t>)</a:t>
            </a:r>
            <a:r>
              <a:rPr lang="ru-RU" sz="1800" dirty="0" smtClean="0"/>
              <a:t> – использование так называемой </a:t>
            </a:r>
            <a:r>
              <a:rPr lang="en-US" sz="1800" dirty="0" smtClean="0"/>
              <a:t>Edge-</a:t>
            </a:r>
            <a:r>
              <a:rPr lang="ru-RU" sz="1800" dirty="0" smtClean="0"/>
              <a:t>модели </a:t>
            </a:r>
            <a:r>
              <a:rPr lang="en-US" sz="1800" dirty="0" smtClean="0"/>
              <a:t>NFV </a:t>
            </a:r>
            <a:r>
              <a:rPr lang="ru-RU" sz="1800" dirty="0" smtClean="0"/>
              <a:t>путем установки </a:t>
            </a:r>
            <a:r>
              <a:rPr lang="en-US" sz="1800" dirty="0" err="1" smtClean="0"/>
              <a:t>vE</a:t>
            </a:r>
            <a:r>
              <a:rPr lang="en-US" sz="1800" dirty="0" smtClean="0"/>
              <a:t>-CPE </a:t>
            </a:r>
            <a:r>
              <a:rPr lang="ru-RU" sz="1800" dirty="0" smtClean="0"/>
              <a:t>или </a:t>
            </a:r>
            <a:r>
              <a:rPr lang="en-US" sz="1800" dirty="0" err="1" smtClean="0"/>
              <a:t>vCPE</a:t>
            </a:r>
            <a:endParaRPr lang="ru-RU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571501"/>
          </a:xfrm>
        </p:spPr>
        <p:txBody>
          <a:bodyPr/>
          <a:lstStyle/>
          <a:p>
            <a:r>
              <a:rPr lang="en-US" b="1" dirty="0"/>
              <a:t>NFV </a:t>
            </a:r>
            <a:r>
              <a:rPr lang="ru-RU" b="1" dirty="0" smtClean="0"/>
              <a:t>– время </a:t>
            </a:r>
            <a:r>
              <a:rPr lang="ru-RU" b="1" dirty="0" smtClean="0"/>
              <a:t>использовать</a:t>
            </a:r>
            <a:r>
              <a:rPr lang="ru-RU" b="1" dirty="0" smtClean="0"/>
              <a:t>!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019"/>
          <a:stretch/>
        </p:blipFill>
        <p:spPr>
          <a:xfrm>
            <a:off x="457200" y="3541199"/>
            <a:ext cx="8340630" cy="3012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814935"/>
            <a:ext cx="773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2016 – </a:t>
            </a:r>
            <a:r>
              <a:rPr lang="ru-RU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ожидается начало массового использования</a:t>
            </a:r>
            <a:r>
              <a:rPr lang="en-US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99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579351326"/>
              </p:ext>
            </p:extLst>
          </p:nvPr>
        </p:nvGraphicFramePr>
        <p:xfrm>
          <a:off x="236355" y="681090"/>
          <a:ext cx="2839414" cy="237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63562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Эволюция </a:t>
            </a:r>
            <a:r>
              <a:rPr lang="en-US" sz="2200" b="1" dirty="0" smtClean="0"/>
              <a:t>AudioCodes SBC</a:t>
            </a:r>
            <a:r>
              <a:rPr lang="ru-RU" sz="2200" b="1" dirty="0" smtClean="0"/>
              <a:t> </a:t>
            </a:r>
            <a:r>
              <a:rPr lang="en-US" sz="2200" b="1" dirty="0" smtClean="0"/>
              <a:t>– </a:t>
            </a:r>
            <a:r>
              <a:rPr lang="ru-RU" sz="2200" b="1" dirty="0" smtClean="0"/>
              <a:t>от </a:t>
            </a:r>
            <a:r>
              <a:rPr lang="en-US" sz="2200" b="1" dirty="0" smtClean="0"/>
              <a:t>HW SBC </a:t>
            </a:r>
            <a:r>
              <a:rPr lang="ru-RU" sz="2200" b="1" dirty="0" smtClean="0"/>
              <a:t>до</a:t>
            </a:r>
            <a:r>
              <a:rPr lang="en-US" sz="2200" b="1" dirty="0" smtClean="0"/>
              <a:t> SBC VNF</a:t>
            </a:r>
            <a:endParaRPr 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" y="4713800"/>
            <a:ext cx="1889125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571284"/>
            <a:ext cx="609600" cy="11041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2519363" y="3985496"/>
            <a:ext cx="681037" cy="585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9363" y="3723200"/>
            <a:ext cx="681037" cy="262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593" y="4571284"/>
            <a:ext cx="609600" cy="1104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37874" y="3434987"/>
            <a:ext cx="681037" cy="262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SBC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073" y="3835680"/>
            <a:ext cx="811053" cy="7278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157" y="4571284"/>
            <a:ext cx="609600" cy="11041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55523" y="3360150"/>
            <a:ext cx="681037" cy="262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SBC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066925" y="4825844"/>
            <a:ext cx="447675" cy="297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352800" y="4866200"/>
            <a:ext cx="447675" cy="297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800600" y="4866200"/>
            <a:ext cx="447675" cy="297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8" b="6162"/>
          <a:stretch/>
        </p:blipFill>
        <p:spPr>
          <a:xfrm>
            <a:off x="1600200" y="6390200"/>
            <a:ext cx="2613214" cy="3916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5400000">
            <a:off x="2668128" y="5845378"/>
            <a:ext cx="447675" cy="297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6855564" y="2707931"/>
            <a:ext cx="1929371" cy="296753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5466467" y="2504000"/>
            <a:ext cx="3448933" cy="3352800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16465" y="1811825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2015</a:t>
            </a:r>
          </a:p>
          <a:p>
            <a:pPr algn="ctr"/>
            <a:r>
              <a:rPr lang="en-US" dirty="0" smtClean="0"/>
              <a:t>SBC VNF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83125" y="2797780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2013</a:t>
            </a:r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 smtClean="0"/>
              <a:t>Virtual SBC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68743" y="3049096"/>
            <a:ext cx="107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2012</a:t>
            </a:r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 smtClean="0"/>
              <a:t>COTS SBC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4806" y="4218352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2010</a:t>
            </a:r>
          </a:p>
          <a:p>
            <a:pPr algn="ctr"/>
            <a:r>
              <a:rPr lang="en-US" dirty="0" smtClean="0"/>
              <a:t>HW SBC</a:t>
            </a:r>
            <a:endParaRPr lang="en-US" dirty="0"/>
          </a:p>
        </p:txBody>
      </p:sp>
      <p:pic>
        <p:nvPicPr>
          <p:cNvPr id="3074" name="Picture 2" descr="https://www.citrix.com/blogs/wp-content/uploads/2015/04/OpenStack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69" y="3723200"/>
            <a:ext cx="782576" cy="7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1" y="857071"/>
            <a:ext cx="5638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Доходы </a:t>
            </a:r>
            <a:r>
              <a:rPr lang="en-US" dirty="0"/>
              <a:t>AudioCodes </a:t>
            </a:r>
            <a:r>
              <a:rPr lang="ru-RU" dirty="0"/>
              <a:t>от продаж </a:t>
            </a:r>
            <a:r>
              <a:rPr lang="en-GB" dirty="0" err="1"/>
              <a:t>vSBC</a:t>
            </a:r>
            <a:r>
              <a:rPr lang="en-GB" dirty="0"/>
              <a:t> </a:t>
            </a:r>
            <a:r>
              <a:rPr lang="ru-RU" dirty="0"/>
              <a:t>выросли на 133% в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AudioCodes </a:t>
            </a:r>
            <a:r>
              <a:rPr lang="ru-RU" b="1" dirty="0">
                <a:solidFill>
                  <a:srgbClr val="FF0000"/>
                </a:solidFill>
              </a:rPr>
              <a:t>становится </a:t>
            </a:r>
            <a:r>
              <a:rPr lang="ru-RU" b="1" dirty="0" smtClean="0">
                <a:solidFill>
                  <a:srgbClr val="FF0000"/>
                </a:solidFill>
              </a:rPr>
              <a:t>одним из ведущим </a:t>
            </a:r>
            <a:r>
              <a:rPr lang="ru-RU" b="1" dirty="0">
                <a:solidFill>
                  <a:srgbClr val="FF0000"/>
                </a:solidFill>
              </a:rPr>
              <a:t>поставщиком </a:t>
            </a:r>
            <a:r>
              <a:rPr lang="en-US" b="1" dirty="0" smtClean="0">
                <a:solidFill>
                  <a:srgbClr val="FF0000"/>
                </a:solidFill>
              </a:rPr>
              <a:t>VNF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SBC </a:t>
            </a:r>
            <a:r>
              <a:rPr lang="ru-RU" b="1" dirty="0">
                <a:solidFill>
                  <a:srgbClr val="FF0000"/>
                </a:solidFill>
              </a:rPr>
              <a:t>в МИРЕ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26955" y="1840172"/>
            <a:ext cx="957267" cy="5212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931435">
            <a:off x="1259366" y="1755315"/>
            <a:ext cx="77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Mediant</a:t>
            </a:r>
            <a:r>
              <a:rPr lang="en-US" b="1" dirty="0" smtClean="0"/>
              <a:t> SBC VNF 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8365087"/>
              </p:ext>
            </p:extLst>
          </p:nvPr>
        </p:nvGraphicFramePr>
        <p:xfrm>
          <a:off x="152400" y="914400"/>
          <a:ext cx="8772525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188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63562"/>
          </a:xfrm>
        </p:spPr>
        <p:txBody>
          <a:bodyPr/>
          <a:lstStyle/>
          <a:p>
            <a:r>
              <a:rPr lang="ru-RU" dirty="0" smtClean="0"/>
              <a:t>Портфолио </a:t>
            </a:r>
            <a:r>
              <a:rPr lang="en-US" dirty="0" smtClean="0"/>
              <a:t>SBC</a:t>
            </a:r>
            <a:r>
              <a:rPr lang="ru-RU" dirty="0" smtClean="0"/>
              <a:t> </a:t>
            </a:r>
            <a:r>
              <a:rPr lang="en-US" dirty="0" smtClean="0"/>
              <a:t>AudioCodes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6200" y="1224101"/>
            <a:ext cx="8915400" cy="1280761"/>
          </a:xfrm>
          <a:prstGeom prst="roundRect">
            <a:avLst>
              <a:gd name="adj" fmla="val 100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286" b="37966"/>
          <a:stretch/>
        </p:blipFill>
        <p:spPr bwMode="auto">
          <a:xfrm>
            <a:off x="725384" y="4712695"/>
            <a:ext cx="1690499" cy="53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G:\PM\Products\M4K\Mediant2600\pics\Mediant2600_front_white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b="17316"/>
          <a:stretch/>
        </p:blipFill>
        <p:spPr bwMode="auto">
          <a:xfrm>
            <a:off x="2569625" y="1740383"/>
            <a:ext cx="1747442" cy="3672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G:\PM\Products\M4K\Mediant2600\pics\Mediant2600_front_white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b="17316"/>
          <a:stretch/>
        </p:blipFill>
        <p:spPr bwMode="auto">
          <a:xfrm>
            <a:off x="4824079" y="1740383"/>
            <a:ext cx="1747442" cy="3672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0" descr="Mediant1000 _MSBG cop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8489" y="4865095"/>
            <a:ext cx="1603032" cy="56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mp-500_photo_title_page-update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8136" y="4941295"/>
            <a:ext cx="149033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Click to view original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8769" y="4796801"/>
            <a:ext cx="163360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pic>
        <p:nvPicPr>
          <p:cNvPr id="30" name="Picture 2" descr="http://www.icd.se/images/HP%20ML320-G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32" y="2993057"/>
            <a:ext cx="1773003" cy="6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t3.gstatic.com/images?q=tbn:ANd9GcQhh4bap8epE1VNDKBQYCR9p2cAFpFRjWIkMBCt_45q7VIBF4ii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29" y="3016102"/>
            <a:ext cx="788940" cy="19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http://www.tonymaddin.com/wp-content/uploads/2013/02/Hyper-v_logo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3255262"/>
            <a:ext cx="636603" cy="2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0" y="737121"/>
            <a:ext cx="8915400" cy="6344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Гибкость</a:t>
            </a:r>
            <a:r>
              <a:rPr lang="en-US" sz="2800" dirty="0" smtClean="0"/>
              <a:t>. </a:t>
            </a:r>
            <a:r>
              <a:rPr lang="ru-RU" sz="2800" dirty="0" smtClean="0"/>
              <a:t>Единообразие</a:t>
            </a:r>
            <a:r>
              <a:rPr lang="en-US" sz="2800" dirty="0" smtClean="0"/>
              <a:t>. </a:t>
            </a:r>
            <a:r>
              <a:rPr lang="ru-RU" sz="2800" dirty="0" smtClean="0"/>
              <a:t>Управляемость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70</a:t>
            </a:r>
            <a:r>
              <a:rPr lang="en-US" sz="2800" dirty="0" smtClean="0">
                <a:solidFill>
                  <a:srgbClr val="FF0000"/>
                </a:solidFill>
              </a:rPr>
              <a:t>% </a:t>
            </a:r>
            <a:r>
              <a:rPr lang="ru-RU" sz="2800" dirty="0" smtClean="0">
                <a:solidFill>
                  <a:srgbClr val="FF0000"/>
                </a:solidFill>
              </a:rPr>
              <a:t>роста продаж в 2015 году !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4" name="Content Placeholder 3"/>
          <p:cNvSpPr txBox="1">
            <a:spLocks/>
          </p:cNvSpPr>
          <p:nvPr/>
        </p:nvSpPr>
        <p:spPr>
          <a:xfrm>
            <a:off x="688628" y="5246095"/>
            <a:ext cx="1764011" cy="42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Mediant 500</a:t>
            </a:r>
            <a:endParaRPr lang="en-US" sz="1800" dirty="0"/>
          </a:p>
        </p:txBody>
      </p:sp>
      <p:sp>
        <p:nvSpPr>
          <p:cNvPr id="35" name="Content Placeholder 3"/>
          <p:cNvSpPr txBox="1">
            <a:spLocks/>
          </p:cNvSpPr>
          <p:nvPr/>
        </p:nvSpPr>
        <p:spPr>
          <a:xfrm>
            <a:off x="2579006" y="2159226"/>
            <a:ext cx="1764011" cy="42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Mediant 2600</a:t>
            </a:r>
            <a:endParaRPr lang="en-US" sz="1800" dirty="0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4822654" y="2159226"/>
            <a:ext cx="1764011" cy="42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Mediant 4000</a:t>
            </a:r>
            <a:endParaRPr lang="en-US" sz="1800" dirty="0"/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7066303" y="2159226"/>
            <a:ext cx="1764011" cy="42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Mediant 9000</a:t>
            </a:r>
            <a:endParaRPr lang="en-US" sz="1800" dirty="0"/>
          </a:p>
        </p:txBody>
      </p:sp>
      <p:sp>
        <p:nvSpPr>
          <p:cNvPr id="39" name="Content Placeholder 3"/>
          <p:cNvSpPr txBox="1">
            <a:spLocks/>
          </p:cNvSpPr>
          <p:nvPr/>
        </p:nvSpPr>
        <p:spPr>
          <a:xfrm>
            <a:off x="6037602" y="3677235"/>
            <a:ext cx="2057400" cy="42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Mediant SE</a:t>
            </a:r>
            <a:endParaRPr lang="en-US" sz="1800" dirty="0"/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3126742" y="3677235"/>
            <a:ext cx="2057400" cy="42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Mediant VE</a:t>
            </a:r>
            <a:endParaRPr lang="en-US" sz="1800" dirty="0"/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2731815" y="5259866"/>
            <a:ext cx="1764011" cy="42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Mediant 800</a:t>
            </a:r>
            <a:endParaRPr lang="en-US" sz="1800" dirty="0"/>
          </a:p>
        </p:txBody>
      </p:sp>
      <p:sp>
        <p:nvSpPr>
          <p:cNvPr id="46" name="Content Placeholder 3"/>
          <p:cNvSpPr txBox="1">
            <a:spLocks/>
          </p:cNvSpPr>
          <p:nvPr/>
        </p:nvSpPr>
        <p:spPr>
          <a:xfrm>
            <a:off x="4899058" y="5259866"/>
            <a:ext cx="1764011" cy="42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Mediant 1000</a:t>
            </a:r>
            <a:endParaRPr lang="en-US" sz="1800" dirty="0"/>
          </a:p>
        </p:txBody>
      </p:sp>
      <p:sp>
        <p:nvSpPr>
          <p:cNvPr id="47" name="Content Placeholder 3"/>
          <p:cNvSpPr txBox="1">
            <a:spLocks/>
          </p:cNvSpPr>
          <p:nvPr/>
        </p:nvSpPr>
        <p:spPr>
          <a:xfrm>
            <a:off x="7066302" y="5259866"/>
            <a:ext cx="1764011" cy="425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Mediant 3000</a:t>
            </a:r>
            <a:endParaRPr lang="en-US" sz="18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27348" y="1207495"/>
            <a:ext cx="1675771" cy="627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SBC</a:t>
            </a:r>
            <a:endParaRPr lang="en-US" b="1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09343" y="2807695"/>
            <a:ext cx="2698793" cy="407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Программный </a:t>
            </a:r>
            <a:r>
              <a:rPr lang="en-US" b="1" dirty="0" smtClean="0"/>
              <a:t>SBC</a:t>
            </a:r>
            <a:endParaRPr lang="en-US" b="1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14138" y="4357110"/>
            <a:ext cx="2517677" cy="58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b="1" dirty="0" smtClean="0"/>
              <a:t>Гибридный </a:t>
            </a:r>
            <a:r>
              <a:rPr lang="en-US" b="1" dirty="0" smtClean="0"/>
              <a:t>SBC</a:t>
            </a:r>
            <a:endParaRPr lang="en-US" b="1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34" y="1704389"/>
            <a:ext cx="1736140" cy="4392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14" y="2896355"/>
            <a:ext cx="714515" cy="71451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95" y="2912315"/>
            <a:ext cx="714515" cy="714515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76200" y="2797855"/>
            <a:ext cx="8915400" cy="1282127"/>
          </a:xfrm>
          <a:prstGeom prst="roundRect">
            <a:avLst>
              <a:gd name="adj" fmla="val 75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6200" y="4331695"/>
            <a:ext cx="8915400" cy="1269924"/>
          </a:xfrm>
          <a:prstGeom prst="roundRect">
            <a:avLst>
              <a:gd name="adj" fmla="val 99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17584" y="5848642"/>
            <a:ext cx="8391548" cy="627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10000"/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§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5000"/>
              <a:buFont typeface="Arial" pitchFamily="34" charset="0"/>
              <a:buChar char="-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Все </a:t>
            </a:r>
            <a:r>
              <a:rPr lang="en-US" dirty="0" smtClean="0"/>
              <a:t>SBC/</a:t>
            </a:r>
            <a:r>
              <a:rPr lang="ru-RU" dirty="0" smtClean="0"/>
              <a:t>Шлюзы имеют единую функциональность, что упрощает процесс планирования, внедрения и эксплуатации.</a:t>
            </a:r>
          </a:p>
        </p:txBody>
      </p:sp>
    </p:spTree>
    <p:extLst>
      <p:ext uri="{BB962C8B-B14F-4D97-AF65-F5344CB8AC3E}">
        <p14:creationId xmlns:p14="http://schemas.microsoft.com/office/powerpoint/2010/main" val="548331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66710</TotalTime>
  <Words>2574</Words>
  <Application>Microsoft Office PowerPoint</Application>
  <PresentationFormat>On-screen Show (4:3)</PresentationFormat>
  <Paragraphs>475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DilleniaUPC</vt:lpstr>
      <vt:lpstr>Gabriola</vt:lpstr>
      <vt:lpstr>PT Sans</vt:lpstr>
      <vt:lpstr>Wingdings</vt:lpstr>
      <vt:lpstr>Office Theme</vt:lpstr>
      <vt:lpstr>Клаудификация? Облаковизация? Виртуальная реальность?   Как начать использовать NFV для B2B с голосовыми сервисами  и не только</vt:lpstr>
      <vt:lpstr>NFV - Network Functions Virtualization. Что это?</vt:lpstr>
      <vt:lpstr>Преимущества NFV</vt:lpstr>
      <vt:lpstr>Две схожие аббревиатуры, два разных значения</vt:lpstr>
      <vt:lpstr>NFV в мире и в РФ – почему все тормозится?</vt:lpstr>
      <vt:lpstr>NFV – время использовать! </vt:lpstr>
      <vt:lpstr>Эволюция AudioCodes SBC – от HW SBC до SBC VNF</vt:lpstr>
      <vt:lpstr>Mediant SBC VNF </vt:lpstr>
      <vt:lpstr>Портфолио SBC AudioCodes</vt:lpstr>
      <vt:lpstr>Схема работы SBC</vt:lpstr>
      <vt:lpstr>PowerPoint Presentation</vt:lpstr>
      <vt:lpstr>SBC – почему AudioCodes</vt:lpstr>
      <vt:lpstr>PowerPoint Presentation</vt:lpstr>
      <vt:lpstr>Отчеты Miercom о тестировании SBC</vt:lpstr>
      <vt:lpstr>Miercom – отчет о тестировании AudioCodes</vt:lpstr>
      <vt:lpstr>Mediant 9000 и Mediant VE – ключевые моменты</vt:lpstr>
      <vt:lpstr>Mediant VE – важно!</vt:lpstr>
      <vt:lpstr>Multi Tenancy – разные подходы, за и против</vt:lpstr>
      <vt:lpstr>Любые смешанные и гибридные схемы</vt:lpstr>
      <vt:lpstr>PowerPoint Presentation</vt:lpstr>
      <vt:lpstr>Пул лицензий SBC</vt:lpstr>
      <vt:lpstr>Пул лицензий SBC</vt:lpstr>
      <vt:lpstr>Пул лицензий SBC</vt:lpstr>
      <vt:lpstr>AudioCodes vCPE – соответствуем тренду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AudioCodes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AudioCodes</dc:creator>
  <cp:lastModifiedBy>Alexander Gnativ</cp:lastModifiedBy>
  <cp:revision>1239</cp:revision>
  <cp:lastPrinted>2013-01-08T11:57:10Z</cp:lastPrinted>
  <dcterms:created xsi:type="dcterms:W3CDTF">2010-06-16T13:04:48Z</dcterms:created>
  <dcterms:modified xsi:type="dcterms:W3CDTF">2016-05-19T23:44:45Z</dcterms:modified>
</cp:coreProperties>
</file>