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82" r:id="rId2"/>
    <p:sldId id="317" r:id="rId3"/>
    <p:sldId id="311" r:id="rId4"/>
    <p:sldId id="327" r:id="rId5"/>
    <p:sldId id="319" r:id="rId6"/>
    <p:sldId id="315" r:id="rId7"/>
    <p:sldId id="307" r:id="rId8"/>
    <p:sldId id="331" r:id="rId9"/>
    <p:sldId id="330" r:id="rId10"/>
    <p:sldId id="335" r:id="rId11"/>
    <p:sldId id="336" r:id="rId12"/>
    <p:sldId id="337" r:id="rId13"/>
    <p:sldId id="338" r:id="rId14"/>
    <p:sldId id="332" r:id="rId15"/>
    <p:sldId id="334" r:id="rId16"/>
    <p:sldId id="339" r:id="rId17"/>
    <p:sldId id="340" r:id="rId18"/>
    <p:sldId id="341" r:id="rId19"/>
    <p:sldId id="342" r:id="rId20"/>
    <p:sldId id="343" r:id="rId21"/>
    <p:sldId id="344" r:id="rId22"/>
    <p:sldId id="345" r:id="rId23"/>
    <p:sldId id="346" r:id="rId24"/>
    <p:sldId id="347" r:id="rId25"/>
    <p:sldId id="348" r:id="rId26"/>
    <p:sldId id="349" r:id="rId27"/>
  </p:sldIdLst>
  <p:sldSz cx="12188825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B2BB1E"/>
    <a:srgbClr val="FFC222"/>
    <a:srgbClr val="3F3F3F"/>
    <a:srgbClr val="FB6400"/>
    <a:srgbClr val="D61E30"/>
    <a:srgbClr val="A8D8F4"/>
    <a:srgbClr val="D7D7D7"/>
    <a:srgbClr val="00A9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487" autoAdjust="0"/>
  </p:normalViewPr>
  <p:slideViewPr>
    <p:cSldViewPr snapToGrid="0">
      <p:cViewPr varScale="1">
        <p:scale>
          <a:sx n="80" d="100"/>
          <a:sy n="80" d="100"/>
        </p:scale>
        <p:origin x="-96" y="-540"/>
      </p:cViewPr>
      <p:guideLst>
        <p:guide orient="horz" pos="4173"/>
        <p:guide orient="horz" pos="391"/>
        <p:guide orient="horz" pos="2250"/>
        <p:guide pos="3839"/>
        <p:guide pos="7477"/>
        <p:guide pos="199"/>
        <p:guide pos="393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87BF1AE-BF46-4843-891A-AF5A469EF0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12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457200" y="4343400"/>
            <a:ext cx="5943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</a:t>
            </a:r>
          </a:p>
          <a:p>
            <a:pPr lvl="1"/>
            <a:r>
              <a:rPr lang="en-US" smtClean="0"/>
              <a:t>xxx</a:t>
            </a:r>
          </a:p>
          <a:p>
            <a:pPr lvl="2"/>
            <a:r>
              <a:rPr lang="en-US" smtClean="0"/>
              <a:t>xxx</a:t>
            </a:r>
          </a:p>
          <a:p>
            <a:pPr lvl="2"/>
            <a:endParaRPr lang="en-US" smtClean="0"/>
          </a:p>
          <a:p>
            <a:pPr lvl="1"/>
            <a:endParaRPr lang="en-US" smtClean="0"/>
          </a:p>
          <a:p>
            <a:pPr lvl="1"/>
            <a:endParaRPr lang="en-US" smtClean="0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CF0B45E3-F96D-4F0D-856F-5F1CD0F3FD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04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3038" indent="-173038" algn="l" rtl="0" eaLnBrk="0" fontAlgn="base" hangingPunct="0">
      <a:spcBef>
        <a:spcPts val="200"/>
      </a:spcBef>
      <a:spcAft>
        <a:spcPts val="200"/>
      </a:spcAft>
      <a:buChar char="•"/>
      <a:defRPr sz="1000"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 pitchFamily="-109" charset="-128"/>
      </a:defRPr>
    </a:lvl1pPr>
    <a:lvl2pPr marL="346075" indent="-173038" algn="l" rtl="0" eaLnBrk="0" fontAlgn="base" hangingPunct="0">
      <a:spcBef>
        <a:spcPts val="200"/>
      </a:spcBef>
      <a:spcAft>
        <a:spcPts val="200"/>
      </a:spcAft>
      <a:buFont typeface="Lucida Grande" charset="0"/>
      <a:buChar char="-"/>
      <a:defRPr sz="10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2pPr>
    <a:lvl3pPr marL="630238" indent="-173038" algn="l" rtl="0" eaLnBrk="0" fontAlgn="base" hangingPunct="0">
      <a:spcBef>
        <a:spcPts val="200"/>
      </a:spcBef>
      <a:spcAft>
        <a:spcPts val="200"/>
      </a:spcAft>
      <a:buFont typeface="Courier New" pitchFamily="49" charset="0"/>
      <a:buChar char="o"/>
      <a:defRPr sz="10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3C86CF-F093-4B60-ADE9-6F1C5C1D307B}" type="slidenum">
              <a:rPr lang="en-US"/>
              <a:pPr/>
              <a:t>1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B45E3-F96D-4F0D-856F-5F1CD0F3FD3E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428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B45E3-F96D-4F0D-856F-5F1CD0F3FD3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10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B45E3-F96D-4F0D-856F-5F1CD0F3FD3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07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B45E3-F96D-4F0D-856F-5F1CD0F3FD3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45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58A0AC-080C-417D-9361-346B02D3C876}" type="slidenum">
              <a:rPr lang="en-US"/>
              <a:pPr/>
              <a:t>5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B45E3-F96D-4F0D-856F-5F1CD0F3FD3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678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037" lvl="1" indent="0">
              <a:buNone/>
            </a:pPr>
            <a:endParaRPr lang="en-US" baseline="0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B45E3-F96D-4F0D-856F-5F1CD0F3FD3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25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B45E3-F96D-4F0D-856F-5F1CD0F3FD3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96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B45E3-F96D-4F0D-856F-5F1CD0F3FD3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68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1" y="1188970"/>
            <a:ext cx="5363083" cy="1161067"/>
          </a:xfrm>
        </p:spPr>
        <p:txBody>
          <a:bodyPr anchor="b"/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57201" y="3474720"/>
            <a:ext cx="5363083" cy="118872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200"/>
              </a:spcAft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presenter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2317722"/>
            <a:ext cx="5363083" cy="527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subtitle styles</a:t>
            </a:r>
          </a:p>
        </p:txBody>
      </p:sp>
      <p:sp>
        <p:nvSpPr>
          <p:cNvPr id="6" name="Text Box 11"/>
          <p:cNvSpPr txBox="1">
            <a:spLocks noChangeArrowheads="1"/>
          </p:cNvSpPr>
          <p:nvPr userDrawn="1"/>
        </p:nvSpPr>
        <p:spPr bwMode="auto">
          <a:xfrm>
            <a:off x="609444" y="6484992"/>
            <a:ext cx="5363083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700" dirty="0">
                <a:solidFill>
                  <a:schemeClr val="bg1">
                    <a:alpha val="99000"/>
                  </a:schemeClr>
                </a:solidFill>
              </a:rPr>
              <a:t>© Корпорация Ciena</a:t>
            </a:r>
            <a:r>
              <a:rPr lang="ru-RU" sz="700" baseline="30000" dirty="0">
                <a:solidFill>
                  <a:schemeClr val="bg1">
                    <a:alpha val="99000"/>
                  </a:schemeClr>
                </a:solidFill>
              </a:rPr>
              <a:t>®</a:t>
            </a:r>
            <a:r>
              <a:rPr lang="ru-RU" sz="700" dirty="0">
                <a:solidFill>
                  <a:schemeClr val="bg1">
                    <a:alpha val="99000"/>
                  </a:schemeClr>
                </a:solidFill>
              </a:rPr>
              <a:t>, </a:t>
            </a:r>
            <a:r>
              <a:rPr lang="ru-RU" sz="700" dirty="0" smtClean="0">
                <a:solidFill>
                  <a:schemeClr val="bg1">
                    <a:alpha val="99000"/>
                  </a:schemeClr>
                </a:solidFill>
              </a:rPr>
              <a:t>201</a:t>
            </a:r>
            <a:r>
              <a:rPr lang="cs-CZ" sz="700" dirty="0" smtClean="0">
                <a:solidFill>
                  <a:schemeClr val="bg1">
                    <a:alpha val="99000"/>
                  </a:schemeClr>
                </a:solidFill>
              </a:rPr>
              <a:t>6</a:t>
            </a:r>
            <a:r>
              <a:rPr lang="ru-RU" sz="700" dirty="0" smtClean="0">
                <a:solidFill>
                  <a:schemeClr val="bg1">
                    <a:alpha val="99000"/>
                  </a:schemeClr>
                </a:solidFill>
              </a:rPr>
              <a:t> </a:t>
            </a:r>
            <a:r>
              <a:rPr lang="ru-RU" sz="700" dirty="0">
                <a:solidFill>
                  <a:schemeClr val="bg1">
                    <a:alpha val="99000"/>
                  </a:schemeClr>
                </a:solidFill>
              </a:rPr>
              <a:t>г. Все права защищены. Собственная конфиденциальная информация.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475493" y="351632"/>
            <a:ext cx="844549" cy="268288"/>
            <a:chOff x="468313" y="351632"/>
            <a:chExt cx="844550" cy="268288"/>
          </a:xfrm>
          <a:solidFill>
            <a:schemeClr val="bg1"/>
          </a:solidFill>
        </p:grpSpPr>
        <p:sp>
          <p:nvSpPr>
            <p:cNvPr id="21" name="Freeform 15"/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16"/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17"/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18"/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Oval 19"/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20"/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14" name="Picture 13" descr="MTP_logo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" y="5394968"/>
            <a:ext cx="3581400" cy="297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302" y="1246446"/>
            <a:ext cx="11553990" cy="4525962"/>
          </a:xfrm>
          <a:prstGeom prst="rect">
            <a:avLst/>
          </a:prstGeom>
        </p:spPr>
        <p:txBody>
          <a:bodyPr/>
          <a:lstStyle>
            <a:lvl1pPr marL="346075" indent="-346075">
              <a:buClr>
                <a:schemeClr val="bg1"/>
              </a:buClr>
              <a:buSzPct val="25000"/>
              <a:buFont typeface="Wingdings" pitchFamily="2" charset="2"/>
              <a:buChar char="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302" y="1246446"/>
            <a:ext cx="11553990" cy="4525962"/>
          </a:xfrm>
          <a:prstGeom prst="rect">
            <a:avLst/>
          </a:prstGeom>
        </p:spPr>
        <p:txBody>
          <a:bodyPr/>
          <a:lstStyle>
            <a:lvl1pPr marL="342900" indent="-342900"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68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303" y="274638"/>
            <a:ext cx="11549757" cy="84570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5300" y="1246443"/>
            <a:ext cx="5667804" cy="452596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246443"/>
            <a:ext cx="5667804" cy="452596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76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35019" y="3657608"/>
            <a:ext cx="7318787" cy="1161067"/>
          </a:xfrm>
        </p:spPr>
        <p:txBody>
          <a:bodyPr anchor="t"/>
          <a:lstStyle>
            <a:lvl1pPr algn="ctr">
              <a:defRPr sz="2800" b="0">
                <a:solidFill>
                  <a:schemeClr val="bg1">
                    <a:alpha val="99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Box 11"/>
          <p:cNvSpPr txBox="1">
            <a:spLocks noChangeArrowheads="1"/>
          </p:cNvSpPr>
          <p:nvPr userDrawn="1"/>
        </p:nvSpPr>
        <p:spPr bwMode="auto">
          <a:xfrm>
            <a:off x="609444" y="6484992"/>
            <a:ext cx="5363083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700" dirty="0">
                <a:solidFill>
                  <a:schemeClr val="bg1">
                    <a:alpha val="99000"/>
                  </a:schemeClr>
                </a:solidFill>
              </a:rPr>
              <a:t>© Корпорация Ciena</a:t>
            </a:r>
            <a:r>
              <a:rPr lang="ru-RU" sz="700" baseline="30000" dirty="0">
                <a:solidFill>
                  <a:schemeClr val="bg1">
                    <a:alpha val="99000"/>
                  </a:schemeClr>
                </a:solidFill>
              </a:rPr>
              <a:t>®</a:t>
            </a:r>
            <a:r>
              <a:rPr lang="ru-RU" sz="700" dirty="0">
                <a:solidFill>
                  <a:schemeClr val="bg1">
                    <a:alpha val="99000"/>
                  </a:schemeClr>
                </a:solidFill>
              </a:rPr>
              <a:t>, </a:t>
            </a:r>
            <a:r>
              <a:rPr lang="ru-RU" sz="700" dirty="0" smtClean="0">
                <a:solidFill>
                  <a:schemeClr val="bg1">
                    <a:alpha val="99000"/>
                  </a:schemeClr>
                </a:solidFill>
              </a:rPr>
              <a:t>201</a:t>
            </a:r>
            <a:r>
              <a:rPr lang="cs-CZ" sz="700" dirty="0" smtClean="0">
                <a:solidFill>
                  <a:schemeClr val="bg1">
                    <a:alpha val="99000"/>
                  </a:schemeClr>
                </a:solidFill>
              </a:rPr>
              <a:t>6</a:t>
            </a:r>
            <a:r>
              <a:rPr lang="ru-RU" sz="700" dirty="0" smtClean="0">
                <a:solidFill>
                  <a:schemeClr val="bg1">
                    <a:alpha val="99000"/>
                  </a:schemeClr>
                </a:solidFill>
              </a:rPr>
              <a:t> </a:t>
            </a:r>
            <a:r>
              <a:rPr lang="ru-RU" sz="700" dirty="0">
                <a:solidFill>
                  <a:schemeClr val="bg1">
                    <a:alpha val="99000"/>
                  </a:schemeClr>
                </a:solidFill>
              </a:rPr>
              <a:t>г. Все права защищены. Собственная конфиденциальная информация.</a:t>
            </a:r>
          </a:p>
        </p:txBody>
      </p:sp>
      <p:pic>
        <p:nvPicPr>
          <p:cNvPr id="13" name="Picture 12" descr="MTP_logo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15" y="5166360"/>
            <a:ext cx="3200400" cy="265972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11171372" y="6390622"/>
            <a:ext cx="731840" cy="232483"/>
            <a:chOff x="468313" y="351632"/>
            <a:chExt cx="844550" cy="268288"/>
          </a:xfrm>
          <a:solidFill>
            <a:schemeClr val="bg1"/>
          </a:solidFill>
        </p:grpSpPr>
        <p:sp>
          <p:nvSpPr>
            <p:cNvPr id="17" name="Freeform 15"/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16"/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18"/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Oval 19"/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20"/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39812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5302" y="274638"/>
            <a:ext cx="11553990" cy="84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224307" y="6472729"/>
            <a:ext cx="50786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fld id="{BCE33825-2677-4F00-8BE5-C0246F727F7F}" type="slidenum">
              <a:rPr lang="en-US" sz="800" b="1">
                <a:solidFill>
                  <a:schemeClr val="bg2">
                    <a:lumMod val="75000"/>
                    <a:alpha val="99000"/>
                  </a:schemeClr>
                </a:solidFill>
              </a:rPr>
              <a:pPr/>
              <a:t>‹#›</a:t>
            </a:fld>
            <a:endParaRPr lang="en-US" sz="1400" dirty="0">
              <a:solidFill>
                <a:schemeClr val="bg2">
                  <a:lumMod val="75000"/>
                  <a:alpha val="99000"/>
                </a:schemeClr>
              </a:solidFill>
            </a:endParaRPr>
          </a:p>
        </p:txBody>
      </p:sp>
      <p:sp>
        <p:nvSpPr>
          <p:cNvPr id="1030" name="Text Box 11"/>
          <p:cNvSpPr txBox="1">
            <a:spLocks noChangeArrowheads="1"/>
          </p:cNvSpPr>
          <p:nvPr/>
        </p:nvSpPr>
        <p:spPr bwMode="auto">
          <a:xfrm>
            <a:off x="609442" y="6484992"/>
            <a:ext cx="558654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700" dirty="0" smtClean="0">
                <a:solidFill>
                  <a:schemeClr val="bg2">
                    <a:lumMod val="75000"/>
                    <a:alpha val="99000"/>
                  </a:schemeClr>
                </a:solidFill>
              </a:rPr>
              <a:t>© Корпорация Ciena</a:t>
            </a:r>
            <a:r>
              <a:rPr lang="ru-RU" sz="700" baseline="30000" dirty="0" smtClean="0">
                <a:solidFill>
                  <a:schemeClr val="bg2">
                    <a:lumMod val="75000"/>
                    <a:alpha val="99000"/>
                  </a:schemeClr>
                </a:solidFill>
              </a:rPr>
              <a:t>®</a:t>
            </a:r>
            <a:r>
              <a:rPr lang="ru-RU" sz="700" dirty="0" smtClean="0">
                <a:solidFill>
                  <a:schemeClr val="bg2">
                    <a:lumMod val="75000"/>
                    <a:alpha val="99000"/>
                  </a:schemeClr>
                </a:solidFill>
              </a:rPr>
              <a:t>, 2016 г. Все права защищены. Собственная конфиденциальная информация.</a:t>
            </a:r>
            <a:endParaRPr lang="en-US" sz="700" dirty="0">
              <a:solidFill>
                <a:schemeClr val="bg2">
                  <a:lumMod val="75000"/>
                  <a:alpha val="99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15302" y="1248547"/>
            <a:ext cx="11555006" cy="452628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1171372" y="6390622"/>
            <a:ext cx="731840" cy="232483"/>
            <a:chOff x="468313" y="351632"/>
            <a:chExt cx="844550" cy="268288"/>
          </a:xfrm>
        </p:grpSpPr>
        <p:sp>
          <p:nvSpPr>
            <p:cNvPr id="14" name="Freeform 15"/>
            <p:cNvSpPr>
              <a:spLocks/>
            </p:cNvSpPr>
            <p:nvPr userDrawn="1"/>
          </p:nvSpPr>
          <p:spPr bwMode="auto">
            <a:xfrm>
              <a:off x="468313" y="434182"/>
              <a:ext cx="144463" cy="185738"/>
            </a:xfrm>
            <a:custGeom>
              <a:avLst/>
              <a:gdLst>
                <a:gd name="T0" fmla="*/ 385 w 385"/>
                <a:gd name="T1" fmla="*/ 21 h 491"/>
                <a:gd name="T2" fmla="*/ 262 w 385"/>
                <a:gd name="T3" fmla="*/ 0 h 491"/>
                <a:gd name="T4" fmla="*/ 0 w 385"/>
                <a:gd name="T5" fmla="*/ 247 h 491"/>
                <a:gd name="T6" fmla="*/ 249 w 385"/>
                <a:gd name="T7" fmla="*/ 491 h 491"/>
                <a:gd name="T8" fmla="*/ 385 w 385"/>
                <a:gd name="T9" fmla="*/ 465 h 491"/>
                <a:gd name="T10" fmla="*/ 385 w 385"/>
                <a:gd name="T11" fmla="*/ 341 h 491"/>
                <a:gd name="T12" fmla="*/ 290 w 385"/>
                <a:gd name="T13" fmla="*/ 358 h 491"/>
                <a:gd name="T14" fmla="*/ 162 w 385"/>
                <a:gd name="T15" fmla="*/ 250 h 491"/>
                <a:gd name="T16" fmla="*/ 292 w 385"/>
                <a:gd name="T17" fmla="*/ 135 h 491"/>
                <a:gd name="T18" fmla="*/ 385 w 385"/>
                <a:gd name="T19" fmla="*/ 152 h 491"/>
                <a:gd name="T20" fmla="*/ 385 w 385"/>
                <a:gd name="T21" fmla="*/ 2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491">
                  <a:moveTo>
                    <a:pt x="385" y="21"/>
                  </a:moveTo>
                  <a:cubicBezTo>
                    <a:pt x="348" y="10"/>
                    <a:pt x="297" y="0"/>
                    <a:pt x="262" y="0"/>
                  </a:cubicBezTo>
                  <a:cubicBezTo>
                    <a:pt x="117" y="0"/>
                    <a:pt x="0" y="88"/>
                    <a:pt x="0" y="247"/>
                  </a:cubicBezTo>
                  <a:cubicBezTo>
                    <a:pt x="0" y="409"/>
                    <a:pt x="113" y="491"/>
                    <a:pt x="249" y="491"/>
                  </a:cubicBezTo>
                  <a:cubicBezTo>
                    <a:pt x="288" y="491"/>
                    <a:pt x="349" y="483"/>
                    <a:pt x="385" y="465"/>
                  </a:cubicBezTo>
                  <a:cubicBezTo>
                    <a:pt x="385" y="341"/>
                    <a:pt x="385" y="341"/>
                    <a:pt x="385" y="341"/>
                  </a:cubicBezTo>
                  <a:cubicBezTo>
                    <a:pt x="354" y="353"/>
                    <a:pt x="318" y="358"/>
                    <a:pt x="290" y="358"/>
                  </a:cubicBezTo>
                  <a:cubicBezTo>
                    <a:pt x="231" y="358"/>
                    <a:pt x="162" y="323"/>
                    <a:pt x="162" y="250"/>
                  </a:cubicBezTo>
                  <a:cubicBezTo>
                    <a:pt x="162" y="167"/>
                    <a:pt x="227" y="135"/>
                    <a:pt x="292" y="135"/>
                  </a:cubicBezTo>
                  <a:cubicBezTo>
                    <a:pt x="323" y="135"/>
                    <a:pt x="358" y="145"/>
                    <a:pt x="385" y="152"/>
                  </a:cubicBezTo>
                  <a:lnTo>
                    <a:pt x="385" y="21"/>
                  </a:lnTo>
                  <a:close/>
                </a:path>
              </a:pathLst>
            </a:custGeom>
            <a:solidFill>
              <a:srgbClr val="C71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6"/>
            <p:cNvSpPr>
              <a:spLocks noEditPoints="1"/>
            </p:cNvSpPr>
            <p:nvPr userDrawn="1"/>
          </p:nvSpPr>
          <p:spPr bwMode="auto">
            <a:xfrm>
              <a:off x="1100138" y="435770"/>
              <a:ext cx="171450" cy="182563"/>
            </a:xfrm>
            <a:custGeom>
              <a:avLst/>
              <a:gdLst>
                <a:gd name="T0" fmla="*/ 158 w 455"/>
                <a:gd name="T1" fmla="*/ 487 h 487"/>
                <a:gd name="T2" fmla="*/ 296 w 455"/>
                <a:gd name="T3" fmla="*/ 428 h 487"/>
                <a:gd name="T4" fmla="*/ 296 w 455"/>
                <a:gd name="T5" fmla="*/ 476 h 487"/>
                <a:gd name="T6" fmla="*/ 455 w 455"/>
                <a:gd name="T7" fmla="*/ 476 h 487"/>
                <a:gd name="T8" fmla="*/ 455 w 455"/>
                <a:gd name="T9" fmla="*/ 207 h 487"/>
                <a:gd name="T10" fmla="*/ 408 w 455"/>
                <a:gd name="T11" fmla="*/ 58 h 487"/>
                <a:gd name="T12" fmla="*/ 230 w 455"/>
                <a:gd name="T13" fmla="*/ 0 h 487"/>
                <a:gd name="T14" fmla="*/ 37 w 455"/>
                <a:gd name="T15" fmla="*/ 38 h 487"/>
                <a:gd name="T16" fmla="*/ 37 w 455"/>
                <a:gd name="T17" fmla="*/ 156 h 487"/>
                <a:gd name="T18" fmla="*/ 203 w 455"/>
                <a:gd name="T19" fmla="*/ 127 h 487"/>
                <a:gd name="T20" fmla="*/ 297 w 455"/>
                <a:gd name="T21" fmla="*/ 203 h 487"/>
                <a:gd name="T22" fmla="*/ 297 w 455"/>
                <a:gd name="T23" fmla="*/ 211 h 487"/>
                <a:gd name="T24" fmla="*/ 184 w 455"/>
                <a:gd name="T25" fmla="*/ 193 h 487"/>
                <a:gd name="T26" fmla="*/ 0 w 455"/>
                <a:gd name="T27" fmla="*/ 340 h 487"/>
                <a:gd name="T28" fmla="*/ 0 w 455"/>
                <a:gd name="T29" fmla="*/ 342 h 487"/>
                <a:gd name="T30" fmla="*/ 158 w 455"/>
                <a:gd name="T31" fmla="*/ 487 h 487"/>
                <a:gd name="T32" fmla="*/ 217 w 455"/>
                <a:gd name="T33" fmla="*/ 384 h 487"/>
                <a:gd name="T34" fmla="*/ 159 w 455"/>
                <a:gd name="T35" fmla="*/ 332 h 487"/>
                <a:gd name="T36" fmla="*/ 159 w 455"/>
                <a:gd name="T37" fmla="*/ 331 h 487"/>
                <a:gd name="T38" fmla="*/ 234 w 455"/>
                <a:gd name="T39" fmla="*/ 273 h 487"/>
                <a:gd name="T40" fmla="*/ 298 w 455"/>
                <a:gd name="T41" fmla="*/ 288 h 487"/>
                <a:gd name="T42" fmla="*/ 217 w 455"/>
                <a:gd name="T43" fmla="*/ 38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5" h="487">
                  <a:moveTo>
                    <a:pt x="158" y="487"/>
                  </a:moveTo>
                  <a:cubicBezTo>
                    <a:pt x="220" y="487"/>
                    <a:pt x="264" y="463"/>
                    <a:pt x="296" y="42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455" y="476"/>
                    <a:pt x="455" y="476"/>
                    <a:pt x="455" y="476"/>
                  </a:cubicBezTo>
                  <a:cubicBezTo>
                    <a:pt x="455" y="207"/>
                    <a:pt x="455" y="207"/>
                    <a:pt x="455" y="207"/>
                  </a:cubicBezTo>
                  <a:cubicBezTo>
                    <a:pt x="455" y="141"/>
                    <a:pt x="444" y="92"/>
                    <a:pt x="408" y="58"/>
                  </a:cubicBezTo>
                  <a:cubicBezTo>
                    <a:pt x="371" y="20"/>
                    <a:pt x="314" y="0"/>
                    <a:pt x="230" y="0"/>
                  </a:cubicBezTo>
                  <a:cubicBezTo>
                    <a:pt x="162" y="1"/>
                    <a:pt x="98" y="18"/>
                    <a:pt x="37" y="38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90" y="136"/>
                    <a:pt x="154" y="127"/>
                    <a:pt x="203" y="127"/>
                  </a:cubicBezTo>
                  <a:cubicBezTo>
                    <a:pt x="266" y="127"/>
                    <a:pt x="297" y="155"/>
                    <a:pt x="297" y="203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70" y="202"/>
                    <a:pt x="227" y="193"/>
                    <a:pt x="184" y="193"/>
                  </a:cubicBezTo>
                  <a:cubicBezTo>
                    <a:pt x="74" y="193"/>
                    <a:pt x="0" y="243"/>
                    <a:pt x="0" y="340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435"/>
                    <a:pt x="69" y="487"/>
                    <a:pt x="158" y="487"/>
                  </a:cubicBezTo>
                  <a:moveTo>
                    <a:pt x="217" y="384"/>
                  </a:moveTo>
                  <a:cubicBezTo>
                    <a:pt x="183" y="384"/>
                    <a:pt x="159" y="364"/>
                    <a:pt x="159" y="332"/>
                  </a:cubicBezTo>
                  <a:cubicBezTo>
                    <a:pt x="159" y="331"/>
                    <a:pt x="159" y="331"/>
                    <a:pt x="159" y="331"/>
                  </a:cubicBezTo>
                  <a:cubicBezTo>
                    <a:pt x="159" y="296"/>
                    <a:pt x="187" y="273"/>
                    <a:pt x="234" y="273"/>
                  </a:cubicBezTo>
                  <a:cubicBezTo>
                    <a:pt x="259" y="273"/>
                    <a:pt x="280" y="280"/>
                    <a:pt x="298" y="288"/>
                  </a:cubicBezTo>
                  <a:cubicBezTo>
                    <a:pt x="298" y="347"/>
                    <a:pt x="265" y="384"/>
                    <a:pt x="217" y="384"/>
                  </a:cubicBezTo>
                </a:path>
              </a:pathLst>
            </a:custGeom>
            <a:solidFill>
              <a:srgbClr val="C71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7"/>
            <p:cNvSpPr>
              <a:spLocks/>
            </p:cNvSpPr>
            <p:nvPr userDrawn="1"/>
          </p:nvSpPr>
          <p:spPr bwMode="auto">
            <a:xfrm>
              <a:off x="912813" y="435770"/>
              <a:ext cx="173038" cy="179388"/>
            </a:xfrm>
            <a:custGeom>
              <a:avLst/>
              <a:gdLst>
                <a:gd name="T0" fmla="*/ 0 w 457"/>
                <a:gd name="T1" fmla="*/ 13 h 475"/>
                <a:gd name="T2" fmla="*/ 157 w 457"/>
                <a:gd name="T3" fmla="*/ 13 h 475"/>
                <a:gd name="T4" fmla="*/ 157 w 457"/>
                <a:gd name="T5" fmla="*/ 83 h 475"/>
                <a:gd name="T6" fmla="*/ 164 w 457"/>
                <a:gd name="T7" fmla="*/ 75 h 475"/>
                <a:gd name="T8" fmla="*/ 301 w 457"/>
                <a:gd name="T9" fmla="*/ 0 h 475"/>
                <a:gd name="T10" fmla="*/ 457 w 457"/>
                <a:gd name="T11" fmla="*/ 169 h 475"/>
                <a:gd name="T12" fmla="*/ 457 w 457"/>
                <a:gd name="T13" fmla="*/ 475 h 475"/>
                <a:gd name="T14" fmla="*/ 300 w 457"/>
                <a:gd name="T15" fmla="*/ 475 h 475"/>
                <a:gd name="T16" fmla="*/ 300 w 457"/>
                <a:gd name="T17" fmla="*/ 222 h 475"/>
                <a:gd name="T18" fmla="*/ 230 w 457"/>
                <a:gd name="T19" fmla="*/ 139 h 475"/>
                <a:gd name="T20" fmla="*/ 157 w 457"/>
                <a:gd name="T21" fmla="*/ 222 h 475"/>
                <a:gd name="T22" fmla="*/ 157 w 457"/>
                <a:gd name="T23" fmla="*/ 475 h 475"/>
                <a:gd name="T24" fmla="*/ 0 w 457"/>
                <a:gd name="T25" fmla="*/ 475 h 475"/>
                <a:gd name="T26" fmla="*/ 0 w 457"/>
                <a:gd name="T27" fmla="*/ 1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7" h="475">
                  <a:moveTo>
                    <a:pt x="0" y="13"/>
                  </a:moveTo>
                  <a:cubicBezTo>
                    <a:pt x="157" y="13"/>
                    <a:pt x="157" y="13"/>
                    <a:pt x="157" y="13"/>
                  </a:cubicBezTo>
                  <a:cubicBezTo>
                    <a:pt x="157" y="83"/>
                    <a:pt x="157" y="83"/>
                    <a:pt x="157" y="83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94" y="37"/>
                    <a:pt x="236" y="0"/>
                    <a:pt x="301" y="0"/>
                  </a:cubicBezTo>
                  <a:cubicBezTo>
                    <a:pt x="399" y="0"/>
                    <a:pt x="457" y="64"/>
                    <a:pt x="457" y="169"/>
                  </a:cubicBezTo>
                  <a:cubicBezTo>
                    <a:pt x="457" y="475"/>
                    <a:pt x="457" y="475"/>
                    <a:pt x="457" y="475"/>
                  </a:cubicBezTo>
                  <a:cubicBezTo>
                    <a:pt x="300" y="475"/>
                    <a:pt x="300" y="475"/>
                    <a:pt x="300" y="475"/>
                  </a:cubicBezTo>
                  <a:cubicBezTo>
                    <a:pt x="300" y="222"/>
                    <a:pt x="300" y="222"/>
                    <a:pt x="300" y="222"/>
                  </a:cubicBezTo>
                  <a:cubicBezTo>
                    <a:pt x="300" y="169"/>
                    <a:pt x="272" y="139"/>
                    <a:pt x="230" y="139"/>
                  </a:cubicBezTo>
                  <a:cubicBezTo>
                    <a:pt x="188" y="139"/>
                    <a:pt x="157" y="169"/>
                    <a:pt x="157" y="222"/>
                  </a:cubicBezTo>
                  <a:cubicBezTo>
                    <a:pt x="157" y="475"/>
                    <a:pt x="157" y="475"/>
                    <a:pt x="157" y="475"/>
                  </a:cubicBezTo>
                  <a:cubicBezTo>
                    <a:pt x="0" y="475"/>
                    <a:pt x="0" y="475"/>
                    <a:pt x="0" y="475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C71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 noEditPoints="1"/>
            </p:cNvSpPr>
            <p:nvPr userDrawn="1"/>
          </p:nvSpPr>
          <p:spPr bwMode="auto">
            <a:xfrm>
              <a:off x="636588" y="429420"/>
              <a:ext cx="258763" cy="190500"/>
            </a:xfrm>
            <a:custGeom>
              <a:avLst/>
              <a:gdLst>
                <a:gd name="T0" fmla="*/ 683 w 683"/>
                <a:gd name="T1" fmla="*/ 433 h 506"/>
                <a:gd name="T2" fmla="*/ 484 w 683"/>
                <a:gd name="T3" fmla="*/ 502 h 506"/>
                <a:gd name="T4" fmla="*/ 331 w 683"/>
                <a:gd name="T5" fmla="*/ 455 h 506"/>
                <a:gd name="T6" fmla="*/ 119 w 683"/>
                <a:gd name="T7" fmla="*/ 494 h 506"/>
                <a:gd name="T8" fmla="*/ 0 w 683"/>
                <a:gd name="T9" fmla="*/ 322 h 506"/>
                <a:gd name="T10" fmla="*/ 0 w 683"/>
                <a:gd name="T11" fmla="*/ 33 h 506"/>
                <a:gd name="T12" fmla="*/ 147 w 683"/>
                <a:gd name="T13" fmla="*/ 33 h 506"/>
                <a:gd name="T14" fmla="*/ 151 w 683"/>
                <a:gd name="T15" fmla="*/ 274 h 506"/>
                <a:gd name="T16" fmla="*/ 264 w 683"/>
                <a:gd name="T17" fmla="*/ 374 h 506"/>
                <a:gd name="T18" fmla="*/ 239 w 683"/>
                <a:gd name="T19" fmla="*/ 258 h 506"/>
                <a:gd name="T20" fmla="*/ 485 w 683"/>
                <a:gd name="T21" fmla="*/ 0 h 506"/>
                <a:gd name="T22" fmla="*/ 623 w 683"/>
                <a:gd name="T23" fmla="*/ 225 h 506"/>
                <a:gd name="T24" fmla="*/ 475 w 683"/>
                <a:gd name="T25" fmla="*/ 369 h 506"/>
                <a:gd name="T26" fmla="*/ 683 w 683"/>
                <a:gd name="T27" fmla="*/ 342 h 506"/>
                <a:gd name="T28" fmla="*/ 683 w 683"/>
                <a:gd name="T29" fmla="*/ 433 h 506"/>
                <a:gd name="T30" fmla="*/ 514 w 683"/>
                <a:gd name="T31" fmla="*/ 231 h 506"/>
                <a:gd name="T32" fmla="*/ 477 w 683"/>
                <a:gd name="T33" fmla="*/ 134 h 506"/>
                <a:gd name="T34" fmla="*/ 422 w 683"/>
                <a:gd name="T35" fmla="*/ 310 h 506"/>
                <a:gd name="T36" fmla="*/ 514 w 683"/>
                <a:gd name="T37" fmla="*/ 23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3" h="506">
                  <a:moveTo>
                    <a:pt x="683" y="433"/>
                  </a:moveTo>
                  <a:cubicBezTo>
                    <a:pt x="634" y="467"/>
                    <a:pt x="566" y="502"/>
                    <a:pt x="484" y="502"/>
                  </a:cubicBezTo>
                  <a:cubicBezTo>
                    <a:pt x="425" y="502"/>
                    <a:pt x="372" y="483"/>
                    <a:pt x="331" y="455"/>
                  </a:cubicBezTo>
                  <a:cubicBezTo>
                    <a:pt x="247" y="493"/>
                    <a:pt x="183" y="506"/>
                    <a:pt x="119" y="494"/>
                  </a:cubicBezTo>
                  <a:cubicBezTo>
                    <a:pt x="15" y="476"/>
                    <a:pt x="0" y="383"/>
                    <a:pt x="0" y="3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8" y="174"/>
                    <a:pt x="151" y="274"/>
                  </a:cubicBezTo>
                  <a:cubicBezTo>
                    <a:pt x="154" y="356"/>
                    <a:pt x="172" y="400"/>
                    <a:pt x="264" y="374"/>
                  </a:cubicBezTo>
                  <a:cubicBezTo>
                    <a:pt x="248" y="340"/>
                    <a:pt x="239" y="300"/>
                    <a:pt x="239" y="258"/>
                  </a:cubicBezTo>
                  <a:cubicBezTo>
                    <a:pt x="242" y="122"/>
                    <a:pt x="346" y="0"/>
                    <a:pt x="485" y="0"/>
                  </a:cubicBezTo>
                  <a:cubicBezTo>
                    <a:pt x="642" y="0"/>
                    <a:pt x="680" y="134"/>
                    <a:pt x="623" y="225"/>
                  </a:cubicBezTo>
                  <a:cubicBezTo>
                    <a:pt x="587" y="282"/>
                    <a:pt x="532" y="330"/>
                    <a:pt x="475" y="369"/>
                  </a:cubicBezTo>
                  <a:cubicBezTo>
                    <a:pt x="531" y="410"/>
                    <a:pt x="621" y="381"/>
                    <a:pt x="683" y="342"/>
                  </a:cubicBezTo>
                  <a:lnTo>
                    <a:pt x="683" y="433"/>
                  </a:lnTo>
                  <a:close/>
                  <a:moveTo>
                    <a:pt x="514" y="231"/>
                  </a:moveTo>
                  <a:cubicBezTo>
                    <a:pt x="568" y="163"/>
                    <a:pt x="525" y="122"/>
                    <a:pt x="477" y="134"/>
                  </a:cubicBezTo>
                  <a:cubicBezTo>
                    <a:pt x="435" y="144"/>
                    <a:pt x="369" y="212"/>
                    <a:pt x="422" y="310"/>
                  </a:cubicBezTo>
                  <a:cubicBezTo>
                    <a:pt x="460" y="285"/>
                    <a:pt x="492" y="259"/>
                    <a:pt x="514" y="231"/>
                  </a:cubicBezTo>
                </a:path>
              </a:pathLst>
            </a:custGeom>
            <a:solidFill>
              <a:srgbClr val="C71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9"/>
            <p:cNvSpPr>
              <a:spLocks noChangeArrowheads="1"/>
            </p:cNvSpPr>
            <p:nvPr userDrawn="1"/>
          </p:nvSpPr>
          <p:spPr bwMode="auto">
            <a:xfrm>
              <a:off x="631826" y="351632"/>
              <a:ext cx="66675" cy="66675"/>
            </a:xfrm>
            <a:prstGeom prst="ellipse">
              <a:avLst/>
            </a:prstGeom>
            <a:solidFill>
              <a:srgbClr val="C71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0"/>
            <p:cNvSpPr>
              <a:spLocks noEditPoints="1"/>
            </p:cNvSpPr>
            <p:nvPr userDrawn="1"/>
          </p:nvSpPr>
          <p:spPr bwMode="auto">
            <a:xfrm>
              <a:off x="1290638" y="592932"/>
              <a:ext cx="22225" cy="22225"/>
            </a:xfrm>
            <a:custGeom>
              <a:avLst/>
              <a:gdLst>
                <a:gd name="T0" fmla="*/ 29 w 58"/>
                <a:gd name="T1" fmla="*/ 0 h 57"/>
                <a:gd name="T2" fmla="*/ 58 w 58"/>
                <a:gd name="T3" fmla="*/ 28 h 57"/>
                <a:gd name="T4" fmla="*/ 29 w 58"/>
                <a:gd name="T5" fmla="*/ 57 h 57"/>
                <a:gd name="T6" fmla="*/ 0 w 58"/>
                <a:gd name="T7" fmla="*/ 29 h 57"/>
                <a:gd name="T8" fmla="*/ 29 w 58"/>
                <a:gd name="T9" fmla="*/ 0 h 57"/>
                <a:gd name="T10" fmla="*/ 29 w 58"/>
                <a:gd name="T11" fmla="*/ 53 h 57"/>
                <a:gd name="T12" fmla="*/ 54 w 58"/>
                <a:gd name="T13" fmla="*/ 28 h 57"/>
                <a:gd name="T14" fmla="*/ 29 w 58"/>
                <a:gd name="T15" fmla="*/ 4 h 57"/>
                <a:gd name="T16" fmla="*/ 5 w 58"/>
                <a:gd name="T17" fmla="*/ 29 h 57"/>
                <a:gd name="T18" fmla="*/ 29 w 58"/>
                <a:gd name="T19" fmla="*/ 53 h 57"/>
                <a:gd name="T20" fmla="*/ 19 w 58"/>
                <a:gd name="T21" fmla="*/ 12 h 57"/>
                <a:gd name="T22" fmla="*/ 31 w 58"/>
                <a:gd name="T23" fmla="*/ 12 h 57"/>
                <a:gd name="T24" fmla="*/ 43 w 58"/>
                <a:gd name="T25" fmla="*/ 22 h 57"/>
                <a:gd name="T26" fmla="*/ 34 w 58"/>
                <a:gd name="T27" fmla="*/ 31 h 57"/>
                <a:gd name="T28" fmla="*/ 43 w 58"/>
                <a:gd name="T29" fmla="*/ 45 h 57"/>
                <a:gd name="T30" fmla="*/ 38 w 58"/>
                <a:gd name="T31" fmla="*/ 45 h 57"/>
                <a:gd name="T32" fmla="*/ 29 w 58"/>
                <a:gd name="T33" fmla="*/ 31 h 57"/>
                <a:gd name="T34" fmla="*/ 23 w 58"/>
                <a:gd name="T35" fmla="*/ 31 h 57"/>
                <a:gd name="T36" fmla="*/ 23 w 58"/>
                <a:gd name="T37" fmla="*/ 45 h 57"/>
                <a:gd name="T38" fmla="*/ 19 w 58"/>
                <a:gd name="T39" fmla="*/ 45 h 57"/>
                <a:gd name="T40" fmla="*/ 19 w 58"/>
                <a:gd name="T41" fmla="*/ 12 h 57"/>
                <a:gd name="T42" fmla="*/ 23 w 58"/>
                <a:gd name="T43" fmla="*/ 27 h 57"/>
                <a:gd name="T44" fmla="*/ 29 w 58"/>
                <a:gd name="T45" fmla="*/ 27 h 57"/>
                <a:gd name="T46" fmla="*/ 38 w 58"/>
                <a:gd name="T47" fmla="*/ 21 h 57"/>
                <a:gd name="T48" fmla="*/ 30 w 58"/>
                <a:gd name="T49" fmla="*/ 16 h 57"/>
                <a:gd name="T50" fmla="*/ 23 w 58"/>
                <a:gd name="T51" fmla="*/ 16 h 57"/>
                <a:gd name="T52" fmla="*/ 23 w 58"/>
                <a:gd name="T53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57">
                  <a:moveTo>
                    <a:pt x="29" y="0"/>
                  </a:moveTo>
                  <a:cubicBezTo>
                    <a:pt x="45" y="0"/>
                    <a:pt x="58" y="12"/>
                    <a:pt x="58" y="28"/>
                  </a:cubicBezTo>
                  <a:cubicBezTo>
                    <a:pt x="58" y="45"/>
                    <a:pt x="45" y="57"/>
                    <a:pt x="29" y="57"/>
                  </a:cubicBezTo>
                  <a:cubicBezTo>
                    <a:pt x="14" y="57"/>
                    <a:pt x="0" y="45"/>
                    <a:pt x="0" y="29"/>
                  </a:cubicBezTo>
                  <a:cubicBezTo>
                    <a:pt x="0" y="12"/>
                    <a:pt x="14" y="0"/>
                    <a:pt x="29" y="0"/>
                  </a:cubicBezTo>
                  <a:moveTo>
                    <a:pt x="29" y="53"/>
                  </a:moveTo>
                  <a:cubicBezTo>
                    <a:pt x="43" y="53"/>
                    <a:pt x="54" y="42"/>
                    <a:pt x="54" y="28"/>
                  </a:cubicBezTo>
                  <a:cubicBezTo>
                    <a:pt x="54" y="15"/>
                    <a:pt x="43" y="4"/>
                    <a:pt x="29" y="4"/>
                  </a:cubicBezTo>
                  <a:cubicBezTo>
                    <a:pt x="16" y="4"/>
                    <a:pt x="5" y="15"/>
                    <a:pt x="5" y="29"/>
                  </a:cubicBezTo>
                  <a:cubicBezTo>
                    <a:pt x="5" y="42"/>
                    <a:pt x="16" y="53"/>
                    <a:pt x="29" y="53"/>
                  </a:cubicBezTo>
                  <a:moveTo>
                    <a:pt x="19" y="12"/>
                  </a:moveTo>
                  <a:cubicBezTo>
                    <a:pt x="31" y="12"/>
                    <a:pt x="31" y="12"/>
                    <a:pt x="31" y="12"/>
                  </a:cubicBezTo>
                  <a:cubicBezTo>
                    <a:pt x="39" y="12"/>
                    <a:pt x="43" y="15"/>
                    <a:pt x="43" y="22"/>
                  </a:cubicBezTo>
                  <a:cubicBezTo>
                    <a:pt x="43" y="28"/>
                    <a:pt x="39" y="30"/>
                    <a:pt x="34" y="31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45"/>
                    <a:pt x="19" y="45"/>
                    <a:pt x="19" y="45"/>
                  </a:cubicBezTo>
                  <a:lnTo>
                    <a:pt x="19" y="12"/>
                  </a:lnTo>
                  <a:close/>
                  <a:moveTo>
                    <a:pt x="23" y="27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34" y="27"/>
                    <a:pt x="38" y="27"/>
                    <a:pt x="38" y="21"/>
                  </a:cubicBezTo>
                  <a:cubicBezTo>
                    <a:pt x="38" y="17"/>
                    <a:pt x="34" y="16"/>
                    <a:pt x="30" y="16"/>
                  </a:cubicBezTo>
                  <a:cubicBezTo>
                    <a:pt x="23" y="16"/>
                    <a:pt x="23" y="16"/>
                    <a:pt x="23" y="16"/>
                  </a:cubicBezTo>
                  <a:lnTo>
                    <a:pt x="23" y="27"/>
                  </a:lnTo>
                  <a:close/>
                </a:path>
              </a:pathLst>
            </a:custGeom>
            <a:solidFill>
              <a:srgbClr val="C71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0840"/>
            <a:ext cx="12188952" cy="13716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0" r:id="rId2"/>
    <p:sldLayoutId id="2147483902" r:id="rId3"/>
    <p:sldLayoutId id="2147483891" r:id="rId4"/>
    <p:sldLayoutId id="2147483892" r:id="rId5"/>
    <p:sldLayoutId id="2147483903" r:id="rId6"/>
    <p:sldLayoutId id="214748389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0">
          <a:solidFill>
            <a:schemeClr val="tx2">
              <a:alpha val="99000"/>
            </a:schemeClr>
          </a:solidFill>
          <a:latin typeface="+mj-lt"/>
          <a:ea typeface="ＭＳ Ｐゴシック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rgbClr val="3F3F3F"/>
          </a:solidFill>
          <a:latin typeface="Arial" pitchFamily="-109" charset="0"/>
          <a:ea typeface="ＭＳ Ｐゴシック" charset="0"/>
          <a:cs typeface="Arial" pitchFamily="-109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rgbClr val="3F3F3F"/>
          </a:solidFill>
          <a:latin typeface="Arial" pitchFamily="-109" charset="0"/>
          <a:ea typeface="ＭＳ Ｐゴシック" charset="0"/>
          <a:cs typeface="Arial" pitchFamily="-109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rgbClr val="3F3F3F"/>
          </a:solidFill>
          <a:latin typeface="Arial" pitchFamily="-109" charset="0"/>
          <a:ea typeface="ＭＳ Ｐゴシック" charset="0"/>
          <a:cs typeface="Arial" pitchFamily="-109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rgbClr val="3F3F3F"/>
          </a:solidFill>
          <a:latin typeface="Arial" pitchFamily="-109" charset="0"/>
          <a:ea typeface="ＭＳ Ｐゴシック" charset="0"/>
          <a:cs typeface="Arial" pitchFamily="-109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09" charset="0"/>
          <a:ea typeface="Arial" pitchFamily="-109" charset="0"/>
          <a:cs typeface="Arial" pitchFamily="-109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09" charset="0"/>
          <a:ea typeface="Arial" pitchFamily="-109" charset="0"/>
          <a:cs typeface="Arial" pitchFamily="-109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09" charset="0"/>
          <a:ea typeface="Arial" pitchFamily="-109" charset="0"/>
          <a:cs typeface="Arial" pitchFamily="-109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09" charset="0"/>
          <a:ea typeface="Arial" pitchFamily="-109" charset="0"/>
          <a:cs typeface="Arial" pitchFamily="-109" charset="0"/>
        </a:defRPr>
      </a:lvl9pPr>
    </p:titleStyle>
    <p:bodyStyle>
      <a:lvl1pPr marL="342900" marR="0" indent="-342900" algn="l" defTabSz="914400" rtl="0" eaLnBrk="1" fontAlgn="base" latinLnBrk="0" hangingPunct="1">
        <a:lnSpc>
          <a:spcPct val="100000"/>
        </a:lnSpc>
        <a:spcBef>
          <a:spcPts val="600"/>
        </a:spcBef>
        <a:spcAft>
          <a:spcPts val="200"/>
        </a:spcAft>
        <a:buClrTx/>
        <a:buSzPct val="100000"/>
        <a:buFontTx/>
        <a:buBlip>
          <a:blip r:embed="rId11"/>
        </a:buBlip>
        <a:tabLst/>
        <a:defRPr lang="en-US" b="1" dirty="0" smtClean="0">
          <a:solidFill>
            <a:schemeClr val="tx2">
              <a:alpha val="99000"/>
            </a:schemeClr>
          </a:solidFill>
          <a:latin typeface="+mn-lt"/>
          <a:ea typeface="+mn-ea"/>
          <a:cs typeface="+mn-cs"/>
        </a:defRPr>
      </a:lvl1pPr>
      <a:lvl2pPr marL="742950" marR="0" indent="-285750" algn="l" defTabSz="914400" rtl="0" eaLnBrk="1" fontAlgn="base" latinLnBrk="0" hangingPunct="1">
        <a:lnSpc>
          <a:spcPct val="100000"/>
        </a:lnSpc>
        <a:spcBef>
          <a:spcPts val="600"/>
        </a:spcBef>
        <a:spcAft>
          <a:spcPts val="200"/>
        </a:spcAft>
        <a:buClrTx/>
        <a:buSzPct val="100000"/>
        <a:buFontTx/>
        <a:buBlip>
          <a:blip r:embed="rId11"/>
        </a:buBlip>
        <a:tabLst/>
        <a:defRPr>
          <a:solidFill>
            <a:schemeClr val="tx2">
              <a:alpha val="99000"/>
            </a:schemeClr>
          </a:solidFill>
          <a:latin typeface="+mn-lt"/>
          <a:ea typeface="+mn-ea"/>
          <a:cs typeface="+mn-cs"/>
        </a:defRPr>
      </a:lvl2pPr>
      <a:lvl3pPr marL="1143000" marR="0" indent="-228600" algn="l" defTabSz="914400" rtl="0" eaLnBrk="1" fontAlgn="base" latinLnBrk="0" hangingPunct="1">
        <a:lnSpc>
          <a:spcPct val="100000"/>
        </a:lnSpc>
        <a:spcBef>
          <a:spcPts val="600"/>
        </a:spcBef>
        <a:spcAft>
          <a:spcPts val="200"/>
        </a:spcAft>
        <a:buClrTx/>
        <a:buSzPct val="100000"/>
        <a:buFontTx/>
        <a:buBlip>
          <a:blip r:embed="rId11"/>
        </a:buBlip>
        <a:tabLst/>
        <a:defRPr sz="1600">
          <a:solidFill>
            <a:schemeClr val="tx2">
              <a:alpha val="99000"/>
            </a:schemeClr>
          </a:solidFill>
          <a:latin typeface="+mn-lt"/>
          <a:ea typeface="+mn-ea"/>
          <a:cs typeface="+mn-cs"/>
        </a:defRPr>
      </a:lvl3pPr>
      <a:lvl4pPr marL="1600200" marR="0" indent="-228600" algn="l" defTabSz="914400" rtl="0" eaLnBrk="1" fontAlgn="base" latinLnBrk="0" hangingPunct="1">
        <a:lnSpc>
          <a:spcPct val="100000"/>
        </a:lnSpc>
        <a:spcBef>
          <a:spcPts val="600"/>
        </a:spcBef>
        <a:spcAft>
          <a:spcPts val="200"/>
        </a:spcAft>
        <a:buClrTx/>
        <a:buSzPct val="100000"/>
        <a:buFontTx/>
        <a:buBlip>
          <a:blip r:embed="rId11"/>
        </a:buBlip>
        <a:tabLst/>
        <a:defRPr sz="1400">
          <a:solidFill>
            <a:schemeClr val="tx2">
              <a:alpha val="99000"/>
            </a:schemeClr>
          </a:solidFill>
          <a:latin typeface="+mn-lt"/>
          <a:ea typeface="+mn-ea"/>
          <a:cs typeface="+mn-cs"/>
        </a:defRPr>
      </a:lvl4pPr>
      <a:lvl5pPr marL="2057400" marR="0" indent="-228600" algn="l" defTabSz="914400" rtl="0" eaLnBrk="1" fontAlgn="base" latinLnBrk="0" hangingPunct="1">
        <a:lnSpc>
          <a:spcPct val="100000"/>
        </a:lnSpc>
        <a:spcBef>
          <a:spcPts val="600"/>
        </a:spcBef>
        <a:spcAft>
          <a:spcPts val="200"/>
        </a:spcAft>
        <a:buClrTx/>
        <a:buSzPct val="100000"/>
        <a:buFontTx/>
        <a:buBlip>
          <a:blip r:embed="rId11"/>
        </a:buBlip>
        <a:tabLst/>
        <a:defRPr sz="1200">
          <a:solidFill>
            <a:schemeClr val="tx2">
              <a:alpha val="99000"/>
            </a:schemeClr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ts val="600"/>
        </a:spcBef>
        <a:spcAft>
          <a:spcPts val="200"/>
        </a:spcAft>
        <a:buFont typeface="Wingdings" pitchFamily="-109" charset="2"/>
        <a:buChar char="à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ts val="600"/>
        </a:spcBef>
        <a:spcAft>
          <a:spcPts val="200"/>
        </a:spcAft>
        <a:buFont typeface="Wingdings" pitchFamily="-109" charset="2"/>
        <a:buChar char="à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ts val="600"/>
        </a:spcBef>
        <a:spcAft>
          <a:spcPts val="200"/>
        </a:spcAft>
        <a:buFont typeface="Wingdings" pitchFamily="-109" charset="2"/>
        <a:buChar char="à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ts val="600"/>
        </a:spcBef>
        <a:spcAft>
          <a:spcPts val="200"/>
        </a:spcAft>
        <a:buFont typeface="Wingdings" pitchFamily="-109" charset="2"/>
        <a:buChar char="à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12" Type="http://schemas.openxmlformats.org/officeDocument/2006/relationships/image" Target="../media/image87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jpeg"/><Relationship Id="rId11" Type="http://schemas.openxmlformats.org/officeDocument/2006/relationships/image" Target="../media/image86.png"/><Relationship Id="rId5" Type="http://schemas.openxmlformats.org/officeDocument/2006/relationships/image" Target="../media/image81.jpeg"/><Relationship Id="rId10" Type="http://schemas.openxmlformats.org/officeDocument/2006/relationships/image" Target="../media/image85.png"/><Relationship Id="rId4" Type="http://schemas.openxmlformats.org/officeDocument/2006/relationships/image" Target="../media/image80.jpeg"/><Relationship Id="rId9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96.png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12" Type="http://schemas.openxmlformats.org/officeDocument/2006/relationships/image" Target="../media/image9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94.png"/><Relationship Id="rId5" Type="http://schemas.openxmlformats.org/officeDocument/2006/relationships/image" Target="../media/image79.png"/><Relationship Id="rId10" Type="http://schemas.openxmlformats.org/officeDocument/2006/relationships/image" Target="../media/image93.png"/><Relationship Id="rId4" Type="http://schemas.openxmlformats.org/officeDocument/2006/relationships/image" Target="../media/image90.png"/><Relationship Id="rId9" Type="http://schemas.openxmlformats.org/officeDocument/2006/relationships/image" Target="../media/image40.png"/><Relationship Id="rId14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7.png"/><Relationship Id="rId7" Type="http://schemas.openxmlformats.org/officeDocument/2006/relationships/image" Target="../media/image3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87.jpeg"/><Relationship Id="rId5" Type="http://schemas.openxmlformats.org/officeDocument/2006/relationships/image" Target="../media/image33.png"/><Relationship Id="rId10" Type="http://schemas.openxmlformats.org/officeDocument/2006/relationships/image" Target="../media/image110.PNG"/><Relationship Id="rId4" Type="http://schemas.openxmlformats.org/officeDocument/2006/relationships/image" Target="../media/image108.png"/><Relationship Id="rId9" Type="http://schemas.openxmlformats.org/officeDocument/2006/relationships/image" Target="../media/image10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0" Type="http://schemas.openxmlformats.org/officeDocument/2006/relationships/image" Target="../media/image23.gif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26" Type="http://schemas.openxmlformats.org/officeDocument/2006/relationships/image" Target="../media/image47.png"/><Relationship Id="rId3" Type="http://schemas.openxmlformats.org/officeDocument/2006/relationships/image" Target="../media/image27.png"/><Relationship Id="rId21" Type="http://schemas.openxmlformats.org/officeDocument/2006/relationships/image" Target="../media/image43.png"/><Relationship Id="rId7" Type="http://schemas.openxmlformats.org/officeDocument/2006/relationships/image" Target="../media/image31.png"/><Relationship Id="rId12" Type="http://schemas.microsoft.com/office/2007/relationships/hdphoto" Target="../media/hdphoto1.wdp"/><Relationship Id="rId17" Type="http://schemas.openxmlformats.org/officeDocument/2006/relationships/image" Target="../media/image39.png"/><Relationship Id="rId25" Type="http://schemas.microsoft.com/office/2007/relationships/hdphoto" Target="../media/hdphoto3.wdp"/><Relationship Id="rId2" Type="http://schemas.openxmlformats.org/officeDocument/2006/relationships/notesSlide" Target="../notesSlides/notesSlide8.xml"/><Relationship Id="rId16" Type="http://schemas.microsoft.com/office/2007/relationships/hdphoto" Target="../media/hdphoto2.wdp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6.png"/><Relationship Id="rId5" Type="http://schemas.openxmlformats.org/officeDocument/2006/relationships/image" Target="../media/image29.png"/><Relationship Id="rId15" Type="http://schemas.openxmlformats.org/officeDocument/2006/relationships/image" Target="../media/image38.png"/><Relationship Id="rId23" Type="http://schemas.openxmlformats.org/officeDocument/2006/relationships/image" Target="../media/image45.png"/><Relationship Id="rId28" Type="http://schemas.openxmlformats.org/officeDocument/2006/relationships/image" Target="../media/image49.png"/><Relationship Id="rId10" Type="http://schemas.openxmlformats.org/officeDocument/2006/relationships/image" Target="../media/image34.png"/><Relationship Id="rId19" Type="http://schemas.openxmlformats.org/officeDocument/2006/relationships/image" Target="../media/image41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7.png"/><Relationship Id="rId22" Type="http://schemas.openxmlformats.org/officeDocument/2006/relationships/image" Target="../media/image44.png"/><Relationship Id="rId27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24352" y="1501541"/>
            <a:ext cx="5408557" cy="1516373"/>
          </a:xfrm>
        </p:spPr>
        <p:txBody>
          <a:bodyPr/>
          <a:lstStyle/>
          <a:p>
            <a:r>
              <a:rPr lang="ru-RU" sz="2400" b="1" dirty="0"/>
              <a:t>Межсоединение для вашего ЦОД:  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ru-RU" sz="2400" b="1" dirty="0"/>
              <a:t>инструмент развития бизнеса по требованию или постоянная статья расхода? </a:t>
            </a:r>
            <a:endParaRPr lang="ru-RU" sz="2400" dirty="0" smtClean="0"/>
          </a:p>
        </p:txBody>
      </p:sp>
      <p:sp>
        <p:nvSpPr>
          <p:cNvPr id="6146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altLang="ja-JP" dirty="0" smtClean="0"/>
              <a:t>Евгений Савельев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rot="5400000" flipV="1">
            <a:off x="5537274" y="-4871961"/>
            <a:ext cx="1121717" cy="12203609"/>
          </a:xfrm>
          <a:prstGeom prst="rect">
            <a:avLst/>
          </a:prstGeom>
          <a:gradFill flip="none" rotWithShape="1">
            <a:gsLst>
              <a:gs pos="0">
                <a:srgbClr val="BABABA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5"/>
          <a:stretch/>
        </p:blipFill>
        <p:spPr>
          <a:xfrm>
            <a:off x="-3671" y="1333500"/>
            <a:ext cx="12203608" cy="538904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16200000">
            <a:off x="5529584" y="-810891"/>
            <a:ext cx="1121717" cy="12177714"/>
          </a:xfrm>
          <a:prstGeom prst="rect">
            <a:avLst/>
          </a:prstGeom>
          <a:gradFill flip="none" rotWithShape="1">
            <a:gsLst>
              <a:gs pos="0">
                <a:srgbClr val="BABABA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Малая дистанция</a:t>
            </a:r>
            <a:r>
              <a:rPr lang="en-US" dirty="0" smtClean="0"/>
              <a:t>- Metro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4587" y="1840616"/>
            <a:ext cx="2057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ЦОД филиала</a:t>
            </a:r>
            <a:r>
              <a:rPr lang="en-US" sz="1600" b="1" dirty="0" smtClean="0"/>
              <a:t> </a:t>
            </a:r>
            <a:r>
              <a:rPr lang="ru-RU" sz="1600" b="1" dirty="0" smtClean="0"/>
              <a:t>или</a:t>
            </a:r>
            <a:endParaRPr lang="en-US" sz="1600" b="1" dirty="0" smtClean="0"/>
          </a:p>
          <a:p>
            <a:r>
              <a:rPr lang="ru-RU" sz="1600" b="1" dirty="0" smtClean="0"/>
              <a:t>резервный</a:t>
            </a:r>
            <a:endParaRPr lang="en-US" sz="16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877175" y="1840616"/>
            <a:ext cx="1677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Головной ЦОД</a:t>
            </a:r>
            <a:endParaRPr lang="en-US" sz="16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257550" y="2895600"/>
            <a:ext cx="4010025" cy="1"/>
          </a:xfrm>
          <a:prstGeom prst="straightConnector1">
            <a:avLst/>
          </a:prstGeom>
          <a:ln w="57150">
            <a:solidFill>
              <a:srgbClr val="FFC222"/>
            </a:solidFill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826" y="5192492"/>
            <a:ext cx="3027426" cy="759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4683942" y="2895601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&lt;150 </a:t>
            </a:r>
            <a:r>
              <a:rPr lang="ru-RU" sz="1600" b="1" dirty="0" smtClean="0">
                <a:solidFill>
                  <a:schemeClr val="bg1"/>
                </a:solidFill>
              </a:rPr>
              <a:t>км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04178" y="602078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6500-7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75122" y="602078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6500-2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51464" y="6020788"/>
            <a:ext cx="1471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Waveserver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21" y="4828096"/>
            <a:ext cx="1999481" cy="1236718"/>
          </a:xfrm>
          <a:prstGeom prst="rect">
            <a:avLst/>
          </a:prstGeom>
        </p:spPr>
      </p:pic>
      <p:pic>
        <p:nvPicPr>
          <p:cNvPr id="20" name="Picture 2" descr="http://www.brocade.com/community/events/mwc15/partners/logo-ciena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26" b="25454"/>
          <a:stretch/>
        </p:blipFill>
        <p:spPr bwMode="auto">
          <a:xfrm>
            <a:off x="11105267" y="6248400"/>
            <a:ext cx="934333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Waveserver S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13" y="5289240"/>
            <a:ext cx="3665579" cy="786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2797082" y="3335002"/>
            <a:ext cx="5695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bg1"/>
                </a:solidFill>
              </a:rPr>
              <a:t>Малое энегропотребление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bg1"/>
                </a:solidFill>
              </a:rPr>
              <a:t>Высокая ёмкость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bg1"/>
                </a:solidFill>
              </a:rPr>
              <a:t>Невысокие затраты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bg1"/>
                </a:solidFill>
              </a:rPr>
              <a:t>Лёгкий запуск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bg1"/>
                </a:solidFill>
              </a:rPr>
              <a:t>Настройка через </a:t>
            </a:r>
            <a:r>
              <a:rPr lang="en-US" sz="1800" dirty="0" smtClean="0">
                <a:solidFill>
                  <a:schemeClr val="bg1"/>
                </a:solidFill>
              </a:rPr>
              <a:t>REST APIs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06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" r="8128"/>
          <a:stretch/>
        </p:blipFill>
        <p:spPr bwMode="auto">
          <a:xfrm>
            <a:off x="0" y="0"/>
            <a:ext cx="12188825" cy="670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Географическое резервирование 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152900" y="4001936"/>
            <a:ext cx="5886450" cy="1030993"/>
          </a:xfrm>
          <a:prstGeom prst="ellipse">
            <a:avLst/>
          </a:prstGeom>
          <a:ln w="57150">
            <a:solidFill>
              <a:srgbClr val="FFC222"/>
            </a:solidFill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5408" y="1361242"/>
            <a:ext cx="1165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Головной</a:t>
            </a:r>
            <a:endParaRPr lang="en-US" sz="1600" b="1" dirty="0" smtClean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139031" y="3616547"/>
            <a:ext cx="1195357" cy="1082555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18041" y="3705920"/>
            <a:ext cx="877063" cy="1095375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70341" y="4039295"/>
            <a:ext cx="798353" cy="1096467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139031" y="3935426"/>
            <a:ext cx="824886" cy="865869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216717" y="4348155"/>
            <a:ext cx="1758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ITU G.8032 </a:t>
            </a:r>
            <a:r>
              <a:rPr lang="en-US" sz="1600" b="1" dirty="0" smtClean="0"/>
              <a:t>Ring</a:t>
            </a:r>
            <a:endParaRPr lang="en-US" sz="1600" b="1" dirty="0"/>
          </a:p>
        </p:txBody>
      </p:sp>
      <p:pic>
        <p:nvPicPr>
          <p:cNvPr id="25" name="Picture 2" descr="C:\USERS\PELLIOTT\APPDATA\LOCAL\TEMP\wze04a\8700\8700_10_Slot_S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010" y="5135762"/>
            <a:ext cx="1152525" cy="1090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620" y="5032929"/>
            <a:ext cx="966367" cy="1260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3921119" y="5070939"/>
            <a:ext cx="54725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ITU G.8032 Ring Protection Switching </a:t>
            </a:r>
            <a:r>
              <a:rPr lang="ru-RU" sz="1800" dirty="0" smtClean="0"/>
              <a:t>или</a:t>
            </a:r>
            <a:r>
              <a:rPr lang="en-US" sz="1800" dirty="0" smtClean="0"/>
              <a:t> </a:t>
            </a:r>
            <a:r>
              <a:rPr lang="en-US" sz="1800" dirty="0"/>
              <a:t>1+1 MPLS-TP LSP </a:t>
            </a:r>
            <a:endParaRPr lang="ru-RU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VLAN </a:t>
            </a:r>
            <a:r>
              <a:rPr lang="ru-RU" sz="1800" dirty="0" smtClean="0"/>
              <a:t>для изоляции каналов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 smtClean="0"/>
              <a:t>Сертифицированные сервисы </a:t>
            </a:r>
            <a:r>
              <a:rPr lang="en-US" sz="1800" dirty="0" smtClean="0"/>
              <a:t>MEF </a:t>
            </a:r>
            <a:r>
              <a:rPr lang="en-US" sz="1800" dirty="0"/>
              <a:t>2.0 </a:t>
            </a:r>
            <a:endParaRPr lang="ru-RU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 smtClean="0"/>
              <a:t>Масштабируемость </a:t>
            </a:r>
            <a:r>
              <a:rPr lang="en-US" sz="1800" dirty="0" smtClean="0"/>
              <a:t>100G </a:t>
            </a:r>
            <a:r>
              <a:rPr lang="en-US" sz="1800" dirty="0" err="1"/>
              <a:t>WaveLogic</a:t>
            </a:r>
            <a:r>
              <a:rPr lang="en-US" sz="1800" dirty="0"/>
              <a:t> </a:t>
            </a:r>
            <a:r>
              <a:rPr lang="en-US" sz="1800" dirty="0" smtClean="0"/>
              <a:t>3</a:t>
            </a:r>
            <a:endParaRPr lang="en-US" sz="1800" dirty="0"/>
          </a:p>
        </p:txBody>
      </p:sp>
      <p:sp>
        <p:nvSpPr>
          <p:cNvPr id="28" name="TextBox 27"/>
          <p:cNvSpPr txBox="1"/>
          <p:nvPr/>
        </p:nvSpPr>
        <p:spPr>
          <a:xfrm>
            <a:off x="9393692" y="6222612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6500-14</a:t>
            </a:r>
            <a:endParaRPr lang="en-US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0621271" y="6222612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8700</a:t>
            </a:r>
            <a:endParaRPr lang="en-US" sz="1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4775588" y="933679"/>
            <a:ext cx="14913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Резервный 1</a:t>
            </a:r>
            <a:endParaRPr lang="en-US" sz="1600" b="1" dirty="0" smtClean="0"/>
          </a:p>
        </p:txBody>
      </p:sp>
      <p:sp>
        <p:nvSpPr>
          <p:cNvPr id="37" name="TextBox 36"/>
          <p:cNvSpPr txBox="1"/>
          <p:nvPr/>
        </p:nvSpPr>
        <p:spPr>
          <a:xfrm>
            <a:off x="9068187" y="536689"/>
            <a:ext cx="14913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Резервный 2</a:t>
            </a:r>
            <a:endParaRPr lang="en-US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325153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43219"/>
            <a:ext cx="12188824" cy="511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 rot="5400000" flipV="1">
            <a:off x="5685632" y="-4873174"/>
            <a:ext cx="819148" cy="121872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sp>
        <p:nvSpPr>
          <p:cNvPr id="24" name="Rectangle 23"/>
          <p:cNvSpPr/>
          <p:nvPr/>
        </p:nvSpPr>
        <p:spPr>
          <a:xfrm rot="16200000">
            <a:off x="5631140" y="-245260"/>
            <a:ext cx="918607" cy="1219676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Дальние/магистральные соединения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706" y="4615323"/>
            <a:ext cx="1143400" cy="181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PELLIOTT\APPDATA\LOCAL\TEMP\wze04a\8700\8700_10_Slot_S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63" y="5250327"/>
            <a:ext cx="1152525" cy="1090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5087" y="1580699"/>
            <a:ext cx="1008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/>
              <a:t>Город А</a:t>
            </a:r>
            <a:endParaRPr lang="en-US" sz="16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0220325" y="1580699"/>
            <a:ext cx="998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Город Б</a:t>
            </a:r>
            <a:endParaRPr lang="en-US" sz="16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470943" y="1580699"/>
            <a:ext cx="7239000" cy="0"/>
          </a:xfrm>
          <a:prstGeom prst="straightConnector1">
            <a:avLst/>
          </a:prstGeom>
          <a:ln w="57150">
            <a:solidFill>
              <a:srgbClr val="FFC222"/>
            </a:solidFill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46710" y="1242145"/>
            <a:ext cx="1151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тысячи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км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73" y="5147494"/>
            <a:ext cx="966367" cy="1260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7915745" y="6337177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6500-14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681361" y="6337177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6500-32</a:t>
            </a:r>
            <a:endParaRPr lang="en-US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9143324" y="6337177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8700</a:t>
            </a:r>
            <a:endParaRPr lang="en-US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54379" y="4805080"/>
            <a:ext cx="6097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 smtClean="0"/>
              <a:t>Малое энергопортебление</a:t>
            </a: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 smtClean="0"/>
              <a:t>Низкая цена на Мбит/с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 smtClean="0"/>
              <a:t>Большой участок регенерации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 smtClean="0"/>
              <a:t>Пакетная агрегация/коммутация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Control Plane </a:t>
            </a:r>
            <a:r>
              <a:rPr lang="ru-RU" sz="1800" dirty="0" smtClean="0"/>
              <a:t>на уровнях </a:t>
            </a:r>
            <a:r>
              <a:rPr lang="en-US" sz="1800" dirty="0" smtClean="0"/>
              <a:t>L0/L1/L2</a:t>
            </a:r>
            <a:r>
              <a:rPr lang="ru-RU" sz="1800" dirty="0" smtClean="0"/>
              <a:t> – развитые механизмы защиты трафика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10213669" y="6334823"/>
            <a:ext cx="1184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/>
            </a:lvl1pPr>
          </a:lstStyle>
          <a:p>
            <a:r>
              <a:rPr lang="en-US" dirty="0"/>
              <a:t>Waveserver</a:t>
            </a:r>
          </a:p>
        </p:txBody>
      </p:sp>
      <p:pic>
        <p:nvPicPr>
          <p:cNvPr id="25" name="Picture 24" descr="Waveserver S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153" y="6103076"/>
            <a:ext cx="1204372" cy="258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512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 rot="5400000" flipV="1">
            <a:off x="5533554" y="-4769319"/>
            <a:ext cx="1121717" cy="121888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/>
          <a:stretch/>
        </p:blipFill>
        <p:spPr bwMode="auto">
          <a:xfrm>
            <a:off x="-7828" y="1554878"/>
            <a:ext cx="12187128" cy="429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 rot="16200000">
            <a:off x="5529584" y="132752"/>
            <a:ext cx="1121717" cy="12177714"/>
          </a:xfrm>
          <a:prstGeom prst="rect">
            <a:avLst/>
          </a:prstGeom>
          <a:gradFill flip="none" rotWithShape="1">
            <a:gsLst>
              <a:gs pos="0">
                <a:srgbClr val="BABABA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Международные и подводные линии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597014" y="2761414"/>
            <a:ext cx="5194561" cy="1114425"/>
          </a:xfrm>
          <a:prstGeom prst="straightConnector1">
            <a:avLst/>
          </a:prstGeom>
          <a:ln w="57150">
            <a:solidFill>
              <a:srgbClr val="FFC222"/>
            </a:solidFill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77614" y="5144243"/>
            <a:ext cx="730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ЦОД 1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91575" y="2339019"/>
            <a:ext cx="1338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Data Center</a:t>
            </a:r>
            <a:r>
              <a:rPr lang="ru-RU" sz="1400" b="1" dirty="0" smtClean="0"/>
              <a:t> 2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756873" y="4455157"/>
            <a:ext cx="59121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 smtClean="0"/>
              <a:t>Высокая ёмкость в волокне</a:t>
            </a: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 smtClean="0"/>
              <a:t>Свехдлинные участки регенерации</a:t>
            </a: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 smtClean="0"/>
              <a:t>Высокая плотность портов</a:t>
            </a: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Control Plane </a:t>
            </a:r>
            <a:endParaRPr lang="ru-RU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 smtClean="0"/>
              <a:t>Программируемая скорость в линии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 rot="20875385">
            <a:off x="5174910" y="3044001"/>
            <a:ext cx="1474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До 10 тыс. км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448330" y="4191978"/>
            <a:ext cx="2206334" cy="2029631"/>
            <a:chOff x="7844081" y="4615323"/>
            <a:chExt cx="2206334" cy="202963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4081" y="4615323"/>
              <a:ext cx="1143400" cy="18106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4048" y="5171244"/>
              <a:ext cx="966367" cy="12604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9210120" y="6337177"/>
              <a:ext cx="8402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6500-14</a:t>
              </a:r>
              <a:endParaRPr lang="en-US" sz="14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975736" y="6337177"/>
              <a:ext cx="8402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6500-32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2815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Waveserver S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66" y="2175608"/>
            <a:ext cx="11518464" cy="18530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Ciena</a:t>
            </a:r>
            <a:r>
              <a:rPr lang="en-US" dirty="0" smtClean="0"/>
              <a:t> </a:t>
            </a:r>
            <a:r>
              <a:rPr lang="en-US" dirty="0" err="1" smtClean="0"/>
              <a:t>WaveServer</a:t>
            </a:r>
            <a:endParaRPr lang="en-US" sz="2000" i="1" dirty="0">
              <a:solidFill>
                <a:srgbClr val="FF0000">
                  <a:alpha val="99000"/>
                </a:srgb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2596" y="4524174"/>
            <a:ext cx="4244194" cy="1061829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50" b="1" u="sng" dirty="0" smtClean="0">
                <a:solidFill>
                  <a:srgbClr val="000000"/>
                </a:solidFill>
                <a:ea typeface="ＭＳ Ｐゴシック" pitchFamily="34" charset="-128"/>
              </a:rPr>
              <a:t>Клиентские интерфейсы </a:t>
            </a:r>
            <a:r>
              <a:rPr lang="en-US" sz="1050" b="1" u="sng" dirty="0" smtClean="0">
                <a:solidFill>
                  <a:srgbClr val="000000"/>
                </a:solidFill>
                <a:ea typeface="ＭＳ Ｐゴシック" pitchFamily="34" charset="-128"/>
              </a:rPr>
              <a:t>10x </a:t>
            </a:r>
            <a:r>
              <a:rPr lang="en-US" sz="1050" b="1" u="sng" dirty="0">
                <a:solidFill>
                  <a:srgbClr val="000000"/>
                </a:solidFill>
                <a:ea typeface="ＭＳ Ｐゴシック" pitchFamily="34" charset="-128"/>
              </a:rPr>
              <a:t>QSFP</a:t>
            </a:r>
            <a:r>
              <a:rPr lang="en-US" sz="1050" b="1" u="sng" dirty="0" smtClean="0">
                <a:solidFill>
                  <a:srgbClr val="000000"/>
                </a:solidFill>
                <a:ea typeface="ＭＳ Ｐゴシック" pitchFamily="34" charset="-128"/>
              </a:rPr>
              <a:t>*</a:t>
            </a:r>
            <a:endParaRPr lang="en-US" sz="1050" b="1" u="sng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050" b="1" dirty="0">
                <a:solidFill>
                  <a:srgbClr val="000000"/>
                </a:solidFill>
                <a:ea typeface="ＭＳ Ｐゴシック" pitchFamily="34" charset="-128"/>
              </a:rPr>
              <a:t>4x QSFP28 (4x 100GBASE-R4)</a:t>
            </a:r>
          </a:p>
          <a:p>
            <a:pPr marL="628650" lvl="1" indent="-1714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050" b="1" dirty="0">
                <a:solidFill>
                  <a:srgbClr val="000000"/>
                </a:solidFill>
                <a:ea typeface="ＭＳ Ｐゴシック" pitchFamily="34" charset="-128"/>
              </a:rPr>
              <a:t>100G-SR4, PSM4, LR4, CWDM4, CLR4, </a:t>
            </a:r>
            <a:r>
              <a:rPr lang="en-US" sz="1050" b="1" dirty="0" err="1">
                <a:solidFill>
                  <a:srgbClr val="000000"/>
                </a:solidFill>
                <a:ea typeface="ＭＳ Ｐゴシック" pitchFamily="34" charset="-128"/>
              </a:rPr>
              <a:t>OpenOptics</a:t>
            </a:r>
            <a:endParaRPr lang="en-US" sz="1050" b="1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050" b="1" dirty="0">
                <a:solidFill>
                  <a:srgbClr val="000000"/>
                </a:solidFill>
                <a:ea typeface="ＭＳ Ｐゴシック" pitchFamily="34" charset="-128"/>
              </a:rPr>
              <a:t>10x QSFP+ (10x 40GBASE-R4, 40x 10GBASE-R)</a:t>
            </a:r>
          </a:p>
          <a:p>
            <a:pPr marL="628650" lvl="1" indent="-1714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050" b="1" dirty="0">
                <a:solidFill>
                  <a:srgbClr val="000000"/>
                </a:solidFill>
                <a:ea typeface="ＭＳ Ｐゴシック" pitchFamily="34" charset="-128"/>
              </a:rPr>
              <a:t>40G-SR4, LR4</a:t>
            </a:r>
          </a:p>
          <a:p>
            <a:pPr marL="628650" lvl="1" indent="-1714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050" b="1" dirty="0">
                <a:solidFill>
                  <a:srgbClr val="000000"/>
                </a:solidFill>
                <a:ea typeface="ＭＳ Ｐゴシック" pitchFamily="34" charset="-128"/>
              </a:rPr>
              <a:t>4x10G-SR, 4x10G-LR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13155" y="5000163"/>
            <a:ext cx="3958827" cy="900246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50" b="1" u="sng" dirty="0" smtClean="0">
                <a:solidFill>
                  <a:srgbClr val="000000"/>
                </a:solidFill>
                <a:ea typeface="ＭＳ Ｐゴシック" pitchFamily="34" charset="-128"/>
              </a:rPr>
              <a:t>Интерфецсы управления</a:t>
            </a:r>
            <a:endParaRPr lang="en-US" sz="1050" b="1" u="sng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050" b="1" dirty="0">
                <a:solidFill>
                  <a:srgbClr val="000000"/>
                </a:solidFill>
                <a:ea typeface="ＭＳ Ｐゴシック" pitchFamily="34" charset="-128"/>
              </a:rPr>
              <a:t>1x RJ45/1000BASE-T external LAN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050" b="1" dirty="0">
                <a:solidFill>
                  <a:srgbClr val="000000"/>
                </a:solidFill>
                <a:ea typeface="ＭＳ Ｐゴシック" pitchFamily="34" charset="-128"/>
              </a:rPr>
              <a:t>2x RJ45/1000BASE-T internal LAN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050" b="1" dirty="0">
                <a:solidFill>
                  <a:srgbClr val="000000"/>
                </a:solidFill>
                <a:ea typeface="ＭＳ Ｐゴシック" pitchFamily="34" charset="-128"/>
              </a:rPr>
              <a:t>1x serial console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050" b="1" dirty="0">
                <a:solidFill>
                  <a:srgbClr val="000000"/>
                </a:solidFill>
                <a:ea typeface="ＭＳ Ｐゴシック" pitchFamily="34" charset="-128"/>
              </a:rPr>
              <a:t>1x USB (host mode)</a:t>
            </a:r>
          </a:p>
        </p:txBody>
      </p:sp>
      <p:sp>
        <p:nvSpPr>
          <p:cNvPr id="25" name="Oval 24"/>
          <p:cNvSpPr/>
          <p:nvPr/>
        </p:nvSpPr>
        <p:spPr>
          <a:xfrm>
            <a:off x="1023261" y="3088919"/>
            <a:ext cx="95931" cy="67733"/>
          </a:xfrm>
          <a:prstGeom prst="ellipse">
            <a:avLst/>
          </a:prstGeom>
          <a:solidFill>
            <a:srgbClr val="D7D7D7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3F3F3F"/>
              </a:solidFill>
              <a:ea typeface="ＭＳ Ｐゴシック" pitchFamily="34" charset="-128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046790" y="2860339"/>
            <a:ext cx="95931" cy="67733"/>
          </a:xfrm>
          <a:prstGeom prst="ellipse">
            <a:avLst/>
          </a:prstGeom>
          <a:solidFill>
            <a:srgbClr val="D7D7D7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3F3F3F"/>
              </a:solidFill>
              <a:ea typeface="ＭＳ Ｐゴシック" pitchFamily="34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07278" y="585982"/>
            <a:ext cx="3337539" cy="1323439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u="sng" dirty="0" smtClean="0">
                <a:solidFill>
                  <a:srgbClr val="000000"/>
                </a:solidFill>
              </a:rPr>
              <a:t>Линейные </a:t>
            </a:r>
            <a:r>
              <a:rPr lang="ru-RU" sz="1600" b="1" u="sng" dirty="0">
                <a:solidFill>
                  <a:srgbClr val="000000"/>
                </a:solidFill>
              </a:rPr>
              <a:t>и</a:t>
            </a:r>
            <a:r>
              <a:rPr lang="ru-RU" sz="1600" b="1" u="sng" dirty="0" smtClean="0">
                <a:solidFill>
                  <a:srgbClr val="000000"/>
                </a:solidFill>
              </a:rPr>
              <a:t>нтерфейсы </a:t>
            </a:r>
            <a:r>
              <a:rPr lang="en-US" sz="1600" b="1" u="sng" dirty="0" smtClean="0">
                <a:solidFill>
                  <a:srgbClr val="000000"/>
                </a:solidFill>
              </a:rPr>
              <a:t>DWDM</a:t>
            </a:r>
            <a:r>
              <a:rPr lang="en-US" sz="1600" b="1" dirty="0" smtClean="0">
                <a:solidFill>
                  <a:srgbClr val="000000"/>
                </a:solidFill>
              </a:rPr>
              <a:t> </a:t>
            </a:r>
            <a:r>
              <a:rPr lang="ru-RU" sz="1600" b="1" dirty="0" smtClean="0">
                <a:solidFill>
                  <a:srgbClr val="000000"/>
                </a:solidFill>
              </a:rPr>
              <a:t>2х</a:t>
            </a:r>
            <a:r>
              <a:rPr lang="en-US" sz="1600" b="1" dirty="0" smtClean="0">
                <a:solidFill>
                  <a:srgbClr val="000000"/>
                </a:solidFill>
              </a:rPr>
              <a:t>200</a:t>
            </a:r>
            <a:r>
              <a:rPr lang="ru-RU" sz="1600" b="1" dirty="0" smtClean="0">
                <a:solidFill>
                  <a:srgbClr val="000000"/>
                </a:solidFill>
              </a:rPr>
              <a:t>Гбит/с</a:t>
            </a:r>
            <a:r>
              <a:rPr lang="en-US" sz="1600" b="1" dirty="0" smtClean="0">
                <a:solidFill>
                  <a:srgbClr val="000000"/>
                </a:solidFill>
              </a:rPr>
              <a:t> </a:t>
            </a:r>
            <a:endParaRPr lang="ru-RU" sz="1600" b="1" dirty="0">
              <a:solidFill>
                <a:srgbClr val="000000"/>
              </a:solidFill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0000"/>
                </a:solidFill>
              </a:rPr>
              <a:t>Перестраиваемые в диапазоне </a:t>
            </a:r>
            <a:r>
              <a:rPr lang="en-US" sz="1600" b="1" dirty="0" smtClean="0">
                <a:solidFill>
                  <a:srgbClr val="000000"/>
                </a:solidFill>
              </a:rPr>
              <a:t>C</a:t>
            </a:r>
            <a:endParaRPr lang="ru-RU" sz="1600" b="1" dirty="0" smtClean="0">
              <a:solidFill>
                <a:srgbClr val="000000"/>
              </a:solidFill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solidFill>
                  <a:srgbClr val="000000"/>
                </a:solidFill>
              </a:rPr>
              <a:t>Flexigrid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9944892" y="2873039"/>
            <a:ext cx="95931" cy="67733"/>
          </a:xfrm>
          <a:prstGeom prst="ellipse">
            <a:avLst/>
          </a:prstGeom>
          <a:solidFill>
            <a:srgbClr val="D7D7D7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3F3F3F"/>
              </a:solidFill>
              <a:ea typeface="ＭＳ Ｐゴシック" pitchFamily="34" charset="-128"/>
            </a:endParaRPr>
          </a:p>
        </p:txBody>
      </p:sp>
      <p:sp>
        <p:nvSpPr>
          <p:cNvPr id="23" name="AutoShape 96"/>
          <p:cNvSpPr>
            <a:spLocks/>
          </p:cNvSpPr>
          <p:nvPr/>
        </p:nvSpPr>
        <p:spPr bwMode="auto">
          <a:xfrm rot="16200000" flipH="1">
            <a:off x="2508622" y="2347567"/>
            <a:ext cx="192569" cy="2358564"/>
          </a:xfrm>
          <a:prstGeom prst="rightBracket">
            <a:avLst>
              <a:gd name="adj" fmla="val 137245"/>
            </a:avLst>
          </a:prstGeom>
          <a:noFill/>
          <a:ln w="28575">
            <a:solidFill>
              <a:srgbClr val="FF7200"/>
            </a:solidFill>
            <a:round/>
            <a:headEnd/>
            <a:tailEnd/>
          </a:ln>
        </p:spPr>
        <p:txBody>
          <a:bodyPr wrap="none" tIns="90000" bIns="900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" name="AutoShape 96"/>
          <p:cNvSpPr>
            <a:spLocks/>
          </p:cNvSpPr>
          <p:nvPr/>
        </p:nvSpPr>
        <p:spPr bwMode="auto">
          <a:xfrm rot="16200000" flipH="1">
            <a:off x="7869747" y="2414396"/>
            <a:ext cx="192569" cy="2348655"/>
          </a:xfrm>
          <a:prstGeom prst="rightBracket">
            <a:avLst>
              <a:gd name="adj" fmla="val 137245"/>
            </a:avLst>
          </a:prstGeom>
          <a:noFill/>
          <a:ln w="28575">
            <a:solidFill>
              <a:srgbClr val="FF7200"/>
            </a:solidFill>
            <a:round/>
            <a:headEnd/>
            <a:tailEnd/>
          </a:ln>
        </p:spPr>
        <p:txBody>
          <a:bodyPr wrap="none" tIns="90000" bIns="900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8" name="Straight Arrow Connector 7"/>
          <p:cNvCxnSpPr>
            <a:stCxn id="17" idx="0"/>
            <a:endCxn id="23" idx="2"/>
          </p:cNvCxnSpPr>
          <p:nvPr/>
        </p:nvCxnSpPr>
        <p:spPr>
          <a:xfrm flipH="1" flipV="1">
            <a:off x="2604907" y="3623134"/>
            <a:ext cx="319786" cy="901040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7" idx="3"/>
            <a:endCxn id="24" idx="2"/>
          </p:cNvCxnSpPr>
          <p:nvPr/>
        </p:nvCxnSpPr>
        <p:spPr>
          <a:xfrm flipV="1">
            <a:off x="5046790" y="3685008"/>
            <a:ext cx="2919242" cy="1370081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utoShape 96"/>
          <p:cNvSpPr>
            <a:spLocks/>
          </p:cNvSpPr>
          <p:nvPr/>
        </p:nvSpPr>
        <p:spPr bwMode="auto">
          <a:xfrm rot="16200000" flipH="1">
            <a:off x="10509528" y="2764154"/>
            <a:ext cx="192571" cy="1622535"/>
          </a:xfrm>
          <a:prstGeom prst="rightBracket">
            <a:avLst>
              <a:gd name="adj" fmla="val 137245"/>
            </a:avLst>
          </a:prstGeom>
          <a:noFill/>
          <a:ln w="28575">
            <a:solidFill>
              <a:srgbClr val="FF7200"/>
            </a:solidFill>
            <a:round/>
            <a:headEnd/>
            <a:tailEnd/>
          </a:ln>
        </p:spPr>
        <p:txBody>
          <a:bodyPr wrap="none" tIns="90000" bIns="900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38" name="Straight Connector 37"/>
          <p:cNvCxnSpPr>
            <a:stCxn id="18" idx="0"/>
            <a:endCxn id="36" idx="2"/>
          </p:cNvCxnSpPr>
          <p:nvPr/>
        </p:nvCxnSpPr>
        <p:spPr>
          <a:xfrm flipV="1">
            <a:off x="9192568" y="3671707"/>
            <a:ext cx="1413245" cy="1328456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31" idx="1"/>
          </p:cNvCxnSpPr>
          <p:nvPr/>
        </p:nvCxnSpPr>
        <p:spPr>
          <a:xfrm flipV="1">
            <a:off x="1087534" y="1247702"/>
            <a:ext cx="2619744" cy="1624764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7028509" y="1506265"/>
            <a:ext cx="2356234" cy="1643563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006012" y="3924757"/>
            <a:ext cx="880220" cy="253916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50" b="1" dirty="0" smtClean="0">
                <a:solidFill>
                  <a:srgbClr val="000000"/>
                </a:solidFill>
              </a:rPr>
              <a:t>Дисплей</a:t>
            </a:r>
            <a:endParaRPr lang="en-US" sz="10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48" name="Straight Connector 47"/>
          <p:cNvCxnSpPr>
            <a:endCxn id="51" idx="0"/>
          </p:cNvCxnSpPr>
          <p:nvPr/>
        </p:nvCxnSpPr>
        <p:spPr>
          <a:xfrm flipH="1">
            <a:off x="4446122" y="3420869"/>
            <a:ext cx="114125" cy="50388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190106" y="3899152"/>
            <a:ext cx="604653" cy="253916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50" b="1" dirty="0" smtClean="0">
                <a:solidFill>
                  <a:srgbClr val="000000"/>
                </a:solidFill>
                <a:ea typeface="ＭＳ Ｐゴシック" pitchFamily="34" charset="-128"/>
              </a:rPr>
              <a:t>Сброс</a:t>
            </a:r>
            <a:endParaRPr lang="en-US" sz="10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57" name="Straight Connector 56"/>
          <p:cNvCxnSpPr>
            <a:stCxn id="56" idx="0"/>
          </p:cNvCxnSpPr>
          <p:nvPr/>
        </p:nvCxnSpPr>
        <p:spPr>
          <a:xfrm flipV="1">
            <a:off x="6492433" y="3370386"/>
            <a:ext cx="28020" cy="528766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924693" y="3916296"/>
            <a:ext cx="1021701" cy="253916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50" b="1" dirty="0" smtClean="0">
                <a:solidFill>
                  <a:srgbClr val="000000"/>
                </a:solidFill>
              </a:rPr>
              <a:t>Индикаторы</a:t>
            </a:r>
            <a:endParaRPr lang="en-US" sz="10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>
            <a:endCxn id="22" idx="0"/>
          </p:cNvCxnSpPr>
          <p:nvPr/>
        </p:nvCxnSpPr>
        <p:spPr>
          <a:xfrm flipH="1">
            <a:off x="3435544" y="3387530"/>
            <a:ext cx="510850" cy="528766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Brace 8"/>
          <p:cNvSpPr/>
          <p:nvPr/>
        </p:nvSpPr>
        <p:spPr>
          <a:xfrm rot="5400000">
            <a:off x="3253908" y="2635233"/>
            <a:ext cx="162003" cy="898551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3" name="Left Brace 32"/>
          <p:cNvSpPr/>
          <p:nvPr/>
        </p:nvSpPr>
        <p:spPr>
          <a:xfrm rot="5400000">
            <a:off x="7189204" y="2635973"/>
            <a:ext cx="116356" cy="911357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560248" y="2371878"/>
            <a:ext cx="1746720" cy="338554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QSFP+/QSFP28</a:t>
            </a:r>
          </a:p>
        </p:txBody>
      </p:sp>
      <p:cxnSp>
        <p:nvCxnSpPr>
          <p:cNvPr id="14" name="Straight Connector 13"/>
          <p:cNvCxnSpPr>
            <a:stCxn id="37" idx="1"/>
            <a:endCxn id="9" idx="1"/>
          </p:cNvCxnSpPr>
          <p:nvPr/>
        </p:nvCxnSpPr>
        <p:spPr>
          <a:xfrm flipH="1">
            <a:off x="3334909" y="2541155"/>
            <a:ext cx="1225339" cy="462352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37" idx="3"/>
          </p:cNvCxnSpPr>
          <p:nvPr/>
        </p:nvCxnSpPr>
        <p:spPr>
          <a:xfrm>
            <a:off x="6306968" y="2541155"/>
            <a:ext cx="940414" cy="477053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Left Brace 48"/>
          <p:cNvSpPr/>
          <p:nvPr/>
        </p:nvSpPr>
        <p:spPr>
          <a:xfrm rot="5400000">
            <a:off x="2069311" y="2374518"/>
            <a:ext cx="131620" cy="1418998"/>
          </a:xfrm>
          <a:prstGeom prst="leftBrace">
            <a:avLst/>
          </a:prstGeom>
          <a:ln w="19050">
            <a:solidFill>
              <a:srgbClr val="FB6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0" name="Left Brace 49"/>
          <p:cNvSpPr/>
          <p:nvPr/>
        </p:nvSpPr>
        <p:spPr>
          <a:xfrm rot="5400000">
            <a:off x="8390224" y="2399695"/>
            <a:ext cx="114772" cy="1385492"/>
          </a:xfrm>
          <a:prstGeom prst="leftBrace">
            <a:avLst/>
          </a:prstGeom>
          <a:ln w="19050">
            <a:solidFill>
              <a:srgbClr val="FB6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142721" y="2004276"/>
            <a:ext cx="1014377" cy="338554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QSFP+</a:t>
            </a:r>
          </a:p>
        </p:txBody>
      </p:sp>
      <p:cxnSp>
        <p:nvCxnSpPr>
          <p:cNvPr id="54" name="Straight Connector 53"/>
          <p:cNvCxnSpPr>
            <a:stCxn id="52" idx="1"/>
          </p:cNvCxnSpPr>
          <p:nvPr/>
        </p:nvCxnSpPr>
        <p:spPr>
          <a:xfrm flipH="1">
            <a:off x="2135123" y="2173553"/>
            <a:ext cx="3007598" cy="817359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2" idx="3"/>
          </p:cNvCxnSpPr>
          <p:nvPr/>
        </p:nvCxnSpPr>
        <p:spPr>
          <a:xfrm>
            <a:off x="6157098" y="2173553"/>
            <a:ext cx="2290513" cy="844655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036728" y="3843917"/>
            <a:ext cx="1009524" cy="253916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50" b="1" dirty="0" smtClean="0">
                <a:solidFill>
                  <a:srgbClr val="000000"/>
                </a:solidFill>
              </a:rPr>
              <a:t>Кнопки</a:t>
            </a:r>
            <a:endParaRPr lang="en-US" sz="105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9" name="Left Brace 38"/>
          <p:cNvSpPr/>
          <p:nvPr/>
        </p:nvSpPr>
        <p:spPr>
          <a:xfrm rot="5400000" flipH="1">
            <a:off x="5849784" y="3185262"/>
            <a:ext cx="187483" cy="726883"/>
          </a:xfrm>
          <a:prstGeom prst="lef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>
            <a:stCxn id="39" idx="1"/>
            <a:endCxn id="34" idx="0"/>
          </p:cNvCxnSpPr>
          <p:nvPr/>
        </p:nvCxnSpPr>
        <p:spPr>
          <a:xfrm flipH="1">
            <a:off x="5541490" y="3642445"/>
            <a:ext cx="402035" cy="201472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9"/>
          <p:cNvSpPr txBox="1">
            <a:spLocks/>
          </p:cNvSpPr>
          <p:nvPr/>
        </p:nvSpPr>
        <p:spPr>
          <a:xfrm>
            <a:off x="7986442" y="0"/>
            <a:ext cx="4202384" cy="1657350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Tx/>
              <a:buSzPct val="100000"/>
              <a:buFontTx/>
              <a:buBlip>
                <a:blip r:embed="rId4"/>
              </a:buBlip>
              <a:tabLst/>
              <a:defRPr lang="en-US" b="1" dirty="0" smtClean="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Tx/>
              <a:buSzPct val="100000"/>
              <a:buFontTx/>
              <a:buBlip>
                <a:blip r:embed="rId4"/>
              </a:buBlip>
              <a:tabLst/>
              <a:defRPr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Tx/>
              <a:buSzPct val="100000"/>
              <a:buFontTx/>
              <a:buBlip>
                <a:blip r:embed="rId4"/>
              </a:buBlip>
              <a:tabLst/>
              <a:defRPr sz="160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Tx/>
              <a:buSzPct val="100000"/>
              <a:buFontTx/>
              <a:buBlip>
                <a:blip r:embed="rId4"/>
              </a:buBlip>
              <a:tabLst/>
              <a:defRPr sz="140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Tx/>
              <a:buSzPct val="100000"/>
              <a:buFontTx/>
              <a:buBlip>
                <a:blip r:embed="rId4"/>
              </a:buBlip>
              <a:tabLst/>
              <a:defRPr sz="120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ts val="600"/>
              </a:spcBef>
              <a:spcAft>
                <a:spcPts val="200"/>
              </a:spcAft>
              <a:buFont typeface="Wingdings" pitchFamily="-109" charset="2"/>
              <a:buChar char="à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ts val="600"/>
              </a:spcBef>
              <a:spcAft>
                <a:spcPts val="200"/>
              </a:spcAft>
              <a:buFont typeface="Wingdings" pitchFamily="-109" charset="2"/>
              <a:buChar char="à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ts val="600"/>
              </a:spcBef>
              <a:spcAft>
                <a:spcPts val="200"/>
              </a:spcAft>
              <a:buFont typeface="Wingdings" pitchFamily="-109" charset="2"/>
              <a:buChar char="à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ts val="600"/>
              </a:spcBef>
              <a:spcAft>
                <a:spcPts val="200"/>
              </a:spcAft>
              <a:buFont typeface="Wingdings" pitchFamily="-109" charset="2"/>
              <a:buChar char="à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ru-RU" sz="1600" kern="0" dirty="0" smtClean="0">
                <a:solidFill>
                  <a:srgbClr val="3F3F3F">
                    <a:alpha val="99000"/>
                  </a:srgbClr>
                </a:solidFill>
              </a:rPr>
              <a:t>Размеры</a:t>
            </a:r>
            <a:endParaRPr sz="1600" kern="0" dirty="0">
              <a:solidFill>
                <a:srgbClr val="3F3F3F">
                  <a:alpha val="99000"/>
                </a:srgbClr>
              </a:solidFill>
            </a:endParaRPr>
          </a:p>
          <a:p>
            <a:r>
              <a:rPr sz="1600" kern="0" dirty="0">
                <a:solidFill>
                  <a:srgbClr val="3F3F3F">
                    <a:alpha val="99000"/>
                  </a:srgbClr>
                </a:solidFill>
              </a:rPr>
              <a:t>1RU, </a:t>
            </a:r>
            <a:r>
              <a:rPr lang="ru-RU" sz="1600" kern="0" dirty="0" smtClean="0">
                <a:solidFill>
                  <a:srgbClr val="3F3F3F">
                    <a:alpha val="99000"/>
                  </a:srgbClr>
                </a:solidFill>
              </a:rPr>
              <a:t> стойки </a:t>
            </a:r>
            <a:r>
              <a:rPr sz="1600" kern="0" dirty="0" smtClean="0">
                <a:solidFill>
                  <a:srgbClr val="3F3F3F">
                    <a:alpha val="99000"/>
                  </a:srgbClr>
                </a:solidFill>
              </a:rPr>
              <a:t>19</a:t>
            </a:r>
            <a:r>
              <a:rPr sz="1600" kern="0" dirty="0">
                <a:solidFill>
                  <a:srgbClr val="3F3F3F">
                    <a:alpha val="99000"/>
                  </a:srgbClr>
                </a:solidFill>
              </a:rPr>
              <a:t>” </a:t>
            </a:r>
            <a:r>
              <a:rPr lang="ru-RU" sz="1600" kern="0" dirty="0" smtClean="0">
                <a:solidFill>
                  <a:srgbClr val="3F3F3F">
                    <a:alpha val="99000"/>
                  </a:srgbClr>
                </a:solidFill>
              </a:rPr>
              <a:t>или</a:t>
            </a:r>
            <a:r>
              <a:rPr sz="1600" kern="0" dirty="0" smtClean="0">
                <a:solidFill>
                  <a:srgbClr val="3F3F3F">
                    <a:alpha val="99000"/>
                  </a:srgbClr>
                </a:solidFill>
              </a:rPr>
              <a:t> </a:t>
            </a:r>
            <a:r>
              <a:rPr sz="1600" kern="0" dirty="0">
                <a:solidFill>
                  <a:srgbClr val="3F3F3F">
                    <a:alpha val="99000"/>
                  </a:srgbClr>
                </a:solidFill>
              </a:rPr>
              <a:t>23</a:t>
            </a:r>
            <a:r>
              <a:rPr sz="1600" kern="0" dirty="0" smtClean="0">
                <a:solidFill>
                  <a:srgbClr val="3F3F3F">
                    <a:alpha val="99000"/>
                  </a:srgbClr>
                </a:solidFill>
              </a:rPr>
              <a:t>”, </a:t>
            </a:r>
            <a:r>
              <a:rPr lang="ru-RU" sz="1600" kern="0" dirty="0" smtClean="0">
                <a:solidFill>
                  <a:srgbClr val="3F3F3F">
                    <a:alpha val="99000"/>
                  </a:srgbClr>
                </a:solidFill>
              </a:rPr>
              <a:t>глубина 553 мм</a:t>
            </a:r>
            <a:endParaRPr sz="1600" kern="0" dirty="0">
              <a:solidFill>
                <a:srgbClr val="3F3F3F">
                  <a:alpha val="99000"/>
                </a:srgbClr>
              </a:solidFill>
            </a:endParaRPr>
          </a:p>
          <a:p>
            <a:pPr marL="0" indent="0">
              <a:buFontTx/>
              <a:buNone/>
            </a:pPr>
            <a:r>
              <a:rPr lang="ru-RU" sz="1600" kern="0" dirty="0" smtClean="0">
                <a:solidFill>
                  <a:srgbClr val="3F3F3F">
                    <a:alpha val="99000"/>
                  </a:srgbClr>
                </a:solidFill>
              </a:rPr>
              <a:t>Клиентские</a:t>
            </a:r>
            <a:endParaRPr sz="1600" kern="0" dirty="0">
              <a:solidFill>
                <a:srgbClr val="3F3F3F">
                  <a:alpha val="99000"/>
                </a:srgbClr>
              </a:solidFill>
            </a:endParaRPr>
          </a:p>
          <a:p>
            <a:r>
              <a:rPr sz="1600" kern="0" dirty="0">
                <a:solidFill>
                  <a:srgbClr val="3F3F3F">
                    <a:alpha val="99000"/>
                  </a:srgbClr>
                </a:solidFill>
              </a:rPr>
              <a:t>10GE, 40GE, 100GE</a:t>
            </a:r>
          </a:p>
        </p:txBody>
      </p:sp>
    </p:spTree>
    <p:extLst>
      <p:ext uri="{BB962C8B-B14F-4D97-AF65-F5344CB8AC3E}">
        <p14:creationId xmlns:p14="http://schemas.microsoft.com/office/powerpoint/2010/main" val="396927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540000">
            <a:off x="2376668" y="1735211"/>
            <a:ext cx="6622896" cy="1385095"/>
          </a:xfrm>
          <a:prstGeom prst="rect">
            <a:avLst/>
          </a:prstGeom>
          <a:noFill/>
          <a:ln>
            <a:noFill/>
          </a:ln>
          <a:effectLst>
            <a:softEdge rad="419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 экрана дисплея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726751" y="1143000"/>
            <a:ext cx="2031471" cy="1143000"/>
            <a:chOff x="5360434" y="2153433"/>
            <a:chExt cx="1524000" cy="1143000"/>
          </a:xfrm>
        </p:grpSpPr>
        <p:cxnSp>
          <p:nvCxnSpPr>
            <p:cNvPr id="8" name="Straight Arrow Connector 7"/>
            <p:cNvCxnSpPr>
              <a:stCxn id="9" idx="2"/>
            </p:cNvCxnSpPr>
            <p:nvPr/>
          </p:nvCxnSpPr>
          <p:spPr>
            <a:xfrm>
              <a:off x="5967706" y="2461210"/>
              <a:ext cx="916728" cy="835223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5360434" y="2153433"/>
              <a:ext cx="12145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solidFill>
                    <a:schemeClr val="accent1"/>
                  </a:solidFill>
                </a:rPr>
                <a:t>Красный</a:t>
              </a:r>
              <a:r>
                <a:rPr lang="en-US" sz="1400" dirty="0" smtClean="0"/>
                <a:t>: </a:t>
              </a:r>
              <a:r>
                <a:rPr lang="ru-RU" sz="1400" dirty="0" smtClean="0"/>
                <a:t>Авария</a:t>
              </a:r>
              <a:endParaRPr lang="en-US" sz="14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399942" y="2617074"/>
            <a:ext cx="2713307" cy="886281"/>
            <a:chOff x="5149089" y="1213248"/>
            <a:chExt cx="2035510" cy="886281"/>
          </a:xfrm>
        </p:grpSpPr>
        <p:cxnSp>
          <p:nvCxnSpPr>
            <p:cNvPr id="28" name="Straight Arrow Connector 27"/>
            <p:cNvCxnSpPr>
              <a:stCxn id="29" idx="0"/>
            </p:cNvCxnSpPr>
            <p:nvPr/>
          </p:nvCxnSpPr>
          <p:spPr>
            <a:xfrm flipH="1" flipV="1">
              <a:off x="5435710" y="1213248"/>
              <a:ext cx="731134" cy="578504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5149089" y="1791752"/>
              <a:ext cx="2035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Кнопки управления дисплеем</a:t>
              </a:r>
              <a:r>
                <a:rPr lang="en-US" sz="1400" dirty="0" smtClean="0"/>
                <a:t> </a:t>
              </a:r>
              <a:endParaRPr lang="en-US" sz="14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206498" y="2573868"/>
            <a:ext cx="1420583" cy="930242"/>
            <a:chOff x="7049474" y="1465325"/>
            <a:chExt cx="1065716" cy="930242"/>
          </a:xfrm>
        </p:grpSpPr>
        <p:cxnSp>
          <p:nvCxnSpPr>
            <p:cNvPr id="31" name="Straight Arrow Connector 30"/>
            <p:cNvCxnSpPr/>
            <p:nvPr/>
          </p:nvCxnSpPr>
          <p:spPr>
            <a:xfrm flipV="1">
              <a:off x="7404242" y="1465325"/>
              <a:ext cx="178090" cy="604126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7049474" y="2087790"/>
              <a:ext cx="10657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OLED </a:t>
              </a:r>
              <a:r>
                <a:rPr lang="ru-RU" sz="1400" dirty="0" smtClean="0"/>
                <a:t>дисплей</a:t>
              </a:r>
              <a:endParaRPr lang="en-US" sz="14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399943" y="1143000"/>
            <a:ext cx="1668662" cy="1284758"/>
            <a:chOff x="5692065" y="1110609"/>
            <a:chExt cx="1251822" cy="1325503"/>
          </a:xfrm>
        </p:grpSpPr>
        <p:cxnSp>
          <p:nvCxnSpPr>
            <p:cNvPr id="34" name="Straight Arrow Connector 33"/>
            <p:cNvCxnSpPr>
              <a:stCxn id="35" idx="2"/>
            </p:cNvCxnSpPr>
            <p:nvPr/>
          </p:nvCxnSpPr>
          <p:spPr>
            <a:xfrm flipH="1">
              <a:off x="6286357" y="1428147"/>
              <a:ext cx="31619" cy="1007965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5692065" y="1110609"/>
              <a:ext cx="1251822" cy="317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Системный сброс</a:t>
              </a:r>
              <a:endParaRPr lang="en-US" sz="1400" dirty="0"/>
            </a:p>
          </p:txBody>
        </p:sp>
      </p:grpSp>
      <p:pic>
        <p:nvPicPr>
          <p:cNvPr id="1027" name="Picture 3" descr="C:\Users\dmiedema\Desktop\display\DCUDisplay\channelPower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986" y="4724400"/>
            <a:ext cx="3051645" cy="30480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miedema\Desktop\display\DCUDisplay\portUsa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567" y="3969580"/>
            <a:ext cx="3051645" cy="30480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dmiedema\Desktop\display\DCUDisplay\connect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986" y="5105400"/>
            <a:ext cx="3051645" cy="30480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dmiedema\Desktop\display\DCUDisplay\callHom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986" y="4343400"/>
            <a:ext cx="3051645" cy="30480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9446339" y="3897862"/>
            <a:ext cx="26427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/>
              <a:t>Статистика портов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ru-RU" sz="1600" dirty="0" smtClean="0"/>
              <a:t>Автоконфигурация</a:t>
            </a: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ru-RU" sz="1600" dirty="0" smtClean="0"/>
              <a:t>Мощность на приёме</a:t>
            </a: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ru-RU" sz="1600" dirty="0" smtClean="0"/>
              <a:t>Информация об устройстве на другом конце линии</a:t>
            </a:r>
          </a:p>
        </p:txBody>
      </p:sp>
      <p:pic>
        <p:nvPicPr>
          <p:cNvPr id="1054" name="Picture 30" descr="C:\Users\dmiedema\Desktop\display\DCUDisplay\alarmSummar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574" y="4343400"/>
            <a:ext cx="3051645" cy="3048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C:\Users\dmiedema\Desktop\display\DCUDisplay\loadin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574" y="3962400"/>
            <a:ext cx="3051645" cy="3048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0" y="3886201"/>
            <a:ext cx="2742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1600" dirty="0" smtClean="0"/>
              <a:t>Начальный экран</a:t>
            </a:r>
            <a:endParaRPr lang="en-US" sz="1600" dirty="0" smtClean="0"/>
          </a:p>
          <a:p>
            <a:pPr algn="r">
              <a:lnSpc>
                <a:spcPct val="150000"/>
              </a:lnSpc>
            </a:pPr>
            <a:r>
              <a:rPr lang="ru-RU" sz="1600" dirty="0" smtClean="0"/>
              <a:t>Аварии</a:t>
            </a:r>
            <a:endParaRPr lang="en-US" sz="1600" dirty="0" smtClean="0"/>
          </a:p>
          <a:p>
            <a:pPr algn="r">
              <a:lnSpc>
                <a:spcPct val="150000"/>
              </a:lnSpc>
            </a:pPr>
            <a:r>
              <a:rPr lang="en-US" sz="1600" dirty="0" smtClean="0"/>
              <a:t>IPv6 login QR</a:t>
            </a:r>
          </a:p>
          <a:p>
            <a:pPr algn="r">
              <a:lnSpc>
                <a:spcPct val="150000"/>
              </a:lnSpc>
            </a:pPr>
            <a:r>
              <a:rPr lang="en-US" sz="1600" dirty="0" smtClean="0"/>
              <a:t>IPv4 login QR</a:t>
            </a:r>
          </a:p>
        </p:txBody>
      </p:sp>
      <p:pic>
        <p:nvPicPr>
          <p:cNvPr id="1056" name="Picture 32" descr="C:\Users\dmiedema\Desktop\display\DCUDisplay\ipv6.dcn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574" y="4724400"/>
            <a:ext cx="3051645" cy="3048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C:\Users\dmiedema\Desktop\display\DCUDisplay\ipv4.laptop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574" y="5105400"/>
            <a:ext cx="3051645" cy="3048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59045" y="2530250"/>
            <a:ext cx="3238124" cy="976561"/>
            <a:chOff x="5282642" y="1124917"/>
            <a:chExt cx="2429226" cy="976561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6129428" y="1124917"/>
              <a:ext cx="1582440" cy="647744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282642" y="1793701"/>
              <a:ext cx="12086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solidFill>
                    <a:srgbClr val="00B050"/>
                  </a:solidFill>
                </a:rPr>
                <a:t>Зелёный</a:t>
              </a:r>
              <a:r>
                <a:rPr lang="en-US" sz="1400" dirty="0" smtClean="0"/>
                <a:t>: </a:t>
              </a:r>
              <a:r>
                <a:rPr lang="ru-RU" sz="1400" dirty="0" smtClean="0"/>
                <a:t>Работа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280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facebook traff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276" y="816429"/>
            <a:ext cx="11434278" cy="5617028"/>
          </a:xfrm>
          <a:prstGeom prst="ellipse">
            <a:avLst/>
          </a:prstGeom>
          <a:ln w="190500" cap="rnd">
            <a:solidFill>
              <a:srgbClr val="C8C6BD">
                <a:alpha val="50000"/>
              </a:srgb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8" name="Isosceles Triangle 17"/>
          <p:cNvSpPr/>
          <p:nvPr/>
        </p:nvSpPr>
        <p:spPr>
          <a:xfrm>
            <a:off x="3216585" y="1709055"/>
            <a:ext cx="5826717" cy="2982686"/>
          </a:xfrm>
          <a:prstGeom prst="triangle">
            <a:avLst>
              <a:gd name="adj" fmla="val 495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sp>
        <p:nvSpPr>
          <p:cNvPr id="8" name="Oval 13"/>
          <p:cNvSpPr>
            <a:spLocks noChangeArrowheads="1"/>
          </p:cNvSpPr>
          <p:nvPr/>
        </p:nvSpPr>
        <p:spPr bwMode="auto">
          <a:xfrm>
            <a:off x="4874028" y="1010781"/>
            <a:ext cx="2424767" cy="1688874"/>
          </a:xfrm>
          <a:prstGeom prst="ellipse">
            <a:avLst/>
          </a:prstGeom>
          <a:solidFill>
            <a:srgbClr val="0069B9"/>
          </a:solidFill>
          <a:ln w="38100">
            <a:solidFill>
              <a:schemeClr val="bg1"/>
            </a:solidFill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alpha val="99000"/>
                  </a:schemeClr>
                </a:solidFill>
              </a:rPr>
              <a:t>Оркестрация</a:t>
            </a:r>
            <a:endParaRPr lang="en-US" sz="1400" b="1" dirty="0">
              <a:solidFill>
                <a:schemeClr val="bg1">
                  <a:alpha val="99000"/>
                </a:schemeClr>
              </a:solidFill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2088019" y="3699552"/>
            <a:ext cx="2424767" cy="1688874"/>
          </a:xfrm>
          <a:prstGeom prst="ellipse">
            <a:avLst/>
          </a:prstGeom>
          <a:solidFill>
            <a:srgbClr val="0069B9"/>
          </a:solidFill>
          <a:ln w="38100">
            <a:solidFill>
              <a:schemeClr val="bg1"/>
            </a:solidFill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alpha val="99000"/>
                  </a:schemeClr>
                </a:solidFill>
              </a:rPr>
              <a:t>Управление</a:t>
            </a:r>
            <a:endParaRPr lang="en-US" sz="1400" b="1" dirty="0">
              <a:solidFill>
                <a:schemeClr val="bg1">
                  <a:alpha val="99000"/>
                </a:schemeClr>
              </a:solidFill>
            </a:endParaRPr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7514941" y="3732210"/>
            <a:ext cx="2424767" cy="1688874"/>
          </a:xfrm>
          <a:prstGeom prst="ellipse">
            <a:avLst/>
          </a:prstGeom>
          <a:solidFill>
            <a:srgbClr val="0069B9"/>
          </a:solidFill>
          <a:ln w="38100">
            <a:solidFill>
              <a:schemeClr val="bg1"/>
            </a:solidFill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schemeClr val="bg1">
                    <a:alpha val="99000"/>
                  </a:schemeClr>
                </a:solidFill>
              </a:rPr>
              <a:t>SDN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90211" y="132415"/>
            <a:ext cx="11553990" cy="845708"/>
          </a:xfrm>
        </p:spPr>
        <p:txBody>
          <a:bodyPr/>
          <a:lstStyle/>
          <a:p>
            <a:r>
              <a:rPr lang="ru-RU" dirty="0" smtClean="0"/>
              <a:t>Три</a:t>
            </a:r>
            <a:r>
              <a:rPr lang="ru-RU" dirty="0"/>
              <a:t> </a:t>
            </a:r>
            <a:r>
              <a:rPr lang="ru-RU" dirty="0" smtClean="0"/>
              <a:t>составные части  современных сетей</a:t>
            </a:r>
            <a:endParaRPr lang="en-US" dirty="0"/>
          </a:p>
        </p:txBody>
      </p:sp>
      <p:sp>
        <p:nvSpPr>
          <p:cNvPr id="22" name="Cloud"/>
          <p:cNvSpPr>
            <a:spLocks noChangeAspect="1" noEditPoints="1" noChangeArrowheads="1"/>
          </p:cNvSpPr>
          <p:nvPr/>
        </p:nvSpPr>
        <p:spPr bwMode="auto">
          <a:xfrm>
            <a:off x="2901356" y="5520825"/>
            <a:ext cx="6457174" cy="481082"/>
          </a:xfrm>
          <a:custGeom>
            <a:avLst/>
            <a:gdLst>
              <a:gd name="T0" fmla="*/ 178178399 w 21600"/>
              <a:gd name="T1" fmla="*/ 232043324 h 21600"/>
              <a:gd name="T2" fmla="*/ 2147483647 w 21600"/>
              <a:gd name="T3" fmla="*/ 463592513 h 21600"/>
              <a:gd name="T4" fmla="*/ 2147483647 w 21600"/>
              <a:gd name="T5" fmla="*/ 232043324 h 21600"/>
              <a:gd name="T6" fmla="*/ 2147483647 w 21600"/>
              <a:gd name="T7" fmla="*/ 26534418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 dirty="0">
              <a:solidFill>
                <a:srgbClr val="808080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69276" y="5582259"/>
            <a:ext cx="2495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Сеть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6" name="Picture 25" descr="channel_partners_compe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56" y="3058316"/>
            <a:ext cx="2045646" cy="10865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171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55433" y="2764683"/>
            <a:ext cx="5363083" cy="1161067"/>
          </a:xfrm>
        </p:spPr>
        <p:txBody>
          <a:bodyPr/>
          <a:lstStyle/>
          <a:p>
            <a:r>
              <a:rPr lang="ru-RU" dirty="0"/>
              <a:t>Автоматизация управления услугами на разнородных сетях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99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139154" y="2626121"/>
            <a:ext cx="4647839" cy="2224980"/>
          </a:xfrm>
          <a:prstGeom prst="roundRect">
            <a:avLst/>
          </a:prstGeom>
          <a:solidFill>
            <a:srgbClr val="CCFF99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dirty="0" smtClean="0">
              <a:solidFill>
                <a:srgbClr val="3F3F3F"/>
              </a:solidFill>
              <a:ea typeface="ＭＳ Ｐゴシック" pitchFamily="34" charset="-12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337840" y="512954"/>
            <a:ext cx="4647839" cy="1872679"/>
          </a:xfrm>
          <a:prstGeom prst="roundRect">
            <a:avLst/>
          </a:prstGeom>
          <a:solidFill>
            <a:srgbClr val="FFCCCC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dirty="0" smtClean="0">
              <a:solidFill>
                <a:srgbClr val="3F3F3F"/>
              </a:solidFill>
              <a:ea typeface="ＭＳ Ｐゴシック" pitchFamily="34" charset="-128"/>
            </a:endParaRPr>
          </a:p>
        </p:txBody>
      </p:sp>
      <p:sp>
        <p:nvSpPr>
          <p:cNvPr id="22" name="Cloud"/>
          <p:cNvSpPr>
            <a:spLocks noChangeAspect="1" noEditPoints="1" noChangeArrowheads="1"/>
          </p:cNvSpPr>
          <p:nvPr/>
        </p:nvSpPr>
        <p:spPr bwMode="auto">
          <a:xfrm>
            <a:off x="1782590" y="693720"/>
            <a:ext cx="4400033" cy="1500245"/>
          </a:xfrm>
          <a:custGeom>
            <a:avLst/>
            <a:gdLst>
              <a:gd name="T0" fmla="*/ 178178399 w 21600"/>
              <a:gd name="T1" fmla="*/ 232043324 h 21600"/>
              <a:gd name="T2" fmla="*/ 2147483647 w 21600"/>
              <a:gd name="T3" fmla="*/ 463592513 h 21600"/>
              <a:gd name="T4" fmla="*/ 2147483647 w 21600"/>
              <a:gd name="T5" fmla="*/ 232043324 h 21600"/>
              <a:gd name="T6" fmla="*/ 2147483647 w 21600"/>
              <a:gd name="T7" fmla="*/ 26534418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ru-RU" sz="1900" kern="0" dirty="0">
                <a:solidFill>
                  <a:srgbClr val="808080"/>
                </a:solidFill>
              </a:rPr>
              <a:t>ТфОП</a:t>
            </a:r>
            <a:endParaRPr lang="en-US" sz="1900" kern="0" dirty="0">
              <a:solidFill>
                <a:srgbClr val="808080"/>
              </a:solidFill>
            </a:endParaRPr>
          </a:p>
        </p:txBody>
      </p:sp>
      <p:pic>
        <p:nvPicPr>
          <p:cNvPr id="1028" name="Picture 4" descr="Картинки по запросу телефон старый картин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614" y="1629102"/>
            <a:ext cx="1520930" cy="75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age.freepik.com/free-photo/_27543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15" y="732216"/>
            <a:ext cx="1271554" cy="71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90211" y="62079"/>
            <a:ext cx="11553990" cy="845708"/>
          </a:xfrm>
        </p:spPr>
        <p:txBody>
          <a:bodyPr/>
          <a:lstStyle/>
          <a:p>
            <a:pPr algn="ctr"/>
            <a:r>
              <a:rPr lang="ru-RU" dirty="0"/>
              <a:t>Развитие услуг, предоставляемых транспортными сетями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869278" y="5582259"/>
            <a:ext cx="2495807" cy="451405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100" b="1" dirty="0">
                <a:solidFill>
                  <a:srgbClr val="FFFFFF"/>
                </a:solidFill>
              </a:rPr>
              <a:t>Network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1" name="Cloud"/>
          <p:cNvSpPr>
            <a:spLocks noChangeAspect="1" noEditPoints="1" noChangeArrowheads="1"/>
          </p:cNvSpPr>
          <p:nvPr/>
        </p:nvSpPr>
        <p:spPr bwMode="auto">
          <a:xfrm>
            <a:off x="5227131" y="4559138"/>
            <a:ext cx="5098209" cy="1994063"/>
          </a:xfrm>
          <a:custGeom>
            <a:avLst/>
            <a:gdLst>
              <a:gd name="T0" fmla="*/ 178178399 w 21600"/>
              <a:gd name="T1" fmla="*/ 232043324 h 21600"/>
              <a:gd name="T2" fmla="*/ 2147483647 w 21600"/>
              <a:gd name="T3" fmla="*/ 463592513 h 21600"/>
              <a:gd name="T4" fmla="*/ 2147483647 w 21600"/>
              <a:gd name="T5" fmla="*/ 232043324 h 21600"/>
              <a:gd name="T6" fmla="*/ 2147483647 w 21600"/>
              <a:gd name="T7" fmla="*/ 26534418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ru-RU" sz="1900" kern="0" dirty="0">
                <a:solidFill>
                  <a:srgbClr val="808080"/>
                </a:solidFill>
              </a:rPr>
              <a:t>Универсальная транспортная сеть</a:t>
            </a:r>
            <a:endParaRPr lang="en-US" sz="1900" kern="0" dirty="0">
              <a:solidFill>
                <a:srgbClr val="80808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7314" y="4570688"/>
            <a:ext cx="397270" cy="405321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5342" y="4286449"/>
            <a:ext cx="1660337" cy="54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0" descr="http://www.kitguru.net/wp-content/uploads/2012/03/samsung-galaxy-s.jpg"/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27131" y="4479005"/>
            <a:ext cx="424589" cy="49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289026" y="3917118"/>
            <a:ext cx="1895885" cy="451405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r>
              <a:rPr lang="ru-RU" sz="2100" dirty="0">
                <a:solidFill>
                  <a:srgbClr val="000000"/>
                </a:solidFill>
              </a:rPr>
              <a:t>Дата-центр</a:t>
            </a:r>
            <a:endParaRPr lang="en-US" sz="2100" dirty="0">
              <a:solidFill>
                <a:srgbClr val="00000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 rot="3012831">
            <a:off x="5098747" y="2491078"/>
            <a:ext cx="2404721" cy="1774047"/>
          </a:xfrm>
          <a:prstGeom prst="rightArrow">
            <a:avLst/>
          </a:prstGeom>
          <a:solidFill>
            <a:srgbClr val="00AFD5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dirty="0" smtClean="0">
              <a:solidFill>
                <a:srgbClr val="3F3F3F"/>
              </a:solidFill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65083" y="538974"/>
            <a:ext cx="4460401" cy="1846660"/>
          </a:xfrm>
          <a:prstGeom prst="rect">
            <a:avLst/>
          </a:prstGeom>
          <a:noFill/>
          <a:ln cap="rnd">
            <a:noFill/>
            <a:round/>
          </a:ln>
        </p:spPr>
        <p:txBody>
          <a:bodyPr wrap="none" lIns="121899" tIns="60949" rIns="121899" bIns="60949" rtlCol="0">
            <a:spAutoFit/>
          </a:bodyPr>
          <a:lstStyle/>
          <a:p>
            <a:pPr marL="457120" indent="-45712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</a:rPr>
              <a:t>Соединение абонент-абонент</a:t>
            </a:r>
          </a:p>
          <a:p>
            <a:pPr marL="457120" indent="-45712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</a:rPr>
              <a:t>Выделенное постоянное соединение</a:t>
            </a:r>
          </a:p>
          <a:p>
            <a:pPr marL="457120" indent="-45712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</a:rPr>
              <a:t>Поминутная тарификация</a:t>
            </a:r>
          </a:p>
          <a:p>
            <a:r>
              <a:rPr lang="ru-RU" sz="1600" dirty="0">
                <a:solidFill>
                  <a:srgbClr val="000000"/>
                </a:solidFill>
              </a:rPr>
              <a:t>          или плата за подключение</a:t>
            </a:r>
          </a:p>
          <a:p>
            <a:pPr marL="228560" indent="-22856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</a:rPr>
              <a:t>    Фиксированные подключения</a:t>
            </a:r>
          </a:p>
          <a:p>
            <a:pPr marL="228560" indent="-22856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</a:rPr>
              <a:t>    Основная часть услуг предоставляется</a:t>
            </a:r>
          </a:p>
          <a:p>
            <a:r>
              <a:rPr lang="ru-RU" sz="1600" dirty="0">
                <a:solidFill>
                  <a:srgbClr val="000000"/>
                </a:solidFill>
              </a:rPr>
              <a:t>          внутри сети</a:t>
            </a:r>
          </a:p>
        </p:txBody>
      </p:sp>
      <p:sp>
        <p:nvSpPr>
          <p:cNvPr id="5" name="Freeform 4"/>
          <p:cNvSpPr/>
          <p:nvPr/>
        </p:nvSpPr>
        <p:spPr>
          <a:xfrm>
            <a:off x="1338384" y="1088031"/>
            <a:ext cx="4548932" cy="703007"/>
          </a:xfrm>
          <a:custGeom>
            <a:avLst/>
            <a:gdLst>
              <a:gd name="connsiteX0" fmla="*/ 0 w 4087906"/>
              <a:gd name="connsiteY0" fmla="*/ 0 h 1093694"/>
              <a:gd name="connsiteX1" fmla="*/ 493059 w 4087906"/>
              <a:gd name="connsiteY1" fmla="*/ 277906 h 1093694"/>
              <a:gd name="connsiteX2" fmla="*/ 1048871 w 4087906"/>
              <a:gd name="connsiteY2" fmla="*/ 349623 h 1093694"/>
              <a:gd name="connsiteX3" fmla="*/ 1568824 w 4087906"/>
              <a:gd name="connsiteY3" fmla="*/ 627529 h 1093694"/>
              <a:gd name="connsiteX4" fmla="*/ 2456329 w 4087906"/>
              <a:gd name="connsiteY4" fmla="*/ 376517 h 1093694"/>
              <a:gd name="connsiteX5" fmla="*/ 3021106 w 4087906"/>
              <a:gd name="connsiteY5" fmla="*/ 430306 h 1093694"/>
              <a:gd name="connsiteX6" fmla="*/ 3523129 w 4087906"/>
              <a:gd name="connsiteY6" fmla="*/ 905435 h 1093694"/>
              <a:gd name="connsiteX7" fmla="*/ 4087906 w 4087906"/>
              <a:gd name="connsiteY7" fmla="*/ 1093694 h 1093694"/>
              <a:gd name="connsiteX8" fmla="*/ 4087906 w 4087906"/>
              <a:gd name="connsiteY8" fmla="*/ 1093694 h 1093694"/>
              <a:gd name="connsiteX9" fmla="*/ 4087906 w 4087906"/>
              <a:gd name="connsiteY9" fmla="*/ 1093694 h 1093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87906" h="1093694">
                <a:moveTo>
                  <a:pt x="0" y="0"/>
                </a:moveTo>
                <a:cubicBezTo>
                  <a:pt x="159123" y="109818"/>
                  <a:pt x="318247" y="219636"/>
                  <a:pt x="493059" y="277906"/>
                </a:cubicBezTo>
                <a:cubicBezTo>
                  <a:pt x="667871" y="336176"/>
                  <a:pt x="869577" y="291353"/>
                  <a:pt x="1048871" y="349623"/>
                </a:cubicBezTo>
                <a:cubicBezTo>
                  <a:pt x="1228165" y="407894"/>
                  <a:pt x="1334248" y="623047"/>
                  <a:pt x="1568824" y="627529"/>
                </a:cubicBezTo>
                <a:cubicBezTo>
                  <a:pt x="1803400" y="632011"/>
                  <a:pt x="2214282" y="409387"/>
                  <a:pt x="2456329" y="376517"/>
                </a:cubicBezTo>
                <a:cubicBezTo>
                  <a:pt x="2698376" y="343647"/>
                  <a:pt x="2843306" y="342153"/>
                  <a:pt x="3021106" y="430306"/>
                </a:cubicBezTo>
                <a:cubicBezTo>
                  <a:pt x="3198906" y="518459"/>
                  <a:pt x="3345329" y="794870"/>
                  <a:pt x="3523129" y="905435"/>
                </a:cubicBezTo>
                <a:cubicBezTo>
                  <a:pt x="3700929" y="1016000"/>
                  <a:pt x="4087906" y="1093694"/>
                  <a:pt x="4087906" y="1093694"/>
                </a:cubicBezTo>
                <a:lnTo>
                  <a:pt x="4087906" y="1093694"/>
                </a:lnTo>
                <a:lnTo>
                  <a:pt x="4087906" y="1093694"/>
                </a:lnTo>
              </a:path>
            </a:pathLst>
          </a:cu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30" name="Picture 6" descr="Картинки по запросу компьютер старый картинк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722" y="5841683"/>
            <a:ext cx="1618278" cy="63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планшетник картинк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609" y="5084141"/>
            <a:ext cx="871102" cy="52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07334" y="2720229"/>
            <a:ext cx="4661943" cy="2092880"/>
          </a:xfrm>
          <a:prstGeom prst="rect">
            <a:avLst/>
          </a:prstGeom>
          <a:noFill/>
        </p:spPr>
        <p:txBody>
          <a:bodyPr wrap="none" lIns="121899" tIns="60949" rIns="121899" bIns="60949" rtlCol="0">
            <a:spAutoFit/>
          </a:bodyPr>
          <a:lstStyle/>
          <a:p>
            <a:pPr marL="457120" indent="-45712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</a:rPr>
              <a:t>Точка подключения не фиксирована</a:t>
            </a:r>
          </a:p>
          <a:p>
            <a:pPr marL="457120" indent="-45712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</a:rPr>
              <a:t>Непрямые соединения абонет-абонент</a:t>
            </a:r>
          </a:p>
          <a:p>
            <a:r>
              <a:rPr lang="ru-RU" sz="1600" dirty="0">
                <a:solidFill>
                  <a:srgbClr val="000000"/>
                </a:solidFill>
              </a:rPr>
              <a:t>         через сервер услуг (напр. </a:t>
            </a:r>
            <a:r>
              <a:rPr lang="en-US" sz="1600" dirty="0" err="1">
                <a:solidFill>
                  <a:srgbClr val="000000"/>
                </a:solidFill>
              </a:rPr>
              <a:t>Webex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  <a:endParaRPr lang="ru-RU" sz="1600" dirty="0">
              <a:solidFill>
                <a:srgbClr val="000000"/>
              </a:solidFill>
            </a:endParaRPr>
          </a:p>
          <a:p>
            <a:pPr marL="457120" indent="-45712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</a:rPr>
              <a:t>Прямые соединения также управляются</a:t>
            </a:r>
          </a:p>
          <a:p>
            <a:r>
              <a:rPr lang="ru-RU" sz="1600" dirty="0">
                <a:solidFill>
                  <a:srgbClr val="000000"/>
                </a:solidFill>
              </a:rPr>
              <a:t>          через гибкие сервисы (напр. </a:t>
            </a:r>
            <a:r>
              <a:rPr lang="en-US" sz="1600" dirty="0">
                <a:solidFill>
                  <a:srgbClr val="000000"/>
                </a:solidFill>
              </a:rPr>
              <a:t>Skype)</a:t>
            </a:r>
            <a:endParaRPr lang="ru-RU" sz="1600" dirty="0">
              <a:solidFill>
                <a:srgbClr val="000000"/>
              </a:solidFill>
            </a:endParaRPr>
          </a:p>
          <a:p>
            <a:pPr marL="457120" indent="-45712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</a:rPr>
              <a:t>Значительная часть трафика замыкается</a:t>
            </a:r>
          </a:p>
          <a:p>
            <a:r>
              <a:rPr lang="ru-RU" sz="1600" dirty="0">
                <a:solidFill>
                  <a:srgbClr val="000000"/>
                </a:solidFill>
              </a:rPr>
              <a:t>          на поставщиков услуг вне сети</a:t>
            </a:r>
          </a:p>
          <a:p>
            <a:pPr marL="457120" indent="-45712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</a:rPr>
              <a:t>Гибкая тарификация</a:t>
            </a:r>
          </a:p>
        </p:txBody>
      </p:sp>
      <p:sp>
        <p:nvSpPr>
          <p:cNvPr id="7" name="Lightning Bolt 6"/>
          <p:cNvSpPr/>
          <p:nvPr/>
        </p:nvSpPr>
        <p:spPr>
          <a:xfrm>
            <a:off x="5491627" y="4115324"/>
            <a:ext cx="609441" cy="392557"/>
          </a:xfrm>
          <a:prstGeom prst="lightningBolt">
            <a:avLst/>
          </a:prstGeom>
          <a:solidFill>
            <a:srgbClr val="D7D7D7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dirty="0" smtClean="0">
              <a:solidFill>
                <a:srgbClr val="3F3F3F"/>
              </a:solidFill>
              <a:ea typeface="ＭＳ Ｐゴシック" pitchFamily="34" charset="-128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402998" y="4756383"/>
            <a:ext cx="902578" cy="1494949"/>
          </a:xfrm>
          <a:custGeom>
            <a:avLst/>
            <a:gdLst>
              <a:gd name="connsiteX0" fmla="*/ 0 w 888175"/>
              <a:gd name="connsiteY0" fmla="*/ 1916723 h 1916723"/>
              <a:gd name="connsiteX1" fmla="*/ 703385 w 888175"/>
              <a:gd name="connsiteY1" fmla="*/ 1837592 h 1916723"/>
              <a:gd name="connsiteX2" fmla="*/ 808893 w 888175"/>
              <a:gd name="connsiteY2" fmla="*/ 1547446 h 1916723"/>
              <a:gd name="connsiteX3" fmla="*/ 571500 w 888175"/>
              <a:gd name="connsiteY3" fmla="*/ 1099038 h 1916723"/>
              <a:gd name="connsiteX4" fmla="*/ 888024 w 888175"/>
              <a:gd name="connsiteY4" fmla="*/ 756138 h 1916723"/>
              <a:gd name="connsiteX5" fmla="*/ 606670 w 888175"/>
              <a:gd name="connsiteY5" fmla="*/ 263769 h 1916723"/>
              <a:gd name="connsiteX6" fmla="*/ 158262 w 888175"/>
              <a:gd name="connsiteY6" fmla="*/ 0 h 1916723"/>
              <a:gd name="connsiteX7" fmla="*/ 158262 w 888175"/>
              <a:gd name="connsiteY7" fmla="*/ 0 h 1916723"/>
              <a:gd name="connsiteX8" fmla="*/ 158262 w 888175"/>
              <a:gd name="connsiteY8" fmla="*/ 0 h 1916723"/>
              <a:gd name="connsiteX9" fmla="*/ 158262 w 888175"/>
              <a:gd name="connsiteY9" fmla="*/ 0 h 191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8175" h="1916723">
                <a:moveTo>
                  <a:pt x="0" y="1916723"/>
                </a:moveTo>
                <a:cubicBezTo>
                  <a:pt x="284285" y="1907930"/>
                  <a:pt x="568570" y="1899138"/>
                  <a:pt x="703385" y="1837592"/>
                </a:cubicBezTo>
                <a:cubicBezTo>
                  <a:pt x="838200" y="1776046"/>
                  <a:pt x="830874" y="1670538"/>
                  <a:pt x="808893" y="1547446"/>
                </a:cubicBezTo>
                <a:cubicBezTo>
                  <a:pt x="786912" y="1424354"/>
                  <a:pt x="558311" y="1230923"/>
                  <a:pt x="571500" y="1099038"/>
                </a:cubicBezTo>
                <a:cubicBezTo>
                  <a:pt x="584689" y="967153"/>
                  <a:pt x="882162" y="895350"/>
                  <a:pt x="888024" y="756138"/>
                </a:cubicBezTo>
                <a:cubicBezTo>
                  <a:pt x="893886" y="616926"/>
                  <a:pt x="728297" y="389792"/>
                  <a:pt x="606670" y="263769"/>
                </a:cubicBezTo>
                <a:cubicBezTo>
                  <a:pt x="485043" y="137746"/>
                  <a:pt x="158262" y="0"/>
                  <a:pt x="158262" y="0"/>
                </a:cubicBezTo>
                <a:lnTo>
                  <a:pt x="158262" y="0"/>
                </a:lnTo>
                <a:lnTo>
                  <a:pt x="158262" y="0"/>
                </a:lnTo>
                <a:lnTo>
                  <a:pt x="158262" y="0"/>
                </a:lnTo>
              </a:path>
            </a:pathLst>
          </a:custGeom>
          <a:noFill/>
          <a:ln w="19050">
            <a:solidFill>
              <a:srgbClr val="33CC33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4852089" y="4813110"/>
            <a:ext cx="5886128" cy="1308241"/>
          </a:xfrm>
          <a:custGeom>
            <a:avLst/>
            <a:gdLst>
              <a:gd name="connsiteX0" fmla="*/ 0 w 4415746"/>
              <a:gd name="connsiteY0" fmla="*/ 655706 h 1308241"/>
              <a:gd name="connsiteX1" fmla="*/ 465993 w 4415746"/>
              <a:gd name="connsiteY1" fmla="*/ 805176 h 1308241"/>
              <a:gd name="connsiteX2" fmla="*/ 870439 w 4415746"/>
              <a:gd name="connsiteY2" fmla="*/ 1112906 h 1308241"/>
              <a:gd name="connsiteX3" fmla="*/ 1591408 w 4415746"/>
              <a:gd name="connsiteY3" fmla="*/ 1306337 h 1308241"/>
              <a:gd name="connsiteX4" fmla="*/ 2646485 w 4415746"/>
              <a:gd name="connsiteY4" fmla="*/ 1192037 h 1308241"/>
              <a:gd name="connsiteX5" fmla="*/ 3402623 w 4415746"/>
              <a:gd name="connsiteY5" fmla="*/ 884306 h 1308241"/>
              <a:gd name="connsiteX6" fmla="*/ 3587262 w 4415746"/>
              <a:gd name="connsiteY6" fmla="*/ 180922 h 1308241"/>
              <a:gd name="connsiteX7" fmla="*/ 3956539 w 4415746"/>
              <a:gd name="connsiteY7" fmla="*/ 57829 h 1308241"/>
              <a:gd name="connsiteX8" fmla="*/ 4369777 w 4415746"/>
              <a:gd name="connsiteY8" fmla="*/ 5076 h 1308241"/>
              <a:gd name="connsiteX9" fmla="*/ 4387362 w 4415746"/>
              <a:gd name="connsiteY9" fmla="*/ 5076 h 130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5746" h="1308241">
                <a:moveTo>
                  <a:pt x="0" y="655706"/>
                </a:moveTo>
                <a:cubicBezTo>
                  <a:pt x="160460" y="692341"/>
                  <a:pt x="320920" y="728976"/>
                  <a:pt x="465993" y="805176"/>
                </a:cubicBezTo>
                <a:cubicBezTo>
                  <a:pt x="611066" y="881376"/>
                  <a:pt x="682870" y="1029379"/>
                  <a:pt x="870439" y="1112906"/>
                </a:cubicBezTo>
                <a:cubicBezTo>
                  <a:pt x="1058008" y="1196433"/>
                  <a:pt x="1295400" y="1293149"/>
                  <a:pt x="1591408" y="1306337"/>
                </a:cubicBezTo>
                <a:cubicBezTo>
                  <a:pt x="1887416" y="1319525"/>
                  <a:pt x="2344616" y="1262375"/>
                  <a:pt x="2646485" y="1192037"/>
                </a:cubicBezTo>
                <a:cubicBezTo>
                  <a:pt x="2948354" y="1121699"/>
                  <a:pt x="3245827" y="1052825"/>
                  <a:pt x="3402623" y="884306"/>
                </a:cubicBezTo>
                <a:cubicBezTo>
                  <a:pt x="3559419" y="715787"/>
                  <a:pt x="3494943" y="318668"/>
                  <a:pt x="3587262" y="180922"/>
                </a:cubicBezTo>
                <a:cubicBezTo>
                  <a:pt x="3679581" y="43176"/>
                  <a:pt x="3826120" y="87137"/>
                  <a:pt x="3956539" y="57829"/>
                </a:cubicBezTo>
                <a:cubicBezTo>
                  <a:pt x="4086958" y="28521"/>
                  <a:pt x="4297973" y="13868"/>
                  <a:pt x="4369777" y="5076"/>
                </a:cubicBezTo>
                <a:cubicBezTo>
                  <a:pt x="4441581" y="-3716"/>
                  <a:pt x="4414471" y="680"/>
                  <a:pt x="4387362" y="5076"/>
                </a:cubicBezTo>
              </a:path>
            </a:pathLst>
          </a:custGeom>
          <a:noFill/>
          <a:ln w="19050">
            <a:solidFill>
              <a:srgbClr val="0069B9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6305577" y="4651133"/>
            <a:ext cx="4113527" cy="433009"/>
          </a:xfrm>
          <a:prstGeom prst="line">
            <a:avLst/>
          </a:prstGeom>
          <a:ln w="19050">
            <a:solidFill>
              <a:srgbClr val="33CC33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7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916501" y="1648815"/>
            <a:ext cx="9173732" cy="4905223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90211" y="132415"/>
            <a:ext cx="11553990" cy="845708"/>
          </a:xfrm>
        </p:spPr>
        <p:txBody>
          <a:bodyPr/>
          <a:lstStyle/>
          <a:p>
            <a:pPr algn="ctr"/>
            <a:r>
              <a:rPr lang="ru-RU" dirty="0"/>
              <a:t>Перспективная модель бизнеса транспортных сетей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782579" y="4334959"/>
            <a:ext cx="2495807" cy="451405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100" b="1" dirty="0">
                <a:solidFill>
                  <a:srgbClr val="FFFFFF"/>
                </a:solidFill>
              </a:rPr>
              <a:t>Network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1" name="Cloud"/>
          <p:cNvSpPr>
            <a:spLocks noChangeAspect="1" noEditPoints="1" noChangeArrowheads="1"/>
          </p:cNvSpPr>
          <p:nvPr/>
        </p:nvSpPr>
        <p:spPr bwMode="auto">
          <a:xfrm>
            <a:off x="3289904" y="2272524"/>
            <a:ext cx="5222841" cy="3470360"/>
          </a:xfrm>
          <a:custGeom>
            <a:avLst/>
            <a:gdLst>
              <a:gd name="T0" fmla="*/ 178178399 w 21600"/>
              <a:gd name="T1" fmla="*/ 232043324 h 21600"/>
              <a:gd name="T2" fmla="*/ 2147483647 w 21600"/>
              <a:gd name="T3" fmla="*/ 463592513 h 21600"/>
              <a:gd name="T4" fmla="*/ 2147483647 w 21600"/>
              <a:gd name="T5" fmla="*/ 232043324 h 21600"/>
              <a:gd name="T6" fmla="*/ 2147483647 w 21600"/>
              <a:gd name="T7" fmla="*/ 26534418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ru-RU" sz="1900" kern="0" dirty="0">
                <a:solidFill>
                  <a:srgbClr val="808080"/>
                </a:solidFill>
              </a:rPr>
              <a:t>Универсальная транспортная сеть</a:t>
            </a:r>
            <a:endParaRPr lang="en-US" sz="1900" kern="0" dirty="0">
              <a:solidFill>
                <a:srgbClr val="80808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3239" y="3242338"/>
            <a:ext cx="397270" cy="405321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6442" y="4963935"/>
            <a:ext cx="2063183" cy="67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0" descr="http://www.kitguru.net/wp-content/uploads/2012/03/samsung-galaxy-s.jpg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0973" y="3422005"/>
            <a:ext cx="424589" cy="49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7651" y="2564638"/>
            <a:ext cx="2063183" cy="67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89242" y="2132450"/>
            <a:ext cx="786763" cy="451405"/>
          </a:xfrm>
          <a:prstGeom prst="rect">
            <a:avLst/>
          </a:prstGeom>
          <a:noFill/>
        </p:spPr>
        <p:txBody>
          <a:bodyPr wrap="none" lIns="121899" tIns="60949" rIns="121899" bIns="60949" rtlCol="0">
            <a:spAutoFit/>
          </a:bodyPr>
          <a:lstStyle/>
          <a:p>
            <a:r>
              <a:rPr lang="ru-RU" sz="2100" dirty="0">
                <a:solidFill>
                  <a:srgbClr val="0069B9"/>
                </a:solidFill>
              </a:rPr>
              <a:t>ДЦ1</a:t>
            </a:r>
            <a:endParaRPr lang="en-US" sz="2100" dirty="0">
              <a:solidFill>
                <a:srgbClr val="0069B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09810" y="4507675"/>
            <a:ext cx="786763" cy="451405"/>
          </a:xfrm>
          <a:prstGeom prst="rect">
            <a:avLst/>
          </a:prstGeom>
          <a:noFill/>
        </p:spPr>
        <p:txBody>
          <a:bodyPr wrap="none" lIns="121899" tIns="60949" rIns="121899" bIns="60949" rtlCol="0">
            <a:spAutoFit/>
          </a:bodyPr>
          <a:lstStyle/>
          <a:p>
            <a:r>
              <a:rPr lang="ru-RU" sz="2100" dirty="0">
                <a:solidFill>
                  <a:srgbClr val="C00000"/>
                </a:solidFill>
              </a:rPr>
              <a:t>ДЦ2</a:t>
            </a:r>
            <a:endParaRPr lang="en-US" sz="2100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04867" y="1222665"/>
            <a:ext cx="1173520" cy="338555"/>
          </a:xfrm>
          <a:prstGeom prst="rect">
            <a:avLst/>
          </a:prstGeom>
          <a:noFill/>
        </p:spPr>
        <p:txBody>
          <a:bodyPr wrap="none" lIns="121899" tIns="60949" rIns="121899" bIns="60949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/>
              </a:rPr>
              <a:t>REST APIs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978998" y="1158602"/>
            <a:ext cx="102965" cy="382044"/>
            <a:chOff x="0" y="1271392"/>
            <a:chExt cx="77244" cy="382044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0" y="1271392"/>
              <a:ext cx="0" cy="382044"/>
            </a:xfrm>
            <a:prstGeom prst="line">
              <a:avLst/>
            </a:prstGeom>
            <a:ln w="1905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9666" y="1271392"/>
              <a:ext cx="0" cy="382044"/>
            </a:xfrm>
            <a:prstGeom prst="line">
              <a:avLst/>
            </a:prstGeom>
            <a:ln w="190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7244" y="1271392"/>
              <a:ext cx="0" cy="382044"/>
            </a:xfrm>
            <a:prstGeom prst="line">
              <a:avLst/>
            </a:prstGeom>
            <a:ln w="19050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3415970" y="837437"/>
            <a:ext cx="5988572" cy="770456"/>
            <a:chOff x="3181271" y="1911320"/>
            <a:chExt cx="4492599" cy="987605"/>
          </a:xfrm>
        </p:grpSpPr>
        <p:cxnSp>
          <p:nvCxnSpPr>
            <p:cNvPr id="26" name="Straight Connector 25"/>
            <p:cNvCxnSpPr/>
            <p:nvPr/>
          </p:nvCxnSpPr>
          <p:spPr>
            <a:xfrm flipH="1" flipV="1">
              <a:off x="6449136" y="1958833"/>
              <a:ext cx="1224734" cy="940092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  <a:headEnd type="diamond" w="med" len="med"/>
              <a:tailEnd type="diamond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/>
            <p:cNvSpPr/>
            <p:nvPr/>
          </p:nvSpPr>
          <p:spPr>
            <a:xfrm>
              <a:off x="3181271" y="1911320"/>
              <a:ext cx="4045413" cy="38679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93"/>
              <a:r>
                <a:rPr lang="en-US" sz="2100" dirty="0">
                  <a:solidFill>
                    <a:srgbClr val="FFFFFF"/>
                  </a:solidFill>
                </a:rPr>
                <a:t>OSS/BSS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1495155" y="1570349"/>
            <a:ext cx="7719590" cy="304800"/>
          </a:xfrm>
          <a:prstGeom prst="roundRect">
            <a:avLst/>
          </a:prstGeom>
          <a:solidFill>
            <a:srgbClr val="003DA5"/>
          </a:solidFill>
          <a:ln>
            <a:noFill/>
          </a:ln>
          <a:effectLst>
            <a:glow rad="63500">
              <a:srgbClr val="0069B9">
                <a:alpha val="40000"/>
              </a:srgbClr>
            </a:glow>
            <a:outerShdw blurRad="76200" dist="50800" dir="27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609493"/>
            <a:r>
              <a:rPr lang="ru-RU" sz="2100" dirty="0">
                <a:solidFill>
                  <a:srgbClr val="FFFFFF"/>
                </a:solidFill>
              </a:rPr>
              <a:t>Мультидоменный оркестратор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9" name="Picture 6" descr="Картинки по запросу компьютер старый картинк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89" y="5397569"/>
            <a:ext cx="1618278" cy="63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Картинки по запросу планшетник картинк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267" y="4598409"/>
            <a:ext cx="871102" cy="52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Lightning Bolt 30"/>
          <p:cNvSpPr/>
          <p:nvPr/>
        </p:nvSpPr>
        <p:spPr>
          <a:xfrm rot="16546382">
            <a:off x="1755631" y="2911027"/>
            <a:ext cx="348589" cy="1164207"/>
          </a:xfrm>
          <a:prstGeom prst="lightningBolt">
            <a:avLst/>
          </a:prstGeom>
          <a:solidFill>
            <a:srgbClr val="D7D7D7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dirty="0" smtClean="0">
              <a:solidFill>
                <a:srgbClr val="3F3F3F"/>
              </a:solidFill>
              <a:ea typeface="ＭＳ Ｐゴシック" pitchFamily="34" charset="-128"/>
            </a:endParaRPr>
          </a:p>
        </p:txBody>
      </p:sp>
      <p:sp>
        <p:nvSpPr>
          <p:cNvPr id="3" name="Pentagon 2"/>
          <p:cNvSpPr/>
          <p:nvPr/>
        </p:nvSpPr>
        <p:spPr>
          <a:xfrm>
            <a:off x="2147356" y="2697657"/>
            <a:ext cx="6291063" cy="411659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r>
              <a:rPr lang="en-US" dirty="0" smtClean="0">
                <a:solidFill>
                  <a:srgbClr val="3F3F3F"/>
                </a:solidFill>
                <a:ea typeface="ＭＳ Ｐゴシック" pitchFamily="34" charset="-128"/>
              </a:rPr>
              <a:t>$$$</a:t>
            </a:r>
          </a:p>
        </p:txBody>
      </p:sp>
      <p:sp>
        <p:nvSpPr>
          <p:cNvPr id="4" name="Down Arrow Callout 3"/>
          <p:cNvSpPr/>
          <p:nvPr/>
        </p:nvSpPr>
        <p:spPr>
          <a:xfrm>
            <a:off x="5354950" y="2697659"/>
            <a:ext cx="1270070" cy="608251"/>
          </a:xfrm>
          <a:prstGeom prst="downArrowCallou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dirty="0" smtClean="0">
              <a:solidFill>
                <a:srgbClr val="3F3F3F"/>
              </a:solidFill>
              <a:ea typeface="ＭＳ Ｐゴシック" pitchFamily="34" charset="-128"/>
            </a:endParaRPr>
          </a:p>
        </p:txBody>
      </p:sp>
      <p:sp>
        <p:nvSpPr>
          <p:cNvPr id="32" name="Pentagon 31"/>
          <p:cNvSpPr/>
          <p:nvPr/>
        </p:nvSpPr>
        <p:spPr>
          <a:xfrm>
            <a:off x="2404867" y="5979792"/>
            <a:ext cx="7301577" cy="411659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r>
              <a:rPr lang="en-US" dirty="0" smtClean="0">
                <a:solidFill>
                  <a:srgbClr val="3F3F3F"/>
                </a:solidFill>
                <a:ea typeface="ＭＳ Ｐゴシック" pitchFamily="34" charset="-128"/>
              </a:rPr>
              <a:t>$$$</a:t>
            </a:r>
          </a:p>
        </p:txBody>
      </p:sp>
      <p:sp>
        <p:nvSpPr>
          <p:cNvPr id="6" name="Pentagon 5"/>
          <p:cNvSpPr/>
          <p:nvPr/>
        </p:nvSpPr>
        <p:spPr>
          <a:xfrm rot="11721775">
            <a:off x="6622116" y="4757909"/>
            <a:ext cx="2999760" cy="204321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r>
              <a:rPr lang="en-US" dirty="0" smtClean="0">
                <a:solidFill>
                  <a:srgbClr val="3F3F3F"/>
                </a:solidFill>
                <a:ea typeface="ＭＳ Ｐゴシック" pitchFamily="34" charset="-128"/>
              </a:rPr>
              <a:t>$</a:t>
            </a:r>
          </a:p>
        </p:txBody>
      </p:sp>
      <p:sp>
        <p:nvSpPr>
          <p:cNvPr id="33" name="Pentagon 32"/>
          <p:cNvSpPr/>
          <p:nvPr/>
        </p:nvSpPr>
        <p:spPr>
          <a:xfrm rot="19675862">
            <a:off x="2042160" y="4775924"/>
            <a:ext cx="1861603" cy="138785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r>
              <a:rPr lang="en-US" dirty="0" smtClean="0">
                <a:solidFill>
                  <a:srgbClr val="3F3F3F"/>
                </a:solidFill>
                <a:ea typeface="ＭＳ Ｐゴシック" pitchFamily="34" charset="-128"/>
              </a:rPr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369949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6461" y="98541"/>
            <a:ext cx="11488825" cy="518268"/>
          </a:xfrm>
        </p:spPr>
        <p:txBody>
          <a:bodyPr/>
          <a:lstStyle/>
          <a:p>
            <a:r>
              <a:rPr lang="ru-RU" b="1" dirty="0" smtClean="0"/>
              <a:t>Наша роль в вашем мире — обеспечение перехода к гибридной ИТ-среде</a:t>
            </a:r>
            <a:endParaRPr lang="ru-RU" b="1" dirty="0"/>
          </a:p>
        </p:txBody>
      </p:sp>
      <p:graphicFrame>
        <p:nvGraphicFramePr>
          <p:cNvPr id="96" name="Table 9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910503"/>
              </p:ext>
            </p:extLst>
          </p:nvPr>
        </p:nvGraphicFramePr>
        <p:xfrm>
          <a:off x="328466" y="4566662"/>
          <a:ext cx="7854926" cy="1701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9103"/>
                <a:gridCol w="1823425"/>
                <a:gridCol w="1578481"/>
                <a:gridCol w="2263917"/>
              </a:tblGrid>
              <a:tr h="42824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Облако:</a:t>
                      </a:r>
                      <a:endParaRPr lang="ru-RU" sz="1600" dirty="0"/>
                    </a:p>
                  </a:txBody>
                  <a:tcPr>
                    <a:solidFill>
                      <a:srgbClr val="00A9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/>
                        <a:t>Общественный Интернет</a:t>
                      </a:r>
                      <a:endParaRPr lang="ru-RU" sz="1600" dirty="0"/>
                    </a:p>
                  </a:txBody>
                  <a:tcPr>
                    <a:solidFill>
                      <a:srgbClr val="00A9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IP VPN</a:t>
                      </a:r>
                      <a:endParaRPr lang="ru-RU" sz="1600" dirty="0"/>
                    </a:p>
                  </a:txBody>
                  <a:tcPr>
                    <a:solidFill>
                      <a:srgbClr val="00A9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Пакетно-оптическая передача</a:t>
                      </a:r>
                      <a:endParaRPr lang="ru-RU" sz="1600" dirty="0"/>
                    </a:p>
                  </a:txBody>
                  <a:tcPr>
                    <a:solidFill>
                      <a:srgbClr val="00A9D8"/>
                    </a:solidFill>
                  </a:tcPr>
                </a:tc>
              </a:tr>
              <a:tr h="37410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Безопасность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Низкая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Средняя</a:t>
                      </a:r>
                      <a:endParaRPr lang="ru-RU" sz="14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Высокая</a:t>
                      </a:r>
                      <a:endParaRPr lang="ru-RU" sz="1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410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Производительность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Низкая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Средняя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Высокая</a:t>
                      </a:r>
                      <a:endParaRPr lang="ru-RU" sz="1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410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Стоимость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Низкая</a:t>
                      </a:r>
                      <a:endParaRPr lang="ru-RU" sz="1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Средняя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Средняя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74" name="Rectangle 73"/>
          <p:cNvSpPr/>
          <p:nvPr/>
        </p:nvSpPr>
        <p:spPr>
          <a:xfrm>
            <a:off x="1412405" y="701138"/>
            <a:ext cx="2923424" cy="351366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2327324" y="3282072"/>
            <a:ext cx="1070345" cy="464772"/>
            <a:chOff x="2016389" y="3942546"/>
            <a:chExt cx="988366" cy="530779"/>
          </a:xfrm>
        </p:grpSpPr>
        <p:pic>
          <p:nvPicPr>
            <p:cNvPr id="8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389" y="3994076"/>
              <a:ext cx="988366" cy="391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TextBox 87"/>
            <p:cNvSpPr txBox="1"/>
            <p:nvPr/>
          </p:nvSpPr>
          <p:spPr>
            <a:xfrm>
              <a:off x="2201805" y="4121837"/>
              <a:ext cx="409972" cy="3514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/>
                <a:t>ЦОД</a:t>
              </a:r>
              <a:endParaRPr lang="ru-RU" sz="1400" b="1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156649" y="3942546"/>
              <a:ext cx="710227" cy="281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 smtClean="0"/>
                <a:t>Предприятие</a:t>
              </a:r>
              <a:endParaRPr lang="ru-RU" sz="1050" dirty="0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2413688" y="1389535"/>
            <a:ext cx="1070347" cy="463662"/>
            <a:chOff x="2016389" y="3943814"/>
            <a:chExt cx="988366" cy="529511"/>
          </a:xfrm>
        </p:grpSpPr>
        <p:pic>
          <p:nvPicPr>
            <p:cNvPr id="81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389" y="3994076"/>
              <a:ext cx="988366" cy="391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TextBox 83"/>
            <p:cNvSpPr txBox="1"/>
            <p:nvPr/>
          </p:nvSpPr>
          <p:spPr>
            <a:xfrm>
              <a:off x="2201806" y="4121838"/>
              <a:ext cx="409972" cy="351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/>
                <a:t>ЦОД</a:t>
              </a:r>
              <a:endParaRPr lang="ru-RU" sz="1400" b="1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142336" y="3943814"/>
              <a:ext cx="710226" cy="281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 smtClean="0"/>
                <a:t>Предприятие</a:t>
              </a:r>
              <a:endParaRPr lang="ru-RU" sz="1000" dirty="0"/>
            </a:p>
          </p:txBody>
        </p:sp>
      </p:grpSp>
      <p:sp>
        <p:nvSpPr>
          <p:cNvPr id="79" name="Up-Down Arrow 78"/>
          <p:cNvSpPr/>
          <p:nvPr/>
        </p:nvSpPr>
        <p:spPr>
          <a:xfrm>
            <a:off x="2583932" y="1784341"/>
            <a:ext cx="536495" cy="1522172"/>
          </a:xfrm>
          <a:prstGeom prst="upDownArrow">
            <a:avLst/>
          </a:prstGeom>
          <a:solidFill>
            <a:srgbClr val="00A9D8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448047" y="795124"/>
            <a:ext cx="95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Частная среда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4335753" y="702816"/>
            <a:ext cx="3076630" cy="351198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7412382" y="701137"/>
            <a:ext cx="2879551" cy="351366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pic>
        <p:nvPicPr>
          <p:cNvPr id="83" name="Picture 29" descr="cloud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0865" y="1427670"/>
            <a:ext cx="5245470" cy="213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TextBox 96"/>
          <p:cNvSpPr txBox="1"/>
          <p:nvPr/>
        </p:nvSpPr>
        <p:spPr>
          <a:xfrm>
            <a:off x="5313168" y="823250"/>
            <a:ext cx="915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Гибридная среда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8339890" y="831150"/>
            <a:ext cx="877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Открытая среда</a:t>
            </a:r>
            <a:endParaRPr lang="ru-RU" sz="1800" b="1" dirty="0">
              <a:solidFill>
                <a:schemeClr val="bg1"/>
              </a:solidFill>
            </a:endParaRPr>
          </a:p>
        </p:txBody>
      </p:sp>
      <p:grpSp>
        <p:nvGrpSpPr>
          <p:cNvPr id="312" name="Group 311"/>
          <p:cNvGrpSpPr/>
          <p:nvPr/>
        </p:nvGrpSpPr>
        <p:grpSpPr>
          <a:xfrm>
            <a:off x="5192692" y="1390025"/>
            <a:ext cx="1266181" cy="641678"/>
            <a:chOff x="497206" y="4865240"/>
            <a:chExt cx="833189" cy="572945"/>
          </a:xfrm>
        </p:grpSpPr>
        <p:pic>
          <p:nvPicPr>
            <p:cNvPr id="32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06" y="4865240"/>
              <a:ext cx="833189" cy="572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6" name="TextBox 325"/>
            <p:cNvSpPr txBox="1"/>
            <p:nvPr/>
          </p:nvSpPr>
          <p:spPr>
            <a:xfrm>
              <a:off x="572488" y="5039429"/>
              <a:ext cx="572101" cy="274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/>
                <a:t>МЦОД A</a:t>
              </a:r>
              <a:endParaRPr lang="ru-RU" sz="1400" b="1" dirty="0"/>
            </a:p>
          </p:txBody>
        </p:sp>
      </p:grpSp>
      <p:grpSp>
        <p:nvGrpSpPr>
          <p:cNvPr id="313" name="Group 312"/>
          <p:cNvGrpSpPr/>
          <p:nvPr/>
        </p:nvGrpSpPr>
        <p:grpSpPr>
          <a:xfrm>
            <a:off x="5249515" y="2971714"/>
            <a:ext cx="1283889" cy="732983"/>
            <a:chOff x="1164284" y="3613339"/>
            <a:chExt cx="833189" cy="572945"/>
          </a:xfrm>
        </p:grpSpPr>
        <p:pic>
          <p:nvPicPr>
            <p:cNvPr id="32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284" y="3613339"/>
              <a:ext cx="833189" cy="572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4" name="TextBox 323"/>
            <p:cNvSpPr txBox="1"/>
            <p:nvPr/>
          </p:nvSpPr>
          <p:spPr>
            <a:xfrm>
              <a:off x="1209981" y="3815552"/>
              <a:ext cx="559887" cy="240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/>
                <a:t>МЦОД Z</a:t>
              </a:r>
              <a:endParaRPr lang="ru-RU" sz="1400" b="1" dirty="0"/>
            </a:p>
          </p:txBody>
        </p:sp>
      </p:grpSp>
      <p:sp>
        <p:nvSpPr>
          <p:cNvPr id="333" name="Freeform 6"/>
          <p:cNvSpPr>
            <a:spLocks/>
          </p:cNvSpPr>
          <p:nvPr/>
        </p:nvSpPr>
        <p:spPr bwMode="auto">
          <a:xfrm>
            <a:off x="8997037" y="2981973"/>
            <a:ext cx="1085635" cy="504550"/>
          </a:xfrm>
          <a:custGeom>
            <a:avLst/>
            <a:gdLst/>
            <a:ahLst/>
            <a:cxnLst>
              <a:cxn ang="0">
                <a:pos x="503" y="170"/>
              </a:cxn>
              <a:cxn ang="0">
                <a:pos x="504" y="158"/>
              </a:cxn>
              <a:cxn ang="0">
                <a:pos x="346" y="0"/>
              </a:cxn>
              <a:cxn ang="0">
                <a:pos x="313" y="3"/>
              </a:cxn>
              <a:cxn ang="0">
                <a:pos x="194" y="116"/>
              </a:cxn>
              <a:cxn ang="0">
                <a:pos x="126" y="97"/>
              </a:cxn>
              <a:cxn ang="0">
                <a:pos x="0" y="223"/>
              </a:cxn>
              <a:cxn ang="0">
                <a:pos x="3" y="252"/>
              </a:cxn>
              <a:cxn ang="0">
                <a:pos x="126" y="349"/>
              </a:cxn>
              <a:cxn ang="0">
                <a:pos x="131" y="349"/>
              </a:cxn>
              <a:cxn ang="0">
                <a:pos x="132" y="349"/>
              </a:cxn>
              <a:cxn ang="0">
                <a:pos x="488" y="349"/>
              </a:cxn>
              <a:cxn ang="0">
                <a:pos x="488" y="349"/>
              </a:cxn>
              <a:cxn ang="0">
                <a:pos x="578" y="259"/>
              </a:cxn>
              <a:cxn ang="0">
                <a:pos x="503" y="170"/>
              </a:cxn>
            </a:cxnLst>
            <a:rect l="0" t="0" r="r" b="b"/>
            <a:pathLst>
              <a:path w="578" h="349">
                <a:moveTo>
                  <a:pt x="503" y="170"/>
                </a:moveTo>
                <a:cubicBezTo>
                  <a:pt x="504" y="166"/>
                  <a:pt x="504" y="162"/>
                  <a:pt x="504" y="158"/>
                </a:cubicBezTo>
                <a:cubicBezTo>
                  <a:pt x="504" y="71"/>
                  <a:pt x="433" y="0"/>
                  <a:pt x="346" y="0"/>
                </a:cubicBezTo>
                <a:cubicBezTo>
                  <a:pt x="335" y="0"/>
                  <a:pt x="324" y="1"/>
                  <a:pt x="313" y="3"/>
                </a:cubicBezTo>
                <a:cubicBezTo>
                  <a:pt x="255" y="16"/>
                  <a:pt x="209" y="60"/>
                  <a:pt x="194" y="116"/>
                </a:cubicBezTo>
                <a:cubicBezTo>
                  <a:pt x="174" y="104"/>
                  <a:pt x="151" y="97"/>
                  <a:pt x="126" y="97"/>
                </a:cubicBezTo>
                <a:cubicBezTo>
                  <a:pt x="57" y="97"/>
                  <a:pt x="0" y="153"/>
                  <a:pt x="0" y="223"/>
                </a:cubicBezTo>
                <a:cubicBezTo>
                  <a:pt x="0" y="233"/>
                  <a:pt x="1" y="243"/>
                  <a:pt x="3" y="252"/>
                </a:cubicBezTo>
                <a:cubicBezTo>
                  <a:pt x="16" y="308"/>
                  <a:pt x="67" y="349"/>
                  <a:pt x="126" y="349"/>
                </a:cubicBezTo>
                <a:cubicBezTo>
                  <a:pt x="128" y="349"/>
                  <a:pt x="129" y="349"/>
                  <a:pt x="131" y="349"/>
                </a:cubicBezTo>
                <a:cubicBezTo>
                  <a:pt x="131" y="349"/>
                  <a:pt x="131" y="349"/>
                  <a:pt x="132" y="349"/>
                </a:cubicBezTo>
                <a:cubicBezTo>
                  <a:pt x="488" y="349"/>
                  <a:pt x="488" y="349"/>
                  <a:pt x="488" y="349"/>
                </a:cubicBezTo>
                <a:cubicBezTo>
                  <a:pt x="488" y="349"/>
                  <a:pt x="488" y="349"/>
                  <a:pt x="488" y="349"/>
                </a:cubicBezTo>
                <a:cubicBezTo>
                  <a:pt x="538" y="349"/>
                  <a:pt x="578" y="309"/>
                  <a:pt x="578" y="259"/>
                </a:cubicBezTo>
                <a:cubicBezTo>
                  <a:pt x="578" y="214"/>
                  <a:pt x="546" y="177"/>
                  <a:pt x="503" y="17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335" name="Freeform 6"/>
          <p:cNvSpPr>
            <a:spLocks/>
          </p:cNvSpPr>
          <p:nvPr/>
        </p:nvSpPr>
        <p:spPr bwMode="auto">
          <a:xfrm>
            <a:off x="8912868" y="1583077"/>
            <a:ext cx="1357168" cy="504599"/>
          </a:xfrm>
          <a:custGeom>
            <a:avLst/>
            <a:gdLst>
              <a:gd name="T0" fmla="*/ 2147483647 w 578"/>
              <a:gd name="T1" fmla="*/ 2147483647 h 349"/>
              <a:gd name="T2" fmla="*/ 2147483647 w 578"/>
              <a:gd name="T3" fmla="*/ 2147483647 h 349"/>
              <a:gd name="T4" fmla="*/ 2147483647 w 578"/>
              <a:gd name="T5" fmla="*/ 0 h 349"/>
              <a:gd name="T6" fmla="*/ 2147483647 w 578"/>
              <a:gd name="T7" fmla="*/ 2147483647 h 349"/>
              <a:gd name="T8" fmla="*/ 2147483647 w 578"/>
              <a:gd name="T9" fmla="*/ 2147483647 h 349"/>
              <a:gd name="T10" fmla="*/ 2147483647 w 578"/>
              <a:gd name="T11" fmla="*/ 2147483647 h 349"/>
              <a:gd name="T12" fmla="*/ 0 w 578"/>
              <a:gd name="T13" fmla="*/ 2147483647 h 349"/>
              <a:gd name="T14" fmla="*/ 2147483647 w 578"/>
              <a:gd name="T15" fmla="*/ 2147483647 h 349"/>
              <a:gd name="T16" fmla="*/ 2147483647 w 578"/>
              <a:gd name="T17" fmla="*/ 2147483647 h 349"/>
              <a:gd name="T18" fmla="*/ 2147483647 w 578"/>
              <a:gd name="T19" fmla="*/ 2147483647 h 349"/>
              <a:gd name="T20" fmla="*/ 2147483647 w 578"/>
              <a:gd name="T21" fmla="*/ 2147483647 h 349"/>
              <a:gd name="T22" fmla="*/ 2147483647 w 578"/>
              <a:gd name="T23" fmla="*/ 2147483647 h 349"/>
              <a:gd name="T24" fmla="*/ 2147483647 w 578"/>
              <a:gd name="T25" fmla="*/ 2147483647 h 349"/>
              <a:gd name="T26" fmla="*/ 2147483647 w 578"/>
              <a:gd name="T27" fmla="*/ 2147483647 h 349"/>
              <a:gd name="T28" fmla="*/ 2147483647 w 578"/>
              <a:gd name="T29" fmla="*/ 2147483647 h 34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78" h="349">
                <a:moveTo>
                  <a:pt x="503" y="170"/>
                </a:moveTo>
                <a:cubicBezTo>
                  <a:pt x="504" y="166"/>
                  <a:pt x="504" y="162"/>
                  <a:pt x="504" y="158"/>
                </a:cubicBezTo>
                <a:cubicBezTo>
                  <a:pt x="504" y="71"/>
                  <a:pt x="433" y="0"/>
                  <a:pt x="346" y="0"/>
                </a:cubicBezTo>
                <a:cubicBezTo>
                  <a:pt x="335" y="0"/>
                  <a:pt x="324" y="1"/>
                  <a:pt x="313" y="3"/>
                </a:cubicBezTo>
                <a:cubicBezTo>
                  <a:pt x="255" y="16"/>
                  <a:pt x="209" y="60"/>
                  <a:pt x="194" y="116"/>
                </a:cubicBezTo>
                <a:cubicBezTo>
                  <a:pt x="174" y="104"/>
                  <a:pt x="151" y="97"/>
                  <a:pt x="126" y="97"/>
                </a:cubicBezTo>
                <a:cubicBezTo>
                  <a:pt x="57" y="97"/>
                  <a:pt x="0" y="153"/>
                  <a:pt x="0" y="223"/>
                </a:cubicBezTo>
                <a:cubicBezTo>
                  <a:pt x="0" y="233"/>
                  <a:pt x="1" y="243"/>
                  <a:pt x="3" y="252"/>
                </a:cubicBezTo>
                <a:cubicBezTo>
                  <a:pt x="16" y="308"/>
                  <a:pt x="67" y="349"/>
                  <a:pt x="126" y="349"/>
                </a:cubicBezTo>
                <a:cubicBezTo>
                  <a:pt x="128" y="349"/>
                  <a:pt x="129" y="349"/>
                  <a:pt x="131" y="349"/>
                </a:cubicBezTo>
                <a:cubicBezTo>
                  <a:pt x="131" y="349"/>
                  <a:pt x="131" y="349"/>
                  <a:pt x="132" y="349"/>
                </a:cubicBezTo>
                <a:cubicBezTo>
                  <a:pt x="488" y="349"/>
                  <a:pt x="488" y="349"/>
                  <a:pt x="488" y="349"/>
                </a:cubicBezTo>
                <a:cubicBezTo>
                  <a:pt x="488" y="349"/>
                  <a:pt x="488" y="349"/>
                  <a:pt x="488" y="349"/>
                </a:cubicBezTo>
                <a:cubicBezTo>
                  <a:pt x="538" y="349"/>
                  <a:pt x="578" y="309"/>
                  <a:pt x="578" y="259"/>
                </a:cubicBezTo>
                <a:cubicBezTo>
                  <a:pt x="578" y="214"/>
                  <a:pt x="546" y="177"/>
                  <a:pt x="503" y="1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6" name="Right Arrow 105"/>
          <p:cNvSpPr/>
          <p:nvPr/>
        </p:nvSpPr>
        <p:spPr>
          <a:xfrm>
            <a:off x="2978092" y="2277330"/>
            <a:ext cx="5934284" cy="514589"/>
          </a:xfrm>
          <a:prstGeom prst="rightArrow">
            <a:avLst/>
          </a:prstGeom>
          <a:solidFill>
            <a:srgbClr val="00A9D8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grpSp>
        <p:nvGrpSpPr>
          <p:cNvPr id="316" name="Group 315"/>
          <p:cNvGrpSpPr/>
          <p:nvPr/>
        </p:nvGrpSpPr>
        <p:grpSpPr>
          <a:xfrm>
            <a:off x="7862750" y="2918547"/>
            <a:ext cx="1110629" cy="572945"/>
            <a:chOff x="2422165" y="6458926"/>
            <a:chExt cx="833189" cy="572945"/>
          </a:xfrm>
        </p:grpSpPr>
        <p:pic>
          <p:nvPicPr>
            <p:cNvPr id="31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2165" y="6458926"/>
              <a:ext cx="833189" cy="572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0" name="TextBox 319"/>
            <p:cNvSpPr txBox="1"/>
            <p:nvPr/>
          </p:nvSpPr>
          <p:spPr>
            <a:xfrm>
              <a:off x="2500051" y="6615198"/>
              <a:ext cx="4803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/>
                <a:t>ПИК Z</a:t>
              </a:r>
              <a:endParaRPr lang="ru-RU" sz="1400" b="1" dirty="0"/>
            </a:p>
          </p:txBody>
        </p:sp>
      </p:grpSp>
      <p:grpSp>
        <p:nvGrpSpPr>
          <p:cNvPr id="315" name="Group 314"/>
          <p:cNvGrpSpPr/>
          <p:nvPr/>
        </p:nvGrpSpPr>
        <p:grpSpPr>
          <a:xfrm>
            <a:off x="7817569" y="1517438"/>
            <a:ext cx="1110629" cy="572945"/>
            <a:chOff x="2354611" y="7084375"/>
            <a:chExt cx="833189" cy="572945"/>
          </a:xfrm>
        </p:grpSpPr>
        <p:pic>
          <p:nvPicPr>
            <p:cNvPr id="32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4611" y="7084375"/>
              <a:ext cx="833189" cy="572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2" name="TextBox 321"/>
            <p:cNvSpPr txBox="1"/>
            <p:nvPr/>
          </p:nvSpPr>
          <p:spPr>
            <a:xfrm>
              <a:off x="2440577" y="7261675"/>
              <a:ext cx="4853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/>
                <a:t>ПИК A</a:t>
              </a:r>
              <a:endParaRPr lang="ru-RU" sz="1400" b="1" dirty="0"/>
            </a:p>
          </p:txBody>
        </p:sp>
      </p:grpSp>
      <p:pic>
        <p:nvPicPr>
          <p:cNvPr id="91" name="Picture 9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4230" y="3141248"/>
            <a:ext cx="1139256" cy="334326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9521" y="1838104"/>
            <a:ext cx="1616503" cy="225850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2897" y="3314829"/>
            <a:ext cx="1023954" cy="389868"/>
          </a:xfrm>
          <a:prstGeom prst="rect">
            <a:avLst/>
          </a:prstGeom>
        </p:spPr>
      </p:pic>
      <p:grpSp>
        <p:nvGrpSpPr>
          <p:cNvPr id="303" name="Group 60"/>
          <p:cNvGrpSpPr>
            <a:grpSpLocks/>
          </p:cNvGrpSpPr>
          <p:nvPr/>
        </p:nvGrpSpPr>
        <p:grpSpPr bwMode="auto">
          <a:xfrm>
            <a:off x="9166079" y="2262106"/>
            <a:ext cx="1084800" cy="504599"/>
            <a:chOff x="7760517" y="3538594"/>
            <a:chExt cx="1002483" cy="576206"/>
          </a:xfrm>
        </p:grpSpPr>
        <p:sp>
          <p:nvSpPr>
            <p:cNvPr id="337" name="Freeform 6"/>
            <p:cNvSpPr>
              <a:spLocks/>
            </p:cNvSpPr>
            <p:nvPr/>
          </p:nvSpPr>
          <p:spPr bwMode="auto">
            <a:xfrm>
              <a:off x="7760517" y="3538594"/>
              <a:ext cx="1002483" cy="576206"/>
            </a:xfrm>
            <a:custGeom>
              <a:avLst/>
              <a:gdLst/>
              <a:ahLst/>
              <a:cxnLst>
                <a:cxn ang="0">
                  <a:pos x="503" y="170"/>
                </a:cxn>
                <a:cxn ang="0">
                  <a:pos x="504" y="158"/>
                </a:cxn>
                <a:cxn ang="0">
                  <a:pos x="346" y="0"/>
                </a:cxn>
                <a:cxn ang="0">
                  <a:pos x="313" y="3"/>
                </a:cxn>
                <a:cxn ang="0">
                  <a:pos x="194" y="116"/>
                </a:cxn>
                <a:cxn ang="0">
                  <a:pos x="126" y="97"/>
                </a:cxn>
                <a:cxn ang="0">
                  <a:pos x="0" y="223"/>
                </a:cxn>
                <a:cxn ang="0">
                  <a:pos x="3" y="252"/>
                </a:cxn>
                <a:cxn ang="0">
                  <a:pos x="126" y="349"/>
                </a:cxn>
                <a:cxn ang="0">
                  <a:pos x="131" y="349"/>
                </a:cxn>
                <a:cxn ang="0">
                  <a:pos x="132" y="349"/>
                </a:cxn>
                <a:cxn ang="0">
                  <a:pos x="488" y="349"/>
                </a:cxn>
                <a:cxn ang="0">
                  <a:pos x="488" y="349"/>
                </a:cxn>
                <a:cxn ang="0">
                  <a:pos x="578" y="259"/>
                </a:cxn>
                <a:cxn ang="0">
                  <a:pos x="503" y="170"/>
                </a:cxn>
              </a:cxnLst>
              <a:rect l="0" t="0" r="r" b="b"/>
              <a:pathLst>
                <a:path w="578" h="349">
                  <a:moveTo>
                    <a:pt x="503" y="170"/>
                  </a:moveTo>
                  <a:cubicBezTo>
                    <a:pt x="504" y="166"/>
                    <a:pt x="504" y="162"/>
                    <a:pt x="504" y="158"/>
                  </a:cubicBezTo>
                  <a:cubicBezTo>
                    <a:pt x="504" y="71"/>
                    <a:pt x="433" y="0"/>
                    <a:pt x="346" y="0"/>
                  </a:cubicBezTo>
                  <a:cubicBezTo>
                    <a:pt x="335" y="0"/>
                    <a:pt x="324" y="1"/>
                    <a:pt x="313" y="3"/>
                  </a:cubicBezTo>
                  <a:cubicBezTo>
                    <a:pt x="255" y="16"/>
                    <a:pt x="209" y="60"/>
                    <a:pt x="194" y="116"/>
                  </a:cubicBezTo>
                  <a:cubicBezTo>
                    <a:pt x="174" y="104"/>
                    <a:pt x="151" y="97"/>
                    <a:pt x="126" y="97"/>
                  </a:cubicBezTo>
                  <a:cubicBezTo>
                    <a:pt x="57" y="97"/>
                    <a:pt x="0" y="153"/>
                    <a:pt x="0" y="223"/>
                  </a:cubicBezTo>
                  <a:cubicBezTo>
                    <a:pt x="0" y="233"/>
                    <a:pt x="1" y="243"/>
                    <a:pt x="3" y="252"/>
                  </a:cubicBezTo>
                  <a:cubicBezTo>
                    <a:pt x="16" y="308"/>
                    <a:pt x="67" y="349"/>
                    <a:pt x="126" y="349"/>
                  </a:cubicBezTo>
                  <a:cubicBezTo>
                    <a:pt x="128" y="349"/>
                    <a:pt x="129" y="349"/>
                    <a:pt x="131" y="349"/>
                  </a:cubicBezTo>
                  <a:cubicBezTo>
                    <a:pt x="131" y="349"/>
                    <a:pt x="131" y="349"/>
                    <a:pt x="132" y="349"/>
                  </a:cubicBezTo>
                  <a:cubicBezTo>
                    <a:pt x="488" y="349"/>
                    <a:pt x="488" y="349"/>
                    <a:pt x="488" y="349"/>
                  </a:cubicBezTo>
                  <a:cubicBezTo>
                    <a:pt x="488" y="349"/>
                    <a:pt x="488" y="349"/>
                    <a:pt x="488" y="349"/>
                  </a:cubicBezTo>
                  <a:cubicBezTo>
                    <a:pt x="538" y="349"/>
                    <a:pt x="578" y="309"/>
                    <a:pt x="578" y="259"/>
                  </a:cubicBezTo>
                  <a:cubicBezTo>
                    <a:pt x="578" y="214"/>
                    <a:pt x="546" y="177"/>
                    <a:pt x="503" y="17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ru-RU" sz="1050" dirty="0">
                <a:solidFill>
                  <a:srgbClr val="8C8C8C"/>
                </a:solidFill>
                <a:latin typeface="Century Gothic"/>
                <a:cs typeface="Century Gothic"/>
              </a:endParaRPr>
            </a:p>
          </p:txBody>
        </p:sp>
        <p:pic>
          <p:nvPicPr>
            <p:cNvPr id="338" name="Picture 6" descr="http://www.scienceweek.ie/assets/media/Features/2012%20Feature%20Articles/google_logo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0105" y="3782679"/>
              <a:ext cx="706639" cy="294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0" name="Up-Down Arrow 99"/>
          <p:cNvSpPr/>
          <p:nvPr/>
        </p:nvSpPr>
        <p:spPr>
          <a:xfrm>
            <a:off x="5441585" y="2013382"/>
            <a:ext cx="491814" cy="1041309"/>
          </a:xfrm>
          <a:prstGeom prst="upDownArrow">
            <a:avLst/>
          </a:prstGeom>
          <a:solidFill>
            <a:srgbClr val="00A9D8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sp>
        <p:nvSpPr>
          <p:cNvPr id="107" name="Up-Down Arrow 106"/>
          <p:cNvSpPr/>
          <p:nvPr/>
        </p:nvSpPr>
        <p:spPr>
          <a:xfrm>
            <a:off x="7948876" y="2069302"/>
            <a:ext cx="469033" cy="985389"/>
          </a:xfrm>
          <a:prstGeom prst="upDownArrow">
            <a:avLst/>
          </a:prstGeom>
          <a:solidFill>
            <a:srgbClr val="00A9D8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459842" y="2356612"/>
            <a:ext cx="4510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Межсоединение ЦОД по требованию</a:t>
            </a:r>
            <a:endParaRPr lang="ru-RU" sz="1600" b="1" dirty="0"/>
          </a:p>
        </p:txBody>
      </p:sp>
      <p:sp>
        <p:nvSpPr>
          <p:cNvPr id="5" name="Rectangle 4"/>
          <p:cNvSpPr/>
          <p:nvPr/>
        </p:nvSpPr>
        <p:spPr>
          <a:xfrm>
            <a:off x="8712042" y="4585427"/>
            <a:ext cx="28960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«Ciena — лидер</a:t>
            </a:r>
            <a:r>
              <a:rPr lang="cs-CZ" sz="2000" dirty="0" smtClean="0"/>
              <a:t> </a:t>
            </a:r>
            <a:r>
              <a:rPr lang="ru-RU" sz="2000" dirty="0" smtClean="0"/>
              <a:t>глобального рынка</a:t>
            </a:r>
            <a:r>
              <a:rPr lang="cs-CZ" sz="2000" dirty="0" smtClean="0"/>
              <a:t> </a:t>
            </a:r>
            <a:r>
              <a:rPr lang="ru-RU" sz="2000" dirty="0" smtClean="0"/>
              <a:t>решений межсоединения</a:t>
            </a:r>
            <a:r>
              <a:rPr lang="cs-CZ" sz="2000" dirty="0" smtClean="0"/>
              <a:t> </a:t>
            </a:r>
            <a:r>
              <a:rPr lang="ru-RU" sz="2000" dirty="0" smtClean="0"/>
              <a:t>ЦОД»</a:t>
            </a:r>
          </a:p>
          <a:p>
            <a:r>
              <a:rPr lang="ru-RU" sz="1600" dirty="0" smtClean="0"/>
              <a:t>— Ovum, декабрь 2015 г.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7844660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55242" y="197689"/>
            <a:ext cx="8353136" cy="845708"/>
          </a:xfrm>
        </p:spPr>
        <p:txBody>
          <a:bodyPr/>
          <a:lstStyle/>
          <a:p>
            <a:r>
              <a:rPr lang="ru-RU" dirty="0" smtClean="0">
                <a:solidFill>
                  <a:srgbClr val="0085CA">
                    <a:alpha val="99000"/>
                  </a:srgbClr>
                </a:solidFill>
              </a:rPr>
              <a:t>Виртуализация сети – это её существенная перестройка</a:t>
            </a:r>
            <a:endParaRPr lang="en-US" dirty="0">
              <a:solidFill>
                <a:srgbClr val="0085CA">
                  <a:alpha val="99000"/>
                </a:srgb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465070" y="3212860"/>
            <a:ext cx="6487709" cy="2731305"/>
          </a:xfrm>
        </p:spPr>
        <p:txBody>
          <a:bodyPr/>
          <a:lstStyle/>
          <a:p>
            <a:r>
              <a:rPr lang="ru-RU" sz="1600" b="0" dirty="0">
                <a:solidFill>
                  <a:srgbClr val="364450">
                    <a:alpha val="99000"/>
                  </a:srgbClr>
                </a:solidFill>
              </a:rPr>
              <a:t>Используя </a:t>
            </a:r>
            <a:r>
              <a:rPr lang="en-US" sz="1600" b="0" dirty="0">
                <a:solidFill>
                  <a:srgbClr val="364450">
                    <a:alpha val="99000"/>
                  </a:srgbClr>
                </a:solidFill>
              </a:rPr>
              <a:t>NFV</a:t>
            </a:r>
            <a:r>
              <a:rPr lang="ru-RU" sz="1600" b="0" dirty="0">
                <a:solidFill>
                  <a:srgbClr val="364450">
                    <a:alpha val="99000"/>
                  </a:srgbClr>
                </a:solidFill>
              </a:rPr>
              <a:t> оператор виртуализирует функции сети</a:t>
            </a:r>
            <a:endParaRPr lang="en-US" sz="1600" b="0" dirty="0"/>
          </a:p>
          <a:p>
            <a:r>
              <a:rPr lang="en-US" sz="1600" b="0" dirty="0" err="1"/>
              <a:t>vCDN</a:t>
            </a:r>
            <a:r>
              <a:rPr lang="en-US" sz="1600" b="0" dirty="0"/>
              <a:t>, </a:t>
            </a:r>
            <a:r>
              <a:rPr lang="en-US" sz="1600" b="0" dirty="0" err="1"/>
              <a:t>vRouter</a:t>
            </a:r>
            <a:r>
              <a:rPr lang="en-US" sz="1600" b="0" dirty="0"/>
              <a:t>, </a:t>
            </a:r>
            <a:r>
              <a:rPr lang="en-US" sz="1600" b="0" dirty="0" err="1"/>
              <a:t>vFirewall</a:t>
            </a:r>
            <a:r>
              <a:rPr lang="ru-RU" sz="1600" b="0" dirty="0"/>
              <a:t> работают на недорогих и распространённых серверах с виртуальными машинами</a:t>
            </a:r>
            <a:endParaRPr lang="en-US" sz="1600" b="0" dirty="0"/>
          </a:p>
          <a:p>
            <a:r>
              <a:rPr lang="ru-RU" sz="1600" b="0" dirty="0"/>
              <a:t>Позволяет оператору гораздо быстрее разрабатывать, внедрять и подключать новые типы услуг и новых пользователей</a:t>
            </a:r>
            <a:endParaRPr lang="en-US" sz="1600" b="0" dirty="0"/>
          </a:p>
          <a:p>
            <a:r>
              <a:rPr lang="ru-RU" sz="1600" b="0" dirty="0"/>
              <a:t>Но теперь дата-центр становится наиболее важным ресурсом сети</a:t>
            </a:r>
          </a:p>
          <a:p>
            <a:r>
              <a:rPr lang="ru-RU" sz="1600" b="0" dirty="0"/>
              <a:t>Управление виртуальной инфраструктурой приобретает критическую важность для бизнеса</a:t>
            </a:r>
            <a:endParaRPr lang="en-US" sz="1600" b="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31" y="1543707"/>
            <a:ext cx="1218883" cy="924791"/>
          </a:xfrm>
          <a:prstGeom prst="rect">
            <a:avLst/>
          </a:prstGeom>
        </p:spPr>
      </p:pic>
      <p:sp>
        <p:nvSpPr>
          <p:cNvPr id="31" name="Rectangular Callout 30"/>
          <p:cNvSpPr/>
          <p:nvPr/>
        </p:nvSpPr>
        <p:spPr>
          <a:xfrm>
            <a:off x="1013939" y="3324323"/>
            <a:ext cx="2969289" cy="2362200"/>
          </a:xfrm>
          <a:prstGeom prst="wedgeRectCallout">
            <a:avLst>
              <a:gd name="adj1" fmla="val -22949"/>
              <a:gd name="adj2" fmla="val -90030"/>
            </a:avLst>
          </a:prstGeom>
          <a:noFill/>
          <a:ln w="25400" cap="flat" cmpd="sng" algn="ctr">
            <a:solidFill>
              <a:srgbClr val="2A6EBB"/>
            </a:solidFill>
            <a:prstDash val="solid"/>
          </a:ln>
          <a:effectLst/>
        </p:spPr>
        <p:txBody>
          <a:bodyPr lIns="91432" tIns="45717" rIns="91432" bIns="45717" rtlCol="0" anchor="ctr"/>
          <a:lstStyle/>
          <a:p>
            <a:pPr algn="ctr" defTabSz="91432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 kern="0" dirty="0">
              <a:solidFill>
                <a:prstClr val="white"/>
              </a:solidFill>
              <a:latin typeface="Calibri"/>
              <a:ea typeface="+mn-ea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585" y="775982"/>
            <a:ext cx="5642292" cy="223794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7647633" y="1203615"/>
            <a:ext cx="1433797" cy="400120"/>
          </a:xfrm>
          <a:prstGeom prst="rect">
            <a:avLst/>
          </a:prstGeom>
        </p:spPr>
        <p:txBody>
          <a:bodyPr wrap="none" lIns="91432" tIns="45717" rIns="91432" bIns="45717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+mn-ea"/>
              </a:rPr>
              <a:t>Дата-центр</a:t>
            </a:r>
            <a:endParaRPr lang="en-US" sz="2000" dirty="0">
              <a:solidFill>
                <a:srgbClr val="000000">
                  <a:lumMod val="75000"/>
                  <a:lumOff val="25000"/>
                </a:srgbClr>
              </a:solidFill>
              <a:latin typeface="Calibri"/>
              <a:ea typeface="+mn-ea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786518" y="3872543"/>
            <a:ext cx="794513" cy="757223"/>
            <a:chOff x="1188250" y="4477866"/>
            <a:chExt cx="596040" cy="757222"/>
          </a:xfrm>
        </p:grpSpPr>
        <p:sp>
          <p:nvSpPr>
            <p:cNvPr id="35" name="TextBox 12"/>
            <p:cNvSpPr txBox="1">
              <a:spLocks noChangeArrowheads="1"/>
            </p:cNvSpPr>
            <p:nvPr/>
          </p:nvSpPr>
          <p:spPr bwMode="auto">
            <a:xfrm>
              <a:off x="1188250" y="4911923"/>
              <a:ext cx="59604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5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</a:rPr>
                <a:t>Firewall</a:t>
              </a:r>
            </a:p>
          </p:txBody>
        </p:sp>
        <p:pic>
          <p:nvPicPr>
            <p:cNvPr id="36" name="Picture 10" descr="http://www.checkpoint.com/images/products/appliances/graphics/main-320x21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69" t="13052" r="4462"/>
            <a:stretch>
              <a:fillRect/>
            </a:stretch>
          </p:blipFill>
          <p:spPr bwMode="auto">
            <a:xfrm>
              <a:off x="1242910" y="4477866"/>
              <a:ext cx="394344" cy="477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" name="Group 54"/>
          <p:cNvGrpSpPr/>
          <p:nvPr/>
        </p:nvGrpSpPr>
        <p:grpSpPr>
          <a:xfrm>
            <a:off x="2807438" y="4956058"/>
            <a:ext cx="713192" cy="624873"/>
            <a:chOff x="2363336" y="4516290"/>
            <a:chExt cx="535033" cy="624873"/>
          </a:xfrm>
        </p:grpSpPr>
        <p:pic>
          <p:nvPicPr>
            <p:cNvPr id="37" name="Picture 8" descr="http://us.teneo.net/Uploads/images/705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3336" y="4516290"/>
              <a:ext cx="535033" cy="253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27"/>
            <p:cNvSpPr txBox="1">
              <a:spLocks noChangeArrowheads="1"/>
            </p:cNvSpPr>
            <p:nvPr/>
          </p:nvSpPr>
          <p:spPr bwMode="auto">
            <a:xfrm>
              <a:off x="2459959" y="4817998"/>
              <a:ext cx="37260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5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</a:rPr>
                <a:t>NAT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529693" y="3862546"/>
            <a:ext cx="712439" cy="766801"/>
            <a:chOff x="1215762" y="3354117"/>
            <a:chExt cx="534469" cy="766801"/>
          </a:xfrm>
        </p:grpSpPr>
        <p:pic>
          <p:nvPicPr>
            <p:cNvPr id="43" name="Picture 4" descr="Large Phot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417" y="3354117"/>
              <a:ext cx="380993" cy="443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Box 10"/>
            <p:cNvSpPr txBox="1">
              <a:spLocks noChangeArrowheads="1"/>
            </p:cNvSpPr>
            <p:nvPr/>
          </p:nvSpPr>
          <p:spPr bwMode="auto">
            <a:xfrm>
              <a:off x="1215762" y="3797753"/>
              <a:ext cx="534469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5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</a:rPr>
                <a:t>Router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474980" y="4893192"/>
            <a:ext cx="928974" cy="684103"/>
            <a:chOff x="2225657" y="4470064"/>
            <a:chExt cx="696912" cy="684103"/>
          </a:xfrm>
        </p:grpSpPr>
        <p:pic>
          <p:nvPicPr>
            <p:cNvPr id="49" name="Picture 13" descr="http://di1.shopping.com/images1/pi/98/4d/f4/20219018-100x100-0-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10" b="18085"/>
            <a:stretch>
              <a:fillRect/>
            </a:stretch>
          </p:blipFill>
          <p:spPr bwMode="auto">
            <a:xfrm>
              <a:off x="2225657" y="4470064"/>
              <a:ext cx="696912" cy="360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TextBox 19"/>
            <p:cNvSpPr txBox="1">
              <a:spLocks noChangeArrowheads="1"/>
            </p:cNvSpPr>
            <p:nvPr/>
          </p:nvSpPr>
          <p:spPr bwMode="auto">
            <a:xfrm>
              <a:off x="2381316" y="4831002"/>
              <a:ext cx="38746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5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 pitchFamily="34" charset="0"/>
                </a:rPr>
                <a:t>VPN</a:t>
              </a:r>
            </a:p>
          </p:txBody>
        </p:sp>
      </p:grpSp>
      <p:sp>
        <p:nvSpPr>
          <p:cNvPr id="51" name="Rectangle 50"/>
          <p:cNvSpPr/>
          <p:nvPr/>
        </p:nvSpPr>
        <p:spPr>
          <a:xfrm>
            <a:off x="1435619" y="3467035"/>
            <a:ext cx="2130833" cy="384719"/>
          </a:xfrm>
          <a:prstGeom prst="rect">
            <a:avLst/>
          </a:prstGeom>
        </p:spPr>
        <p:txBody>
          <a:bodyPr wrap="none" lIns="91432" tIns="45717" rIns="91432" bIns="45717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9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+mn-ea"/>
              </a:rPr>
              <a:t>Customer Premises</a:t>
            </a:r>
            <a:endParaRPr lang="en-US" sz="1900" dirty="0">
              <a:solidFill>
                <a:srgbClr val="000000">
                  <a:lumMod val="75000"/>
                  <a:lumOff val="25000"/>
                </a:srgbClr>
              </a:solidFill>
              <a:latin typeface="Calibri"/>
              <a:ea typeface="+mn-ea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1828896" y="2361815"/>
            <a:ext cx="4889642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prstDash val="sysDash"/>
            <a:headEnd type="diamond" w="med" len="med"/>
            <a:tailEnd type="diamond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893356" y="2433976"/>
            <a:ext cx="4219478" cy="3351831"/>
            <a:chOff x="1077032" y="2190214"/>
            <a:chExt cx="3165433" cy="3351831"/>
          </a:xfrm>
        </p:grpSpPr>
        <p:sp>
          <p:nvSpPr>
            <p:cNvPr id="25" name="Right Arrow 24"/>
            <p:cNvSpPr/>
            <p:nvPr/>
          </p:nvSpPr>
          <p:spPr>
            <a:xfrm>
              <a:off x="3395038" y="3187261"/>
              <a:ext cx="847427" cy="1986207"/>
            </a:xfrm>
            <a:prstGeom prst="rightArrow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914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 kern="0" dirty="0">
                <a:solidFill>
                  <a:prstClr val="white"/>
                </a:solidFill>
                <a:latin typeface="Calibri"/>
                <a:ea typeface="+mn-ea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7032" y="2190214"/>
              <a:ext cx="2334192" cy="3351831"/>
            </a:xfrm>
            <a:prstGeom prst="rect">
              <a:avLst/>
            </a:prstGeom>
            <a:solidFill>
              <a:sysClr val="window" lastClr="FFFFFF">
                <a:alpha val="89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 dirty="0">
                <a:solidFill>
                  <a:prstClr val="white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718541" y="1582072"/>
            <a:ext cx="5313276" cy="1088307"/>
            <a:chOff x="5040216" y="1582067"/>
            <a:chExt cx="3985995" cy="1088305"/>
          </a:xfrm>
        </p:grpSpPr>
        <p:sp>
          <p:nvSpPr>
            <p:cNvPr id="28" name="Rectangle 27"/>
            <p:cNvSpPr/>
            <p:nvPr/>
          </p:nvSpPr>
          <p:spPr>
            <a:xfrm>
              <a:off x="7379936" y="1582067"/>
              <a:ext cx="1646275" cy="5745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2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b="1" kern="0" dirty="0">
                  <a:solidFill>
                    <a:srgbClr val="000000"/>
                  </a:solidFill>
                  <a:latin typeface="Arial"/>
                </a:rPr>
                <a:t>Виртуальные сетевые устройства</a:t>
              </a:r>
              <a:endParaRPr lang="en-US" sz="1500" b="1" kern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" name="Rounded Rectangle 56"/>
            <p:cNvSpPr/>
            <p:nvPr/>
          </p:nvSpPr>
          <p:spPr bwMode="auto">
            <a:xfrm>
              <a:off x="5040216" y="1623749"/>
              <a:ext cx="2339720" cy="579076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0085C3">
                  <a:lumMod val="5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323">
                <a:defRPr/>
              </a:pPr>
              <a:endParaRPr lang="en-US" sz="1600" kern="0" dirty="0">
                <a:solidFill>
                  <a:srgbClr val="0085C3"/>
                </a:solidFill>
                <a:ea typeface="ヒラギノ角ゴ ProN W6" charset="0"/>
                <a:cs typeface="ヒラギノ角ゴ ProN W6" charset="0"/>
                <a:sym typeface="Helvetica Neue Bold Condensed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 bwMode="auto">
            <a:xfrm>
              <a:off x="5040216" y="2286615"/>
              <a:ext cx="2339720" cy="3837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0085C3">
                  <a:lumMod val="5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323">
                <a:defRPr/>
              </a:pPr>
              <a:endParaRPr lang="en-US" sz="1600" kern="0" dirty="0">
                <a:solidFill>
                  <a:srgbClr val="0085C3"/>
                </a:solidFill>
                <a:ea typeface="ヒラギノ角ゴ ProN W6" charset="0"/>
                <a:cs typeface="ヒラギノ角ゴ ProN W6" charset="0"/>
                <a:sym typeface="Helvetica Neue Bold Condensed" charset="0"/>
              </a:endParaRPr>
            </a:p>
          </p:txBody>
        </p:sp>
        <p:pic>
          <p:nvPicPr>
            <p:cNvPr id="39" name="Picture 2" descr="C:\Users\kwade\Documents\Cyan Graphics\vRouter-icon.png"/>
            <p:cNvPicPr>
              <a:picLocks noChangeArrowheads="1"/>
            </p:cNvPicPr>
            <p:nvPr/>
          </p:nvPicPr>
          <p:blipFill>
            <a:blip r:embed="rId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3358" y="1823840"/>
              <a:ext cx="274391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49140" y="1812360"/>
              <a:ext cx="274391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3"/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41478" y="1757744"/>
              <a:ext cx="30869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/>
            <p:cNvPicPr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65443" y="1776415"/>
              <a:ext cx="308690" cy="411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Rectangle 68"/>
            <p:cNvSpPr/>
            <p:nvPr/>
          </p:nvSpPr>
          <p:spPr>
            <a:xfrm>
              <a:off x="7379936" y="2330389"/>
              <a:ext cx="1646275" cy="323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2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b="1" kern="0" dirty="0">
                  <a:solidFill>
                    <a:srgbClr val="000000"/>
                  </a:solidFill>
                  <a:latin typeface="Arial"/>
                </a:rPr>
                <a:t>Серверы</a:t>
              </a:r>
              <a:endParaRPr lang="en-US" sz="1500" b="1" kern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" name="TextBox 10"/>
            <p:cNvSpPr txBox="1">
              <a:spLocks noChangeArrowheads="1"/>
            </p:cNvSpPr>
            <p:nvPr/>
          </p:nvSpPr>
          <p:spPr bwMode="auto">
            <a:xfrm>
              <a:off x="5129194" y="1590159"/>
              <a:ext cx="599407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5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</a:rPr>
                <a:t>vRouter</a:t>
              </a:r>
            </a:p>
          </p:txBody>
        </p:sp>
        <p:sp>
          <p:nvSpPr>
            <p:cNvPr id="71" name="TextBox 10"/>
            <p:cNvSpPr txBox="1">
              <a:spLocks noChangeArrowheads="1"/>
            </p:cNvSpPr>
            <p:nvPr/>
          </p:nvSpPr>
          <p:spPr bwMode="auto">
            <a:xfrm>
              <a:off x="5790917" y="1587600"/>
              <a:ext cx="437542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5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</a:rPr>
                <a:t>vNAT</a:t>
              </a:r>
            </a:p>
          </p:txBody>
        </p:sp>
        <p:sp>
          <p:nvSpPr>
            <p:cNvPr id="72" name="TextBox 10"/>
            <p:cNvSpPr txBox="1">
              <a:spLocks noChangeArrowheads="1"/>
            </p:cNvSpPr>
            <p:nvPr/>
          </p:nvSpPr>
          <p:spPr bwMode="auto">
            <a:xfrm>
              <a:off x="6281570" y="1582067"/>
              <a:ext cx="398290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5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</a:rPr>
                <a:t>vFW</a:t>
              </a:r>
            </a:p>
          </p:txBody>
        </p:sp>
        <p:sp>
          <p:nvSpPr>
            <p:cNvPr id="73" name="TextBox 10"/>
            <p:cNvSpPr txBox="1">
              <a:spLocks noChangeArrowheads="1"/>
            </p:cNvSpPr>
            <p:nvPr/>
          </p:nvSpPr>
          <p:spPr bwMode="auto">
            <a:xfrm>
              <a:off x="6695358" y="1582067"/>
              <a:ext cx="650924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5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</a:rPr>
                <a:t>vEncrypt</a:t>
              </a:r>
            </a:p>
          </p:txBody>
        </p:sp>
        <p:pic>
          <p:nvPicPr>
            <p:cNvPr id="74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9787" y="2350180"/>
              <a:ext cx="471774" cy="288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1246" y="2348470"/>
              <a:ext cx="471774" cy="288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2967" y="2350180"/>
              <a:ext cx="471774" cy="288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414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7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Ciena</a:t>
            </a:r>
            <a:r>
              <a:rPr lang="en-US" dirty="0" smtClean="0"/>
              <a:t> Blue </a:t>
            </a:r>
            <a:r>
              <a:rPr lang="en-US" dirty="0"/>
              <a:t>Planet Software Suite</a:t>
            </a:r>
            <a:br>
              <a:rPr lang="en-US" dirty="0"/>
            </a:br>
            <a:r>
              <a:rPr lang="ru-RU" dirty="0"/>
              <a:t>Модульность</a:t>
            </a:r>
            <a:r>
              <a:rPr lang="en-US" dirty="0"/>
              <a:t>, </a:t>
            </a:r>
            <a:r>
              <a:rPr lang="ru-RU" dirty="0"/>
              <a:t>масштабируемость</a:t>
            </a:r>
            <a:r>
              <a:rPr lang="en-US" dirty="0"/>
              <a:t> </a:t>
            </a:r>
            <a:r>
              <a:rPr lang="ru-RU" dirty="0"/>
              <a:t>и поддержка разных производителей</a:t>
            </a:r>
            <a:r>
              <a:rPr lang="en-US" dirty="0"/>
              <a:t>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417881" y="3196739"/>
            <a:ext cx="0" cy="1097280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202070" y="3196739"/>
            <a:ext cx="0" cy="1097280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960754" y="3205197"/>
            <a:ext cx="0" cy="1097280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6334" y="1875491"/>
            <a:ext cx="6445314" cy="136241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895223" y="3236006"/>
            <a:ext cx="0" cy="1056117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7172" y="3550562"/>
            <a:ext cx="1273720" cy="306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4940" y="2907548"/>
            <a:ext cx="407057" cy="28906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908650" y="4299780"/>
            <a:ext cx="7009137" cy="0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08647" y="4297883"/>
            <a:ext cx="0" cy="640080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dash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917784" y="4294019"/>
            <a:ext cx="0" cy="640080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dash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822003" y="2318320"/>
            <a:ext cx="1152152" cy="338555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r>
              <a:rPr lang="en-US" sz="1400" b="1" dirty="0">
                <a:solidFill>
                  <a:srgbClr val="4D4D4D"/>
                </a:solidFill>
                <a:cs typeface="Arial" pitchFamily="34" charset="0"/>
              </a:rPr>
              <a:t>Open APIs</a:t>
            </a:r>
            <a:endParaRPr lang="en-US" sz="1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6142101" y="4588421"/>
            <a:ext cx="1828800" cy="1143000"/>
            <a:chOff x="6477000" y="2235171"/>
            <a:chExt cx="1828800" cy="1143000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7000" y="2235171"/>
              <a:ext cx="1828800" cy="11430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740391" y="2486026"/>
              <a:ext cx="13716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4D4D4D"/>
                  </a:solidFill>
                  <a:latin typeface="+mj-lt"/>
                  <a:cs typeface="Arial" pitchFamily="34" charset="0"/>
                </a:rPr>
                <a:t>Datacenter/</a:t>
              </a:r>
            </a:p>
            <a:p>
              <a:pPr algn="ctr"/>
              <a:r>
                <a:rPr lang="en-US" sz="1600" b="1" dirty="0">
                  <a:solidFill>
                    <a:srgbClr val="4D4D4D"/>
                  </a:solidFill>
                  <a:latin typeface="+mj-lt"/>
                  <a:cs typeface="Arial" pitchFamily="34" charset="0"/>
                </a:rPr>
                <a:t>CORD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6705600" y="3037482"/>
              <a:ext cx="1472184" cy="223828"/>
              <a:chOff x="6858000" y="3356028"/>
              <a:chExt cx="1472184" cy="223828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6858000" y="3469832"/>
                <a:ext cx="1472184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  <a:prstDash val="sysDash"/>
                <a:headEnd type="diamond" w="med" len="med"/>
                <a:tailEnd type="diamond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" name="Picture 18" descr="vRouter-icon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35990" y="3360033"/>
                <a:ext cx="219822" cy="219823"/>
              </a:xfrm>
              <a:prstGeom prst="rect">
                <a:avLst/>
              </a:prstGeom>
            </p:spPr>
          </p:pic>
          <p:pic>
            <p:nvPicPr>
              <p:cNvPr id="20" name="Picture 19" descr="vRouter-icon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01000" y="3359919"/>
                <a:ext cx="219822" cy="219823"/>
              </a:xfrm>
              <a:prstGeom prst="rect">
                <a:avLst/>
              </a:prstGeom>
            </p:spPr>
          </p:pic>
          <p:pic>
            <p:nvPicPr>
              <p:cNvPr id="21" name="Picture 20" descr="vRouter-icon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05873" y="3356028"/>
                <a:ext cx="219822" cy="219822"/>
              </a:xfrm>
              <a:prstGeom prst="rect">
                <a:avLst/>
              </a:prstGeom>
            </p:spPr>
          </p:pic>
        </p:grpSp>
      </p:grpSp>
      <p:grpSp>
        <p:nvGrpSpPr>
          <p:cNvPr id="22" name="Group 21"/>
          <p:cNvGrpSpPr/>
          <p:nvPr/>
        </p:nvGrpSpPr>
        <p:grpSpPr>
          <a:xfrm>
            <a:off x="2618470" y="4586951"/>
            <a:ext cx="1828800" cy="1143000"/>
            <a:chOff x="533400" y="2235171"/>
            <a:chExt cx="1828800" cy="1143000"/>
          </a:xfrm>
        </p:grpSpPr>
        <p:pic>
          <p:nvPicPr>
            <p:cNvPr id="23" name="Picture 22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400" y="2235171"/>
              <a:ext cx="1828800" cy="11430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979423" y="2467560"/>
              <a:ext cx="99418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4D4D4D"/>
                  </a:solidFill>
                  <a:cs typeface="Arial" pitchFamily="34" charset="0"/>
                </a:rPr>
                <a:t>Legacy</a:t>
              </a:r>
              <a:br>
                <a:rPr lang="en-US" sz="1600" b="1" dirty="0">
                  <a:solidFill>
                    <a:srgbClr val="4D4D4D"/>
                  </a:solidFill>
                  <a:cs typeface="Arial" pitchFamily="34" charset="0"/>
                </a:rPr>
              </a:br>
              <a:r>
                <a:rPr lang="en-US" sz="1600" b="1" dirty="0">
                  <a:solidFill>
                    <a:srgbClr val="4D4D4D"/>
                  </a:solidFill>
                  <a:cs typeface="Arial" pitchFamily="34" charset="0"/>
                </a:rPr>
                <a:t>Network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786994" y="3037482"/>
              <a:ext cx="1371600" cy="227708"/>
              <a:chOff x="939394" y="3356028"/>
              <a:chExt cx="1371600" cy="227708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>
                <a:off x="939394" y="3469358"/>
                <a:ext cx="1371600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  <a:prstDash val="sysDash"/>
                <a:headEnd type="diamond" w="med" len="med"/>
                <a:tailEnd type="diamond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" name="Picture 26" descr="vRouter-icon.png"/>
              <p:cNvPicPr>
                <a:picLocks noChangeAspect="1"/>
              </p:cNvPicPr>
              <p:nvPr/>
            </p:nvPicPr>
            <p:blipFill>
              <a:blip r:embed="rId6" cstate="print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5944" y="3359446"/>
                <a:ext cx="219822" cy="219822"/>
              </a:xfrm>
              <a:prstGeom prst="rect">
                <a:avLst/>
              </a:prstGeom>
            </p:spPr>
          </p:pic>
          <p:pic>
            <p:nvPicPr>
              <p:cNvPr id="28" name="Picture 27" descr="vRouter-icon.png"/>
              <p:cNvPicPr>
                <a:picLocks noChangeAspect="1"/>
              </p:cNvPicPr>
              <p:nvPr/>
            </p:nvPicPr>
            <p:blipFill>
              <a:blip r:embed="rId6" cstate="print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15283" y="3363914"/>
                <a:ext cx="219822" cy="219822"/>
              </a:xfrm>
              <a:prstGeom prst="rect">
                <a:avLst/>
              </a:prstGeom>
            </p:spPr>
          </p:pic>
          <p:pic>
            <p:nvPicPr>
              <p:cNvPr id="29" name="Picture 28" descr="vRouter-icon.png"/>
              <p:cNvPicPr>
                <a:picLocks noChangeAspect="1"/>
              </p:cNvPicPr>
              <p:nvPr/>
            </p:nvPicPr>
            <p:blipFill>
              <a:blip r:embed="rId6" cstate="print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28339" y="3356028"/>
                <a:ext cx="219822" cy="219822"/>
              </a:xfrm>
              <a:prstGeom prst="rect">
                <a:avLst/>
              </a:prstGeom>
            </p:spPr>
          </p:pic>
        </p:grpSp>
      </p:grpSp>
      <p:grpSp>
        <p:nvGrpSpPr>
          <p:cNvPr id="30" name="Group 29"/>
          <p:cNvGrpSpPr/>
          <p:nvPr/>
        </p:nvGrpSpPr>
        <p:grpSpPr>
          <a:xfrm>
            <a:off x="845726" y="4592001"/>
            <a:ext cx="1828800" cy="1143000"/>
            <a:chOff x="2589912" y="2234705"/>
            <a:chExt cx="1828800" cy="1143000"/>
          </a:xfrm>
        </p:grpSpPr>
        <p:pic>
          <p:nvPicPr>
            <p:cNvPr id="31" name="Picture 30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9912" y="2234705"/>
              <a:ext cx="1828800" cy="114300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818512" y="2462044"/>
              <a:ext cx="1371600" cy="861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4D4D4D"/>
                  </a:solidFill>
                  <a:latin typeface="+mj-lt"/>
                  <a:cs typeface="Arial" pitchFamily="34" charset="0"/>
                </a:rPr>
                <a:t>Software-</a:t>
              </a:r>
              <a:br>
                <a:rPr lang="en-US" sz="1600" b="1" dirty="0">
                  <a:solidFill>
                    <a:srgbClr val="4D4D4D"/>
                  </a:solidFill>
                  <a:latin typeface="+mj-lt"/>
                  <a:cs typeface="Arial" pitchFamily="34" charset="0"/>
                </a:rPr>
              </a:br>
              <a:r>
                <a:rPr lang="en-US" sz="1600" b="1" dirty="0">
                  <a:solidFill>
                    <a:srgbClr val="4D4D4D"/>
                  </a:solidFill>
                  <a:latin typeface="+mj-lt"/>
                  <a:cs typeface="Arial" pitchFamily="34" charset="0"/>
                </a:rPr>
                <a:t>Defined WAN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854309" y="3038302"/>
              <a:ext cx="1371600" cy="227708"/>
              <a:chOff x="3006709" y="3356848"/>
              <a:chExt cx="1371600" cy="227708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3006709" y="3469213"/>
                <a:ext cx="1371600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  <a:prstDash val="sysDash"/>
                <a:headEnd type="diamond" w="med" len="med"/>
                <a:tailEnd type="diamond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5" name="Picture 34" descr="vRouter-icon.png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56004" y="3360266"/>
                <a:ext cx="219822" cy="219822"/>
              </a:xfrm>
              <a:prstGeom prst="rect">
                <a:avLst/>
              </a:prstGeom>
            </p:spPr>
          </p:pic>
          <p:pic>
            <p:nvPicPr>
              <p:cNvPr id="36" name="Picture 35" descr="vRouter-icon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82598" y="3364734"/>
                <a:ext cx="219822" cy="219822"/>
              </a:xfrm>
              <a:prstGeom prst="rect">
                <a:avLst/>
              </a:prstGeom>
            </p:spPr>
          </p:pic>
          <p:pic>
            <p:nvPicPr>
              <p:cNvPr id="37" name="Picture 36" descr="vRouter-icon.png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03692" y="3356848"/>
                <a:ext cx="219822" cy="219822"/>
              </a:xfrm>
              <a:prstGeom prst="rect">
                <a:avLst/>
              </a:prstGeom>
            </p:spPr>
          </p:pic>
        </p:grpSp>
      </p:grpSp>
      <p:grpSp>
        <p:nvGrpSpPr>
          <p:cNvPr id="38" name="Group 37"/>
          <p:cNvGrpSpPr/>
          <p:nvPr/>
        </p:nvGrpSpPr>
        <p:grpSpPr>
          <a:xfrm>
            <a:off x="4358319" y="4593614"/>
            <a:ext cx="1828800" cy="1142535"/>
            <a:chOff x="4540685" y="2235171"/>
            <a:chExt cx="1828800" cy="114253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0685" y="2235171"/>
              <a:ext cx="1828800" cy="1142534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4754025" y="2474334"/>
              <a:ext cx="1371600" cy="584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4D4D4D"/>
                  </a:solidFill>
                  <a:latin typeface="+mj-lt"/>
                  <a:cs typeface="Arial" pitchFamily="34" charset="0"/>
                </a:rPr>
                <a:t>NFV</a:t>
              </a:r>
            </a:p>
            <a:p>
              <a:pPr algn="ctr"/>
              <a:r>
                <a:rPr lang="en-US" sz="1600" b="1" dirty="0">
                  <a:solidFill>
                    <a:srgbClr val="4D4D4D"/>
                  </a:solidFill>
                  <a:latin typeface="+mj-lt"/>
                  <a:cs typeface="Arial" pitchFamily="34" charset="0"/>
                </a:rPr>
                <a:t>Cloud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4769285" y="2980374"/>
              <a:ext cx="1371600" cy="296606"/>
              <a:chOff x="4921685" y="3298920"/>
              <a:chExt cx="1371600" cy="296606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>
                <a:off x="4921685" y="3475216"/>
                <a:ext cx="1371600" cy="0"/>
              </a:xfrm>
              <a:prstGeom prst="line">
                <a:avLst/>
              </a:prstGeom>
              <a:ln>
                <a:solidFill>
                  <a:schemeClr val="bg2">
                    <a:lumMod val="75000"/>
                  </a:schemeClr>
                </a:solidFill>
                <a:prstDash val="sysDash"/>
                <a:headEnd type="diamond" w="med" len="med"/>
                <a:tailEnd type="diamond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3" name="Picture 42" descr="VNF-circle-icon.pn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73446" y="3314326"/>
                <a:ext cx="241616" cy="256018"/>
              </a:xfrm>
              <a:prstGeom prst="rect">
                <a:avLst/>
              </a:prstGeom>
            </p:spPr>
          </p:pic>
          <p:pic>
            <p:nvPicPr>
              <p:cNvPr id="44" name="Picture 43" descr="VM-icon-cyan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91175" y="3308696"/>
                <a:ext cx="253734" cy="286830"/>
              </a:xfrm>
              <a:prstGeom prst="rect">
                <a:avLst/>
              </a:prstGeom>
            </p:spPr>
          </p:pic>
          <p:pic>
            <p:nvPicPr>
              <p:cNvPr id="45" name="Picture 44" descr="VM-icon-cyan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43600" y="3298920"/>
                <a:ext cx="253734" cy="286830"/>
              </a:xfrm>
              <a:prstGeom prst="rect">
                <a:avLst/>
              </a:prstGeom>
            </p:spPr>
          </p:pic>
        </p:grpSp>
      </p:grpSp>
      <p:grpSp>
        <p:nvGrpSpPr>
          <p:cNvPr id="46" name="Group 45"/>
          <p:cNvGrpSpPr/>
          <p:nvPr/>
        </p:nvGrpSpPr>
        <p:grpSpPr>
          <a:xfrm>
            <a:off x="593646" y="5286283"/>
            <a:ext cx="7687524" cy="348005"/>
            <a:chOff x="582289" y="2909299"/>
            <a:chExt cx="7687524" cy="348005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914332" y="3126604"/>
              <a:ext cx="7005056" cy="0"/>
            </a:xfrm>
            <a:prstGeom prst="line">
              <a:avLst/>
            </a:prstGeom>
            <a:ln>
              <a:solidFill>
                <a:srgbClr val="FFC000"/>
              </a:solidFill>
              <a:prstDash val="sysDash"/>
              <a:headEnd type="diamond" w="med" len="med"/>
              <a:tailEnd type="diamond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289" y="2910960"/>
              <a:ext cx="346344" cy="346344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3469" y="2909299"/>
              <a:ext cx="346344" cy="346344"/>
            </a:xfrm>
            <a:prstGeom prst="rect">
              <a:avLst/>
            </a:prstGeom>
          </p:spPr>
        </p:pic>
      </p:grp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7737" y="2764614"/>
            <a:ext cx="1126788" cy="58793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0770" y="3550539"/>
            <a:ext cx="1880453" cy="306767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3112603" y="3550540"/>
            <a:ext cx="1696297" cy="341819"/>
            <a:chOff x="6115612" y="3114791"/>
            <a:chExt cx="1527093" cy="274320"/>
          </a:xfrm>
        </p:grpSpPr>
        <p:sp>
          <p:nvSpPr>
            <p:cNvPr id="53" name="Rounded Rectangle 52"/>
            <p:cNvSpPr/>
            <p:nvPr/>
          </p:nvSpPr>
          <p:spPr>
            <a:xfrm>
              <a:off x="6129184" y="3114791"/>
              <a:ext cx="1480740" cy="2743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2"/>
                </a:solidFill>
                <a:ea typeface="ＭＳ Ｐゴシック" pitchFamily="34" charset="-128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115612" y="3114837"/>
              <a:ext cx="1527093" cy="2346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300" b="1" dirty="0">
                  <a:solidFill>
                    <a:srgbClr val="4D4D4D"/>
                  </a:solidFill>
                  <a:cs typeface="Arial" pitchFamily="34" charset="0"/>
                </a:rPr>
                <a:t>3</a:t>
              </a:r>
              <a:r>
                <a:rPr lang="en-US" sz="1300" b="1" baseline="30000" dirty="0">
                  <a:solidFill>
                    <a:srgbClr val="4D4D4D"/>
                  </a:solidFill>
                  <a:cs typeface="Arial" pitchFamily="34" charset="0"/>
                </a:rPr>
                <a:t>rd</a:t>
              </a:r>
              <a:r>
                <a:rPr lang="en-US" sz="1300" b="1" dirty="0">
                  <a:solidFill>
                    <a:srgbClr val="4D4D4D"/>
                  </a:solidFill>
                  <a:cs typeface="Arial" pitchFamily="34" charset="0"/>
                </a:rPr>
                <a:t> Party Controller</a:t>
              </a:r>
              <a:endParaRPr lang="en-US" sz="1300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926798" y="3550538"/>
            <a:ext cx="1927130" cy="323212"/>
            <a:chOff x="5915592" y="3114791"/>
            <a:chExt cx="1927131" cy="323212"/>
          </a:xfrm>
        </p:grpSpPr>
        <p:sp>
          <p:nvSpPr>
            <p:cNvPr id="56" name="Rounded Rectangle 55"/>
            <p:cNvSpPr/>
            <p:nvPr/>
          </p:nvSpPr>
          <p:spPr>
            <a:xfrm>
              <a:off x="6129184" y="3114791"/>
              <a:ext cx="1480741" cy="2743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2"/>
                </a:solidFill>
                <a:ea typeface="ＭＳ Ｐゴシック" pitchFamily="34" charset="-128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915592" y="3114838"/>
              <a:ext cx="1927131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500" b="1" dirty="0">
                  <a:solidFill>
                    <a:srgbClr val="4D4D4D"/>
                  </a:solidFill>
                  <a:cs typeface="Arial" pitchFamily="34" charset="0"/>
                </a:rPr>
                <a:t>3</a:t>
              </a:r>
              <a:r>
                <a:rPr lang="en-US" sz="1500" b="1" baseline="30000" dirty="0">
                  <a:solidFill>
                    <a:srgbClr val="4D4D4D"/>
                  </a:solidFill>
                  <a:cs typeface="Arial" pitchFamily="34" charset="0"/>
                </a:rPr>
                <a:t>rd</a:t>
              </a:r>
              <a:r>
                <a:rPr lang="en-US" sz="1500" b="1" dirty="0">
                  <a:solidFill>
                    <a:srgbClr val="4D4D4D"/>
                  </a:solidFill>
                  <a:cs typeface="Arial" pitchFamily="34" charset="0"/>
                </a:rPr>
                <a:t> Party Controller</a:t>
              </a:r>
              <a:endParaRPr lang="en-US" sz="1500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142103" y="3485731"/>
            <a:ext cx="1480741" cy="406628"/>
            <a:chOff x="7782423" y="2991029"/>
            <a:chExt cx="1480741" cy="406628"/>
          </a:xfrm>
        </p:grpSpPr>
        <p:grpSp>
          <p:nvGrpSpPr>
            <p:cNvPr id="59" name="Group 58"/>
            <p:cNvGrpSpPr/>
            <p:nvPr/>
          </p:nvGrpSpPr>
          <p:grpSpPr>
            <a:xfrm>
              <a:off x="7782423" y="2991029"/>
              <a:ext cx="1480741" cy="406628"/>
              <a:chOff x="6129184" y="3114791"/>
              <a:chExt cx="1480741" cy="274320"/>
            </a:xfrm>
          </p:grpSpPr>
          <p:sp>
            <p:nvSpPr>
              <p:cNvPr id="65" name="Rounded Rectangle 64"/>
              <p:cNvSpPr/>
              <p:nvPr/>
            </p:nvSpPr>
            <p:spPr>
              <a:xfrm>
                <a:off x="6129184" y="3114791"/>
                <a:ext cx="1480741" cy="27432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2"/>
                </a:solidFill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solidFill>
                    <a:schemeClr val="tx2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6786791" y="3114837"/>
                <a:ext cx="184731" cy="2180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endParaRPr lang="en-US" sz="1500" dirty="0"/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7905615" y="3054916"/>
              <a:ext cx="1261478" cy="306766"/>
              <a:chOff x="3622204" y="3255461"/>
              <a:chExt cx="1261478" cy="306766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3622204" y="3255461"/>
                <a:ext cx="1261478" cy="306766"/>
                <a:chOff x="3616305" y="3255461"/>
                <a:chExt cx="1261478" cy="306766"/>
              </a:xfrm>
            </p:grpSpPr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616305" y="3255461"/>
                  <a:ext cx="1261478" cy="306766"/>
                </a:xfrm>
                <a:prstGeom prst="rect">
                  <a:avLst/>
                </a:prstGeom>
              </p:spPr>
            </p:pic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982064" y="3328834"/>
                  <a:ext cx="784615" cy="163583"/>
                </a:xfrm>
                <a:prstGeom prst="rect">
                  <a:avLst/>
                </a:prstGeom>
              </p:spPr>
            </p:pic>
          </p:grpSp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14" cstate="print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64367" y="3332149"/>
                <a:ext cx="823442" cy="137160"/>
              </a:xfrm>
              <a:prstGeom prst="rect">
                <a:avLst/>
              </a:prstGeom>
            </p:spPr>
          </p:pic>
        </p:grpSp>
      </p:grpSp>
      <p:sp>
        <p:nvSpPr>
          <p:cNvPr id="135" name="Rectangle 134"/>
          <p:cNvSpPr/>
          <p:nvPr/>
        </p:nvSpPr>
        <p:spPr>
          <a:xfrm>
            <a:off x="9014308" y="1392284"/>
            <a:ext cx="2775740" cy="1489963"/>
          </a:xfrm>
          <a:prstGeom prst="rect">
            <a:avLst/>
          </a:prstGeom>
          <a:solidFill>
            <a:srgbClr val="0069B9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82848" tIns="60949" rIns="121899" bIns="60949" rtlCol="0" anchor="ctr"/>
          <a:lstStyle/>
          <a:p>
            <a:pPr algn="ctr"/>
            <a:r>
              <a:rPr lang="ru-RU" b="1" dirty="0">
                <a:solidFill>
                  <a:schemeClr val="bg1">
                    <a:alpha val="99000"/>
                  </a:schemeClr>
                </a:solidFill>
                <a:ea typeface="ＭＳ Ｐゴシック" pitchFamily="34" charset="-128"/>
              </a:rPr>
              <a:t>Архитектура на основе </a:t>
            </a:r>
            <a:r>
              <a:rPr lang="ru-RU" b="1" dirty="0" err="1">
                <a:solidFill>
                  <a:schemeClr val="bg1">
                    <a:alpha val="99000"/>
                  </a:schemeClr>
                </a:solidFill>
                <a:ea typeface="ＭＳ Ｐゴシック" pitchFamily="34" charset="-128"/>
              </a:rPr>
              <a:t>микросервисов</a:t>
            </a:r>
            <a:r>
              <a:rPr lang="ru-RU" b="1" dirty="0">
                <a:solidFill>
                  <a:schemeClr val="bg1">
                    <a:alpha val="99000"/>
                  </a:schemeClr>
                </a:solidFill>
                <a:ea typeface="ＭＳ Ｐゴシック" pitchFamily="34" charset="-128"/>
              </a:rPr>
              <a:t> </a:t>
            </a:r>
            <a:endParaRPr lang="en-US" b="1" dirty="0">
              <a:solidFill>
                <a:schemeClr val="bg1">
                  <a:alpha val="99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8996438" y="4557970"/>
            <a:ext cx="2775740" cy="1384513"/>
          </a:xfrm>
          <a:prstGeom prst="rect">
            <a:avLst/>
          </a:prstGeom>
          <a:solidFill>
            <a:srgbClr val="99C032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899" tIns="60949" rIns="121899" bIns="60949" anchor="ctr"/>
          <a:lstStyle/>
          <a:p>
            <a:pPr algn="ctr"/>
            <a:r>
              <a:rPr lang="ru-RU" sz="2000" dirty="0">
                <a:solidFill>
                  <a:srgbClr val="FFFFFF">
                    <a:alpha val="99000"/>
                  </a:srgbClr>
                </a:solidFill>
                <a:ea typeface="ＭＳ Ｐゴシック" pitchFamily="34" charset="-128"/>
              </a:rPr>
              <a:t>Модульность, Отказоустойчивость,</a:t>
            </a:r>
          </a:p>
          <a:p>
            <a:pPr algn="ctr"/>
            <a:r>
              <a:rPr lang="ru-RU" sz="2000" dirty="0">
                <a:solidFill>
                  <a:srgbClr val="FFFFFF">
                    <a:alpha val="99000"/>
                  </a:srgbClr>
                </a:solidFill>
                <a:ea typeface="ＭＳ Ｐゴシック" pitchFamily="34" charset="-128"/>
              </a:rPr>
              <a:t>Масштабируемость</a:t>
            </a:r>
            <a:endParaRPr lang="en-US" sz="2000" dirty="0">
              <a:solidFill>
                <a:srgbClr val="FFFFFF">
                  <a:alpha val="99000"/>
                </a:srgbClr>
              </a:solidFill>
              <a:ea typeface="ＭＳ Ｐゴシック" pitchFamily="34" charset="-128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9014308" y="2945896"/>
            <a:ext cx="2757870" cy="14669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82848" tIns="60949" rIns="121899" bIns="60949" rtlCol="0" anchor="t"/>
          <a:lstStyle/>
          <a:p>
            <a:pPr algn="ctr"/>
            <a:r>
              <a:rPr lang="ru-RU" sz="1900" dirty="0">
                <a:solidFill>
                  <a:schemeClr val="tx2">
                    <a:alpha val="99000"/>
                  </a:schemeClr>
                </a:solidFill>
                <a:ea typeface="ＭＳ Ｐゴシック" pitchFamily="34" charset="-128"/>
              </a:rPr>
              <a:t>ПО с открытым исходным кодом</a:t>
            </a:r>
          </a:p>
          <a:p>
            <a:pPr algn="ctr"/>
            <a:r>
              <a:rPr lang="ru-RU" sz="1900" dirty="0">
                <a:solidFill>
                  <a:schemeClr val="tx2">
                    <a:alpha val="99000"/>
                  </a:schemeClr>
                </a:solidFill>
                <a:ea typeface="ＭＳ Ｐゴシック" pitchFamily="34" charset="-128"/>
              </a:rPr>
              <a:t>Использование контейнеров</a:t>
            </a:r>
          </a:p>
          <a:p>
            <a:pPr algn="ctr"/>
            <a:r>
              <a:rPr lang="ru-RU" sz="1900" dirty="0">
                <a:solidFill>
                  <a:schemeClr val="tx2">
                    <a:alpha val="99000"/>
                  </a:schemeClr>
                </a:solidFill>
                <a:ea typeface="ＭＳ Ｐゴシック" pitchFamily="34" charset="-128"/>
              </a:rPr>
              <a:t>Простота интеграции</a:t>
            </a:r>
          </a:p>
        </p:txBody>
      </p:sp>
    </p:spTree>
    <p:extLst>
      <p:ext uri="{BB962C8B-B14F-4D97-AF65-F5344CB8AC3E}">
        <p14:creationId xmlns:p14="http://schemas.microsoft.com/office/powerpoint/2010/main" val="376829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Ciena</a:t>
            </a:r>
            <a:r>
              <a:rPr lang="en-US" dirty="0" smtClean="0"/>
              <a:t> Blue Planet</a:t>
            </a:r>
            <a:endParaRPr lang="en-US" dirty="0"/>
          </a:p>
        </p:txBody>
      </p:sp>
      <p:sp>
        <p:nvSpPr>
          <p:cNvPr id="3" name="Right Bracket 2"/>
          <p:cNvSpPr/>
          <p:nvPr/>
        </p:nvSpPr>
        <p:spPr>
          <a:xfrm rot="16200000">
            <a:off x="5249055" y="1470055"/>
            <a:ext cx="1282057" cy="4785359"/>
          </a:xfrm>
          <a:prstGeom prst="rightBracket">
            <a:avLst/>
          </a:prstGeom>
          <a:noFill/>
          <a:ln w="19050" cap="flat" cmpd="sng" algn="ctr">
            <a:solidFill>
              <a:srgbClr val="002664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121899" tIns="60949" rIns="121899" bIns="60949" rtlCol="0" anchor="ctr"/>
          <a:lstStyle/>
          <a:p>
            <a:pPr algn="ctr"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2A6EBB"/>
              </a:solidFill>
              <a:latin typeface="+mj-lt"/>
              <a:ea typeface="+mn-ea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2939664" y="3365781"/>
            <a:ext cx="1600201" cy="575304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121899" tIns="60949" rIns="121899" bIns="60949" numCol="1" rtlCol="0" anchor="t" anchorCtr="0" compatLnSpc="1">
            <a:prstTxWarp prst="textNoShape">
              <a:avLst/>
            </a:prstTxWarp>
          </a:bodyPr>
          <a:lstStyle/>
          <a:p>
            <a:pPr algn="ctr"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 kern="0" dirty="0">
              <a:solidFill>
                <a:prstClr val="white"/>
              </a:solidFill>
              <a:latin typeface="+mj-lt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787264" y="3636285"/>
            <a:ext cx="1600201" cy="575304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121899" tIns="60949" rIns="121899" bIns="60949" numCol="1" rtlCol="0" anchor="t" anchorCtr="0" compatLnSpc="1">
            <a:prstTxWarp prst="textNoShape">
              <a:avLst/>
            </a:prstTxWarp>
          </a:bodyPr>
          <a:lstStyle/>
          <a:p>
            <a:pPr algn="ctr"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 kern="0" dirty="0">
              <a:solidFill>
                <a:prstClr val="white"/>
              </a:solidFill>
              <a:latin typeface="+mj-lt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34865" y="3941085"/>
            <a:ext cx="1600201" cy="575304"/>
            <a:chOff x="9220201" y="4747504"/>
            <a:chExt cx="1600200" cy="575304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9220201" y="4747504"/>
              <a:ext cx="1600200" cy="575304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 kern="0" dirty="0">
                <a:solidFill>
                  <a:prstClr val="white"/>
                </a:solidFill>
                <a:latin typeface="+mj-lt"/>
                <a:ea typeface="ヒラギノ角ゴ ProN W6" charset="0"/>
                <a:cs typeface="ヒラギノ角ゴ ProN W6" charset="0"/>
                <a:sym typeface="Helvetica Neue Bold Condensed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346863" y="4747504"/>
              <a:ext cx="1326003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kern="0" dirty="0">
                  <a:solidFill>
                    <a:srgbClr val="000000"/>
                  </a:solidFill>
                  <a:latin typeface="+mj-lt"/>
                  <a:ea typeface="+mn-ea"/>
                </a:rPr>
                <a:t>Cisco / Tail-f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2060" y="3577481"/>
            <a:ext cx="997198" cy="415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9721" y="3412481"/>
            <a:ext cx="985345" cy="168223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3952" y="5190557"/>
            <a:ext cx="6409984" cy="1119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 bwMode="auto">
          <a:xfrm flipH="1">
            <a:off x="5920555" y="1269062"/>
            <a:ext cx="15239" cy="3235684"/>
          </a:xfrm>
          <a:prstGeom prst="line">
            <a:avLst/>
          </a:prstGeom>
          <a:solidFill>
            <a:srgbClr val="4D4D4D"/>
          </a:solidFill>
          <a:ln w="19050" cap="flat" cmpd="sng" algn="ctr">
            <a:solidFill>
              <a:srgbClr val="00266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3" name="Group 12"/>
          <p:cNvGrpSpPr/>
          <p:nvPr/>
        </p:nvGrpSpPr>
        <p:grpSpPr>
          <a:xfrm>
            <a:off x="2491561" y="4261813"/>
            <a:ext cx="1600201" cy="575304"/>
            <a:chOff x="9220201" y="4747504"/>
            <a:chExt cx="1600200" cy="575304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9220201" y="4747504"/>
              <a:ext cx="1600200" cy="575304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 kern="0" dirty="0">
                <a:solidFill>
                  <a:prstClr val="white"/>
                </a:solidFill>
                <a:latin typeface="+mj-lt"/>
                <a:ea typeface="ヒラギノ角ゴ ProN W6" charset="0"/>
                <a:cs typeface="ヒラギノ角ゴ ProN W6" charset="0"/>
                <a:sym typeface="Helvetica Neue Bold Condensed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479108" y="4747504"/>
              <a:ext cx="1061508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kern="0" dirty="0">
                  <a:solidFill>
                    <a:srgbClr val="000000"/>
                  </a:solidFill>
                  <a:latin typeface="+mj-lt"/>
                  <a:ea typeface="+mn-ea"/>
                </a:rPr>
                <a:t>ALU SAM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387161" y="3365782"/>
            <a:ext cx="1600201" cy="608380"/>
            <a:chOff x="9220201" y="4714428"/>
            <a:chExt cx="1600200" cy="608380"/>
          </a:xfrm>
        </p:grpSpPr>
        <p:sp>
          <p:nvSpPr>
            <p:cNvPr id="17" name="Rounded Rectangle 16"/>
            <p:cNvSpPr/>
            <p:nvPr/>
          </p:nvSpPr>
          <p:spPr bwMode="auto">
            <a:xfrm>
              <a:off x="9220201" y="4747504"/>
              <a:ext cx="1600200" cy="575304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 kern="0" dirty="0">
                <a:solidFill>
                  <a:prstClr val="white"/>
                </a:solidFill>
                <a:latin typeface="+mj-lt"/>
                <a:ea typeface="ヒラギノ角ゴ ProN W6" charset="0"/>
                <a:cs typeface="ヒラギノ角ゴ ProN W6" charset="0"/>
                <a:sym typeface="Helvetica Neue Bold Condensed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364190" y="4714428"/>
              <a:ext cx="128753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700" b="1" kern="0" dirty="0">
                  <a:solidFill>
                    <a:srgbClr val="002664">
                      <a:lumMod val="90000"/>
                      <a:lumOff val="10000"/>
                    </a:srgbClr>
                  </a:solidFill>
                  <a:latin typeface="+mj-lt"/>
                  <a:ea typeface="+mn-ea"/>
                </a:rPr>
                <a:t>open</a:t>
              </a:r>
              <a:r>
                <a:rPr lang="en-US" sz="1700" b="1" kern="0" dirty="0">
                  <a:solidFill>
                    <a:srgbClr val="00B050"/>
                  </a:solidFill>
                  <a:latin typeface="+mj-lt"/>
                  <a:ea typeface="+mn-ea"/>
                </a:rPr>
                <a:t>mano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143413" y="3686509"/>
            <a:ext cx="1762021" cy="575304"/>
            <a:chOff x="9128856" y="4747504"/>
            <a:chExt cx="1762020" cy="575304"/>
          </a:xfrm>
        </p:grpSpPr>
        <p:sp>
          <p:nvSpPr>
            <p:cNvPr id="20" name="Rounded Rectangle 19"/>
            <p:cNvSpPr/>
            <p:nvPr/>
          </p:nvSpPr>
          <p:spPr bwMode="auto">
            <a:xfrm>
              <a:off x="9220201" y="4747504"/>
              <a:ext cx="1600200" cy="575304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 kern="0" dirty="0">
                <a:solidFill>
                  <a:prstClr val="white"/>
                </a:solidFill>
                <a:latin typeface="+mj-lt"/>
                <a:ea typeface="ヒラギノ角ゴ ProN W6" charset="0"/>
                <a:cs typeface="ヒラギノ角ゴ ProN W6" charset="0"/>
                <a:sym typeface="Helvetica Neue Bold Condensed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128856" y="4747504"/>
              <a:ext cx="1762020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00" b="1" kern="0" dirty="0">
                  <a:solidFill>
                    <a:srgbClr val="000000"/>
                  </a:solidFill>
                  <a:latin typeface="+mj-lt"/>
                  <a:ea typeface="+mn-ea"/>
                </a:rPr>
                <a:t>Oracle Orchestrator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82361" y="3957013"/>
            <a:ext cx="1600201" cy="575304"/>
            <a:chOff x="9220201" y="4747504"/>
            <a:chExt cx="1600200" cy="575304"/>
          </a:xfrm>
        </p:grpSpPr>
        <p:sp>
          <p:nvSpPr>
            <p:cNvPr id="23" name="Rounded Rectangle 22"/>
            <p:cNvSpPr/>
            <p:nvPr/>
          </p:nvSpPr>
          <p:spPr bwMode="auto">
            <a:xfrm>
              <a:off x="9220201" y="4747504"/>
              <a:ext cx="1600200" cy="575304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 kern="0" dirty="0">
                <a:solidFill>
                  <a:prstClr val="white"/>
                </a:solidFill>
                <a:latin typeface="+mj-lt"/>
                <a:ea typeface="ヒラギノ角ゴ ProN W6" charset="0"/>
                <a:cs typeface="ヒラギノ角ゴ ProN W6" charset="0"/>
                <a:sym typeface="Helvetica Neue Bold Condensed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387737" y="4747504"/>
              <a:ext cx="1244249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kern="0" dirty="0">
                  <a:solidFill>
                    <a:srgbClr val="000000"/>
                  </a:solidFill>
                  <a:latin typeface="+mj-lt"/>
                  <a:ea typeface="+mn-ea"/>
                </a:rPr>
                <a:t>HP Director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890718" y="4261813"/>
            <a:ext cx="1657826" cy="575304"/>
            <a:chOff x="9180954" y="4747504"/>
            <a:chExt cx="1657826" cy="575304"/>
          </a:xfrm>
        </p:grpSpPr>
        <p:sp>
          <p:nvSpPr>
            <p:cNvPr id="26" name="Rounded Rectangle 25"/>
            <p:cNvSpPr/>
            <p:nvPr/>
          </p:nvSpPr>
          <p:spPr bwMode="auto">
            <a:xfrm>
              <a:off x="9220201" y="4747504"/>
              <a:ext cx="1600200" cy="575304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 kern="0" dirty="0">
                <a:solidFill>
                  <a:prstClr val="white"/>
                </a:solidFill>
                <a:latin typeface="+mj-lt"/>
                <a:ea typeface="ヒラギノ角ゴ ProN W6" charset="0"/>
                <a:cs typeface="ヒラギノ角ゴ ProN W6" charset="0"/>
                <a:sym typeface="Helvetica Neue Bold Condensed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180954" y="4747504"/>
              <a:ext cx="1657826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kern="0" dirty="0">
                  <a:solidFill>
                    <a:srgbClr val="000000"/>
                  </a:solidFill>
                  <a:latin typeface="+mj-lt"/>
                  <a:ea typeface="+mn-ea"/>
                </a:rPr>
                <a:t>ALU CloudBand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901761" y="3398857"/>
            <a:ext cx="1600201" cy="575304"/>
            <a:chOff x="9220201" y="4747504"/>
            <a:chExt cx="1600200" cy="575304"/>
          </a:xfrm>
        </p:grpSpPr>
        <p:sp>
          <p:nvSpPr>
            <p:cNvPr id="29" name="Rounded Rectangle 28"/>
            <p:cNvSpPr/>
            <p:nvPr/>
          </p:nvSpPr>
          <p:spPr bwMode="auto">
            <a:xfrm>
              <a:off x="9220201" y="4747504"/>
              <a:ext cx="1600200" cy="575304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 kern="0" dirty="0">
                <a:solidFill>
                  <a:prstClr val="white"/>
                </a:solidFill>
                <a:latin typeface="+mj-lt"/>
                <a:ea typeface="ヒラギノ角ゴ ProN W6" charset="0"/>
                <a:cs typeface="ヒラギノ角ゴ ProN W6" charset="0"/>
                <a:sym typeface="Helvetica Neue Bold Condensed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9329223" y="4747504"/>
              <a:ext cx="1361269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kern="0" dirty="0">
                  <a:solidFill>
                    <a:srgbClr val="000000"/>
                  </a:solidFill>
                  <a:latin typeface="+mj-lt"/>
                  <a:ea typeface="+mn-ea"/>
                </a:rPr>
                <a:t>VMware NSX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710100" y="3686509"/>
            <a:ext cx="1657826" cy="575304"/>
            <a:chOff x="9180947" y="4747504"/>
            <a:chExt cx="1657826" cy="575304"/>
          </a:xfrm>
        </p:grpSpPr>
        <p:sp>
          <p:nvSpPr>
            <p:cNvPr id="32" name="Rounded Rectangle 31"/>
            <p:cNvSpPr/>
            <p:nvPr/>
          </p:nvSpPr>
          <p:spPr bwMode="auto">
            <a:xfrm>
              <a:off x="9220201" y="4747504"/>
              <a:ext cx="1600200" cy="575304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 kern="0" dirty="0">
                <a:solidFill>
                  <a:prstClr val="white"/>
                </a:solidFill>
                <a:latin typeface="+mj-lt"/>
                <a:ea typeface="ヒラギノ角ゴ ProN W6" charset="0"/>
                <a:cs typeface="ヒラギノ角ゴ ProN W6" charset="0"/>
                <a:sym typeface="Helvetica Neue Bold Condensed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9180947" y="4747504"/>
              <a:ext cx="1657826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kern="0" dirty="0">
                  <a:solidFill>
                    <a:srgbClr val="000000"/>
                  </a:solidFill>
                  <a:latin typeface="+mj-lt"/>
                  <a:ea typeface="+mn-ea"/>
                </a:rPr>
                <a:t>Juniper Contrail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596960" y="3957013"/>
            <a:ext cx="1600201" cy="575304"/>
            <a:chOff x="9220201" y="4747504"/>
            <a:chExt cx="1600200" cy="575304"/>
          </a:xfrm>
        </p:grpSpPr>
        <p:sp>
          <p:nvSpPr>
            <p:cNvPr id="35" name="Rounded Rectangle 34"/>
            <p:cNvSpPr/>
            <p:nvPr/>
          </p:nvSpPr>
          <p:spPr bwMode="auto">
            <a:xfrm>
              <a:off x="9220201" y="4747504"/>
              <a:ext cx="1600200" cy="575304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 kern="0" dirty="0">
                <a:solidFill>
                  <a:prstClr val="white"/>
                </a:solidFill>
                <a:latin typeface="+mj-lt"/>
                <a:ea typeface="ヒラギノ角ゴ ProN W6" charset="0"/>
                <a:cs typeface="ヒラギノ角ゴ ProN W6" charset="0"/>
                <a:sym typeface="Helvetica Neue Bold Condensed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9463079" y="4747504"/>
              <a:ext cx="1093568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kern="0" dirty="0">
                  <a:solidFill>
                    <a:srgbClr val="000000"/>
                  </a:solidFill>
                  <a:latin typeface="+mj-lt"/>
                  <a:ea typeface="+mn-ea"/>
                </a:rPr>
                <a:t>Cisco ACI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444561" y="4261813"/>
            <a:ext cx="1600201" cy="575304"/>
            <a:chOff x="9220201" y="4747504"/>
            <a:chExt cx="1600200" cy="575304"/>
          </a:xfrm>
        </p:grpSpPr>
        <p:sp>
          <p:nvSpPr>
            <p:cNvPr id="38" name="Rounded Rectangle 37"/>
            <p:cNvSpPr/>
            <p:nvPr/>
          </p:nvSpPr>
          <p:spPr bwMode="auto">
            <a:xfrm>
              <a:off x="9220201" y="4747504"/>
              <a:ext cx="1600200" cy="575304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 kern="0" dirty="0">
                <a:solidFill>
                  <a:prstClr val="white"/>
                </a:solidFill>
                <a:latin typeface="+mj-lt"/>
                <a:ea typeface="ヒラギノ角ゴ ProN W6" charset="0"/>
                <a:cs typeface="ヒラギノ角ゴ ProN W6" charset="0"/>
                <a:sym typeface="Helvetica Neue Bold Condensed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9398961" y="4747504"/>
              <a:ext cx="1221808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kern="0" dirty="0">
                  <a:solidFill>
                    <a:srgbClr val="000000"/>
                  </a:solidFill>
                  <a:latin typeface="+mj-lt"/>
                  <a:ea typeface="+mn-ea"/>
                </a:rPr>
                <a:t>ALU Nuage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720154" y="1684100"/>
            <a:ext cx="6874871" cy="631303"/>
            <a:chOff x="4106365" y="2889189"/>
            <a:chExt cx="6874870" cy="631303"/>
          </a:xfrm>
        </p:grpSpPr>
        <p:sp>
          <p:nvSpPr>
            <p:cNvPr id="41" name="Rounded Rectangle 40"/>
            <p:cNvSpPr/>
            <p:nvPr/>
          </p:nvSpPr>
          <p:spPr>
            <a:xfrm>
              <a:off x="4106365" y="2890949"/>
              <a:ext cx="6874870" cy="629543"/>
            </a:xfrm>
            <a:prstGeom prst="roundRect">
              <a:avLst>
                <a:gd name="adj" fmla="val 9260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rgbClr val="333333"/>
                </a:solidFill>
                <a:latin typeface="+mj-lt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893920" y="2889189"/>
              <a:ext cx="127791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 err="1">
                  <a:solidFill>
                    <a:srgbClr val="000000"/>
                  </a:solidFill>
                  <a:latin typeface="+mj-lt"/>
                  <a:ea typeface="+mn-ea"/>
                </a:rPr>
                <a:t>NetCracker</a:t>
              </a:r>
              <a:endParaRPr lang="en-US" sz="1600" b="1" kern="0" dirty="0">
                <a:solidFill>
                  <a:srgbClr val="000000"/>
                </a:solidFill>
                <a:latin typeface="+mj-lt"/>
                <a:ea typeface="+mn-ea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567752" y="1908249"/>
            <a:ext cx="6874871" cy="635755"/>
            <a:chOff x="4106365" y="2884738"/>
            <a:chExt cx="6874870" cy="635754"/>
          </a:xfrm>
        </p:grpSpPr>
        <p:sp>
          <p:nvSpPr>
            <p:cNvPr id="44" name="Rounded Rectangle 43"/>
            <p:cNvSpPr/>
            <p:nvPr/>
          </p:nvSpPr>
          <p:spPr>
            <a:xfrm>
              <a:off x="4106365" y="2890949"/>
              <a:ext cx="6874870" cy="629543"/>
            </a:xfrm>
            <a:prstGeom prst="roundRect">
              <a:avLst>
                <a:gd name="adj" fmla="val 9260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926411" y="2884738"/>
              <a:ext cx="1332417" cy="338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kern="0" dirty="0">
                  <a:solidFill>
                    <a:srgbClr val="000000"/>
                  </a:solidFill>
                  <a:latin typeface="+mj-lt"/>
                  <a:ea typeface="+mn-ea"/>
                </a:rPr>
                <a:t>Cisco </a:t>
              </a:r>
              <a:r>
                <a:rPr lang="en-US" sz="1600" b="1" kern="0" dirty="0">
                  <a:solidFill>
                    <a:srgbClr val="000000"/>
                  </a:solidFill>
                  <a:latin typeface="+mj-lt"/>
                  <a:ea typeface="+mn-ea"/>
                </a:rPr>
                <a:t>Prime</a:t>
              </a:r>
            </a:p>
          </p:txBody>
        </p:sp>
      </p:grpSp>
      <p:sp>
        <p:nvSpPr>
          <p:cNvPr id="46" name="Rounded Rectangle 45"/>
          <p:cNvSpPr/>
          <p:nvPr/>
        </p:nvSpPr>
        <p:spPr bwMode="auto">
          <a:xfrm>
            <a:off x="2872553" y="999545"/>
            <a:ext cx="6400799" cy="477659"/>
          </a:xfrm>
          <a:prstGeom prst="roundRect">
            <a:avLst/>
          </a:prstGeom>
          <a:solidFill>
            <a:sysClr val="window" lastClr="FFFFFF">
              <a:lumMod val="50000"/>
            </a:sysClr>
          </a:solidFill>
          <a:ln>
            <a:noFill/>
          </a:ln>
          <a:effectLst/>
          <a:extLst/>
        </p:spPr>
        <p:txBody>
          <a:bodyPr vert="horz" wrap="square" lIns="121899" tIns="60949" rIns="121899" bIns="60949" numCol="1" rtlCol="0" anchor="t" anchorCtr="0" compatLnSpc="1">
            <a:prstTxWarp prst="textNoShape">
              <a:avLst/>
            </a:prstTxWarp>
          </a:bodyPr>
          <a:lstStyle/>
          <a:p>
            <a:pPr algn="ctr" defTabSz="121898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>
                <a:solidFill>
                  <a:prstClr val="white"/>
                </a:solidFill>
                <a:latin typeface="+mj-lt"/>
                <a:ea typeface="ヒラギノ角ゴ ProN W6" charset="0"/>
                <a:cs typeface="ヒラギノ角ゴ ProN W6" charset="0"/>
                <a:sym typeface="Helvetica Neue Bold Condensed" charset="0"/>
              </a:rPr>
              <a:t>OSS/BSS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2398483" y="2141812"/>
            <a:ext cx="6874871" cy="630803"/>
            <a:chOff x="4106365" y="2889689"/>
            <a:chExt cx="6874870" cy="630803"/>
          </a:xfrm>
        </p:grpSpPr>
        <p:sp>
          <p:nvSpPr>
            <p:cNvPr id="48" name="Rounded Rectangle 47"/>
            <p:cNvSpPr/>
            <p:nvPr/>
          </p:nvSpPr>
          <p:spPr>
            <a:xfrm>
              <a:off x="4106365" y="2890949"/>
              <a:ext cx="6874870" cy="629543"/>
            </a:xfrm>
            <a:prstGeom prst="roundRect">
              <a:avLst>
                <a:gd name="adj" fmla="val 9260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036090" y="2889689"/>
              <a:ext cx="108234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000000"/>
                  </a:solidFill>
                  <a:latin typeface="+mj-lt"/>
                </a:rPr>
                <a:t>ALU NSP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274833" y="2381166"/>
            <a:ext cx="6872484" cy="629543"/>
            <a:chOff x="6651700" y="1732657"/>
            <a:chExt cx="6872484" cy="629543"/>
          </a:xfrm>
        </p:grpSpPr>
        <p:sp>
          <p:nvSpPr>
            <p:cNvPr id="51" name="Rounded Rectangle 50"/>
            <p:cNvSpPr/>
            <p:nvPr/>
          </p:nvSpPr>
          <p:spPr>
            <a:xfrm>
              <a:off x="6651700" y="1732657"/>
              <a:ext cx="6872484" cy="629543"/>
            </a:xfrm>
            <a:prstGeom prst="roundRect">
              <a:avLst/>
            </a:prstGeom>
            <a:solidFill>
              <a:srgbClr val="2A6EBB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+mj-lt"/>
                <a:ea typeface="+mn-ea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577421" y="1828116"/>
              <a:ext cx="5243743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500" kern="0" dirty="0">
                  <a:solidFill>
                    <a:prstClr val="white"/>
                  </a:solidFill>
                  <a:latin typeface="+mj-lt"/>
                  <a:ea typeface="ヒラギノ角ゴ ProN W6" charset="0"/>
                  <a:cs typeface="ヒラギノ角ゴ ProN W6" charset="0"/>
                  <a:sym typeface="Helvetica Neue Bold Condensed" charset="0"/>
                </a:rPr>
                <a:t>Multi-Domain Service Orchestration</a:t>
              </a: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8144" y="1828800"/>
              <a:ext cx="777240" cy="457200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2274833" y="4503757"/>
            <a:ext cx="1884117" cy="575304"/>
            <a:chOff x="1357791" y="2478420"/>
            <a:chExt cx="1884117" cy="575304"/>
          </a:xfrm>
        </p:grpSpPr>
        <p:sp>
          <p:nvSpPr>
            <p:cNvPr id="55" name="Rounded Rectangle 54"/>
            <p:cNvSpPr/>
            <p:nvPr/>
          </p:nvSpPr>
          <p:spPr bwMode="auto">
            <a:xfrm>
              <a:off x="1357791" y="2478420"/>
              <a:ext cx="1884117" cy="575304"/>
            </a:xfrm>
            <a:prstGeom prst="roundRect">
              <a:avLst/>
            </a:prstGeom>
            <a:solidFill>
              <a:srgbClr val="2A6EBB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300" dirty="0" smtClean="0">
                  <a:solidFill>
                    <a:prstClr val="white"/>
                  </a:solidFill>
                  <a:latin typeface="+mj-lt"/>
                  <a:ea typeface="ヒラギノ角ゴ ProN W6" charset="0"/>
                  <a:cs typeface="ヒラギノ角ゴ ProN W6" charset="0"/>
                  <a:sym typeface="Helvetica Neue Bold Condensed" charset="0"/>
                </a:rPr>
                <a:t>SDN</a:t>
              </a:r>
              <a:endParaRPr lang="en-US" sz="1300" dirty="0">
                <a:solidFill>
                  <a:prstClr val="white"/>
                </a:solidFill>
                <a:latin typeface="+mj-lt"/>
                <a:ea typeface="ヒラギノ角ゴ ProN W6" charset="0"/>
                <a:cs typeface="ヒラギノ角ゴ ProN W6" charset="0"/>
                <a:sym typeface="Helvetica Neue Bold Condensed" charset="0"/>
              </a:endParaRP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2828" y="2651772"/>
              <a:ext cx="237883" cy="228600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4722238" y="4503757"/>
            <a:ext cx="1884117" cy="575304"/>
            <a:chOff x="1357791" y="2478420"/>
            <a:chExt cx="1884117" cy="575304"/>
          </a:xfrm>
        </p:grpSpPr>
        <p:sp>
          <p:nvSpPr>
            <p:cNvPr id="58" name="Rounded Rectangle 57"/>
            <p:cNvSpPr/>
            <p:nvPr/>
          </p:nvSpPr>
          <p:spPr bwMode="auto">
            <a:xfrm>
              <a:off x="1357791" y="2478420"/>
              <a:ext cx="1884117" cy="575304"/>
            </a:xfrm>
            <a:prstGeom prst="roundRect">
              <a:avLst/>
            </a:prstGeom>
            <a:solidFill>
              <a:srgbClr val="2A6EBB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900" dirty="0">
                  <a:solidFill>
                    <a:prstClr val="white"/>
                  </a:solidFill>
                  <a:latin typeface="+mj-lt"/>
                  <a:ea typeface="ヒラギノ角ゴ ProN W6" charset="0"/>
                  <a:cs typeface="ヒラギノ角ゴ ProN W6" charset="0"/>
                  <a:sym typeface="Helvetica Neue Bold Condensed" charset="0"/>
                </a:rPr>
                <a:t>    NFV MANO</a:t>
              </a: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3391" y="2651772"/>
              <a:ext cx="237883" cy="228600"/>
            </a:xfrm>
            <a:prstGeom prst="rect">
              <a:avLst/>
            </a:prstGeom>
          </p:spPr>
        </p:pic>
      </p:grpSp>
      <p:sp>
        <p:nvSpPr>
          <p:cNvPr id="60" name="Rounded Rectangle 59"/>
          <p:cNvSpPr/>
          <p:nvPr/>
        </p:nvSpPr>
        <p:spPr bwMode="auto">
          <a:xfrm>
            <a:off x="7249255" y="4503757"/>
            <a:ext cx="1692157" cy="575304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12700">
            <a:solidFill>
              <a:srgbClr val="000000"/>
            </a:solidFill>
          </a:ln>
          <a:effectLst/>
          <a:extLst/>
        </p:spPr>
        <p:txBody>
          <a:bodyPr vert="horz" wrap="square" lIns="121899" tIns="60949" rIns="121899" bIns="60949" numCol="1" rtlCol="0" anchor="t" anchorCtr="0" compatLnSpc="1">
            <a:prstTxWarp prst="textNoShape">
              <a:avLst/>
            </a:prstTxWarp>
          </a:bodyPr>
          <a:lstStyle/>
          <a:p>
            <a:pPr algn="ctr" defTabSz="121898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000000"/>
                </a:solidFill>
                <a:latin typeface="+mj-lt"/>
                <a:ea typeface="ヒラギノ角ゴ ProN W6" charset="0"/>
                <a:cs typeface="ヒラギノ角ゴ ProN W6" charset="0"/>
                <a:sym typeface="Helvetica Neue Bold Condensed" charset="0"/>
              </a:rPr>
              <a:t>Data Center</a:t>
            </a:r>
            <a:br>
              <a:rPr lang="en-US" sz="1600" b="1" kern="0" dirty="0">
                <a:solidFill>
                  <a:srgbClr val="000000"/>
                </a:solidFill>
                <a:latin typeface="+mj-lt"/>
                <a:ea typeface="ヒラギノ角ゴ ProN W6" charset="0"/>
                <a:cs typeface="ヒラギノ角ゴ ProN W6" charset="0"/>
                <a:sym typeface="Helvetica Neue Bold Condensed" charset="0"/>
              </a:rPr>
            </a:br>
            <a:r>
              <a:rPr lang="en-US" sz="1500" b="1" kern="0" dirty="0">
                <a:solidFill>
                  <a:srgbClr val="000000"/>
                </a:solidFill>
                <a:latin typeface="+mj-lt"/>
                <a:ea typeface="ヒラギノ角ゴ ProN W6" charset="0"/>
                <a:cs typeface="ヒラギノ角ゴ ProN W6" charset="0"/>
                <a:sym typeface="Helvetica Neue Bold Condensed" charset="0"/>
              </a:rPr>
              <a:t>SDN Controller 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007" y="106311"/>
            <a:ext cx="622210" cy="46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1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517" y="1057163"/>
            <a:ext cx="2941607" cy="29416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>
                    <a:alpha val="99000"/>
                  </a:schemeClr>
                </a:solidFill>
              </a:rPr>
              <a:t>Сведения об </a:t>
            </a:r>
            <a:r>
              <a:rPr lang="en-US" dirty="0" smtClean="0">
                <a:solidFill>
                  <a:schemeClr val="accent2">
                    <a:alpha val="99000"/>
                  </a:schemeClr>
                </a:solidFill>
              </a:rPr>
              <a:t>ONOS </a:t>
            </a:r>
            <a:r>
              <a:rPr lang="ru-RU" dirty="0" smtClean="0">
                <a:solidFill>
                  <a:schemeClr val="accent2">
                    <a:alpha val="99000"/>
                  </a:schemeClr>
                </a:solidFill>
              </a:rPr>
              <a:t>и</a:t>
            </a:r>
            <a:r>
              <a:rPr lang="en-US" dirty="0" smtClean="0">
                <a:solidFill>
                  <a:schemeClr val="accent2">
                    <a:alpha val="99000"/>
                  </a:schemeClr>
                </a:solidFill>
              </a:rPr>
              <a:t> ON.Lab</a:t>
            </a:r>
            <a:endParaRPr lang="en-US" dirty="0">
              <a:solidFill>
                <a:schemeClr val="accent2">
                  <a:alpha val="99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5304" y="1366092"/>
            <a:ext cx="8090915" cy="3455019"/>
          </a:xfrm>
        </p:spPr>
        <p:txBody>
          <a:bodyPr/>
          <a:lstStyle/>
          <a:p>
            <a:r>
              <a:rPr lang="en-US" sz="2000" dirty="0"/>
              <a:t>ONOS </a:t>
            </a:r>
            <a:r>
              <a:rPr lang="ru-RU" sz="2000" dirty="0"/>
              <a:t>представляет собой</a:t>
            </a:r>
            <a:r>
              <a:rPr lang="en-US" sz="2000" dirty="0"/>
              <a:t> </a:t>
            </a:r>
            <a:r>
              <a:rPr lang="ru-RU" sz="2000" dirty="0"/>
              <a:t>сетевую операционную систему для </a:t>
            </a:r>
            <a:r>
              <a:rPr lang="en-US" sz="2000" dirty="0"/>
              <a:t>SDN</a:t>
            </a:r>
            <a:r>
              <a:rPr lang="ru-RU" sz="2000" dirty="0"/>
              <a:t>, основанную открытом ПО</a:t>
            </a:r>
            <a:endParaRPr lang="en-US" sz="2000" dirty="0"/>
          </a:p>
          <a:p>
            <a:pPr lvl="1"/>
            <a:r>
              <a:rPr lang="ru-RU" sz="2000" dirty="0"/>
              <a:t>Сопровождается </a:t>
            </a:r>
            <a:r>
              <a:rPr lang="en-US" sz="2000" dirty="0" err="1"/>
              <a:t>ON.Lab</a:t>
            </a:r>
            <a:r>
              <a:rPr lang="en-US" sz="2000" dirty="0"/>
              <a:t>, </a:t>
            </a:r>
            <a:r>
              <a:rPr lang="ru-RU" sz="2000" dirty="0"/>
              <a:t>некоммерческой организацией, основанной разработчиками концепции</a:t>
            </a:r>
            <a:r>
              <a:rPr lang="en-US" sz="2000" dirty="0"/>
              <a:t> SDN </a:t>
            </a:r>
            <a:r>
              <a:rPr lang="ru-RU" sz="2000" dirty="0"/>
              <a:t>университетами Стэнфорда и Беркли</a:t>
            </a:r>
            <a:endParaRPr lang="en-US" sz="2000" dirty="0"/>
          </a:p>
          <a:p>
            <a:r>
              <a:rPr lang="ru-RU" sz="2000" dirty="0"/>
              <a:t>Ведущие операторы, такие как </a:t>
            </a:r>
            <a:r>
              <a:rPr lang="en-US" sz="2000" dirty="0"/>
              <a:t>AT&amp;T, NTT, SK Telecom</a:t>
            </a:r>
            <a:r>
              <a:rPr lang="ru-RU" sz="2000" dirty="0"/>
              <a:t> и</a:t>
            </a:r>
            <a:r>
              <a:rPr lang="en-US" sz="2000" dirty="0"/>
              <a:t> China Unicom</a:t>
            </a:r>
            <a:r>
              <a:rPr lang="ru-RU" sz="2000" dirty="0"/>
              <a:t>,  уже внесли свой вклад в развите </a:t>
            </a:r>
            <a:r>
              <a:rPr lang="en-US" sz="2000" dirty="0"/>
              <a:t>ONOS</a:t>
            </a:r>
          </a:p>
          <a:p>
            <a:r>
              <a:rPr lang="en-US" sz="2000" dirty="0"/>
              <a:t>ONOS </a:t>
            </a:r>
            <a:r>
              <a:rPr lang="ru-RU" sz="2000" dirty="0"/>
              <a:t>ориентируется на несколько важных областей применения, одна из которых</a:t>
            </a:r>
            <a:r>
              <a:rPr lang="en-US" sz="2000" dirty="0"/>
              <a:t> CORD – </a:t>
            </a:r>
            <a:r>
              <a:rPr lang="en-US" sz="2000" i="1" dirty="0"/>
              <a:t>Central Office Re-architected as a Datacenter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5742" y="4843442"/>
            <a:ext cx="10207586" cy="1200323"/>
          </a:xfrm>
          <a:prstGeom prst="rect">
            <a:avLst/>
          </a:prstGeom>
          <a:noFill/>
        </p:spPr>
        <p:txBody>
          <a:bodyPr wrap="none" lIns="91432" tIns="45717" rIns="91432" bIns="45717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85CA"/>
                </a:solidFill>
              </a:rPr>
              <a:t>Заказчики уже сегодня ждут реализаций </a:t>
            </a:r>
            <a:r>
              <a:rPr lang="en-US" b="1" dirty="0" smtClean="0">
                <a:solidFill>
                  <a:srgbClr val="0085CA"/>
                </a:solidFill>
              </a:rPr>
              <a:t>ONOS </a:t>
            </a:r>
            <a:r>
              <a:rPr lang="ru-RU" b="1" dirty="0" smtClean="0">
                <a:solidFill>
                  <a:srgbClr val="0085CA"/>
                </a:solidFill>
              </a:rPr>
              <a:t>и</a:t>
            </a:r>
            <a:r>
              <a:rPr lang="en-US" b="1" dirty="0" smtClean="0">
                <a:solidFill>
                  <a:srgbClr val="0085CA"/>
                </a:solidFill>
              </a:rPr>
              <a:t> CORD </a:t>
            </a:r>
          </a:p>
          <a:p>
            <a:pPr algn="ctr"/>
            <a:r>
              <a:rPr lang="ru-RU" b="1" dirty="0" smtClean="0">
                <a:solidFill>
                  <a:srgbClr val="0085CA"/>
                </a:solidFill>
              </a:rPr>
              <a:t>Для коммерческого применения</a:t>
            </a:r>
            <a:r>
              <a:rPr lang="en-US" b="1" dirty="0" smtClean="0">
                <a:solidFill>
                  <a:srgbClr val="0085CA"/>
                </a:solidFill>
              </a:rPr>
              <a:t>.</a:t>
            </a:r>
            <a:r>
              <a:rPr lang="en-US" b="1" i="1" dirty="0" smtClean="0">
                <a:solidFill>
                  <a:srgbClr val="0085CA"/>
                </a:solidFill>
              </a:rPr>
              <a:t> </a:t>
            </a:r>
            <a:endParaRPr lang="en-US" b="1" i="1" dirty="0">
              <a:solidFill>
                <a:srgbClr val="0085CA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47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41" y="1466331"/>
            <a:ext cx="4855884" cy="1076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5CA">
                    <a:alpha val="99000"/>
                  </a:srgbClr>
                </a:solidFill>
              </a:rPr>
              <a:t>Blue Planet ONOS</a:t>
            </a:r>
            <a:endParaRPr lang="en-US" dirty="0">
              <a:solidFill>
                <a:srgbClr val="0085CA">
                  <a:alpha val="99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838" y="2860263"/>
            <a:ext cx="11222435" cy="3376839"/>
          </a:xfrm>
        </p:spPr>
        <p:txBody>
          <a:bodyPr>
            <a:normAutofit lnSpcReduction="10000"/>
          </a:bodyPr>
          <a:lstStyle/>
          <a:p>
            <a:r>
              <a:rPr lang="ru-RU" sz="2000" b="0" dirty="0"/>
              <a:t>Отдел </a:t>
            </a:r>
            <a:r>
              <a:rPr lang="en-US" sz="2000" b="0" dirty="0"/>
              <a:t>Blue Planet Division </a:t>
            </a:r>
            <a:r>
              <a:rPr lang="ru-RU" sz="2000" b="0" dirty="0"/>
              <a:t>взаимодействует с </a:t>
            </a:r>
            <a:r>
              <a:rPr lang="en-US" sz="2000" b="0" dirty="0" err="1"/>
              <a:t>ON.Lab</a:t>
            </a:r>
            <a:r>
              <a:rPr lang="en-US" sz="2000" b="0" dirty="0"/>
              <a:t> </a:t>
            </a:r>
            <a:r>
              <a:rPr lang="ru-RU" sz="2000" b="0" dirty="0"/>
              <a:t>по разработке и тестированию пакета ПО </a:t>
            </a:r>
            <a:r>
              <a:rPr lang="en-US" sz="2000" b="0" dirty="0"/>
              <a:t>ONOS </a:t>
            </a:r>
            <a:r>
              <a:rPr lang="ru-RU" sz="2000" b="0" dirty="0"/>
              <a:t>для коммерческого использования</a:t>
            </a:r>
            <a:endParaRPr lang="en-US" sz="2000" b="0" dirty="0"/>
          </a:p>
          <a:p>
            <a:pPr lvl="1"/>
            <a:r>
              <a:rPr lang="ru-RU" sz="1600" dirty="0"/>
              <a:t>Позволяет </a:t>
            </a:r>
            <a:r>
              <a:rPr lang="en-US" sz="1600" dirty="0"/>
              <a:t>Blue Planet </a:t>
            </a:r>
            <a:r>
              <a:rPr lang="ru-RU" sz="1600" dirty="0"/>
              <a:t>управлять непосредственно инфраструктурой датацентров, минуя </a:t>
            </a:r>
            <a:r>
              <a:rPr lang="en-US" sz="1600" dirty="0"/>
              <a:t>SDN</a:t>
            </a:r>
            <a:r>
              <a:rPr lang="ru-RU" sz="1600" dirty="0"/>
              <a:t> контроллеры</a:t>
            </a:r>
            <a:endParaRPr lang="en-US" sz="1600" dirty="0"/>
          </a:p>
          <a:p>
            <a:pPr lvl="1"/>
            <a:r>
              <a:rPr lang="ru-RU" sz="1600" dirty="0"/>
              <a:t>Делает компанию </a:t>
            </a:r>
            <a:r>
              <a:rPr lang="en-US" sz="1600" dirty="0" err="1"/>
              <a:t>Ciena</a:t>
            </a:r>
            <a:r>
              <a:rPr lang="ru-RU" sz="1600" dirty="0"/>
              <a:t> активным участником сообщества открытого ПО, начиная с</a:t>
            </a:r>
            <a:r>
              <a:rPr lang="en-US" sz="1600" dirty="0"/>
              <a:t> ONOS CORD</a:t>
            </a:r>
          </a:p>
          <a:p>
            <a:pPr lvl="1"/>
            <a:r>
              <a:rPr lang="ru-RU" sz="1600" dirty="0"/>
              <a:t>Для заказчиков </a:t>
            </a:r>
            <a:r>
              <a:rPr lang="en-US" sz="1600" dirty="0"/>
              <a:t>Blue Planet ONOS</a:t>
            </a:r>
            <a:r>
              <a:rPr lang="ru-RU" sz="1600" dirty="0"/>
              <a:t> означает</a:t>
            </a:r>
            <a:r>
              <a:rPr lang="en-US" sz="1600" dirty="0"/>
              <a:t>:</a:t>
            </a:r>
          </a:p>
          <a:p>
            <a:pPr lvl="2"/>
            <a:r>
              <a:rPr lang="ru-RU" dirty="0"/>
              <a:t>Открытое ПО </a:t>
            </a:r>
            <a:r>
              <a:rPr lang="en-US" dirty="0"/>
              <a:t>ONOS</a:t>
            </a:r>
          </a:p>
          <a:p>
            <a:pPr lvl="2"/>
            <a:r>
              <a:rPr lang="ru-RU" dirty="0"/>
              <a:t>Высококлассную поддержку и сопровождение ПО специалистами </a:t>
            </a:r>
            <a:r>
              <a:rPr lang="en-US" dirty="0"/>
              <a:t>Blue Planet Division</a:t>
            </a:r>
            <a:r>
              <a:rPr lang="ru-RU" dirty="0"/>
              <a:t> компании </a:t>
            </a:r>
            <a:r>
              <a:rPr lang="en-US" dirty="0" err="1"/>
              <a:t>Ciena</a:t>
            </a:r>
            <a:endParaRPr lang="en-US" dirty="0"/>
          </a:p>
          <a:p>
            <a:pPr lvl="2"/>
            <a:r>
              <a:rPr lang="ru-RU" dirty="0"/>
              <a:t>Расширения функциональности, обновления и исправление ошибок даёт уверенность в готовности продукта к использованию в интересах бизнеса</a:t>
            </a:r>
            <a:endParaRPr lang="en-US" dirty="0"/>
          </a:p>
          <a:p>
            <a:pPr lvl="2"/>
            <a:r>
              <a:rPr lang="ru-RU" dirty="0"/>
              <a:t>Надёжность и открытость</a:t>
            </a:r>
            <a:r>
              <a:rPr lang="en-US" dirty="0"/>
              <a:t>: </a:t>
            </a:r>
            <a:r>
              <a:rPr lang="ru-RU" dirty="0"/>
              <a:t>любые изменения в </a:t>
            </a:r>
            <a:r>
              <a:rPr lang="en-US" dirty="0"/>
              <a:t>ONOS </a:t>
            </a:r>
            <a:r>
              <a:rPr lang="ru-RU" dirty="0"/>
              <a:t>становятся доступными всему сообществу</a:t>
            </a:r>
            <a:endParaRPr lang="en-US" dirty="0"/>
          </a:p>
          <a:p>
            <a:pPr lvl="2"/>
            <a:endParaRPr lang="en-US" sz="1500" dirty="0"/>
          </a:p>
          <a:p>
            <a:pPr lvl="2"/>
            <a:endParaRPr lang="en-US" sz="1200" dirty="0"/>
          </a:p>
          <a:p>
            <a:pPr lvl="1"/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6163009" y="1389418"/>
            <a:ext cx="723276" cy="1200329"/>
          </a:xfrm>
          <a:prstGeom prst="rect">
            <a:avLst/>
          </a:prstGeom>
          <a:noFill/>
        </p:spPr>
        <p:txBody>
          <a:bodyPr wrap="none" lIns="91432" tIns="45717" rIns="91432" bIns="45717">
            <a:spAutoFit/>
          </a:bodyPr>
          <a:lstStyle/>
          <a:p>
            <a:pPr algn="ctr"/>
            <a:r>
              <a:rPr lang="en-US" sz="7200" b="1" dirty="0">
                <a:ln w="10541" cmpd="sng">
                  <a:solidFill>
                    <a:srgbClr val="00A9CE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85CA"/>
                </a:solidFill>
              </a:rPr>
              <a:t>+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215" y="153251"/>
            <a:ext cx="2747476" cy="274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8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" name="Straight Connector 125"/>
          <p:cNvCxnSpPr/>
          <p:nvPr/>
        </p:nvCxnSpPr>
        <p:spPr>
          <a:xfrm>
            <a:off x="9217903" y="2650251"/>
            <a:ext cx="0" cy="640080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dash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974950" y="2883959"/>
            <a:ext cx="983526" cy="0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34096" y="312892"/>
            <a:ext cx="7889933" cy="6274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5CA">
                    <a:alpha val="99000"/>
                  </a:srgbClr>
                </a:solidFill>
              </a:rPr>
              <a:t>Blue Planet ONOS </a:t>
            </a:r>
            <a:r>
              <a:rPr lang="ru-RU" dirty="0" smtClean="0">
                <a:solidFill>
                  <a:srgbClr val="0085CA">
                    <a:alpha val="99000"/>
                  </a:srgbClr>
                </a:solidFill>
              </a:rPr>
              <a:t>для </a:t>
            </a:r>
            <a:r>
              <a:rPr lang="en-US" dirty="0" smtClean="0">
                <a:solidFill>
                  <a:srgbClr val="0085CA">
                    <a:alpha val="99000"/>
                  </a:srgbClr>
                </a:solidFill>
              </a:rPr>
              <a:t>SDN</a:t>
            </a:r>
            <a:r>
              <a:rPr lang="ru-RU" dirty="0" smtClean="0">
                <a:solidFill>
                  <a:srgbClr val="0085CA">
                    <a:alpha val="99000"/>
                  </a:srgbClr>
                </a:solidFill>
              </a:rPr>
              <a:t> в датацентрах или </a:t>
            </a:r>
            <a:r>
              <a:rPr lang="en-US" dirty="0" smtClean="0">
                <a:solidFill>
                  <a:srgbClr val="0085CA">
                    <a:alpha val="99000"/>
                  </a:srgbClr>
                </a:solidFill>
              </a:rPr>
              <a:t>CORD</a:t>
            </a:r>
            <a:endParaRPr lang="en-US" sz="2000" dirty="0">
              <a:solidFill>
                <a:srgbClr val="0085CA">
                  <a:alpha val="99000"/>
                </a:srgbClr>
              </a:solidFill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15302" y="1263944"/>
            <a:ext cx="5633322" cy="1707221"/>
          </a:xfrm>
          <a:prstGeom prst="rect">
            <a:avLst/>
          </a:prstGeom>
        </p:spPr>
        <p:txBody>
          <a:bodyPr vert="horz" lIns="0" tIns="45717" rIns="91432" bIns="45717" rtlCol="0">
            <a:noAutofit/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lang="en-US" b="1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ts val="600"/>
              </a:spcBef>
              <a:spcAft>
                <a:spcPts val="200"/>
              </a:spcAft>
              <a:buFont typeface="Wingdings" pitchFamily="-109" charset="2"/>
              <a:buChar char="à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ts val="600"/>
              </a:spcBef>
              <a:spcAft>
                <a:spcPts val="200"/>
              </a:spcAft>
              <a:buFont typeface="Wingdings" pitchFamily="-109" charset="2"/>
              <a:buChar char="à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ts val="600"/>
              </a:spcBef>
              <a:spcAft>
                <a:spcPts val="200"/>
              </a:spcAft>
              <a:buFont typeface="Wingdings" pitchFamily="-109" charset="2"/>
              <a:buChar char="à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ts val="600"/>
              </a:spcBef>
              <a:spcAft>
                <a:spcPts val="200"/>
              </a:spcAft>
              <a:buFont typeface="Wingdings" pitchFamily="-109" charset="2"/>
              <a:buChar char="à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A9CE"/>
              </a:buClr>
              <a:buNone/>
            </a:pPr>
            <a:r>
              <a:rPr sz="1900" dirty="0">
                <a:solidFill>
                  <a:srgbClr val="364450">
                    <a:alpha val="99000"/>
                  </a:srgbClr>
                </a:solidFill>
              </a:rPr>
              <a:t>Value Proposition:</a:t>
            </a:r>
          </a:p>
          <a:p>
            <a:pPr>
              <a:buClr>
                <a:srgbClr val="00A9CE"/>
              </a:buClr>
            </a:pPr>
            <a:r>
              <a:rPr sz="1900" b="0" dirty="0">
                <a:solidFill>
                  <a:srgbClr val="364450">
                    <a:alpha val="99000"/>
                  </a:srgbClr>
                </a:solidFill>
              </a:rPr>
              <a:t>Provides an open, high-performance SDN network operating system for managing a white box-based switching fabric in a service provider central offices</a:t>
            </a:r>
            <a:endParaRPr sz="1900" dirty="0">
              <a:solidFill>
                <a:srgbClr val="364450">
                  <a:alpha val="99000"/>
                </a:srgbClr>
              </a:solidFill>
            </a:endParaRPr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315302" y="1263943"/>
            <a:ext cx="5633322" cy="3202976"/>
          </a:xfrm>
          <a:prstGeom prst="rect">
            <a:avLst/>
          </a:prstGeom>
          <a:solidFill>
            <a:schemeClr val="bg1"/>
          </a:solidFill>
        </p:spPr>
        <p:txBody>
          <a:bodyPr vert="horz" lIns="0" tIns="45717" rIns="91432" bIns="45717" rtlCol="0">
            <a:noAutofit/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lang="en-US" b="1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ts val="600"/>
              </a:spcBef>
              <a:spcAft>
                <a:spcPts val="200"/>
              </a:spcAft>
              <a:buFont typeface="Wingdings" pitchFamily="-109" charset="2"/>
              <a:buChar char="à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ts val="600"/>
              </a:spcBef>
              <a:spcAft>
                <a:spcPts val="200"/>
              </a:spcAft>
              <a:buFont typeface="Wingdings" pitchFamily="-109" charset="2"/>
              <a:buChar char="à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ts val="600"/>
              </a:spcBef>
              <a:spcAft>
                <a:spcPts val="200"/>
              </a:spcAft>
              <a:buFont typeface="Wingdings" pitchFamily="-109" charset="2"/>
              <a:buChar char="à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ts val="600"/>
              </a:spcBef>
              <a:spcAft>
                <a:spcPts val="200"/>
              </a:spcAft>
              <a:buFont typeface="Wingdings" pitchFamily="-109" charset="2"/>
              <a:buChar char="à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A9CE"/>
              </a:buClr>
              <a:buNone/>
            </a:pPr>
            <a:r>
              <a:rPr sz="1900" dirty="0">
                <a:solidFill>
                  <a:srgbClr val="364450">
                    <a:alpha val="99000"/>
                  </a:srgbClr>
                </a:solidFill>
              </a:rPr>
              <a:t>Key Benefits:</a:t>
            </a:r>
          </a:p>
          <a:p>
            <a:pPr>
              <a:buClr>
                <a:srgbClr val="00A9CE"/>
              </a:buClr>
            </a:pPr>
            <a:r>
              <a:rPr sz="1900" b="0" dirty="0">
                <a:solidFill>
                  <a:srgbClr val="364450">
                    <a:alpha val="99000"/>
                  </a:srgbClr>
                </a:solidFill>
              </a:rPr>
              <a:t>Reduces capex and opex by enabling transformation from proprietary solutions to open, commodity-based infrastructure</a:t>
            </a:r>
          </a:p>
          <a:p>
            <a:pPr>
              <a:buClr>
                <a:srgbClr val="00A9CE"/>
              </a:buClr>
            </a:pPr>
            <a:r>
              <a:rPr sz="1900" b="0" dirty="0">
                <a:solidFill>
                  <a:srgbClr val="364450">
                    <a:alpha val="99000"/>
                  </a:srgbClr>
                </a:solidFill>
              </a:rPr>
              <a:t>Improved service innovation and agility </a:t>
            </a:r>
          </a:p>
          <a:p>
            <a:pPr>
              <a:buClr>
                <a:srgbClr val="00A9CE"/>
              </a:buClr>
            </a:pPr>
            <a:r>
              <a:rPr sz="1900" b="0" dirty="0">
                <a:solidFill>
                  <a:srgbClr val="364450">
                    <a:alpha val="99000"/>
                  </a:srgbClr>
                </a:solidFill>
              </a:rPr>
              <a:t>Supported by global tier-1 service providers</a:t>
            </a:r>
            <a:endParaRPr sz="1900" dirty="0">
              <a:solidFill>
                <a:srgbClr val="364450">
                  <a:alpha val="99000"/>
                </a:srgbClr>
              </a:solidFill>
            </a:endParaRPr>
          </a:p>
          <a:p>
            <a:pPr>
              <a:buClr>
                <a:srgbClr val="00A9CE"/>
              </a:buClr>
            </a:pPr>
            <a:endParaRPr sz="1900" dirty="0">
              <a:solidFill>
                <a:srgbClr val="364450">
                  <a:alpha val="99000"/>
                </a:srgbClr>
              </a:solidFill>
            </a:endParaRPr>
          </a:p>
          <a:p>
            <a:pPr>
              <a:buClr>
                <a:srgbClr val="00A9CE"/>
              </a:buClr>
            </a:pPr>
            <a:endParaRPr sz="1900" dirty="0">
              <a:solidFill>
                <a:srgbClr val="364450">
                  <a:alpha val="99000"/>
                </a:srgbClr>
              </a:solidFill>
            </a:endParaRP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315302" y="1260077"/>
            <a:ext cx="5540375" cy="4321232"/>
          </a:xfrm>
          <a:prstGeom prst="rect">
            <a:avLst/>
          </a:prstGeom>
          <a:solidFill>
            <a:schemeClr val="bg1"/>
          </a:solidFill>
        </p:spPr>
        <p:txBody>
          <a:bodyPr vert="horz" lIns="0" tIns="45717" rIns="91432" bIns="45717" rtlCol="0">
            <a:noAutofit/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lang="en-US" b="1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ts val="600"/>
              </a:spcBef>
              <a:spcAft>
                <a:spcPts val="200"/>
              </a:spcAft>
              <a:buFont typeface="Wingdings" pitchFamily="-109" charset="2"/>
              <a:buChar char="à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ts val="600"/>
              </a:spcBef>
              <a:spcAft>
                <a:spcPts val="200"/>
              </a:spcAft>
              <a:buFont typeface="Wingdings" pitchFamily="-109" charset="2"/>
              <a:buChar char="à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ts val="600"/>
              </a:spcBef>
              <a:spcAft>
                <a:spcPts val="200"/>
              </a:spcAft>
              <a:buFont typeface="Wingdings" pitchFamily="-109" charset="2"/>
              <a:buChar char="à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ts val="600"/>
              </a:spcBef>
              <a:spcAft>
                <a:spcPts val="200"/>
              </a:spcAft>
              <a:buFont typeface="Wingdings" pitchFamily="-109" charset="2"/>
              <a:buChar char="à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A9CE"/>
              </a:buClr>
              <a:buNone/>
            </a:pPr>
            <a:r>
              <a:rPr sz="1900" dirty="0">
                <a:solidFill>
                  <a:srgbClr val="364450">
                    <a:alpha val="99000"/>
                  </a:srgbClr>
                </a:solidFill>
              </a:rPr>
              <a:t>Why Blue Planet:</a:t>
            </a:r>
          </a:p>
          <a:p>
            <a:pPr>
              <a:buClr>
                <a:srgbClr val="00A9CE"/>
              </a:buClr>
            </a:pPr>
            <a:r>
              <a:rPr sz="1900" b="0" dirty="0">
                <a:solidFill>
                  <a:srgbClr val="364450">
                    <a:alpha val="99000"/>
                  </a:srgbClr>
                </a:solidFill>
              </a:rPr>
              <a:t>Commercial-grade open-source backed by world-class service and support</a:t>
            </a:r>
          </a:p>
          <a:p>
            <a:pPr>
              <a:buClr>
                <a:srgbClr val="00A9CE"/>
              </a:buClr>
            </a:pPr>
            <a:r>
              <a:rPr sz="1900" b="0" dirty="0">
                <a:solidFill>
                  <a:srgbClr val="364450">
                    <a:alpha val="99000"/>
                  </a:srgbClr>
                </a:solidFill>
              </a:rPr>
              <a:t>Complements Blue Planet’s multi-domain and NFV service orchestration capabilities</a:t>
            </a:r>
          </a:p>
          <a:p>
            <a:pPr>
              <a:buClr>
                <a:srgbClr val="00A9CE"/>
              </a:buClr>
            </a:pPr>
            <a:r>
              <a:rPr sz="1900" b="0" dirty="0">
                <a:solidFill>
                  <a:srgbClr val="364450">
                    <a:alpha val="99000"/>
                  </a:srgbClr>
                </a:solidFill>
              </a:rPr>
              <a:t>Commitment to openness</a:t>
            </a:r>
          </a:p>
          <a:p>
            <a:pPr>
              <a:buClr>
                <a:srgbClr val="00A9CE"/>
              </a:buClr>
            </a:pPr>
            <a:endParaRPr sz="1900" b="0" dirty="0">
              <a:solidFill>
                <a:srgbClr val="364450">
                  <a:alpha val="99000"/>
                </a:srgbClr>
              </a:solidFill>
            </a:endParaRPr>
          </a:p>
          <a:p>
            <a:pPr>
              <a:buClr>
                <a:srgbClr val="00A9CE"/>
              </a:buClr>
            </a:pPr>
            <a:endParaRPr sz="1900" b="0" dirty="0">
              <a:solidFill>
                <a:srgbClr val="364450">
                  <a:alpha val="99000"/>
                </a:srgbClr>
              </a:solidFill>
            </a:endParaRPr>
          </a:p>
          <a:p>
            <a:pPr>
              <a:buClr>
                <a:srgbClr val="00A9CE"/>
              </a:buClr>
            </a:pPr>
            <a:endParaRPr sz="1900" dirty="0">
              <a:solidFill>
                <a:srgbClr val="364450">
                  <a:alpha val="99000"/>
                </a:srgb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93519" y="1005889"/>
            <a:ext cx="8360605" cy="4933631"/>
            <a:chOff x="241161" y="1292271"/>
            <a:chExt cx="8360605" cy="4933630"/>
          </a:xfrm>
        </p:grpSpPr>
        <p:sp>
          <p:nvSpPr>
            <p:cNvPr id="2" name="Rectangle 1"/>
            <p:cNvSpPr/>
            <p:nvPr/>
          </p:nvSpPr>
          <p:spPr>
            <a:xfrm>
              <a:off x="241161" y="1597247"/>
              <a:ext cx="5416060" cy="4471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364450"/>
                </a:solidFill>
                <a:ea typeface="ＭＳ Ｐゴシック" pitchFamily="34" charset="-128"/>
              </a:endParaRPr>
            </a:p>
          </p:txBody>
        </p:sp>
        <p:sp>
          <p:nvSpPr>
            <p:cNvPr id="34" name="Content Placeholder 3"/>
            <p:cNvSpPr txBox="1">
              <a:spLocks/>
            </p:cNvSpPr>
            <p:nvPr/>
          </p:nvSpPr>
          <p:spPr>
            <a:xfrm>
              <a:off x="467702" y="1292271"/>
              <a:ext cx="5633322" cy="119594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0" tIns="45720" rIns="91440" bIns="45720" rtlCol="0">
              <a:noAutofit/>
            </a:bodyPr>
            <a:lstStyle>
              <a:lvl1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tabLst/>
                <a:defRPr lang="en-US" b="1">
                  <a:solidFill>
                    <a:schemeClr val="tx2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marR="0" indent="-2857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tabLst/>
                <a:defRPr>
                  <a:solidFill>
                    <a:schemeClr val="tx2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marR="0" indent="-22860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tabLst/>
                <a:defRPr sz="1600">
                  <a:solidFill>
                    <a:schemeClr val="tx2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marR="0" indent="-22860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tabLst/>
                <a:defRPr sz="1400">
                  <a:solidFill>
                    <a:schemeClr val="tx2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marR="0" indent="-22860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tabLst/>
                <a:defRPr sz="1200">
                  <a:solidFill>
                    <a:schemeClr val="tx2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rtl="0" eaLnBrk="1" fontAlgn="base" hangingPunct="1">
                <a:spcBef>
                  <a:spcPts val="600"/>
                </a:spcBef>
                <a:spcAft>
                  <a:spcPts val="200"/>
                </a:spcAft>
                <a:buFont typeface="Wingdings" pitchFamily="-109" charset="2"/>
                <a:buChar char="à"/>
                <a:defRPr sz="1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rtl="0" eaLnBrk="1" fontAlgn="base" hangingPunct="1">
                <a:spcBef>
                  <a:spcPts val="600"/>
                </a:spcBef>
                <a:spcAft>
                  <a:spcPts val="200"/>
                </a:spcAft>
                <a:buFont typeface="Wingdings" pitchFamily="-109" charset="2"/>
                <a:buChar char="à"/>
                <a:defRPr sz="1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rtl="0" eaLnBrk="1" fontAlgn="base" hangingPunct="1">
                <a:spcBef>
                  <a:spcPts val="600"/>
                </a:spcBef>
                <a:spcAft>
                  <a:spcPts val="200"/>
                </a:spcAft>
                <a:buFont typeface="Wingdings" pitchFamily="-109" charset="2"/>
                <a:buChar char="à"/>
                <a:defRPr sz="1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rtl="0" eaLnBrk="1" fontAlgn="base" hangingPunct="1">
                <a:spcBef>
                  <a:spcPts val="600"/>
                </a:spcBef>
                <a:spcAft>
                  <a:spcPts val="200"/>
                </a:spcAft>
                <a:buFont typeface="Wingdings" pitchFamily="-109" charset="2"/>
                <a:buChar char="à"/>
                <a:defRPr sz="1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00A9CE"/>
                </a:buClr>
                <a:buNone/>
              </a:pPr>
              <a:r>
                <a:rPr lang="ru-RU" sz="1600" dirty="0">
                  <a:solidFill>
                    <a:srgbClr val="364450">
                      <a:alpha val="99000"/>
                    </a:srgbClr>
                  </a:solidFill>
                </a:rPr>
                <a:t>Назначение</a:t>
              </a:r>
              <a:r>
                <a:rPr sz="1600" dirty="0">
                  <a:solidFill>
                    <a:srgbClr val="364450">
                      <a:alpha val="99000"/>
                    </a:srgbClr>
                  </a:solidFill>
                </a:rPr>
                <a:t>:</a:t>
              </a:r>
            </a:p>
            <a:p>
              <a:pPr>
                <a:buClr>
                  <a:srgbClr val="00A9CE"/>
                </a:buClr>
              </a:pPr>
              <a:r>
                <a:rPr lang="ru-RU" sz="1600" b="0" dirty="0">
                  <a:solidFill>
                    <a:srgbClr val="364450">
                      <a:alpha val="99000"/>
                    </a:srgbClr>
                  </a:solidFill>
                </a:rPr>
                <a:t>Обеспечивает открытую, высокопроизводительную операционную систему </a:t>
              </a:r>
              <a:r>
                <a:rPr sz="1600" b="0" dirty="0">
                  <a:solidFill>
                    <a:srgbClr val="364450">
                      <a:alpha val="99000"/>
                    </a:srgbClr>
                  </a:solidFill>
                </a:rPr>
                <a:t>SDN </a:t>
              </a:r>
              <a:r>
                <a:rPr lang="ru-RU" sz="1600" b="0" dirty="0">
                  <a:solidFill>
                    <a:srgbClr val="364450">
                      <a:alpha val="99000"/>
                    </a:srgbClr>
                  </a:solidFill>
                </a:rPr>
                <a:t>для управления инфраструктурой на базе </a:t>
              </a:r>
              <a:r>
                <a:rPr lang="en-US" sz="1600" b="0" dirty="0">
                  <a:solidFill>
                    <a:srgbClr val="364450">
                      <a:alpha val="99000"/>
                    </a:srgbClr>
                  </a:solidFill>
                </a:rPr>
                <a:t>“white </a:t>
              </a:r>
              <a:r>
                <a:rPr sz="1600" b="0" dirty="0">
                  <a:solidFill>
                    <a:srgbClr val="364450">
                      <a:alpha val="99000"/>
                    </a:srgbClr>
                  </a:solidFill>
                </a:rPr>
                <a:t>box"</a:t>
              </a:r>
              <a:endParaRPr sz="1600" dirty="0">
                <a:solidFill>
                  <a:srgbClr val="364450">
                    <a:alpha val="99000"/>
                  </a:srgbClr>
                </a:solidFill>
              </a:endParaRPr>
            </a:p>
          </p:txBody>
        </p:sp>
        <p:sp>
          <p:nvSpPr>
            <p:cNvPr id="35" name="Content Placeholder 3"/>
            <p:cNvSpPr txBox="1">
              <a:spLocks/>
            </p:cNvSpPr>
            <p:nvPr/>
          </p:nvSpPr>
          <p:spPr>
            <a:xfrm>
              <a:off x="466999" y="2501983"/>
              <a:ext cx="5190222" cy="222178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0" tIns="45720" rIns="91440" bIns="45720" rtlCol="0">
              <a:noAutofit/>
            </a:bodyPr>
            <a:lstStyle>
              <a:lvl1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tabLst/>
                <a:defRPr lang="en-US" b="1">
                  <a:solidFill>
                    <a:schemeClr val="tx2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marR="0" indent="-2857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tabLst/>
                <a:defRPr>
                  <a:solidFill>
                    <a:schemeClr val="tx2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marR="0" indent="-22860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tabLst/>
                <a:defRPr sz="1600">
                  <a:solidFill>
                    <a:schemeClr val="tx2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marR="0" indent="-22860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tabLst/>
                <a:defRPr sz="1400">
                  <a:solidFill>
                    <a:schemeClr val="tx2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marR="0" indent="-22860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tabLst/>
                <a:defRPr sz="1200">
                  <a:solidFill>
                    <a:schemeClr val="tx2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rtl="0" eaLnBrk="1" fontAlgn="base" hangingPunct="1">
                <a:spcBef>
                  <a:spcPts val="600"/>
                </a:spcBef>
                <a:spcAft>
                  <a:spcPts val="200"/>
                </a:spcAft>
                <a:buFont typeface="Wingdings" pitchFamily="-109" charset="2"/>
                <a:buChar char="à"/>
                <a:defRPr sz="1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rtl="0" eaLnBrk="1" fontAlgn="base" hangingPunct="1">
                <a:spcBef>
                  <a:spcPts val="600"/>
                </a:spcBef>
                <a:spcAft>
                  <a:spcPts val="200"/>
                </a:spcAft>
                <a:buFont typeface="Wingdings" pitchFamily="-109" charset="2"/>
                <a:buChar char="à"/>
                <a:defRPr sz="1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rtl="0" eaLnBrk="1" fontAlgn="base" hangingPunct="1">
                <a:spcBef>
                  <a:spcPts val="600"/>
                </a:spcBef>
                <a:spcAft>
                  <a:spcPts val="200"/>
                </a:spcAft>
                <a:buFont typeface="Wingdings" pitchFamily="-109" charset="2"/>
                <a:buChar char="à"/>
                <a:defRPr sz="1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rtl="0" eaLnBrk="1" fontAlgn="base" hangingPunct="1">
                <a:spcBef>
                  <a:spcPts val="600"/>
                </a:spcBef>
                <a:spcAft>
                  <a:spcPts val="200"/>
                </a:spcAft>
                <a:buFont typeface="Wingdings" pitchFamily="-109" charset="2"/>
                <a:buChar char="à"/>
                <a:defRPr sz="1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00A9CE"/>
                </a:buClr>
                <a:buNone/>
              </a:pPr>
              <a:r>
                <a:rPr lang="ru-RU" sz="1600" dirty="0">
                  <a:solidFill>
                    <a:srgbClr val="364450">
                      <a:alpha val="99000"/>
                    </a:srgbClr>
                  </a:solidFill>
                </a:rPr>
                <a:t>Преимущества</a:t>
              </a:r>
              <a:r>
                <a:rPr sz="1600" dirty="0">
                  <a:solidFill>
                    <a:srgbClr val="364450">
                      <a:alpha val="99000"/>
                    </a:srgbClr>
                  </a:solidFill>
                </a:rPr>
                <a:t>:</a:t>
              </a:r>
            </a:p>
            <a:p>
              <a:pPr>
                <a:buClr>
                  <a:srgbClr val="00A9CE"/>
                </a:buClr>
              </a:pPr>
              <a:r>
                <a:rPr lang="ru-RU" sz="1600" b="0" dirty="0">
                  <a:solidFill>
                    <a:srgbClr val="364450">
                      <a:alpha val="99000"/>
                    </a:srgbClr>
                  </a:solidFill>
                </a:rPr>
                <a:t>Уменьшает капитальные затраты и текущие расходы из-за использования общедоступных компонетов и открытого ПО</a:t>
              </a:r>
              <a:endParaRPr sz="1600" b="0" dirty="0">
                <a:solidFill>
                  <a:srgbClr val="364450">
                    <a:alpha val="99000"/>
                  </a:srgbClr>
                </a:solidFill>
              </a:endParaRPr>
            </a:p>
            <a:p>
              <a:pPr>
                <a:buClr>
                  <a:srgbClr val="00A9CE"/>
                </a:buClr>
              </a:pPr>
              <a:r>
                <a:rPr lang="ru-RU" sz="1600" b="0" dirty="0">
                  <a:solidFill>
                    <a:srgbClr val="364450">
                      <a:alpha val="99000"/>
                    </a:srgbClr>
                  </a:solidFill>
                </a:rPr>
                <a:t>Централизованная </a:t>
              </a:r>
              <a:r>
                <a:rPr sz="1600" b="0" dirty="0">
                  <a:solidFill>
                    <a:srgbClr val="364450">
                      <a:alpha val="99000"/>
                    </a:srgbClr>
                  </a:solidFill>
                </a:rPr>
                <a:t>SDN </a:t>
              </a:r>
              <a:r>
                <a:rPr lang="ru-RU" sz="1600" b="0" dirty="0">
                  <a:solidFill>
                    <a:srgbClr val="364450">
                      <a:alpha val="99000"/>
                    </a:srgbClr>
                  </a:solidFill>
                </a:rPr>
                <a:t>упрощает управление и изменения параметров услуг</a:t>
              </a:r>
              <a:r>
                <a:rPr sz="1600" b="0" dirty="0">
                  <a:solidFill>
                    <a:srgbClr val="364450">
                      <a:alpha val="99000"/>
                    </a:srgbClr>
                  </a:solidFill>
                </a:rPr>
                <a:t> </a:t>
              </a:r>
            </a:p>
            <a:p>
              <a:pPr>
                <a:buClr>
                  <a:srgbClr val="00A9CE"/>
                </a:buClr>
              </a:pPr>
              <a:r>
                <a:rPr lang="ru-RU" sz="1600" b="0" dirty="0">
                  <a:solidFill>
                    <a:srgbClr val="364450">
                      <a:alpha val="99000"/>
                    </a:srgbClr>
                  </a:solidFill>
                </a:rPr>
                <a:t>Поддерживается операторами мирового уровня</a:t>
              </a:r>
              <a:endParaRPr sz="1600" dirty="0">
                <a:solidFill>
                  <a:srgbClr val="364450">
                    <a:alpha val="99000"/>
                  </a:srgbClr>
                </a:solidFill>
              </a:endParaRPr>
            </a:p>
          </p:txBody>
        </p:sp>
        <p:sp>
          <p:nvSpPr>
            <p:cNvPr id="36" name="Content Placeholder 3"/>
            <p:cNvSpPr txBox="1">
              <a:spLocks/>
            </p:cNvSpPr>
            <p:nvPr/>
          </p:nvSpPr>
          <p:spPr>
            <a:xfrm>
              <a:off x="476071" y="4678215"/>
              <a:ext cx="8125695" cy="1547686"/>
            </a:xfrm>
            <a:prstGeom prst="rect">
              <a:avLst/>
            </a:prstGeom>
          </p:spPr>
          <p:txBody>
            <a:bodyPr vert="horz" lIns="0" tIns="45720" rIns="91440" bIns="45720" rtlCol="0">
              <a:noAutofit/>
            </a:bodyPr>
            <a:lstStyle>
              <a:lvl1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tabLst/>
                <a:defRPr lang="en-US" b="1">
                  <a:solidFill>
                    <a:schemeClr val="tx2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marR="0" indent="-2857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tabLst/>
                <a:defRPr>
                  <a:solidFill>
                    <a:schemeClr val="tx2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marR="0" indent="-22860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tabLst/>
                <a:defRPr sz="1600">
                  <a:solidFill>
                    <a:schemeClr val="tx2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marR="0" indent="-22860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tabLst/>
                <a:defRPr sz="1400">
                  <a:solidFill>
                    <a:schemeClr val="tx2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marR="0" indent="-22860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tabLst/>
                <a:defRPr sz="1200">
                  <a:solidFill>
                    <a:schemeClr val="tx2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rtl="0" eaLnBrk="1" fontAlgn="base" hangingPunct="1">
                <a:spcBef>
                  <a:spcPts val="600"/>
                </a:spcBef>
                <a:spcAft>
                  <a:spcPts val="200"/>
                </a:spcAft>
                <a:buFont typeface="Wingdings" pitchFamily="-109" charset="2"/>
                <a:buChar char="à"/>
                <a:defRPr sz="1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rtl="0" eaLnBrk="1" fontAlgn="base" hangingPunct="1">
                <a:spcBef>
                  <a:spcPts val="600"/>
                </a:spcBef>
                <a:spcAft>
                  <a:spcPts val="200"/>
                </a:spcAft>
                <a:buFont typeface="Wingdings" pitchFamily="-109" charset="2"/>
                <a:buChar char="à"/>
                <a:defRPr sz="1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rtl="0" eaLnBrk="1" fontAlgn="base" hangingPunct="1">
                <a:spcBef>
                  <a:spcPts val="600"/>
                </a:spcBef>
                <a:spcAft>
                  <a:spcPts val="200"/>
                </a:spcAft>
                <a:buFont typeface="Wingdings" pitchFamily="-109" charset="2"/>
                <a:buChar char="à"/>
                <a:defRPr sz="1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rtl="0" eaLnBrk="1" fontAlgn="base" hangingPunct="1">
                <a:spcBef>
                  <a:spcPts val="600"/>
                </a:spcBef>
                <a:spcAft>
                  <a:spcPts val="200"/>
                </a:spcAft>
                <a:buFont typeface="Wingdings" pitchFamily="-109" charset="2"/>
                <a:buChar char="à"/>
                <a:defRPr sz="1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00A9CE"/>
                </a:buClr>
                <a:buNone/>
              </a:pPr>
              <a:r>
                <a:rPr lang="ru-RU" sz="1600" dirty="0">
                  <a:solidFill>
                    <a:srgbClr val="364450">
                      <a:alpha val="99000"/>
                    </a:srgbClr>
                  </a:solidFill>
                </a:rPr>
                <a:t>Почему именно</a:t>
              </a:r>
              <a:r>
                <a:rPr sz="1600" dirty="0">
                  <a:solidFill>
                    <a:srgbClr val="364450">
                      <a:alpha val="99000"/>
                    </a:srgbClr>
                  </a:solidFill>
                </a:rPr>
                <a:t> Blue Planet ONOS:</a:t>
              </a:r>
            </a:p>
            <a:p>
              <a:pPr>
                <a:buClr>
                  <a:srgbClr val="00A9CE"/>
                </a:buClr>
              </a:pPr>
              <a:r>
                <a:rPr lang="ru-RU" sz="1600" b="0" dirty="0">
                  <a:solidFill>
                    <a:srgbClr val="364450">
                      <a:alpha val="99000"/>
                    </a:srgbClr>
                  </a:solidFill>
                </a:rPr>
                <a:t>Коммерческий продукт на базе открытого ПО, дополненный профессиональной поддержкой</a:t>
              </a:r>
              <a:endParaRPr sz="1600" b="0" dirty="0">
                <a:solidFill>
                  <a:srgbClr val="364450">
                    <a:alpha val="99000"/>
                  </a:srgbClr>
                </a:solidFill>
              </a:endParaRPr>
            </a:p>
            <a:p>
              <a:pPr>
                <a:buClr>
                  <a:srgbClr val="00A9CE"/>
                </a:buClr>
              </a:pPr>
              <a:r>
                <a:rPr lang="ru-RU" sz="1600" b="0" dirty="0">
                  <a:solidFill>
                    <a:srgbClr val="364450">
                      <a:alpha val="99000"/>
                    </a:srgbClr>
                  </a:solidFill>
                </a:rPr>
                <a:t>Дополняет</a:t>
              </a:r>
              <a:r>
                <a:rPr sz="1600" b="0" dirty="0">
                  <a:solidFill>
                    <a:srgbClr val="364450">
                      <a:alpha val="99000"/>
                    </a:srgbClr>
                  </a:solidFill>
                </a:rPr>
                <a:t> Blue Planet</a:t>
              </a:r>
              <a:r>
                <a:rPr lang="ru-RU" sz="1600" b="0" dirty="0">
                  <a:solidFill>
                    <a:srgbClr val="364450">
                      <a:alpha val="99000"/>
                    </a:srgbClr>
                  </a:solidFill>
                </a:rPr>
                <a:t> в части функций мультидоменной оркстрации </a:t>
              </a:r>
            </a:p>
            <a:p>
              <a:pPr>
                <a:buClr>
                  <a:srgbClr val="00A9CE"/>
                </a:buClr>
              </a:pPr>
              <a:r>
                <a:rPr lang="ru-RU" sz="1600" b="0" dirty="0">
                  <a:solidFill>
                    <a:srgbClr val="364450">
                      <a:alpha val="99000"/>
                    </a:srgbClr>
                  </a:solidFill>
                </a:rPr>
                <a:t>Все доработки и изменения </a:t>
              </a:r>
              <a:r>
                <a:rPr sz="1600" b="0" dirty="0">
                  <a:solidFill>
                    <a:srgbClr val="364450">
                      <a:alpha val="99000"/>
                    </a:srgbClr>
                  </a:solidFill>
                </a:rPr>
                <a:t>ONOS </a:t>
              </a:r>
              <a:r>
                <a:rPr lang="ru-RU" sz="1600" b="0" dirty="0">
                  <a:solidFill>
                    <a:srgbClr val="364450">
                      <a:alpha val="99000"/>
                    </a:srgbClr>
                  </a:solidFill>
                </a:rPr>
                <a:t>становятся доступны всему сообществу разработчиков</a:t>
              </a:r>
              <a:endParaRPr sz="1600" b="0" dirty="0">
                <a:solidFill>
                  <a:srgbClr val="364450">
                    <a:alpha val="99000"/>
                  </a:srgbClr>
                </a:solidFill>
              </a:endParaRPr>
            </a:p>
            <a:p>
              <a:pPr>
                <a:buClr>
                  <a:srgbClr val="00A9CE"/>
                </a:buClr>
              </a:pPr>
              <a:endParaRPr sz="1600" b="0" dirty="0">
                <a:solidFill>
                  <a:srgbClr val="364450">
                    <a:alpha val="99000"/>
                  </a:srgbClr>
                </a:solidFill>
              </a:endParaRPr>
            </a:p>
            <a:p>
              <a:pPr>
                <a:buClr>
                  <a:srgbClr val="00A9CE"/>
                </a:buClr>
              </a:pPr>
              <a:endParaRPr sz="1600" dirty="0">
                <a:solidFill>
                  <a:srgbClr val="364450">
                    <a:alpha val="99000"/>
                  </a:srgbClr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000" y="2708484"/>
            <a:ext cx="1449561" cy="3467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705" y="2569760"/>
            <a:ext cx="1746538" cy="559571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9217903" y="2299406"/>
            <a:ext cx="0" cy="363073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362937" y="2182844"/>
            <a:ext cx="0" cy="548640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9" r="10585"/>
          <a:stretch/>
        </p:blipFill>
        <p:spPr>
          <a:xfrm>
            <a:off x="6567445" y="517438"/>
            <a:ext cx="5300915" cy="178196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8468673" y="5455372"/>
            <a:ext cx="2110713" cy="808804"/>
            <a:chOff x="3447405" y="5381024"/>
            <a:chExt cx="2141745" cy="970639"/>
          </a:xfrm>
        </p:grpSpPr>
        <p:pic>
          <p:nvPicPr>
            <p:cNvPr id="30" name="Picture 29" descr="revenue-drivers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4086" y="5381024"/>
              <a:ext cx="594360" cy="594360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3447405" y="5991537"/>
              <a:ext cx="2141745" cy="3601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1500" b="1" dirty="0">
                <a:solidFill>
                  <a:srgbClr val="88C400">
                    <a:lumMod val="50000"/>
                  </a:srgbClr>
                </a:solidFill>
                <a:latin typeface="Arial"/>
                <a:ea typeface="+mn-ea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951671" y="5417481"/>
            <a:ext cx="1679188" cy="793360"/>
            <a:chOff x="7059125" y="4953000"/>
            <a:chExt cx="1703875" cy="952105"/>
          </a:xfrm>
        </p:grpSpPr>
        <p:grpSp>
          <p:nvGrpSpPr>
            <p:cNvPr id="38" name="Group 37"/>
            <p:cNvGrpSpPr/>
            <p:nvPr/>
          </p:nvGrpSpPr>
          <p:grpSpPr>
            <a:xfrm>
              <a:off x="7620000" y="4953000"/>
              <a:ext cx="594360" cy="594360"/>
              <a:chOff x="3584684" y="5608469"/>
              <a:chExt cx="594360" cy="59436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28762" y="5642100"/>
                <a:ext cx="502920" cy="5029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4684" y="5608469"/>
                <a:ext cx="594360" cy="594360"/>
              </a:xfrm>
              <a:prstGeom prst="rect">
                <a:avLst/>
              </a:prstGeom>
            </p:spPr>
          </p:pic>
        </p:grpSp>
        <p:sp>
          <p:nvSpPr>
            <p:cNvPr id="39" name="Rectangle 38"/>
            <p:cNvSpPr/>
            <p:nvPr/>
          </p:nvSpPr>
          <p:spPr>
            <a:xfrm>
              <a:off x="7059125" y="5544979"/>
              <a:ext cx="1703875" cy="3601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1500" b="1" dirty="0">
                <a:solidFill>
                  <a:srgbClr val="88C400">
                    <a:lumMod val="50000"/>
                  </a:srgbClr>
                </a:solidFill>
                <a:latin typeface="Arial"/>
                <a:ea typeface="+mn-ea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789610" y="5372233"/>
            <a:ext cx="675864" cy="837660"/>
            <a:chOff x="2514600" y="4876800"/>
            <a:chExt cx="685800" cy="1005271"/>
          </a:xfrm>
        </p:grpSpPr>
        <p:sp>
          <p:nvSpPr>
            <p:cNvPr id="43" name="TextBox 38"/>
            <p:cNvSpPr txBox="1">
              <a:spLocks noChangeArrowheads="1"/>
            </p:cNvSpPr>
            <p:nvPr/>
          </p:nvSpPr>
          <p:spPr bwMode="auto">
            <a:xfrm>
              <a:off x="2765024" y="5549646"/>
              <a:ext cx="187447" cy="33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1500" b="1" dirty="0">
                <a:solidFill>
                  <a:srgbClr val="88C400">
                    <a:lumMod val="50000"/>
                  </a:srgbClr>
                </a:solidFill>
                <a:latin typeface="Arial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14600" y="4876800"/>
              <a:ext cx="685800" cy="685800"/>
            </a:xfrm>
            <a:prstGeom prst="rect">
              <a:avLst/>
            </a:prstGeom>
          </p:spPr>
        </p:pic>
      </p:grpSp>
      <p:pic>
        <p:nvPicPr>
          <p:cNvPr id="107" name="Picture 10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450" y="3401718"/>
            <a:ext cx="3702712" cy="943719"/>
          </a:xfrm>
          <a:prstGeom prst="rect">
            <a:avLst/>
          </a:prstGeom>
        </p:spPr>
      </p:pic>
      <p:sp>
        <p:nvSpPr>
          <p:cNvPr id="110" name="TextBox 40"/>
          <p:cNvSpPr txBox="1">
            <a:spLocks noChangeArrowheads="1"/>
          </p:cNvSpPr>
          <p:nvPr/>
        </p:nvSpPr>
        <p:spPr bwMode="auto">
          <a:xfrm>
            <a:off x="11099388" y="4494261"/>
            <a:ext cx="6880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2" tIns="45717" rIns="91432" bIns="4571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sz="1200" dirty="0">
                <a:solidFill>
                  <a:srgbClr val="364450"/>
                </a:solidFill>
                <a:latin typeface="Arial"/>
                <a:cs typeface="Calibri"/>
              </a:rPr>
              <a:t>COTS </a:t>
            </a:r>
            <a:br>
              <a:rPr lang="en-GB" sz="1200" dirty="0">
                <a:solidFill>
                  <a:srgbClr val="364450"/>
                </a:solidFill>
                <a:latin typeface="Arial"/>
                <a:cs typeface="Calibri"/>
              </a:rPr>
            </a:br>
            <a:r>
              <a:rPr lang="en-GB" sz="1200" dirty="0">
                <a:solidFill>
                  <a:srgbClr val="364450"/>
                </a:solidFill>
                <a:latin typeface="Arial"/>
                <a:cs typeface="Calibri"/>
              </a:rPr>
              <a:t>servers</a:t>
            </a:r>
          </a:p>
        </p:txBody>
      </p:sp>
      <p:cxnSp>
        <p:nvCxnSpPr>
          <p:cNvPr id="121" name="Straight Connector 120"/>
          <p:cNvCxnSpPr/>
          <p:nvPr/>
        </p:nvCxnSpPr>
        <p:spPr>
          <a:xfrm>
            <a:off x="8689804" y="3911142"/>
            <a:ext cx="0" cy="363073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7733720" y="3911141"/>
            <a:ext cx="0" cy="363073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9624697" y="4255705"/>
            <a:ext cx="0" cy="363073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10631413" y="4244681"/>
            <a:ext cx="0" cy="363073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486" y="4161252"/>
            <a:ext cx="74636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003" y="4499307"/>
            <a:ext cx="74636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398" y="4515305"/>
            <a:ext cx="74636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914" y="4519821"/>
            <a:ext cx="74636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Rectangle 124"/>
          <p:cNvSpPr/>
          <p:nvPr/>
        </p:nvSpPr>
        <p:spPr>
          <a:xfrm>
            <a:off x="7257435" y="3297121"/>
            <a:ext cx="3841953" cy="1140121"/>
          </a:xfrm>
          <a:prstGeom prst="rect">
            <a:avLst/>
          </a:prstGeom>
          <a:noFill/>
          <a:ln w="19050">
            <a:solidFill>
              <a:schemeClr val="bg2">
                <a:lumMod val="75000"/>
              </a:schemeClr>
            </a:solidFill>
            <a:prstDash val="sysDash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32" tIns="45717" rIns="91432" bIns="45717" rtlCol="0" anchor="ctr"/>
          <a:lstStyle/>
          <a:p>
            <a:pPr algn="ctr"/>
            <a:endParaRPr lang="en-US" dirty="0" smtClean="0">
              <a:solidFill>
                <a:srgbClr val="36445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742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42910" y="2914250"/>
            <a:ext cx="5363083" cy="674340"/>
          </a:xfrm>
        </p:spPr>
        <p:txBody>
          <a:bodyPr/>
          <a:lstStyle/>
          <a:p>
            <a:pPr algn="ctr"/>
            <a:r>
              <a:rPr lang="ru-RU" dirty="0" smtClean="0"/>
              <a:t>Спасибо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74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300" b="1" dirty="0" smtClean="0"/>
              <a:t>Задержки при развертывании сетей WAN дорого обходятся операторам ЦОД</a:t>
            </a:r>
            <a:endParaRPr lang="ru-RU" sz="2300" b="1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109" y="2191888"/>
            <a:ext cx="2848228" cy="113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76581" y="947117"/>
            <a:ext cx="3459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/>
              <a:t>Оператор ЦОД развертывает новый комплекс ЦОД,</a:t>
            </a:r>
          </a:p>
          <a:p>
            <a:pPr algn="ctr"/>
            <a:r>
              <a:rPr lang="ru-RU" sz="1800" dirty="0" smtClean="0"/>
              <a:t> прибыль составляет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ru-RU" sz="1800" dirty="0" smtClean="0"/>
              <a:t>2,4 млн долл. в год</a:t>
            </a:r>
            <a:endParaRPr lang="ru-RU" sz="1800" dirty="0"/>
          </a:p>
        </p:txBody>
      </p:sp>
      <p:grpSp>
        <p:nvGrpSpPr>
          <p:cNvPr id="3" name="Group 2"/>
          <p:cNvGrpSpPr/>
          <p:nvPr/>
        </p:nvGrpSpPr>
        <p:grpSpPr>
          <a:xfrm>
            <a:off x="83130" y="3905996"/>
            <a:ext cx="11570155" cy="1123385"/>
            <a:chOff x="1143432" y="3975245"/>
            <a:chExt cx="11570154" cy="1123385"/>
          </a:xfrm>
        </p:grpSpPr>
        <p:sp>
          <p:nvSpPr>
            <p:cNvPr id="11" name="TextBox 10"/>
            <p:cNvSpPr txBox="1"/>
            <p:nvPr/>
          </p:nvSpPr>
          <p:spPr>
            <a:xfrm>
              <a:off x="1143432" y="3975245"/>
              <a:ext cx="115701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Каждый месяц задержки обходится оператору в  </a:t>
              </a:r>
              <a:r>
                <a:rPr lang="cs-CZ" dirty="0" smtClean="0"/>
                <a:t>                       </a:t>
              </a:r>
              <a:r>
                <a:rPr lang="ru-RU" dirty="0" smtClean="0"/>
                <a:t>                          , </a:t>
              </a:r>
              <a:endParaRPr lang="ru-RU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38383" y="4698520"/>
              <a:ext cx="50787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 smtClean="0"/>
                <a:t>тогда как сеть WAN обходится в 5000 долл. в месяц</a:t>
              </a:r>
              <a:endParaRPr lang="ru-RU" sz="2000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6679426" y="3675162"/>
            <a:ext cx="4976767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200 000 долл.</a:t>
            </a:r>
            <a:endParaRPr lang="ru-RU" sz="5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186709" y="1547282"/>
            <a:ext cx="6512777" cy="2290559"/>
            <a:chOff x="4186708" y="1547280"/>
            <a:chExt cx="6512777" cy="2290559"/>
          </a:xfrm>
        </p:grpSpPr>
        <p:pic>
          <p:nvPicPr>
            <p:cNvPr id="9" name="Picture 29" descr="cloud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9425" y="1698149"/>
              <a:ext cx="4020060" cy="2139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9455" y="1770671"/>
              <a:ext cx="1424115" cy="568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013583" y="1547280"/>
              <a:ext cx="2202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800" dirty="0" smtClean="0"/>
                <a:t>Развертывание сети</a:t>
              </a:r>
            </a:p>
            <a:p>
              <a:pPr algn="ctr"/>
              <a:r>
                <a:rPr lang="ru-RU" sz="1800" dirty="0"/>
                <a:t>WAN занимает</a:t>
              </a:r>
            </a:p>
            <a:p>
              <a:pPr algn="ctr"/>
              <a:r>
                <a:rPr lang="ru-RU" sz="1800" dirty="0" smtClean="0"/>
                <a:t>2 месяца</a:t>
              </a:r>
              <a:endParaRPr lang="ru-RU" sz="18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186708" y="2852982"/>
              <a:ext cx="3856625" cy="173473"/>
            </a:xfrm>
            <a:prstGeom prst="rect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tx2"/>
                </a:solidFill>
                <a:ea typeface="ＭＳ Ｐゴシック" pitchFamily="34" charset="-128"/>
              </a:endParaRPr>
            </a:p>
          </p:txBody>
        </p:sp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5855" y="2981834"/>
              <a:ext cx="1424115" cy="568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Rectangle 19"/>
          <p:cNvSpPr/>
          <p:nvPr/>
        </p:nvSpPr>
        <p:spPr>
          <a:xfrm>
            <a:off x="0" y="5585151"/>
            <a:ext cx="12188825" cy="400110"/>
          </a:xfrm>
          <a:prstGeom prst="rect">
            <a:avLst/>
          </a:prstGeom>
          <a:solidFill>
            <a:srgbClr val="FB64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FFFF"/>
                </a:solidFill>
              </a:rPr>
              <a:t>Ключом к этому уравнению является скорость развертывания соединений</a:t>
            </a:r>
            <a:endParaRPr lang="ru-RU" sz="2000" b="1" cap="smal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11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Проблемы сетей операторов ЦОД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ru-RU" sz="2000" b="1" dirty="0">
              <a:solidFill>
                <a:srgbClr val="C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3069" y="1075783"/>
            <a:ext cx="5360181" cy="2537298"/>
            <a:chOff x="739129" y="1568469"/>
            <a:chExt cx="5027127" cy="5123884"/>
          </a:xfrm>
        </p:grpSpPr>
        <p:sp>
          <p:nvSpPr>
            <p:cNvPr id="41" name="Rectangle 40"/>
            <p:cNvSpPr/>
            <p:nvPr/>
          </p:nvSpPr>
          <p:spPr>
            <a:xfrm>
              <a:off x="739868" y="1999618"/>
              <a:ext cx="5026388" cy="469273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9144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4625" lvl="1" indent="-174625">
                <a:spcBef>
                  <a:spcPts val="600"/>
                </a:spcBef>
                <a:spcAft>
                  <a:spcPts val="200"/>
                </a:spcAft>
                <a:buSzPct val="100000"/>
                <a:buBlip>
                  <a:blip r:embed="rId3"/>
                </a:buBlip>
              </a:pPr>
              <a:r>
                <a:rPr lang="ru-RU" sz="1600" dirty="0" smtClean="0">
                  <a:solidFill>
                    <a:schemeClr val="tx1"/>
                  </a:solidFill>
                </a:rPr>
                <a:t>Проблемы развертывания городских ЦОД — площадь, питание, темное волокно, эксплуатация</a:t>
              </a:r>
            </a:p>
            <a:p>
              <a:pPr marL="174625" lvl="1" indent="-174625">
                <a:spcBef>
                  <a:spcPts val="600"/>
                </a:spcBef>
                <a:spcAft>
                  <a:spcPts val="200"/>
                </a:spcAft>
                <a:buSzPct val="100000"/>
                <a:buBlip>
                  <a:blip r:embed="rId3"/>
                </a:buBlip>
              </a:pPr>
              <a:r>
                <a:rPr lang="ru-RU" sz="1600" dirty="0" smtClean="0">
                  <a:solidFill>
                    <a:schemeClr val="tx1"/>
                  </a:solidFill>
                </a:rPr>
                <a:t>Развертывание сетевых услуг занимает целые месяцы</a:t>
              </a:r>
            </a:p>
            <a:p>
              <a:pPr marL="174625" lvl="1" indent="-174625">
                <a:spcBef>
                  <a:spcPts val="600"/>
                </a:spcBef>
                <a:spcAft>
                  <a:spcPts val="200"/>
                </a:spcAft>
                <a:buSzPct val="100000"/>
                <a:buBlip>
                  <a:blip r:embed="rId3"/>
                </a:buBlip>
              </a:pPr>
              <a:r>
                <a:rPr lang="ru-RU" sz="1600" spc="-30" dirty="0" smtClean="0">
                  <a:solidFill>
                    <a:schemeClr val="tx1"/>
                  </a:solidFill>
                </a:rPr>
                <a:t>Трудности строительства собственными силами</a:t>
              </a:r>
              <a:endParaRPr lang="ru-RU" sz="1600" spc="-30" dirty="0">
                <a:solidFill>
                  <a:schemeClr val="tx1"/>
                </a:solidFill>
              </a:endParaRPr>
            </a:p>
            <a:p>
              <a:pPr marL="174625" lvl="1" indent="-174625">
                <a:spcBef>
                  <a:spcPts val="600"/>
                </a:spcBef>
                <a:spcAft>
                  <a:spcPts val="200"/>
                </a:spcAft>
                <a:buSzPct val="100000"/>
                <a:buBlip>
                  <a:blip r:embed="rId3"/>
                </a:buBlip>
              </a:pPr>
              <a:r>
                <a:rPr lang="ru-RU" sz="1600" dirty="0" smtClean="0">
                  <a:solidFill>
                    <a:schemeClr val="tx1"/>
                  </a:solidFill>
                </a:rPr>
                <a:t>Временное увеличение ёмкости соединения   </a:t>
              </a:r>
              <a:r>
                <a:rPr lang="ru-RU" sz="1600" dirty="0">
                  <a:solidFill>
                    <a:schemeClr val="tx1"/>
                  </a:solidFill>
                </a:rPr>
                <a:t>ЦОД в </a:t>
              </a:r>
              <a:r>
                <a:rPr lang="ru-RU" sz="1600" dirty="0" smtClean="0">
                  <a:solidFill>
                    <a:schemeClr val="tx1"/>
                  </a:solidFill>
                </a:rPr>
                <a:t>часы пик затруднено</a:t>
              </a:r>
              <a:endParaRPr lang="ru-RU" sz="1600" dirty="0">
                <a:solidFill>
                  <a:schemeClr val="tx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39129" y="1568469"/>
              <a:ext cx="5025959" cy="492771"/>
            </a:xfrm>
            <a:prstGeom prst="rect">
              <a:avLst/>
            </a:prstGeom>
            <a:solidFill>
              <a:srgbClr val="FB6400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ru-RU" sz="1600" b="1" dirty="0" smtClean="0">
                  <a:solidFill>
                    <a:srgbClr val="FFFFFF">
                      <a:alpha val="99000"/>
                    </a:srgbClr>
                  </a:solidFill>
                  <a:ea typeface="ＭＳ Ｐゴシック" pitchFamily="34" charset="-128"/>
                </a:rPr>
                <a:t>Проблемы</a:t>
              </a: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48" y="1030317"/>
            <a:ext cx="6142314" cy="451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/>
          <p:cNvSpPr/>
          <p:nvPr/>
        </p:nvSpPr>
        <p:spPr>
          <a:xfrm>
            <a:off x="6010936" y="1549940"/>
            <a:ext cx="5857644" cy="3767205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270926" y="2784017"/>
            <a:ext cx="1623208" cy="1039230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971674" y="2592528"/>
            <a:ext cx="2196599" cy="1532864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576622" y="2202489"/>
            <a:ext cx="2902320" cy="2318925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733554" y="1697299"/>
            <a:ext cx="4468783" cy="3472470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30927" y="4764671"/>
            <a:ext cx="2808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Более 2200 ЦОД развернуты </a:t>
            </a:r>
          </a:p>
          <a:p>
            <a:r>
              <a:rPr lang="ru-RU" sz="1400" b="1" dirty="0" smtClean="0"/>
              <a:t>в 20 крупнейших городах</a:t>
            </a:r>
            <a:endParaRPr lang="ru-RU" sz="1400" b="1" dirty="0"/>
          </a:p>
        </p:txBody>
      </p: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6556164" y="1127196"/>
            <a:ext cx="4262366" cy="86547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>
                    <a:alpha val="99000"/>
                  </a:srgbClr>
                </a:solidFill>
              </a:rPr>
              <a:t>Лондон, Великобритания</a:t>
            </a:r>
          </a:p>
          <a:p>
            <a:pPr marL="0" indent="0" algn="ctr">
              <a:buNone/>
            </a:pPr>
            <a:endParaRPr lang="ru-RU" sz="1400" b="0" dirty="0" smtClean="0">
              <a:solidFill>
                <a:srgbClr val="FF0000">
                  <a:alpha val="99000"/>
                </a:srgbClr>
              </a:solidFill>
            </a:endParaRPr>
          </a:p>
          <a:p>
            <a:pPr marL="0" indent="0" algn="ctr">
              <a:buNone/>
            </a:pPr>
            <a:r>
              <a:rPr lang="ru-RU" b="0" dirty="0" smtClean="0">
                <a:solidFill>
                  <a:srgbClr val="FF0000">
                    <a:alpha val="99000"/>
                  </a:srgbClr>
                </a:solidFill>
              </a:rPr>
              <a:t>&gt; 300 ЦОД</a:t>
            </a:r>
          </a:p>
          <a:p>
            <a:pPr algn="ctr"/>
            <a:endParaRPr lang="ru-RU" dirty="0"/>
          </a:p>
        </p:txBody>
      </p:sp>
      <p:grpSp>
        <p:nvGrpSpPr>
          <p:cNvPr id="6" name="Group 5"/>
          <p:cNvGrpSpPr/>
          <p:nvPr/>
        </p:nvGrpSpPr>
        <p:grpSpPr>
          <a:xfrm>
            <a:off x="313810" y="3622490"/>
            <a:ext cx="5369440" cy="2377401"/>
            <a:chOff x="6215248" y="1542235"/>
            <a:chExt cx="5078541" cy="5007279"/>
          </a:xfrm>
        </p:grpSpPr>
        <p:sp>
          <p:nvSpPr>
            <p:cNvPr id="47" name="Rectangle 46"/>
            <p:cNvSpPr/>
            <p:nvPr/>
          </p:nvSpPr>
          <p:spPr>
            <a:xfrm>
              <a:off x="6215248" y="1999618"/>
              <a:ext cx="5078541" cy="454989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91440"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4625" lvl="1" indent="-174625">
                <a:spcBef>
                  <a:spcPts val="600"/>
                </a:spcBef>
                <a:spcAft>
                  <a:spcPts val="200"/>
                </a:spcAft>
                <a:buSzPct val="100000"/>
                <a:buBlip>
                  <a:blip r:embed="rId3"/>
                </a:buBlip>
              </a:pPr>
              <a:r>
                <a:rPr lang="ru-RU" sz="1600" dirty="0">
                  <a:solidFill>
                    <a:schemeClr val="tx1"/>
                  </a:solidFill>
                </a:rPr>
                <a:t>Рост доходов за счет новых клиентов</a:t>
              </a:r>
            </a:p>
            <a:p>
              <a:pPr marL="174625" lvl="1" indent="-174625">
                <a:spcBef>
                  <a:spcPts val="600"/>
                </a:spcBef>
                <a:spcAft>
                  <a:spcPts val="200"/>
                </a:spcAft>
                <a:buSzPct val="100000"/>
                <a:buBlip>
                  <a:blip r:embed="rId3"/>
                </a:buBlip>
              </a:pPr>
              <a:r>
                <a:rPr lang="ru-RU" sz="1600" dirty="0" smtClean="0">
                  <a:solidFill>
                    <a:schemeClr val="tx1"/>
                  </a:solidFill>
                  <a:sym typeface="Wingdings" pitchFamily="2" charset="2"/>
                </a:rPr>
                <a:t>Стимулирование потребительского спроса на размещение в ЦОД высшего уровня</a:t>
              </a:r>
            </a:p>
            <a:p>
              <a:pPr marL="174625" lvl="1" indent="-174625">
                <a:spcBef>
                  <a:spcPts val="600"/>
                </a:spcBef>
                <a:spcAft>
                  <a:spcPts val="200"/>
                </a:spcAft>
                <a:buSzPct val="100000"/>
                <a:buFontTx/>
                <a:buBlip>
                  <a:blip r:embed="rId3"/>
                </a:buBlip>
              </a:pPr>
              <a:r>
                <a:rPr lang="ru-RU" sz="1600" dirty="0" smtClean="0">
                  <a:solidFill>
                    <a:schemeClr val="tx1"/>
                  </a:solidFill>
                  <a:sym typeface="Wingdings" pitchFamily="2" charset="2"/>
                </a:rPr>
                <a:t>Расширение емкости и снижение требований к</a:t>
              </a:r>
              <a:r>
                <a:rPr lang="cs-CZ" sz="1600" dirty="0" smtClean="0">
                  <a:solidFill>
                    <a:schemeClr val="tx1"/>
                  </a:solidFill>
                  <a:sym typeface="Wingdings" pitchFamily="2" charset="2"/>
                </a:rPr>
                <a:t> </a:t>
              </a:r>
              <a:r>
                <a:rPr lang="ru-RU" sz="1600" dirty="0" smtClean="0">
                  <a:solidFill>
                    <a:schemeClr val="tx1"/>
                  </a:solidFill>
                  <a:sym typeface="Wingdings" pitchFamily="2" charset="2"/>
                </a:rPr>
                <a:t>волокну </a:t>
              </a:r>
            </a:p>
            <a:p>
              <a:pPr marL="174625" lvl="1" indent="-174625">
                <a:spcBef>
                  <a:spcPts val="600"/>
                </a:spcBef>
                <a:spcAft>
                  <a:spcPts val="200"/>
                </a:spcAft>
                <a:buSzPct val="100000"/>
                <a:buFontTx/>
                <a:buBlip>
                  <a:blip r:embed="rId3"/>
                </a:buBlip>
              </a:pPr>
              <a:r>
                <a:rPr lang="ru-RU" sz="1600" dirty="0" smtClean="0">
                  <a:solidFill>
                    <a:schemeClr val="tx1"/>
                  </a:solidFill>
                  <a:sym typeface="Wingdings" pitchFamily="2" charset="2"/>
                </a:rPr>
                <a:t>Исследование новых возможностей для автоматизации и виртуализации с SDN/NFV</a:t>
              </a:r>
              <a:endParaRPr lang="ru-RU" sz="1600" dirty="0">
                <a:solidFill>
                  <a:schemeClr val="tx1"/>
                </a:solidFill>
                <a:sym typeface="Wingdings" pitchFamily="2" charset="2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215248" y="1542235"/>
              <a:ext cx="5078541" cy="502834"/>
            </a:xfrm>
            <a:prstGeom prst="rect">
              <a:avLst/>
            </a:prstGeom>
            <a:solidFill>
              <a:srgbClr val="FB6400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91440" rtlCol="0" anchor="ctr"/>
            <a:lstStyle/>
            <a:p>
              <a:pPr algn="ctr"/>
              <a:r>
                <a:rPr lang="ru-RU" sz="1600" b="1" dirty="0" smtClean="0">
                  <a:solidFill>
                    <a:srgbClr val="FFFFFF">
                      <a:alpha val="99000"/>
                    </a:srgbClr>
                  </a:solidFill>
                  <a:ea typeface="ＭＳ Ｐゴシック" pitchFamily="34" charset="-128"/>
                </a:rPr>
                <a:t>Приоритеты бизнеса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697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Сеть требует адаптации — пример резервирования данных 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ru-RU" b="1" dirty="0" smtClean="0"/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237744"/>
              </p:ext>
            </p:extLst>
          </p:nvPr>
        </p:nvGraphicFramePr>
        <p:xfrm>
          <a:off x="487883" y="3373077"/>
          <a:ext cx="9751060" cy="2346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49638"/>
                <a:gridCol w="1349638"/>
                <a:gridCol w="1762946"/>
                <a:gridCol w="1762946"/>
                <a:gridCol w="1762946"/>
                <a:gridCol w="1762946"/>
              </a:tblGrid>
              <a:tr h="274320"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marL="121888" marR="121888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marL="121888" marR="121888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9 Гбайт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888" marR="12188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36 Гбайт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888" marR="12188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300 Гбайт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888" marR="12188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1 Тбайт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888" marR="121888" anchor="ctr">
                    <a:solidFill>
                      <a:schemeClr val="accent2"/>
                    </a:solidFill>
                  </a:tcPr>
                </a:tc>
              </a:tr>
              <a:tr h="274320">
                <a:tc rowSpan="6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Скорость соединения</a:t>
                      </a:r>
                      <a:endParaRPr lang="ru-RU" sz="1600" dirty="0"/>
                    </a:p>
                  </a:txBody>
                  <a:tcPr marL="121888" marR="12188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 Мбит/с</a:t>
                      </a:r>
                      <a:endParaRPr lang="ru-RU" sz="1600" dirty="0"/>
                    </a:p>
                  </a:txBody>
                  <a:tcPr marL="121888" marR="121888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 ч.</a:t>
                      </a:r>
                      <a:endParaRPr lang="ru-RU" sz="1600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888" marR="121888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8 ч</a:t>
                      </a:r>
                      <a:endParaRPr lang="ru-RU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21888" marR="121888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70 ч.</a:t>
                      </a:r>
                      <a:endParaRPr lang="ru-RU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21888" marR="121888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 д.</a:t>
                      </a:r>
                      <a:endParaRPr lang="ru-RU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21888" marR="121888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4320">
                <a:tc v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 Мбит/с</a:t>
                      </a:r>
                      <a:endParaRPr lang="ru-RU" sz="1600" dirty="0"/>
                    </a:p>
                  </a:txBody>
                  <a:tcPr marL="121888" marR="121888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 мин.</a:t>
                      </a:r>
                      <a:endParaRPr lang="ru-RU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21888" marR="121888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51 мин.</a:t>
                      </a:r>
                      <a:endParaRPr lang="ru-RU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21888" marR="121888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7 ч.</a:t>
                      </a:r>
                      <a:endParaRPr lang="ru-RU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21888" marR="121888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 д.</a:t>
                      </a:r>
                      <a:endParaRPr lang="ru-RU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21888" marR="121888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4320">
                <a:tc v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500 Мбит/с</a:t>
                      </a:r>
                      <a:endParaRPr lang="ru-RU" sz="1600" dirty="0"/>
                    </a:p>
                  </a:txBody>
                  <a:tcPr marL="121888" marR="121888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мин.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888" marR="121888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 мин.</a:t>
                      </a:r>
                      <a:endParaRPr lang="ru-RU" sz="16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21888" marR="121888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84 мин.</a:t>
                      </a:r>
                      <a:endParaRPr lang="ru-RU" sz="16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21888" marR="121888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 ч.</a:t>
                      </a:r>
                      <a:endParaRPr lang="ru-RU" sz="1600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888" marR="121888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4320">
                <a:tc v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</a:t>
                      </a:r>
                      <a:r>
                        <a:rPr lang="ru-RU" sz="1600" baseline="0" dirty="0" smtClean="0"/>
                        <a:t> Гбит/с</a:t>
                      </a:r>
                      <a:endParaRPr lang="ru-RU" sz="1600" dirty="0"/>
                    </a:p>
                  </a:txBody>
                  <a:tcPr marL="121888" marR="121888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15 с.</a:t>
                      </a:r>
                      <a:endParaRPr lang="ru-RU" sz="1600" b="1" dirty="0"/>
                    </a:p>
                  </a:txBody>
                  <a:tcPr marL="121888" marR="121888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 мин.</a:t>
                      </a:r>
                      <a:endParaRPr lang="ru-RU" sz="1600" b="1" dirty="0"/>
                    </a:p>
                  </a:txBody>
                  <a:tcPr marL="121888" marR="121888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 мин.</a:t>
                      </a:r>
                      <a:endParaRPr lang="ru-RU" sz="1600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888" marR="121888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 мин.</a:t>
                      </a:r>
                      <a:endParaRPr lang="ru-RU" sz="16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21888" marR="121888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4320">
                <a:tc v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</a:t>
                      </a:r>
                      <a:r>
                        <a:rPr lang="ru-RU" sz="1600" baseline="0" dirty="0" smtClean="0"/>
                        <a:t> Гбит/с</a:t>
                      </a:r>
                      <a:endParaRPr lang="ru-RU" sz="1600" dirty="0"/>
                    </a:p>
                  </a:txBody>
                  <a:tcPr marL="121888" marR="121888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 с.</a:t>
                      </a:r>
                      <a:endParaRPr lang="ru-RU" sz="1600" b="1" dirty="0"/>
                    </a:p>
                  </a:txBody>
                  <a:tcPr marL="121888" marR="121888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30 с.</a:t>
                      </a:r>
                      <a:endParaRPr lang="ru-RU" sz="1600" b="1" dirty="0"/>
                    </a:p>
                  </a:txBody>
                  <a:tcPr marL="121888" marR="121888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 мин.</a:t>
                      </a:r>
                      <a:endParaRPr lang="ru-RU" sz="1600" b="1" dirty="0"/>
                    </a:p>
                  </a:txBody>
                  <a:tcPr marL="121888" marR="121888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 мин.</a:t>
                      </a:r>
                      <a:endParaRPr lang="ru-RU" sz="16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21888" marR="121888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4320">
                <a:tc v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 Гбит/с</a:t>
                      </a:r>
                      <a:endParaRPr lang="ru-RU" sz="1600" dirty="0"/>
                    </a:p>
                  </a:txBody>
                  <a:tcPr marL="121888" marR="121888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800</a:t>
                      </a:r>
                      <a:r>
                        <a:rPr lang="ru-RU" sz="1600" baseline="0" dirty="0" smtClean="0"/>
                        <a:t> мс</a:t>
                      </a:r>
                      <a:endParaRPr lang="ru-RU" sz="1600" b="1" dirty="0"/>
                    </a:p>
                  </a:txBody>
                  <a:tcPr marL="121888" marR="121888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с.</a:t>
                      </a:r>
                      <a:endParaRPr lang="ru-RU" sz="1600" b="1" dirty="0"/>
                    </a:p>
                  </a:txBody>
                  <a:tcPr marL="121888" marR="121888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24 с.</a:t>
                      </a:r>
                      <a:endParaRPr lang="ru-RU" sz="1600" b="1" dirty="0"/>
                    </a:p>
                  </a:txBody>
                  <a:tcPr marL="121888" marR="121888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80 с.</a:t>
                      </a:r>
                      <a:endParaRPr lang="ru-RU" sz="1600" b="0" dirty="0"/>
                    </a:p>
                  </a:txBody>
                  <a:tcPr marL="121888" marR="121888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10293958" y="4036632"/>
            <a:ext cx="1802727" cy="6155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121893" tIns="60947" rIns="121893" bIns="60947" rtlCol="0">
            <a:spAutoFit/>
          </a:bodyPr>
          <a:lstStyle/>
          <a:p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Недостаточные показатели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293958" y="4622811"/>
            <a:ext cx="1802730" cy="861748"/>
          </a:xfrm>
          <a:prstGeom prst="rect">
            <a:avLst/>
          </a:prstGeom>
          <a:solidFill>
            <a:srgbClr val="92D050"/>
          </a:solidFill>
        </p:spPr>
        <p:txBody>
          <a:bodyPr wrap="square" lIns="121893" tIns="60947" rIns="121893" bIns="60947" rtlCol="0">
            <a:spAutoFit/>
          </a:bodyPr>
          <a:lstStyle/>
          <a:p>
            <a:r>
              <a:rPr lang="ru-RU" sz="1600" dirty="0"/>
              <a:t>Достаточные показатели </a:t>
            </a:r>
            <a:r>
              <a:rPr lang="ru-RU" sz="1600" dirty="0" smtClean="0"/>
              <a:t>&lt;</a:t>
            </a:r>
            <a:r>
              <a:rPr lang="cs-CZ" sz="1600" dirty="0" smtClean="0"/>
              <a:t> </a:t>
            </a:r>
            <a:r>
              <a:rPr lang="ru-RU" sz="1600" dirty="0" smtClean="0"/>
              <a:t>5</a:t>
            </a:r>
            <a:r>
              <a:rPr lang="cs-CZ" sz="1600" dirty="0" smtClean="0"/>
              <a:t> </a:t>
            </a:r>
            <a:r>
              <a:rPr lang="ru-RU" sz="1600" dirty="0" smtClean="0"/>
              <a:t>мин</a:t>
            </a:r>
            <a:r>
              <a:rPr lang="ru-RU" sz="1600" dirty="0"/>
              <a:t>.</a:t>
            </a:r>
          </a:p>
        </p:txBody>
      </p:sp>
      <p:sp>
        <p:nvSpPr>
          <p:cNvPr id="21" name="Oval 20"/>
          <p:cNvSpPr/>
          <p:nvPr/>
        </p:nvSpPr>
        <p:spPr>
          <a:xfrm>
            <a:off x="3788950" y="2780861"/>
            <a:ext cx="397798" cy="461591"/>
          </a:xfrm>
          <a:prstGeom prst="ellipse">
            <a:avLst/>
          </a:prstGeom>
          <a:noFill/>
          <a:ln w="9525" cmpd="sng">
            <a:solidFill>
              <a:schemeClr val="bg1"/>
            </a:solidFill>
            <a:prstDash val="dash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3375" y="984645"/>
            <a:ext cx="5431512" cy="2201675"/>
            <a:chOff x="333375" y="1061286"/>
            <a:chExt cx="5431511" cy="2201675"/>
          </a:xfrm>
        </p:grpSpPr>
        <p:sp>
          <p:nvSpPr>
            <p:cNvPr id="23" name="Freeform 22"/>
            <p:cNvSpPr/>
            <p:nvPr/>
          </p:nvSpPr>
          <p:spPr>
            <a:xfrm>
              <a:off x="4067761" y="2125534"/>
              <a:ext cx="1697125" cy="1137427"/>
            </a:xfrm>
            <a:custGeom>
              <a:avLst/>
              <a:gdLst>
                <a:gd name="connsiteX0" fmla="*/ 0 w 1542088"/>
                <a:gd name="connsiteY0" fmla="*/ 0 h 1064988"/>
                <a:gd name="connsiteX1" fmla="*/ 285092 w 1542088"/>
                <a:gd name="connsiteY1" fmla="*/ 816351 h 1064988"/>
                <a:gd name="connsiteX2" fmla="*/ 738647 w 1542088"/>
                <a:gd name="connsiteY2" fmla="*/ 1049595 h 1064988"/>
                <a:gd name="connsiteX3" fmla="*/ 1542088 w 1542088"/>
                <a:gd name="connsiteY3" fmla="*/ 1023679 h 1064988"/>
                <a:gd name="connsiteX0" fmla="*/ 0 w 1507122"/>
                <a:gd name="connsiteY0" fmla="*/ 0 h 1146556"/>
                <a:gd name="connsiteX1" fmla="*/ 285092 w 1507122"/>
                <a:gd name="connsiteY1" fmla="*/ 816351 h 1146556"/>
                <a:gd name="connsiteX2" fmla="*/ 738647 w 1507122"/>
                <a:gd name="connsiteY2" fmla="*/ 1049595 h 1146556"/>
                <a:gd name="connsiteX3" fmla="*/ 1507122 w 1507122"/>
                <a:gd name="connsiteY3" fmla="*/ 1138927 h 1146556"/>
                <a:gd name="connsiteX0" fmla="*/ 0 w 1716923"/>
                <a:gd name="connsiteY0" fmla="*/ 0 h 1113628"/>
                <a:gd name="connsiteX1" fmla="*/ 494893 w 1716923"/>
                <a:gd name="connsiteY1" fmla="*/ 783423 h 1113628"/>
                <a:gd name="connsiteX2" fmla="*/ 948448 w 1716923"/>
                <a:gd name="connsiteY2" fmla="*/ 1016667 h 1113628"/>
                <a:gd name="connsiteX3" fmla="*/ 1716923 w 1716923"/>
                <a:gd name="connsiteY3" fmla="*/ 1105999 h 1113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6923" h="1113628">
                  <a:moveTo>
                    <a:pt x="0" y="0"/>
                  </a:moveTo>
                  <a:cubicBezTo>
                    <a:pt x="80992" y="320709"/>
                    <a:pt x="336818" y="613979"/>
                    <a:pt x="494893" y="783423"/>
                  </a:cubicBezTo>
                  <a:cubicBezTo>
                    <a:pt x="652968" y="952867"/>
                    <a:pt x="744776" y="962904"/>
                    <a:pt x="948448" y="1016667"/>
                  </a:cubicBezTo>
                  <a:cubicBezTo>
                    <a:pt x="1152120" y="1070430"/>
                    <a:pt x="1419952" y="1136234"/>
                    <a:pt x="1716923" y="1105999"/>
                  </a:cubicBezTo>
                </a:path>
              </a:pathLst>
            </a:custGeom>
            <a:ln w="9525" cmpd="sng">
              <a:solidFill>
                <a:schemeClr val="bg1"/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0000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4207424" y="2850850"/>
              <a:ext cx="406294" cy="395627"/>
            </a:xfrm>
            <a:prstGeom prst="ellipse">
              <a:avLst/>
            </a:prstGeom>
            <a:noFill/>
            <a:ln w="9525" cmpd="sng">
              <a:solidFill>
                <a:schemeClr val="bg1"/>
              </a:solidFill>
              <a:prstDash val="dash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20048" y="2760081"/>
              <a:ext cx="1846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sz="1600" b="1" dirty="0"/>
            </a:p>
          </p:txBody>
        </p:sp>
        <p:sp>
          <p:nvSpPr>
            <p:cNvPr id="26" name="TextBox 94"/>
            <p:cNvSpPr txBox="1">
              <a:spLocks noChangeArrowheads="1"/>
            </p:cNvSpPr>
            <p:nvPr/>
          </p:nvSpPr>
          <p:spPr bwMode="auto">
            <a:xfrm>
              <a:off x="2958249" y="2125244"/>
              <a:ext cx="1072006" cy="55399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ru-RU" sz="1000" b="1" dirty="0" smtClean="0">
                  <a:latin typeface="Century Gothic" charset="0"/>
                  <a:cs typeface="Century Gothic" charset="0"/>
                </a:rPr>
                <a:t>Облако</a:t>
              </a:r>
            </a:p>
            <a:p>
              <a:pPr algn="ctr" eaLnBrk="1" hangingPunct="1"/>
              <a:r>
                <a:rPr lang="ru-RU" sz="1000" b="1" dirty="0" smtClean="0">
                  <a:latin typeface="Century Gothic" charset="0"/>
                  <a:cs typeface="Century Gothic" charset="0"/>
                </a:rPr>
                <a:t>Матрица соединений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63413" y="2225890"/>
              <a:ext cx="3698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b="1" dirty="0" smtClean="0"/>
                <a:t>ЦОД</a:t>
              </a:r>
              <a:endParaRPr lang="ru-RU" sz="1000" b="1" dirty="0"/>
            </a:p>
          </p:txBody>
        </p:sp>
        <p:pic>
          <p:nvPicPr>
            <p:cNvPr id="28" name="Picture 29" descr="cloud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685" y="1584299"/>
              <a:ext cx="3514206" cy="1575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/>
          </p:nvGrpSpPr>
          <p:grpSpPr>
            <a:xfrm>
              <a:off x="1188521" y="1594403"/>
              <a:ext cx="979354" cy="621069"/>
              <a:chOff x="657455" y="2310043"/>
              <a:chExt cx="1115973" cy="535813"/>
            </a:xfrm>
          </p:grpSpPr>
          <p:pic>
            <p:nvPicPr>
              <p:cNvPr id="41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455" y="2310043"/>
                <a:ext cx="1115973" cy="535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927994" y="2472905"/>
                <a:ext cx="548123" cy="292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b="1" dirty="0" smtClean="0"/>
                  <a:t>ЦОД</a:t>
                </a:r>
                <a:endParaRPr lang="ru-RU" sz="1600" b="1" dirty="0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4570043" y="1606131"/>
              <a:ext cx="981031" cy="622132"/>
              <a:chOff x="657455" y="2310044"/>
              <a:chExt cx="1117884" cy="536730"/>
            </a:xfrm>
          </p:grpSpPr>
          <p:pic>
            <p:nvPicPr>
              <p:cNvPr id="38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455" y="2310044"/>
                <a:ext cx="1117884" cy="5367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735733" y="2482646"/>
                <a:ext cx="885705" cy="292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b="1" dirty="0" smtClean="0"/>
                  <a:t>МЦОД</a:t>
                </a:r>
                <a:endParaRPr lang="ru-RU" sz="1600" b="1" dirty="0"/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2383988" y="2178581"/>
              <a:ext cx="19674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800" b="1" dirty="0" smtClean="0"/>
                <a:t>Межсоединение ЦОД 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2256175" y="1921211"/>
              <a:ext cx="2313868" cy="23453"/>
            </a:xfrm>
            <a:prstGeom prst="straightConnector1">
              <a:avLst/>
            </a:prstGeom>
            <a:ln w="57150">
              <a:solidFill>
                <a:schemeClr val="tx2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343025" y="1061286"/>
              <a:ext cx="4421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/>
                <a:t>Активный-активный (синхронный режим)</a:t>
              </a:r>
            </a:p>
            <a:p>
              <a:r>
                <a:rPr lang="ru-RU" sz="1600" dirty="0" smtClean="0"/>
                <a:t>Активный-пассивный (асинхронный режим)</a:t>
              </a:r>
              <a:endParaRPr lang="ru-RU" sz="16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33375" y="2075620"/>
              <a:ext cx="1481125" cy="33855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ru-RU" sz="1600" cap="small" dirty="0">
                  <a:solidFill>
                    <a:schemeClr val="bg1">
                      <a:alpha val="99000"/>
                    </a:schemeClr>
                  </a:solidFill>
                </a:rPr>
                <a:t>Предприятие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019800" y="884944"/>
            <a:ext cx="5591176" cy="2311299"/>
            <a:chOff x="6003190" y="1356779"/>
            <a:chExt cx="5591176" cy="2311299"/>
          </a:xfrm>
        </p:grpSpPr>
        <p:pic>
          <p:nvPicPr>
            <p:cNvPr id="44" name="Picture 29" descr="cloud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2926" y="1757215"/>
              <a:ext cx="3638325" cy="1631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Oval 44"/>
            <p:cNvSpPr/>
            <p:nvPr/>
          </p:nvSpPr>
          <p:spPr>
            <a:xfrm>
              <a:off x="7896384" y="1856640"/>
              <a:ext cx="490580" cy="461591"/>
            </a:xfrm>
            <a:prstGeom prst="ellipse">
              <a:avLst/>
            </a:prstGeom>
            <a:noFill/>
            <a:ln w="9525" cmpd="sng">
              <a:solidFill>
                <a:schemeClr val="bg1"/>
              </a:solidFill>
              <a:prstDash val="dash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800">
                <a:solidFill>
                  <a:srgbClr val="FFFFFF"/>
                </a:solidFill>
                <a:latin typeface="Century Gothic"/>
                <a:cs typeface="Century Gothic"/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9776369" y="3046152"/>
              <a:ext cx="980706" cy="621926"/>
              <a:chOff x="-4276338" y="3230100"/>
              <a:chExt cx="1117514" cy="536552"/>
            </a:xfrm>
          </p:grpSpPr>
          <p:pic>
            <p:nvPicPr>
              <p:cNvPr id="59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276338" y="3230100"/>
                <a:ext cx="1117514" cy="536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0" name="TextBox 59"/>
              <p:cNvSpPr txBox="1"/>
              <p:nvPr/>
            </p:nvSpPr>
            <p:spPr>
              <a:xfrm>
                <a:off x="-4213294" y="3397321"/>
                <a:ext cx="885706" cy="292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b="1" dirty="0" smtClean="0"/>
                  <a:t>МЦОД</a:t>
                </a:r>
                <a:endParaRPr lang="ru-RU" sz="1600" b="1" dirty="0"/>
              </a:p>
            </p:txBody>
          </p:sp>
        </p:grpSp>
        <p:sp>
          <p:nvSpPr>
            <p:cNvPr id="47" name="Rectangle 46"/>
            <p:cNvSpPr/>
            <p:nvPr/>
          </p:nvSpPr>
          <p:spPr>
            <a:xfrm>
              <a:off x="8149847" y="2383631"/>
              <a:ext cx="19674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800" b="1" dirty="0" smtClean="0"/>
                <a:t>Межсоединение ЦОД 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7908465" y="2152931"/>
              <a:ext cx="2313868" cy="23453"/>
            </a:xfrm>
            <a:prstGeom prst="straightConnector1">
              <a:avLst/>
            </a:prstGeom>
            <a:ln w="57150">
              <a:solidFill>
                <a:schemeClr val="tx2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6165115" y="1356779"/>
              <a:ext cx="5429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/>
                <a:t>Активный-активный-активный (синхронный режим)</a:t>
              </a:r>
            </a:p>
            <a:p>
              <a:r>
                <a:rPr lang="ru-RU" sz="1600" dirty="0" smtClean="0"/>
                <a:t>Активный-активный-пассивный (асинхронный режим)</a:t>
              </a:r>
              <a:endParaRPr lang="ru-RU" sz="1600" dirty="0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10208653" y="1940126"/>
              <a:ext cx="982256" cy="622909"/>
              <a:chOff x="657455" y="2310043"/>
              <a:chExt cx="1119280" cy="537400"/>
            </a:xfrm>
          </p:grpSpPr>
          <p:pic>
            <p:nvPicPr>
              <p:cNvPr id="57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455" y="2310043"/>
                <a:ext cx="1119280" cy="537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8" name="TextBox 57"/>
              <p:cNvSpPr txBox="1"/>
              <p:nvPr/>
            </p:nvSpPr>
            <p:spPr>
              <a:xfrm>
                <a:off x="735733" y="2482646"/>
                <a:ext cx="885705" cy="292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b="1" dirty="0" smtClean="0"/>
                  <a:t>МЦОД</a:t>
                </a:r>
                <a:endParaRPr lang="ru-RU" sz="1600" b="1" dirty="0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6827131" y="1928399"/>
              <a:ext cx="966219" cy="612739"/>
              <a:chOff x="657455" y="2310043"/>
              <a:chExt cx="1101006" cy="528626"/>
            </a:xfrm>
          </p:grpSpPr>
          <p:pic>
            <p:nvPicPr>
              <p:cNvPr id="55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455" y="2310043"/>
                <a:ext cx="1101006" cy="528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" name="TextBox 55"/>
              <p:cNvSpPr txBox="1"/>
              <p:nvPr/>
            </p:nvSpPr>
            <p:spPr>
              <a:xfrm>
                <a:off x="905572" y="2511345"/>
                <a:ext cx="548123" cy="292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b="1" dirty="0" smtClean="0"/>
                  <a:t>ЦОД</a:t>
                </a:r>
                <a:endParaRPr lang="ru-RU" sz="1600" b="1" dirty="0"/>
              </a:p>
            </p:txBody>
          </p:sp>
        </p:grpSp>
        <p:cxnSp>
          <p:nvCxnSpPr>
            <p:cNvPr id="52" name="Straight Arrow Connector 51"/>
            <p:cNvCxnSpPr/>
            <p:nvPr/>
          </p:nvCxnSpPr>
          <p:spPr>
            <a:xfrm flipH="1">
              <a:off x="10277348" y="2543576"/>
              <a:ext cx="358092" cy="639700"/>
            </a:xfrm>
            <a:prstGeom prst="straightConnector1">
              <a:avLst/>
            </a:prstGeom>
            <a:ln w="57150">
              <a:solidFill>
                <a:schemeClr val="tx2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7544168" y="2617190"/>
              <a:ext cx="2227508" cy="909331"/>
            </a:xfrm>
            <a:prstGeom prst="straightConnector1">
              <a:avLst/>
            </a:prstGeom>
            <a:ln w="57150">
              <a:solidFill>
                <a:schemeClr val="tx2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6003190" y="2438382"/>
              <a:ext cx="1460617" cy="33855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ru-RU" sz="1600" cap="small" dirty="0">
                  <a:solidFill>
                    <a:schemeClr val="bg1">
                      <a:alpha val="99000"/>
                    </a:schemeClr>
                  </a:solidFill>
                </a:rPr>
                <a:t>Предприятие</a:t>
              </a:r>
            </a:p>
          </p:txBody>
        </p:sp>
      </p:grpSp>
      <p:sp>
        <p:nvSpPr>
          <p:cNvPr id="61" name="Rectangle 60"/>
          <p:cNvSpPr/>
          <p:nvPr/>
        </p:nvSpPr>
        <p:spPr>
          <a:xfrm>
            <a:off x="0" y="5842821"/>
            <a:ext cx="12188825" cy="400110"/>
          </a:xfrm>
          <a:prstGeom prst="rect">
            <a:avLst/>
          </a:prstGeom>
          <a:solidFill>
            <a:srgbClr val="FB64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FFFF"/>
                </a:solidFill>
              </a:rPr>
              <a:t>Производительность сети должна соответствовать требованиям приложений</a:t>
            </a:r>
            <a:endParaRPr lang="ru-RU" sz="2000" cap="smal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7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42"/>
          <p:cNvSpPr>
            <a:spLocks noGrp="1"/>
          </p:cNvSpPr>
          <p:nvPr>
            <p:ph type="title"/>
          </p:nvPr>
        </p:nvSpPr>
        <p:spPr>
          <a:xfrm>
            <a:off x="294184" y="143053"/>
            <a:ext cx="11553990" cy="580847"/>
          </a:xfrm>
        </p:spPr>
        <p:txBody>
          <a:bodyPr/>
          <a:lstStyle/>
          <a:p>
            <a:r>
              <a:rPr lang="ru-RU" b="1" dirty="0" smtClean="0"/>
              <a:t>Что, если бы ваш ЦОД мог реализовать новые доходные приложения?</a:t>
            </a:r>
          </a:p>
        </p:txBody>
      </p:sp>
      <p:sp>
        <p:nvSpPr>
          <p:cNvPr id="45" name="TextBox 44"/>
          <p:cNvSpPr txBox="1"/>
          <p:nvPr/>
        </p:nvSpPr>
        <p:spPr>
          <a:xfrm flipH="1">
            <a:off x="8496642" y="3508996"/>
            <a:ext cx="31714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>Миграция виртуальных машин </a:t>
            </a:r>
          </a:p>
          <a:p>
            <a:pPr>
              <a:defRPr/>
            </a:pPr>
            <a:r>
              <a:rPr lang="ru-RU" sz="1200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>Высокоемкие соединения с различными узлами с</a:t>
            </a:r>
            <a:r>
              <a:rPr lang="cs-CZ" sz="1200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> </a:t>
            </a:r>
            <a:r>
              <a:rPr lang="ru-RU" sz="1200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>низкой задержкой</a:t>
            </a:r>
          </a:p>
        </p:txBody>
      </p:sp>
      <p:sp>
        <p:nvSpPr>
          <p:cNvPr id="46" name="TextBox 45"/>
          <p:cNvSpPr txBox="1"/>
          <p:nvPr/>
        </p:nvSpPr>
        <p:spPr>
          <a:xfrm flipH="1">
            <a:off x="8496640" y="4676965"/>
            <a:ext cx="33316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>Балансировка нагрузки</a:t>
            </a:r>
            <a:r>
              <a:rPr lang="en-US" sz="1400" b="1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/>
            </a:r>
            <a:br>
              <a:rPr lang="en-US" sz="1400" b="1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</a:br>
            <a:r>
              <a:rPr lang="ru-RU" sz="1200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>Повышение качества обслуживания и</a:t>
            </a:r>
            <a:r>
              <a:rPr lang="cs-CZ" sz="1200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> </a:t>
            </a:r>
            <a:r>
              <a:rPr lang="ru-RU" sz="1200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>эффективное распределение ресурсов</a:t>
            </a:r>
            <a:endParaRPr lang="ru-RU" sz="1200" dirty="0">
              <a:solidFill>
                <a:schemeClr val="bg2">
                  <a:lumMod val="50000"/>
                  <a:alpha val="99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47" name="TextBox 46"/>
          <p:cNvSpPr txBox="1"/>
          <p:nvPr/>
        </p:nvSpPr>
        <p:spPr>
          <a:xfrm flipH="1">
            <a:off x="8496640" y="5852897"/>
            <a:ext cx="3401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>Распространение контента</a:t>
            </a:r>
            <a:r>
              <a:rPr lang="en-US" sz="1400" b="1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/>
            </a:r>
            <a:br>
              <a:rPr lang="en-US" sz="1400" b="1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</a:br>
            <a:r>
              <a:rPr lang="ru-RU" sz="1400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>Видео по запросу</a:t>
            </a:r>
            <a:endParaRPr lang="ru-RU" sz="1200" dirty="0">
              <a:solidFill>
                <a:schemeClr val="bg2">
                  <a:lumMod val="50000"/>
                  <a:alpha val="99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48" name="TextBox 47"/>
          <p:cNvSpPr txBox="1"/>
          <p:nvPr/>
        </p:nvSpPr>
        <p:spPr>
          <a:xfrm flipH="1">
            <a:off x="2531385" y="2354985"/>
            <a:ext cx="40499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>Аварийное восстановление </a:t>
            </a:r>
            <a:r>
              <a:rPr lang="en-US" sz="1400" b="1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/>
            </a:r>
            <a:br>
              <a:rPr lang="en-US" sz="1400" b="1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</a:br>
            <a:r>
              <a:rPr lang="ru-RU" sz="1200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>Услуга быстрого восстановления </a:t>
            </a:r>
            <a:r>
              <a:rPr lang="en-US" sz="1200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/>
            </a:r>
            <a:br>
              <a:rPr lang="en-US" sz="1200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</a:br>
            <a:r>
              <a:rPr lang="ru-RU" sz="1200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>с высоким уровнем доступности</a:t>
            </a:r>
          </a:p>
        </p:txBody>
      </p:sp>
      <p:sp>
        <p:nvSpPr>
          <p:cNvPr id="49" name="TextBox 48"/>
          <p:cNvSpPr txBox="1"/>
          <p:nvPr/>
        </p:nvSpPr>
        <p:spPr>
          <a:xfrm flipH="1">
            <a:off x="2531386" y="3377943"/>
            <a:ext cx="31050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>Миграция</a:t>
            </a:r>
          </a:p>
          <a:p>
            <a:pPr>
              <a:defRPr/>
            </a:pPr>
            <a:r>
              <a:rPr lang="ru-RU" sz="1400" b="1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>данных</a:t>
            </a:r>
            <a:r>
              <a:rPr lang="en-US" sz="1400" b="1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/>
            </a:r>
            <a:br>
              <a:rPr lang="en-US" sz="1400" b="1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</a:br>
            <a:r>
              <a:rPr lang="ru-RU" sz="1400" b="1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>Amazon Snowball</a:t>
            </a:r>
            <a:endParaRPr lang="ru-RU" sz="1200" dirty="0">
              <a:solidFill>
                <a:schemeClr val="bg2">
                  <a:lumMod val="50000"/>
                  <a:alpha val="99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50" name="TextBox 49"/>
          <p:cNvSpPr txBox="1"/>
          <p:nvPr/>
        </p:nvSpPr>
        <p:spPr>
          <a:xfrm flipH="1">
            <a:off x="8496640" y="1193870"/>
            <a:ext cx="33316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>Торговля </a:t>
            </a:r>
            <a:r>
              <a:rPr lang="en-US" sz="1400" b="1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/>
            </a:r>
            <a:br>
              <a:rPr lang="en-US" sz="1400" b="1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</a:br>
            <a:r>
              <a:rPr lang="ru-RU" sz="1200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>Высокая скорость, безопасность и</a:t>
            </a:r>
            <a:r>
              <a:rPr lang="cs-CZ" sz="1200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> </a:t>
            </a:r>
            <a:r>
              <a:rPr lang="ru-RU" sz="1200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>надежность, сверхнизкая задержка</a:t>
            </a:r>
          </a:p>
        </p:txBody>
      </p:sp>
      <p:sp>
        <p:nvSpPr>
          <p:cNvPr id="51" name="TextBox 50"/>
          <p:cNvSpPr txBox="1"/>
          <p:nvPr/>
        </p:nvSpPr>
        <p:spPr>
          <a:xfrm flipH="1">
            <a:off x="2531384" y="1193870"/>
            <a:ext cx="35836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>Резервирование данных в нерабочее время и вне объекта </a:t>
            </a:r>
          </a:p>
          <a:p>
            <a:pPr>
              <a:defRPr/>
            </a:pPr>
            <a:r>
              <a:rPr lang="ru-RU" sz="1200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>Планирование высокоскоростного резервирования в нерабочее время с</a:t>
            </a:r>
            <a:r>
              <a:rPr lang="cs-CZ" sz="1200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> </a:t>
            </a:r>
            <a:r>
              <a:rPr lang="ru-RU" sz="1200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>возможностью регулярного выполнения</a:t>
            </a:r>
            <a:endParaRPr lang="ru-RU" sz="1200" dirty="0">
              <a:solidFill>
                <a:schemeClr val="bg2">
                  <a:lumMod val="50000"/>
                  <a:alpha val="99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52" name="TextBox 51"/>
          <p:cNvSpPr txBox="1"/>
          <p:nvPr/>
        </p:nvSpPr>
        <p:spPr>
          <a:xfrm flipH="1">
            <a:off x="2365081" y="4769301"/>
            <a:ext cx="35287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>Сети хранения данных</a:t>
            </a:r>
          </a:p>
          <a:p>
            <a:pPr>
              <a:defRPr/>
            </a:pPr>
            <a:r>
              <a:rPr lang="ru-RU" sz="1200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>Репликация хранилищ</a:t>
            </a:r>
            <a:endParaRPr lang="ru-RU" sz="1200" dirty="0">
              <a:solidFill>
                <a:schemeClr val="bg2">
                  <a:lumMod val="50000"/>
                  <a:alpha val="99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4098" name="Picture 2" descr="http://www.acenetworks.eu/wp-content/uploads/2014/05/Disaster-Recovery-Pl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28" y="2218156"/>
            <a:ext cx="1520829" cy="95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betanews.com/wp-content/uploads/2014/08/Disk-backup-recovery-600x3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8" y="926525"/>
            <a:ext cx="2485090" cy="121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bftghanaonline.com/wp-content/uploads/2015/04/technical-analysis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344" y="1021211"/>
            <a:ext cx="1938251" cy="102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modularmerchant.com/img/icons/i128/data_cop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47" y="4451600"/>
            <a:ext cx="1503391" cy="112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social.technet.microsoft.com/wiki/cfs-filesystemfile.ashx/__key/communityserver-components-imagefileviewer/CommunityServer-Wikis-Components-Files-00-00-00-00-05/2867.VMMT-.png_2D00_550x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965" y="3377945"/>
            <a:ext cx="1817005" cy="93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packetpushers.net/wp-content/uploads/2015/03/icon_loadbalance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244" y="4532108"/>
            <a:ext cx="1288760" cy="96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://connected.giveanhour.org/show/hell-and-back-again-screening-and-panel-discussion/wiki-image/streaming-video-ico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341" y="5507139"/>
            <a:ext cx="2017584" cy="118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://www.datacenter.az/images/coloc-icon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22" y="3224041"/>
            <a:ext cx="2109641" cy="120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 flipH="1">
            <a:off x="2365081" y="5760565"/>
            <a:ext cx="35287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>Подключение к гибридному облаку</a:t>
            </a:r>
          </a:p>
          <a:p>
            <a:pPr>
              <a:defRPr/>
            </a:pPr>
            <a:r>
              <a:rPr lang="ru-RU" sz="1200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>Частные и публичные облачные ресурсы (гибридная среда)</a:t>
            </a:r>
            <a:endParaRPr lang="ru-RU" sz="1200" dirty="0">
              <a:solidFill>
                <a:schemeClr val="bg2">
                  <a:lumMod val="50000"/>
                  <a:alpha val="99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2" name="Cloud 1"/>
          <p:cNvSpPr/>
          <p:nvPr/>
        </p:nvSpPr>
        <p:spPr>
          <a:xfrm>
            <a:off x="642709" y="5780311"/>
            <a:ext cx="1292265" cy="637621"/>
          </a:xfrm>
          <a:prstGeom prst="cloud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 flipH="1">
            <a:off x="8496640" y="2354988"/>
            <a:ext cx="33316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>Непрерывность бизнеса</a:t>
            </a:r>
            <a:r>
              <a:rPr lang="en-US" sz="1400" b="1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/>
            </a:r>
            <a:br>
              <a:rPr lang="en-US" sz="1400" b="1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</a:br>
            <a:r>
              <a:rPr lang="ru-RU" sz="1200" dirty="0" smtClean="0">
                <a:solidFill>
                  <a:schemeClr val="bg2">
                    <a:lumMod val="50000"/>
                    <a:alpha val="99000"/>
                  </a:schemeClr>
                </a:solidFill>
                <a:latin typeface="+mn-lt"/>
                <a:ea typeface="+mn-ea"/>
              </a:rPr>
              <a:t>Гарантированная сеть для целостности данных</a:t>
            </a:r>
            <a:endParaRPr lang="ru-RU" sz="1200" dirty="0">
              <a:solidFill>
                <a:schemeClr val="bg2">
                  <a:lumMod val="50000"/>
                  <a:alpha val="99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1026" name="Picture 2" descr="http://png.clipart.me/graphics/thumbs/633/set-2-of-different-colored-arrow-circles-isolated-on-the-white_63375430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0029" y="1980449"/>
            <a:ext cx="1992941" cy="14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43963" y="806401"/>
            <a:ext cx="6180790" cy="2417638"/>
          </a:xfrm>
          <a:prstGeom prst="roundRect">
            <a:avLst/>
          </a:prstGeom>
          <a:solidFill>
            <a:srgbClr val="E7A40F">
              <a:alpha val="21961"/>
            </a:srgb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324752" y="5452187"/>
            <a:ext cx="5749873" cy="1208819"/>
          </a:xfrm>
          <a:prstGeom prst="roundRect">
            <a:avLst/>
          </a:prstGeom>
          <a:solidFill>
            <a:srgbClr val="E7A40F">
              <a:alpha val="21961"/>
            </a:srgb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43963" y="3323292"/>
            <a:ext cx="6180790" cy="1208819"/>
          </a:xfrm>
          <a:prstGeom prst="roundRect">
            <a:avLst/>
          </a:prstGeom>
          <a:solidFill>
            <a:srgbClr val="E7A40F">
              <a:alpha val="21961"/>
            </a:srgb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6577178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://www.freelargeimages.com/wp-content/uploads/2014/11/Map_of_united_states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22" y="821486"/>
            <a:ext cx="5214970" cy="254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575292" y="1055075"/>
            <a:ext cx="6613533" cy="24407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302" y="235356"/>
            <a:ext cx="11553990" cy="845708"/>
          </a:xfrm>
        </p:spPr>
        <p:txBody>
          <a:bodyPr/>
          <a:lstStyle/>
          <a:p>
            <a:r>
              <a:rPr lang="ru-RU" b="1" dirty="0" smtClean="0"/>
              <a:t>Что, если бы вы могли делать это по требованию?  </a:t>
            </a:r>
            <a:endParaRPr lang="ru-RU" b="1" dirty="0"/>
          </a:p>
        </p:txBody>
      </p:sp>
      <p:sp>
        <p:nvSpPr>
          <p:cNvPr id="6" name="Rectangle 5"/>
          <p:cNvSpPr/>
          <p:nvPr/>
        </p:nvSpPr>
        <p:spPr>
          <a:xfrm>
            <a:off x="6005990" y="1469808"/>
            <a:ext cx="58145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2">
                    <a:alpha val="99000"/>
                  </a:schemeClr>
                </a:solidFill>
              </a:rPr>
              <a:t>Если бы у вас было надежное соединение 10 Гбит/с с низкими задержками и поминутной оплатой?</a:t>
            </a:r>
          </a:p>
        </p:txBody>
      </p:sp>
      <p:sp>
        <p:nvSpPr>
          <p:cNvPr id="16" name="AutoShape 4" descr="Image result for africa continent image"/>
          <p:cNvSpPr>
            <a:spLocks noChangeAspect="1" noChangeArrowheads="1"/>
          </p:cNvSpPr>
          <p:nvPr/>
        </p:nvSpPr>
        <p:spPr bwMode="auto">
          <a:xfrm>
            <a:off x="84645" y="-136525"/>
            <a:ext cx="1714054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6" descr="Image result for africa continent image"/>
          <p:cNvSpPr>
            <a:spLocks noChangeAspect="1" noChangeArrowheads="1"/>
          </p:cNvSpPr>
          <p:nvPr/>
        </p:nvSpPr>
        <p:spPr bwMode="auto">
          <a:xfrm>
            <a:off x="287792" y="15875"/>
            <a:ext cx="1714054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8" descr="Image result for africa continent image"/>
          <p:cNvSpPr>
            <a:spLocks noChangeAspect="1" noChangeArrowheads="1"/>
          </p:cNvSpPr>
          <p:nvPr/>
        </p:nvSpPr>
        <p:spPr bwMode="auto">
          <a:xfrm>
            <a:off x="490939" y="168275"/>
            <a:ext cx="1714054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Rectangle 16"/>
          <p:cNvSpPr/>
          <p:nvPr/>
        </p:nvSpPr>
        <p:spPr>
          <a:xfrm>
            <a:off x="624895" y="3795276"/>
            <a:ext cx="113485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B6400">
                    <a:alpha val="99000"/>
                  </a:srgbClr>
                </a:solidFill>
                <a:latin typeface="+mn-lt"/>
              </a:rPr>
              <a:t>Географическая репликация данных / РД </a:t>
            </a:r>
            <a:r>
              <a:rPr lang="en-US" b="1" dirty="0" smtClean="0">
                <a:solidFill>
                  <a:srgbClr val="FB6400">
                    <a:alpha val="99000"/>
                  </a:srgbClr>
                </a:solidFill>
                <a:latin typeface="+mn-lt"/>
              </a:rPr>
              <a:t/>
            </a:r>
            <a:br>
              <a:rPr lang="en-US" b="1" dirty="0" smtClean="0">
                <a:solidFill>
                  <a:srgbClr val="FB6400">
                    <a:alpha val="99000"/>
                  </a:srgbClr>
                </a:solidFill>
                <a:latin typeface="+mn-lt"/>
              </a:rPr>
            </a:br>
            <a:r>
              <a:rPr lang="ru-RU" sz="1800" b="1" dirty="0" smtClean="0">
                <a:solidFill>
                  <a:schemeClr val="tx2">
                    <a:alpha val="99000"/>
                  </a:schemeClr>
                </a:solidFill>
                <a:latin typeface="+mn-lt"/>
              </a:rPr>
              <a:t>Гарантированная репликация 1 Тбайт данных в течение 13 мин. за 20 долл.</a:t>
            </a:r>
          </a:p>
          <a:p>
            <a:endParaRPr lang="ru-RU" sz="1800" b="1" dirty="0">
              <a:solidFill>
                <a:schemeClr val="tx2">
                  <a:alpha val="99000"/>
                </a:schemeClr>
              </a:solidFill>
              <a:latin typeface="+mn-lt"/>
            </a:endParaRPr>
          </a:p>
          <a:p>
            <a:r>
              <a:rPr lang="ru-RU" b="1" dirty="0" smtClean="0">
                <a:solidFill>
                  <a:srgbClr val="FB6400">
                    <a:alpha val="99000"/>
                  </a:srgbClr>
                </a:solidFill>
              </a:rPr>
              <a:t>Миграция виртуальных машин с учетом требований приложений </a:t>
            </a:r>
            <a:r>
              <a:rPr lang="en-US" sz="1800" b="1" dirty="0" smtClean="0">
                <a:solidFill>
                  <a:srgbClr val="FB6400">
                    <a:alpha val="99000"/>
                  </a:srgbClr>
                </a:solidFill>
              </a:rPr>
              <a:t/>
            </a:r>
            <a:br>
              <a:rPr lang="en-US" sz="1800" b="1" dirty="0" smtClean="0">
                <a:solidFill>
                  <a:srgbClr val="FB6400">
                    <a:alpha val="99000"/>
                  </a:srgbClr>
                </a:solidFill>
              </a:rPr>
            </a:br>
            <a:r>
              <a:rPr lang="ru-RU" sz="1800" b="1" dirty="0">
                <a:solidFill>
                  <a:schemeClr val="tx2">
                    <a:alpha val="99000"/>
                  </a:schemeClr>
                </a:solidFill>
                <a:latin typeface="+mn-lt"/>
              </a:rPr>
              <a:t>Развертывание до 50 ВМ (5 Тбайт) в течение 45 мин. за 100 долл. по требованию</a:t>
            </a:r>
          </a:p>
          <a:p>
            <a:endParaRPr lang="ru-RU" sz="1800" b="1" dirty="0" smtClean="0">
              <a:solidFill>
                <a:schemeClr val="tx2">
                  <a:alpha val="99000"/>
                </a:schemeClr>
              </a:solidFill>
              <a:latin typeface="+mn-lt"/>
            </a:endParaRPr>
          </a:p>
          <a:p>
            <a:r>
              <a:rPr lang="ru-RU" b="1" dirty="0" smtClean="0">
                <a:solidFill>
                  <a:srgbClr val="FB6400">
                    <a:alpha val="99000"/>
                  </a:srgbClr>
                </a:solidFill>
              </a:rPr>
              <a:t>Доставка контента</a:t>
            </a:r>
            <a:r>
              <a:rPr lang="en-US" sz="1800" b="1" dirty="0" smtClean="0">
                <a:solidFill>
                  <a:srgbClr val="FB6400">
                    <a:alpha val="99000"/>
                  </a:srgbClr>
                </a:solidFill>
              </a:rPr>
              <a:t/>
            </a:r>
            <a:br>
              <a:rPr lang="en-US" sz="1800" b="1" dirty="0" smtClean="0">
                <a:solidFill>
                  <a:srgbClr val="FB6400">
                    <a:alpha val="99000"/>
                  </a:srgbClr>
                </a:solidFill>
              </a:rPr>
            </a:br>
            <a:r>
              <a:rPr lang="ru-RU" sz="1800" b="1" dirty="0" smtClean="0">
                <a:solidFill>
                  <a:schemeClr val="tx2">
                    <a:alpha val="99000"/>
                  </a:schemeClr>
                </a:solidFill>
              </a:rPr>
              <a:t>Кэширование 7,5 Тбайт в течение 1 ч. за 150 долл.</a:t>
            </a:r>
            <a:endParaRPr lang="ru-RU" sz="1800" b="1" dirty="0" smtClean="0">
              <a:solidFill>
                <a:schemeClr val="tx2">
                  <a:alpha val="99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5292" y="2714030"/>
            <a:ext cx="6613533" cy="830997"/>
          </a:xfrm>
          <a:prstGeom prst="rect">
            <a:avLst/>
          </a:prstGeom>
          <a:solidFill>
            <a:srgbClr val="FB6400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Какие новые доступные услуги ЦОД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вы сможете реализовать?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51"/>
          <a:stretch/>
        </p:blipFill>
        <p:spPr bwMode="auto">
          <a:xfrm>
            <a:off x="2690951" y="2492172"/>
            <a:ext cx="553712" cy="46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51"/>
          <a:stretch/>
        </p:blipFill>
        <p:spPr bwMode="auto">
          <a:xfrm>
            <a:off x="3474132" y="1519271"/>
            <a:ext cx="553712" cy="46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51"/>
          <a:stretch/>
        </p:blipFill>
        <p:spPr bwMode="auto">
          <a:xfrm>
            <a:off x="4694802" y="1989117"/>
            <a:ext cx="553712" cy="46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51"/>
          <a:stretch/>
        </p:blipFill>
        <p:spPr bwMode="auto">
          <a:xfrm>
            <a:off x="348039" y="1669143"/>
            <a:ext cx="553712" cy="46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Up-Down Arrow 3"/>
          <p:cNvSpPr/>
          <p:nvPr/>
        </p:nvSpPr>
        <p:spPr>
          <a:xfrm rot="2103693">
            <a:off x="3310662" y="1768048"/>
            <a:ext cx="326940" cy="1014811"/>
          </a:xfrm>
          <a:prstGeom prst="upDown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sp>
        <p:nvSpPr>
          <p:cNvPr id="23" name="Up-Down Arrow 22"/>
          <p:cNvSpPr/>
          <p:nvPr/>
        </p:nvSpPr>
        <p:spPr>
          <a:xfrm rot="3812792">
            <a:off x="3890099" y="1585118"/>
            <a:ext cx="245269" cy="1937443"/>
          </a:xfrm>
          <a:prstGeom prst="upDown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sp>
        <p:nvSpPr>
          <p:cNvPr id="24" name="Up-Down Arrow 23"/>
          <p:cNvSpPr/>
          <p:nvPr/>
        </p:nvSpPr>
        <p:spPr>
          <a:xfrm rot="17934085">
            <a:off x="4382087" y="1326092"/>
            <a:ext cx="245269" cy="1352729"/>
          </a:xfrm>
          <a:prstGeom prst="upDown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sp>
        <p:nvSpPr>
          <p:cNvPr id="26" name="Up-Down Arrow 25"/>
          <p:cNvSpPr/>
          <p:nvPr/>
        </p:nvSpPr>
        <p:spPr>
          <a:xfrm rot="17723857">
            <a:off x="1744958" y="1241159"/>
            <a:ext cx="245269" cy="2250835"/>
          </a:xfrm>
          <a:prstGeom prst="upDown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sp>
        <p:nvSpPr>
          <p:cNvPr id="27" name="Up-Down Arrow 26"/>
          <p:cNvSpPr/>
          <p:nvPr/>
        </p:nvSpPr>
        <p:spPr>
          <a:xfrm rot="5400000">
            <a:off x="2082358" y="405174"/>
            <a:ext cx="245269" cy="2752516"/>
          </a:xfrm>
          <a:prstGeom prst="upDown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 rot="19837125">
            <a:off x="3823278" y="2354953"/>
            <a:ext cx="723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10 Гбит/с</a:t>
            </a:r>
            <a:endParaRPr lang="ru-RU" sz="1200" dirty="0"/>
          </a:p>
        </p:txBody>
      </p:sp>
      <p:sp>
        <p:nvSpPr>
          <p:cNvPr id="28" name="TextBox 27"/>
          <p:cNvSpPr txBox="1"/>
          <p:nvPr/>
        </p:nvSpPr>
        <p:spPr>
          <a:xfrm rot="18489897">
            <a:off x="3124959" y="2117622"/>
            <a:ext cx="723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10 Гбит/с</a:t>
            </a:r>
            <a:endParaRPr lang="ru-RU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1857601" y="1658798"/>
            <a:ext cx="723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10 Гбит/с</a:t>
            </a:r>
            <a:endParaRPr lang="ru-RU" sz="1200" dirty="0"/>
          </a:p>
        </p:txBody>
      </p:sp>
      <p:sp>
        <p:nvSpPr>
          <p:cNvPr id="30" name="TextBox 29"/>
          <p:cNvSpPr txBox="1"/>
          <p:nvPr/>
        </p:nvSpPr>
        <p:spPr>
          <a:xfrm rot="1538705">
            <a:off x="1640018" y="2254077"/>
            <a:ext cx="723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10 Гбит/с</a:t>
            </a:r>
            <a:endParaRPr lang="ru-RU" sz="1200" dirty="0"/>
          </a:p>
        </p:txBody>
      </p:sp>
      <p:sp>
        <p:nvSpPr>
          <p:cNvPr id="34" name="TextBox 33"/>
          <p:cNvSpPr txBox="1"/>
          <p:nvPr/>
        </p:nvSpPr>
        <p:spPr>
          <a:xfrm rot="1538705">
            <a:off x="4179528" y="1855929"/>
            <a:ext cx="723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10 Гбит/с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07174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750" y="235356"/>
            <a:ext cx="8903643" cy="623156"/>
          </a:xfrm>
        </p:spPr>
        <p:txBody>
          <a:bodyPr/>
          <a:lstStyle/>
          <a:p>
            <a:r>
              <a:rPr lang="ru-RU" b="1" dirty="0" smtClean="0"/>
              <a:t>Новые возможности корпоративных виртуализированных ИТ-услуг</a:t>
            </a:r>
            <a:endParaRPr lang="ru-RU" b="1" dirty="0"/>
          </a:p>
        </p:txBody>
      </p:sp>
      <p:sp>
        <p:nvSpPr>
          <p:cNvPr id="4" name="Content Placeholder 12"/>
          <p:cNvSpPr>
            <a:spLocks noGrp="1"/>
          </p:cNvSpPr>
          <p:nvPr>
            <p:ph sz="half" idx="4294967295"/>
          </p:nvPr>
        </p:nvSpPr>
        <p:spPr>
          <a:xfrm>
            <a:off x="130313" y="1240049"/>
            <a:ext cx="4506044" cy="452596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Виртуализация сетевых функций?</a:t>
            </a:r>
            <a:endParaRPr lang="ru-RU" dirty="0"/>
          </a:p>
          <a:p>
            <a:r>
              <a:rPr lang="ru-RU" sz="1600" dirty="0" smtClean="0"/>
              <a:t>Позволяет виртуализировать сложные функции для выполнения в среде ПО, а не на отдельном оборудовании</a:t>
            </a:r>
            <a:endParaRPr lang="ru-RU" sz="1600" dirty="0"/>
          </a:p>
        </p:txBody>
      </p:sp>
      <p:grpSp>
        <p:nvGrpSpPr>
          <p:cNvPr id="5" name="Group 4"/>
          <p:cNvGrpSpPr/>
          <p:nvPr/>
        </p:nvGrpSpPr>
        <p:grpSpPr>
          <a:xfrm>
            <a:off x="314324" y="4404026"/>
            <a:ext cx="3445053" cy="1400678"/>
            <a:chOff x="4769847" y="4563680"/>
            <a:chExt cx="3250796" cy="1400678"/>
          </a:xfrm>
        </p:grpSpPr>
        <p:pic>
          <p:nvPicPr>
            <p:cNvPr id="6" name="Picture 5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2512" y="4563680"/>
              <a:ext cx="1278131" cy="1400678"/>
            </a:xfrm>
            <a:prstGeom prst="rect">
              <a:avLst/>
            </a:prstGeom>
            <a:solidFill>
              <a:schemeClr val="accent2"/>
            </a:solidFill>
          </p:spPr>
        </p:pic>
        <p:sp>
          <p:nvSpPr>
            <p:cNvPr id="7" name="TextBox 6"/>
            <p:cNvSpPr txBox="1"/>
            <p:nvPr/>
          </p:nvSpPr>
          <p:spPr>
            <a:xfrm>
              <a:off x="4769847" y="4984898"/>
              <a:ext cx="152935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tx2">
                      <a:alpha val="99000"/>
                    </a:schemeClr>
                  </a:solidFill>
                  <a:latin typeface="+mn-lt"/>
                  <a:ea typeface="+mn-ea"/>
                </a:rPr>
                <a:t>Стандартные </a:t>
              </a:r>
            </a:p>
            <a:p>
              <a:r>
                <a:rPr lang="ru-RU" sz="1400" b="1" dirty="0" smtClean="0">
                  <a:solidFill>
                    <a:schemeClr val="tx2">
                      <a:alpha val="99000"/>
                    </a:schemeClr>
                  </a:solidFill>
                  <a:latin typeface="+mn-lt"/>
                  <a:ea typeface="+mn-ea"/>
                </a:rPr>
                <a:t>универсальные серверы x86</a:t>
              </a:r>
              <a:endParaRPr lang="ru-RU" sz="1400" b="1" dirty="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02635" y="3023120"/>
            <a:ext cx="4091507" cy="1744068"/>
            <a:chOff x="5152573" y="3182774"/>
            <a:chExt cx="3860798" cy="1744068"/>
          </a:xfrm>
        </p:grpSpPr>
        <p:sp>
          <p:nvSpPr>
            <p:cNvPr id="9" name="Trapezoid 8"/>
            <p:cNvSpPr/>
            <p:nvPr/>
          </p:nvSpPr>
          <p:spPr>
            <a:xfrm rot="10800000">
              <a:off x="5661287" y="3182774"/>
              <a:ext cx="3352084" cy="1380903"/>
            </a:xfrm>
            <a:prstGeom prst="trapezoid">
              <a:avLst>
                <a:gd name="adj" fmla="val 101517"/>
              </a:avLst>
            </a:prstGeom>
            <a:gradFill>
              <a:gsLst>
                <a:gs pos="0">
                  <a:srgbClr val="0069B9"/>
                </a:gs>
                <a:gs pos="27000">
                  <a:srgbClr val="80B4DC"/>
                </a:gs>
                <a:gs pos="100000">
                  <a:schemeClr val="bg1"/>
                </a:gs>
                <a:gs pos="75000">
                  <a:schemeClr val="bg1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>
                <a:solidFill>
                  <a:schemeClr val="tx2"/>
                </a:solidFill>
                <a:ea typeface="ＭＳ Ｐゴシック" pitchFamily="34" charset="-128"/>
              </a:endParaRP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5152573" y="3792547"/>
              <a:ext cx="450658" cy="1134295"/>
            </a:xfrm>
            <a:prstGeom prst="downArrow">
              <a:avLst/>
            </a:prstGeom>
            <a:solidFill>
              <a:srgbClr val="0069B9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>
                <a:solidFill>
                  <a:schemeClr val="tx2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79577" y="2642483"/>
            <a:ext cx="4091795" cy="958645"/>
            <a:chOff x="4642700" y="2613455"/>
            <a:chExt cx="3861073" cy="958645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0979" y="3264297"/>
              <a:ext cx="1348187" cy="307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9248" y="3059218"/>
              <a:ext cx="1199411" cy="321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9717" y="2699174"/>
              <a:ext cx="855899" cy="360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3174" y="2994093"/>
              <a:ext cx="1020599" cy="216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4642700" y="2613455"/>
              <a:ext cx="170902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tx2">
                      <a:alpha val="99000"/>
                    </a:schemeClr>
                  </a:solidFill>
                  <a:latin typeface="+mn-lt"/>
                  <a:ea typeface="+mn-ea"/>
                </a:rPr>
                <a:t>Дорогостоящее узкоспециальное оборудование </a:t>
              </a:r>
              <a:endParaRPr lang="ru-RU" sz="1400" b="1" dirty="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823274" y="3122237"/>
            <a:ext cx="5586547" cy="844261"/>
            <a:chOff x="2098633" y="3493486"/>
            <a:chExt cx="4191002" cy="844261"/>
          </a:xfrm>
        </p:grpSpPr>
        <p:sp>
          <p:nvSpPr>
            <p:cNvPr id="18" name="Rounded Rectangle 17"/>
            <p:cNvSpPr/>
            <p:nvPr/>
          </p:nvSpPr>
          <p:spPr bwMode="auto">
            <a:xfrm rot="16200000">
              <a:off x="3772003" y="1820116"/>
              <a:ext cx="844261" cy="4191002"/>
            </a:xfrm>
            <a:prstGeom prst="roundRect">
              <a:avLst/>
            </a:prstGeom>
            <a:solidFill>
              <a:srgbClr val="2A6EBB">
                <a:alpha val="50000"/>
              </a:srgb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ヒラギノ角ゴ ProN W6" charset="0"/>
                <a:cs typeface="ヒラギノ角ゴ ProN W6" charset="0"/>
                <a:sym typeface="Helvetica Neue Bold Condensed" charset="0"/>
              </a:endParaRPr>
            </a:p>
          </p:txBody>
        </p:sp>
        <p:pic>
          <p:nvPicPr>
            <p:cNvPr id="19" name="Picture 18" descr="MS-icon-2.gif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1233" y="3611555"/>
              <a:ext cx="877312" cy="650561"/>
            </a:xfrm>
            <a:prstGeom prst="rect">
              <a:avLst/>
            </a:prstGeom>
          </p:spPr>
        </p:pic>
        <p:pic>
          <p:nvPicPr>
            <p:cNvPr id="20" name="Picture 19" descr="revenue-drivers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8498" y="3622143"/>
              <a:ext cx="594360" cy="59436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2327233" y="3621300"/>
              <a:ext cx="1138506" cy="6453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200" b="1" dirty="0" smtClean="0">
                  <a:solidFill>
                    <a:schemeClr val="tx2"/>
                  </a:solidFill>
                </a:rPr>
                <a:t>Новые </a:t>
              </a:r>
              <a:r>
                <a:rPr lang="en-GB" sz="2200" b="1" dirty="0" smtClean="0">
                  <a:solidFill>
                    <a:schemeClr val="tx2"/>
                  </a:solidFill>
                </a:rPr>
                <a:t/>
              </a:r>
              <a:br>
                <a:rPr lang="en-GB" sz="2200" b="1" dirty="0" smtClean="0">
                  <a:solidFill>
                    <a:schemeClr val="tx2"/>
                  </a:solidFill>
                </a:rPr>
              </a:br>
              <a:r>
                <a:rPr lang="ru-RU" sz="2200" b="1" dirty="0" smtClean="0">
                  <a:solidFill>
                    <a:schemeClr val="tx2"/>
                  </a:solidFill>
                </a:rPr>
                <a:t>доходы</a:t>
              </a:r>
              <a:endParaRPr lang="ru-RU" sz="22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823276" y="4265044"/>
            <a:ext cx="5586549" cy="762130"/>
            <a:chOff x="228135" y="5136861"/>
            <a:chExt cx="4191003" cy="762130"/>
          </a:xfrm>
        </p:grpSpPr>
        <p:sp>
          <p:nvSpPr>
            <p:cNvPr id="23" name="Rounded Rectangle 22"/>
            <p:cNvSpPr/>
            <p:nvPr/>
          </p:nvSpPr>
          <p:spPr bwMode="auto">
            <a:xfrm rot="16200000">
              <a:off x="1942572" y="3422424"/>
              <a:ext cx="762130" cy="4191003"/>
            </a:xfrm>
            <a:prstGeom prst="roundRect">
              <a:avLst/>
            </a:prstGeom>
            <a:solidFill>
              <a:srgbClr val="2A6EBB">
                <a:alpha val="50000"/>
              </a:srgb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ヒラギノ角ゴ ProN W6" charset="0"/>
                <a:cs typeface="ヒラギノ角ゴ ProN W6" charset="0"/>
                <a:sym typeface="Helvetica Neue Bold Condensed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2209340" y="5213061"/>
              <a:ext cx="593427" cy="594360"/>
              <a:chOff x="7117755" y="1233176"/>
              <a:chExt cx="1014881" cy="1070441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256750" y="1498265"/>
                <a:ext cx="773215" cy="456303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7755" y="1233176"/>
                <a:ext cx="1014881" cy="1070441"/>
              </a:xfrm>
              <a:prstGeom prst="rect">
                <a:avLst/>
              </a:prstGeom>
            </p:spPr>
          </p:pic>
        </p:grpSp>
        <p:sp>
          <p:nvSpPr>
            <p:cNvPr id="25" name="Rectangle 24"/>
            <p:cNvSpPr/>
            <p:nvPr/>
          </p:nvSpPr>
          <p:spPr>
            <a:xfrm>
              <a:off x="444771" y="5213061"/>
              <a:ext cx="761812" cy="6453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200" b="1" dirty="0" smtClean="0">
                  <a:solidFill>
                    <a:schemeClr val="tx2"/>
                  </a:solidFill>
                </a:rPr>
                <a:t>Низкие </a:t>
              </a:r>
              <a:r>
                <a:rPr lang="en-GB" sz="2200" b="1" dirty="0" smtClean="0">
                  <a:solidFill>
                    <a:schemeClr val="tx2"/>
                  </a:solidFill>
                </a:rPr>
                <a:t/>
              </a:r>
              <a:br>
                <a:rPr lang="en-GB" sz="2200" b="1" dirty="0" smtClean="0">
                  <a:solidFill>
                    <a:schemeClr val="tx2"/>
                  </a:solidFill>
                </a:rPr>
              </a:br>
              <a:r>
                <a:rPr lang="ru-RU" sz="2200" b="1" dirty="0" smtClean="0">
                  <a:solidFill>
                    <a:schemeClr val="tx2"/>
                  </a:solidFill>
                </a:rPr>
                <a:t>затраты</a:t>
              </a:r>
              <a:endParaRPr lang="ru-RU" sz="2200" b="1" dirty="0">
                <a:solidFill>
                  <a:schemeClr val="tx2"/>
                </a:solidFill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363" y="4336673"/>
            <a:ext cx="796651" cy="59436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813568" y="5333307"/>
            <a:ext cx="5596254" cy="959010"/>
            <a:chOff x="373719" y="5542233"/>
            <a:chExt cx="4198284" cy="959010"/>
          </a:xfrm>
        </p:grpSpPr>
        <p:sp>
          <p:nvSpPr>
            <p:cNvPr id="30" name="Rounded Rectangle 29"/>
            <p:cNvSpPr/>
            <p:nvPr/>
          </p:nvSpPr>
          <p:spPr bwMode="auto">
            <a:xfrm rot="16200000">
              <a:off x="1993356" y="3922596"/>
              <a:ext cx="959009" cy="4198284"/>
            </a:xfrm>
            <a:prstGeom prst="roundRect">
              <a:avLst/>
            </a:prstGeom>
            <a:solidFill>
              <a:srgbClr val="2A6EBB">
                <a:alpha val="50000"/>
              </a:srgb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ヒラギノ角ゴ ProN W6" charset="0"/>
                <a:cs typeface="ヒラギノ角ゴ ProN W6" charset="0"/>
                <a:sym typeface="Helvetica Neue Bold Condensed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8762" y="5775450"/>
              <a:ext cx="502920" cy="50292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585946" y="5596380"/>
              <a:ext cx="1712871" cy="9048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200" b="1" dirty="0" smtClean="0">
                  <a:solidFill>
                    <a:schemeClr val="tx2"/>
                  </a:solidFill>
                </a:rPr>
                <a:t>Устранение зависимости</a:t>
              </a:r>
              <a:r>
                <a:rPr lang="en-GB" sz="2200" b="1" dirty="0" smtClean="0">
                  <a:solidFill>
                    <a:schemeClr val="tx2"/>
                  </a:solidFill>
                </a:rPr>
                <a:t/>
              </a:r>
              <a:br>
                <a:rPr lang="en-GB" sz="2200" b="1" dirty="0" smtClean="0">
                  <a:solidFill>
                    <a:schemeClr val="tx2"/>
                  </a:solidFill>
                </a:rPr>
              </a:br>
              <a:r>
                <a:rPr lang="ru-RU" sz="2200" b="1" dirty="0" smtClean="0">
                  <a:solidFill>
                    <a:schemeClr val="tx2"/>
                  </a:solidFill>
                </a:rPr>
                <a:t>от поставщика</a:t>
              </a:r>
              <a:endParaRPr lang="ru-RU" sz="2200" b="1" dirty="0">
                <a:solidFill>
                  <a:schemeClr val="tx2"/>
                </a:solidFill>
              </a:endParaRPr>
            </a:p>
          </p:txBody>
        </p:sp>
        <p:pic>
          <p:nvPicPr>
            <p:cNvPr id="33" name="Picture 32"/>
            <p:cNvPicPr>
              <a:picLocks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684" y="5744259"/>
              <a:ext cx="594360" cy="59436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2200" y="5732170"/>
              <a:ext cx="594360" cy="594360"/>
            </a:xfrm>
            <a:prstGeom prst="rect">
              <a:avLst/>
            </a:prstGeom>
          </p:spPr>
        </p:pic>
      </p:grpSp>
      <p:pic>
        <p:nvPicPr>
          <p:cNvPr id="35" name="Picture 8" descr="G:\2012_02_Global Foundries_Nikkei\assets\ds.png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4923379" y="2503547"/>
            <a:ext cx="1390631" cy="331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3" t="35935"/>
          <a:stretch/>
        </p:blipFill>
        <p:spPr>
          <a:xfrm>
            <a:off x="5160713" y="2220223"/>
            <a:ext cx="484491" cy="496626"/>
          </a:xfrm>
          <a:prstGeom prst="rect">
            <a:avLst/>
          </a:prstGeom>
        </p:spPr>
      </p:pic>
      <p:pic>
        <p:nvPicPr>
          <p:cNvPr id="37" name="Picture 8" descr="G:\2012_02_Global Foundries_Nikkei\assets\ds.png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7810464" y="2532058"/>
            <a:ext cx="1844101" cy="29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" name="Group 37"/>
          <p:cNvGrpSpPr/>
          <p:nvPr/>
        </p:nvGrpSpPr>
        <p:grpSpPr>
          <a:xfrm>
            <a:off x="8282002" y="2000863"/>
            <a:ext cx="413635" cy="652607"/>
            <a:chOff x="2911560" y="4373373"/>
            <a:chExt cx="577679" cy="1022792"/>
          </a:xfrm>
        </p:grpSpPr>
        <p:grpSp>
          <p:nvGrpSpPr>
            <p:cNvPr id="39" name="Group 38"/>
            <p:cNvGrpSpPr/>
            <p:nvPr/>
          </p:nvGrpSpPr>
          <p:grpSpPr>
            <a:xfrm>
              <a:off x="2911560" y="4373373"/>
              <a:ext cx="577679" cy="1022792"/>
              <a:chOff x="3921760" y="4947583"/>
              <a:chExt cx="360754" cy="777273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3921760" y="4947583"/>
                <a:ext cx="359986" cy="99391"/>
              </a:xfrm>
              <a:prstGeom prst="rect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3921760" y="5082787"/>
                <a:ext cx="359986" cy="99391"/>
              </a:xfrm>
              <a:prstGeom prst="rect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3922528" y="5220044"/>
                <a:ext cx="359986" cy="99391"/>
              </a:xfrm>
              <a:prstGeom prst="rect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3922528" y="5355248"/>
                <a:ext cx="359986" cy="99391"/>
              </a:xfrm>
              <a:prstGeom prst="rect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3922528" y="5490261"/>
                <a:ext cx="359986" cy="99391"/>
              </a:xfrm>
              <a:prstGeom prst="rect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3922528" y="5625465"/>
                <a:ext cx="359986" cy="99391"/>
              </a:xfrm>
              <a:prstGeom prst="rect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2971800" y="4419600"/>
              <a:ext cx="152400" cy="46227"/>
            </a:xfrm>
            <a:prstGeom prst="rect">
              <a:avLst/>
            </a:prstGeom>
            <a:solidFill>
              <a:srgbClr val="002664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276600" y="4419600"/>
              <a:ext cx="152400" cy="46227"/>
            </a:xfrm>
            <a:prstGeom prst="rect">
              <a:avLst/>
            </a:prstGeom>
            <a:solidFill>
              <a:srgbClr val="002664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971800" y="4601973"/>
              <a:ext cx="152400" cy="46227"/>
            </a:xfrm>
            <a:prstGeom prst="rect">
              <a:avLst/>
            </a:prstGeom>
            <a:solidFill>
              <a:srgbClr val="002664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276600" y="4601973"/>
              <a:ext cx="152400" cy="46227"/>
            </a:xfrm>
            <a:prstGeom prst="rect">
              <a:avLst/>
            </a:prstGeom>
            <a:solidFill>
              <a:srgbClr val="002664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971800" y="4777486"/>
              <a:ext cx="152400" cy="46227"/>
            </a:xfrm>
            <a:prstGeom prst="rect">
              <a:avLst/>
            </a:prstGeom>
            <a:solidFill>
              <a:srgbClr val="002664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276600" y="4777486"/>
              <a:ext cx="152400" cy="46227"/>
            </a:xfrm>
            <a:prstGeom prst="rect">
              <a:avLst/>
            </a:prstGeom>
            <a:solidFill>
              <a:srgbClr val="002664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971800" y="4953000"/>
              <a:ext cx="152400" cy="46227"/>
            </a:xfrm>
            <a:prstGeom prst="rect">
              <a:avLst/>
            </a:prstGeom>
            <a:solidFill>
              <a:srgbClr val="002664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276600" y="4953000"/>
              <a:ext cx="152400" cy="46227"/>
            </a:xfrm>
            <a:prstGeom prst="rect">
              <a:avLst/>
            </a:prstGeom>
            <a:solidFill>
              <a:srgbClr val="002664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971800" y="5135373"/>
              <a:ext cx="152400" cy="46227"/>
            </a:xfrm>
            <a:prstGeom prst="rect">
              <a:avLst/>
            </a:prstGeom>
            <a:solidFill>
              <a:srgbClr val="002664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276600" y="5135373"/>
              <a:ext cx="152400" cy="46227"/>
            </a:xfrm>
            <a:prstGeom prst="rect">
              <a:avLst/>
            </a:prstGeom>
            <a:solidFill>
              <a:srgbClr val="002664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971800" y="5304027"/>
              <a:ext cx="152400" cy="46227"/>
            </a:xfrm>
            <a:prstGeom prst="rect">
              <a:avLst/>
            </a:prstGeom>
            <a:solidFill>
              <a:srgbClr val="002664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276600" y="5304027"/>
              <a:ext cx="152400" cy="46227"/>
            </a:xfrm>
            <a:prstGeom prst="rect">
              <a:avLst/>
            </a:prstGeom>
            <a:solidFill>
              <a:srgbClr val="002664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8772345" y="2005840"/>
            <a:ext cx="413635" cy="652607"/>
            <a:chOff x="2911560" y="4373373"/>
            <a:chExt cx="577679" cy="1022792"/>
          </a:xfrm>
        </p:grpSpPr>
        <p:grpSp>
          <p:nvGrpSpPr>
            <p:cNvPr id="59" name="Group 58"/>
            <p:cNvGrpSpPr/>
            <p:nvPr/>
          </p:nvGrpSpPr>
          <p:grpSpPr>
            <a:xfrm>
              <a:off x="2911560" y="4373373"/>
              <a:ext cx="577679" cy="1022792"/>
              <a:chOff x="3921760" y="4947583"/>
              <a:chExt cx="360754" cy="777273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3921760" y="4947583"/>
                <a:ext cx="359986" cy="99391"/>
              </a:xfrm>
              <a:prstGeom prst="rect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3921760" y="5082787"/>
                <a:ext cx="359986" cy="99391"/>
              </a:xfrm>
              <a:prstGeom prst="rect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3922528" y="5220044"/>
                <a:ext cx="359986" cy="99391"/>
              </a:xfrm>
              <a:prstGeom prst="rect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3922528" y="5355248"/>
                <a:ext cx="359986" cy="99391"/>
              </a:xfrm>
              <a:prstGeom prst="rect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922528" y="5490261"/>
                <a:ext cx="359986" cy="99391"/>
              </a:xfrm>
              <a:prstGeom prst="rect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922528" y="5625465"/>
                <a:ext cx="359986" cy="99391"/>
              </a:xfrm>
              <a:prstGeom prst="rect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2971800" y="4419600"/>
              <a:ext cx="152400" cy="46227"/>
            </a:xfrm>
            <a:prstGeom prst="rect">
              <a:avLst/>
            </a:prstGeom>
            <a:solidFill>
              <a:srgbClr val="002664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276600" y="4419600"/>
              <a:ext cx="152400" cy="46227"/>
            </a:xfrm>
            <a:prstGeom prst="rect">
              <a:avLst/>
            </a:prstGeom>
            <a:solidFill>
              <a:srgbClr val="002664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971800" y="4601973"/>
              <a:ext cx="152400" cy="46227"/>
            </a:xfrm>
            <a:prstGeom prst="rect">
              <a:avLst/>
            </a:prstGeom>
            <a:solidFill>
              <a:srgbClr val="002664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3276600" y="4601973"/>
              <a:ext cx="152400" cy="46227"/>
            </a:xfrm>
            <a:prstGeom prst="rect">
              <a:avLst/>
            </a:prstGeom>
            <a:solidFill>
              <a:srgbClr val="002664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971800" y="4777486"/>
              <a:ext cx="152400" cy="46227"/>
            </a:xfrm>
            <a:prstGeom prst="rect">
              <a:avLst/>
            </a:prstGeom>
            <a:solidFill>
              <a:srgbClr val="002664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276600" y="4777486"/>
              <a:ext cx="152400" cy="46227"/>
            </a:xfrm>
            <a:prstGeom prst="rect">
              <a:avLst/>
            </a:prstGeom>
            <a:solidFill>
              <a:srgbClr val="002664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971800" y="4953000"/>
              <a:ext cx="152400" cy="46227"/>
            </a:xfrm>
            <a:prstGeom prst="rect">
              <a:avLst/>
            </a:prstGeom>
            <a:solidFill>
              <a:srgbClr val="002664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276600" y="4953000"/>
              <a:ext cx="152400" cy="46227"/>
            </a:xfrm>
            <a:prstGeom prst="rect">
              <a:avLst/>
            </a:prstGeom>
            <a:solidFill>
              <a:srgbClr val="002664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971800" y="5135373"/>
              <a:ext cx="152400" cy="46227"/>
            </a:xfrm>
            <a:prstGeom prst="rect">
              <a:avLst/>
            </a:prstGeom>
            <a:solidFill>
              <a:srgbClr val="002664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3276600" y="5135373"/>
              <a:ext cx="152400" cy="46227"/>
            </a:xfrm>
            <a:prstGeom prst="rect">
              <a:avLst/>
            </a:prstGeom>
            <a:solidFill>
              <a:srgbClr val="002664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971800" y="5304027"/>
              <a:ext cx="152400" cy="46227"/>
            </a:xfrm>
            <a:prstGeom prst="rect">
              <a:avLst/>
            </a:prstGeom>
            <a:solidFill>
              <a:srgbClr val="002664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3276600" y="5304027"/>
              <a:ext cx="152400" cy="46227"/>
            </a:xfrm>
            <a:prstGeom prst="rect">
              <a:avLst/>
            </a:prstGeom>
            <a:solidFill>
              <a:srgbClr val="002664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5551186" y="2440366"/>
            <a:ext cx="398066" cy="228249"/>
            <a:chOff x="609601" y="2048251"/>
            <a:chExt cx="577680" cy="489307"/>
          </a:xfrm>
        </p:grpSpPr>
        <p:sp>
          <p:nvSpPr>
            <p:cNvPr id="79" name="Rectangle 78"/>
            <p:cNvSpPr/>
            <p:nvPr/>
          </p:nvSpPr>
          <p:spPr>
            <a:xfrm>
              <a:off x="609601" y="2048251"/>
              <a:ext cx="576450" cy="130784"/>
            </a:xfrm>
            <a:prstGeom prst="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609601" y="2226161"/>
              <a:ext cx="576450" cy="130784"/>
            </a:xfrm>
            <a:prstGeom prst="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10831" y="2406774"/>
              <a:ext cx="576450" cy="130784"/>
            </a:xfrm>
            <a:prstGeom prst="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69841" y="2094480"/>
              <a:ext cx="152400" cy="46227"/>
            </a:xfrm>
            <a:prstGeom prst="rect">
              <a:avLst/>
            </a:prstGeom>
            <a:solidFill>
              <a:srgbClr val="002664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974642" y="2094480"/>
              <a:ext cx="152400" cy="46227"/>
            </a:xfrm>
            <a:prstGeom prst="rect">
              <a:avLst/>
            </a:prstGeom>
            <a:solidFill>
              <a:srgbClr val="002664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669841" y="2276852"/>
              <a:ext cx="152400" cy="46227"/>
            </a:xfrm>
            <a:prstGeom prst="rect">
              <a:avLst/>
            </a:prstGeom>
            <a:solidFill>
              <a:srgbClr val="002664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974642" y="2276850"/>
              <a:ext cx="152400" cy="46227"/>
            </a:xfrm>
            <a:prstGeom prst="rect">
              <a:avLst/>
            </a:prstGeom>
            <a:solidFill>
              <a:srgbClr val="002664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669840" y="2452378"/>
              <a:ext cx="152400" cy="46227"/>
            </a:xfrm>
            <a:prstGeom prst="rect">
              <a:avLst/>
            </a:prstGeom>
            <a:solidFill>
              <a:srgbClr val="002664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974639" y="2452387"/>
              <a:ext cx="152400" cy="46227"/>
            </a:xfrm>
            <a:prstGeom prst="rect">
              <a:avLst/>
            </a:prstGeom>
            <a:solidFill>
              <a:srgbClr val="002664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8" name="Picture 8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514" y="1274734"/>
            <a:ext cx="853218" cy="640080"/>
          </a:xfrm>
          <a:prstGeom prst="rect">
            <a:avLst/>
          </a:prstGeom>
        </p:spPr>
      </p:pic>
      <p:sp>
        <p:nvSpPr>
          <p:cNvPr id="89" name="Rectangle 88"/>
          <p:cNvSpPr/>
          <p:nvPr/>
        </p:nvSpPr>
        <p:spPr>
          <a:xfrm>
            <a:off x="5585712" y="1802715"/>
            <a:ext cx="12623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 smtClean="0">
                <a:solidFill>
                  <a:srgbClr val="4D4D4D"/>
                </a:solidFill>
                <a:latin typeface="Calibri"/>
                <a:ea typeface="+mn-ea"/>
              </a:rPr>
              <a:t>Предприятие</a:t>
            </a:r>
          </a:p>
        </p:txBody>
      </p:sp>
      <p:sp>
        <p:nvSpPr>
          <p:cNvPr id="90" name="Rectangle 89"/>
          <p:cNvSpPr/>
          <p:nvPr/>
        </p:nvSpPr>
        <p:spPr>
          <a:xfrm>
            <a:off x="4986167" y="2714902"/>
            <a:ext cx="1262333" cy="36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 smtClean="0">
                <a:solidFill>
                  <a:srgbClr val="4D4D4D"/>
                </a:solidFill>
                <a:latin typeface="Calibri"/>
                <a:ea typeface="+mn-ea"/>
              </a:rPr>
              <a:t>Площадь клиента</a:t>
            </a:r>
          </a:p>
        </p:txBody>
      </p:sp>
      <p:sp>
        <p:nvSpPr>
          <p:cNvPr id="91" name="Rectangle 90"/>
          <p:cNvSpPr/>
          <p:nvPr/>
        </p:nvSpPr>
        <p:spPr>
          <a:xfrm>
            <a:off x="8108457" y="2719881"/>
            <a:ext cx="12623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 smtClean="0">
                <a:solidFill>
                  <a:srgbClr val="4D4D4D"/>
                </a:solidFill>
                <a:latin typeface="Calibri"/>
                <a:ea typeface="+mn-ea"/>
              </a:rPr>
              <a:t>ЦОД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7002745" y="1446799"/>
            <a:ext cx="191445" cy="280557"/>
            <a:chOff x="2135645" y="5319635"/>
            <a:chExt cx="727794" cy="1209379"/>
          </a:xfrm>
        </p:grpSpPr>
        <p:sp>
          <p:nvSpPr>
            <p:cNvPr id="93" name="Rounded Rectangle 92"/>
            <p:cNvSpPr/>
            <p:nvPr/>
          </p:nvSpPr>
          <p:spPr>
            <a:xfrm>
              <a:off x="2135645" y="5319635"/>
              <a:ext cx="727794" cy="1209379"/>
            </a:xfrm>
            <a:prstGeom prst="roundRect">
              <a:avLst/>
            </a:prstGeom>
            <a:solidFill>
              <a:srgbClr val="1B59BE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2186889" y="5414855"/>
              <a:ext cx="626788" cy="931523"/>
            </a:xfrm>
            <a:prstGeom prst="round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2441458" y="6379224"/>
              <a:ext cx="120425" cy="104195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>
              <a:outerShdw blurRad="76200" dist="50800" dir="27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96" name="Straight Connector 95"/>
          <p:cNvCxnSpPr/>
          <p:nvPr/>
        </p:nvCxnSpPr>
        <p:spPr>
          <a:xfrm flipV="1">
            <a:off x="6231877" y="2608259"/>
            <a:ext cx="2002549" cy="10548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ysDash"/>
            <a:headEnd type="diamond" w="med" len="med"/>
            <a:tailEnd type="diamond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7" name="Straight Connector 96"/>
          <p:cNvCxnSpPr/>
          <p:nvPr/>
        </p:nvCxnSpPr>
        <p:spPr>
          <a:xfrm>
            <a:off x="6690104" y="1911729"/>
            <a:ext cx="1596314" cy="520063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ysDash"/>
            <a:headEnd type="diamond" w="med" len="med"/>
            <a:tailEnd type="diamond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8" name="Straight Connector 97"/>
          <p:cNvCxnSpPr>
            <a:stCxn id="99" idx="2"/>
          </p:cNvCxnSpPr>
          <p:nvPr/>
        </p:nvCxnSpPr>
        <p:spPr>
          <a:xfrm>
            <a:off x="7461836" y="1767351"/>
            <a:ext cx="817938" cy="478021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ysDash"/>
            <a:headEnd type="diamond" w="med" len="med"/>
            <a:tailEnd type="diamond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99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57674" y="1266424"/>
            <a:ext cx="408323" cy="50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4" descr="C:\Users\kwade\Documents\Cyan Graphics\vEncrypt-icon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899" y="2018154"/>
            <a:ext cx="517035" cy="42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3" descr="C:\Users\kwade\Documents\Cyan Graphics\vFW-icon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597" y="2095224"/>
            <a:ext cx="335375" cy="30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3" descr="C:\Users\kwade\Documents\Cyan Graphics\vFW-icon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483" y="2221447"/>
            <a:ext cx="471415" cy="42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4" descr="C:\Users\kwade\Documents\Cyan Graphics\vEncrypt-icon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72" y="1205099"/>
            <a:ext cx="517035" cy="42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 descr="C:\Users\kwade\Documents\Cyan Graphics\vRouter-icon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946" y="1950175"/>
            <a:ext cx="450124" cy="33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7" descr="C:\Users\kwade\Documents\Cyan Graphics\VM-icon-cyan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046" y="2350595"/>
            <a:ext cx="379191" cy="32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" name="Group 105"/>
          <p:cNvGrpSpPr/>
          <p:nvPr/>
        </p:nvGrpSpPr>
        <p:grpSpPr>
          <a:xfrm>
            <a:off x="8457823" y="899198"/>
            <a:ext cx="3432582" cy="1528142"/>
            <a:chOff x="6236158" y="1176998"/>
            <a:chExt cx="2575114" cy="1528142"/>
          </a:xfrm>
        </p:grpSpPr>
        <p:grpSp>
          <p:nvGrpSpPr>
            <p:cNvPr id="107" name="Group 106"/>
            <p:cNvGrpSpPr/>
            <p:nvPr/>
          </p:nvGrpSpPr>
          <p:grpSpPr>
            <a:xfrm>
              <a:off x="6899859" y="1461182"/>
              <a:ext cx="965238" cy="549313"/>
              <a:chOff x="7380735" y="1615294"/>
              <a:chExt cx="1383436" cy="827836"/>
            </a:xfrm>
          </p:grpSpPr>
          <p:pic>
            <p:nvPicPr>
              <p:cNvPr id="157" name="Picture 8" descr="G:\2012_02_Global Foundries_Nikkei\assets\ds.png"/>
              <p:cNvPicPr>
                <a:picLocks noChangeAspect="1" noChangeArrowheads="1"/>
              </p:cNvPicPr>
              <p:nvPr/>
            </p:nvPicPr>
            <p:blipFill>
              <a:blip r:embed="rId17" cstate="email"/>
              <a:srcRect/>
              <a:stretch>
                <a:fillRect/>
              </a:stretch>
            </p:blipFill>
            <p:spPr bwMode="auto">
              <a:xfrm>
                <a:off x="7380735" y="2146489"/>
                <a:ext cx="1383436" cy="296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58" name="Group 157"/>
              <p:cNvGrpSpPr/>
              <p:nvPr/>
            </p:nvGrpSpPr>
            <p:grpSpPr>
              <a:xfrm>
                <a:off x="7734480" y="1615294"/>
                <a:ext cx="310307" cy="652607"/>
                <a:chOff x="2911560" y="4373373"/>
                <a:chExt cx="577679" cy="1022792"/>
              </a:xfrm>
            </p:grpSpPr>
            <p:grpSp>
              <p:nvGrpSpPr>
                <p:cNvPr id="179" name="Group 178"/>
                <p:cNvGrpSpPr/>
                <p:nvPr/>
              </p:nvGrpSpPr>
              <p:grpSpPr>
                <a:xfrm>
                  <a:off x="2911560" y="4373373"/>
                  <a:ext cx="577679" cy="1022792"/>
                  <a:chOff x="3921760" y="4947583"/>
                  <a:chExt cx="360754" cy="777273"/>
                </a:xfrm>
              </p:grpSpPr>
              <p:sp>
                <p:nvSpPr>
                  <p:cNvPr id="192" name="Rectangle 191"/>
                  <p:cNvSpPr/>
                  <p:nvPr/>
                </p:nvSpPr>
                <p:spPr>
                  <a:xfrm>
                    <a:off x="3921760" y="4947583"/>
                    <a:ext cx="359986" cy="99391"/>
                  </a:xfrm>
                  <a:prstGeom prst="rect">
                    <a:avLst/>
                  </a:prstGeom>
                  <a:solidFill>
                    <a:srgbClr val="9BBB59"/>
                  </a:solidFill>
                  <a:ln w="25400" cap="flat" cmpd="sng" algn="ctr">
                    <a:solidFill>
                      <a:srgbClr val="9BBB59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Rectangle 192"/>
                  <p:cNvSpPr/>
                  <p:nvPr/>
                </p:nvSpPr>
                <p:spPr>
                  <a:xfrm>
                    <a:off x="3921760" y="5082787"/>
                    <a:ext cx="359986" cy="99391"/>
                  </a:xfrm>
                  <a:prstGeom prst="rect">
                    <a:avLst/>
                  </a:prstGeom>
                  <a:solidFill>
                    <a:srgbClr val="9BBB59"/>
                  </a:solidFill>
                  <a:ln w="25400" cap="flat" cmpd="sng" algn="ctr">
                    <a:solidFill>
                      <a:srgbClr val="9BBB59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Rectangle 193"/>
                  <p:cNvSpPr/>
                  <p:nvPr/>
                </p:nvSpPr>
                <p:spPr>
                  <a:xfrm>
                    <a:off x="3922528" y="5220044"/>
                    <a:ext cx="359986" cy="99391"/>
                  </a:xfrm>
                  <a:prstGeom prst="rect">
                    <a:avLst/>
                  </a:prstGeom>
                  <a:solidFill>
                    <a:srgbClr val="9BBB59"/>
                  </a:solidFill>
                  <a:ln w="25400" cap="flat" cmpd="sng" algn="ctr">
                    <a:solidFill>
                      <a:srgbClr val="9BBB59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Rectangle 194"/>
                  <p:cNvSpPr/>
                  <p:nvPr/>
                </p:nvSpPr>
                <p:spPr>
                  <a:xfrm>
                    <a:off x="3922528" y="5355248"/>
                    <a:ext cx="359986" cy="99391"/>
                  </a:xfrm>
                  <a:prstGeom prst="rect">
                    <a:avLst/>
                  </a:prstGeom>
                  <a:solidFill>
                    <a:srgbClr val="9BBB59"/>
                  </a:solidFill>
                  <a:ln w="25400" cap="flat" cmpd="sng" algn="ctr">
                    <a:solidFill>
                      <a:srgbClr val="9BBB59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Rectangle 195"/>
                  <p:cNvSpPr/>
                  <p:nvPr/>
                </p:nvSpPr>
                <p:spPr>
                  <a:xfrm>
                    <a:off x="3922528" y="5490261"/>
                    <a:ext cx="359986" cy="99391"/>
                  </a:xfrm>
                  <a:prstGeom prst="rect">
                    <a:avLst/>
                  </a:prstGeom>
                  <a:solidFill>
                    <a:srgbClr val="9BBB59"/>
                  </a:solidFill>
                  <a:ln w="25400" cap="flat" cmpd="sng" algn="ctr">
                    <a:solidFill>
                      <a:srgbClr val="9BBB59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Rectangle 196"/>
                  <p:cNvSpPr/>
                  <p:nvPr/>
                </p:nvSpPr>
                <p:spPr>
                  <a:xfrm>
                    <a:off x="3922528" y="5625465"/>
                    <a:ext cx="359986" cy="99391"/>
                  </a:xfrm>
                  <a:prstGeom prst="rect">
                    <a:avLst/>
                  </a:prstGeom>
                  <a:solidFill>
                    <a:srgbClr val="9BBB59"/>
                  </a:solidFill>
                  <a:ln w="25400" cap="flat" cmpd="sng" algn="ctr">
                    <a:solidFill>
                      <a:srgbClr val="9BBB59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0" name="Rectangle 179"/>
                <p:cNvSpPr/>
                <p:nvPr/>
              </p:nvSpPr>
              <p:spPr>
                <a:xfrm>
                  <a:off x="2971800" y="4419600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Rectangle 180"/>
                <p:cNvSpPr/>
                <p:nvPr/>
              </p:nvSpPr>
              <p:spPr>
                <a:xfrm>
                  <a:off x="3276600" y="4419600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Rectangle 181"/>
                <p:cNvSpPr/>
                <p:nvPr/>
              </p:nvSpPr>
              <p:spPr>
                <a:xfrm>
                  <a:off x="2971800" y="4601973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Rectangle 182"/>
                <p:cNvSpPr/>
                <p:nvPr/>
              </p:nvSpPr>
              <p:spPr>
                <a:xfrm>
                  <a:off x="3276600" y="4601973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Rectangle 183"/>
                <p:cNvSpPr/>
                <p:nvPr/>
              </p:nvSpPr>
              <p:spPr>
                <a:xfrm>
                  <a:off x="2971800" y="4777486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Rectangle 184"/>
                <p:cNvSpPr/>
                <p:nvPr/>
              </p:nvSpPr>
              <p:spPr>
                <a:xfrm>
                  <a:off x="3276600" y="4777486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Rectangle 185"/>
                <p:cNvSpPr/>
                <p:nvPr/>
              </p:nvSpPr>
              <p:spPr>
                <a:xfrm>
                  <a:off x="2971800" y="4953000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Rectangle 186"/>
                <p:cNvSpPr/>
                <p:nvPr/>
              </p:nvSpPr>
              <p:spPr>
                <a:xfrm>
                  <a:off x="3276600" y="4953000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Rectangle 187"/>
                <p:cNvSpPr/>
                <p:nvPr/>
              </p:nvSpPr>
              <p:spPr>
                <a:xfrm>
                  <a:off x="2971800" y="5135373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Rectangle 188"/>
                <p:cNvSpPr/>
                <p:nvPr/>
              </p:nvSpPr>
              <p:spPr>
                <a:xfrm>
                  <a:off x="3276600" y="5135373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Rectangle 189"/>
                <p:cNvSpPr/>
                <p:nvPr/>
              </p:nvSpPr>
              <p:spPr>
                <a:xfrm>
                  <a:off x="2971800" y="5304027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Rectangle 190"/>
                <p:cNvSpPr/>
                <p:nvPr/>
              </p:nvSpPr>
              <p:spPr>
                <a:xfrm>
                  <a:off x="3276600" y="5304027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9" name="Group 158"/>
              <p:cNvGrpSpPr/>
              <p:nvPr/>
            </p:nvGrpSpPr>
            <p:grpSpPr>
              <a:xfrm>
                <a:off x="8102333" y="1620271"/>
                <a:ext cx="310307" cy="652607"/>
                <a:chOff x="2911560" y="4373373"/>
                <a:chExt cx="577679" cy="1022792"/>
              </a:xfrm>
            </p:grpSpPr>
            <p:grpSp>
              <p:nvGrpSpPr>
                <p:cNvPr id="160" name="Group 159"/>
                <p:cNvGrpSpPr/>
                <p:nvPr/>
              </p:nvGrpSpPr>
              <p:grpSpPr>
                <a:xfrm>
                  <a:off x="2911560" y="4373373"/>
                  <a:ext cx="577679" cy="1022792"/>
                  <a:chOff x="3921760" y="4947583"/>
                  <a:chExt cx="360754" cy="777273"/>
                </a:xfrm>
              </p:grpSpPr>
              <p:sp>
                <p:nvSpPr>
                  <p:cNvPr id="173" name="Rectangle 172"/>
                  <p:cNvSpPr/>
                  <p:nvPr/>
                </p:nvSpPr>
                <p:spPr>
                  <a:xfrm>
                    <a:off x="3921760" y="4947583"/>
                    <a:ext cx="359986" cy="99391"/>
                  </a:xfrm>
                  <a:prstGeom prst="rect">
                    <a:avLst/>
                  </a:prstGeom>
                  <a:solidFill>
                    <a:srgbClr val="9BBB59"/>
                  </a:solidFill>
                  <a:ln w="25400" cap="flat" cmpd="sng" algn="ctr">
                    <a:solidFill>
                      <a:srgbClr val="9BBB59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Rectangle 173"/>
                  <p:cNvSpPr/>
                  <p:nvPr/>
                </p:nvSpPr>
                <p:spPr>
                  <a:xfrm>
                    <a:off x="3921760" y="5082787"/>
                    <a:ext cx="359986" cy="99391"/>
                  </a:xfrm>
                  <a:prstGeom prst="rect">
                    <a:avLst/>
                  </a:prstGeom>
                  <a:solidFill>
                    <a:srgbClr val="9BBB59"/>
                  </a:solidFill>
                  <a:ln w="25400" cap="flat" cmpd="sng" algn="ctr">
                    <a:solidFill>
                      <a:srgbClr val="9BBB59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" name="Rectangle 174"/>
                  <p:cNvSpPr/>
                  <p:nvPr/>
                </p:nvSpPr>
                <p:spPr>
                  <a:xfrm>
                    <a:off x="3922528" y="5220044"/>
                    <a:ext cx="359986" cy="99391"/>
                  </a:xfrm>
                  <a:prstGeom prst="rect">
                    <a:avLst/>
                  </a:prstGeom>
                  <a:solidFill>
                    <a:srgbClr val="9BBB59"/>
                  </a:solidFill>
                  <a:ln w="25400" cap="flat" cmpd="sng" algn="ctr">
                    <a:solidFill>
                      <a:srgbClr val="9BBB59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" name="Rectangle 175"/>
                  <p:cNvSpPr/>
                  <p:nvPr/>
                </p:nvSpPr>
                <p:spPr>
                  <a:xfrm>
                    <a:off x="3922528" y="5355248"/>
                    <a:ext cx="359986" cy="99391"/>
                  </a:xfrm>
                  <a:prstGeom prst="rect">
                    <a:avLst/>
                  </a:prstGeom>
                  <a:solidFill>
                    <a:srgbClr val="9BBB59"/>
                  </a:solidFill>
                  <a:ln w="25400" cap="flat" cmpd="sng" algn="ctr">
                    <a:solidFill>
                      <a:srgbClr val="9BBB59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" name="Rectangle 176"/>
                  <p:cNvSpPr/>
                  <p:nvPr/>
                </p:nvSpPr>
                <p:spPr>
                  <a:xfrm>
                    <a:off x="3922528" y="5490261"/>
                    <a:ext cx="359986" cy="99391"/>
                  </a:xfrm>
                  <a:prstGeom prst="rect">
                    <a:avLst/>
                  </a:prstGeom>
                  <a:solidFill>
                    <a:srgbClr val="9BBB59"/>
                  </a:solidFill>
                  <a:ln w="25400" cap="flat" cmpd="sng" algn="ctr">
                    <a:solidFill>
                      <a:srgbClr val="9BBB59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Rectangle 177"/>
                  <p:cNvSpPr/>
                  <p:nvPr/>
                </p:nvSpPr>
                <p:spPr>
                  <a:xfrm>
                    <a:off x="3922528" y="5625465"/>
                    <a:ext cx="359986" cy="99391"/>
                  </a:xfrm>
                  <a:prstGeom prst="rect">
                    <a:avLst/>
                  </a:prstGeom>
                  <a:solidFill>
                    <a:srgbClr val="9BBB59"/>
                  </a:solidFill>
                  <a:ln w="25400" cap="flat" cmpd="sng" algn="ctr">
                    <a:solidFill>
                      <a:srgbClr val="9BBB59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61" name="Rectangle 160"/>
                <p:cNvSpPr/>
                <p:nvPr/>
              </p:nvSpPr>
              <p:spPr>
                <a:xfrm>
                  <a:off x="2971800" y="4419600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Rectangle 161"/>
                <p:cNvSpPr/>
                <p:nvPr/>
              </p:nvSpPr>
              <p:spPr>
                <a:xfrm>
                  <a:off x="3276600" y="4419600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Rectangle 162"/>
                <p:cNvSpPr/>
                <p:nvPr/>
              </p:nvSpPr>
              <p:spPr>
                <a:xfrm>
                  <a:off x="2971800" y="4601973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Rectangle 163"/>
                <p:cNvSpPr/>
                <p:nvPr/>
              </p:nvSpPr>
              <p:spPr>
                <a:xfrm>
                  <a:off x="3276600" y="4601973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Rectangle 164"/>
                <p:cNvSpPr/>
                <p:nvPr/>
              </p:nvSpPr>
              <p:spPr>
                <a:xfrm>
                  <a:off x="2971800" y="4777486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Rectangle 165"/>
                <p:cNvSpPr/>
                <p:nvPr/>
              </p:nvSpPr>
              <p:spPr>
                <a:xfrm>
                  <a:off x="3276600" y="4777486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Rectangle 166"/>
                <p:cNvSpPr/>
                <p:nvPr/>
              </p:nvSpPr>
              <p:spPr>
                <a:xfrm>
                  <a:off x="2971800" y="4953000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Rectangle 167"/>
                <p:cNvSpPr/>
                <p:nvPr/>
              </p:nvSpPr>
              <p:spPr>
                <a:xfrm>
                  <a:off x="3276600" y="4953000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Rectangle 168"/>
                <p:cNvSpPr/>
                <p:nvPr/>
              </p:nvSpPr>
              <p:spPr>
                <a:xfrm>
                  <a:off x="2971800" y="5135373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Rectangle 169"/>
                <p:cNvSpPr/>
                <p:nvPr/>
              </p:nvSpPr>
              <p:spPr>
                <a:xfrm>
                  <a:off x="3276600" y="5135373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>
                  <a:off x="2971800" y="5304027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Rectangle 171"/>
                <p:cNvSpPr/>
                <p:nvPr/>
              </p:nvSpPr>
              <p:spPr>
                <a:xfrm>
                  <a:off x="3276600" y="5304027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8" name="Group 107"/>
            <p:cNvGrpSpPr/>
            <p:nvPr/>
          </p:nvGrpSpPr>
          <p:grpSpPr>
            <a:xfrm>
              <a:off x="7846034" y="2155827"/>
              <a:ext cx="965238" cy="549313"/>
              <a:chOff x="7380735" y="1615294"/>
              <a:chExt cx="1383436" cy="827836"/>
            </a:xfrm>
          </p:grpSpPr>
          <p:pic>
            <p:nvPicPr>
              <p:cNvPr id="116" name="Picture 8" descr="G:\2012_02_Global Foundries_Nikkei\assets\ds.png"/>
              <p:cNvPicPr>
                <a:picLocks noChangeAspect="1" noChangeArrowheads="1"/>
              </p:cNvPicPr>
              <p:nvPr/>
            </p:nvPicPr>
            <p:blipFill>
              <a:blip r:embed="rId17" cstate="email"/>
              <a:srcRect/>
              <a:stretch>
                <a:fillRect/>
              </a:stretch>
            </p:blipFill>
            <p:spPr bwMode="auto">
              <a:xfrm>
                <a:off x="7380735" y="2146489"/>
                <a:ext cx="1383436" cy="296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17" name="Group 116"/>
              <p:cNvGrpSpPr/>
              <p:nvPr/>
            </p:nvGrpSpPr>
            <p:grpSpPr>
              <a:xfrm>
                <a:off x="7734480" y="1615294"/>
                <a:ext cx="310307" cy="652607"/>
                <a:chOff x="2911560" y="4373373"/>
                <a:chExt cx="577679" cy="1022792"/>
              </a:xfrm>
            </p:grpSpPr>
            <p:grpSp>
              <p:nvGrpSpPr>
                <p:cNvPr id="138" name="Group 137"/>
                <p:cNvGrpSpPr/>
                <p:nvPr/>
              </p:nvGrpSpPr>
              <p:grpSpPr>
                <a:xfrm>
                  <a:off x="2911560" y="4373373"/>
                  <a:ext cx="577679" cy="1022792"/>
                  <a:chOff x="3921760" y="4947583"/>
                  <a:chExt cx="360754" cy="777273"/>
                </a:xfrm>
              </p:grpSpPr>
              <p:sp>
                <p:nvSpPr>
                  <p:cNvPr id="151" name="Rectangle 150"/>
                  <p:cNvSpPr/>
                  <p:nvPr/>
                </p:nvSpPr>
                <p:spPr>
                  <a:xfrm>
                    <a:off x="3921760" y="4947583"/>
                    <a:ext cx="359986" cy="99391"/>
                  </a:xfrm>
                  <a:prstGeom prst="rect">
                    <a:avLst/>
                  </a:prstGeom>
                  <a:solidFill>
                    <a:srgbClr val="9BBB59"/>
                  </a:solidFill>
                  <a:ln w="25400" cap="flat" cmpd="sng" algn="ctr">
                    <a:solidFill>
                      <a:srgbClr val="9BBB59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" name="Rectangle 151"/>
                  <p:cNvSpPr/>
                  <p:nvPr/>
                </p:nvSpPr>
                <p:spPr>
                  <a:xfrm>
                    <a:off x="3921760" y="5082787"/>
                    <a:ext cx="359986" cy="99391"/>
                  </a:xfrm>
                  <a:prstGeom prst="rect">
                    <a:avLst/>
                  </a:prstGeom>
                  <a:solidFill>
                    <a:srgbClr val="9BBB59"/>
                  </a:solidFill>
                  <a:ln w="25400" cap="flat" cmpd="sng" algn="ctr">
                    <a:solidFill>
                      <a:srgbClr val="9BBB59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Rectangle 152"/>
                  <p:cNvSpPr/>
                  <p:nvPr/>
                </p:nvSpPr>
                <p:spPr>
                  <a:xfrm>
                    <a:off x="3922528" y="5220044"/>
                    <a:ext cx="359986" cy="99391"/>
                  </a:xfrm>
                  <a:prstGeom prst="rect">
                    <a:avLst/>
                  </a:prstGeom>
                  <a:solidFill>
                    <a:srgbClr val="9BBB59"/>
                  </a:solidFill>
                  <a:ln w="25400" cap="flat" cmpd="sng" algn="ctr">
                    <a:solidFill>
                      <a:srgbClr val="9BBB59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" name="Rectangle 153"/>
                  <p:cNvSpPr/>
                  <p:nvPr/>
                </p:nvSpPr>
                <p:spPr>
                  <a:xfrm>
                    <a:off x="3922528" y="5355248"/>
                    <a:ext cx="359986" cy="99391"/>
                  </a:xfrm>
                  <a:prstGeom prst="rect">
                    <a:avLst/>
                  </a:prstGeom>
                  <a:solidFill>
                    <a:srgbClr val="9BBB59"/>
                  </a:solidFill>
                  <a:ln w="25400" cap="flat" cmpd="sng" algn="ctr">
                    <a:solidFill>
                      <a:srgbClr val="9BBB59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" name="Rectangle 154"/>
                  <p:cNvSpPr/>
                  <p:nvPr/>
                </p:nvSpPr>
                <p:spPr>
                  <a:xfrm>
                    <a:off x="3922528" y="5490261"/>
                    <a:ext cx="359986" cy="99391"/>
                  </a:xfrm>
                  <a:prstGeom prst="rect">
                    <a:avLst/>
                  </a:prstGeom>
                  <a:solidFill>
                    <a:srgbClr val="9BBB59"/>
                  </a:solidFill>
                  <a:ln w="25400" cap="flat" cmpd="sng" algn="ctr">
                    <a:solidFill>
                      <a:srgbClr val="9BBB59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Rectangle 155"/>
                  <p:cNvSpPr/>
                  <p:nvPr/>
                </p:nvSpPr>
                <p:spPr>
                  <a:xfrm>
                    <a:off x="3922528" y="5625465"/>
                    <a:ext cx="359986" cy="99391"/>
                  </a:xfrm>
                  <a:prstGeom prst="rect">
                    <a:avLst/>
                  </a:prstGeom>
                  <a:solidFill>
                    <a:srgbClr val="9BBB59"/>
                  </a:solidFill>
                  <a:ln w="25400" cap="flat" cmpd="sng" algn="ctr">
                    <a:solidFill>
                      <a:srgbClr val="9BBB59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9" name="Rectangle 138"/>
                <p:cNvSpPr/>
                <p:nvPr/>
              </p:nvSpPr>
              <p:spPr>
                <a:xfrm>
                  <a:off x="2971800" y="4419600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Rectangle 139"/>
                <p:cNvSpPr/>
                <p:nvPr/>
              </p:nvSpPr>
              <p:spPr>
                <a:xfrm>
                  <a:off x="3276600" y="4419600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Rectangle 140"/>
                <p:cNvSpPr/>
                <p:nvPr/>
              </p:nvSpPr>
              <p:spPr>
                <a:xfrm>
                  <a:off x="2971800" y="4601973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Rectangle 141"/>
                <p:cNvSpPr/>
                <p:nvPr/>
              </p:nvSpPr>
              <p:spPr>
                <a:xfrm>
                  <a:off x="3276600" y="4601973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Rectangle 142"/>
                <p:cNvSpPr/>
                <p:nvPr/>
              </p:nvSpPr>
              <p:spPr>
                <a:xfrm>
                  <a:off x="2971800" y="4777486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Rectangle 143"/>
                <p:cNvSpPr/>
                <p:nvPr/>
              </p:nvSpPr>
              <p:spPr>
                <a:xfrm>
                  <a:off x="3276600" y="4777486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Rectangle 144"/>
                <p:cNvSpPr/>
                <p:nvPr/>
              </p:nvSpPr>
              <p:spPr>
                <a:xfrm>
                  <a:off x="2971800" y="4953000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Rectangle 145"/>
                <p:cNvSpPr/>
                <p:nvPr/>
              </p:nvSpPr>
              <p:spPr>
                <a:xfrm>
                  <a:off x="3276600" y="4953000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Rectangle 146"/>
                <p:cNvSpPr/>
                <p:nvPr/>
              </p:nvSpPr>
              <p:spPr>
                <a:xfrm>
                  <a:off x="2971800" y="5135373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Rectangle 147"/>
                <p:cNvSpPr/>
                <p:nvPr/>
              </p:nvSpPr>
              <p:spPr>
                <a:xfrm>
                  <a:off x="3276600" y="5135373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Rectangle 148"/>
                <p:cNvSpPr/>
                <p:nvPr/>
              </p:nvSpPr>
              <p:spPr>
                <a:xfrm>
                  <a:off x="2971800" y="5304027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Rectangle 149"/>
                <p:cNvSpPr/>
                <p:nvPr/>
              </p:nvSpPr>
              <p:spPr>
                <a:xfrm>
                  <a:off x="3276600" y="5304027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8" name="Group 117"/>
              <p:cNvGrpSpPr/>
              <p:nvPr/>
            </p:nvGrpSpPr>
            <p:grpSpPr>
              <a:xfrm>
                <a:off x="8102333" y="1620271"/>
                <a:ext cx="310307" cy="652607"/>
                <a:chOff x="2911560" y="4373373"/>
                <a:chExt cx="577679" cy="1022792"/>
              </a:xfrm>
            </p:grpSpPr>
            <p:grpSp>
              <p:nvGrpSpPr>
                <p:cNvPr id="119" name="Group 118"/>
                <p:cNvGrpSpPr/>
                <p:nvPr/>
              </p:nvGrpSpPr>
              <p:grpSpPr>
                <a:xfrm>
                  <a:off x="2911560" y="4373373"/>
                  <a:ext cx="577679" cy="1022792"/>
                  <a:chOff x="3921760" y="4947583"/>
                  <a:chExt cx="360754" cy="777273"/>
                </a:xfrm>
              </p:grpSpPr>
              <p:sp>
                <p:nvSpPr>
                  <p:cNvPr id="132" name="Rectangle 131"/>
                  <p:cNvSpPr/>
                  <p:nvPr/>
                </p:nvSpPr>
                <p:spPr>
                  <a:xfrm>
                    <a:off x="3921760" y="4947583"/>
                    <a:ext cx="359986" cy="99391"/>
                  </a:xfrm>
                  <a:prstGeom prst="rect">
                    <a:avLst/>
                  </a:prstGeom>
                  <a:solidFill>
                    <a:srgbClr val="9BBB59"/>
                  </a:solidFill>
                  <a:ln w="25400" cap="flat" cmpd="sng" algn="ctr">
                    <a:solidFill>
                      <a:srgbClr val="9BBB59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Rectangle 132"/>
                  <p:cNvSpPr/>
                  <p:nvPr/>
                </p:nvSpPr>
                <p:spPr>
                  <a:xfrm>
                    <a:off x="3921760" y="5082787"/>
                    <a:ext cx="359986" cy="99391"/>
                  </a:xfrm>
                  <a:prstGeom prst="rect">
                    <a:avLst/>
                  </a:prstGeom>
                  <a:solidFill>
                    <a:srgbClr val="9BBB59"/>
                  </a:solidFill>
                  <a:ln w="25400" cap="flat" cmpd="sng" algn="ctr">
                    <a:solidFill>
                      <a:srgbClr val="9BBB59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Rectangle 133"/>
                  <p:cNvSpPr/>
                  <p:nvPr/>
                </p:nvSpPr>
                <p:spPr>
                  <a:xfrm>
                    <a:off x="3922528" y="5220044"/>
                    <a:ext cx="359986" cy="99391"/>
                  </a:xfrm>
                  <a:prstGeom prst="rect">
                    <a:avLst/>
                  </a:prstGeom>
                  <a:solidFill>
                    <a:srgbClr val="9BBB59"/>
                  </a:solidFill>
                  <a:ln w="25400" cap="flat" cmpd="sng" algn="ctr">
                    <a:solidFill>
                      <a:srgbClr val="9BBB59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Rectangle 134"/>
                  <p:cNvSpPr/>
                  <p:nvPr/>
                </p:nvSpPr>
                <p:spPr>
                  <a:xfrm>
                    <a:off x="3922528" y="5355248"/>
                    <a:ext cx="359986" cy="99391"/>
                  </a:xfrm>
                  <a:prstGeom prst="rect">
                    <a:avLst/>
                  </a:prstGeom>
                  <a:solidFill>
                    <a:srgbClr val="9BBB59"/>
                  </a:solidFill>
                  <a:ln w="25400" cap="flat" cmpd="sng" algn="ctr">
                    <a:solidFill>
                      <a:srgbClr val="9BBB59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" name="Rectangle 135"/>
                  <p:cNvSpPr/>
                  <p:nvPr/>
                </p:nvSpPr>
                <p:spPr>
                  <a:xfrm>
                    <a:off x="3922528" y="5490261"/>
                    <a:ext cx="359986" cy="99391"/>
                  </a:xfrm>
                  <a:prstGeom prst="rect">
                    <a:avLst/>
                  </a:prstGeom>
                  <a:solidFill>
                    <a:srgbClr val="9BBB59"/>
                  </a:solidFill>
                  <a:ln w="25400" cap="flat" cmpd="sng" algn="ctr">
                    <a:solidFill>
                      <a:srgbClr val="9BBB59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Rectangle 136"/>
                  <p:cNvSpPr/>
                  <p:nvPr/>
                </p:nvSpPr>
                <p:spPr>
                  <a:xfrm>
                    <a:off x="3922528" y="5625465"/>
                    <a:ext cx="359986" cy="99391"/>
                  </a:xfrm>
                  <a:prstGeom prst="rect">
                    <a:avLst/>
                  </a:prstGeom>
                  <a:solidFill>
                    <a:srgbClr val="9BBB59"/>
                  </a:solidFill>
                  <a:ln w="25400" cap="flat" cmpd="sng" algn="ctr">
                    <a:solidFill>
                      <a:srgbClr val="9BBB59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0" name="Rectangle 119"/>
                <p:cNvSpPr/>
                <p:nvPr/>
              </p:nvSpPr>
              <p:spPr>
                <a:xfrm>
                  <a:off x="2971800" y="4419600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Rectangle 120"/>
                <p:cNvSpPr/>
                <p:nvPr/>
              </p:nvSpPr>
              <p:spPr>
                <a:xfrm>
                  <a:off x="3276600" y="4419600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Rectangle 121"/>
                <p:cNvSpPr/>
                <p:nvPr/>
              </p:nvSpPr>
              <p:spPr>
                <a:xfrm>
                  <a:off x="2971800" y="4601973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Rectangle 122"/>
                <p:cNvSpPr/>
                <p:nvPr/>
              </p:nvSpPr>
              <p:spPr>
                <a:xfrm>
                  <a:off x="3276600" y="4601973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Rectangle 123"/>
                <p:cNvSpPr/>
                <p:nvPr/>
              </p:nvSpPr>
              <p:spPr>
                <a:xfrm>
                  <a:off x="2971800" y="4777486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Rectangle 124"/>
                <p:cNvSpPr/>
                <p:nvPr/>
              </p:nvSpPr>
              <p:spPr>
                <a:xfrm>
                  <a:off x="3276600" y="4777486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Rectangle 125"/>
                <p:cNvSpPr/>
                <p:nvPr/>
              </p:nvSpPr>
              <p:spPr>
                <a:xfrm>
                  <a:off x="2971800" y="4953000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Rectangle 126"/>
                <p:cNvSpPr/>
                <p:nvPr/>
              </p:nvSpPr>
              <p:spPr>
                <a:xfrm>
                  <a:off x="3276600" y="4953000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Rectangle 127"/>
                <p:cNvSpPr/>
                <p:nvPr/>
              </p:nvSpPr>
              <p:spPr>
                <a:xfrm>
                  <a:off x="2971800" y="5135373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Rectangle 128"/>
                <p:cNvSpPr/>
                <p:nvPr/>
              </p:nvSpPr>
              <p:spPr>
                <a:xfrm>
                  <a:off x="3276600" y="5135373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Rectangle 129"/>
                <p:cNvSpPr/>
                <p:nvPr/>
              </p:nvSpPr>
              <p:spPr>
                <a:xfrm>
                  <a:off x="2971800" y="5304027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Rectangle 130"/>
                <p:cNvSpPr/>
                <p:nvPr/>
              </p:nvSpPr>
              <p:spPr>
                <a:xfrm>
                  <a:off x="3276600" y="5304027"/>
                  <a:ext cx="152400" cy="46227"/>
                </a:xfrm>
                <a:prstGeom prst="rect">
                  <a:avLst/>
                </a:prstGeom>
                <a:solidFill>
                  <a:srgbClr val="002664"/>
                </a:solidFill>
                <a:ln w="9525" cap="flat" cmpd="sng" algn="ctr">
                  <a:noFill/>
                  <a:prstDash val="solid"/>
                </a:ln>
                <a:effectLst>
                  <a:outerShdw blurRad="76200" dist="50800" dir="27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cxnSp>
          <p:nvCxnSpPr>
            <p:cNvPr id="109" name="Straight Connector 108"/>
            <p:cNvCxnSpPr/>
            <p:nvPr/>
          </p:nvCxnSpPr>
          <p:spPr bwMode="auto">
            <a:xfrm flipH="1" flipV="1">
              <a:off x="7524908" y="2005515"/>
              <a:ext cx="487605" cy="498969"/>
            </a:xfrm>
            <a:prstGeom prst="line">
              <a:avLst/>
            </a:prstGeom>
            <a:solidFill>
              <a:srgbClr val="4D4D4D"/>
            </a:solidFill>
            <a:ln w="19050" cap="flat" cmpd="sng" algn="ctr">
              <a:solidFill>
                <a:srgbClr val="00B050"/>
              </a:solidFill>
              <a:prstDash val="sysDash"/>
              <a:round/>
              <a:headEnd type="diamond" w="med" len="med"/>
              <a:tailEnd type="diamond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0" name="Straight Connector 109"/>
            <p:cNvCxnSpPr/>
            <p:nvPr/>
          </p:nvCxnSpPr>
          <p:spPr bwMode="auto">
            <a:xfrm flipH="1">
              <a:off x="6825243" y="2629227"/>
              <a:ext cx="1187270" cy="5499"/>
            </a:xfrm>
            <a:prstGeom prst="line">
              <a:avLst/>
            </a:prstGeom>
            <a:solidFill>
              <a:srgbClr val="4D4D4D"/>
            </a:solidFill>
            <a:ln w="19050" cap="flat" cmpd="sng" algn="ctr">
              <a:solidFill>
                <a:srgbClr val="00B050"/>
              </a:solidFill>
              <a:prstDash val="sysDash"/>
              <a:round/>
              <a:headEnd type="diamond" w="med" len="med"/>
              <a:tailEnd type="diamond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1" name="Straight Connector 110"/>
            <p:cNvCxnSpPr/>
            <p:nvPr/>
          </p:nvCxnSpPr>
          <p:spPr bwMode="auto">
            <a:xfrm flipH="1">
              <a:off x="6825243" y="2005514"/>
              <a:ext cx="518232" cy="393519"/>
            </a:xfrm>
            <a:prstGeom prst="line">
              <a:avLst/>
            </a:prstGeom>
            <a:solidFill>
              <a:srgbClr val="4D4D4D"/>
            </a:solidFill>
            <a:ln w="19050" cap="flat" cmpd="sng" algn="ctr">
              <a:solidFill>
                <a:srgbClr val="00B050"/>
              </a:solidFill>
              <a:prstDash val="sysDash"/>
              <a:round/>
              <a:headEnd type="diamond" w="med" len="med"/>
              <a:tailEnd type="diamond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pic>
          <p:nvPicPr>
            <p:cNvPr id="112" name="Picture 7" descr="C:\Users\kwade\Documents\Cyan Graphics\VM-icon-cyan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3857" y="2079010"/>
              <a:ext cx="307146" cy="347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" name="Picture 112" descr="Screen Shot 2015-05-12 at 1.53.12 PM.png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026"/>
            <a:stretch/>
          </p:blipFill>
          <p:spPr>
            <a:xfrm>
              <a:off x="7205720" y="1176998"/>
              <a:ext cx="353516" cy="247912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14" name="Picture 113" descr="Screen Shot 2015-05-12 at 2.15.41 PM.png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16721" b="29252"/>
            <a:stretch/>
          </p:blipFill>
          <p:spPr>
            <a:xfrm>
              <a:off x="8145825" y="1826989"/>
              <a:ext cx="334525" cy="286833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15" name="Picture 114" descr="Screen Shot 2015-05-12 at 2.15.29 PM.png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184"/>
            <a:stretch/>
          </p:blipFill>
          <p:spPr>
            <a:xfrm>
              <a:off x="6236158" y="1986955"/>
              <a:ext cx="310233" cy="247501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198" name="Group 197"/>
          <p:cNvGrpSpPr/>
          <p:nvPr/>
        </p:nvGrpSpPr>
        <p:grpSpPr>
          <a:xfrm>
            <a:off x="6945876" y="2127662"/>
            <a:ext cx="607254" cy="485407"/>
            <a:chOff x="6705600" y="4080765"/>
            <a:chExt cx="1017027" cy="1017027"/>
          </a:xfrm>
        </p:grpSpPr>
        <p:pic>
          <p:nvPicPr>
            <p:cNvPr id="199" name="Picture 198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59130" y="4361587"/>
              <a:ext cx="711099" cy="416893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4080765"/>
              <a:ext cx="1017027" cy="1017027"/>
            </a:xfrm>
            <a:prstGeom prst="rect">
              <a:avLst/>
            </a:prstGeom>
          </p:spPr>
        </p:pic>
      </p:grpSp>
      <p:grpSp>
        <p:nvGrpSpPr>
          <p:cNvPr id="201" name="Group 200"/>
          <p:cNvGrpSpPr/>
          <p:nvPr/>
        </p:nvGrpSpPr>
        <p:grpSpPr>
          <a:xfrm>
            <a:off x="8004279" y="663570"/>
            <a:ext cx="3845361" cy="1092465"/>
            <a:chOff x="5847637" y="663569"/>
            <a:chExt cx="2884778" cy="1092465"/>
          </a:xfrm>
        </p:grpSpPr>
        <p:sp>
          <p:nvSpPr>
            <p:cNvPr id="202" name="Rectangle 201"/>
            <p:cNvSpPr/>
            <p:nvPr/>
          </p:nvSpPr>
          <p:spPr>
            <a:xfrm>
              <a:off x="5847637" y="1479035"/>
              <a:ext cx="94699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kern="0" dirty="0" smtClean="0">
                  <a:solidFill>
                    <a:srgbClr val="4D4D4D"/>
                  </a:solidFill>
                  <a:latin typeface="Calibri"/>
                  <a:ea typeface="+mn-ea"/>
                </a:rPr>
                <a:t>PaaS</a:t>
              </a:r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6860708" y="663569"/>
              <a:ext cx="94699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kern="0" dirty="0" smtClean="0">
                  <a:solidFill>
                    <a:srgbClr val="4D4D4D"/>
                  </a:solidFill>
                  <a:latin typeface="Calibri"/>
                  <a:ea typeface="+mn-ea"/>
                </a:rPr>
                <a:t>IaaS</a:t>
              </a: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7785419" y="1315443"/>
              <a:ext cx="94699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kern="0" dirty="0" smtClean="0">
                  <a:solidFill>
                    <a:srgbClr val="4D4D4D"/>
                  </a:solidFill>
                  <a:latin typeface="Calibri"/>
                  <a:ea typeface="+mn-ea"/>
                </a:rPr>
                <a:t>SaaS</a:t>
              </a:r>
            </a:p>
          </p:txBody>
        </p:sp>
      </p:grpSp>
      <p:sp>
        <p:nvSpPr>
          <p:cNvPr id="205" name="TextBox 204"/>
          <p:cNvSpPr txBox="1"/>
          <p:nvPr/>
        </p:nvSpPr>
        <p:spPr>
          <a:xfrm>
            <a:off x="2177618" y="3522295"/>
            <a:ext cx="1927964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400" dirty="0" err="1" smtClean="0"/>
              <a:t>vCPE, брандмауэры,</a:t>
            </a:r>
          </a:p>
          <a:p>
            <a:pPr algn="ctr">
              <a:lnSpc>
                <a:spcPts val="1600"/>
              </a:lnSpc>
            </a:pPr>
            <a:r>
              <a:rPr lang="ru-RU" sz="1400" dirty="0"/>
              <a:t>оптимизация WAN,</a:t>
            </a:r>
          </a:p>
          <a:p>
            <a:pPr algn="ctr">
              <a:lnSpc>
                <a:spcPts val="1600"/>
              </a:lnSpc>
            </a:pPr>
            <a:r>
              <a:rPr lang="ru-RU" sz="1400" dirty="0" smtClean="0"/>
              <a:t>Шифрование</a:t>
            </a: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ru-RU" sz="1400" dirty="0" smtClean="0"/>
              <a:t>и т. д.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3898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  <p:bldP spid="9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302" y="274638"/>
            <a:ext cx="7972052" cy="830262"/>
          </a:xfrm>
        </p:spPr>
        <p:txBody>
          <a:bodyPr/>
          <a:lstStyle/>
          <a:p>
            <a:r>
              <a:rPr lang="ru-RU" sz="2200" b="1" dirty="0" smtClean="0"/>
              <a:t>Преобразование бизнес-результатов в ключевые </a:t>
            </a:r>
            <a:r>
              <a:rPr lang="en-US" sz="2200" b="1" dirty="0" smtClean="0"/>
              <a:t/>
            </a:r>
            <a:br>
              <a:rPr lang="en-US" sz="2200" b="1" dirty="0" smtClean="0"/>
            </a:br>
            <a:r>
              <a:rPr lang="ru-RU" sz="2200" b="1" dirty="0" smtClean="0"/>
              <a:t>обязательные атрибуты решения межсоединения ЦОД </a:t>
            </a:r>
            <a:endParaRPr lang="ru-RU" sz="2200" b="1" dirty="0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999" y="13092"/>
            <a:ext cx="3809824" cy="3823459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5" name="Rectangle 4"/>
          <p:cNvSpPr/>
          <p:nvPr/>
        </p:nvSpPr>
        <p:spPr>
          <a:xfrm>
            <a:off x="274604" y="1591359"/>
            <a:ext cx="7907370" cy="1384995"/>
          </a:xfrm>
          <a:prstGeom prst="rect">
            <a:avLst/>
          </a:prstGeom>
          <a:solidFill>
            <a:srgbClr val="FB6400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Специальное решение для среды ЦОД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Масштабируемые интерфейсы 10/40/100 Гбит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Сверхвысокая пропускная способность, низкое энергопотребление и требования к площади</a:t>
            </a:r>
          </a:p>
        </p:txBody>
      </p:sp>
      <p:sp>
        <p:nvSpPr>
          <p:cNvPr id="6" name="Rectangle 5"/>
          <p:cNvSpPr/>
          <p:nvPr/>
        </p:nvSpPr>
        <p:spPr>
          <a:xfrm>
            <a:off x="279399" y="3197713"/>
            <a:ext cx="7902575" cy="1077218"/>
          </a:xfrm>
          <a:prstGeom prst="rect">
            <a:avLst/>
          </a:prstGeom>
          <a:solidFill>
            <a:srgbClr val="FB6400"/>
          </a:solidFill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FFFFFF"/>
                </a:solidFill>
              </a:rPr>
              <a:t>Оптимизация для разработки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>
                <a:solidFill>
                  <a:srgbClr val="FFFFFF"/>
                </a:solidFill>
              </a:rPr>
              <a:t>Развертывание и включение по принципу серверных решений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>
                <a:solidFill>
                  <a:srgbClr val="FFFFFF"/>
                </a:solidFill>
              </a:rPr>
              <a:t>Программируемость SDN, открытые API, эмуляция</a:t>
            </a:r>
          </a:p>
        </p:txBody>
      </p:sp>
      <p:sp>
        <p:nvSpPr>
          <p:cNvPr id="7" name="Rectangle 6"/>
          <p:cNvSpPr/>
          <p:nvPr/>
        </p:nvSpPr>
        <p:spPr>
          <a:xfrm>
            <a:off x="279402" y="4822478"/>
            <a:ext cx="7902571" cy="1077218"/>
          </a:xfrm>
          <a:prstGeom prst="rect">
            <a:avLst/>
          </a:prstGeom>
          <a:solidFill>
            <a:srgbClr val="FB6400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Поддержка NFV для увеличения прибыли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Лучшие в своем классе функции виртуальной сети </a:t>
            </a:r>
          </a:p>
          <a:p>
            <a:pPr marL="342900" indent="-342900">
              <a:buFont typeface="Arial"/>
              <a:buChar char="•"/>
            </a:pPr>
            <a:r>
              <a:rPr lang="ru-RU" sz="2000" smtClean="0">
                <a:solidFill>
                  <a:schemeClr val="bg1"/>
                </a:solidFill>
              </a:rPr>
              <a:t>Простое управление и </a:t>
            </a:r>
            <a:r>
              <a:rPr lang="ru-RU" sz="2000" dirty="0" smtClean="0">
                <a:solidFill>
                  <a:schemeClr val="bg1"/>
                </a:solidFill>
              </a:rPr>
              <a:t>организация </a:t>
            </a:r>
            <a:r>
              <a:rPr lang="ru-RU" sz="2000" smtClean="0">
                <a:solidFill>
                  <a:schemeClr val="bg1"/>
                </a:solidFill>
              </a:rPr>
              <a:t>услуг NFV с оркестрацией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7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Ciena Presentation Template">
  <a:themeElements>
    <a:clrScheme name="Ciena Template Theme 111512">
      <a:dk1>
        <a:srgbClr val="000000"/>
      </a:dk1>
      <a:lt1>
        <a:srgbClr val="FFFFFF"/>
      </a:lt1>
      <a:dk2>
        <a:srgbClr val="3F3F3F"/>
      </a:dk2>
      <a:lt2>
        <a:srgbClr val="808080"/>
      </a:lt2>
      <a:accent1>
        <a:srgbClr val="C71C2C"/>
      </a:accent1>
      <a:accent2>
        <a:srgbClr val="F58025"/>
      </a:accent2>
      <a:accent3>
        <a:srgbClr val="E7A40F"/>
      </a:accent3>
      <a:accent4>
        <a:srgbClr val="3F3F3F"/>
      </a:accent4>
      <a:accent5>
        <a:srgbClr val="8C8C8C"/>
      </a:accent5>
      <a:accent6>
        <a:srgbClr val="D7D7D7"/>
      </a:accent6>
      <a:hlink>
        <a:srgbClr val="C71C2C"/>
      </a:hlink>
      <a:folHlink>
        <a:srgbClr val="3F3F3F"/>
      </a:folHlink>
    </a:clrScheme>
    <a:fontScheme name="Ciena_Presentation_template2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7D7D7"/>
        </a:solidFill>
        <a:ln>
          <a:noFill/>
        </a:ln>
        <a:effectLst/>
      </a:spPr>
      <a:bodyPr rtlCol="0" anchor="ctr"/>
      <a:lstStyle>
        <a:defPPr algn="ctr">
          <a:defRPr dirty="0" smtClean="0">
            <a:solidFill>
              <a:schemeClr val="tx2"/>
            </a:solidFill>
            <a:ea typeface="ＭＳ Ｐゴシック" pitchFamily="34" charset="-128"/>
          </a:defRPr>
        </a:defPPr>
      </a:lstStyle>
      <a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a:style>
    </a:spDef>
    <a:lnDef>
      <a:spPr>
        <a:ln w="19050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iena_Presentation_template2 1">
        <a:dk1>
          <a:srgbClr val="000000"/>
        </a:dk1>
        <a:lt1>
          <a:srgbClr val="FFFFFF"/>
        </a:lt1>
        <a:dk2>
          <a:srgbClr val="000000"/>
        </a:dk2>
        <a:lt2>
          <a:srgbClr val="8C8C8C"/>
        </a:lt2>
        <a:accent1>
          <a:srgbClr val="D7D7D7"/>
        </a:accent1>
        <a:accent2>
          <a:srgbClr val="C71C2C"/>
        </a:accent2>
        <a:accent3>
          <a:srgbClr val="FFFFFF"/>
        </a:accent3>
        <a:accent4>
          <a:srgbClr val="000000"/>
        </a:accent4>
        <a:accent5>
          <a:srgbClr val="E8E8E8"/>
        </a:accent5>
        <a:accent6>
          <a:srgbClr val="B41827"/>
        </a:accent6>
        <a:hlink>
          <a:srgbClr val="F57D25"/>
        </a:hlink>
        <a:folHlink>
          <a:srgbClr val="FFC2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ena_Presentation_template2 2">
        <a:dk1>
          <a:srgbClr val="000000"/>
        </a:dk1>
        <a:lt1>
          <a:srgbClr val="FFFFFF"/>
        </a:lt1>
        <a:dk2>
          <a:srgbClr val="000000"/>
        </a:dk2>
        <a:lt2>
          <a:srgbClr val="8C8C8C"/>
        </a:lt2>
        <a:accent1>
          <a:srgbClr val="D7D7D7"/>
        </a:accent1>
        <a:accent2>
          <a:srgbClr val="C71C2C"/>
        </a:accent2>
        <a:accent3>
          <a:srgbClr val="FFFFFF"/>
        </a:accent3>
        <a:accent4>
          <a:srgbClr val="000000"/>
        </a:accent4>
        <a:accent5>
          <a:srgbClr val="E8E8E8"/>
        </a:accent5>
        <a:accent6>
          <a:srgbClr val="B41827"/>
        </a:accent6>
        <a:hlink>
          <a:srgbClr val="F57D25"/>
        </a:hlink>
        <a:folHlink>
          <a:srgbClr val="B2BB1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ena_Presentation_template2 3">
        <a:dk1>
          <a:srgbClr val="000000"/>
        </a:dk1>
        <a:lt1>
          <a:srgbClr val="FFFFFF"/>
        </a:lt1>
        <a:dk2>
          <a:srgbClr val="000000"/>
        </a:dk2>
        <a:lt2>
          <a:srgbClr val="8C8C8C"/>
        </a:lt2>
        <a:accent1>
          <a:srgbClr val="D7D7D7"/>
        </a:accent1>
        <a:accent2>
          <a:srgbClr val="C71C2C"/>
        </a:accent2>
        <a:accent3>
          <a:srgbClr val="FFFFFF"/>
        </a:accent3>
        <a:accent4>
          <a:srgbClr val="000000"/>
        </a:accent4>
        <a:accent5>
          <a:srgbClr val="E8E8E8"/>
        </a:accent5>
        <a:accent6>
          <a:srgbClr val="B41827"/>
        </a:accent6>
        <a:hlink>
          <a:srgbClr val="F57D25"/>
        </a:hlink>
        <a:folHlink>
          <a:srgbClr val="00A9D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Ciena Presentation Template</Template>
  <TotalTime>2238</TotalTime>
  <Words>1435</Words>
  <Application>Microsoft Office PowerPoint</Application>
  <PresentationFormat>Custom</PresentationFormat>
  <Paragraphs>401</Paragraphs>
  <Slides>26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Ciena Presentation Template</vt:lpstr>
      <vt:lpstr>Межсоединение для вашего ЦОД:   инструмент развития бизнеса по требованию или постоянная статья расхода? </vt:lpstr>
      <vt:lpstr>Наша роль в вашем мире — обеспечение перехода к гибридной ИТ-среде</vt:lpstr>
      <vt:lpstr>Задержки при развертывании сетей WAN дорого обходятся операторам ЦОД</vt:lpstr>
      <vt:lpstr>Проблемы сетей операторов ЦОД </vt:lpstr>
      <vt:lpstr>Сеть требует адаптации — пример резервирования данных  </vt:lpstr>
      <vt:lpstr>Что, если бы ваш ЦОД мог реализовать новые доходные приложения?</vt:lpstr>
      <vt:lpstr>Что, если бы вы могли делать это по требованию?  </vt:lpstr>
      <vt:lpstr>Новые возможности корпоративных виртуализированных ИТ-услуг</vt:lpstr>
      <vt:lpstr>Преобразование бизнес-результатов в ключевые  обязательные атрибуты решения межсоединения ЦОД </vt:lpstr>
      <vt:lpstr>Малая дистанция- Metro</vt:lpstr>
      <vt:lpstr>Географическое резервирование </vt:lpstr>
      <vt:lpstr>Дальние/магистральные соединения</vt:lpstr>
      <vt:lpstr>Международные и подводные линии</vt:lpstr>
      <vt:lpstr>Ciena WaveServer</vt:lpstr>
      <vt:lpstr>Вид экрана дисплея</vt:lpstr>
      <vt:lpstr>Три составные части  современных сетей</vt:lpstr>
      <vt:lpstr>Автоматизация управления услугами на разнородных сетях</vt:lpstr>
      <vt:lpstr>Развитие услуг, предоставляемых транспортными сетями</vt:lpstr>
      <vt:lpstr>Перспективная модель бизнеса транспортных сетей</vt:lpstr>
      <vt:lpstr>Виртуализация сети – это её существенная перестройка</vt:lpstr>
      <vt:lpstr>Ciena Blue Planet Software Suite Модульность, масштабируемость и поддержка разных производителей </vt:lpstr>
      <vt:lpstr>Ciena Blue Planet</vt:lpstr>
      <vt:lpstr>Сведения об ONOS и ON.Lab</vt:lpstr>
      <vt:lpstr>Blue Planet ONOS</vt:lpstr>
      <vt:lpstr>Blue Planet ONOS для SDN в датацентрах или CORD</vt:lpstr>
      <vt:lpstr>Спасибо</vt:lpstr>
    </vt:vector>
  </TitlesOfParts>
  <Company>Ciena Corporation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Корпоративный шаблон Ciena</dc:title>
  <dc:creator>Marketing</dc:creator>
  <cp:keywords>Корпоративная, презентация, шаблон, PowerPoint</cp:keywords>
  <cp:lastModifiedBy>esavelie</cp:lastModifiedBy>
  <cp:revision>180</cp:revision>
  <dcterms:created xsi:type="dcterms:W3CDTF">2012-08-13T13:24:30Z</dcterms:created>
  <dcterms:modified xsi:type="dcterms:W3CDTF">2016-05-19T10:05:01Z</dcterms:modified>
</cp:coreProperties>
</file>