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png"/><Relationship Id="rId4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png"/><Relationship Id="rId4" Type="http://schemas.openxmlformats.org/officeDocument/2006/relationships/hyperlink" Target="https://www.gartner.com/doc/reprints?id=1-2VBVW93&amp;ct=160105&amp;st=sb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311712" y="1720525"/>
            <a:ext cx="8520600" cy="11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ru" sz="3000">
                <a:solidFill>
                  <a:schemeClr val="dk1"/>
                </a:solidFill>
              </a:rPr>
              <a:t>Начало конца для традиционных решений мониторинга качества связи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x="5989100" y="3991250"/>
            <a:ext cx="3036000" cy="10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Михаил Соколов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Руководитель отдела R&amp;D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Компания 2TEST</a:t>
            </a: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3">
            <a:alphaModFix/>
          </a:blip>
          <a:srcRect b="20188" l="22097" r="25162" t="15102"/>
          <a:stretch/>
        </p:blipFill>
        <p:spPr>
          <a:xfrm>
            <a:off x="8263096" y="3156750"/>
            <a:ext cx="713050" cy="87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373" y="3819023"/>
            <a:ext cx="1415399" cy="9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800">
                <a:solidFill>
                  <a:schemeClr val="dk1"/>
                </a:solidFill>
              </a:rPr>
              <a:t>Первоисточник проблемы - несоответствие трафика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2914" y="2599649"/>
            <a:ext cx="6884474" cy="174169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>
            <a:off x="282500" y="1139700"/>
            <a:ext cx="8443200" cy="11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6" name="Shape 146"/>
          <p:cNvSpPr txBox="1"/>
          <p:nvPr/>
        </p:nvSpPr>
        <p:spPr>
          <a:xfrm>
            <a:off x="282500" y="725100"/>
            <a:ext cx="85365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000">
                <a:solidFill>
                  <a:schemeClr val="dk1"/>
                </a:solidFill>
              </a:rPr>
              <a:t>Синтетический трафик отличается от реального трафика в сети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- Синтетический трафик генерируется зондом, с целью эмуляции сервиса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- Источником реального трафика являются устройства в сети - серверы,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  IP-телефоны, ...</a:t>
            </a:r>
          </a:p>
        </p:txBody>
      </p:sp>
      <p:sp>
        <p:nvSpPr>
          <p:cNvPr id="147" name="Shape 1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/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800">
                <a:solidFill>
                  <a:schemeClr val="dk1"/>
                </a:solidFill>
              </a:rPr>
              <a:t>Проблема - балансировка трафика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0" y="725100"/>
            <a:ext cx="91440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2000">
                <a:solidFill>
                  <a:schemeClr val="dk1"/>
                </a:solidFill>
              </a:rPr>
              <a:t>Синтетический трафик передается через сеть другим маршрутом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ru" sz="2000">
                <a:solidFill>
                  <a:schemeClr val="dk1"/>
                </a:solidFill>
              </a:rPr>
              <a:t>и на портале мониторинга не регистрируются ошибки</a:t>
            </a:r>
          </a:p>
        </p:txBody>
      </p:sp>
      <p:sp>
        <p:nvSpPr>
          <p:cNvPr id="154" name="Shape 1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24" y="1695050"/>
            <a:ext cx="9084151" cy="310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/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800">
                <a:solidFill>
                  <a:schemeClr val="dk1"/>
                </a:solidFill>
              </a:rPr>
              <a:t>Проблема - блокировка трафика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589050" y="4277525"/>
            <a:ext cx="7965900" cy="8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- Синтетический трафик определяется системами DPI, IDS/IPS </a:t>
            </a:r>
            <a:br>
              <a:rPr lang="ru" sz="1800">
                <a:solidFill>
                  <a:schemeClr val="dk1"/>
                </a:solidFill>
              </a:rPr>
            </a:br>
            <a:r>
              <a:rPr lang="ru" sz="1800">
                <a:solidFill>
                  <a:schemeClr val="dk1"/>
                </a:solidFill>
              </a:rPr>
              <a:t>  как нелигитимный и блокируется. Портал ошибочно фиксирует аварию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- Реальный трафик передается без проблем 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419100" y="626350"/>
            <a:ext cx="82038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2000"/>
              <a:t>Блокировка синтетического трафика системами обнаружения и предотвращения вторжения</a:t>
            </a:r>
          </a:p>
        </p:txBody>
      </p:sp>
      <p:sp>
        <p:nvSpPr>
          <p:cNvPr id="163" name="Shape 16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048" y="1362248"/>
            <a:ext cx="8349903" cy="284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800">
                <a:solidFill>
                  <a:schemeClr val="dk1"/>
                </a:solidFill>
              </a:rPr>
              <a:t>Проблема - QoS на уровне приложений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836550" y="4138675"/>
            <a:ext cx="7470900" cy="10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- Синтетический трафик обрабатывается и передается через сеть </a:t>
            </a:r>
            <a:br>
              <a:rPr lang="ru" sz="1800">
                <a:solidFill>
                  <a:schemeClr val="dk1"/>
                </a:solidFill>
              </a:rPr>
            </a:br>
            <a:r>
              <a:rPr lang="ru" sz="1800">
                <a:solidFill>
                  <a:schemeClr val="dk1"/>
                </a:solidFill>
              </a:rPr>
              <a:t>  с другим приоритетом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- Система мониторинга выдает неверные дынные по ключевым KPI </a:t>
            </a:r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5224" y="647275"/>
            <a:ext cx="6913551" cy="349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/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800">
                <a:solidFill>
                  <a:schemeClr val="dk1"/>
                </a:solidFill>
              </a:rPr>
              <a:t>Проблема - выборочность проверки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1031700" y="619250"/>
            <a:ext cx="7080600" cy="7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2000">
                <a:solidFill>
                  <a:schemeClr val="dk1"/>
                </a:solidFill>
              </a:rPr>
              <a:t>При активном мониторинге проверка канала выполняется </a:t>
            </a:r>
            <a:br>
              <a:rPr lang="ru" sz="2000">
                <a:solidFill>
                  <a:schemeClr val="dk1"/>
                </a:solidFill>
              </a:rPr>
            </a:br>
            <a:r>
              <a:rPr lang="ru" sz="2000">
                <a:solidFill>
                  <a:schemeClr val="dk1"/>
                </a:solidFill>
              </a:rPr>
              <a:t>не постоянно, а периодически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1163550" y="4431125"/>
            <a:ext cx="6816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Кратковременные проблемы в канале связи пропускаются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и не регистрируются на портале мониторинга</a:t>
            </a:r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448" y="1269649"/>
            <a:ext cx="7591103" cy="30823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/>
        </p:nvSpPr>
        <p:spPr>
          <a:xfrm>
            <a:off x="94475" y="664000"/>
            <a:ext cx="7915800" cy="43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ru" sz="1800">
                <a:solidFill>
                  <a:schemeClr val="dk1"/>
                </a:solidFill>
              </a:rPr>
              <a:t>Неверная информация о качестве канала связи</a:t>
            </a:r>
            <a:r>
              <a:rPr lang="ru" sz="1800">
                <a:solidFill>
                  <a:schemeClr val="dk1"/>
                </a:solidFill>
              </a:rPr>
              <a:t>: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− Финансовые потери и репутационные издержки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ru" sz="1800">
                <a:solidFill>
                  <a:schemeClr val="dk1"/>
                </a:solidFill>
              </a:rPr>
              <a:t>Генерация безошибочных отчетов, </a:t>
            </a:r>
            <a:br>
              <a:rPr b="1" lang="ru" sz="1800">
                <a:solidFill>
                  <a:schemeClr val="dk1"/>
                </a:solidFill>
              </a:rPr>
            </a:br>
            <a:r>
              <a:rPr b="1" lang="ru" sz="1800">
                <a:solidFill>
                  <a:schemeClr val="dk1"/>
                </a:solidFill>
              </a:rPr>
              <a:t>при наличии ошибок в канале</a:t>
            </a:r>
            <a:r>
              <a:rPr lang="ru" sz="1800">
                <a:solidFill>
                  <a:schemeClr val="dk1"/>
                </a:solidFill>
              </a:rPr>
              <a:t>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" sz="1800">
                <a:solidFill>
                  <a:schemeClr val="dk1"/>
                </a:solidFill>
              </a:rPr>
              <a:t>− Нарушение нормальной работы сервисов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" sz="1800">
                <a:solidFill>
                  <a:schemeClr val="dk1"/>
                </a:solidFill>
              </a:rPr>
              <a:t>− Отсутствие доказательной базы о качестве предоставляемых услуг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ru" sz="1800">
                <a:solidFill>
                  <a:schemeClr val="dk1"/>
                </a:solidFill>
              </a:rPr>
              <a:t>Ошибочные результаты приемочного тестирования</a:t>
            </a:r>
            <a:r>
              <a:rPr lang="ru" sz="1800">
                <a:solidFill>
                  <a:schemeClr val="dk1"/>
                </a:solidFill>
              </a:rPr>
              <a:t>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" sz="1800">
                <a:solidFill>
                  <a:schemeClr val="dk1"/>
                </a:solidFill>
              </a:rPr>
              <a:t>− Последующие трудозатраты на выявление источника проблем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ru" sz="1800">
                <a:solidFill>
                  <a:schemeClr val="dk1"/>
                </a:solidFill>
              </a:rPr>
              <a:t>Информирование о наличии проблем в канале, в моменты отсутствия фактических проблем с реальным трафиком</a:t>
            </a:r>
            <a:r>
              <a:rPr lang="ru" sz="1800">
                <a:solidFill>
                  <a:schemeClr val="dk1"/>
                </a:solidFill>
              </a:rPr>
              <a:t>: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− Эксплуатационные издержки, неудобство в работе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800">
                <a:solidFill>
                  <a:schemeClr val="dk1"/>
                </a:solidFill>
              </a:rPr>
              <a:t>Последствия проблем</a:t>
            </a:r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 b="11604" l="4153" r="8026" t="5324"/>
          <a:stretch/>
        </p:blipFill>
        <p:spPr>
          <a:xfrm>
            <a:off x="7313074" y="869875"/>
            <a:ext cx="1722899" cy="122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6450" y="3459400"/>
            <a:ext cx="1319524" cy="131952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/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800">
                <a:solidFill>
                  <a:schemeClr val="dk1"/>
                </a:solidFill>
              </a:rPr>
              <a:t>Примеры из практики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0" y="58680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ru" sz="1800">
                <a:solidFill>
                  <a:schemeClr val="dk1"/>
                </a:solidFill>
              </a:rPr>
              <a:t>Передача телефонии (потока Е1) через арендованный IP-канал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107700" y="4020725"/>
            <a:ext cx="88683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Состояние канала в системе активного мониторинга - OK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Причина ошибочной оценки - балансировка трафика в сети оператора, </a:t>
            </a:r>
            <a:br>
              <a:rPr lang="ru" sz="1800">
                <a:solidFill>
                  <a:schemeClr val="dk1"/>
                </a:solidFill>
              </a:rPr>
            </a:br>
            <a:r>
              <a:rPr lang="ru" sz="1800">
                <a:solidFill>
                  <a:schemeClr val="dk1"/>
                </a:solidFill>
              </a:rPr>
              <a:t>потери пакетов только на одном подканале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107700" y="1140150"/>
            <a:ext cx="90363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Проблемы: обрывы голосовых вызовов, искажение голоса</a:t>
            </a:r>
          </a:p>
        </p:txBody>
      </p:sp>
      <p:sp>
        <p:nvSpPr>
          <p:cNvPr id="199" name="Shape 19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99" y="1662120"/>
            <a:ext cx="8976000" cy="2319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/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800">
                <a:solidFill>
                  <a:schemeClr val="dk1"/>
                </a:solidFill>
              </a:rPr>
              <a:t>Примеры из практики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131825" y="941175"/>
            <a:ext cx="9012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Проблема: “сыпется” картинка, проблемы со звуком во время видеоконференции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0" y="572700"/>
            <a:ext cx="91440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ru" sz="1800">
                <a:solidFill>
                  <a:schemeClr val="dk1"/>
                </a:solidFill>
              </a:rPr>
              <a:t>Организация видеоконференции через арендованный IP-канал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131825" y="4077025"/>
            <a:ext cx="8880300" cy="9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" sz="1800">
                <a:solidFill>
                  <a:schemeClr val="dk1"/>
                </a:solidFill>
              </a:rPr>
              <a:t>Состояние канала в системе активного мониторинга - OK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" sz="1800">
                <a:solidFill>
                  <a:schemeClr val="dk1"/>
                </a:solidFill>
              </a:rPr>
              <a:t>Причина ошибочной оценки - частота проверок недостаточна для обнаружения кратковременных потерь пакетов</a:t>
            </a:r>
          </a:p>
        </p:txBody>
      </p:sp>
      <p:sp>
        <p:nvSpPr>
          <p:cNvPr id="209" name="Shape 20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50" y="1563281"/>
            <a:ext cx="9012299" cy="23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/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800">
                <a:solidFill>
                  <a:schemeClr val="dk1"/>
                </a:solidFill>
              </a:rPr>
              <a:t>Качество пассивного мониторинга</a:t>
            </a:r>
          </a:p>
        </p:txBody>
      </p:sp>
      <p:sp>
        <p:nvSpPr>
          <p:cNvPr id="216" name="Shape 216"/>
          <p:cNvSpPr/>
          <p:nvPr/>
        </p:nvSpPr>
        <p:spPr>
          <a:xfrm>
            <a:off x="3614400" y="1847675"/>
            <a:ext cx="1298400" cy="23769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5760350" y="2401925"/>
            <a:ext cx="1298400" cy="18228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/>
        </p:nvSpPr>
        <p:spPr>
          <a:xfrm>
            <a:off x="1469662" y="1847675"/>
            <a:ext cx="1298400" cy="23769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 txBox="1"/>
          <p:nvPr/>
        </p:nvSpPr>
        <p:spPr>
          <a:xfrm>
            <a:off x="3541800" y="1184975"/>
            <a:ext cx="14436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Ожидаемое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1397062" y="1184975"/>
            <a:ext cx="14436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Пассивный мониторинг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5687750" y="1184975"/>
            <a:ext cx="14436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Активный мониторинг</a:t>
            </a:r>
          </a:p>
        </p:txBody>
      </p:sp>
      <p:cxnSp>
        <p:nvCxnSpPr>
          <p:cNvPr id="222" name="Shape 222"/>
          <p:cNvCxnSpPr/>
          <p:nvPr/>
        </p:nvCxnSpPr>
        <p:spPr>
          <a:xfrm flipH="1" rot="10800000">
            <a:off x="4912550" y="2157250"/>
            <a:ext cx="23769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lg" w="lg" type="none"/>
            <a:tailEnd len="lg" w="lg" type="none"/>
          </a:ln>
        </p:spPr>
      </p:cxnSp>
      <p:sp>
        <p:nvSpPr>
          <p:cNvPr id="223" name="Shape 223"/>
          <p:cNvSpPr txBox="1"/>
          <p:nvPr/>
        </p:nvSpPr>
        <p:spPr>
          <a:xfrm>
            <a:off x="7260825" y="1912625"/>
            <a:ext cx="17991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Максимальный предел</a:t>
            </a:r>
          </a:p>
        </p:txBody>
      </p:sp>
      <p:cxnSp>
        <p:nvCxnSpPr>
          <p:cNvPr id="224" name="Shape 224"/>
          <p:cNvCxnSpPr/>
          <p:nvPr/>
        </p:nvCxnSpPr>
        <p:spPr>
          <a:xfrm flipH="1">
            <a:off x="862725" y="1199600"/>
            <a:ext cx="3600" cy="3024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triangle"/>
            <a:tailEnd len="lg" w="lg" type="none"/>
          </a:ln>
        </p:spPr>
      </p:cxnSp>
      <p:cxnSp>
        <p:nvCxnSpPr>
          <p:cNvPr id="225" name="Shape 225"/>
          <p:cNvCxnSpPr/>
          <p:nvPr/>
        </p:nvCxnSpPr>
        <p:spPr>
          <a:xfrm rot="10800000">
            <a:off x="862625" y="4224575"/>
            <a:ext cx="69912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26" name="Shape 226"/>
          <p:cNvSpPr txBox="1"/>
          <p:nvPr/>
        </p:nvSpPr>
        <p:spPr>
          <a:xfrm>
            <a:off x="866700" y="678350"/>
            <a:ext cx="7410600" cy="3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2000">
                <a:solidFill>
                  <a:schemeClr val="dk1"/>
                </a:solidFill>
              </a:rPr>
              <a:t>Уровень качества работы системы мониторинга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3541806" y="4224575"/>
            <a:ext cx="14436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Параметры реального трафика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1469675" y="4224575"/>
            <a:ext cx="12984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Оценка реального трафика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5474451" y="4224575"/>
            <a:ext cx="18702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Оценка синтетического трафика</a:t>
            </a:r>
          </a:p>
        </p:txBody>
      </p:sp>
      <p:cxnSp>
        <p:nvCxnSpPr>
          <p:cNvPr id="230" name="Shape 230"/>
          <p:cNvCxnSpPr/>
          <p:nvPr/>
        </p:nvCxnSpPr>
        <p:spPr>
          <a:xfrm>
            <a:off x="2768200" y="1847850"/>
            <a:ext cx="8490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lg" w="lg" type="none"/>
            <a:tailEnd len="lg" w="lg" type="none"/>
          </a:ln>
        </p:spPr>
      </p:cxnSp>
      <p:sp>
        <p:nvSpPr>
          <p:cNvPr id="231" name="Shape 2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/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800">
                <a:solidFill>
                  <a:schemeClr val="dk1"/>
                </a:solidFill>
              </a:rPr>
              <a:t>Почему пассивный мониторинг?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179125" y="620450"/>
            <a:ext cx="8807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ru" sz="1800">
                <a:solidFill>
                  <a:schemeClr val="dk1"/>
                </a:solidFill>
              </a:rPr>
              <a:t>Непрерывный</a:t>
            </a:r>
            <a:r>
              <a:rPr lang="ru" sz="1800">
                <a:solidFill>
                  <a:schemeClr val="dk1"/>
                </a:solidFill>
              </a:rPr>
              <a:t> анализа </a:t>
            </a:r>
            <a:r>
              <a:rPr b="1" lang="ru" sz="1800">
                <a:solidFill>
                  <a:schemeClr val="dk1"/>
                </a:solidFill>
              </a:rPr>
              <a:t>реального</a:t>
            </a:r>
            <a:r>
              <a:rPr lang="ru" sz="1800">
                <a:solidFill>
                  <a:schemeClr val="dk1"/>
                </a:solidFill>
              </a:rPr>
              <a:t> трафика</a:t>
            </a:r>
          </a:p>
        </p:txBody>
      </p:sp>
      <p:sp>
        <p:nvSpPr>
          <p:cNvPr id="238" name="Shape 23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23" y="1084587"/>
            <a:ext cx="9021152" cy="3942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/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800">
                <a:solidFill>
                  <a:schemeClr val="dk1"/>
                </a:solidFill>
              </a:rPr>
              <a:t>О чем этот доклад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171850" y="843150"/>
            <a:ext cx="8807100" cy="40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>
                <a:solidFill>
                  <a:schemeClr val="dk1"/>
                </a:solidFill>
              </a:rPr>
              <a:t>О технологиях мониторинга, их проблемах и перспективах развития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ru" sz="2400">
                <a:solidFill>
                  <a:schemeClr val="dk1"/>
                </a:solidFill>
              </a:rPr>
              <a:t>О том, почему мониторинг необходим и к чему приводит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2400">
                <a:solidFill>
                  <a:schemeClr val="dk1"/>
                </a:solidFill>
              </a:rPr>
              <a:t>его отсутствие или некорректная работа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" sz="2400">
                <a:solidFill>
                  <a:schemeClr val="dk1"/>
                </a:solidFill>
              </a:rPr>
              <a:t>Информация основана на: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ru" sz="2400">
                <a:solidFill>
                  <a:schemeClr val="dk1"/>
                </a:solidFill>
              </a:rPr>
              <a:t>анализе рынка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ru" sz="2400">
                <a:solidFill>
                  <a:schemeClr val="dk1"/>
                </a:solidFill>
              </a:rPr>
              <a:t>опыте внедрения и эксплуатации различных решений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ru" sz="2400">
                <a:solidFill>
                  <a:schemeClr val="dk1"/>
                </a:solidFill>
              </a:rPr>
              <a:t>опыте разработки собственных продуктов</a:t>
            </a:r>
          </a:p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/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800"/>
              <a:t>Ключевое свойство</a:t>
            </a:r>
          </a:p>
        </p:txBody>
      </p:sp>
      <p:sp>
        <p:nvSpPr>
          <p:cNvPr id="245" name="Shape 2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  <p:sp>
        <p:nvSpPr>
          <p:cNvPr id="246" name="Shape 246"/>
          <p:cNvSpPr txBox="1"/>
          <p:nvPr/>
        </p:nvSpPr>
        <p:spPr>
          <a:xfrm>
            <a:off x="0" y="648900"/>
            <a:ext cx="91440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ru" sz="1800">
                <a:solidFill>
                  <a:schemeClr val="dk1"/>
                </a:solidFill>
              </a:rPr>
              <a:t>Синхронизация состояний передаваемого трафика</a:t>
            </a:r>
          </a:p>
        </p:txBody>
      </p:sp>
      <p:pic>
        <p:nvPicPr>
          <p:cNvPr id="247" name="Shape 2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0749" y="1167824"/>
            <a:ext cx="5622500" cy="397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/>
        </p:nvSpPr>
        <p:spPr>
          <a:xfrm>
            <a:off x="130800" y="669150"/>
            <a:ext cx="4952700" cy="44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Искусственная нагрузка необходима: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1800">
                <a:solidFill>
                  <a:schemeClr val="dk1"/>
                </a:solidFill>
              </a:rPr>
              <a:t>Приемочное тестирование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1800">
                <a:solidFill>
                  <a:schemeClr val="dk1"/>
                </a:solidFill>
              </a:rPr>
              <a:t>Готовность к предоставлению сервисов и нагрузке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1800">
                <a:solidFill>
                  <a:schemeClr val="dk1"/>
                </a:solidFill>
              </a:rPr>
              <a:t>Проверка в часы наименьшей загрузки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1800">
                <a:solidFill>
                  <a:schemeClr val="dk1"/>
                </a:solidFill>
              </a:rPr>
              <a:t>Готовность к открытию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Зачем? → Снижение рисков возникновения проблем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800"/>
              <a:t>Пассивный мониторинг не всесилен</a:t>
            </a:r>
          </a:p>
        </p:txBody>
      </p:sp>
      <p:pic>
        <p:nvPicPr>
          <p:cNvPr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775" y="712750"/>
            <a:ext cx="4210975" cy="425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/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ru" sz="2800">
                <a:solidFill>
                  <a:schemeClr val="dk1"/>
                </a:solidFill>
              </a:rPr>
              <a:t>Сравнение активного и пассивного мониторинга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261" name="Shape 261"/>
          <p:cNvSpPr txBox="1"/>
          <p:nvPr/>
        </p:nvSpPr>
        <p:spPr>
          <a:xfrm>
            <a:off x="108875" y="1939300"/>
            <a:ext cx="28710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lang="ru" sz="1800">
                <a:solidFill>
                  <a:schemeClr val="dk1"/>
                </a:solidFill>
              </a:rPr>
              <a:t>Оценка качества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108875" y="2879650"/>
            <a:ext cx="3252000" cy="142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Обнаружение влияния сети на передаваемый трафик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6072900" y="1939300"/>
            <a:ext cx="27309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Средняя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3358950" y="1981675"/>
            <a:ext cx="27309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Высокая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x="6102900" y="2879650"/>
            <a:ext cx="2730900" cy="142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Нет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3358950" y="2879650"/>
            <a:ext cx="2793600" cy="142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- Балансировка L2 / L3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- QoS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- IPS, FW, DPI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- Ассиметричная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  передача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108875" y="4321850"/>
            <a:ext cx="3252000" cy="8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Влияние на канал связи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6072900" y="4321850"/>
            <a:ext cx="2962200" cy="8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Зависит от частоты и количества тестовых потоков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3358950" y="4321892"/>
            <a:ext cx="2793600" cy="8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Отсутствует</a:t>
            </a:r>
          </a:p>
        </p:txBody>
      </p:sp>
      <p:sp>
        <p:nvSpPr>
          <p:cNvPr id="270" name="Shape 27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 sz="1800">
                <a:solidFill>
                  <a:schemeClr val="dk1"/>
                </a:solidFill>
              </a:rPr>
              <a:t>‹#›</a:t>
            </a:fld>
          </a:p>
        </p:txBody>
      </p:sp>
      <p:sp>
        <p:nvSpPr>
          <p:cNvPr id="271" name="Shape 271"/>
          <p:cNvSpPr txBox="1"/>
          <p:nvPr/>
        </p:nvSpPr>
        <p:spPr>
          <a:xfrm>
            <a:off x="108875" y="1121800"/>
            <a:ext cx="28710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lang="ru" sz="1800">
                <a:solidFill>
                  <a:schemeClr val="dk1"/>
                </a:solidFill>
              </a:rPr>
              <a:t>Достоверность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6072900" y="1121800"/>
            <a:ext cx="27309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Средняя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3358950" y="1125635"/>
            <a:ext cx="27309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Высокая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108875" y="731350"/>
            <a:ext cx="3315900" cy="390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b="1" lang="ru" sz="1800">
                <a:solidFill>
                  <a:schemeClr val="dk1"/>
                </a:solidFill>
              </a:rPr>
              <a:t>Параметр \ Мониторинг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5841600" y="731350"/>
            <a:ext cx="2962200" cy="390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ru" sz="1800">
                <a:solidFill>
                  <a:schemeClr val="dk1"/>
                </a:solidFill>
              </a:rPr>
              <a:t>Активный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3309300" y="731342"/>
            <a:ext cx="2730900" cy="390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ru" sz="1800">
                <a:solidFill>
                  <a:schemeClr val="dk1"/>
                </a:solidFill>
              </a:rPr>
              <a:t>Пассивный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108875" y="1530550"/>
            <a:ext cx="3315900" cy="390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lang="ru" sz="1800">
                <a:solidFill>
                  <a:schemeClr val="dk1"/>
                </a:solidFill>
              </a:rPr>
              <a:t>Контроль качества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6072900" y="1530550"/>
            <a:ext cx="2730900" cy="390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" sz="1800">
                <a:solidFill>
                  <a:schemeClr val="dk1"/>
                </a:solidFill>
              </a:rPr>
              <a:t>Выборочно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3358950" y="1530550"/>
            <a:ext cx="2793600" cy="390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" sz="1800">
                <a:solidFill>
                  <a:schemeClr val="dk1"/>
                </a:solidFill>
              </a:rPr>
              <a:t>Непрерывно</a:t>
            </a:r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/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800">
                <a:solidFill>
                  <a:schemeClr val="dk1"/>
                </a:solidFill>
              </a:rPr>
              <a:t>Анализ решений пассивного мониторинга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169775" y="1033850"/>
            <a:ext cx="4164900" cy="20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ru" sz="1800">
                <a:solidFill>
                  <a:schemeClr val="dk1"/>
                </a:solidFill>
              </a:rPr>
              <a:t>Стандартные протоколы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− Не покрывают все параметры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− Невысокая точность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+ Ценник на любой карман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+ Открытые и закрытые решения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+ Решения заточенные под разные сегменты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x="4464350" y="1033850"/>
            <a:ext cx="4314600" cy="20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ru" sz="1800">
                <a:solidFill>
                  <a:schemeClr val="dk1"/>
                </a:solidFill>
              </a:rPr>
              <a:t>Проприетарные решения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+ Покрытие всех параметров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+ Очень высокая точность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− Заоблачный ценник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− Закрытые решения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− Текущий сегмент - биржи, крупные финансовые организации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87" name="Shape 287"/>
          <p:cNvSpPr txBox="1"/>
          <p:nvPr/>
        </p:nvSpPr>
        <p:spPr>
          <a:xfrm>
            <a:off x="545100" y="3542350"/>
            <a:ext cx="8053800" cy="16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1800">
                <a:solidFill>
                  <a:schemeClr val="dk1"/>
                </a:solidFill>
              </a:rPr>
              <a:t>Покрывают большинство ключевых параметров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ru" sz="1800">
                <a:solidFill>
                  <a:schemeClr val="dk1"/>
                </a:solidFill>
              </a:rPr>
              <a:t>Высокая точность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ru" sz="1800">
                <a:solidFill>
                  <a:schemeClr val="dk1"/>
                </a:solidFill>
              </a:rPr>
              <a:t>Доступная цена, на уровне текущих решений активного мониторинга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ru" sz="1800">
                <a:solidFill>
                  <a:schemeClr val="dk1"/>
                </a:solidFill>
              </a:rPr>
              <a:t>В основном проприетарные (закрытые) решения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ru" sz="1800">
                <a:solidFill>
                  <a:schemeClr val="dk1"/>
                </a:solidFill>
              </a:rPr>
              <a:t>Сегмент - операторы, средний и крупный enterprise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0" y="678050"/>
            <a:ext cx="9144000" cy="3558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ru" sz="1800">
                <a:solidFill>
                  <a:schemeClr val="dk1"/>
                </a:solidFill>
              </a:rPr>
              <a:t>Сейчас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x="0" y="3186550"/>
            <a:ext cx="9144000" cy="3558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ru" sz="1800">
                <a:solidFill>
                  <a:schemeClr val="dk1"/>
                </a:solidFill>
              </a:rPr>
              <a:t>Ближайшие 1-3 года</a:t>
            </a:r>
          </a:p>
        </p:txBody>
      </p:sp>
      <p:sp>
        <p:nvSpPr>
          <p:cNvPr id="290" name="Shape 29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  <p:sp>
        <p:nvSpPr>
          <p:cNvPr id="296" name="Shape 296"/>
          <p:cNvSpPr txBox="1"/>
          <p:nvPr/>
        </p:nvSpPr>
        <p:spPr>
          <a:xfrm>
            <a:off x="0" y="2104950"/>
            <a:ext cx="91440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ru" sz="6000">
                <a:solidFill>
                  <a:schemeClr val="dk1"/>
                </a:solidFill>
              </a:rPr>
              <a:t>Вопросы?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/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800">
                <a:solidFill>
                  <a:schemeClr val="dk1"/>
                </a:solidFill>
              </a:rPr>
              <a:t>Конец начала традиционного мониторинга</a:t>
            </a:r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3">
            <a:alphaModFix/>
          </a:blip>
          <a:srcRect b="24673" l="0" r="0" t="32703"/>
          <a:stretch/>
        </p:blipFill>
        <p:spPr>
          <a:xfrm>
            <a:off x="2004437" y="3020774"/>
            <a:ext cx="5135117" cy="188664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253350" y="730975"/>
            <a:ext cx="8637300" cy="19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>
                <a:solidFill>
                  <a:schemeClr val="dk1"/>
                </a:solidFill>
              </a:rPr>
              <a:t>[W]ire data — radically rethought and used in new ways — ...will prove to be the most critical source of data for availability and performance management over the next five years.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lvl="0" rtl="0" algn="r">
              <a:spcBef>
                <a:spcPts val="0"/>
              </a:spcBef>
              <a:buNone/>
            </a:pPr>
            <a:r>
              <a:rPr lang="ru" sz="2400">
                <a:solidFill>
                  <a:schemeClr val="dk1"/>
                </a:solidFill>
              </a:rPr>
              <a:t>Gartner</a:t>
            </a:r>
          </a:p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/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800">
                <a:solidFill>
                  <a:schemeClr val="dk1"/>
                </a:solidFill>
              </a:rPr>
              <a:t>Задачи системы мониторинга качества связи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6900" y="619250"/>
            <a:ext cx="5726100" cy="15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ru" sz="2000">
                <a:solidFill>
                  <a:schemeClr val="dk1"/>
                </a:solidFill>
              </a:rPr>
              <a:t>Получить достоверные результаты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ru" sz="2000">
                <a:solidFill>
                  <a:schemeClr val="dk1"/>
                </a:solidFill>
              </a:rPr>
              <a:t>Обеспечить непрерывность контроля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ru" sz="2000">
                <a:solidFill>
                  <a:schemeClr val="dk1"/>
                </a:solidFill>
              </a:rPr>
              <a:t>Оперативно обнаружить проблему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ru" sz="2000">
                <a:solidFill>
                  <a:schemeClr val="dk1"/>
                </a:solidFill>
              </a:rPr>
              <a:t>Точно определить тип и участок проблемы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ru" sz="2000">
                <a:solidFill>
                  <a:schemeClr val="dk1"/>
                </a:solidFill>
              </a:rPr>
              <a:t>Использовать объективные метрики</a:t>
            </a:r>
          </a:p>
        </p:txBody>
      </p:sp>
      <p:sp>
        <p:nvSpPr>
          <p:cNvPr id="79" name="Shape 79"/>
          <p:cNvSpPr/>
          <p:nvPr/>
        </p:nvSpPr>
        <p:spPr>
          <a:xfrm>
            <a:off x="5594400" y="695500"/>
            <a:ext cx="309600" cy="15681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 txBox="1"/>
          <p:nvPr/>
        </p:nvSpPr>
        <p:spPr>
          <a:xfrm>
            <a:off x="5766900" y="1048175"/>
            <a:ext cx="3377100" cy="8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2400">
                <a:solidFill>
                  <a:schemeClr val="dk1"/>
                </a:solidFill>
              </a:rPr>
              <a:t>Уровень качества системы мониторинга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6262" y="2402652"/>
            <a:ext cx="6751475" cy="264827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/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800">
                <a:solidFill>
                  <a:schemeClr val="dk1"/>
                </a:solidFill>
              </a:rPr>
              <a:t>Рынок решений мониторинга качества связи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7587" y="612787"/>
            <a:ext cx="3888824" cy="388882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754950" y="4541700"/>
            <a:ext cx="7634100" cy="5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Magic Quadrant for Network Performance Monitoring and Diagnostics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ru" sz="1800" u="sng">
                <a:solidFill>
                  <a:schemeClr val="hlink"/>
                </a:solidFill>
                <a:hlinkClick r:id="rId4"/>
              </a:rPr>
              <a:t>https://www.gartner.com/doc/reprints?id=1-2VBVW93&amp;ct=160105&amp;st=sb</a:t>
            </a:r>
          </a:p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800">
                <a:solidFill>
                  <a:schemeClr val="dk1"/>
                </a:solidFill>
              </a:rPr>
              <a:t>Подходы к получению данных для мониторинга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319225" y="4407025"/>
            <a:ext cx="3545700" cy="7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ping, IP SLA, RFC 2544, Y.1564, iperf, ...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4949075" y="4407025"/>
            <a:ext cx="4037700" cy="7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- Счетчики (SNMP), sFlow, NetFlow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- </a:t>
            </a:r>
            <a:r>
              <a:rPr lang="ru" sz="1800" u="sng">
                <a:solidFill>
                  <a:schemeClr val="dk1"/>
                </a:solidFill>
              </a:rPr>
              <a:t>Проприетарные технологии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319225" y="551175"/>
            <a:ext cx="35457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Активный мониторинг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5195075" y="551175"/>
            <a:ext cx="35457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Пассивный мониторинг</a:t>
            </a:r>
          </a:p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99" y="1035349"/>
            <a:ext cx="9053200" cy="310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/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800">
                <a:solidFill>
                  <a:schemeClr val="dk1"/>
                </a:solidFill>
              </a:rPr>
              <a:t>Аналогия с “пробками” на дорогах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6684" y="950775"/>
            <a:ext cx="2987114" cy="412792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547825" y="551175"/>
            <a:ext cx="35457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Активный мониторинг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5060864" y="551175"/>
            <a:ext cx="3545699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Пассивный мониторинг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165" y="950775"/>
            <a:ext cx="2900258" cy="412792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/>
        </p:nvSpPr>
        <p:spPr>
          <a:xfrm>
            <a:off x="4580500" y="562200"/>
            <a:ext cx="4549200" cy="27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200">
                <a:solidFill>
                  <a:schemeClr val="dk1"/>
                </a:solidFill>
              </a:rPr>
              <a:t>В разрезе: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ru" sz="1800">
                <a:solidFill>
                  <a:schemeClr val="dk1"/>
                </a:solidFill>
              </a:rPr>
              <a:t>физический канал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ru" sz="1800">
                <a:solidFill>
                  <a:schemeClr val="dk1"/>
                </a:solidFill>
              </a:rPr>
              <a:t>виртуальный канал (VLAN, MPLS, VPN, …)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ru" sz="1800">
                <a:solidFill>
                  <a:schemeClr val="dk1"/>
                </a:solidFill>
              </a:rPr>
              <a:t>приоритета трафика (802.1p, DSCP)</a:t>
            </a:r>
          </a:p>
          <a:p>
            <a:pPr indent="-342900" lvl="0" marL="457200" rtl="0" algn="just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ru" sz="1800">
                <a:solidFill>
                  <a:schemeClr val="dk1"/>
                </a:solidFill>
              </a:rPr>
              <a:t>сессии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ru" sz="1800">
                <a:solidFill>
                  <a:schemeClr val="dk1"/>
                </a:solidFill>
              </a:rPr>
              <a:t>приложения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800">
                <a:solidFill>
                  <a:schemeClr val="dk1"/>
                </a:solidFill>
              </a:rPr>
              <a:t>Ключевые контролируемые параметры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202750" y="562200"/>
            <a:ext cx="4347900" cy="44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200">
                <a:solidFill>
                  <a:schemeClr val="dk1"/>
                </a:solidFill>
              </a:rPr>
              <a:t>Базовые: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ru" sz="1800">
                <a:solidFill>
                  <a:schemeClr val="dk1"/>
                </a:solidFill>
              </a:rPr>
              <a:t>пропускная способность, PPS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ru" sz="1800">
                <a:solidFill>
                  <a:schemeClr val="dk1"/>
                </a:solidFill>
              </a:rPr>
              <a:t>процент потерь</a:t>
            </a:r>
          </a:p>
          <a:p>
            <a:pPr indent="-342900" lvl="0" marL="457200" rtl="0" algn="just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ru" sz="1800">
                <a:solidFill>
                  <a:schemeClr val="dk1"/>
                </a:solidFill>
              </a:rPr>
              <a:t>задержка</a:t>
            </a:r>
          </a:p>
          <a:p>
            <a:pPr indent="-342900" lvl="0" marL="457200" rtl="0" algn="just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ru" sz="1800">
                <a:solidFill>
                  <a:schemeClr val="dk1"/>
                </a:solidFill>
              </a:rPr>
              <a:t>джиттер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" sz="2200">
                <a:solidFill>
                  <a:schemeClr val="dk1"/>
                </a:solidFill>
              </a:rPr>
              <a:t>Расширенные: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ru" sz="1800">
                <a:solidFill>
                  <a:schemeClr val="dk1"/>
                </a:solidFill>
              </a:rPr>
              <a:t>переупорядочивание пакетов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ru" sz="1800">
                <a:solidFill>
                  <a:schemeClr val="dk1"/>
                </a:solidFill>
              </a:rPr>
              <a:t>статистика с разбивкой по длинам пакетов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ru" sz="1800">
                <a:solidFill>
                  <a:schemeClr val="dk1"/>
                </a:solidFill>
              </a:rPr>
              <a:t>обнаружение балансировки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ru" sz="1800">
                <a:solidFill>
                  <a:schemeClr val="dk1"/>
                </a:solidFill>
              </a:rPr>
              <a:t>состояние протоколов TCP, RTP, HTTP, SIP, ...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ru" sz="1800">
                <a:solidFill>
                  <a:schemeClr val="dk1"/>
                </a:solidFill>
              </a:rPr>
              <a:t>MOS для VoIP/Video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ru" sz="1800">
                <a:solidFill>
                  <a:schemeClr val="dk1"/>
                </a:solidFill>
              </a:rPr>
              <a:t>состояние приложений</a:t>
            </a: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 b="9045" l="13928" r="14861" t="13907"/>
          <a:stretch/>
        </p:blipFill>
        <p:spPr>
          <a:xfrm>
            <a:off x="5452125" y="3705325"/>
            <a:ext cx="3416675" cy="12674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800">
                <a:solidFill>
                  <a:schemeClr val="dk1"/>
                </a:solidFill>
              </a:rPr>
              <a:t>Качество активного мониторинга</a:t>
            </a:r>
          </a:p>
        </p:txBody>
      </p:sp>
      <p:sp>
        <p:nvSpPr>
          <p:cNvPr id="126" name="Shape 126"/>
          <p:cNvSpPr/>
          <p:nvPr/>
        </p:nvSpPr>
        <p:spPr>
          <a:xfrm>
            <a:off x="2509050" y="1847675"/>
            <a:ext cx="1298400" cy="23769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4916325" y="2401925"/>
            <a:ext cx="1298400" cy="18228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 txBox="1"/>
          <p:nvPr/>
        </p:nvSpPr>
        <p:spPr>
          <a:xfrm>
            <a:off x="2404200" y="1184975"/>
            <a:ext cx="15081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Ожидаемое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4843725" y="1184975"/>
            <a:ext cx="14436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Активный мониторинг</a:t>
            </a:r>
          </a:p>
        </p:txBody>
      </p:sp>
      <p:cxnSp>
        <p:nvCxnSpPr>
          <p:cNvPr id="130" name="Shape 130"/>
          <p:cNvCxnSpPr/>
          <p:nvPr/>
        </p:nvCxnSpPr>
        <p:spPr>
          <a:xfrm>
            <a:off x="3871775" y="2157275"/>
            <a:ext cx="2427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lg" w="lg" type="none"/>
            <a:tailEnd len="lg" w="lg" type="none"/>
          </a:ln>
        </p:spPr>
      </p:cxnSp>
      <p:sp>
        <p:nvSpPr>
          <p:cNvPr id="131" name="Shape 131"/>
          <p:cNvSpPr txBox="1"/>
          <p:nvPr/>
        </p:nvSpPr>
        <p:spPr>
          <a:xfrm>
            <a:off x="6320950" y="1912625"/>
            <a:ext cx="18687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Максимальный предел</a:t>
            </a:r>
          </a:p>
        </p:txBody>
      </p:sp>
      <p:cxnSp>
        <p:nvCxnSpPr>
          <p:cNvPr id="132" name="Shape 132"/>
          <p:cNvCxnSpPr/>
          <p:nvPr/>
        </p:nvCxnSpPr>
        <p:spPr>
          <a:xfrm flipH="1">
            <a:off x="862725" y="1199600"/>
            <a:ext cx="3600" cy="3024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triangle"/>
            <a:tailEnd len="lg" w="lg" type="none"/>
          </a:ln>
        </p:spPr>
      </p:cxnSp>
      <p:cxnSp>
        <p:nvCxnSpPr>
          <p:cNvPr id="133" name="Shape 133"/>
          <p:cNvCxnSpPr/>
          <p:nvPr/>
        </p:nvCxnSpPr>
        <p:spPr>
          <a:xfrm rot="10800000">
            <a:off x="862625" y="4224575"/>
            <a:ext cx="69912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34" name="Shape 134"/>
          <p:cNvSpPr txBox="1"/>
          <p:nvPr/>
        </p:nvSpPr>
        <p:spPr>
          <a:xfrm>
            <a:off x="866700" y="678350"/>
            <a:ext cx="7410600" cy="3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2000">
                <a:solidFill>
                  <a:schemeClr val="dk1"/>
                </a:solidFill>
              </a:rPr>
              <a:t>Уровень качества работы системы мониторинга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2341500" y="4224575"/>
            <a:ext cx="1633500" cy="84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Параметры реального трафика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4610475" y="4224575"/>
            <a:ext cx="1910100" cy="84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Оценка синтетического трафика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4843725" y="1822725"/>
            <a:ext cx="14436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48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38" name="Shape 13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