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80" r:id="rId2"/>
  </p:sldMasterIdLst>
  <p:notesMasterIdLst>
    <p:notesMasterId r:id="rId35"/>
  </p:notesMasterIdLst>
  <p:sldIdLst>
    <p:sldId id="555" r:id="rId3"/>
    <p:sldId id="547" r:id="rId4"/>
    <p:sldId id="515" r:id="rId5"/>
    <p:sldId id="548" r:id="rId6"/>
    <p:sldId id="518" r:id="rId7"/>
    <p:sldId id="522" r:id="rId8"/>
    <p:sldId id="523" r:id="rId9"/>
    <p:sldId id="591" r:id="rId10"/>
    <p:sldId id="592" r:id="rId11"/>
    <p:sldId id="593" r:id="rId12"/>
    <p:sldId id="594" r:id="rId13"/>
    <p:sldId id="559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496" r:id="rId22"/>
    <p:sldId id="595" r:id="rId23"/>
    <p:sldId id="566" r:id="rId24"/>
    <p:sldId id="531" r:id="rId25"/>
    <p:sldId id="532" r:id="rId26"/>
    <p:sldId id="567" r:id="rId27"/>
    <p:sldId id="533" r:id="rId28"/>
    <p:sldId id="596" r:id="rId29"/>
    <p:sldId id="582" r:id="rId30"/>
    <p:sldId id="534" r:id="rId31"/>
    <p:sldId id="535" r:id="rId32"/>
    <p:sldId id="431" r:id="rId33"/>
    <p:sldId id="552" r:id="rId34"/>
  </p:sldIdLst>
  <p:sldSz cx="10160000" cy="5715000"/>
  <p:notesSz cx="6858000" cy="9144000"/>
  <p:defaultTextStyle>
    <a:defPPr>
      <a:defRPr lang="ru-RU"/>
    </a:defPPr>
    <a:lvl1pPr marL="0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26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54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82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308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636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962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281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614" algn="l" defTabSz="912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FF"/>
    <a:srgbClr val="000000"/>
    <a:srgbClr val="0F78B4"/>
    <a:srgbClr val="F0A000"/>
    <a:srgbClr val="FFC332"/>
    <a:srgbClr val="00C350"/>
    <a:srgbClr val="007819"/>
    <a:srgbClr val="3B003B"/>
    <a:srgbClr val="14B4FC"/>
    <a:srgbClr val="012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3" autoAdjust="0"/>
    <p:restoredTop sz="78596" autoAdjust="0"/>
  </p:normalViewPr>
  <p:slideViewPr>
    <p:cSldViewPr>
      <p:cViewPr varScale="1">
        <p:scale>
          <a:sx n="79" d="100"/>
          <a:sy n="79" d="100"/>
        </p:scale>
        <p:origin x="1218" y="90"/>
      </p:cViewPr>
      <p:guideLst>
        <p:guide orient="horz" pos="1800"/>
        <p:guide pos="320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32D00-47B8-446D-8757-11DCF696D47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C67A0-B4CE-4FB7-8242-6E23017A1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26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54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82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08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636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962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281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14" algn="l" defTabSz="912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6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0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95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9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2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41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26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6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1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7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33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3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37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9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56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27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18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3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01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50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49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0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9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1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0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8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2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67A0-B4CE-4FB7-8242-6E23017A11F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405"/>
            <a:ext cx="86360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238501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5A88-5C4E-40E0-8B65-5A0DE6340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0FD4-255E-40D5-8273-9EEB726537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A8FA-25C0-41AD-9F0F-86E9759226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70B7-D18C-49A0-91B2-7CF8C16A3E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4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1" y="228920"/>
            <a:ext cx="22860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228920"/>
            <a:ext cx="6688667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C7EF-998C-4CF3-8314-BA3E653ED2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1356-1B6A-4792-91DD-FE4B903EB8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5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409"/>
            <a:ext cx="86360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238501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8339-8452-4E54-B550-318D5E0A14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0FD4-255E-40D5-8273-9EEB726537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9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2397-196C-475B-B96B-CCA3EA9970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5F02-0E85-4B79-A503-FC00C2B3C8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1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367243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2422266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997F-C607-4D49-ADDE-00ADCB65AE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7B3D-5963-4D16-8080-92094D6067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0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333505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1333505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8393-8512-4E37-AAB5-1986F4F056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1CA3-54D1-42F6-9E9C-B566746BB0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9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7" indent="0">
              <a:buNone/>
              <a:defRPr sz="2000" b="1"/>
            </a:lvl2pPr>
            <a:lvl3pPr marL="911897" indent="0">
              <a:buNone/>
              <a:defRPr sz="1800" b="1"/>
            </a:lvl3pPr>
            <a:lvl4pPr marL="1367847" indent="0">
              <a:buNone/>
              <a:defRPr sz="1600" b="1"/>
            </a:lvl4pPr>
            <a:lvl5pPr marL="1823794" indent="0">
              <a:buNone/>
              <a:defRPr sz="1600" b="1"/>
            </a:lvl5pPr>
            <a:lvl6pPr marL="2279745" indent="0">
              <a:buNone/>
              <a:defRPr sz="1600" b="1"/>
            </a:lvl6pPr>
            <a:lvl7pPr marL="2735690" indent="0">
              <a:buNone/>
              <a:defRPr sz="1600" b="1"/>
            </a:lvl7pPr>
            <a:lvl8pPr marL="3191633" indent="0">
              <a:buNone/>
              <a:defRPr sz="1600" b="1"/>
            </a:lvl8pPr>
            <a:lvl9pPr marL="3647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8" y="1279261"/>
            <a:ext cx="4490861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7" indent="0">
              <a:buNone/>
              <a:defRPr sz="2000" b="1"/>
            </a:lvl2pPr>
            <a:lvl3pPr marL="911897" indent="0">
              <a:buNone/>
              <a:defRPr sz="1800" b="1"/>
            </a:lvl3pPr>
            <a:lvl4pPr marL="1367847" indent="0">
              <a:buNone/>
              <a:defRPr sz="1600" b="1"/>
            </a:lvl4pPr>
            <a:lvl5pPr marL="1823794" indent="0">
              <a:buNone/>
              <a:defRPr sz="1600" b="1"/>
            </a:lvl5pPr>
            <a:lvl6pPr marL="2279745" indent="0">
              <a:buNone/>
              <a:defRPr sz="1600" b="1"/>
            </a:lvl6pPr>
            <a:lvl7pPr marL="2735690" indent="0">
              <a:buNone/>
              <a:defRPr sz="1600" b="1"/>
            </a:lvl7pPr>
            <a:lvl8pPr marL="3191633" indent="0">
              <a:buNone/>
              <a:defRPr sz="1600" b="1"/>
            </a:lvl8pPr>
            <a:lvl9pPr marL="3647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8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0E68-AD5D-41E2-B73E-88E8141BD0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5F8B-2616-43F3-90E5-39AD2511F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8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F341-43BF-4137-B7DF-431F4469B1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DAE0-792D-4780-8D04-8338335E1E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2CD2-572F-4291-BBFC-F2E2627D4E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7CF2-ABA1-42E1-8876-2CA3BC609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9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22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82" y="227566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22" y="1195965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5947" indent="0">
              <a:buNone/>
              <a:defRPr sz="1200"/>
            </a:lvl2pPr>
            <a:lvl3pPr marL="911897" indent="0">
              <a:buNone/>
              <a:defRPr sz="1000"/>
            </a:lvl3pPr>
            <a:lvl4pPr marL="1367847" indent="0">
              <a:buNone/>
              <a:defRPr sz="900"/>
            </a:lvl4pPr>
            <a:lvl5pPr marL="1823794" indent="0">
              <a:buNone/>
              <a:defRPr sz="900"/>
            </a:lvl5pPr>
            <a:lvl6pPr marL="2279745" indent="0">
              <a:buNone/>
              <a:defRPr sz="900"/>
            </a:lvl6pPr>
            <a:lvl7pPr marL="2735690" indent="0">
              <a:buNone/>
              <a:defRPr sz="900"/>
            </a:lvl7pPr>
            <a:lvl8pPr marL="3191633" indent="0">
              <a:buNone/>
              <a:defRPr sz="900"/>
            </a:lvl8pPr>
            <a:lvl9pPr marL="3647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F7A0-E73F-4664-B0F6-036C5AF604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6351-A4EF-4770-84E6-A4BEB33492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29D9-02CD-4ADC-AF54-0CA9FEC2B2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5F02-0E85-4B79-A503-FC00C2B3C8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0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47" indent="0">
              <a:buNone/>
              <a:defRPr sz="2800"/>
            </a:lvl2pPr>
            <a:lvl3pPr marL="911897" indent="0">
              <a:buNone/>
              <a:defRPr sz="2400"/>
            </a:lvl3pPr>
            <a:lvl4pPr marL="1367847" indent="0">
              <a:buNone/>
              <a:defRPr sz="2000"/>
            </a:lvl4pPr>
            <a:lvl5pPr marL="1823794" indent="0">
              <a:buNone/>
              <a:defRPr sz="2000"/>
            </a:lvl5pPr>
            <a:lvl6pPr marL="2279745" indent="0">
              <a:buNone/>
              <a:defRPr sz="2000"/>
            </a:lvl6pPr>
            <a:lvl7pPr marL="2735690" indent="0">
              <a:buNone/>
              <a:defRPr sz="2000"/>
            </a:lvl7pPr>
            <a:lvl8pPr marL="3191633" indent="0">
              <a:buNone/>
              <a:defRPr sz="2000"/>
            </a:lvl8pPr>
            <a:lvl9pPr marL="36475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834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5947" indent="0">
              <a:buNone/>
              <a:defRPr sz="1200"/>
            </a:lvl2pPr>
            <a:lvl3pPr marL="911897" indent="0">
              <a:buNone/>
              <a:defRPr sz="1000"/>
            </a:lvl3pPr>
            <a:lvl4pPr marL="1367847" indent="0">
              <a:buNone/>
              <a:defRPr sz="900"/>
            </a:lvl4pPr>
            <a:lvl5pPr marL="1823794" indent="0">
              <a:buNone/>
              <a:defRPr sz="900"/>
            </a:lvl5pPr>
            <a:lvl6pPr marL="2279745" indent="0">
              <a:buNone/>
              <a:defRPr sz="900"/>
            </a:lvl6pPr>
            <a:lvl7pPr marL="2735690" indent="0">
              <a:buNone/>
              <a:defRPr sz="900"/>
            </a:lvl7pPr>
            <a:lvl8pPr marL="3191633" indent="0">
              <a:buNone/>
              <a:defRPr sz="900"/>
            </a:lvl8pPr>
            <a:lvl9pPr marL="3647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CF85-5C28-4F3A-AD29-D92E7E65C3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48E2-11C5-426E-B1E7-A01DCC8E41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459D-9A5D-4979-B9DF-49A80B176F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70B7-D18C-49A0-91B2-7CF8C16A3E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5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1" y="228924"/>
            <a:ext cx="22860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228924"/>
            <a:ext cx="6688667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FF41-5427-4147-BB0D-31FEB13110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1356-1B6A-4792-91DD-FE4B903EB8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367243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2422266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44AB-6536-4923-82B2-4F29F36891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7B3D-5963-4D16-8080-92094D6067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333505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1333505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CF3-4320-475F-A677-160223AA41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1CA3-54D1-42F6-9E9C-B566746BB0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7" indent="0">
              <a:buNone/>
              <a:defRPr sz="2000" b="1"/>
            </a:lvl2pPr>
            <a:lvl3pPr marL="911897" indent="0">
              <a:buNone/>
              <a:defRPr sz="1800" b="1"/>
            </a:lvl3pPr>
            <a:lvl4pPr marL="1367847" indent="0">
              <a:buNone/>
              <a:defRPr sz="1600" b="1"/>
            </a:lvl4pPr>
            <a:lvl5pPr marL="1823794" indent="0">
              <a:buNone/>
              <a:defRPr sz="1600" b="1"/>
            </a:lvl5pPr>
            <a:lvl6pPr marL="2279745" indent="0">
              <a:buNone/>
              <a:defRPr sz="1600" b="1"/>
            </a:lvl6pPr>
            <a:lvl7pPr marL="2735690" indent="0">
              <a:buNone/>
              <a:defRPr sz="1600" b="1"/>
            </a:lvl7pPr>
            <a:lvl8pPr marL="3191633" indent="0">
              <a:buNone/>
              <a:defRPr sz="1600" b="1"/>
            </a:lvl8pPr>
            <a:lvl9pPr marL="3647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8" y="1279261"/>
            <a:ext cx="4490861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7" indent="0">
              <a:buNone/>
              <a:defRPr sz="2000" b="1"/>
            </a:lvl2pPr>
            <a:lvl3pPr marL="911897" indent="0">
              <a:buNone/>
              <a:defRPr sz="1800" b="1"/>
            </a:lvl3pPr>
            <a:lvl4pPr marL="1367847" indent="0">
              <a:buNone/>
              <a:defRPr sz="1600" b="1"/>
            </a:lvl4pPr>
            <a:lvl5pPr marL="1823794" indent="0">
              <a:buNone/>
              <a:defRPr sz="1600" b="1"/>
            </a:lvl5pPr>
            <a:lvl6pPr marL="2279745" indent="0">
              <a:buNone/>
              <a:defRPr sz="1600" b="1"/>
            </a:lvl6pPr>
            <a:lvl7pPr marL="2735690" indent="0">
              <a:buNone/>
              <a:defRPr sz="1600" b="1"/>
            </a:lvl7pPr>
            <a:lvl8pPr marL="3191633" indent="0">
              <a:buNone/>
              <a:defRPr sz="1600" b="1"/>
            </a:lvl8pPr>
            <a:lvl9pPr marL="36475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8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E9E7-D695-48B9-8EDE-2A5A1A386A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5F8B-2616-43F3-90E5-39AD2511F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6F6E-021E-449D-BD7E-A3640DE8C7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DAE0-792D-4780-8D04-8338335E1E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6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4D5A-550B-43BF-B30C-3B453AD51C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7CF2-ABA1-42E1-8876-2CA3BC609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2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22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82" y="227566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22" y="1195961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5947" indent="0">
              <a:buNone/>
              <a:defRPr sz="1200"/>
            </a:lvl2pPr>
            <a:lvl3pPr marL="911897" indent="0">
              <a:buNone/>
              <a:defRPr sz="1000"/>
            </a:lvl3pPr>
            <a:lvl4pPr marL="1367847" indent="0">
              <a:buNone/>
              <a:defRPr sz="900"/>
            </a:lvl4pPr>
            <a:lvl5pPr marL="1823794" indent="0">
              <a:buNone/>
              <a:defRPr sz="900"/>
            </a:lvl5pPr>
            <a:lvl6pPr marL="2279745" indent="0">
              <a:buNone/>
              <a:defRPr sz="900"/>
            </a:lvl6pPr>
            <a:lvl7pPr marL="2735690" indent="0">
              <a:buNone/>
              <a:defRPr sz="900"/>
            </a:lvl7pPr>
            <a:lvl8pPr marL="3191633" indent="0">
              <a:buNone/>
              <a:defRPr sz="900"/>
            </a:lvl8pPr>
            <a:lvl9pPr marL="3647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3022-6CE4-4531-B327-0C6E49A0B4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6351-A4EF-4770-84E6-A4BEB33492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0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47" indent="0">
              <a:buNone/>
              <a:defRPr sz="2800"/>
            </a:lvl2pPr>
            <a:lvl3pPr marL="911897" indent="0">
              <a:buNone/>
              <a:defRPr sz="2400"/>
            </a:lvl3pPr>
            <a:lvl4pPr marL="1367847" indent="0">
              <a:buNone/>
              <a:defRPr sz="2000"/>
            </a:lvl4pPr>
            <a:lvl5pPr marL="1823794" indent="0">
              <a:buNone/>
              <a:defRPr sz="2000"/>
            </a:lvl5pPr>
            <a:lvl6pPr marL="2279745" indent="0">
              <a:buNone/>
              <a:defRPr sz="2000"/>
            </a:lvl6pPr>
            <a:lvl7pPr marL="2735690" indent="0">
              <a:buNone/>
              <a:defRPr sz="2000"/>
            </a:lvl7pPr>
            <a:lvl8pPr marL="3191633" indent="0">
              <a:buNone/>
              <a:defRPr sz="2000"/>
            </a:lvl8pPr>
            <a:lvl9pPr marL="36475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830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5947" indent="0">
              <a:buNone/>
              <a:defRPr sz="1200"/>
            </a:lvl2pPr>
            <a:lvl3pPr marL="911897" indent="0">
              <a:buNone/>
              <a:defRPr sz="1000"/>
            </a:lvl3pPr>
            <a:lvl4pPr marL="1367847" indent="0">
              <a:buNone/>
              <a:defRPr sz="900"/>
            </a:lvl4pPr>
            <a:lvl5pPr marL="1823794" indent="0">
              <a:buNone/>
              <a:defRPr sz="900"/>
            </a:lvl5pPr>
            <a:lvl6pPr marL="2279745" indent="0">
              <a:buNone/>
              <a:defRPr sz="900"/>
            </a:lvl6pPr>
            <a:lvl7pPr marL="2735690" indent="0">
              <a:buNone/>
              <a:defRPr sz="900"/>
            </a:lvl7pPr>
            <a:lvl8pPr marL="3191633" indent="0">
              <a:buNone/>
              <a:defRPr sz="900"/>
            </a:lvl8pPr>
            <a:lvl9pPr marL="36475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E483-EE52-450B-8A0F-A71E4E1E1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48E2-11C5-426E-B1E7-A01DCC8E41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1" y="228864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1" y="1333505"/>
            <a:ext cx="91440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7021"/>
            <a:ext cx="2370667" cy="304271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l" defTabSz="9118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E71C7-B1B7-4113-921C-8BE941DF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4" y="5297021"/>
            <a:ext cx="3217333" cy="304271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ctr" defTabSz="9118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5297021"/>
            <a:ext cx="2370667" cy="304271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r" defTabSz="9118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572E-7F55-4F17-9FA9-8727EF23B7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107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26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654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982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308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662" indent="-340662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947" indent="-283623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34" indent="-226580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53" indent="-226580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300" indent="-226580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17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67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14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563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47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97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47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94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45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90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33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86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1" y="228864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1" y="1333505"/>
            <a:ext cx="91440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7025"/>
            <a:ext cx="2370667" cy="304271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l" defTabSz="9118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BC7E2-F598-4C41-AA97-BCF4A637F9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4" y="5297025"/>
            <a:ext cx="3217333" cy="304271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ctr" defTabSz="9118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5297025"/>
            <a:ext cx="2370667" cy="304271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r" defTabSz="91189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572E-7F55-4F17-9FA9-8727EF23B7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107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0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26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654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982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308" algn="ctr" defTabSz="9110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662" indent="-340662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947" indent="-283623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34" indent="-226580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53" indent="-226580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300" indent="-226580" algn="l" defTabSz="9110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17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67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14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563" indent="-227974" algn="l" defTabSz="911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47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97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47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94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45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90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633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86" algn="l" defTabSz="9118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6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0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31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7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0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a\Desktop\g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64" y="325710"/>
            <a:ext cx="2522821" cy="4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7512" y="1470113"/>
            <a:ext cx="9001000" cy="132342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федеральных мультиплексов в регионах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513" y="5233764"/>
            <a:ext cx="1746517" cy="33854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2016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2072" y="3509095"/>
            <a:ext cx="4562544" cy="147731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ru-RU" sz="2400" b="1" dirty="0">
                <a:solidFill>
                  <a:prstClr val="white"/>
                </a:solidFill>
                <a:latin typeface="Clear Sans" panose="020B0803030202020304" pitchFamily="34" charset="0"/>
                <a:cs typeface="Clear Sans" panose="020B0803030202020304" pitchFamily="34" charset="0"/>
              </a:rPr>
              <a:t>Николай </a:t>
            </a:r>
            <a:r>
              <a:rPr lang="ru-RU" sz="2400" b="1" dirty="0" err="1">
                <a:solidFill>
                  <a:prstClr val="white"/>
                </a:solidFill>
                <a:latin typeface="Clear Sans" panose="020B0803030202020304" pitchFamily="34" charset="0"/>
                <a:cs typeface="Clear Sans" panose="020B0803030202020304" pitchFamily="34" charset="0"/>
              </a:rPr>
              <a:t>Милованов</a:t>
            </a:r>
            <a:r>
              <a:rPr lang="ru-RU" sz="2400" b="1" dirty="0">
                <a:solidFill>
                  <a:prstClr val="white"/>
                </a:solidFill>
                <a:latin typeface="Clear Sans" panose="020B0803030202020304" pitchFamily="34" charset="0"/>
                <a:cs typeface="Clear Sans" panose="020B0803030202020304" pitchFamily="34" charset="0"/>
              </a:rPr>
              <a:t>, </a:t>
            </a:r>
          </a:p>
          <a:p>
            <a:pPr defTabSz="914400"/>
            <a:r>
              <a:rPr lang="ru-RU" sz="2400" b="1" dirty="0">
                <a:solidFill>
                  <a:prstClr val="white"/>
                </a:solidFill>
                <a:latin typeface="Clear Sans" panose="020B0803030202020304" pitchFamily="34" charset="0"/>
                <a:cs typeface="Clear Sans" panose="020B0803030202020304" pitchFamily="34" charset="0"/>
              </a:rPr>
              <a:t>Технический директор</a:t>
            </a:r>
          </a:p>
          <a:p>
            <a:pPr defTabSz="914400"/>
            <a:r>
              <a:rPr lang="ru-RU" sz="2400" b="1" dirty="0">
                <a:solidFill>
                  <a:prstClr val="white"/>
                </a:solidFill>
                <a:latin typeface="Clear Sans" panose="020B0803030202020304" pitchFamily="34" charset="0"/>
                <a:cs typeface="Clear Sans" panose="020B0803030202020304" pitchFamily="34" charset="0"/>
              </a:rPr>
              <a:t> ГК «</a:t>
            </a:r>
            <a:r>
              <a:rPr lang="ru-RU" sz="2400" b="1" dirty="0" err="1">
                <a:solidFill>
                  <a:prstClr val="white"/>
                </a:solidFill>
                <a:latin typeface="Clear Sans" panose="020B0803030202020304" pitchFamily="34" charset="0"/>
                <a:cs typeface="Clear Sans" panose="020B0803030202020304" pitchFamily="34" charset="0"/>
              </a:rPr>
              <a:t>Элекард</a:t>
            </a:r>
            <a:r>
              <a:rPr lang="ru-RU" sz="2400" b="1" dirty="0">
                <a:solidFill>
                  <a:prstClr val="white"/>
                </a:solidFill>
                <a:latin typeface="Clear Sans" panose="020B0803030202020304" pitchFamily="34" charset="0"/>
                <a:cs typeface="Clear Sans" panose="020B0803030202020304" pitchFamily="34" charset="0"/>
              </a:rPr>
              <a:t>»</a:t>
            </a:r>
            <a:endParaRPr lang="en-US" sz="2400" b="1" dirty="0">
              <a:solidFill>
                <a:prstClr val="white"/>
              </a:solidFill>
              <a:latin typeface="Clear Sans" panose="020B0803030202020304" pitchFamily="34" charset="0"/>
              <a:cs typeface="Clear Sans" panose="020B0803030202020304" pitchFamily="34" charset="0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Прямая соединительная линия 113"/>
          <p:cNvCxnSpPr/>
          <p:nvPr/>
        </p:nvCxnSpPr>
        <p:spPr>
          <a:xfrm>
            <a:off x="4792629" y="2015029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0062" y="3289548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HLS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472525"/>
            <a:ext cx="7028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решения для 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IPTV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787" y="3369747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71889" y="3424854"/>
            <a:ext cx="231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Раздача контента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запись вещания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12048" y="2012251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8097" y="2956147"/>
            <a:ext cx="1005626" cy="190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1017" y="3243147"/>
            <a:ext cx="1195014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9276" y="3533833"/>
            <a:ext cx="1005626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6131" y="2259155"/>
            <a:ext cx="11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потоки</a:t>
            </a:r>
          </a:p>
        </p:txBody>
      </p:sp>
      <p:pic>
        <p:nvPicPr>
          <p:cNvPr id="17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6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8105" y="2242217"/>
            <a:ext cx="203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392" y="2488025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942003" y="2857501"/>
            <a:ext cx="1800000" cy="37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2003" y="3245801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2003" y="3588244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1690" y="2555626"/>
            <a:ext cx="176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HLS,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TimeShift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7268" y="2938840"/>
            <a:ext cx="13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HLS/HTTP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2860356"/>
            <a:ext cx="1365755" cy="50939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8842164" y="3369747"/>
            <a:ext cx="0" cy="1086413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38206" y="4483346"/>
            <a:ext cx="424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на различных устройствах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0" y="4839098"/>
            <a:ext cx="786865" cy="3841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1" y="4839097"/>
            <a:ext cx="700555" cy="4478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0" y="4842853"/>
            <a:ext cx="147932" cy="2588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9" y="4844031"/>
            <a:ext cx="691692" cy="4633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5" y="4835118"/>
            <a:ext cx="225063" cy="337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22008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7346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SmartTV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417" y="5234483"/>
            <a:ext cx="13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02480" y="5234483"/>
            <a:ext cx="52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1920" y="5238700"/>
            <a:ext cx="1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Планшеты</a:t>
            </a:r>
          </a:p>
          <a:p>
            <a:pPr algn="ctr"/>
            <a:endParaRPr lang="ru-RU" sz="12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0189" y="3428933"/>
            <a:ext cx="14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8" y="1489349"/>
            <a:ext cx="495541" cy="5963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41959" y="1432885"/>
            <a:ext cx="12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</a:t>
            </a:r>
          </a:p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85752" y="1726352"/>
            <a:ext cx="14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мониторинг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75" y="1776033"/>
            <a:ext cx="669526" cy="472436"/>
          </a:xfrm>
          <a:prstGeom prst="rect">
            <a:avLst/>
          </a:prstGeom>
        </p:spPr>
      </p:pic>
      <p:pic>
        <p:nvPicPr>
          <p:cNvPr id="69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58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 стрелкой 69"/>
          <p:cNvCxnSpPr/>
          <p:nvPr/>
        </p:nvCxnSpPr>
        <p:spPr>
          <a:xfrm>
            <a:off x="3530566" y="3243147"/>
            <a:ext cx="802243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47" idx="1"/>
          </p:cNvCxnSpPr>
          <p:nvPr/>
        </p:nvCxnSpPr>
        <p:spPr>
          <a:xfrm>
            <a:off x="5512049" y="2011843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312380" y="2006567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28" y="2983"/>
            <a:ext cx="1619672" cy="7638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948033" y="1358850"/>
            <a:ext cx="316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1600" dirty="0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Прямая соединительная линия 113"/>
          <p:cNvCxnSpPr/>
          <p:nvPr/>
        </p:nvCxnSpPr>
        <p:spPr>
          <a:xfrm>
            <a:off x="4792629" y="2015029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0062" y="3289548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HLS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472525"/>
            <a:ext cx="7028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решения для 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IPTV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787" y="3369747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71889" y="3424854"/>
            <a:ext cx="231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Раздача контента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запись вещания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12048" y="2012251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8097" y="2956147"/>
            <a:ext cx="1005626" cy="190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1017" y="3243147"/>
            <a:ext cx="1195014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9276" y="3533833"/>
            <a:ext cx="1005626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6131" y="2259155"/>
            <a:ext cx="11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потоки</a:t>
            </a:r>
          </a:p>
        </p:txBody>
      </p:sp>
      <p:pic>
        <p:nvPicPr>
          <p:cNvPr id="17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6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8105" y="2242217"/>
            <a:ext cx="203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392" y="2488025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942003" y="2857501"/>
            <a:ext cx="1800000" cy="37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2003" y="3245801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2003" y="3588244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1690" y="2555626"/>
            <a:ext cx="176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HLS,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TimeShift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7268" y="2938840"/>
            <a:ext cx="13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HLS/HTTP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2860356"/>
            <a:ext cx="1365755" cy="50939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8842164" y="3369747"/>
            <a:ext cx="0" cy="1086413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38206" y="4483346"/>
            <a:ext cx="424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на различных устройствах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0" y="4839098"/>
            <a:ext cx="786865" cy="3841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1" y="4839097"/>
            <a:ext cx="700555" cy="4478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0" y="4842853"/>
            <a:ext cx="147932" cy="2588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9" y="4844031"/>
            <a:ext cx="691692" cy="4633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5" y="4835118"/>
            <a:ext cx="225063" cy="337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22008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7346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SmartTV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417" y="5234483"/>
            <a:ext cx="13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02480" y="5234483"/>
            <a:ext cx="52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1920" y="5238700"/>
            <a:ext cx="1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Планшеты</a:t>
            </a:r>
          </a:p>
          <a:p>
            <a:pPr algn="ctr"/>
            <a:endParaRPr lang="ru-RU" sz="12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0189" y="3428933"/>
            <a:ext cx="14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8" y="1489349"/>
            <a:ext cx="495541" cy="5963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41959" y="1432885"/>
            <a:ext cx="12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</a:t>
            </a:r>
          </a:p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85752" y="1726352"/>
            <a:ext cx="14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мониторинг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4428604"/>
            <a:ext cx="437144" cy="1071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75" y="1776033"/>
            <a:ext cx="669526" cy="47243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65" y="3153283"/>
            <a:ext cx="153710" cy="17292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424993" y="4341656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17924" y="4988263"/>
            <a:ext cx="251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качества кодирования и вещания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78054" y="4142604"/>
            <a:ext cx="7200000" cy="0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57" y="4038072"/>
            <a:ext cx="153710" cy="172924"/>
          </a:xfrm>
          <a:prstGeom prst="rect">
            <a:avLst/>
          </a:prstGeom>
        </p:spPr>
      </p:pic>
      <p:cxnSp>
        <p:nvCxnSpPr>
          <p:cNvPr id="64" name="Прямая соединительная линия 63"/>
          <p:cNvCxnSpPr>
            <a:endCxn id="52" idx="0"/>
          </p:cNvCxnSpPr>
          <p:nvPr/>
        </p:nvCxnSpPr>
        <p:spPr>
          <a:xfrm flipV="1">
            <a:off x="1668420" y="3153284"/>
            <a:ext cx="0" cy="986463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74" idx="0"/>
          </p:cNvCxnSpPr>
          <p:nvPr/>
        </p:nvCxnSpPr>
        <p:spPr>
          <a:xfrm flipH="1" flipV="1">
            <a:off x="3779009" y="3153284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415704" y="4125738"/>
            <a:ext cx="0" cy="343763"/>
          </a:xfrm>
          <a:prstGeom prst="straightConnector1">
            <a:avLst/>
          </a:prstGeom>
          <a:ln w="25400">
            <a:solidFill>
              <a:srgbClr val="14AA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58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 стрелкой 69"/>
          <p:cNvCxnSpPr/>
          <p:nvPr/>
        </p:nvCxnSpPr>
        <p:spPr>
          <a:xfrm>
            <a:off x="3530566" y="3243147"/>
            <a:ext cx="802243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54" y="3153283"/>
            <a:ext cx="153710" cy="17292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 flipV="1">
            <a:off x="7535260" y="2868922"/>
            <a:ext cx="0" cy="127082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81" y="2768492"/>
            <a:ext cx="153710" cy="17292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1" y="3141300"/>
            <a:ext cx="153710" cy="172924"/>
          </a:xfrm>
          <a:prstGeom prst="rect">
            <a:avLst/>
          </a:prstGeom>
        </p:spPr>
      </p:pic>
      <p:cxnSp>
        <p:nvCxnSpPr>
          <p:cNvPr id="101" name="Прямая соединительная линия 100"/>
          <p:cNvCxnSpPr/>
          <p:nvPr/>
        </p:nvCxnSpPr>
        <p:spPr>
          <a:xfrm flipH="1" flipV="1">
            <a:off x="7287500" y="3178417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7040030" y="3588244"/>
            <a:ext cx="850" cy="57456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25" y="3505555"/>
            <a:ext cx="153710" cy="172924"/>
          </a:xfrm>
          <a:prstGeom prst="rect">
            <a:avLst/>
          </a:prstGeom>
        </p:spPr>
      </p:pic>
      <p:cxnSp>
        <p:nvCxnSpPr>
          <p:cNvPr id="108" name="Прямая соединительная линия 107"/>
          <p:cNvCxnSpPr>
            <a:endCxn id="47" idx="1"/>
          </p:cNvCxnSpPr>
          <p:nvPr/>
        </p:nvCxnSpPr>
        <p:spPr>
          <a:xfrm>
            <a:off x="5512049" y="2011843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312380" y="2006567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28" y="2983"/>
            <a:ext cx="1619672" cy="76389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948033" y="1358850"/>
            <a:ext cx="316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1600" dirty="0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65797" y="342913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3658" y="244629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9511" y="2132480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3217541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67279" y="2474272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227" y="2301757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11650" y="3115322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DVB-T2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345711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3284599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11650" y="3959699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</a:t>
            </a:r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xSPTS</a:t>
            </a:r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149418" y="430149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8054" y="4072344"/>
            <a:ext cx="14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333813" y="2127157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6571581" y="246571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04136" y="307352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2xMPTS MPEG-2, MPEG4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541905" y="343356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04137" y="372159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20xMPEG-4 OTT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6541905" y="406338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541905" y="424810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541905" y="4414265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4416" y="4217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65797" y="342913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3217541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11650" y="3115322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345711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3284599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04136" y="307352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541905" y="343356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65797" y="342913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3217541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11650" y="3115322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345711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3284599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04136" y="271348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541905" y="307352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761" y="4217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4136" y="3361556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2xMPTS MPEG-2, MPEG4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541905" y="3721596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65797" y="342913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3217541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11650" y="3115322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345711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3284599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4416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33813" y="2127157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71581" y="246571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4136" y="307352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2xMPTS MPEG-2, MPEG4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541905" y="343356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04137" y="372159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20xMPEG-4 OTT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541905" y="406338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41905" y="424810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41905" y="4414265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972592" y="3887098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65797" y="281127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14952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2743695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11650" y="2497460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2839252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2666737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5919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33813" y="2127157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71581" y="246571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4136" y="307352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2xMPTS MPEG-2, MPEG4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541905" y="343356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04137" y="372159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20xMPEG-4 OTT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541905" y="4063388"/>
            <a:ext cx="2153039" cy="0"/>
          </a:xfrm>
          <a:prstGeom prst="straightConnector1">
            <a:avLst/>
          </a:prstGeom>
          <a:ln w="22225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41905" y="424810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41905" y="4414265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18445" y="3573284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DVB-T2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156213" y="3915076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63576" y="3742561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</p:spTree>
    <p:extLst>
      <p:ext uri="{BB962C8B-B14F-4D97-AF65-F5344CB8AC3E}">
        <p14:creationId xmlns:p14="http://schemas.microsoft.com/office/powerpoint/2010/main" val="41707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65797" y="342913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3658" y="244629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9511" y="2132480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3217541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67279" y="2474272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227" y="2301757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11650" y="3115322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DVB-T2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345711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3284599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11650" y="3959699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</a:t>
            </a:r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xSPTS</a:t>
            </a:r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149418" y="430149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8054" y="4072344"/>
            <a:ext cx="14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333813" y="2127157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6571581" y="246571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04136" y="307352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2xMPTS MPEG-2, MPEG4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541905" y="343356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04137" y="372159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20xMPEG-4 OTT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6541905" y="406338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541905" y="424810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541905" y="4414265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4416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65797" y="342913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3658" y="244629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9511" y="2132480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3217541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67279" y="2474272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227" y="2301757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11650" y="3115322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DVB-T2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3457114"/>
            <a:ext cx="2153039" cy="0"/>
          </a:xfrm>
          <a:prstGeom prst="straightConnector1">
            <a:avLst/>
          </a:prstGeom>
          <a:ln w="6350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3284599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11650" y="3959699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</a:t>
            </a:r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xSPTS</a:t>
            </a:r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149418" y="430149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8054" y="4072344"/>
            <a:ext cx="14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333813" y="2127157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6571581" y="246571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04136" y="307352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2xMPTS MPEG-2, MPEG4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541905" y="343356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04137" y="372159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20xMPEG-4 OTT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6541905" y="406338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541905" y="424810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541905" y="4414265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</p:spTree>
    <p:extLst>
      <p:ext uri="{BB962C8B-B14F-4D97-AF65-F5344CB8AC3E}">
        <p14:creationId xmlns:p14="http://schemas.microsoft.com/office/powerpoint/2010/main" val="41955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65797" y="342913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3658" y="244629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реклама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9511" y="2132480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472530"/>
            <a:ext cx="623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федеральных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мультиплексов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307" y="3217541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67279" y="2474272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9968" y="2152756"/>
            <a:ext cx="203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227" y="2301757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11650" y="3115322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DVB-T2 2xMPTS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149418" y="345711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56781" y="3284599"/>
            <a:ext cx="8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РТРС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11650" y="3959699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</a:t>
            </a:r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xSPTS</a:t>
            </a:r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MPEG-4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149418" y="4301491"/>
            <a:ext cx="2153039" cy="0"/>
          </a:xfrm>
          <a:prstGeom prst="straightConnector1">
            <a:avLst/>
          </a:prstGeom>
          <a:ln w="6350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8054" y="4072344"/>
            <a:ext cx="14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9" y="3095464"/>
            <a:ext cx="1368179" cy="5637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333813" y="2127157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20xSPTS MPEG-2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6571581" y="2465711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04136" y="3073524"/>
            <a:ext cx="316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 2xMPTS MPEG-2, MPEG4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541905" y="3433564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04137" y="3721596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20xMPEG-4 OTT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6541905" y="406338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541905" y="4248108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541905" y="4414265"/>
            <a:ext cx="2153039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4416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27056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доклада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idx="1"/>
          </p:nvPr>
        </p:nvSpPr>
        <p:spPr>
          <a:xfrm>
            <a:off x="718562" y="1571275"/>
            <a:ext cx="8681918" cy="373449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разработки компании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Транскодирование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федеральных мультиплексов в регионах с возможностью резервирования источников для распространения федеральных каналов с местными рекламными вставками в кабельных и IP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сетях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Отслеживание качества эфирного вещания федеральных мультиплексов в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регионах 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Распределенная система оценки качества доставки и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транскодирования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возможностью отслеживания рекламных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вставок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435" y="0"/>
            <a:ext cx="1862565" cy="16114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9"/>
            <a:ext cx="591027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к программному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обеспечению и стоимость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5571" y="1815051"/>
            <a:ext cx="466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1 – </a:t>
            </a:r>
            <a:r>
              <a:rPr lang="en-US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HPE ProLiant DL120 Gen9</a:t>
            </a:r>
            <a:endParaRPr lang="ru-RU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89272"/>
              </p:ext>
            </p:extLst>
          </p:nvPr>
        </p:nvGraphicFramePr>
        <p:xfrm>
          <a:off x="765133" y="2231132"/>
          <a:ext cx="834731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723"/>
                <a:gridCol w="2376264"/>
                <a:gridCol w="1656184"/>
                <a:gridCol w="1296144"/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78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Производительность,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MPEG-4 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MPEG-2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платформы,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ПО,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Xeon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E5-2660 v3, 10 cores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$7000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$8580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133" y="3424272"/>
            <a:ext cx="578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en-US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SuperMicro</a:t>
            </a:r>
            <a:r>
              <a:rPr lang="en-US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SuperServer</a:t>
            </a:r>
            <a:r>
              <a:rPr lang="en-US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6018R-WTR</a:t>
            </a:r>
            <a:endParaRPr lang="ru-RU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40469"/>
              </p:ext>
            </p:extLst>
          </p:nvPr>
        </p:nvGraphicFramePr>
        <p:xfrm>
          <a:off x="759520" y="3864828"/>
          <a:ext cx="835292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376264"/>
                <a:gridCol w="1656184"/>
                <a:gridCol w="1296144"/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78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Производительность,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MPEG-4 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MPEG-2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платформы,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ПО,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2xXeon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E5-2670 v3, 12 cores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$7325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$15038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Xeon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E5-2670 v3, 10 cores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каналов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$5025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$8580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2xXeon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E5-2640 v3, 8 cores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каналов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$5225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$8580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26" y="0"/>
            <a:ext cx="1619672" cy="763899"/>
          </a:xfrm>
          <a:prstGeom prst="rect">
            <a:avLst/>
          </a:prstGeom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4792629" y="2015029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0062" y="3289548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HLS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472525"/>
            <a:ext cx="80014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качества эфирного вещания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787" y="3369747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71889" y="3424854"/>
            <a:ext cx="231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Раздача контента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запись вещания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12048" y="2012251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8097" y="2956147"/>
            <a:ext cx="1005626" cy="190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1017" y="3243147"/>
            <a:ext cx="1195014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9276" y="3533833"/>
            <a:ext cx="1005626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6131" y="2259155"/>
            <a:ext cx="11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потоки</a:t>
            </a:r>
          </a:p>
        </p:txBody>
      </p:sp>
      <p:pic>
        <p:nvPicPr>
          <p:cNvPr id="17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6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8105" y="2242217"/>
            <a:ext cx="203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392" y="2488025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942003" y="2857501"/>
            <a:ext cx="1800000" cy="37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2003" y="3245801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2003" y="3588244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1690" y="2555626"/>
            <a:ext cx="176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HLS,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TimeShift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7268" y="2938840"/>
            <a:ext cx="13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HLS/HTTP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2860356"/>
            <a:ext cx="1365755" cy="50939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8842164" y="3369747"/>
            <a:ext cx="0" cy="1086413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38206" y="4483346"/>
            <a:ext cx="424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на различных устройствах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0" y="4839098"/>
            <a:ext cx="786865" cy="3841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1" y="4839097"/>
            <a:ext cx="700555" cy="4478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0" y="4842853"/>
            <a:ext cx="147932" cy="2588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9" y="4844031"/>
            <a:ext cx="691692" cy="4633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5" y="4835118"/>
            <a:ext cx="225063" cy="337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22008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7346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SmartTV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417" y="5234483"/>
            <a:ext cx="13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02480" y="5234483"/>
            <a:ext cx="52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1920" y="5238700"/>
            <a:ext cx="1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Планшеты</a:t>
            </a:r>
          </a:p>
          <a:p>
            <a:pPr algn="ctr"/>
            <a:endParaRPr lang="ru-RU" sz="12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0189" y="3428933"/>
            <a:ext cx="14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8" y="1489349"/>
            <a:ext cx="495541" cy="5963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41959" y="1432885"/>
            <a:ext cx="12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</a:t>
            </a:r>
          </a:p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85752" y="1726352"/>
            <a:ext cx="14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мониторинг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4428604"/>
            <a:ext cx="437144" cy="1071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75" y="1776033"/>
            <a:ext cx="669526" cy="47243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65" y="3153283"/>
            <a:ext cx="153710" cy="17292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424993" y="4341656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17924" y="4988263"/>
            <a:ext cx="251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качества кодирования и вещания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78054" y="4142604"/>
            <a:ext cx="7200000" cy="0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57" y="4038072"/>
            <a:ext cx="153710" cy="172924"/>
          </a:xfrm>
          <a:prstGeom prst="rect">
            <a:avLst/>
          </a:prstGeom>
        </p:spPr>
      </p:pic>
      <p:cxnSp>
        <p:nvCxnSpPr>
          <p:cNvPr id="64" name="Прямая соединительная линия 63"/>
          <p:cNvCxnSpPr>
            <a:endCxn id="52" idx="0"/>
          </p:cNvCxnSpPr>
          <p:nvPr/>
        </p:nvCxnSpPr>
        <p:spPr>
          <a:xfrm flipV="1">
            <a:off x="1668420" y="3153284"/>
            <a:ext cx="0" cy="986463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74" idx="0"/>
          </p:cNvCxnSpPr>
          <p:nvPr/>
        </p:nvCxnSpPr>
        <p:spPr>
          <a:xfrm flipH="1" flipV="1">
            <a:off x="3779009" y="3153284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415704" y="4125738"/>
            <a:ext cx="0" cy="343763"/>
          </a:xfrm>
          <a:prstGeom prst="straightConnector1">
            <a:avLst/>
          </a:prstGeom>
          <a:ln w="25400">
            <a:solidFill>
              <a:srgbClr val="14AA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58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 стрелкой 69"/>
          <p:cNvCxnSpPr/>
          <p:nvPr/>
        </p:nvCxnSpPr>
        <p:spPr>
          <a:xfrm>
            <a:off x="3530566" y="3243147"/>
            <a:ext cx="802243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54" y="3153283"/>
            <a:ext cx="153710" cy="17292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 flipV="1">
            <a:off x="7535260" y="2868922"/>
            <a:ext cx="0" cy="127082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81" y="2768492"/>
            <a:ext cx="153710" cy="17292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1" y="3141300"/>
            <a:ext cx="153710" cy="172924"/>
          </a:xfrm>
          <a:prstGeom prst="rect">
            <a:avLst/>
          </a:prstGeom>
        </p:spPr>
      </p:pic>
      <p:cxnSp>
        <p:nvCxnSpPr>
          <p:cNvPr id="101" name="Прямая соединительная линия 100"/>
          <p:cNvCxnSpPr/>
          <p:nvPr/>
        </p:nvCxnSpPr>
        <p:spPr>
          <a:xfrm flipH="1" flipV="1">
            <a:off x="7287500" y="3178417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7040030" y="3588244"/>
            <a:ext cx="850" cy="57456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25" y="3505555"/>
            <a:ext cx="153710" cy="172924"/>
          </a:xfrm>
          <a:prstGeom prst="rect">
            <a:avLst/>
          </a:prstGeom>
        </p:spPr>
      </p:pic>
      <p:cxnSp>
        <p:nvCxnSpPr>
          <p:cNvPr id="108" name="Прямая соединительная линия 107"/>
          <p:cNvCxnSpPr>
            <a:endCxn id="47" idx="1"/>
          </p:cNvCxnSpPr>
          <p:nvPr/>
        </p:nvCxnSpPr>
        <p:spPr>
          <a:xfrm>
            <a:off x="5512049" y="2011843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312380" y="2006567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849915" y="1254684"/>
            <a:ext cx="2879224" cy="1167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948033" y="1358850"/>
            <a:ext cx="316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1600" dirty="0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4775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</a:t>
            </a:r>
          </a:p>
        </p:txBody>
      </p:sp>
      <p:sp>
        <p:nvSpPr>
          <p:cNvPr id="8" name="Текст 6"/>
          <p:cNvSpPr txBox="1">
            <a:spLocks/>
          </p:cNvSpPr>
          <p:nvPr/>
        </p:nvSpPr>
        <p:spPr bwMode="auto">
          <a:xfrm>
            <a:off x="749176" y="1279261"/>
            <a:ext cx="9155360" cy="53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</a:bodyPr>
          <a:lstStyle>
            <a:lvl1pPr marL="340662" indent="-340662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947" indent="-283623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234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553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0300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71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66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614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563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Player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приложение, предназначенное для визуального контроля качества видео потоков и уровня аудио сигнала в режиме реального времени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05760" y="2425452"/>
            <a:ext cx="29676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2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6005760" y="2967134"/>
            <a:ext cx="3610744" cy="24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  <a:normAutofit/>
          </a:bodyPr>
          <a:lstStyle>
            <a:lvl1pPr marL="340662" indent="-340662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947" indent="-283623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234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553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0300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71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66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614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563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Головные станции вещания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IPTV решения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OTT решения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Системы видеонаблюдения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Системы транскодирования в режиме реального времени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Телестудии</a:t>
            </a:r>
            <a:endParaRPr 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520" y="3123931"/>
            <a:ext cx="144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100000"/>
            </a:pPr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  <a:p>
            <a:pPr>
              <a:buClr>
                <a:srgbClr val="008000"/>
              </a:buClr>
              <a:buSzPct val="100000"/>
            </a:pPr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DVB-T2</a:t>
            </a:r>
          </a:p>
          <a:p>
            <a:pPr>
              <a:buClr>
                <a:srgbClr val="008000"/>
              </a:buClr>
              <a:buSzPct val="100000"/>
            </a:pPr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DVB-C</a:t>
            </a:r>
          </a:p>
          <a:p>
            <a:pPr>
              <a:buClr>
                <a:srgbClr val="008000"/>
              </a:buClr>
              <a:buSzPct val="100000"/>
            </a:pPr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DVB-S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28162" y="3723984"/>
            <a:ext cx="779058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28162" y="3940008"/>
            <a:ext cx="779058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28162" y="4156032"/>
            <a:ext cx="779058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15" y="3170897"/>
            <a:ext cx="2273668" cy="139420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736200" y="2477600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</a:p>
          <a:p>
            <a:pPr defTabSz="914400"/>
            <a:r>
              <a:rPr lang="en-US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</a:t>
            </a:r>
            <a:endParaRPr lang="ru-RU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1928162" y="3505572"/>
            <a:ext cx="779058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4775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84" y="1921396"/>
            <a:ext cx="3003981" cy="266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4179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9522" y="1347849"/>
            <a:ext cx="19336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2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759520" y="1779418"/>
            <a:ext cx="5400600" cy="374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  <a:normAutofit fontScale="92500"/>
          </a:bodyPr>
          <a:lstStyle>
            <a:lvl1pPr marL="340662" indent="-340662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947" indent="-283623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234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553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0300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71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66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614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563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контроль качества видео сигнала, уровней аудио сигнала, а также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битрейта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входящего потока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работы и развертывания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выбранного канала на полный экран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Оповещение о пропадании видео/аудио сигнала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SNMP для удобства интеграции с внешними системами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статистики по SNMP,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логгирование</a:t>
            </a:r>
            <a:endParaRPr 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Удаленный мониторинг вещания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8000"/>
              </a:buClr>
              <a:buSzPct val="120000"/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8000"/>
              </a:buClr>
              <a:buSzPct val="120000"/>
              <a:buNone/>
            </a:pP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4775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8680" y="913284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100000"/>
            </a:pPr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каналов</a:t>
            </a:r>
            <a:endParaRPr lang="en-US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047748" y="1345332"/>
            <a:ext cx="0" cy="504056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424958" y="3730587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100000"/>
            </a:pPr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</a:t>
            </a:r>
          </a:p>
        </p:txBody>
      </p:sp>
      <p:pic>
        <p:nvPicPr>
          <p:cNvPr id="34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1653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59520" y="1273325"/>
            <a:ext cx="39505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2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61773"/>
              </p:ext>
            </p:extLst>
          </p:nvPr>
        </p:nvGraphicFramePr>
        <p:xfrm>
          <a:off x="852253" y="1921396"/>
          <a:ext cx="5727035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04"/>
                <a:gridCol w="356693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Интерфейсы входа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IP, SD/HD-SDI, ASI, HDMI, </a:t>
                      </a:r>
                    </a:p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DVB-S/C/T/T2, Analog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Форматы видео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MPEG-2, AVC/H.264, HEVC/H.265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Форматы аудио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MPEG audio, AAC, AC3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Сетевые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ротоколы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UDP, RTP, RTSP, HLS; File (MPEG-2 TS, MP4)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потока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 Arial"/>
                          <a:cs typeface="Arial" panose="020B0604020202020204" pitchFamily="34" charset="0"/>
                        </a:rPr>
                        <a:t>MPEG-2 SPTS/MPTS, Elementary Stream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Режимы декодирования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софтверный, режим аппаратного ускорения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Операционная</a:t>
                      </a:r>
                      <a:r>
                        <a:rPr lang="ru-RU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система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 Arial"/>
                          <a:cs typeface="Arial" panose="020B0604020202020204" pitchFamily="34" charset="0"/>
                        </a:rPr>
                        <a:t>Windows Server 2012, 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 Arial"/>
                          <a:cs typeface="Arial" panose="020B0604020202020204" pitchFamily="34" charset="0"/>
                        </a:rPr>
                        <a:t>Windows 7, 8.1, 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>
            <a:off x="8248352" y="1345332"/>
            <a:ext cx="0" cy="504056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8464376" y="1345332"/>
            <a:ext cx="0" cy="504056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032328" y="3649588"/>
            <a:ext cx="0" cy="504056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232932" y="3649588"/>
            <a:ext cx="0" cy="504056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448956" y="3649588"/>
            <a:ext cx="0" cy="504056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70" y="2309975"/>
            <a:ext cx="2025580" cy="1242079"/>
          </a:xfrm>
          <a:prstGeom prst="rect">
            <a:avLst/>
          </a:prstGeom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888312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90931" y="1921396"/>
            <a:ext cx="2635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ru-RU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88" y="4297661"/>
            <a:ext cx="498002" cy="2431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81" y="4885304"/>
            <a:ext cx="481817" cy="30804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08" y="4583600"/>
            <a:ext cx="147932" cy="25888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82" y="4873383"/>
            <a:ext cx="510198" cy="3417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8" y="4357225"/>
            <a:ext cx="249114" cy="37367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789021" y="5257036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Клиенты</a:t>
            </a:r>
          </a:p>
        </p:txBody>
      </p:sp>
    </p:spTree>
    <p:extLst>
      <p:ext uri="{BB962C8B-B14F-4D97-AF65-F5344CB8AC3E}">
        <p14:creationId xmlns:p14="http://schemas.microsoft.com/office/powerpoint/2010/main" val="660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9"/>
            <a:ext cx="591027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к программному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обеспечению и стоимость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62897"/>
              </p:ext>
            </p:extLst>
          </p:nvPr>
        </p:nvGraphicFramePr>
        <p:xfrm>
          <a:off x="831528" y="1949857"/>
          <a:ext cx="84249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944216"/>
                <a:gridCol w="18002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78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каналов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</a:t>
                      </a:r>
                      <a:r>
                        <a:rPr lang="en-US" sz="1600" b="0" baseline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600" b="0" dirty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024">
                <a:tc>
                  <a:txBody>
                    <a:bodyPr/>
                    <a:lstStyle/>
                    <a:p>
                      <a:pPr defTabSz="914400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 мониторинга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Elecard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Multistream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Player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каналов,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DVB-T2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73025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831528" y="3578598"/>
            <a:ext cx="8036296" cy="18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  <a:normAutofit fontScale="92500"/>
          </a:bodyPr>
          <a:lstStyle>
            <a:lvl1pPr marL="340662" indent="-340662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947" indent="-283623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234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553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0300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71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66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614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563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20000"/>
              <a:buNone/>
            </a:pPr>
            <a:r>
              <a:rPr lang="ru-RU" sz="22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Комплектация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блок базе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Core i7-4770 3400MHz 8Mb TDP-84W S1150 tray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TV-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тюнер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DVB-T2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Windows 8.1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Player, 25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каналов видео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8000"/>
              </a:buClr>
              <a:buSzPct val="120000"/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8000"/>
              </a:buClr>
              <a:buSzPct val="120000"/>
              <a:buNone/>
            </a:pP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761" y="3112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2938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 bwMode="auto">
          <a:xfrm>
            <a:off x="749176" y="1279261"/>
            <a:ext cx="8939336" cy="6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</a:bodyPr>
          <a:lstStyle>
            <a:lvl1pPr marL="340662" indent="-340662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947" indent="-283623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234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553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0300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71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66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614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563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Клиент-серверное решение для мониторинга качества и целостности видео потоков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6" y="1907287"/>
            <a:ext cx="4536504" cy="36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16849" y="2188646"/>
            <a:ext cx="29676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2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6293792" y="2824279"/>
            <a:ext cx="3610744" cy="24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  <a:normAutofit/>
          </a:bodyPr>
          <a:lstStyle>
            <a:lvl1pPr marL="340662" indent="-340662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947" indent="-283623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234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553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0300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71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66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614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563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видеонаблюдения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ОТТ-вещание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IPTV-вещание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DVB-вещание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контента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 транскодирования</a:t>
            </a:r>
          </a:p>
          <a:p>
            <a:pPr marL="0" indent="0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26" y="0"/>
            <a:ext cx="1619672" cy="763899"/>
          </a:xfrm>
          <a:prstGeom prst="rect">
            <a:avLst/>
          </a:prstGeom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4792629" y="2281028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0062" y="3289548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HLS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472525"/>
            <a:ext cx="8031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операторов цифрового </a:t>
            </a:r>
          </a:p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телевидения и телеканалов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88312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787" y="3369747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889" y="3424854"/>
            <a:ext cx="231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Раздача контента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запись вещания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978097" y="2956147"/>
            <a:ext cx="1005626" cy="190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1017" y="3243147"/>
            <a:ext cx="1195014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9276" y="3533833"/>
            <a:ext cx="1005626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6131" y="2259155"/>
            <a:ext cx="11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потоки</a:t>
            </a:r>
          </a:p>
        </p:txBody>
      </p:sp>
      <p:pic>
        <p:nvPicPr>
          <p:cNvPr id="17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6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8105" y="2242217"/>
            <a:ext cx="203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392" y="2488025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942003" y="2857501"/>
            <a:ext cx="1800000" cy="37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2003" y="3245801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2003" y="3588244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1690" y="2555626"/>
            <a:ext cx="176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HLS,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TimeShift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7268" y="2938840"/>
            <a:ext cx="13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HLS/HTTP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2860356"/>
            <a:ext cx="1365755" cy="50939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8842164" y="3369747"/>
            <a:ext cx="0" cy="1086413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38206" y="4483346"/>
            <a:ext cx="424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на различных устройствах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0" y="4839098"/>
            <a:ext cx="786865" cy="3841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1" y="4839097"/>
            <a:ext cx="700555" cy="4478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0" y="4842853"/>
            <a:ext cx="147932" cy="2588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9" y="4844031"/>
            <a:ext cx="691692" cy="4633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5" y="4835118"/>
            <a:ext cx="225063" cy="337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22008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7346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SmartTV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417" y="5234483"/>
            <a:ext cx="13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02480" y="5234483"/>
            <a:ext cx="52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1920" y="5238700"/>
            <a:ext cx="1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Планшеты</a:t>
            </a:r>
          </a:p>
          <a:p>
            <a:pPr algn="ctr"/>
            <a:endParaRPr lang="ru-RU" sz="12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0189" y="3428933"/>
            <a:ext cx="14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8" y="1757115"/>
            <a:ext cx="495541" cy="5963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62209" y="1696661"/>
            <a:ext cx="12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</a:t>
            </a:r>
          </a:p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57472" y="1561356"/>
            <a:ext cx="323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1600" dirty="0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85752" y="1921396"/>
            <a:ext cx="14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мониторинг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4428604"/>
            <a:ext cx="437144" cy="1071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75" y="1953016"/>
            <a:ext cx="669526" cy="47243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65" y="3153283"/>
            <a:ext cx="153710" cy="17292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424993" y="4341656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17924" y="4988263"/>
            <a:ext cx="251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качества кодирования и вещания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78054" y="4142604"/>
            <a:ext cx="7200000" cy="0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57" y="4038072"/>
            <a:ext cx="153710" cy="172924"/>
          </a:xfrm>
          <a:prstGeom prst="rect">
            <a:avLst/>
          </a:prstGeom>
        </p:spPr>
      </p:pic>
      <p:cxnSp>
        <p:nvCxnSpPr>
          <p:cNvPr id="64" name="Прямая соединительная линия 63"/>
          <p:cNvCxnSpPr>
            <a:endCxn id="52" idx="0"/>
          </p:cNvCxnSpPr>
          <p:nvPr/>
        </p:nvCxnSpPr>
        <p:spPr>
          <a:xfrm flipV="1">
            <a:off x="1668420" y="3153284"/>
            <a:ext cx="0" cy="986463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74" idx="0"/>
          </p:cNvCxnSpPr>
          <p:nvPr/>
        </p:nvCxnSpPr>
        <p:spPr>
          <a:xfrm flipH="1" flipV="1">
            <a:off x="3779009" y="3153284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415704" y="4125738"/>
            <a:ext cx="0" cy="343763"/>
          </a:xfrm>
          <a:prstGeom prst="straightConnector1">
            <a:avLst/>
          </a:prstGeom>
          <a:ln w="25400">
            <a:solidFill>
              <a:srgbClr val="14AA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58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 стрелкой 69"/>
          <p:cNvCxnSpPr/>
          <p:nvPr/>
        </p:nvCxnSpPr>
        <p:spPr>
          <a:xfrm>
            <a:off x="3530566" y="3243147"/>
            <a:ext cx="802243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54" y="3153283"/>
            <a:ext cx="153710" cy="17292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 flipV="1">
            <a:off x="7535260" y="2868922"/>
            <a:ext cx="0" cy="127082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81" y="2768492"/>
            <a:ext cx="153710" cy="17292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1" y="3141300"/>
            <a:ext cx="153710" cy="172924"/>
          </a:xfrm>
          <a:prstGeom prst="rect">
            <a:avLst/>
          </a:prstGeom>
        </p:spPr>
      </p:pic>
      <p:cxnSp>
        <p:nvCxnSpPr>
          <p:cNvPr id="101" name="Прямая соединительная линия 100"/>
          <p:cNvCxnSpPr/>
          <p:nvPr/>
        </p:nvCxnSpPr>
        <p:spPr>
          <a:xfrm flipH="1" flipV="1">
            <a:off x="7287500" y="3178417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7040030" y="3588244"/>
            <a:ext cx="850" cy="57456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25" y="3505555"/>
            <a:ext cx="153710" cy="172924"/>
          </a:xfrm>
          <a:prstGeom prst="rect">
            <a:avLst/>
          </a:prstGeom>
        </p:spPr>
      </p:pic>
      <p:cxnSp>
        <p:nvCxnSpPr>
          <p:cNvPr id="108" name="Прямая соединительная линия 107"/>
          <p:cNvCxnSpPr/>
          <p:nvPr/>
        </p:nvCxnSpPr>
        <p:spPr>
          <a:xfrm>
            <a:off x="5512049" y="2281028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323556" y="2281028"/>
            <a:ext cx="0" cy="8427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926213" y="4321846"/>
            <a:ext cx="2960606" cy="1339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5512049" y="2281028"/>
            <a:ext cx="0" cy="8427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26" y="0"/>
            <a:ext cx="1619672" cy="7638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512" y="472530"/>
            <a:ext cx="907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000" dirty="0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видеонаблюдения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aria\Documents\MARKETING\Promotion materials\_Корпоративный стиль\РЕНДЕР картинки\Маленькие\Синие\blu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2" y="4331694"/>
            <a:ext cx="594255" cy="6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8100" y="1541611"/>
            <a:ext cx="203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потоков и анализ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07566" y="3115682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545246" y="4329631"/>
            <a:ext cx="1008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53358" y="31054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61670" y="31054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361670" y="4329631"/>
            <a:ext cx="1245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538692" y="2457235"/>
            <a:ext cx="6554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957434" y="2477715"/>
            <a:ext cx="58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960799" y="3125787"/>
            <a:ext cx="58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963988" y="4331694"/>
            <a:ext cx="58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963988" y="3771680"/>
            <a:ext cx="58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64208" y="1563097"/>
            <a:ext cx="119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0853" y="4474195"/>
            <a:ext cx="20358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</a:t>
            </a:r>
          </a:p>
          <a:p>
            <a:pPr algn="ctr"/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endParaRPr 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5089" y="4466393"/>
            <a:ext cx="20358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</a:t>
            </a: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endParaRPr 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aria\Desktop\textaars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2" y="2126914"/>
            <a:ext cx="631942" cy="4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aria\Desktop\textaars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79" y="2773719"/>
            <a:ext cx="631942" cy="4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ria\Desktop\textaars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79" y="3421791"/>
            <a:ext cx="631942" cy="4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aria\Desktop\textaars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55" y="3957372"/>
            <a:ext cx="631942" cy="4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989167" y="3825575"/>
            <a:ext cx="20358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</a:t>
            </a: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endParaRPr 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553360" y="3103729"/>
            <a:ext cx="343189" cy="1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785608" y="3105496"/>
            <a:ext cx="576062" cy="1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042893" y="2189684"/>
            <a:ext cx="20358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передачи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3885064" y="2689742"/>
            <a:ext cx="625251" cy="413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4816345" y="2680934"/>
            <a:ext cx="625251" cy="413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517776" y="2680934"/>
            <a:ext cx="911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884691" y="3115682"/>
            <a:ext cx="911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814422" y="3105613"/>
            <a:ext cx="475246" cy="217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441595" y="2680935"/>
            <a:ext cx="475246" cy="217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5295916" y="2898105"/>
            <a:ext cx="625251" cy="413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807388" y="3103728"/>
            <a:ext cx="560725" cy="651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3896548" y="3115682"/>
            <a:ext cx="1471564" cy="633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297112" y="3332854"/>
            <a:ext cx="53032" cy="422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5368112" y="2909944"/>
            <a:ext cx="543062" cy="845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C:\Users\Maria\Desktop\textaasdasd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28" y="2297758"/>
            <a:ext cx="1496984" cy="12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6964254" y="2377389"/>
            <a:ext cx="1318519" cy="857522"/>
            <a:chOff x="2802208" y="1130961"/>
            <a:chExt cx="5136165" cy="2414373"/>
          </a:xfrm>
        </p:grpSpPr>
        <p:pic>
          <p:nvPicPr>
            <p:cNvPr id="68" name="Picture 2" descr="C:\Users\Maria\Desktop\8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251" y="1153387"/>
              <a:ext cx="1721221" cy="7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Maria\Desktop\IMG_243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282" y="1158970"/>
              <a:ext cx="1696040" cy="77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C:\Users\Maria\Desktop\57917df7e198f48a00b397a19e70fdd61169d15f_75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322" y="1130961"/>
              <a:ext cx="1659246" cy="806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5" descr="C:\Users\Maria\Desktop\1340796443_potok-mashi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061" y="1937279"/>
              <a:ext cx="1721223" cy="80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C:\Users\Maria\Desktop\57917df7e198f48a00b397a19e70fdd61169d15f_75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569" y="1957524"/>
              <a:ext cx="1717158" cy="75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3" descr="C:\Users\Maria\Desktop\IMG_243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587" y="2713484"/>
              <a:ext cx="1696040" cy="827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5" descr="C:\Users\Maria\Desktop\1340796443_potok-mashi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364" y="2742838"/>
              <a:ext cx="1721223" cy="80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:\Users\Maria\Desktop\8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85" y="2713484"/>
              <a:ext cx="1721223" cy="83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5" descr="C:\Users\Maria\Desktop\1340796443_potok-mashi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150" y="1928422"/>
              <a:ext cx="1721223" cy="80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9" name="Прямая соединительная линия 78"/>
            <p:cNvCxnSpPr/>
            <p:nvPr/>
          </p:nvCxnSpPr>
          <p:spPr>
            <a:xfrm>
              <a:off x="2802208" y="2707867"/>
              <a:ext cx="5076506" cy="23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4560282" y="1153387"/>
              <a:ext cx="0" cy="2359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839061" y="1914227"/>
              <a:ext cx="5076506" cy="230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6238586" y="1181319"/>
              <a:ext cx="0" cy="2359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Прямоугольник 85"/>
            <p:cNvSpPr/>
            <p:nvPr/>
          </p:nvSpPr>
          <p:spPr>
            <a:xfrm>
              <a:off x="2839059" y="1153387"/>
              <a:ext cx="5090565" cy="2391947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11" y="4174028"/>
            <a:ext cx="267153" cy="3005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37" y="2560228"/>
            <a:ext cx="267153" cy="30054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63" y="2538797"/>
            <a:ext cx="267153" cy="30054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15" y="2961004"/>
            <a:ext cx="267153" cy="30054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52" y="3171827"/>
            <a:ext cx="267153" cy="30054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12" y="3583483"/>
            <a:ext cx="267153" cy="300548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92" y="4189544"/>
            <a:ext cx="267153" cy="300548"/>
          </a:xfrm>
          <a:prstGeom prst="rect">
            <a:avLst/>
          </a:prstGeom>
        </p:spPr>
      </p:pic>
      <p:sp>
        <p:nvSpPr>
          <p:cNvPr id="9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14952" y="5297025"/>
            <a:ext cx="2133600" cy="304271"/>
          </a:xfrm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2938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521" y="1129309"/>
            <a:ext cx="3831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2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Анализируемые параметры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759520" y="1611482"/>
            <a:ext cx="8856984" cy="410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9" tIns="45592" rIns="91179" bIns="45592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0662" indent="-340662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947" indent="-283623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234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553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0300" indent="-226580" algn="l" defTabSz="91107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71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667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614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563" indent="-227974" algn="l" defTabSz="9118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0000"/>
              <a:buNone/>
            </a:pPr>
            <a:r>
              <a:rPr lang="ru-RU" sz="29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Пропадание видеопотока – замирание видео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 целостности видеопотока – наличие на видео артефактов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 временных меток видеопотока – кратковременные остановки картинки на видео, отсутствие плавности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Целостность заголовков видеопотока – черный экран на видео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8000"/>
              </a:buClr>
              <a:buSzPct val="120000"/>
              <a:buNone/>
            </a:pPr>
            <a:r>
              <a:rPr lang="ru-RU" sz="29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качества кодированного видеопотока (EPSNR)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Битрейт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составляющих потоков – информация о характере сюжета при условии постоянного качества кодирования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Скриншоты с видеопотока, снятые через определенные промежутки времени – визуальная информация о видеопотоке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20000"/>
              <a:buBlip>
                <a:blip r:embed="rId3"/>
              </a:buBlip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заголовков потока – информация о качественных характеристиках потока</a:t>
            </a: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35" y="1"/>
            <a:ext cx="1862565" cy="161148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Шестиугольник 20"/>
          <p:cNvSpPr/>
          <p:nvPr/>
        </p:nvSpPr>
        <p:spPr>
          <a:xfrm rot="5400000">
            <a:off x="7092428" y="3271690"/>
            <a:ext cx="1166279" cy="1029850"/>
          </a:xfrm>
          <a:prstGeom prst="hexagon">
            <a:avLst/>
          </a:prstGeom>
          <a:solidFill>
            <a:srgbClr val="14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2008" y="553244"/>
            <a:ext cx="3713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 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Шестиугольник 1"/>
          <p:cNvSpPr/>
          <p:nvPr/>
        </p:nvSpPr>
        <p:spPr>
          <a:xfrm rot="5400000">
            <a:off x="6562988" y="4290675"/>
            <a:ext cx="1099371" cy="987431"/>
          </a:xfrm>
          <a:prstGeom prst="hexagon">
            <a:avLst/>
          </a:prstGeom>
          <a:solidFill>
            <a:srgbClr val="14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0240" y="4508042"/>
            <a:ext cx="1144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Cupertino 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</a:p>
        </p:txBody>
      </p:sp>
      <p:sp>
        <p:nvSpPr>
          <p:cNvPr id="13" name="Шестиугольник 12"/>
          <p:cNvSpPr/>
          <p:nvPr/>
        </p:nvSpPr>
        <p:spPr>
          <a:xfrm rot="5400000">
            <a:off x="5945565" y="3292901"/>
            <a:ext cx="1166279" cy="987431"/>
          </a:xfrm>
          <a:prstGeom prst="hexagon">
            <a:avLst/>
          </a:prstGeom>
          <a:solidFill>
            <a:srgbClr val="14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0136" y="3512574"/>
            <a:ext cx="7850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9221" y="3512574"/>
            <a:ext cx="932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p:txBody>
      </p:sp>
      <p:pic>
        <p:nvPicPr>
          <p:cNvPr id="7" name="Picture 2" descr="C:\Users\Maria\Desktop\image382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68" y="0"/>
            <a:ext cx="453199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>
            <a:spLocks noGrp="1"/>
          </p:cNvSpPr>
          <p:nvPr>
            <p:ph idx="1"/>
          </p:nvPr>
        </p:nvSpPr>
        <p:spPr>
          <a:xfrm>
            <a:off x="5198573" y="1345333"/>
            <a:ext cx="3954985" cy="122413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 в апреле 1988г.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на рынке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видеотехнологий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7 частных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компаний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160 сотрудников</a:t>
            </a:r>
          </a:p>
          <a:p>
            <a:pPr marL="0" indent="0" algn="just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2839" y="2641476"/>
            <a:ext cx="343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Представительства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rot="5400000">
            <a:off x="7698389" y="4314245"/>
            <a:ext cx="1071155" cy="940288"/>
          </a:xfrm>
          <a:prstGeom prst="hexagon">
            <a:avLst/>
          </a:prstGeom>
          <a:solidFill>
            <a:srgbClr val="14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522" y="4551994"/>
            <a:ext cx="1036886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</a:t>
            </a: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Tau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  <a:spcBef>
                <a:spcPts val="300"/>
              </a:spcBef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Вьетнам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69788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6755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11755"/>
              </p:ext>
            </p:extLst>
          </p:nvPr>
        </p:nvGraphicFramePr>
        <p:xfrm>
          <a:off x="844643" y="1489644"/>
          <a:ext cx="8699853" cy="374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931919"/>
                <a:gridCol w="1799382"/>
                <a:gridCol w="1944216"/>
                <a:gridCol w="2304256"/>
              </a:tblGrid>
              <a:tr h="1080120">
                <a:tc gridSpan="2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Платформа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Анализируемые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Параметры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78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0F78B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Intel(R) Xeon(R)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E3-1270 v5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3.60GHz</a:t>
                      </a:r>
                      <a:endParaRPr lang="ru-RU" sz="1600" b="0" dirty="0">
                        <a:solidFill>
                          <a:srgbClr val="0F78B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Intel(R) Core(TM) 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i7-4770 </a:t>
                      </a:r>
                      <a:endParaRPr lang="ru-RU" sz="1600" b="0" dirty="0" smtClean="0">
                        <a:solidFill>
                          <a:srgbClr val="0F78B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3.40GHz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Broadcom BCM2836,</a:t>
                      </a:r>
                    </a:p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r>
                        <a:rPr lang="en-US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ARMv7 </a:t>
                      </a:r>
                    </a:p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Cortex-A7 </a:t>
                      </a:r>
                      <a:r>
                        <a:rPr lang="ru-RU" sz="1600" b="0" dirty="0" smtClean="0">
                          <a:solidFill>
                            <a:srgbClr val="0F78B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МГц</a:t>
                      </a:r>
                      <a:endParaRPr lang="ru-RU" sz="1600" b="0" dirty="0">
                        <a:solidFill>
                          <a:srgbClr val="0F78B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  <a:p>
                      <a:pPr algn="l"/>
                      <a:endParaRPr lang="en-US" sz="1800" b="0" dirty="0" smtClean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freeze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freeze+EPSNR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pPr marL="0" marR="0" indent="0" algn="l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F78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</a:t>
                      </a:r>
                    </a:p>
                    <a:p>
                      <a:pPr algn="l"/>
                      <a:endParaRPr lang="en-US" sz="1800" b="0" dirty="0" smtClean="0">
                        <a:solidFill>
                          <a:srgbClr val="0F78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freeze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189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freeze+EPSNR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31528" y="1489644"/>
            <a:ext cx="2677410" cy="10798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a\Documents\MARKETING\Promotion materials\_Корпоративный стиль\РЕНДЕР картинки\Маленькие\Синие\cube_6x2_blu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72" y="2497460"/>
            <a:ext cx="741128" cy="244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59520" y="2185425"/>
            <a:ext cx="7986837" cy="333637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новейших аппаратных и программных решений</a:t>
            </a:r>
          </a:p>
          <a:p>
            <a:pPr algn="just">
              <a:spcBef>
                <a:spcPts val="1200"/>
              </a:spcBef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 готовых решений 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кастомизация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«под заказ»</a:t>
            </a:r>
          </a:p>
          <a:p>
            <a:pPr algn="just">
              <a:spcBef>
                <a:spcPts val="1200"/>
              </a:spcBef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изменения функциональности по вашим требованиям</a:t>
            </a:r>
          </a:p>
          <a:p>
            <a:pPr algn="just">
              <a:spcBef>
                <a:spcPts val="1200"/>
              </a:spcBef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и удобство интеграции с сопутствующими продуктами</a:t>
            </a:r>
          </a:p>
          <a:p>
            <a:pPr algn="just">
              <a:spcBef>
                <a:spcPts val="1200"/>
              </a:spcBef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Масштабируемость и увеличение мощности без существенных затрат</a:t>
            </a:r>
          </a:p>
          <a:p>
            <a:pPr algn="just">
              <a:spcBef>
                <a:spcPts val="1200"/>
              </a:spcBef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поставки решения в виде ПО или готового сервера</a:t>
            </a:r>
          </a:p>
          <a:p>
            <a:pPr algn="just">
              <a:spcBef>
                <a:spcPts val="1200"/>
              </a:spcBef>
              <a:buClr>
                <a:srgbClr val="008000"/>
              </a:buClr>
              <a:buSzPct val="120000"/>
              <a:buBlip>
                <a:blip r:embed="rId4"/>
              </a:buBlip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и своевременность технической поддержки</a:t>
            </a:r>
          </a:p>
          <a:p>
            <a:pPr marL="0" indent="0" algn="just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008000"/>
              </a:buClr>
              <a:buSzPct val="120000"/>
              <a:buBlip>
                <a:blip r:embed="rId5"/>
              </a:buBlip>
            </a:pP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472526"/>
            <a:ext cx="76050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программных серверов </a:t>
            </a:r>
            <a:endParaRPr lang="en-US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аналогичными решениями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31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6755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4056" y="2569468"/>
            <a:ext cx="4274512" cy="183126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ru-RU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 </a:t>
            </a:r>
            <a:r>
              <a:rPr lang="ru-RU" sz="2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Милованов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Nikolay.Milovanov@elecard.ru</a:t>
            </a:r>
          </a:p>
          <a:p>
            <a:pPr defTabSz="914400">
              <a:spcAft>
                <a:spcPts val="600"/>
              </a:spcAft>
            </a:pPr>
            <a:r>
              <a:rPr lang="ru-RU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(3822) 701-772*2050</a:t>
            </a:r>
          </a:p>
          <a:p>
            <a:pPr defTabSz="914400"/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aria\Desktop\g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1" y="121197"/>
            <a:ext cx="1783693" cy="3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26" y="4126063"/>
            <a:ext cx="8636748" cy="1442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9726" y="472525"/>
            <a:ext cx="5286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Клиенты и партнеры 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aria\Desktop\text336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201" y="1201317"/>
            <a:ext cx="3024336" cy="25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705" y="1573550"/>
            <a:ext cx="2841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en-US" sz="4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8500</a:t>
            </a:r>
            <a:r>
              <a:rPr lang="ru-RU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9482" y="2149614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1536" y="2725678"/>
            <a:ext cx="2792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4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2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пользователей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1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8004" y="472525"/>
            <a:ext cx="46963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разработки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947" y="1492078"/>
            <a:ext cx="219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для видео обработки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27553" y="2633930"/>
            <a:ext cx="2189087" cy="17357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8000"/>
              </a:buClr>
              <a:buSzPct val="12000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SDK</a:t>
            </a:r>
          </a:p>
          <a:p>
            <a:pPr marL="0" indent="0">
              <a:spcBef>
                <a:spcPts val="0"/>
              </a:spcBef>
              <a:buClr>
                <a:srgbClr val="008000"/>
              </a:buClr>
              <a:buSzPct val="120000"/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Windows,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Linux,</a:t>
            </a:r>
          </a:p>
          <a:p>
            <a:pPr marL="0" indent="0">
              <a:spcBef>
                <a:spcPts val="0"/>
              </a:spcBef>
              <a:buClr>
                <a:srgbClr val="008000"/>
              </a:buClr>
              <a:buSzPct val="12000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Android,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MAC,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8000"/>
              </a:buClr>
              <a:buSzPct val="120000"/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x.86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</a:p>
          <a:p>
            <a:pPr marL="0" indent="0">
              <a:spcBef>
                <a:spcPts val="0"/>
              </a:spcBef>
              <a:buClr>
                <a:srgbClr val="008000"/>
              </a:buClr>
              <a:buSzPct val="120000"/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платформах)</a:t>
            </a:r>
          </a:p>
          <a:p>
            <a:pPr marL="0" indent="0">
              <a:spcBef>
                <a:spcPts val="600"/>
              </a:spcBef>
              <a:buClr>
                <a:srgbClr val="008000"/>
              </a:buClr>
              <a:buSzPct val="120000"/>
              <a:buNone/>
            </a:pPr>
            <a:endParaRPr lang="ru-RU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9880" y="1501542"/>
            <a:ext cx="19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</a:t>
            </a:r>
          </a:p>
          <a:p>
            <a:r>
              <a:rPr lang="ru-RU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 ТВ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8680" y="1501541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для видео анализа и мониторинга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3260" y="2633930"/>
            <a:ext cx="2122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transcoder,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27776" y="2608938"/>
            <a:ext cx="2781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Player,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StreamEye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форматов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MPEG-2, AVC, HEVC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Maria\Documents\MARKETING\Promotion materials\_Корпоративный стиль\РЕНДЕР картинки\Маленькие\Синие\cube_6x2_blue1 (1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563" y="4731214"/>
            <a:ext cx="827367" cy="7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ia\Documents\MARKETING\Promotion materials\_Корпоративный стиль\РЕНДЕР картинки\Маленькие\Красные\cube_6x2_red1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233" y="4416785"/>
            <a:ext cx="1763159" cy="12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ia\Documents\MARKETING\Promotion materials\_Корпоративный стиль\РЕНДЕР картинки\Маленькие\Красные\red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062" y="4078411"/>
            <a:ext cx="621343" cy="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aria\Documents\MARKETING\Promotion materials\_Корпоративный стиль\РЕНДЕР картинки\Маленькие\Оранжевые\cube_6x2_orange1 (3) - копия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2115" y="4674195"/>
            <a:ext cx="2044477" cy="10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80" y="4137235"/>
            <a:ext cx="1240642" cy="117819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3573" y="472525"/>
            <a:ext cx="5204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цифрового ТВ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9780" y="1273325"/>
            <a:ext cx="198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</a:p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</a:p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line</a:t>
            </a:r>
            <a:endParaRPr lang="ru-RU" sz="20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2991768" y="2526476"/>
            <a:ext cx="2416484" cy="24323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программные сервера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NVoD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NPVR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Time-Shift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сервисов в сетях разного масштаба</a:t>
            </a:r>
            <a:endParaRPr 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484" y="1273325"/>
            <a:ext cx="198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</a:p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20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064" y="1273325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20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endParaRPr lang="en-US" sz="20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ru-RU" sz="20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6284" y="1273324"/>
            <a:ext cx="19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20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endParaRPr lang="ru-RU" sz="20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480" y="2512918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Высоко-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производительный программный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транскодирования и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вещания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высоким качеством кодирования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12048" y="2535790"/>
            <a:ext cx="2178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визуального мониторинга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вещания для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беспрерывного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качества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аудио/видео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2782" y="2521850"/>
            <a:ext cx="2351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Кроссплатформенный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комплекс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качества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потоков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закодированного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104" y="4974498"/>
            <a:ext cx="1103779" cy="747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48" y="4958818"/>
            <a:ext cx="1296144" cy="763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305" y="4744701"/>
            <a:ext cx="745568" cy="7044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115" y="4723227"/>
            <a:ext cx="330356" cy="3737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24" y="5017740"/>
            <a:ext cx="884881" cy="69726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Maria\Documents\MARKETING\Promotion materials\_Корпоративный стиль\РЕНДЕР картинки\Маленькие\Синие\blue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6761" y="0"/>
            <a:ext cx="1343239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28" y="2983"/>
            <a:ext cx="1619672" cy="763899"/>
          </a:xfrm>
          <a:prstGeom prst="rect">
            <a:avLst/>
          </a:prstGeom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4792629" y="2015029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0062" y="3289548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HLS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472525"/>
            <a:ext cx="7028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решения для 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IPTV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14952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787" y="3369747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71889" y="3424854"/>
            <a:ext cx="231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Раздача контента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запись вещания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12048" y="2012251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8097" y="2956147"/>
            <a:ext cx="1005626" cy="190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1017" y="3243147"/>
            <a:ext cx="1195014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9276" y="3533833"/>
            <a:ext cx="1005626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6131" y="2259155"/>
            <a:ext cx="11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потоки</a:t>
            </a:r>
          </a:p>
        </p:txBody>
      </p:sp>
      <p:pic>
        <p:nvPicPr>
          <p:cNvPr id="17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6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8105" y="2242217"/>
            <a:ext cx="203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392" y="2488025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942003" y="2857501"/>
            <a:ext cx="1800000" cy="37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2003" y="3245801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2003" y="3588244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1690" y="2555626"/>
            <a:ext cx="176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HLS,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TimeShift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7268" y="2938840"/>
            <a:ext cx="13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HLS/HTTP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2860356"/>
            <a:ext cx="1365755" cy="50939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8842164" y="3369747"/>
            <a:ext cx="0" cy="1086413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38206" y="4483346"/>
            <a:ext cx="424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на различных устройствах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0" y="4839098"/>
            <a:ext cx="786865" cy="3841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1" y="4839097"/>
            <a:ext cx="700555" cy="4478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0" y="4842853"/>
            <a:ext cx="147932" cy="2588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9" y="4844031"/>
            <a:ext cx="691692" cy="4633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5" y="4835118"/>
            <a:ext cx="225063" cy="337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22008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7346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SmartTV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417" y="5234483"/>
            <a:ext cx="13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02480" y="5234483"/>
            <a:ext cx="52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1920" y="5238700"/>
            <a:ext cx="1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Планшеты</a:t>
            </a:r>
          </a:p>
          <a:p>
            <a:pPr algn="ctr"/>
            <a:endParaRPr lang="ru-RU" sz="12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0189" y="3428933"/>
            <a:ext cx="14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8" y="1489349"/>
            <a:ext cx="495541" cy="5963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41959" y="1432885"/>
            <a:ext cx="12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</a:t>
            </a:r>
          </a:p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48033" y="1358850"/>
            <a:ext cx="316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Multistream</a:t>
            </a:r>
            <a:r>
              <a:rPr lang="en-US" sz="1600" dirty="0" smtClean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85752" y="1726352"/>
            <a:ext cx="14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мониторинг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4428604"/>
            <a:ext cx="437144" cy="1071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75" y="1776033"/>
            <a:ext cx="669526" cy="47243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65" y="3153283"/>
            <a:ext cx="153710" cy="17292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424993" y="4341656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 err="1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SenSay</a:t>
            </a:r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17924" y="4988263"/>
            <a:ext cx="251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качества кодирования и вещания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678054" y="4142604"/>
            <a:ext cx="7200000" cy="0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57" y="4038072"/>
            <a:ext cx="153710" cy="172924"/>
          </a:xfrm>
          <a:prstGeom prst="rect">
            <a:avLst/>
          </a:prstGeom>
        </p:spPr>
      </p:pic>
      <p:cxnSp>
        <p:nvCxnSpPr>
          <p:cNvPr id="64" name="Прямая соединительная линия 63"/>
          <p:cNvCxnSpPr>
            <a:endCxn id="52" idx="0"/>
          </p:cNvCxnSpPr>
          <p:nvPr/>
        </p:nvCxnSpPr>
        <p:spPr>
          <a:xfrm flipV="1">
            <a:off x="1668420" y="3153284"/>
            <a:ext cx="0" cy="986463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74" idx="0"/>
          </p:cNvCxnSpPr>
          <p:nvPr/>
        </p:nvCxnSpPr>
        <p:spPr>
          <a:xfrm flipH="1" flipV="1">
            <a:off x="3779009" y="3153284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415704" y="4125738"/>
            <a:ext cx="0" cy="343763"/>
          </a:xfrm>
          <a:prstGeom prst="straightConnector1">
            <a:avLst/>
          </a:prstGeom>
          <a:ln w="25400">
            <a:solidFill>
              <a:srgbClr val="14AA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58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 стрелкой 69"/>
          <p:cNvCxnSpPr/>
          <p:nvPr/>
        </p:nvCxnSpPr>
        <p:spPr>
          <a:xfrm>
            <a:off x="3530566" y="3243147"/>
            <a:ext cx="802243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54" y="3153283"/>
            <a:ext cx="153710" cy="17292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 flipV="1">
            <a:off x="7535260" y="2868922"/>
            <a:ext cx="0" cy="127082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81" y="2768492"/>
            <a:ext cx="153710" cy="17292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1" y="3141300"/>
            <a:ext cx="153710" cy="172924"/>
          </a:xfrm>
          <a:prstGeom prst="rect">
            <a:avLst/>
          </a:prstGeom>
        </p:spPr>
      </p:pic>
      <p:cxnSp>
        <p:nvCxnSpPr>
          <p:cNvPr id="101" name="Прямая соединительная линия 100"/>
          <p:cNvCxnSpPr/>
          <p:nvPr/>
        </p:nvCxnSpPr>
        <p:spPr>
          <a:xfrm flipH="1" flipV="1">
            <a:off x="7287500" y="3178417"/>
            <a:ext cx="290" cy="971251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7040030" y="3588244"/>
            <a:ext cx="850" cy="574564"/>
          </a:xfrm>
          <a:prstGeom prst="line">
            <a:avLst/>
          </a:prstGeom>
          <a:ln w="25400">
            <a:solidFill>
              <a:srgbClr val="14AA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25" y="3505555"/>
            <a:ext cx="153710" cy="172924"/>
          </a:xfrm>
          <a:prstGeom prst="rect">
            <a:avLst/>
          </a:prstGeom>
        </p:spPr>
      </p:pic>
      <p:cxnSp>
        <p:nvCxnSpPr>
          <p:cNvPr id="108" name="Прямая соединительная линия 107"/>
          <p:cNvCxnSpPr>
            <a:endCxn id="47" idx="1"/>
          </p:cNvCxnSpPr>
          <p:nvPr/>
        </p:nvCxnSpPr>
        <p:spPr>
          <a:xfrm>
            <a:off x="5512049" y="2011843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312380" y="2006567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12" y="472525"/>
            <a:ext cx="7028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решения для 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IPTV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787" y="3369747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978097" y="2956147"/>
            <a:ext cx="1005626" cy="190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1017" y="3243147"/>
            <a:ext cx="1195014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9276" y="3533833"/>
            <a:ext cx="1005626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6131" y="2259155"/>
            <a:ext cx="11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потоки</a:t>
            </a:r>
          </a:p>
        </p:txBody>
      </p:sp>
      <p:pic>
        <p:nvPicPr>
          <p:cNvPr id="17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6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8105" y="2242217"/>
            <a:ext cx="203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0189" y="3428933"/>
            <a:ext cx="14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28" y="2983"/>
            <a:ext cx="1619672" cy="7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Прямая соединительная линия 113"/>
          <p:cNvCxnSpPr/>
          <p:nvPr/>
        </p:nvCxnSpPr>
        <p:spPr>
          <a:xfrm>
            <a:off x="4792629" y="2015029"/>
            <a:ext cx="530927" cy="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0062" y="3289548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HLS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472525"/>
            <a:ext cx="7028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решения для </a:t>
            </a:r>
            <a:r>
              <a:rPr lang="en-US" sz="30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IPTV</a:t>
            </a:r>
            <a:endParaRPr lang="ru-RU" sz="30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2944" y="5297025"/>
            <a:ext cx="2133600" cy="304271"/>
          </a:xfrm>
        </p:spPr>
        <p:txBody>
          <a:bodyPr/>
          <a:lstStyle/>
          <a:p>
            <a:pPr>
              <a:defRPr/>
            </a:pPr>
            <a:fld id="{05375F02-0E85-4B79-A503-FC00C2B3C85D}" type="slidenum">
              <a:rPr lang="ru-RU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787" y="3369747"/>
            <a:ext cx="179382" cy="133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71889" y="3424854"/>
            <a:ext cx="231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Раздача контента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запись вещания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978097" y="2956147"/>
            <a:ext cx="1005626" cy="190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1017" y="3243147"/>
            <a:ext cx="1195014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9276" y="3533833"/>
            <a:ext cx="1005626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6131" y="2259155"/>
            <a:ext cx="11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Входные потоки</a:t>
            </a:r>
          </a:p>
        </p:txBody>
      </p:sp>
      <p:pic>
        <p:nvPicPr>
          <p:cNvPr id="17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6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8105" y="2242217"/>
            <a:ext cx="203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CodecWorks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392" y="2488025"/>
            <a:ext cx="203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Elecard </a:t>
            </a:r>
          </a:p>
          <a:p>
            <a:r>
              <a:rPr lang="en-US" sz="1600" dirty="0">
                <a:solidFill>
                  <a:srgbClr val="0F7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V-Cinema</a:t>
            </a:r>
            <a:endParaRPr lang="ru-RU" sz="1600" dirty="0">
              <a:solidFill>
                <a:srgbClr val="0F7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942003" y="2857501"/>
            <a:ext cx="1800000" cy="377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2003" y="3245801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2003" y="3588244"/>
            <a:ext cx="1800000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1690" y="2555626"/>
            <a:ext cx="176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HLS, </a:t>
            </a:r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TimeShift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7268" y="2938840"/>
            <a:ext cx="13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HLS/HTTP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8" y="2860356"/>
            <a:ext cx="1365755" cy="50939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8842164" y="3369747"/>
            <a:ext cx="0" cy="1086413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38206" y="4483346"/>
            <a:ext cx="424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на различных устройствах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60" y="4839098"/>
            <a:ext cx="786865" cy="3841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1" y="4839097"/>
            <a:ext cx="700555" cy="4478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0" y="4842853"/>
            <a:ext cx="147932" cy="2588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9" y="4844031"/>
            <a:ext cx="691692" cy="4633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95" y="4835118"/>
            <a:ext cx="225063" cy="337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22008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7346" y="5234483"/>
            <a:ext cx="113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SmartTV</a:t>
            </a:r>
            <a:endParaRPr lang="ru-RU" sz="16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417" y="5234483"/>
            <a:ext cx="13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02480" y="5234483"/>
            <a:ext cx="52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1920" y="5238700"/>
            <a:ext cx="1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4A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Планшеты</a:t>
            </a:r>
          </a:p>
          <a:p>
            <a:pPr algn="ctr"/>
            <a:endParaRPr lang="ru-RU" sz="1200" dirty="0">
              <a:solidFill>
                <a:srgbClr val="14A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0189" y="3428933"/>
            <a:ext cx="144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8" y="1489349"/>
            <a:ext cx="495541" cy="5963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41959" y="1432885"/>
            <a:ext cx="12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</a:t>
            </a:r>
          </a:p>
          <a:p>
            <a:r>
              <a:rPr lang="ru-RU" sz="1600" dirty="0">
                <a:solidFill>
                  <a:srgbClr val="3B0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pic>
        <p:nvPicPr>
          <p:cNvPr id="69" name="Picture 2" descr="C:\Users\Maria\Desktop\textaasdfasdfas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58" y="3123742"/>
            <a:ext cx="1201098" cy="2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 стрелкой 69"/>
          <p:cNvCxnSpPr/>
          <p:nvPr/>
        </p:nvCxnSpPr>
        <p:spPr>
          <a:xfrm>
            <a:off x="3530566" y="3243147"/>
            <a:ext cx="802243" cy="0"/>
          </a:xfrm>
          <a:prstGeom prst="straightConnector1">
            <a:avLst/>
          </a:prstGeom>
          <a:ln w="19050">
            <a:solidFill>
              <a:srgbClr val="0F78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312380" y="2006567"/>
            <a:ext cx="0" cy="11326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28" y="2983"/>
            <a:ext cx="1619672" cy="7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</TotalTime>
  <Words>1419</Words>
  <Application>Microsoft Office PowerPoint</Application>
  <PresentationFormat>Произвольный</PresentationFormat>
  <Paragraphs>598</Paragraphs>
  <Slides>32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MS Mincho</vt:lpstr>
      <vt:lpstr> Arial</vt:lpstr>
      <vt:lpstr>Arial</vt:lpstr>
      <vt:lpstr>Calibri</vt:lpstr>
      <vt:lpstr>Clear Sans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Maria.Ber</cp:lastModifiedBy>
  <cp:revision>557</cp:revision>
  <dcterms:created xsi:type="dcterms:W3CDTF">2014-04-01T03:46:11Z</dcterms:created>
  <dcterms:modified xsi:type="dcterms:W3CDTF">2016-05-25T03:41:07Z</dcterms:modified>
</cp:coreProperties>
</file>