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Здравствуйте коллеги..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Меня зовут Усачёв Константин,я директор программы проектов “Большое ТВ”.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Я расскажу Вам про рынок видео по требования и как в ближайшем будущем можно будет на нём зарабатывать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На сегодня мы уже запустили это решение для своих абонентов.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00"/>
                </a:highlight>
              </a:rPr>
              <a:t>Мы планируем до первого сентября</a:t>
            </a:r>
            <a:r>
              <a:rPr lang="ru" sz="1000">
                <a:solidFill>
                  <a:schemeClr val="dk1"/>
                </a:solidFill>
              </a:rPr>
              <a:t> реализовать совместимость с телевизорами Samsung и LG, начать активно продавать контент, развить систему рекомендаций и для телевидения, добавить социализацию и научить людей общаться через контент.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Первого октября мы запустим Большое ТВ на всех жителей Кемеровской области и начнём работать с абонентами других операторов.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А с ноября мы будем рады сотрудничеству с операторами из других регионов.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--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у себя в регионе мы научим людей покупать контент у нас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Нам нужны партнёры чтоб получить больше контента и лучше на него цены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Спасибо за внимание.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Это всё, что я хотел вам рассказать и готов ответить на ваши вопросы.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ВОПРОСЫ.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Приглашаю вас к нашему стенду, где можно увидеть как работает наше решение.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 рынках, где активно присутствует OTT, время телесмотрения с каждым годом уменьшается. Уменьшается не кардинально, по долям процентов в год, но это неоспоримый факт. </a:t>
            </a:r>
          </a:p>
          <a:p>
            <a:pPr lv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Во-вторых, Среди молодого поколения растёт доля тех, кто не смотрит телевизор вообще или  смотрит то, что они хотят и там где они хотят. Именно эта постоянно растущая группа становится клиентами систем видео по требованию.</a:t>
            </a:r>
          </a:p>
          <a:p>
            <a:pPr lv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VoD или Видео по требованию - это система индивидуальной доставки абоненту мультимедиа-контента в режиме реального времени без необходимости скачивания.</a:t>
            </a:r>
          </a:p>
          <a:p>
            <a:pPr lvl="0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 качестве примера, можно привести такие VoD-площадки  как IVI, OKKO, </a:t>
            </a:r>
            <a:r>
              <a:rPr lang="ru" strike="sngStrike">
                <a:solidFill>
                  <a:schemeClr val="dk1"/>
                </a:solidFill>
              </a:rPr>
              <a:t>Амедиатека</a:t>
            </a:r>
            <a:r>
              <a:rPr lang="ru">
                <a:solidFill>
                  <a:schemeClr val="dk1"/>
                </a:solidFill>
              </a:rPr>
              <a:t>, NetFlix, Google Play.Фильмы, iTunes.</a:t>
            </a:r>
          </a:p>
          <a:p>
            <a:pPr lv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 них расположены фильмы, сериалы, выпуски телепередач, которые получены легальным путём. Т.е. я буду говорить только о легальном контенте.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Давайте вместе рассмотрим рынок VoD России и выясним кто и что предлагает, а самое главное -  кто и сколько готов за это платить.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Рассмотрим </a:t>
            </a:r>
            <a:r>
              <a:rPr lang="ru" strike="sngStrike">
                <a:solidFill>
                  <a:schemeClr val="dk1"/>
                </a:solidFill>
              </a:rPr>
              <a:t>крупнейших</a:t>
            </a:r>
            <a:r>
              <a:rPr lang="ru">
                <a:solidFill>
                  <a:schemeClr val="dk1"/>
                </a:solidFill>
              </a:rPr>
              <a:t> (заметнейших ?) игроков на рынке России - это IVI и ОККО (бывший Play).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Если кто-то вдруг их не знает, то IVI это площадка для просмотра медиаконтента на любых устройствах, в основном ориентированная на показ фильмов за счёт просмотра рекламных видеороликов.  Okko же наоборот ориентирован </a:t>
            </a:r>
            <a:r>
              <a:rPr lang="ru" strike="sngStrike">
                <a:solidFill>
                  <a:schemeClr val="dk1"/>
                </a:solidFill>
              </a:rPr>
              <a:t>только</a:t>
            </a:r>
            <a:r>
              <a:rPr lang="ru">
                <a:solidFill>
                  <a:schemeClr val="dk1"/>
                </a:solidFill>
              </a:rPr>
              <a:t> на подписку и просмотр в первую очередь на SMART-TV.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Два полюса на рынке - смотри бесплатно, постоянно прерываясь на рекламу или плати дорого. Можно сказать, что промежуточного варианта на рынке нет.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Отдельно я хотел бы отметить Амедиатеку, которая эксклюзивно для России собрала у себя все зарубежные топовые сериалы.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Количество денег на рынке VoD стремительно</a:t>
            </a:r>
            <a:r>
              <a:rPr lang="ru">
                <a:solidFill>
                  <a:schemeClr val="dk1"/>
                </a:solidFill>
                <a:highlight>
                  <a:srgbClr val="F3F3F3"/>
                </a:highlight>
              </a:rPr>
              <a:t> растёт, но как мы увидим далее  настоящий рост ещё даже и не начинался.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 что я хочу обратить ваше внимание:  цифры на слайде, это деньги наших с вами абонентов, и на сегодня платят они не нам. Попробуем разобраться как изменить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ситуацию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Как мы видим,  российский рынок VoD ещё на начальной фазе роста. Прогноз к 21-ому году - это более 40% проникновения среди домохозяйств, подключенных к интернету. </a:t>
            </a:r>
            <a:r>
              <a:rPr lang="ru" strike="sngStrike">
                <a:solidFill>
                  <a:schemeClr val="dk1"/>
                </a:solidFill>
              </a:rPr>
              <a:t>На американком рынке это будет 80%</a:t>
            </a:r>
            <a:r>
              <a:rPr lang="ru">
                <a:solidFill>
                  <a:schemeClr val="dk1"/>
                </a:solidFill>
              </a:rPr>
              <a:t>. На амер рынке доля проникновения 40% была около 5 лет назад,что дает возможность предположить, какими темпами  будет развиваться рынок VoD России.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Через 3-5 лет каждый второй наш абонент будет платить по $8 в месяц не нам.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сейчас операторы не знают, как зарабатывать на рынке VoD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Но именно сегодня мы можем эту ситуацию изменить в свою пользу.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А сейчас главный вопрос: как за счёт VoD повысить свой ARPU, а также привлечь новых абонентов и удержать старых. А может даже найти новый рынок сбыта на своей территории.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Представляю Вам наш продукт - Большое ТВ. Это целая система, в которой мы собрали телевидение и VoD от разных поставщиков и сделали их максимально удобными к использованию.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Давайте посмотрим короткий видеоролик, который проиллюстрирует как быстро и удобно управлять телевидением и VoD на телевизоре.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Тадам - идёт ролик около 90 секунд.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highlight>
                  <a:srgbClr val="FFFF00"/>
                </a:highlight>
              </a:rPr>
              <a:t>Во время перерыва я приглашаю  вас к нашему стенду……., где вы можете своими руками потрогать и оценить как это работает.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Почему именно Большое ТВ? Наше решение добавляет вам конкурентоспособности на старом поле телевидения и открывает новые возможности зарабатывать на рынке легального VoD.</a:t>
            </a:r>
            <a:br>
              <a:rPr lang="ru" sz="1200">
                <a:highlight>
                  <a:srgbClr val="FFFF00"/>
                </a:highlight>
              </a:rPr>
            </a:br>
            <a:r>
              <a:rPr lang="ru" sz="1200">
                <a:solidFill>
                  <a:schemeClr val="dk1"/>
                </a:solidFill>
              </a:rPr>
              <a:t>Наше решение позволит вам продлить жизнь ваших IPTV STB, задействовать Smart-TV абонентов, которые не имеют приставок и открыть своим абонентам большую базу легального контента.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Мобильное приложение Большое ТВ это не только новая услуга </a:t>
            </a:r>
            <a:r>
              <a:rPr lang="ru" sz="1200" strike="sngStrike">
                <a:solidFill>
                  <a:schemeClr val="dk1"/>
                </a:solidFill>
              </a:rPr>
              <a:t> вкусное мясо и тёплый мех</a:t>
            </a:r>
            <a:r>
              <a:rPr lang="ru" sz="1200">
                <a:solidFill>
                  <a:schemeClr val="dk1"/>
                </a:solidFill>
              </a:rPr>
              <a:t>, но и дополнительный канал продаж вашим и не только вашим абонентам.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Вы получаете заявки на подключение, продаете посто и удобно пакеты телеканалов, подписки на VoD и отдельные фильмы. </a:t>
            </a:r>
            <a:r>
              <a:rPr lang="ru" sz="1200">
                <a:solidFill>
                  <a:schemeClr val="dk1"/>
                </a:solidFill>
                <a:highlight>
                  <a:srgbClr val="FFFF00"/>
                </a:highlight>
              </a:rPr>
              <a:t>и тем самым увеличиваете ARPU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000">
                <a:solidFill>
                  <a:schemeClr val="dk1"/>
                </a:solidFill>
              </a:rPr>
              <a:t>--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0.png"/><Relationship Id="rId6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85800" y="1538098"/>
            <a:ext cx="77724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/>
              <a:t>VoD: Как привлечь новых абонентов за счёт новой услуги и удержать старых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322950" y="3903300"/>
            <a:ext cx="44946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ru" sz="1800"/>
              <a:t>Константин Усачев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ru" sz="1800"/>
              <a:t>директор программы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800"/>
              <a:t>проектов “Большое ТВ”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/>
              <a:t>Схемы сотрудничества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57200" y="1571550"/>
            <a:ext cx="8229600" cy="27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600"/>
              <a:t>Запущено для Good Line 01.05.2016г.</a:t>
            </a:r>
          </a:p>
          <a:p>
            <a: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600"/>
              <a:t>RoadMap до 01.09.2016</a:t>
            </a:r>
          </a:p>
          <a:p>
            <a: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600"/>
              <a:t>Запуск для всех жителей Кузбасса 01.10.2016</a:t>
            </a:r>
          </a:p>
          <a:p>
            <a: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600"/>
              <a:t>Работа с партнёрами с 01.11.2016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57200" y="1213500"/>
            <a:ext cx="8229600" cy="27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3600"/>
              <a:t>Спасибо за внимание</a:t>
            </a:r>
          </a:p>
          <a:p>
            <a: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600"/>
              <a:t>подписаться на новости проекта</a:t>
            </a:r>
            <a:br>
              <a:rPr lang="ru" sz="2600"/>
            </a:br>
            <a:r>
              <a:rPr lang="ru" sz="2600"/>
              <a:t>news.bolshoe.tv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72550" y="60073"/>
            <a:ext cx="73461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4800">
                <a:solidFill>
                  <a:srgbClr val="000000"/>
                </a:solidFill>
              </a:rPr>
              <a:t>Предметная область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85800" y="1538098"/>
            <a:ext cx="77724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3000"/>
              <a:t>Уменьшение времени телесмотрения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3000"/>
              <a:t>Video on Demand / VoD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3000"/>
              <a:t>VoD-площадки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3000"/>
              <a:t>Контент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0925" y="7111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solidFill>
                  <a:srgbClr val="000000"/>
                </a:solidFill>
              </a:rPr>
              <a:t>Крупнейшие игроки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solidFill>
                  <a:srgbClr val="000000"/>
                </a:solidFill>
              </a:rPr>
              <a:t>на рынке VoD РФ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6" y="1679108"/>
            <a:ext cx="2990024" cy="14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00" y="1568600"/>
            <a:ext cx="2990025" cy="168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1150" y="3490200"/>
            <a:ext cx="3072800" cy="107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solidFill>
                  <a:srgbClr val="000000"/>
                </a:solidFill>
              </a:rPr>
              <a:t>Рынок VoD в цифрах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00" y="1425525"/>
            <a:ext cx="8749799" cy="294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solidFill>
                  <a:srgbClr val="000000"/>
                </a:solidFill>
              </a:rPr>
              <a:t>Прогноз роста VoD к 202</a:t>
            </a:r>
            <a:r>
              <a:rPr b="1" lang="ru" sz="3600"/>
              <a:t>1</a:t>
            </a:r>
            <a:r>
              <a:rPr b="1" lang="ru" sz="3600">
                <a:solidFill>
                  <a:srgbClr val="000000"/>
                </a:solidFill>
              </a:rPr>
              <a:t> </a:t>
            </a:r>
            <a:r>
              <a:rPr b="1" lang="ru" sz="3600"/>
              <a:t>г.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57200" y="3620725"/>
            <a:ext cx="82296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Средний чек за VoD: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ahoma"/>
              <a:buChar char="●"/>
            </a:pPr>
            <a:r>
              <a:rPr lang="ru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Европа/США  8-10$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ahoma"/>
              <a:buChar char="●"/>
            </a:pPr>
            <a:r>
              <a:rPr lang="ru" sz="2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РФ 6-8$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50" y="1171150"/>
            <a:ext cx="8743300" cy="30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798" y="205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96200" y="681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400"/>
              <a:t>Так будет, если ничего не делать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9175" y="1919250"/>
            <a:ext cx="88134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Tahoma"/>
              <a:buChar char="●"/>
            </a:pPr>
            <a:r>
              <a:rPr lang="ru" sz="2400">
                <a:latin typeface="Tahoma"/>
                <a:ea typeface="Tahoma"/>
                <a:cs typeface="Tahoma"/>
                <a:sym typeface="Tahoma"/>
              </a:rPr>
              <a:t>Каждый второй Ваш абонент будет платить ARPU не Вам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Tahoma"/>
              <a:buChar char="●"/>
            </a:pPr>
            <a:r>
              <a:rPr lang="ru" sz="2400">
                <a:latin typeface="Tahoma"/>
                <a:ea typeface="Tahoma"/>
                <a:cs typeface="Tahoma"/>
                <a:sym typeface="Tahoma"/>
              </a:rPr>
              <a:t>Рынок VoD существует, но оператору на нём заработать нет никаких возможностей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solidFill>
                  <a:srgbClr val="000000"/>
                </a:solidFill>
              </a:rPr>
              <a:t>Наш путь решения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57200" y="1363950"/>
            <a:ext cx="82296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ru" sz="2400"/>
              <a:t>Большое ТВ</a:t>
            </a:r>
            <a:r>
              <a:rPr lang="ru" sz="2400"/>
              <a:t> - это новое мобильное приложение, в котором можно легко выбрать фильм, сериал или тв-программу и тут же отправить её на ваш телевизор или просмотреть прямо на телефоне. Большое ТВ - это удобный каталог, который заменит ваш обычный тв-пульт.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/>
              <a:t>Почему именно Большое ТВ ?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57200" y="1525050"/>
            <a:ext cx="82296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600"/>
              </a:spcBef>
              <a:buSzPct val="100000"/>
              <a:buChar char="●"/>
            </a:pPr>
            <a:r>
              <a:rPr lang="ru" sz="3000"/>
              <a:t>Большая база легального контента</a:t>
            </a:r>
          </a:p>
          <a:p>
            <a:pPr indent="-419100" lvl="0" marL="457200" rtl="0">
              <a:spcBef>
                <a:spcPts val="600"/>
              </a:spcBef>
              <a:buSzPct val="100000"/>
              <a:buChar char="●"/>
            </a:pPr>
            <a:r>
              <a:rPr lang="ru" sz="3000"/>
              <a:t>Вторая жизнь ваших IPTV STB</a:t>
            </a:r>
          </a:p>
          <a:p>
            <a:pPr indent="-419100" lvl="0" marL="45720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ru" sz="3000">
                <a:solidFill>
                  <a:schemeClr val="dk1"/>
                </a:solidFill>
              </a:rPr>
              <a:t>Быстрый и дешёвый вход - Smart-TV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/>
              <a:t>Продажи из приложения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366125" y="890312"/>
            <a:ext cx="2520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ru" sz="3000"/>
              <a:t>интернет,</a:t>
            </a:r>
            <a:br>
              <a:rPr lang="ru" sz="3000"/>
            </a:br>
            <a:r>
              <a:rPr lang="ru" sz="3000"/>
              <a:t>пакеты IPTV</a:t>
            </a:r>
          </a:p>
          <a:p>
            <a:pPr lvl="0" rtl="0" algn="ctr">
              <a:spcBef>
                <a:spcPts val="600"/>
              </a:spcBef>
              <a:buNone/>
            </a:pPr>
            <a:r>
              <a:rPr lang="ru" sz="3000"/>
              <a:t>VoD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798" y="271975"/>
            <a:ext cx="1388749" cy="10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650" y="1688330"/>
            <a:ext cx="2471950" cy="16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5886725" y="2232500"/>
            <a:ext cx="1459500" cy="71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ru" sz="1800"/>
              <a:t>Оператор</a:t>
            </a:r>
          </a:p>
        </p:txBody>
      </p:sp>
      <p:sp>
        <p:nvSpPr>
          <p:cNvPr id="143" name="Shape 143"/>
          <p:cNvSpPr/>
          <p:nvPr/>
        </p:nvSpPr>
        <p:spPr>
          <a:xfrm rot="5400000">
            <a:off x="3867275" y="-898337"/>
            <a:ext cx="906300" cy="4790400"/>
          </a:xfrm>
          <a:prstGeom prst="curvedRightArrow">
            <a:avLst>
              <a:gd fmla="val 25000" name="adj1"/>
              <a:gd fmla="val 75678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 rot="-5563903">
            <a:off x="4173320" y="1290791"/>
            <a:ext cx="906430" cy="4790471"/>
          </a:xfrm>
          <a:prstGeom prst="curvedRightArrow">
            <a:avLst>
              <a:gd fmla="val 25000" name="adj1"/>
              <a:gd fmla="val 75678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3185100" y="3503637"/>
            <a:ext cx="2472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/>
              <a:t>+50% ARPU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