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6" r:id="rId3"/>
    <p:sldId id="257" r:id="rId4"/>
    <p:sldId id="258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64" r:id="rId19"/>
  </p:sldIdLst>
  <p:sldSz cx="12192000" cy="6858000"/>
  <p:notesSz cx="7010400" cy="9296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94675" autoAdjust="0"/>
  </p:normalViewPr>
  <p:slideViewPr>
    <p:cSldViewPr snapToGrid="0">
      <p:cViewPr>
        <p:scale>
          <a:sx n="80" d="100"/>
          <a:sy n="80" d="100"/>
        </p:scale>
        <p:origin x="754" y="101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C8C2388-2C17-4F87-9D1C-CA7F75C08645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2F926EA-8B8C-4232-8A2E-8697499FC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163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926EA-8B8C-4232-8A2E-8697499FC49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089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3B446-9B76-45DC-B630-82994B101A75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995D0-A7FA-479A-939A-B02927A1D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351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3B446-9B76-45DC-B630-82994B101A75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995D0-A7FA-479A-939A-B02927A1D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838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3B446-9B76-45DC-B630-82994B101A75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995D0-A7FA-479A-939A-B02927A1D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597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A470-8655-4B48-9F60-459D2249E0F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07545-8804-4B3E-99AA-4F9FA6FEF4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158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A470-8655-4B48-9F60-459D2249E0F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07545-8804-4B3E-99AA-4F9FA6FEF4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672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A470-8655-4B48-9F60-459D2249E0F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07545-8804-4B3E-99AA-4F9FA6FEF4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231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A470-8655-4B48-9F60-459D2249E0F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07545-8804-4B3E-99AA-4F9FA6FEF4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411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200152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200152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A470-8655-4B48-9F60-459D2249E0F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07545-8804-4B3E-99AA-4F9FA6FEF4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7954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A470-8655-4B48-9F60-459D2249E0F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07545-8804-4B3E-99AA-4F9FA6FEF4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1455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A470-8655-4B48-9F60-459D2249E0F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07545-8804-4B3E-99AA-4F9FA6FEF4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7468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A470-8655-4B48-9F60-459D2249E0F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07545-8804-4B3E-99AA-4F9FA6FEF4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235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3B446-9B76-45DC-B630-82994B101A75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995D0-A7FA-479A-939A-B02927A1D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4453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A470-8655-4B48-9F60-459D2249E0F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07545-8804-4B3E-99AA-4F9FA6FEF4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2653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A470-8655-4B48-9F60-459D2249E0F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07545-8804-4B3E-99AA-4F9FA6FEF4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6520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A470-8655-4B48-9F60-459D2249E0F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07545-8804-4B3E-99AA-4F9FA6FEF4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741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A470-8655-4B48-9F60-459D2249E0F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07545-8804-4B3E-99AA-4F9FA6FEF4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120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3B446-9B76-45DC-B630-82994B101A75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995D0-A7FA-479A-939A-B02927A1D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021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3B446-9B76-45DC-B630-82994B101A75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995D0-A7FA-479A-939A-B02927A1D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665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3B446-9B76-45DC-B630-82994B101A75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995D0-A7FA-479A-939A-B02927A1D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824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3B446-9B76-45DC-B630-82994B101A75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995D0-A7FA-479A-939A-B02927A1D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869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3B446-9B76-45DC-B630-82994B101A75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995D0-A7FA-479A-939A-B02927A1D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092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3B446-9B76-45DC-B630-82994B101A75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995D0-A7FA-479A-939A-B02927A1D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774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3B446-9B76-45DC-B630-82994B101A75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995D0-A7FA-479A-939A-B02927A1D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315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3B446-9B76-45DC-B630-82994B101A75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995D0-A7FA-479A-939A-B02927A1D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231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1A470-8655-4B48-9F60-459D2249E0F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07545-8804-4B3E-99AA-4F9FA6FEF4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376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7"/>
          <p:cNvSpPr txBox="1">
            <a:spLocks/>
          </p:cNvSpPr>
          <p:nvPr/>
        </p:nvSpPr>
        <p:spPr>
          <a:xfrm>
            <a:off x="10017005" y="6170360"/>
            <a:ext cx="1896321" cy="5315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333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ФГУП «ГРЧЦ</a:t>
            </a:r>
          </a:p>
        </p:txBody>
      </p:sp>
      <p:sp>
        <p:nvSpPr>
          <p:cNvPr id="8" name="Прямоугольник с двумя скругленными соседними углами 5">
            <a:extLst>
              <a:ext uri="{FF2B5EF4-FFF2-40B4-BE49-F238E27FC236}">
                <a16:creationId xmlns:a16="http://schemas.microsoft.com/office/drawing/2014/main" id="{89D2B52C-52F1-41AD-A086-EA98D78EB4C2}"/>
              </a:ext>
            </a:extLst>
          </p:cNvPr>
          <p:cNvSpPr/>
          <p:nvPr/>
        </p:nvSpPr>
        <p:spPr bwMode="auto">
          <a:xfrm rot="16200000">
            <a:off x="5597276" y="-1687434"/>
            <a:ext cx="1816603" cy="9372600"/>
          </a:xfrm>
          <a:prstGeom prst="round2SameRect">
            <a:avLst>
              <a:gd name="adj1" fmla="val 16667"/>
              <a:gd name="adj2" fmla="val 3954"/>
            </a:avLst>
          </a:prstGeom>
          <a:noFill/>
          <a:ln w="6350" cap="flat" cmpd="sng" algn="ctr">
            <a:noFill/>
            <a:prstDash val="dash"/>
            <a:round/>
            <a:headEnd type="none" w="med" len="med"/>
            <a:tailEnd type="none" w="med" len="med"/>
          </a:ln>
          <a:effectLst/>
        </p:spPr>
        <p:txBody>
          <a:bodyPr vert="vert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30000"/>
              </a:lnSpc>
            </a:pPr>
            <a:r>
              <a:rPr lang="ru-RU" sz="2400" b="1" dirty="0">
                <a:solidFill>
                  <a:srgbClr val="17357B"/>
                </a:solidFill>
                <a:latin typeface="Arial" pitchFamily="34" charset="0"/>
                <a:cs typeface="Arial" pitchFamily="34" charset="0"/>
              </a:rPr>
              <a:t>«Нечестная» работа АС «Ревизор» - мифы и реальность</a:t>
            </a:r>
          </a:p>
        </p:txBody>
      </p:sp>
      <p:sp>
        <p:nvSpPr>
          <p:cNvPr id="9" name="Прямоугольник с двумя скругленными соседними углами 6">
            <a:extLst>
              <a:ext uri="{FF2B5EF4-FFF2-40B4-BE49-F238E27FC236}">
                <a16:creationId xmlns:a16="http://schemas.microsoft.com/office/drawing/2014/main" id="{F073AD85-9A50-4963-8DE2-533A4F205863}"/>
              </a:ext>
            </a:extLst>
          </p:cNvPr>
          <p:cNvSpPr/>
          <p:nvPr/>
        </p:nvSpPr>
        <p:spPr bwMode="auto">
          <a:xfrm rot="16200000">
            <a:off x="10377155" y="4289673"/>
            <a:ext cx="672075" cy="2400267"/>
          </a:xfrm>
          <a:prstGeom prst="round2SameRect">
            <a:avLst>
              <a:gd name="adj1" fmla="val 16667"/>
              <a:gd name="adj2" fmla="val 3954"/>
            </a:avLst>
          </a:prstGeom>
          <a:noFill/>
          <a:ln w="6350" cap="flat" cmpd="sng" algn="ctr">
            <a:noFill/>
            <a:prstDash val="dash"/>
            <a:round/>
            <a:headEnd type="none" w="med" len="med"/>
            <a:tailEnd type="none" w="med" len="med"/>
          </a:ln>
          <a:effectLst/>
        </p:spPr>
        <p:txBody>
          <a:bodyPr vert="vert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r">
              <a:lnSpc>
                <a:spcPct val="130000"/>
              </a:lnSpc>
            </a:pPr>
            <a:r>
              <a:rPr lang="ru-RU" sz="1600" b="1" dirty="0">
                <a:solidFill>
                  <a:srgbClr val="17357B"/>
                </a:solidFill>
                <a:latin typeface="Arial" pitchFamily="34" charset="0"/>
                <a:cs typeface="Arial" pitchFamily="34" charset="0"/>
              </a:rPr>
              <a:t>Владислав Минаков</a:t>
            </a:r>
          </a:p>
          <a:p>
            <a:pPr algn="r">
              <a:lnSpc>
                <a:spcPct val="130000"/>
              </a:lnSpc>
            </a:pPr>
            <a:r>
              <a:rPr lang="ru-RU" sz="1600" b="1" dirty="0">
                <a:solidFill>
                  <a:srgbClr val="17357B"/>
                </a:solidFill>
                <a:latin typeface="Arial" pitchFamily="34" charset="0"/>
                <a:cs typeface="Arial" pitchFamily="34" charset="0"/>
              </a:rPr>
              <a:t>КРОС-2.0-18</a:t>
            </a:r>
          </a:p>
        </p:txBody>
      </p:sp>
    </p:spTree>
    <p:extLst>
      <p:ext uri="{BB962C8B-B14F-4D97-AF65-F5344CB8AC3E}">
        <p14:creationId xmlns:p14="http://schemas.microsoft.com/office/powerpoint/2010/main" val="3522031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9102605" y="6419932"/>
            <a:ext cx="2864870" cy="365125"/>
          </a:xfrm>
        </p:spPr>
        <p:txBody>
          <a:bodyPr/>
          <a:lstStyle/>
          <a:p>
            <a:pPr algn="l"/>
            <a:r>
              <a:rPr lang="ru-RU" sz="1333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ФГУП «ГРЧЦ»</a:t>
            </a:r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5695720" y="6492876"/>
            <a:ext cx="349135" cy="365125"/>
          </a:xfrm>
        </p:spPr>
        <p:txBody>
          <a:bodyPr/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0297810-C58E-4497-AC44-6AFB0AC7DC79}"/>
              </a:ext>
            </a:extLst>
          </p:cNvPr>
          <p:cNvSpPr txBox="1">
            <a:spLocks/>
          </p:cNvSpPr>
          <p:nvPr/>
        </p:nvSpPr>
        <p:spPr bwMode="auto">
          <a:xfrm>
            <a:off x="683567" y="208223"/>
            <a:ext cx="10817671" cy="1194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Организационный миф №2.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D167E72-6E73-49A4-8F9D-734F1A483C8A}"/>
              </a:ext>
            </a:extLst>
          </p:cNvPr>
          <p:cNvSpPr txBox="1">
            <a:spLocks/>
          </p:cNvSpPr>
          <p:nvPr/>
        </p:nvSpPr>
        <p:spPr bwMode="auto">
          <a:xfrm>
            <a:off x="107503" y="1059581"/>
            <a:ext cx="10817671" cy="5103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Отключение генерации отчета в личном кабинете в выходные и праздничные дни.</a:t>
            </a:r>
          </a:p>
          <a:p>
            <a:pPr algn="just">
              <a:spcBef>
                <a:spcPct val="0"/>
              </a:spcBef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Это ложь. В большинстве случаев, отчеты не могут сгенерироваться исключительно из-за резко возросшей нагрузки на личный кабинет.</a:t>
            </a:r>
          </a:p>
          <a:p>
            <a:pPr algn="just">
              <a:spcBef>
                <a:spcPct val="0"/>
              </a:spcBef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Личный кабинет оператора связи – не Ревизор. Это отдельная система, которая была создана как «жест доброй воли» и имеет ограниченное количество ресурсов. Имейте терпение!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350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9102605" y="6419932"/>
            <a:ext cx="2864870" cy="365125"/>
          </a:xfrm>
        </p:spPr>
        <p:txBody>
          <a:bodyPr/>
          <a:lstStyle/>
          <a:p>
            <a:pPr algn="l"/>
            <a:r>
              <a:rPr lang="ru-RU" sz="1333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ФГУП «ГРЧЦ»</a:t>
            </a:r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5695720" y="6492876"/>
            <a:ext cx="486005" cy="365125"/>
          </a:xfrm>
        </p:spPr>
        <p:txBody>
          <a:bodyPr/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0297810-C58E-4497-AC44-6AFB0AC7DC79}"/>
              </a:ext>
            </a:extLst>
          </p:cNvPr>
          <p:cNvSpPr txBox="1">
            <a:spLocks/>
          </p:cNvSpPr>
          <p:nvPr/>
        </p:nvSpPr>
        <p:spPr bwMode="auto">
          <a:xfrm>
            <a:off x="683567" y="208223"/>
            <a:ext cx="10817671" cy="1194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Организационный миф №3.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D167E72-6E73-49A4-8F9D-734F1A483C8A}"/>
              </a:ext>
            </a:extLst>
          </p:cNvPr>
          <p:cNvSpPr txBox="1">
            <a:spLocks/>
          </p:cNvSpPr>
          <p:nvPr/>
        </p:nvSpPr>
        <p:spPr bwMode="auto">
          <a:xfrm>
            <a:off x="107503" y="1059581"/>
            <a:ext cx="10817671" cy="5103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Штрафы операторам связи за пропуск одного сайта</a:t>
            </a:r>
          </a:p>
          <a:p>
            <a:pPr algn="just">
              <a:spcBef>
                <a:spcPct val="0"/>
              </a:spcBef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Это ложь. Существует установленное минимальное количество нарушений, необходимое для формирования материалов.</a:t>
            </a:r>
          </a:p>
          <a:p>
            <a:pPr algn="just">
              <a:spcBef>
                <a:spcPct val="0"/>
              </a:spcBef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На текущий момент это 1% от записей (подсеть в реестре – одна запись). Данное правило действует для всех групп реестра ЕАИС.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719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9102605" y="6419932"/>
            <a:ext cx="2864870" cy="365125"/>
          </a:xfrm>
        </p:spPr>
        <p:txBody>
          <a:bodyPr/>
          <a:lstStyle/>
          <a:p>
            <a:pPr algn="l"/>
            <a:r>
              <a:rPr lang="ru-RU" sz="1333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ФГУП «ГРЧЦ»</a:t>
            </a:r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5695720" y="6492876"/>
            <a:ext cx="400280" cy="365125"/>
          </a:xfrm>
        </p:spPr>
        <p:txBody>
          <a:bodyPr/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0297810-C58E-4497-AC44-6AFB0AC7DC79}"/>
              </a:ext>
            </a:extLst>
          </p:cNvPr>
          <p:cNvSpPr txBox="1">
            <a:spLocks/>
          </p:cNvSpPr>
          <p:nvPr/>
        </p:nvSpPr>
        <p:spPr bwMode="auto">
          <a:xfrm>
            <a:off x="683567" y="208223"/>
            <a:ext cx="10817671" cy="1194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Организационный миф №4.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D167E72-6E73-49A4-8F9D-734F1A483C8A}"/>
              </a:ext>
            </a:extLst>
          </p:cNvPr>
          <p:cNvSpPr txBox="1">
            <a:spLocks/>
          </p:cNvSpPr>
          <p:nvPr/>
        </p:nvSpPr>
        <p:spPr bwMode="auto">
          <a:xfrm>
            <a:off x="107503" y="1059581"/>
            <a:ext cx="10817671" cy="5103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Автоматическое формирование штрафов АС "Ревизор" по аналогии со штрафами ГИБДД</a:t>
            </a:r>
          </a:p>
          <a:p>
            <a:pPr algn="just">
              <a:spcBef>
                <a:spcPct val="0"/>
              </a:spcBef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Это ложь. </a:t>
            </a:r>
          </a:p>
          <a:p>
            <a:pPr algn="just">
              <a:spcBef>
                <a:spcPct val="0"/>
              </a:spcBef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Все материалы формируются исключительно сотрудниками ФГУП «ГРЧЦ» после тщательной проверки (технические мифы №2 и №4).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721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9102605" y="6419932"/>
            <a:ext cx="2864870" cy="365125"/>
          </a:xfrm>
        </p:spPr>
        <p:txBody>
          <a:bodyPr/>
          <a:lstStyle/>
          <a:p>
            <a:pPr algn="l"/>
            <a:r>
              <a:rPr lang="ru-RU" sz="1333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ФГУП «ГРЧЦ»</a:t>
            </a:r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5695720" y="6492876"/>
            <a:ext cx="486005" cy="365125"/>
          </a:xfrm>
        </p:spPr>
        <p:txBody>
          <a:bodyPr/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0297810-C58E-4497-AC44-6AFB0AC7DC79}"/>
              </a:ext>
            </a:extLst>
          </p:cNvPr>
          <p:cNvSpPr txBox="1">
            <a:spLocks/>
          </p:cNvSpPr>
          <p:nvPr/>
        </p:nvSpPr>
        <p:spPr bwMode="auto">
          <a:xfrm>
            <a:off x="683567" y="208223"/>
            <a:ext cx="10817671" cy="1194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Организационный миф №5.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D167E72-6E73-49A4-8F9D-734F1A483C8A}"/>
              </a:ext>
            </a:extLst>
          </p:cNvPr>
          <p:cNvSpPr txBox="1">
            <a:spLocks/>
          </p:cNvSpPr>
          <p:nvPr/>
        </p:nvSpPr>
        <p:spPr bwMode="auto">
          <a:xfrm>
            <a:off x="107503" y="1059581"/>
            <a:ext cx="10817671" cy="5103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Автоматическое формирование штрафов АС "Ревизор" по аналогии со штрафами ГИБДД</a:t>
            </a:r>
          </a:p>
          <a:p>
            <a:pPr algn="just">
              <a:spcBef>
                <a:spcPct val="0"/>
              </a:spcBef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Это ложь. </a:t>
            </a:r>
          </a:p>
          <a:p>
            <a:pPr algn="just">
              <a:spcBef>
                <a:spcPct val="0"/>
              </a:spcBef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Все материалы формируются исключительно сотрудниками ФГУП «ГРЧЦ» после тщательной проверки (технические мифы №2 и №4).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375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9102605" y="6419932"/>
            <a:ext cx="2864870" cy="365125"/>
          </a:xfrm>
        </p:spPr>
        <p:txBody>
          <a:bodyPr/>
          <a:lstStyle/>
          <a:p>
            <a:pPr algn="l"/>
            <a:r>
              <a:rPr lang="ru-RU" sz="1333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ФГУП «ГРЧЦ»</a:t>
            </a:r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5695720" y="6492876"/>
            <a:ext cx="466955" cy="365125"/>
          </a:xfrm>
        </p:spPr>
        <p:txBody>
          <a:bodyPr/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0297810-C58E-4497-AC44-6AFB0AC7DC79}"/>
              </a:ext>
            </a:extLst>
          </p:cNvPr>
          <p:cNvSpPr txBox="1">
            <a:spLocks/>
          </p:cNvSpPr>
          <p:nvPr/>
        </p:nvSpPr>
        <p:spPr bwMode="auto">
          <a:xfrm>
            <a:off x="683567" y="208223"/>
            <a:ext cx="10817671" cy="1194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Организационный миф №6.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D167E72-6E73-49A4-8F9D-734F1A483C8A}"/>
              </a:ext>
            </a:extLst>
          </p:cNvPr>
          <p:cNvSpPr txBox="1">
            <a:spLocks/>
          </p:cNvSpPr>
          <p:nvPr/>
        </p:nvSpPr>
        <p:spPr bwMode="auto">
          <a:xfrm>
            <a:off x="107503" y="1059581"/>
            <a:ext cx="10817671" cy="5103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Принятие решения о формировании материалов на стороне ФГУП "ГРЧЦ" и возможность отозвать акт мониторинга.</a:t>
            </a:r>
          </a:p>
          <a:p>
            <a:pPr algn="just">
              <a:spcBef>
                <a:spcPct val="0"/>
              </a:spcBef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Это ложь. </a:t>
            </a:r>
          </a:p>
          <a:p>
            <a:pPr algn="just">
              <a:spcBef>
                <a:spcPct val="0"/>
              </a:spcBef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Все материалы формируются ФГУП «ГРЧЦ» по всем нарушителям в соответствии с регламентами (исключения – массовые сбои, например недоступность выгрузки). В случае, если акт уже сформирован, его отозвать невозможно. Дальнейшее решение о формировании административного протокола принимает Роскомнадзор.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483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9102605" y="6419932"/>
            <a:ext cx="2864870" cy="365125"/>
          </a:xfrm>
        </p:spPr>
        <p:txBody>
          <a:bodyPr/>
          <a:lstStyle/>
          <a:p>
            <a:pPr algn="l"/>
            <a:r>
              <a:rPr lang="ru-RU" sz="1333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ФГУП «ГРЧЦ»</a:t>
            </a:r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5695719" y="6492876"/>
            <a:ext cx="466955" cy="365125"/>
          </a:xfrm>
        </p:spPr>
        <p:txBody>
          <a:bodyPr/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0297810-C58E-4497-AC44-6AFB0AC7DC79}"/>
              </a:ext>
            </a:extLst>
          </p:cNvPr>
          <p:cNvSpPr txBox="1">
            <a:spLocks/>
          </p:cNvSpPr>
          <p:nvPr/>
        </p:nvSpPr>
        <p:spPr bwMode="auto">
          <a:xfrm>
            <a:off x="683567" y="208223"/>
            <a:ext cx="10817671" cy="1194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Стоит ли переживать?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D167E72-6E73-49A4-8F9D-734F1A483C8A}"/>
              </a:ext>
            </a:extLst>
          </p:cNvPr>
          <p:cNvSpPr txBox="1">
            <a:spLocks/>
          </p:cNvSpPr>
          <p:nvPr/>
        </p:nvSpPr>
        <p:spPr bwMode="auto">
          <a:xfrm>
            <a:off x="107503" y="1059581"/>
            <a:ext cx="10817671" cy="5103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Вопреки большинству мнений, АС «Ревизор» трактует все нюансы в пользу оператора. Как технические, так и организационные.</a:t>
            </a:r>
          </a:p>
          <a:p>
            <a:pPr algn="just">
              <a:spcBef>
                <a:spcPct val="0"/>
              </a:spcBef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Технические. Например, оператор связи не ограничил доступ к запрещенному интернет-ресурсу, но он долго открывается (более 10 секунд). Такой случай не будет зафиксирован как нарушение.</a:t>
            </a:r>
          </a:p>
          <a:p>
            <a:pPr algn="just">
              <a:spcBef>
                <a:spcPct val="0"/>
              </a:spcBef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Организационные. Например, существует правило 1%. Даже при его потенциальном уменьшении до 0,5% (в случае, если Роскомнадзор пример решение, вы об этом узнаете), это более 500 записей!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431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9102605" y="6419932"/>
            <a:ext cx="2864870" cy="365125"/>
          </a:xfrm>
        </p:spPr>
        <p:txBody>
          <a:bodyPr/>
          <a:lstStyle/>
          <a:p>
            <a:pPr algn="l"/>
            <a:r>
              <a:rPr lang="ru-RU" sz="1333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ФГУП «ГРЧЦ»</a:t>
            </a:r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5695720" y="6492876"/>
            <a:ext cx="466955" cy="365125"/>
          </a:xfrm>
        </p:spPr>
        <p:txBody>
          <a:bodyPr/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0297810-C58E-4497-AC44-6AFB0AC7DC79}"/>
              </a:ext>
            </a:extLst>
          </p:cNvPr>
          <p:cNvSpPr txBox="1">
            <a:spLocks/>
          </p:cNvSpPr>
          <p:nvPr/>
        </p:nvSpPr>
        <p:spPr bwMode="auto">
          <a:xfrm>
            <a:off x="683567" y="208223"/>
            <a:ext cx="10817671" cy="1194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А вдруг ЧП?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D167E72-6E73-49A4-8F9D-734F1A483C8A}"/>
              </a:ext>
            </a:extLst>
          </p:cNvPr>
          <p:cNvSpPr txBox="1">
            <a:spLocks/>
          </p:cNvSpPr>
          <p:nvPr/>
        </p:nvSpPr>
        <p:spPr bwMode="auto">
          <a:xfrm>
            <a:off x="107503" y="1059581"/>
            <a:ext cx="10817671" cy="5103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В случае, если вы заметили резкий всплеск нарушений или произошел сбой оборудования: </a:t>
            </a:r>
          </a:p>
          <a:p>
            <a:pPr algn="just">
              <a:spcBef>
                <a:spcPct val="0"/>
              </a:spcBef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Позвоните в филиал ФГУП «ГРЧЦ» вашего округа. Сотрудники зафиксируют ваше обращение и проверят состояние Агента АС «Ревизор». В случае, если вы обратитесь до большого всплеска, дальнейших действий не требуется.</a:t>
            </a:r>
          </a:p>
          <a:p>
            <a:pPr algn="just">
              <a:spcBef>
                <a:spcPct val="0"/>
              </a:spcBef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Если Агент АС «Ревизор» уже зафиксировал большое количество нарушений, помимо звонка во ФГУП «ГРЧЦ» вам будет необходимо написать пояснительное письмо в Территориальное управление Роскомнадзора. Именно они будут принимать решение.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689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9102605" y="6419932"/>
            <a:ext cx="2864870" cy="365125"/>
          </a:xfrm>
        </p:spPr>
        <p:txBody>
          <a:bodyPr/>
          <a:lstStyle/>
          <a:p>
            <a:pPr algn="l"/>
            <a:r>
              <a:rPr lang="ru-RU" sz="1333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ФГУП «ГРЧЦ»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0297810-C58E-4497-AC44-6AFB0AC7DC79}"/>
              </a:ext>
            </a:extLst>
          </p:cNvPr>
          <p:cNvSpPr txBox="1">
            <a:spLocks/>
          </p:cNvSpPr>
          <p:nvPr/>
        </p:nvSpPr>
        <p:spPr bwMode="auto">
          <a:xfrm>
            <a:off x="461451" y="2234659"/>
            <a:ext cx="10817671" cy="1194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Задавайте вопросы!</a:t>
            </a:r>
          </a:p>
        </p:txBody>
      </p:sp>
    </p:spTree>
    <p:extLst>
      <p:ext uri="{BB962C8B-B14F-4D97-AF65-F5344CB8AC3E}">
        <p14:creationId xmlns:p14="http://schemas.microsoft.com/office/powerpoint/2010/main" val="3142768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9102605" y="6419932"/>
            <a:ext cx="2864870" cy="365125"/>
          </a:xfrm>
        </p:spPr>
        <p:txBody>
          <a:bodyPr/>
          <a:lstStyle/>
          <a:p>
            <a:pPr algn="l"/>
            <a:r>
              <a:rPr lang="ru-RU" sz="1333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ФГУП «ГРЧЦ»</a:t>
            </a:r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5695720" y="6492876"/>
            <a:ext cx="349135" cy="365125"/>
          </a:xfrm>
        </p:spPr>
        <p:txBody>
          <a:bodyPr/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221FF08-3E42-47F0-9196-23B4B55CA634}"/>
              </a:ext>
            </a:extLst>
          </p:cNvPr>
          <p:cNvSpPr txBox="1">
            <a:spLocks/>
          </p:cNvSpPr>
          <p:nvPr/>
        </p:nvSpPr>
        <p:spPr bwMode="auto">
          <a:xfrm>
            <a:off x="1522098" y="360632"/>
            <a:ext cx="8845616" cy="1059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Причины и виды мифов</a:t>
            </a:r>
          </a:p>
        </p:txBody>
      </p:sp>
      <p:cxnSp>
        <p:nvCxnSpPr>
          <p:cNvPr id="5" name="Скругленная соединительная линия 19" descr="&quot;&quot;" title="Изогнутая соединительная линия">
            <a:extLst>
              <a:ext uri="{FF2B5EF4-FFF2-40B4-BE49-F238E27FC236}">
                <a16:creationId xmlns:a16="http://schemas.microsoft.com/office/drawing/2014/main" id="{97AB4770-ECAE-44B5-9F4D-AF178897BB3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026720" y="5728492"/>
            <a:ext cx="700756" cy="923"/>
          </a:xfrm>
          <a:prstGeom prst="curvedConnector3">
            <a:avLst>
              <a:gd name="adj1" fmla="val 50000"/>
            </a:avLst>
          </a:prstGeom>
          <a:ln w="19050"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50B83471-762B-4DFD-A13A-65B1138C11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896271"/>
              </p:ext>
            </p:extLst>
          </p:nvPr>
        </p:nvGraphicFramePr>
        <p:xfrm>
          <a:off x="2001174" y="1680227"/>
          <a:ext cx="7605785" cy="42195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7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85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2540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tx1"/>
                          </a:solidFill>
                        </a:rPr>
                        <a:t>Технические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tx1"/>
                          </a:solidFill>
                        </a:rPr>
                        <a:t>Организационные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965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Закрытость АС «Ревизор»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Отсутствие понимания зон ответственности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485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Взаимодействие с разными системами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Ограниченность или отсутствие знаний НПА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965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Намеренное вмешательство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6786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9102605" y="6419932"/>
            <a:ext cx="2864870" cy="365125"/>
          </a:xfrm>
        </p:spPr>
        <p:txBody>
          <a:bodyPr/>
          <a:lstStyle/>
          <a:p>
            <a:pPr algn="l"/>
            <a:r>
              <a:rPr lang="ru-RU" sz="1333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ФГУП «ГРЧЦ»</a:t>
            </a:r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5695720" y="6492876"/>
            <a:ext cx="349135" cy="365125"/>
          </a:xfrm>
        </p:spPr>
        <p:txBody>
          <a:bodyPr/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0297810-C58E-4497-AC44-6AFB0AC7DC79}"/>
              </a:ext>
            </a:extLst>
          </p:cNvPr>
          <p:cNvSpPr txBox="1">
            <a:spLocks/>
          </p:cNvSpPr>
          <p:nvPr/>
        </p:nvSpPr>
        <p:spPr bwMode="auto">
          <a:xfrm>
            <a:off x="683567" y="208223"/>
            <a:ext cx="10817671" cy="1194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Технический миф №1.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D167E72-6E73-49A4-8F9D-734F1A483C8A}"/>
              </a:ext>
            </a:extLst>
          </p:cNvPr>
          <p:cNvSpPr txBox="1">
            <a:spLocks/>
          </p:cNvSpPr>
          <p:nvPr/>
        </p:nvSpPr>
        <p:spPr bwMode="auto">
          <a:xfrm>
            <a:off x="107503" y="1059581"/>
            <a:ext cx="10817671" cy="5103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Проведение проверки и выявление нарушений по записям, удаленным из реестра ЕАИС в ходе проверки</a:t>
            </a:r>
          </a:p>
          <a:p>
            <a:pPr algn="just">
              <a:spcBef>
                <a:spcPct val="0"/>
              </a:spcBef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Это ложь.</a:t>
            </a:r>
          </a:p>
          <a:p>
            <a:pPr algn="just">
              <a:spcBef>
                <a:spcPct val="0"/>
              </a:spcBef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АС «Ревизор» получает выгрузку таким же образом, что и оператор связи. Исключением является технический нюанс, который рассмотрим в следующем примере.</a:t>
            </a:r>
          </a:p>
        </p:txBody>
      </p:sp>
    </p:spTree>
    <p:extLst>
      <p:ext uri="{BB962C8B-B14F-4D97-AF65-F5344CB8AC3E}">
        <p14:creationId xmlns:p14="http://schemas.microsoft.com/office/powerpoint/2010/main" val="800008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9102605" y="6419932"/>
            <a:ext cx="2864870" cy="365125"/>
          </a:xfrm>
        </p:spPr>
        <p:txBody>
          <a:bodyPr/>
          <a:lstStyle/>
          <a:p>
            <a:pPr algn="l"/>
            <a:r>
              <a:rPr lang="ru-RU" sz="1333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ФГУП «ГРЧЦ»</a:t>
            </a:r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5695720" y="6492876"/>
            <a:ext cx="349135" cy="365125"/>
          </a:xfrm>
        </p:spPr>
        <p:txBody>
          <a:bodyPr/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0297810-C58E-4497-AC44-6AFB0AC7DC79}"/>
              </a:ext>
            </a:extLst>
          </p:cNvPr>
          <p:cNvSpPr txBox="1">
            <a:spLocks/>
          </p:cNvSpPr>
          <p:nvPr/>
        </p:nvSpPr>
        <p:spPr bwMode="auto">
          <a:xfrm>
            <a:off x="683567" y="208223"/>
            <a:ext cx="10817671" cy="1194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Технический миф №2.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D167E72-6E73-49A4-8F9D-734F1A483C8A}"/>
              </a:ext>
            </a:extLst>
          </p:cNvPr>
          <p:cNvSpPr txBox="1">
            <a:spLocks/>
          </p:cNvSpPr>
          <p:nvPr/>
        </p:nvSpPr>
        <p:spPr bwMode="auto">
          <a:xfrm>
            <a:off x="107503" y="1059581"/>
            <a:ext cx="10817671" cy="5103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Немедленное проведение проверки и выявление нарушений по записям, которые изменились (добавлен IP-адрес в запись без изменения штампа времени)</a:t>
            </a:r>
          </a:p>
          <a:p>
            <a:pPr algn="just">
              <a:spcBef>
                <a:spcPct val="0"/>
              </a:spcBef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Это правда.</a:t>
            </a:r>
          </a:p>
          <a:p>
            <a:pPr algn="just">
              <a:spcBef>
                <a:spcPct val="0"/>
              </a:spcBef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Почему? До недавнего времени при внесении изменений в реестр ЕАИС, запись не меняла временную метку.</a:t>
            </a: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Стоит ли опасаться штрафов? Нет. Такие случаи проверяются вручную операторами АС «Ревизор». За все время работы системы не было ни одного случая попадания такой записи в протокол.</a:t>
            </a:r>
          </a:p>
        </p:txBody>
      </p:sp>
    </p:spTree>
    <p:extLst>
      <p:ext uri="{BB962C8B-B14F-4D97-AF65-F5344CB8AC3E}">
        <p14:creationId xmlns:p14="http://schemas.microsoft.com/office/powerpoint/2010/main" val="1493230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9102605" y="6419932"/>
            <a:ext cx="2864870" cy="365125"/>
          </a:xfrm>
        </p:spPr>
        <p:txBody>
          <a:bodyPr/>
          <a:lstStyle/>
          <a:p>
            <a:pPr algn="l"/>
            <a:r>
              <a:rPr lang="ru-RU" sz="1333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ФГУП «ГРЧЦ»</a:t>
            </a:r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5695720" y="6492876"/>
            <a:ext cx="349135" cy="365125"/>
          </a:xfrm>
        </p:spPr>
        <p:txBody>
          <a:bodyPr/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0297810-C58E-4497-AC44-6AFB0AC7DC79}"/>
              </a:ext>
            </a:extLst>
          </p:cNvPr>
          <p:cNvSpPr txBox="1">
            <a:spLocks/>
          </p:cNvSpPr>
          <p:nvPr/>
        </p:nvSpPr>
        <p:spPr bwMode="auto">
          <a:xfrm>
            <a:off x="683567" y="208223"/>
            <a:ext cx="10817671" cy="1194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Технический миф №3.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D167E72-6E73-49A4-8F9D-734F1A483C8A}"/>
              </a:ext>
            </a:extLst>
          </p:cNvPr>
          <p:cNvSpPr txBox="1">
            <a:spLocks/>
          </p:cNvSpPr>
          <p:nvPr/>
        </p:nvSpPr>
        <p:spPr bwMode="auto">
          <a:xfrm>
            <a:off x="107503" y="1059581"/>
            <a:ext cx="10817671" cy="5103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Проведение проверки по некорректным URL в реестре ЕАИС</a:t>
            </a:r>
          </a:p>
          <a:p>
            <a:pPr algn="just">
              <a:spcBef>
                <a:spcPct val="0"/>
              </a:spcBef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Это ложь. Проверки ведутся, но в соответствии с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RFC.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ct val="0"/>
              </a:spcBef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невалидные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записи, внесенные в реестр ЕАИС АС «Ревизор» обрабатывает в соответствии со стандартами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RFC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как это делает браузер. Например, система не будет считать якорь (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#)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частью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URL.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После получения Роскомнадзором полномочий уточнять записи реестра ЕАИС, количество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невалидных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записей постоянно уменьшается.</a:t>
            </a:r>
          </a:p>
        </p:txBody>
      </p:sp>
    </p:spTree>
    <p:extLst>
      <p:ext uri="{BB962C8B-B14F-4D97-AF65-F5344CB8AC3E}">
        <p14:creationId xmlns:p14="http://schemas.microsoft.com/office/powerpoint/2010/main" val="3156244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9102605" y="6419932"/>
            <a:ext cx="2864870" cy="365125"/>
          </a:xfrm>
        </p:spPr>
        <p:txBody>
          <a:bodyPr/>
          <a:lstStyle/>
          <a:p>
            <a:pPr algn="l"/>
            <a:r>
              <a:rPr lang="ru-RU" sz="1333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ФГУП «ГРЧЦ»</a:t>
            </a:r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5695720" y="6492876"/>
            <a:ext cx="349135" cy="365125"/>
          </a:xfrm>
        </p:spPr>
        <p:txBody>
          <a:bodyPr/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0297810-C58E-4497-AC44-6AFB0AC7DC79}"/>
              </a:ext>
            </a:extLst>
          </p:cNvPr>
          <p:cNvSpPr txBox="1">
            <a:spLocks/>
          </p:cNvSpPr>
          <p:nvPr/>
        </p:nvSpPr>
        <p:spPr bwMode="auto">
          <a:xfrm>
            <a:off x="683567" y="208223"/>
            <a:ext cx="10817671" cy="1194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Технический миф №4.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D167E72-6E73-49A4-8F9D-734F1A483C8A}"/>
              </a:ext>
            </a:extLst>
          </p:cNvPr>
          <p:cNvSpPr txBox="1">
            <a:spLocks/>
          </p:cNvSpPr>
          <p:nvPr/>
        </p:nvSpPr>
        <p:spPr bwMode="auto">
          <a:xfrm>
            <a:off x="107503" y="1059581"/>
            <a:ext cx="10817671" cy="5103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Получение АС «Ревизор» выгрузки с последующими проверками в период недоступности выгрузки для операторов связи</a:t>
            </a:r>
          </a:p>
          <a:p>
            <a:pPr algn="just">
              <a:spcBef>
                <a:spcPct val="0"/>
              </a:spcBef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Это ложь. Проверки могут идти, но исключительно для получения статистики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ct val="0"/>
              </a:spcBef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Проверки, которые ведет АС «Ревизор» в период неработоспособности реестра ЕАИС, носят исключительно статистический характер: у каких операторов выявлены «всплески» и в течение какого периода выгрузка была недоступна.</a:t>
            </a: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 все время работы системы не было ни одного случая формирования материалов за период, в течение которого выгрузка была недоступна.</a:t>
            </a:r>
          </a:p>
        </p:txBody>
      </p:sp>
    </p:spTree>
    <p:extLst>
      <p:ext uri="{BB962C8B-B14F-4D97-AF65-F5344CB8AC3E}">
        <p14:creationId xmlns:p14="http://schemas.microsoft.com/office/powerpoint/2010/main" val="917642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9102605" y="6419932"/>
            <a:ext cx="2864870" cy="365125"/>
          </a:xfrm>
        </p:spPr>
        <p:txBody>
          <a:bodyPr/>
          <a:lstStyle/>
          <a:p>
            <a:pPr algn="l"/>
            <a:r>
              <a:rPr lang="ru-RU" sz="1333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ФГУП «ГРЧЦ»</a:t>
            </a:r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5695720" y="6492876"/>
            <a:ext cx="349135" cy="365125"/>
          </a:xfrm>
        </p:spPr>
        <p:txBody>
          <a:bodyPr/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0297810-C58E-4497-AC44-6AFB0AC7DC79}"/>
              </a:ext>
            </a:extLst>
          </p:cNvPr>
          <p:cNvSpPr txBox="1">
            <a:spLocks/>
          </p:cNvSpPr>
          <p:nvPr/>
        </p:nvSpPr>
        <p:spPr bwMode="auto">
          <a:xfrm>
            <a:off x="683567" y="208223"/>
            <a:ext cx="10817671" cy="1194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Технический миф №5.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D167E72-6E73-49A4-8F9D-734F1A483C8A}"/>
              </a:ext>
            </a:extLst>
          </p:cNvPr>
          <p:cNvSpPr txBox="1">
            <a:spLocks/>
          </p:cNvSpPr>
          <p:nvPr/>
        </p:nvSpPr>
        <p:spPr bwMode="auto">
          <a:xfrm>
            <a:off x="107503" y="1059581"/>
            <a:ext cx="10817671" cy="5103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Использование Агентом АС «Ревизор» сторонних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DNS-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серверов (например, 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Google – 8.8.8.8)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при проверках, что делает бессмысленным фильтрацию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DNS.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ct val="0"/>
              </a:spcBef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Это ложь. При проверке используются исключительно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DNS-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сервера оператора связи.</a:t>
            </a:r>
          </a:p>
          <a:p>
            <a:pPr algn="just">
              <a:spcBef>
                <a:spcPct val="0"/>
              </a:spcBef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Агент использует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Google public DNS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исключительно для определения сервера АС «Ревизор».</a:t>
            </a:r>
          </a:p>
        </p:txBody>
      </p:sp>
    </p:spTree>
    <p:extLst>
      <p:ext uri="{BB962C8B-B14F-4D97-AF65-F5344CB8AC3E}">
        <p14:creationId xmlns:p14="http://schemas.microsoft.com/office/powerpoint/2010/main" val="3088677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9102605" y="6419932"/>
            <a:ext cx="2864870" cy="365125"/>
          </a:xfrm>
        </p:spPr>
        <p:txBody>
          <a:bodyPr/>
          <a:lstStyle/>
          <a:p>
            <a:pPr algn="l"/>
            <a:r>
              <a:rPr lang="ru-RU" sz="1333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ФГУП «ГРЧЦ»</a:t>
            </a:r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5695720" y="6492876"/>
            <a:ext cx="349135" cy="365125"/>
          </a:xfrm>
        </p:spPr>
        <p:txBody>
          <a:bodyPr/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0297810-C58E-4497-AC44-6AFB0AC7DC79}"/>
              </a:ext>
            </a:extLst>
          </p:cNvPr>
          <p:cNvSpPr txBox="1">
            <a:spLocks/>
          </p:cNvSpPr>
          <p:nvPr/>
        </p:nvSpPr>
        <p:spPr bwMode="auto">
          <a:xfrm>
            <a:off x="683567" y="208223"/>
            <a:ext cx="10817671" cy="1194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Технический миф №6.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D167E72-6E73-49A4-8F9D-734F1A483C8A}"/>
              </a:ext>
            </a:extLst>
          </p:cNvPr>
          <p:cNvSpPr txBox="1">
            <a:spLocks/>
          </p:cNvSpPr>
          <p:nvPr/>
        </p:nvSpPr>
        <p:spPr bwMode="auto">
          <a:xfrm>
            <a:off x="107503" y="1059581"/>
            <a:ext cx="10817671" cy="5103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Проведение проверки по URL, отсутствующим в реестре ЕАИС</a:t>
            </a:r>
          </a:p>
          <a:p>
            <a:pPr algn="just">
              <a:spcBef>
                <a:spcPct val="0"/>
              </a:spcBef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Это ложь. Проверки идут исключительно по записям, находящимся в реестре ЕАИС.</a:t>
            </a:r>
          </a:p>
          <a:p>
            <a:pPr algn="just">
              <a:spcBef>
                <a:spcPct val="0"/>
              </a:spcBef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Проверки «белых списков» не отражаются в личном кабинете оператора связи.</a:t>
            </a: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случае, если Агент получил доступ к ресурсу, на котором установлен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редирект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http/3xx),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то это будет зафиксировано отдельным полем в отчете.</a:t>
            </a:r>
          </a:p>
        </p:txBody>
      </p:sp>
    </p:spTree>
    <p:extLst>
      <p:ext uri="{BB962C8B-B14F-4D97-AF65-F5344CB8AC3E}">
        <p14:creationId xmlns:p14="http://schemas.microsoft.com/office/powerpoint/2010/main" val="928490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9102605" y="6419932"/>
            <a:ext cx="2864870" cy="365125"/>
          </a:xfrm>
        </p:spPr>
        <p:txBody>
          <a:bodyPr/>
          <a:lstStyle/>
          <a:p>
            <a:pPr algn="l"/>
            <a:r>
              <a:rPr lang="ru-RU" sz="1333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ФГУП «ГРЧЦ»</a:t>
            </a:r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5695720" y="6492876"/>
            <a:ext cx="349135" cy="365125"/>
          </a:xfrm>
        </p:spPr>
        <p:txBody>
          <a:bodyPr/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0297810-C58E-4497-AC44-6AFB0AC7DC79}"/>
              </a:ext>
            </a:extLst>
          </p:cNvPr>
          <p:cNvSpPr txBox="1">
            <a:spLocks/>
          </p:cNvSpPr>
          <p:nvPr/>
        </p:nvSpPr>
        <p:spPr bwMode="auto">
          <a:xfrm>
            <a:off x="683567" y="208223"/>
            <a:ext cx="10817671" cy="1194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Организационный миф №1.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D167E72-6E73-49A4-8F9D-734F1A483C8A}"/>
              </a:ext>
            </a:extLst>
          </p:cNvPr>
          <p:cNvSpPr txBox="1">
            <a:spLocks/>
          </p:cNvSpPr>
          <p:nvPr/>
        </p:nvSpPr>
        <p:spPr bwMode="auto">
          <a:xfrm>
            <a:off x="107503" y="1059581"/>
            <a:ext cx="10817671" cy="5103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Изменение алгоритма работы АС "Ревизор" в январе 2017 года в части включение «резолвинга», что противоречит приказу Роскомнадзора, определяющий правила блокировок</a:t>
            </a:r>
          </a:p>
          <a:p>
            <a:pPr algn="just">
              <a:spcBef>
                <a:spcPct val="0"/>
              </a:spcBef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Это ложь. Алгоритм действительно был изменен, но в проверки были добавлены 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IP-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адреса, находящиеся в реестре ЕАИС.</a:t>
            </a:r>
          </a:p>
          <a:p>
            <a:pPr algn="just">
              <a:spcBef>
                <a:spcPct val="0"/>
              </a:spcBef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В соответствии с техническим заданием, АС «Ревизор» должен вести себя как любой абонент. Именно по этой причине система производит «резолвинг». Однако, нарушения по 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IP-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адресам, не внесенным в реестр ЕАИС, не учитываются!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9296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Them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1056</TotalTime>
  <Words>1092</Words>
  <Application>Microsoft Office PowerPoint</Application>
  <PresentationFormat>Широкоэкранный</PresentationFormat>
  <Paragraphs>134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Тема Office</vt:lpstr>
      <vt:lpstr>1_Default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Ревизор мифы и реальность КРОС2.0-18</dc:title>
  <dc:creator>"Минаков Владислав Алексеевич" &lt;v@minakov.pro&gt;</dc:creator>
  <cp:lastModifiedBy>Владислав Минаков</cp:lastModifiedBy>
  <cp:revision>139</cp:revision>
  <cp:lastPrinted>2018-02-15T13:18:58Z</cp:lastPrinted>
  <dcterms:created xsi:type="dcterms:W3CDTF">2018-01-17T08:28:27Z</dcterms:created>
  <dcterms:modified xsi:type="dcterms:W3CDTF">2018-05-18T06:56:25Z</dcterms:modified>
</cp:coreProperties>
</file>